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61"/>
  </p:notesMasterIdLst>
  <p:handoutMasterIdLst>
    <p:handoutMasterId r:id="rId162"/>
  </p:handoutMasterIdLst>
  <p:sldIdLst>
    <p:sldId id="489" r:id="rId2"/>
    <p:sldId id="524" r:id="rId3"/>
    <p:sldId id="667" r:id="rId4"/>
    <p:sldId id="647" r:id="rId5"/>
    <p:sldId id="578" r:id="rId6"/>
    <p:sldId id="572" r:id="rId7"/>
    <p:sldId id="573" r:id="rId8"/>
    <p:sldId id="532" r:id="rId9"/>
    <p:sldId id="632" r:id="rId10"/>
    <p:sldId id="635" r:id="rId11"/>
    <p:sldId id="499" r:id="rId12"/>
    <p:sldId id="574" r:id="rId13"/>
    <p:sldId id="534" r:id="rId14"/>
    <p:sldId id="577" r:id="rId15"/>
    <p:sldId id="540" r:id="rId16"/>
    <p:sldId id="541" r:id="rId17"/>
    <p:sldId id="528" r:id="rId18"/>
    <p:sldId id="727" r:id="rId19"/>
    <p:sldId id="542" r:id="rId20"/>
    <p:sldId id="543" r:id="rId21"/>
    <p:sldId id="544" r:id="rId22"/>
    <p:sldId id="545" r:id="rId23"/>
    <p:sldId id="651" r:id="rId24"/>
    <p:sldId id="652" r:id="rId25"/>
    <p:sldId id="653" r:id="rId26"/>
    <p:sldId id="648" r:id="rId27"/>
    <p:sldId id="649" r:id="rId28"/>
    <p:sldId id="639" r:id="rId29"/>
    <p:sldId id="622" r:id="rId30"/>
    <p:sldId id="723" r:id="rId31"/>
    <p:sldId id="650" r:id="rId32"/>
    <p:sldId id="664" r:id="rId33"/>
    <p:sldId id="662" r:id="rId34"/>
    <p:sldId id="665" r:id="rId35"/>
    <p:sldId id="547" r:id="rId36"/>
    <p:sldId id="666" r:id="rId37"/>
    <p:sldId id="655" r:id="rId38"/>
    <p:sldId id="656" r:id="rId39"/>
    <p:sldId id="657" r:id="rId40"/>
    <p:sldId id="658" r:id="rId41"/>
    <p:sldId id="659" r:id="rId42"/>
    <p:sldId id="660" r:id="rId43"/>
    <p:sldId id="661" r:id="rId44"/>
    <p:sldId id="726" r:id="rId45"/>
    <p:sldId id="663" r:id="rId46"/>
    <p:sldId id="681" r:id="rId47"/>
    <p:sldId id="579" r:id="rId48"/>
    <p:sldId id="596" r:id="rId49"/>
    <p:sldId id="598" r:id="rId50"/>
    <p:sldId id="599" r:id="rId51"/>
    <p:sldId id="600" r:id="rId52"/>
    <p:sldId id="601" r:id="rId53"/>
    <p:sldId id="604" r:id="rId54"/>
    <p:sldId id="602" r:id="rId55"/>
    <p:sldId id="605" r:id="rId56"/>
    <p:sldId id="606" r:id="rId57"/>
    <p:sldId id="607" r:id="rId58"/>
    <p:sldId id="608" r:id="rId59"/>
    <p:sldId id="609" r:id="rId60"/>
    <p:sldId id="610" r:id="rId61"/>
    <p:sldId id="611" r:id="rId62"/>
    <p:sldId id="612" r:id="rId63"/>
    <p:sldId id="613" r:id="rId64"/>
    <p:sldId id="614" r:id="rId65"/>
    <p:sldId id="615" r:id="rId66"/>
    <p:sldId id="616" r:id="rId67"/>
    <p:sldId id="617" r:id="rId68"/>
    <p:sldId id="618" r:id="rId69"/>
    <p:sldId id="619" r:id="rId70"/>
    <p:sldId id="620" r:id="rId71"/>
    <p:sldId id="621" r:id="rId72"/>
    <p:sldId id="623" r:id="rId73"/>
    <p:sldId id="624" r:id="rId74"/>
    <p:sldId id="625" r:id="rId75"/>
    <p:sldId id="626" r:id="rId76"/>
    <p:sldId id="627" r:id="rId77"/>
    <p:sldId id="628" r:id="rId78"/>
    <p:sldId id="630" r:id="rId79"/>
    <p:sldId id="629" r:id="rId80"/>
    <p:sldId id="718" r:id="rId81"/>
    <p:sldId id="683" r:id="rId82"/>
    <p:sldId id="684" r:id="rId83"/>
    <p:sldId id="685" r:id="rId84"/>
    <p:sldId id="686" r:id="rId85"/>
    <p:sldId id="687" r:id="rId86"/>
    <p:sldId id="688" r:id="rId87"/>
    <p:sldId id="689" r:id="rId88"/>
    <p:sldId id="690" r:id="rId89"/>
    <p:sldId id="691" r:id="rId90"/>
    <p:sldId id="692" r:id="rId91"/>
    <p:sldId id="693" r:id="rId92"/>
    <p:sldId id="694" r:id="rId93"/>
    <p:sldId id="695" r:id="rId94"/>
    <p:sldId id="696" r:id="rId95"/>
    <p:sldId id="697" r:id="rId96"/>
    <p:sldId id="698" r:id="rId97"/>
    <p:sldId id="699" r:id="rId98"/>
    <p:sldId id="700" r:id="rId99"/>
    <p:sldId id="701" r:id="rId100"/>
    <p:sldId id="702" r:id="rId101"/>
    <p:sldId id="703" r:id="rId102"/>
    <p:sldId id="704" r:id="rId103"/>
    <p:sldId id="705" r:id="rId104"/>
    <p:sldId id="706" r:id="rId105"/>
    <p:sldId id="707" r:id="rId106"/>
    <p:sldId id="708" r:id="rId107"/>
    <p:sldId id="709" r:id="rId108"/>
    <p:sldId id="710" r:id="rId109"/>
    <p:sldId id="711" r:id="rId110"/>
    <p:sldId id="712" r:id="rId111"/>
    <p:sldId id="713" r:id="rId112"/>
    <p:sldId id="714" r:id="rId113"/>
    <p:sldId id="715" r:id="rId114"/>
    <p:sldId id="716" r:id="rId115"/>
    <p:sldId id="548" r:id="rId116"/>
    <p:sldId id="549" r:id="rId117"/>
    <p:sldId id="550" r:id="rId118"/>
    <p:sldId id="551" r:id="rId119"/>
    <p:sldId id="552" r:id="rId120"/>
    <p:sldId id="637" r:id="rId121"/>
    <p:sldId id="638" r:id="rId122"/>
    <p:sldId id="645" r:id="rId123"/>
    <p:sldId id="554" r:id="rId124"/>
    <p:sldId id="557" r:id="rId125"/>
    <p:sldId id="558" r:id="rId126"/>
    <p:sldId id="559" r:id="rId127"/>
    <p:sldId id="560" r:id="rId128"/>
    <p:sldId id="678" r:id="rId129"/>
    <p:sldId id="561" r:id="rId130"/>
    <p:sldId id="640" r:id="rId131"/>
    <p:sldId id="642" r:id="rId132"/>
    <p:sldId id="643" r:id="rId133"/>
    <p:sldId id="679" r:id="rId134"/>
    <p:sldId id="668" r:id="rId135"/>
    <p:sldId id="680" r:id="rId136"/>
    <p:sldId id="644" r:id="rId137"/>
    <p:sldId id="677" r:id="rId138"/>
    <p:sldId id="565" r:id="rId139"/>
    <p:sldId id="566" r:id="rId140"/>
    <p:sldId id="646" r:id="rId141"/>
    <p:sldId id="523" r:id="rId142"/>
    <p:sldId id="728" r:id="rId143"/>
    <p:sldId id="567" r:id="rId144"/>
    <p:sldId id="717" r:id="rId145"/>
    <p:sldId id="725" r:id="rId146"/>
    <p:sldId id="569" r:id="rId147"/>
    <p:sldId id="570" r:id="rId148"/>
    <p:sldId id="724" r:id="rId149"/>
    <p:sldId id="719" r:id="rId150"/>
    <p:sldId id="722" r:id="rId151"/>
    <p:sldId id="676" r:id="rId152"/>
    <p:sldId id="670" r:id="rId153"/>
    <p:sldId id="671" r:id="rId154"/>
    <p:sldId id="672" r:id="rId155"/>
    <p:sldId id="675" r:id="rId156"/>
    <p:sldId id="673" r:id="rId157"/>
    <p:sldId id="669" r:id="rId158"/>
    <p:sldId id="674" r:id="rId159"/>
    <p:sldId id="682" r:id="rId160"/>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FF99"/>
    <a:srgbClr val="CAE4CA"/>
    <a:srgbClr val="FF0000"/>
    <a:srgbClr val="A50021"/>
    <a:srgbClr val="FFFF66"/>
    <a:srgbClr val="FF7C80"/>
    <a:srgbClr val="FF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7755" autoAdjust="0"/>
  </p:normalViewPr>
  <p:slideViewPr>
    <p:cSldViewPr>
      <p:cViewPr varScale="1">
        <p:scale>
          <a:sx n="85" d="100"/>
          <a:sy n="85" d="100"/>
        </p:scale>
        <p:origin x="18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3648"/>
    </p:cViewPr>
  </p:sorterViewPr>
  <p:notesViewPr>
    <p:cSldViewPr>
      <p:cViewPr varScale="1">
        <p:scale>
          <a:sx n="75" d="100"/>
          <a:sy n="75" d="100"/>
        </p:scale>
        <p:origin x="-1548"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26" Type="http://schemas.openxmlformats.org/officeDocument/2006/relationships/image" Target="../media/image30.wmf"/><Relationship Id="rId3" Type="http://schemas.openxmlformats.org/officeDocument/2006/relationships/image" Target="../media/image7.wmf"/><Relationship Id="rId21" Type="http://schemas.openxmlformats.org/officeDocument/2006/relationships/image" Target="../media/image25.wmf"/><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5" Type="http://schemas.openxmlformats.org/officeDocument/2006/relationships/image" Target="../media/image29.wmf"/><Relationship Id="rId2" Type="http://schemas.openxmlformats.org/officeDocument/2006/relationships/image" Target="../media/image6.wmf"/><Relationship Id="rId16" Type="http://schemas.openxmlformats.org/officeDocument/2006/relationships/image" Target="../media/image20.wmf"/><Relationship Id="rId20" Type="http://schemas.openxmlformats.org/officeDocument/2006/relationships/image" Target="../media/image24.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24" Type="http://schemas.openxmlformats.org/officeDocument/2006/relationships/image" Target="../media/image28.wmf"/><Relationship Id="rId5" Type="http://schemas.openxmlformats.org/officeDocument/2006/relationships/image" Target="../media/image9.wmf"/><Relationship Id="rId15" Type="http://schemas.openxmlformats.org/officeDocument/2006/relationships/image" Target="../media/image19.wmf"/><Relationship Id="rId23" Type="http://schemas.openxmlformats.org/officeDocument/2006/relationships/image" Target="../media/image27.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 Id="rId22"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0814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15257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258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15258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3021FB5-5594-FD4B-9808-397B4913A218}" type="slidenum">
              <a:rPr lang="en-US"/>
              <a:pPr>
                <a:defRPr/>
              </a:pPr>
              <a:t>‹#›</a:t>
            </a:fld>
            <a:endParaRPr lang="en-US"/>
          </a:p>
        </p:txBody>
      </p:sp>
    </p:spTree>
    <p:extLst>
      <p:ext uri="{BB962C8B-B14F-4D97-AF65-F5344CB8AC3E}">
        <p14:creationId xmlns:p14="http://schemas.microsoft.com/office/powerpoint/2010/main" val="22715846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solidFill>
            <a:srgbClr val="FFFFFF"/>
          </a:solidFill>
          <a:ln/>
        </p:spPr>
      </p:sp>
      <p:sp>
        <p:nvSpPr>
          <p:cNvPr id="14029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solidFill>
            <a:srgbClr val="FFFFFF"/>
          </a:solidFill>
          <a:ln/>
        </p:spPr>
      </p:sp>
      <p:sp>
        <p:nvSpPr>
          <p:cNvPr id="1423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solidFill>
            <a:srgbClr val="FFFFFF"/>
          </a:solidFill>
          <a:ln/>
        </p:spPr>
      </p:sp>
      <p:sp>
        <p:nvSpPr>
          <p:cNvPr id="14438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solidFill>
            <a:srgbClr val="FFFFFF"/>
          </a:solidFill>
          <a:ln/>
        </p:spPr>
      </p:sp>
      <p:sp>
        <p:nvSpPr>
          <p:cNvPr id="1484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solidFill>
            <a:srgbClr val="FFFFFF"/>
          </a:solidFill>
          <a:ln/>
        </p:spPr>
      </p:sp>
      <p:sp>
        <p:nvSpPr>
          <p:cNvPr id="1505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solidFill>
            <a:srgbClr val="FFFFFF"/>
          </a:solidFill>
          <a:ln/>
        </p:spPr>
      </p:sp>
      <p:sp>
        <p:nvSpPr>
          <p:cNvPr id="15257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solidFill>
            <a:srgbClr val="FFFFFF"/>
          </a:solidFill>
          <a:ln/>
        </p:spPr>
      </p:sp>
      <p:sp>
        <p:nvSpPr>
          <p:cNvPr id="15462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solidFill>
            <a:srgbClr val="FFFFFF"/>
          </a:solidFill>
          <a:ln/>
        </p:spPr>
      </p:sp>
      <p:sp>
        <p:nvSpPr>
          <p:cNvPr id="1566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ln/>
        </p:spPr>
      </p:sp>
      <p:sp>
        <p:nvSpPr>
          <p:cNvPr id="17101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solidFill>
            <a:srgbClr val="FFFFFF"/>
          </a:solidFill>
          <a:ln/>
        </p:spPr>
      </p:sp>
      <p:sp>
        <p:nvSpPr>
          <p:cNvPr id="17510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EACH SUB</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ANIM</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AD03F-377A-5246-9D54-39080163FBCD}" type="slidenum">
              <a:rPr lang="en-US"/>
              <a:pPr/>
              <a:t>128</a:t>
            </a:fld>
            <a:endParaRPr lang="en-US"/>
          </a:p>
        </p:txBody>
      </p:sp>
      <p:sp>
        <p:nvSpPr>
          <p:cNvPr id="1678338" name="Rectangle 2"/>
          <p:cNvSpPr>
            <a:spLocks noGrp="1" noRot="1" noChangeAspect="1" noChangeArrowheads="1" noTextEdit="1"/>
          </p:cNvSpPr>
          <p:nvPr>
            <p:ph type="sldImg"/>
          </p:nvPr>
        </p:nvSpPr>
        <p:spPr>
          <a:xfrm>
            <a:off x="2859088" y="512763"/>
            <a:ext cx="3429000" cy="2571750"/>
          </a:xfrm>
          <a:ln/>
          <a:extLst>
            <a:ext uri="{FAA26D3D-D897-4be2-8F04-BA451C77F1D7}">
              <ma14:placeholderFlag xmlns="" xmlns:ma14="http://schemas.microsoft.com/office/mac/drawingml/2011/main" val="1"/>
            </a:ext>
          </a:extLst>
        </p:spPr>
      </p:sp>
      <p:sp>
        <p:nvSpPr>
          <p:cNvPr id="1678339" name="Rectangle 3"/>
          <p:cNvSpPr>
            <a:spLocks noGrp="1" noChangeArrowheads="1"/>
          </p:cNvSpPr>
          <p:nvPr>
            <p:ph type="body" idx="1"/>
          </p:nvPr>
        </p:nvSpPr>
        <p:spPr>
          <a:xfrm>
            <a:off x="1219200" y="3257550"/>
            <a:ext cx="6705600" cy="3087291"/>
          </a:xfrm>
        </p:spPr>
        <p:txBody>
          <a:bodyPr/>
          <a:lstStyle/>
          <a:p>
            <a:pPr>
              <a:lnSpc>
                <a:spcPct val="80000"/>
              </a:lnSpc>
            </a:pPr>
            <a:r>
              <a:rPr lang="en-US" sz="800" dirty="0"/>
              <a:t>Examples:  Backgammon,</a:t>
            </a:r>
            <a:r>
              <a:rPr lang="en-US" sz="800" baseline="0" dirty="0"/>
              <a:t> Bridge</a:t>
            </a:r>
            <a:endParaRPr lang="en-US" sz="800"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Branches leading from chance nodes denote possible dice rolls and each is labeled with the probability that it will occur (36 ways to roll the dice, but only 21 distinct rolls 6-5 is the same as 5-6)</a:t>
            </a:r>
            <a:r>
              <a:rPr lang="en-US" baseline="0" dirty="0">
                <a:latin typeface="Arial" charset="0"/>
              </a:rPr>
              <a:t>  </a:t>
            </a:r>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Branches leading from chance nodes denote possible dice rolls and each is labeled with the probability that it will occur (36 ways to roll the dice, but only 21 distinct rolls 6-5 is the same as 5-6)</a:t>
            </a:r>
            <a:r>
              <a:rPr lang="en-US" baseline="0" dirty="0">
                <a:latin typeface="Arial" charset="0"/>
              </a:rPr>
              <a:t>  </a:t>
            </a:r>
            <a:endParaRPr lang="en-US" dirty="0"/>
          </a:p>
          <a:p>
            <a:pPr eaLnBrk="1" hangingPunct="1"/>
            <a:endParaRPr lang="en-US" dirty="0">
              <a:latin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84709-81F8-3A43-AEC3-EA198F5CB725}" type="slidenum">
              <a:rPr lang="en-US"/>
              <a:pPr/>
              <a:t>133</a:t>
            </a:fld>
            <a:endParaRPr lang="en-US"/>
          </a:p>
        </p:txBody>
      </p:sp>
      <p:sp>
        <p:nvSpPr>
          <p:cNvPr id="1682434" name="Rectangle 2"/>
          <p:cNvSpPr>
            <a:spLocks noGrp="1" noRot="1" noChangeAspect="1" noChangeArrowheads="1" noTextEdit="1"/>
          </p:cNvSpPr>
          <p:nvPr>
            <p:ph type="sldImg"/>
          </p:nvPr>
        </p:nvSpPr>
        <p:spPr>
          <a:xfrm>
            <a:off x="2859088" y="512763"/>
            <a:ext cx="3429000" cy="2571750"/>
          </a:xfrm>
          <a:ln/>
          <a:extLst>
            <a:ext uri="{FAA26D3D-D897-4be2-8F04-BA451C77F1D7}">
              <ma14:placeholderFlag xmlns="" xmlns:ma14="http://schemas.microsoft.com/office/mac/drawingml/2011/main" val="1"/>
            </a:ext>
          </a:extLst>
        </p:spPr>
      </p:sp>
      <p:sp>
        <p:nvSpPr>
          <p:cNvPr id="1682435" name="Rectangle 3"/>
          <p:cNvSpPr>
            <a:spLocks noGrp="1" noChangeArrowheads="1"/>
          </p:cNvSpPr>
          <p:nvPr>
            <p:ph type="body" idx="1"/>
          </p:nvPr>
        </p:nvSpPr>
        <p:spPr>
          <a:xfrm>
            <a:off x="1219200" y="3257550"/>
            <a:ext cx="6705600" cy="3087291"/>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CAFBE-D199-E84A-AB73-3238A8A9A0C6}" type="slidenum">
              <a:rPr lang="en-US"/>
              <a:pPr/>
              <a:t>135</a:t>
            </a:fld>
            <a:endParaRPr lang="en-US"/>
          </a:p>
        </p:txBody>
      </p:sp>
      <p:sp>
        <p:nvSpPr>
          <p:cNvPr id="160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36 ways to roll the dice, but only 21 distinct rolls 6-5 is the same as 5-6</a:t>
            </a:r>
            <a:endParaRPr lang="en-US" dirty="0">
              <a:latin typeface="Arial"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Transposition tables:  Basic idea is caching – one a board is evaluated, save it in a hash table to avoid re-evaluating.  Called transposition tables because different orderings of the same set of moves can lead to the same board configuration.</a:t>
            </a:r>
            <a:r>
              <a:rPr lang="en-US" baseline="0" dirty="0"/>
              <a:t>  Deep Blue had a transposition table of size greater than 100 million boards!  </a:t>
            </a:r>
            <a:endParaRPr lang="en-US" dirty="0"/>
          </a:p>
        </p:txBody>
      </p:sp>
    </p:spTree>
    <p:extLst>
      <p:ext uri="{BB962C8B-B14F-4D97-AF65-F5344CB8AC3E}">
        <p14:creationId xmlns:p14="http://schemas.microsoft.com/office/powerpoint/2010/main" val="12546897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ln/>
        </p:spPr>
      </p:sp>
      <p:sp>
        <p:nvSpPr>
          <p:cNvPr id="20173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ln/>
        </p:spPr>
      </p:sp>
      <p:sp>
        <p:nvSpPr>
          <p:cNvPr id="20377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rPr>
              <a:t>In 2007 Checkers was proved to be a game where a draw is guaranteed,</a:t>
            </a:r>
            <a:r>
              <a:rPr lang="en-US" baseline="0" dirty="0">
                <a:latin typeface="Arial" charset="0"/>
              </a:rPr>
              <a:t> including “White Doctor” opening and about 50 </a:t>
            </a:r>
            <a:r>
              <a:rPr lang="en-US" baseline="0">
                <a:latin typeface="Arial" charset="0"/>
              </a:rPr>
              <a:t>other openings.  </a:t>
            </a:r>
            <a:endParaRPr lang="en-US">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a:ln/>
        </p:spPr>
      </p:sp>
      <p:sp>
        <p:nvSpPr>
          <p:cNvPr id="20787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a:ln/>
        </p:spPr>
      </p:sp>
      <p:sp>
        <p:nvSpPr>
          <p:cNvPr id="20992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ANIM</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Watson</a:t>
            </a:r>
            <a:r>
              <a:rPr lang="en-US" baseline="0" dirty="0"/>
              <a:t> (playing </a:t>
            </a:r>
            <a:r>
              <a:rPr lang="en-US" i="1" baseline="0" dirty="0"/>
              <a:t>Jeopardy</a:t>
            </a:r>
            <a:r>
              <a:rPr lang="en-US" i="0" baseline="0" dirty="0"/>
              <a:t>, 2011</a:t>
            </a:r>
            <a:r>
              <a:rPr lang="en-US" baseline="0" dirty="0"/>
              <a:t>), Hal 9000 (</a:t>
            </a:r>
            <a:r>
              <a:rPr lang="en-US" i="1" baseline="0" dirty="0"/>
              <a:t>2001: A Space Odyssey</a:t>
            </a:r>
            <a:r>
              <a:rPr lang="en-US" baseline="0" dirty="0"/>
              <a:t>, 1968), Terminator T-800 endoskeleton (</a:t>
            </a:r>
            <a:r>
              <a:rPr lang="en-US" i="1" baseline="0" dirty="0"/>
              <a:t>Terminator</a:t>
            </a:r>
            <a:r>
              <a:rPr lang="en-US" baseline="0" dirty="0"/>
              <a:t>, 1984), Ava (</a:t>
            </a:r>
            <a:r>
              <a:rPr lang="en-US" i="1" baseline="0" dirty="0"/>
              <a:t>Ex Machina</a:t>
            </a:r>
            <a:r>
              <a:rPr lang="en-US" baseline="0" dirty="0"/>
              <a:t>, 2015), Herbie (</a:t>
            </a:r>
            <a:r>
              <a:rPr lang="en-US" i="1" baseline="0" dirty="0"/>
              <a:t>The Love Bug</a:t>
            </a:r>
            <a:r>
              <a:rPr lang="en-US" baseline="0" dirty="0"/>
              <a:t>, 1968)</a:t>
            </a:r>
            <a:endParaRPr lang="en-US" dirty="0"/>
          </a:p>
        </p:txBody>
      </p:sp>
    </p:spTree>
    <p:extLst>
      <p:ext uri="{BB962C8B-B14F-4D97-AF65-F5344CB8AC3E}">
        <p14:creationId xmlns:p14="http://schemas.microsoft.com/office/powerpoint/2010/main" val="33655158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an SBE since we always search to an endgame state.  </a:t>
            </a:r>
          </a:p>
        </p:txBody>
      </p:sp>
    </p:spTree>
    <p:extLst>
      <p:ext uri="{BB962C8B-B14F-4D97-AF65-F5344CB8AC3E}">
        <p14:creationId xmlns:p14="http://schemas.microsoft.com/office/powerpoint/2010/main" val="3504810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Done for each child, both at MAX and MIN nodes</a:t>
            </a:r>
          </a:p>
        </p:txBody>
      </p:sp>
    </p:spTree>
    <p:extLst>
      <p:ext uri="{BB962C8B-B14F-4D97-AF65-F5344CB8AC3E}">
        <p14:creationId xmlns:p14="http://schemas.microsoft.com/office/powerpoint/2010/main" val="26884169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term will be large for moves with a high average win ratio.  </a:t>
            </a:r>
          </a:p>
          <a:p>
            <a:r>
              <a:rPr lang="en-US" dirty="0"/>
              <a:t>The second term will be large when there have been few simulations.  </a:t>
            </a:r>
          </a:p>
        </p:txBody>
      </p:sp>
    </p:spTree>
    <p:extLst>
      <p:ext uri="{BB962C8B-B14F-4D97-AF65-F5344CB8AC3E}">
        <p14:creationId xmlns:p14="http://schemas.microsoft.com/office/powerpoint/2010/main" val="18240626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Step</a:t>
            </a:r>
            <a:r>
              <a:rPr lang="en-US" baseline="0" dirty="0"/>
              <a:t> 3 (simulation) should not consider all children with equal probability.  Rather, weight children using heuristic game knowledge to give larger weights to moves that look more promising.  </a:t>
            </a:r>
            <a:endParaRPr lang="en-US" dirty="0"/>
          </a:p>
        </p:txBody>
      </p:sp>
    </p:spTree>
    <p:extLst>
      <p:ext uri="{BB962C8B-B14F-4D97-AF65-F5344CB8AC3E}">
        <p14:creationId xmlns:p14="http://schemas.microsoft.com/office/powerpoint/2010/main" val="271787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dirty="0">
                <a:latin typeface="Arial" charset="0"/>
              </a:rPr>
              <a:t>Intermediate search between global search (like A*) and local search (like hill-climbing)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524000" y="514350"/>
            <a:ext cx="6096000" cy="257175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4275" name="Rectangle 2"/>
          <p:cNvSpPr>
            <a:spLocks noGrp="1" noChangeArrowheads="1"/>
          </p:cNvSpPr>
          <p:nvPr>
            <p:ph type="body"/>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524000" y="514350"/>
            <a:ext cx="6096000" cy="257175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6323" name="Rectangle 2"/>
          <p:cNvSpPr>
            <a:spLocks noGrp="1" noChangeArrowheads="1"/>
          </p:cNvSpPr>
          <p:nvPr>
            <p:ph type="body"/>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62467"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66563"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74755"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76803"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78851"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80899"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82947"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524000" y="514350"/>
            <a:ext cx="6096000" cy="257175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11267" name="Rectangle 2"/>
          <p:cNvSpPr>
            <a:spLocks noGrp="1" noChangeArrowheads="1"/>
          </p:cNvSpPr>
          <p:nvPr>
            <p:ph type="body"/>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84995"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2857500" y="522288"/>
            <a:ext cx="3429000" cy="2571750"/>
          </a:xfrm>
          <a:solidFill>
            <a:srgbClr val="FFFFFF"/>
          </a:solidFill>
          <a:ln/>
        </p:spPr>
      </p:sp>
      <p:sp>
        <p:nvSpPr>
          <p:cNvPr id="87043" name="Rectangle 2"/>
          <p:cNvSpPr>
            <a:spLocks noGrp="1" noChangeArrowheads="1"/>
          </p:cNvSpPr>
          <p:nvPr>
            <p:ph type="body" idx="1"/>
          </p:nvPr>
        </p:nvSpPr>
        <p:spPr>
          <a:xfrm>
            <a:off x="1219200" y="3257550"/>
            <a:ext cx="6705600" cy="301942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 </a:t>
            </a:r>
            <a:r>
              <a:rPr lang="en-US" dirty="0" err="1"/>
              <a:t>cutofts</a:t>
            </a:r>
            <a:r>
              <a:rPr lang="en-US" dirty="0"/>
              <a:t> occur at MIN nodes.  Beta cutoffs occur at MAX nodes.  </a:t>
            </a:r>
          </a:p>
        </p:txBody>
      </p:sp>
    </p:spTree>
    <p:extLst>
      <p:ext uri="{BB962C8B-B14F-4D97-AF65-F5344CB8AC3E}">
        <p14:creationId xmlns:p14="http://schemas.microsoft.com/office/powerpoint/2010/main" val="2262340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24000" y="514350"/>
            <a:ext cx="6096000" cy="257175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91139" name="Rectangle 2"/>
          <p:cNvSpPr>
            <a:spLocks noGrp="1" noChangeArrowheads="1"/>
          </p:cNvSpPr>
          <p:nvPr>
            <p:ph type="body"/>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solidFill>
            <a:srgbClr val="FFFFFF"/>
          </a:solidFill>
          <a:ln/>
        </p:spPr>
      </p:sp>
      <p:sp>
        <p:nvSpPr>
          <p:cNvPr id="952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solidFill>
            <a:srgbClr val="FFFFFF"/>
          </a:solidFill>
          <a:ln/>
        </p:spPr>
      </p:sp>
      <p:sp>
        <p:nvSpPr>
          <p:cNvPr id="993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solidFill>
            <a:srgbClr val="FFFFFF"/>
          </a:solidFill>
          <a:ln/>
        </p:spPr>
      </p:sp>
      <p:sp>
        <p:nvSpPr>
          <p:cNvPr id="1095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solidFill>
            <a:srgbClr val="FFFFFF"/>
          </a:solidFill>
          <a:ln/>
        </p:spPr>
      </p:sp>
      <p:sp>
        <p:nvSpPr>
          <p:cNvPr id="11366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solidFill>
            <a:srgbClr val="FFFFFF"/>
          </a:solidFill>
          <a:ln/>
        </p:spPr>
      </p:sp>
      <p:sp>
        <p:nvSpPr>
          <p:cNvPr id="11571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solidFill>
            <a:srgbClr val="FFFFFF"/>
          </a:solidFill>
          <a:ln/>
        </p:spPr>
      </p:sp>
      <p:sp>
        <p:nvSpPr>
          <p:cNvPr id="11776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solidFill>
            <a:srgbClr val="FFFFFF"/>
          </a:solidFill>
          <a:ln/>
        </p:spPr>
      </p:sp>
      <p:sp>
        <p:nvSpPr>
          <p:cNvPr id="11981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solidFill>
            <a:srgbClr val="FFFFFF"/>
          </a:solidFill>
          <a:ln/>
        </p:spPr>
      </p:sp>
      <p:sp>
        <p:nvSpPr>
          <p:cNvPr id="12185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solidFill>
            <a:srgbClr val="FFFFFF"/>
          </a:solidFill>
          <a:ln/>
        </p:spPr>
      </p:sp>
      <p:sp>
        <p:nvSpPr>
          <p:cNvPr id="12390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solidFill>
            <a:srgbClr val="FFFFFF"/>
          </a:solidFill>
          <a:ln/>
        </p:spPr>
      </p:sp>
      <p:sp>
        <p:nvSpPr>
          <p:cNvPr id="12595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solidFill>
            <a:srgbClr val="FFFFFF"/>
          </a:solidFill>
          <a:ln/>
        </p:spPr>
      </p:sp>
      <p:sp>
        <p:nvSpPr>
          <p:cNvPr id="12800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solidFill>
            <a:srgbClr val="FFFFFF"/>
          </a:solidFill>
          <a:ln/>
        </p:spPr>
      </p:sp>
      <p:sp>
        <p:nvSpPr>
          <p:cNvPr id="13005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solidFill>
            <a:srgbClr val="FFFFFF"/>
          </a:solidFill>
          <a:ln/>
        </p:spPr>
      </p:sp>
      <p:sp>
        <p:nvSpPr>
          <p:cNvPr id="13414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solidFill>
            <a:srgbClr val="FFFFFF"/>
          </a:solidFill>
          <a:ln/>
        </p:spPr>
      </p:sp>
      <p:sp>
        <p:nvSpPr>
          <p:cNvPr id="13619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solidFill>
            <a:srgbClr val="FFFFFF"/>
          </a:solidFill>
          <a:ln/>
        </p:spPr>
      </p:sp>
      <p:sp>
        <p:nvSpPr>
          <p:cNvPr id="14029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solidFill>
            <a:srgbClr val="FFFFFF"/>
          </a:solidFill>
          <a:ln/>
        </p:spPr>
      </p:sp>
      <p:sp>
        <p:nvSpPr>
          <p:cNvPr id="1423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solidFill>
            <a:srgbClr val="FFFFFF"/>
          </a:solidFill>
          <a:ln/>
        </p:spPr>
      </p:sp>
      <p:sp>
        <p:nvSpPr>
          <p:cNvPr id="14438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ANIM</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solidFill>
            <a:srgbClr val="FFFFFF"/>
          </a:solidFill>
          <a:ln/>
        </p:spPr>
      </p:sp>
      <p:sp>
        <p:nvSpPr>
          <p:cNvPr id="1484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solidFill>
            <a:srgbClr val="FFFFFF"/>
          </a:solidFill>
          <a:ln/>
        </p:spPr>
      </p:sp>
      <p:sp>
        <p:nvSpPr>
          <p:cNvPr id="1505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solidFill>
            <a:srgbClr val="FFFFFF"/>
          </a:solidFill>
          <a:ln/>
        </p:spPr>
      </p:sp>
      <p:sp>
        <p:nvSpPr>
          <p:cNvPr id="15257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solidFill>
            <a:srgbClr val="FFFFFF"/>
          </a:solidFill>
          <a:ln/>
        </p:spPr>
      </p:sp>
      <p:sp>
        <p:nvSpPr>
          <p:cNvPr id="15462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solidFill>
            <a:srgbClr val="FFFFFF"/>
          </a:solidFill>
          <a:ln/>
        </p:spPr>
      </p:sp>
      <p:sp>
        <p:nvSpPr>
          <p:cNvPr id="1566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524000" y="514350"/>
            <a:ext cx="6096000" cy="257175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91139" name="Rectangle 2"/>
          <p:cNvSpPr>
            <a:spLocks noGrp="1" noChangeArrowheads="1"/>
          </p:cNvSpPr>
          <p:nvPr>
            <p:ph type="body"/>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solidFill>
            <a:srgbClr val="FFFFFF"/>
          </a:solidFill>
          <a:ln/>
        </p:spPr>
      </p:sp>
      <p:sp>
        <p:nvSpPr>
          <p:cNvPr id="952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 SUB</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solidFill>
            <a:srgbClr val="FFFFFF"/>
          </a:solidFill>
          <a:ln/>
        </p:spPr>
      </p:sp>
      <p:sp>
        <p:nvSpPr>
          <p:cNvPr id="993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solidFill>
            <a:srgbClr val="FFFFFF"/>
          </a:solidFill>
          <a:ln/>
        </p:spPr>
      </p:sp>
      <p:sp>
        <p:nvSpPr>
          <p:cNvPr id="1095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solidFill>
            <a:srgbClr val="FFFFFF"/>
          </a:solidFill>
          <a:ln/>
        </p:spPr>
      </p:sp>
      <p:sp>
        <p:nvSpPr>
          <p:cNvPr id="11366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solidFill>
            <a:srgbClr val="FFFFFF"/>
          </a:solidFill>
          <a:ln/>
        </p:spPr>
      </p:sp>
      <p:sp>
        <p:nvSpPr>
          <p:cNvPr id="11571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rPr>
              <a:t>CLICK EACH</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solidFill>
            <a:srgbClr val="FFFFFF"/>
          </a:solidFill>
          <a:ln/>
        </p:spPr>
      </p:sp>
      <p:sp>
        <p:nvSpPr>
          <p:cNvPr id="11776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solidFill>
            <a:srgbClr val="FFFFFF"/>
          </a:solidFill>
          <a:ln/>
        </p:spPr>
      </p:sp>
      <p:sp>
        <p:nvSpPr>
          <p:cNvPr id="11981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solidFill>
            <a:srgbClr val="FFFFFF"/>
          </a:solidFill>
          <a:ln/>
        </p:spPr>
      </p:sp>
      <p:sp>
        <p:nvSpPr>
          <p:cNvPr id="12185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solidFill>
            <a:srgbClr val="FFFFFF"/>
          </a:solidFill>
          <a:ln/>
        </p:spPr>
      </p:sp>
      <p:sp>
        <p:nvSpPr>
          <p:cNvPr id="12390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solidFill>
            <a:srgbClr val="FFFFFF"/>
          </a:solidFill>
          <a:ln/>
        </p:spPr>
      </p:sp>
      <p:sp>
        <p:nvSpPr>
          <p:cNvPr id="12595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solidFill>
            <a:srgbClr val="FFFFFF"/>
          </a:solidFill>
          <a:ln/>
        </p:spPr>
      </p:sp>
      <p:sp>
        <p:nvSpPr>
          <p:cNvPr id="12800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solidFill>
            <a:srgbClr val="FFFFFF"/>
          </a:solidFill>
          <a:ln/>
        </p:spPr>
      </p:sp>
      <p:sp>
        <p:nvSpPr>
          <p:cNvPr id="13005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solidFill>
            <a:srgbClr val="FFFFFF"/>
          </a:solidFill>
          <a:ln/>
        </p:spPr>
      </p:sp>
      <p:sp>
        <p:nvSpPr>
          <p:cNvPr id="13414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solidFill>
            <a:srgbClr val="FFFFFF"/>
          </a:solidFill>
          <a:ln/>
        </p:spPr>
      </p:sp>
      <p:sp>
        <p:nvSpPr>
          <p:cNvPr id="13619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rPr>
              <a:t>CLICK ANIM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238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0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5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51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119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1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87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393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52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523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68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3" Type="http://schemas.openxmlformats.org/officeDocument/2006/relationships/image" Target="../media/image9.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image" Target="../media/image22.wmf"/><Relationship Id="rId21" Type="http://schemas.openxmlformats.org/officeDocument/2006/relationships/image" Target="../media/image13.wmf"/><Relationship Id="rId34" Type="http://schemas.openxmlformats.org/officeDocument/2006/relationships/oleObject" Target="../embeddings/oleObject16.bin"/><Relationship Id="rId42" Type="http://schemas.openxmlformats.org/officeDocument/2006/relationships/oleObject" Target="../embeddings/oleObject20.bin"/><Relationship Id="rId47" Type="http://schemas.openxmlformats.org/officeDocument/2006/relationships/image" Target="../media/image26.wmf"/><Relationship Id="rId50" Type="http://schemas.openxmlformats.org/officeDocument/2006/relationships/oleObject" Target="../embeddings/oleObject24.bin"/><Relationship Id="rId55" Type="http://schemas.openxmlformats.org/officeDocument/2006/relationships/image" Target="../media/image30.wmf"/><Relationship Id="rId7"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oleObject" Target="../embeddings/oleObject7.bin"/><Relationship Id="rId29" Type="http://schemas.openxmlformats.org/officeDocument/2006/relationships/image" Target="../media/image17.wmf"/><Relationship Id="rId11" Type="http://schemas.openxmlformats.org/officeDocument/2006/relationships/image" Target="../media/image8.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21.wmf"/><Relationship Id="rId40" Type="http://schemas.openxmlformats.org/officeDocument/2006/relationships/oleObject" Target="../embeddings/oleObject19.bin"/><Relationship Id="rId45" Type="http://schemas.openxmlformats.org/officeDocument/2006/relationships/image" Target="../media/image25.wmf"/><Relationship Id="rId53" Type="http://schemas.openxmlformats.org/officeDocument/2006/relationships/image" Target="../media/image29.wmf"/><Relationship Id="rId5" Type="http://schemas.openxmlformats.org/officeDocument/2006/relationships/image" Target="../media/image5.wmf"/><Relationship Id="rId10" Type="http://schemas.openxmlformats.org/officeDocument/2006/relationships/oleObject" Target="../embeddings/oleObject4.bin"/><Relationship Id="rId19" Type="http://schemas.openxmlformats.org/officeDocument/2006/relationships/image" Target="../media/image12.wmf"/><Relationship Id="rId31" Type="http://schemas.openxmlformats.org/officeDocument/2006/relationships/image" Target="../media/image18.wmf"/><Relationship Id="rId44" Type="http://schemas.openxmlformats.org/officeDocument/2006/relationships/oleObject" Target="../embeddings/oleObject21.bin"/><Relationship Id="rId52" Type="http://schemas.openxmlformats.org/officeDocument/2006/relationships/oleObject" Target="../embeddings/oleObject25.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6.wmf"/><Relationship Id="rId30" Type="http://schemas.openxmlformats.org/officeDocument/2006/relationships/oleObject" Target="../embeddings/oleObject14.bin"/><Relationship Id="rId35" Type="http://schemas.openxmlformats.org/officeDocument/2006/relationships/image" Target="../media/image20.wmf"/><Relationship Id="rId43" Type="http://schemas.openxmlformats.org/officeDocument/2006/relationships/image" Target="../media/image24.wmf"/><Relationship Id="rId48" Type="http://schemas.openxmlformats.org/officeDocument/2006/relationships/oleObject" Target="../embeddings/oleObject23.bin"/><Relationship Id="rId56" Type="http://schemas.openxmlformats.org/officeDocument/2006/relationships/image" Target="../media/image31.png"/><Relationship Id="rId8" Type="http://schemas.openxmlformats.org/officeDocument/2006/relationships/oleObject" Target="../embeddings/oleObject3.bin"/><Relationship Id="rId51" Type="http://schemas.openxmlformats.org/officeDocument/2006/relationships/image" Target="../media/image28.wmf"/><Relationship Id="rId3" Type="http://schemas.openxmlformats.org/officeDocument/2006/relationships/notesSlide" Target="../notesSlides/notesSlide124.xml"/><Relationship Id="rId12" Type="http://schemas.openxmlformats.org/officeDocument/2006/relationships/oleObject" Target="../embeddings/oleObject5.bin"/><Relationship Id="rId17" Type="http://schemas.openxmlformats.org/officeDocument/2006/relationships/image" Target="../media/image11.wmf"/><Relationship Id="rId25" Type="http://schemas.openxmlformats.org/officeDocument/2006/relationships/image" Target="../media/image15.wmf"/><Relationship Id="rId33" Type="http://schemas.openxmlformats.org/officeDocument/2006/relationships/image" Target="../media/image19.wmf"/><Relationship Id="rId38" Type="http://schemas.openxmlformats.org/officeDocument/2006/relationships/oleObject" Target="../embeddings/oleObject18.bin"/><Relationship Id="rId46" Type="http://schemas.openxmlformats.org/officeDocument/2006/relationships/oleObject" Target="../embeddings/oleObject22.bin"/><Relationship Id="rId20" Type="http://schemas.openxmlformats.org/officeDocument/2006/relationships/oleObject" Target="../embeddings/oleObject9.bin"/><Relationship Id="rId41" Type="http://schemas.openxmlformats.org/officeDocument/2006/relationships/image" Target="../media/image23.wmf"/><Relationship Id="rId54" Type="http://schemas.openxmlformats.org/officeDocument/2006/relationships/oleObject" Target="../embeddings/oleObject26.bin"/><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10.wmf"/><Relationship Id="rId23" Type="http://schemas.openxmlformats.org/officeDocument/2006/relationships/image" Target="../media/image14.wmf"/><Relationship Id="rId28" Type="http://schemas.openxmlformats.org/officeDocument/2006/relationships/oleObject" Target="../embeddings/oleObject13.bin"/><Relationship Id="rId36" Type="http://schemas.openxmlformats.org/officeDocument/2006/relationships/oleObject" Target="../embeddings/oleObject17.bin"/><Relationship Id="rId49" Type="http://schemas.openxmlformats.org/officeDocument/2006/relationships/image" Target="../media/image27.wmf"/></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29.xml"/><Relationship Id="rId7" Type="http://schemas.openxmlformats.org/officeDocument/2006/relationships/image" Target="../media/image3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 Id="rId9" Type="http://schemas.openxmlformats.org/officeDocument/2006/relationships/image" Target="../media/image34.wmf"/></Relationships>
</file>

<file path=ppt/slides/_rels/slide1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30.bin"/></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Users/Chuck/Courses/CS%20540/My%20540%20slides/Videos/Futurama%20-%20Robot%20Chess%20(Mars%20U,%20S2E02).mp4" TargetMode="External"/><Relationship Id="rId1" Type="http://schemas.microsoft.com/office/2007/relationships/media" Target="file://localhost/Users/Chuck/Courses/CS%20540/My%20540%20slides/Videos/Futurama%20-%20Robot%20Chess%20(Mars%20U,%20S2E02).mp4" TargetMode="Externa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xBXHtz4Gbdo"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p:txBody>
          <a:bodyPr/>
          <a:lstStyle/>
          <a:p>
            <a:pPr eaLnBrk="1" hangingPunct="1"/>
            <a:r>
              <a:rPr lang="en-US">
                <a:latin typeface="Calibri" charset="0"/>
              </a:rPr>
              <a:t>Game Playing</a:t>
            </a:r>
          </a:p>
        </p:txBody>
      </p:sp>
      <p:sp>
        <p:nvSpPr>
          <p:cNvPr id="4098" name="Rectangle 3"/>
          <p:cNvSpPr>
            <a:spLocks noGrp="1" noChangeArrowheads="1"/>
          </p:cNvSpPr>
          <p:nvPr>
            <p:ph type="subTitle" idx="1"/>
          </p:nvPr>
        </p:nvSpPr>
        <p:spPr/>
        <p:txBody>
          <a:bodyPr/>
          <a:lstStyle/>
          <a:p>
            <a:pPr eaLnBrk="1" hangingPunct="1"/>
            <a:r>
              <a:rPr lang="en-US" dirty="0">
                <a:solidFill>
                  <a:schemeClr val="tx1"/>
                </a:solidFill>
                <a:latin typeface="Calibri" charset="0"/>
              </a:rPr>
              <a:t>Chapter 5.1 – 5.3, 5.5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lIns="90488" tIns="44450" rIns="90488" bIns="44450" rtlCol="0">
            <a:normAutofit fontScale="90000"/>
          </a:bodyPr>
          <a:lstStyle/>
          <a:p>
            <a:pPr eaLnBrk="1" fontAlgn="auto" hangingPunct="1">
              <a:spcAft>
                <a:spcPts val="0"/>
              </a:spcAft>
              <a:defRPr/>
            </a:pPr>
            <a:r>
              <a:rPr lang="en-US" dirty="0">
                <a:ea typeface="+mj-ea"/>
                <a:cs typeface="+mj-cs"/>
              </a:rPr>
              <a:t>Greedy Search</a:t>
            </a:r>
            <a:br>
              <a:rPr lang="en-US" dirty="0">
                <a:ea typeface="+mj-ea"/>
                <a:cs typeface="+mj-cs"/>
              </a:rPr>
            </a:br>
            <a:r>
              <a:rPr lang="en-US" dirty="0">
                <a:ea typeface="+mj-ea"/>
                <a:cs typeface="+mj-cs"/>
              </a:rPr>
              <a:t>using an Evaluation Function</a:t>
            </a:r>
          </a:p>
        </p:txBody>
      </p:sp>
      <p:sp>
        <p:nvSpPr>
          <p:cNvPr id="940035" name="Rectangle 3"/>
          <p:cNvSpPr>
            <a:spLocks noGrp="1" noChangeArrowheads="1"/>
          </p:cNvSpPr>
          <p:nvPr>
            <p:ph idx="1"/>
          </p:nvPr>
        </p:nvSpPr>
        <p:spPr>
          <a:xfrm>
            <a:off x="609600" y="1828800"/>
            <a:ext cx="8305800" cy="2133600"/>
          </a:xfrm>
        </p:spPr>
        <p:txBody>
          <a:bodyPr lIns="90488" tIns="44450" rIns="90488" bIns="44450" rtlCol="0">
            <a:normAutofit fontScale="92500" lnSpcReduction="10000"/>
          </a:bodyPr>
          <a:lstStyle/>
          <a:p>
            <a:pPr eaLnBrk="1" fontAlgn="auto" hangingPunct="1">
              <a:lnSpc>
                <a:spcPct val="90000"/>
              </a:lnSpc>
              <a:spcBef>
                <a:spcPct val="30000"/>
              </a:spcBef>
              <a:spcAft>
                <a:spcPts val="0"/>
              </a:spcAft>
              <a:buFont typeface="Arial" pitchFamily="34" charset="0"/>
              <a:buChar char="•"/>
              <a:defRPr/>
            </a:pPr>
            <a:r>
              <a:rPr lang="en-US" dirty="0">
                <a:ea typeface="+mn-ea"/>
                <a:cs typeface="+mn-cs"/>
              </a:rPr>
              <a:t>Assuming a reasonable search space, what's the problem?</a:t>
            </a:r>
          </a:p>
          <a:p>
            <a:pPr eaLnBrk="1" fontAlgn="auto" hangingPunct="1">
              <a:lnSpc>
                <a:spcPct val="90000"/>
              </a:lnSpc>
              <a:spcBef>
                <a:spcPct val="10000"/>
              </a:spcBef>
              <a:spcAft>
                <a:spcPts val="0"/>
              </a:spcAft>
              <a:buFont typeface="Wingdings" pitchFamily="2" charset="2"/>
              <a:buNone/>
              <a:defRPr/>
            </a:pPr>
            <a:r>
              <a:rPr lang="en-US" dirty="0">
                <a:ea typeface="+mn-ea"/>
                <a:cs typeface="+mn-cs"/>
              </a:rPr>
              <a:t>		This ignores what the opponent might do!</a:t>
            </a:r>
          </a:p>
          <a:p>
            <a:pPr eaLnBrk="1" fontAlgn="auto" hangingPunct="1">
              <a:lnSpc>
                <a:spcPct val="90000"/>
              </a:lnSpc>
              <a:spcBef>
                <a:spcPct val="10000"/>
              </a:spcBef>
              <a:spcAft>
                <a:spcPts val="0"/>
              </a:spcAft>
              <a:buFont typeface="Wingdings" pitchFamily="2" charset="2"/>
              <a:buNone/>
              <a:defRPr/>
            </a:pPr>
            <a:r>
              <a:rPr lang="en-US" dirty="0">
                <a:ea typeface="+mn-ea"/>
                <a:cs typeface="+mn-cs"/>
              </a:rPr>
              <a:t>		Computer chooses C</a:t>
            </a:r>
          </a:p>
          <a:p>
            <a:pPr eaLnBrk="1" fontAlgn="auto" hangingPunct="1">
              <a:lnSpc>
                <a:spcPct val="90000"/>
              </a:lnSpc>
              <a:spcBef>
                <a:spcPct val="10000"/>
              </a:spcBef>
              <a:spcAft>
                <a:spcPts val="0"/>
              </a:spcAft>
              <a:buFont typeface="Wingdings" pitchFamily="2" charset="2"/>
              <a:buNone/>
              <a:defRPr/>
            </a:pPr>
            <a:r>
              <a:rPr lang="en-US" dirty="0">
                <a:ea typeface="+mn-ea"/>
                <a:cs typeface="+mn-cs"/>
              </a:rPr>
              <a:t>		Opponent chooses J and defeats computer</a:t>
            </a:r>
          </a:p>
        </p:txBody>
      </p:sp>
      <p:grpSp>
        <p:nvGrpSpPr>
          <p:cNvPr id="22531" name="Group 4"/>
          <p:cNvGrpSpPr>
            <a:grpSpLocks/>
          </p:cNvGrpSpPr>
          <p:nvPr/>
        </p:nvGrpSpPr>
        <p:grpSpPr bwMode="auto">
          <a:xfrm>
            <a:off x="1073150" y="5421313"/>
            <a:ext cx="6248400" cy="865187"/>
            <a:chOff x="676" y="3415"/>
            <a:chExt cx="3936" cy="545"/>
          </a:xfrm>
        </p:grpSpPr>
        <p:cxnSp>
          <p:nvCxnSpPr>
            <p:cNvPr id="22545" name="AutoShape 5"/>
            <p:cNvCxnSpPr>
              <a:cxnSpLocks noChangeShapeType="1"/>
              <a:stCxn id="22532" idx="3"/>
              <a:endCxn id="22546" idx="0"/>
            </p:cNvCxnSpPr>
            <p:nvPr/>
          </p:nvCxnSpPr>
          <p:spPr bwMode="auto">
            <a:xfrm flipH="1">
              <a:off x="3676"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2546" name="Oval 6"/>
            <p:cNvSpPr>
              <a:spLocks noChangeArrowheads="1"/>
            </p:cNvSpPr>
            <p:nvPr/>
          </p:nvSpPr>
          <p:spPr bwMode="auto">
            <a:xfrm>
              <a:off x="3508"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M</a:t>
              </a:r>
            </a:p>
            <a:p>
              <a:pPr algn="ctr">
                <a:lnSpc>
                  <a:spcPct val="75000"/>
                </a:lnSpc>
              </a:pPr>
              <a:r>
                <a:rPr lang="en-US" sz="1600" b="1">
                  <a:solidFill>
                    <a:schemeClr val="bg1"/>
                  </a:solidFill>
                  <a:latin typeface="Arial" charset="0"/>
                </a:rPr>
                <a:t>1</a:t>
              </a:r>
            </a:p>
          </p:txBody>
        </p:sp>
        <p:sp>
          <p:nvSpPr>
            <p:cNvPr id="22547" name="Oval 7"/>
            <p:cNvSpPr>
              <a:spLocks noChangeArrowheads="1"/>
            </p:cNvSpPr>
            <p:nvPr/>
          </p:nvSpPr>
          <p:spPr bwMode="auto">
            <a:xfrm>
              <a:off x="38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3</a:t>
              </a:r>
            </a:p>
          </p:txBody>
        </p:sp>
        <p:sp>
          <p:nvSpPr>
            <p:cNvPr id="22548" name="Oval 8"/>
            <p:cNvSpPr>
              <a:spLocks noChangeArrowheads="1"/>
            </p:cNvSpPr>
            <p:nvPr/>
          </p:nvSpPr>
          <p:spPr bwMode="auto">
            <a:xfrm>
              <a:off x="42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O</a:t>
              </a:r>
            </a:p>
            <a:p>
              <a:pPr algn="ctr">
                <a:lnSpc>
                  <a:spcPct val="75000"/>
                </a:lnSpc>
              </a:pPr>
              <a:r>
                <a:rPr lang="en-US" sz="1600" b="1">
                  <a:solidFill>
                    <a:schemeClr val="bg1"/>
                  </a:solidFill>
                  <a:latin typeface="Arial" charset="0"/>
                </a:rPr>
                <a:t>2</a:t>
              </a:r>
            </a:p>
          </p:txBody>
        </p:sp>
        <p:cxnSp>
          <p:nvCxnSpPr>
            <p:cNvPr id="22549" name="AutoShape 9"/>
            <p:cNvCxnSpPr>
              <a:cxnSpLocks noChangeShapeType="1"/>
              <a:stCxn id="22532" idx="4"/>
              <a:endCxn id="22547" idx="0"/>
            </p:cNvCxnSpPr>
            <p:nvPr/>
          </p:nvCxnSpPr>
          <p:spPr bwMode="auto">
            <a:xfrm>
              <a:off x="4056"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2550" name="AutoShape 10"/>
            <p:cNvCxnSpPr>
              <a:cxnSpLocks noChangeShapeType="1"/>
              <a:stCxn id="22532" idx="5"/>
              <a:endCxn id="22548" idx="0"/>
            </p:cNvCxnSpPr>
            <p:nvPr/>
          </p:nvCxnSpPr>
          <p:spPr bwMode="auto">
            <a:xfrm>
              <a:off x="4175"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2551" name="AutoShape 11"/>
            <p:cNvCxnSpPr>
              <a:cxnSpLocks noChangeShapeType="1"/>
              <a:stCxn id="22533" idx="3"/>
              <a:endCxn id="22552" idx="0"/>
            </p:cNvCxnSpPr>
            <p:nvPr/>
          </p:nvCxnSpPr>
          <p:spPr bwMode="auto">
            <a:xfrm flipH="1">
              <a:off x="2860"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2552" name="Oval 12"/>
            <p:cNvSpPr>
              <a:spLocks noChangeArrowheads="1"/>
            </p:cNvSpPr>
            <p:nvPr/>
          </p:nvSpPr>
          <p:spPr bwMode="auto">
            <a:xfrm>
              <a:off x="26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a:solidFill>
                    <a:schemeClr val="bg1"/>
                  </a:solidFill>
                  <a:latin typeface="Arial" charset="0"/>
                </a:rPr>
                <a:t>0</a:t>
              </a:r>
            </a:p>
          </p:txBody>
        </p:sp>
        <p:sp>
          <p:nvSpPr>
            <p:cNvPr id="22553" name="Oval 13"/>
            <p:cNvSpPr>
              <a:spLocks noChangeArrowheads="1"/>
            </p:cNvSpPr>
            <p:nvPr/>
          </p:nvSpPr>
          <p:spPr bwMode="auto">
            <a:xfrm>
              <a:off x="30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cxnSp>
          <p:nvCxnSpPr>
            <p:cNvPr id="22554" name="AutoShape 14"/>
            <p:cNvCxnSpPr>
              <a:cxnSpLocks noChangeShapeType="1"/>
              <a:stCxn id="22533" idx="5"/>
              <a:endCxn id="22553" idx="0"/>
            </p:cNvCxnSpPr>
            <p:nvPr/>
          </p:nvCxnSpPr>
          <p:spPr bwMode="auto">
            <a:xfrm>
              <a:off x="3167"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2555" name="AutoShape 15"/>
            <p:cNvCxnSpPr>
              <a:cxnSpLocks noChangeShapeType="1"/>
              <a:stCxn id="22534" idx="3"/>
              <a:endCxn id="22556" idx="0"/>
            </p:cNvCxnSpPr>
            <p:nvPr/>
          </p:nvCxnSpPr>
          <p:spPr bwMode="auto">
            <a:xfrm flipH="1">
              <a:off x="844"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2556" name="Oval 16"/>
            <p:cNvSpPr>
              <a:spLocks noChangeArrowheads="1"/>
            </p:cNvSpPr>
            <p:nvPr/>
          </p:nvSpPr>
          <p:spPr bwMode="auto">
            <a:xfrm>
              <a:off x="6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F</a:t>
              </a:r>
            </a:p>
            <a:p>
              <a:pPr algn="ctr">
                <a:lnSpc>
                  <a:spcPct val="75000"/>
                </a:lnSpc>
              </a:pPr>
              <a:r>
                <a:rPr lang="en-US" sz="1600" b="1">
                  <a:solidFill>
                    <a:schemeClr val="bg1"/>
                  </a:solidFill>
                  <a:latin typeface="Arial" charset="0"/>
                </a:rPr>
                <a:t>-7</a:t>
              </a:r>
            </a:p>
          </p:txBody>
        </p:sp>
        <p:sp>
          <p:nvSpPr>
            <p:cNvPr id="22557" name="Oval 17"/>
            <p:cNvSpPr>
              <a:spLocks noChangeArrowheads="1"/>
            </p:cNvSpPr>
            <p:nvPr/>
          </p:nvSpPr>
          <p:spPr bwMode="auto">
            <a:xfrm>
              <a:off x="10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22558" name="AutoShape 18"/>
            <p:cNvCxnSpPr>
              <a:cxnSpLocks noChangeShapeType="1"/>
              <a:stCxn id="22534" idx="5"/>
              <a:endCxn id="22557" idx="0"/>
            </p:cNvCxnSpPr>
            <p:nvPr/>
          </p:nvCxnSpPr>
          <p:spPr bwMode="auto">
            <a:xfrm>
              <a:off x="1151"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2559" name="AutoShape 19"/>
            <p:cNvCxnSpPr>
              <a:cxnSpLocks noChangeShapeType="1"/>
              <a:stCxn id="22535" idx="3"/>
              <a:endCxn id="22560" idx="0"/>
            </p:cNvCxnSpPr>
            <p:nvPr/>
          </p:nvCxnSpPr>
          <p:spPr bwMode="auto">
            <a:xfrm flipH="1">
              <a:off x="1660"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2560" name="Oval 20"/>
            <p:cNvSpPr>
              <a:spLocks noChangeArrowheads="1"/>
            </p:cNvSpPr>
            <p:nvPr/>
          </p:nvSpPr>
          <p:spPr bwMode="auto">
            <a:xfrm>
              <a:off x="14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22561" name="Oval 21"/>
            <p:cNvSpPr>
              <a:spLocks noChangeArrowheads="1"/>
            </p:cNvSpPr>
            <p:nvPr/>
          </p:nvSpPr>
          <p:spPr bwMode="auto">
            <a:xfrm>
              <a:off x="18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9</a:t>
              </a:r>
            </a:p>
          </p:txBody>
        </p:sp>
        <p:sp>
          <p:nvSpPr>
            <p:cNvPr id="22562" name="Oval 22"/>
            <p:cNvSpPr>
              <a:spLocks noChangeArrowheads="1"/>
            </p:cNvSpPr>
            <p:nvPr/>
          </p:nvSpPr>
          <p:spPr bwMode="auto">
            <a:xfrm>
              <a:off x="22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a:solidFill>
                    <a:schemeClr val="bg1"/>
                  </a:solidFill>
                  <a:latin typeface="Arial" charset="0"/>
                </a:rPr>
                <a:t>-6</a:t>
              </a:r>
            </a:p>
          </p:txBody>
        </p:sp>
        <p:cxnSp>
          <p:nvCxnSpPr>
            <p:cNvPr id="22563" name="AutoShape 23"/>
            <p:cNvCxnSpPr>
              <a:cxnSpLocks noChangeShapeType="1"/>
              <a:stCxn id="22535" idx="4"/>
              <a:endCxn id="22561" idx="0"/>
            </p:cNvCxnSpPr>
            <p:nvPr/>
          </p:nvCxnSpPr>
          <p:spPr bwMode="auto">
            <a:xfrm>
              <a:off x="2040"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2564" name="AutoShape 24"/>
            <p:cNvCxnSpPr>
              <a:cxnSpLocks noChangeShapeType="1"/>
              <a:stCxn id="22535" idx="5"/>
              <a:endCxn id="22562" idx="0"/>
            </p:cNvCxnSpPr>
            <p:nvPr/>
          </p:nvCxnSpPr>
          <p:spPr bwMode="auto">
            <a:xfrm>
              <a:off x="2159"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grpSp>
      <p:sp>
        <p:nvSpPr>
          <p:cNvPr id="22532" name="Oval 26"/>
          <p:cNvSpPr>
            <a:spLocks noChangeArrowheads="1"/>
          </p:cNvSpPr>
          <p:nvPr/>
        </p:nvSpPr>
        <p:spPr bwMode="auto">
          <a:xfrm>
            <a:off x="61722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a:solidFill>
                  <a:schemeClr val="bg1"/>
                </a:solidFill>
                <a:latin typeface="Arial" charset="0"/>
              </a:rPr>
              <a:t>3</a:t>
            </a:r>
          </a:p>
        </p:txBody>
      </p:sp>
      <p:sp>
        <p:nvSpPr>
          <p:cNvPr id="22533" name="Oval 27"/>
          <p:cNvSpPr>
            <a:spLocks noChangeArrowheads="1"/>
          </p:cNvSpPr>
          <p:nvPr/>
        </p:nvSpPr>
        <p:spPr bwMode="auto">
          <a:xfrm>
            <a:off x="45720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2</a:t>
            </a:r>
          </a:p>
        </p:txBody>
      </p:sp>
      <p:sp>
        <p:nvSpPr>
          <p:cNvPr id="22534" name="Oval 28"/>
          <p:cNvSpPr>
            <a:spLocks noChangeArrowheads="1"/>
          </p:cNvSpPr>
          <p:nvPr/>
        </p:nvSpPr>
        <p:spPr bwMode="auto">
          <a:xfrm>
            <a:off x="13716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a:p>
            <a:pPr algn="ctr">
              <a:lnSpc>
                <a:spcPct val="75000"/>
              </a:lnSpc>
            </a:pPr>
            <a:r>
              <a:rPr lang="en-US" sz="1600" b="1">
                <a:solidFill>
                  <a:schemeClr val="bg1"/>
                </a:solidFill>
                <a:latin typeface="Arial" charset="0"/>
              </a:rPr>
              <a:t>-5</a:t>
            </a:r>
          </a:p>
        </p:txBody>
      </p:sp>
      <p:sp>
        <p:nvSpPr>
          <p:cNvPr id="22535" name="Oval 29"/>
          <p:cNvSpPr>
            <a:spLocks noChangeArrowheads="1"/>
          </p:cNvSpPr>
          <p:nvPr/>
        </p:nvSpPr>
        <p:spPr bwMode="auto">
          <a:xfrm>
            <a:off x="29718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a:solidFill>
                  <a:schemeClr val="bg1"/>
                </a:solidFill>
                <a:latin typeface="Arial" charset="0"/>
              </a:rPr>
              <a:t>9</a:t>
            </a:r>
          </a:p>
        </p:txBody>
      </p:sp>
      <p:cxnSp>
        <p:nvCxnSpPr>
          <p:cNvPr id="22536" name="AutoShape 30"/>
          <p:cNvCxnSpPr>
            <a:cxnSpLocks noChangeShapeType="1"/>
            <a:stCxn id="22543" idx="2"/>
            <a:endCxn id="22534" idx="0"/>
          </p:cNvCxnSpPr>
          <p:nvPr/>
        </p:nvCxnSpPr>
        <p:spPr bwMode="auto">
          <a:xfrm flipH="1">
            <a:off x="1638300" y="4457700"/>
            <a:ext cx="2082800" cy="482600"/>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2537" name="AutoShape 31"/>
          <p:cNvCxnSpPr>
            <a:cxnSpLocks noChangeShapeType="1"/>
            <a:stCxn id="22543" idx="5"/>
            <a:endCxn id="22533" idx="0"/>
          </p:cNvCxnSpPr>
          <p:nvPr/>
        </p:nvCxnSpPr>
        <p:spPr bwMode="auto">
          <a:xfrm>
            <a:off x="4189413" y="4659313"/>
            <a:ext cx="649287" cy="28098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2538" name="AutoShape 32"/>
          <p:cNvCxnSpPr>
            <a:cxnSpLocks noChangeShapeType="1"/>
            <a:stCxn id="22543" idx="6"/>
            <a:endCxn id="22532" idx="0"/>
          </p:cNvCxnSpPr>
          <p:nvPr/>
        </p:nvCxnSpPr>
        <p:spPr bwMode="auto">
          <a:xfrm>
            <a:off x="4279900" y="4457700"/>
            <a:ext cx="2159000" cy="482600"/>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2539" name="AutoShape 33"/>
          <p:cNvCxnSpPr>
            <a:cxnSpLocks noChangeShapeType="1"/>
            <a:stCxn id="22543" idx="3"/>
            <a:endCxn id="22535" idx="0"/>
          </p:cNvCxnSpPr>
          <p:nvPr/>
        </p:nvCxnSpPr>
        <p:spPr bwMode="auto">
          <a:xfrm flipH="1">
            <a:off x="3238500" y="4659313"/>
            <a:ext cx="573088" cy="28098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sp>
        <p:nvSpPr>
          <p:cNvPr id="22540" name="Text Box 34"/>
          <p:cNvSpPr txBox="1">
            <a:spLocks noChangeArrowheads="1"/>
          </p:cNvSpPr>
          <p:nvPr/>
        </p:nvSpPr>
        <p:spPr bwMode="auto">
          <a:xfrm>
            <a:off x="4495800" y="39624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tx2"/>
                </a:solidFill>
                <a:latin typeface="Arial" charset="0"/>
              </a:rPr>
              <a:t>computer's</a:t>
            </a:r>
            <a:br>
              <a:rPr lang="en-US" sz="1800" b="1" dirty="0">
                <a:solidFill>
                  <a:schemeClr val="tx2"/>
                </a:solidFill>
                <a:latin typeface="Arial" charset="0"/>
              </a:rPr>
            </a:br>
            <a:r>
              <a:rPr lang="en-US" sz="1800" b="1" dirty="0">
                <a:solidFill>
                  <a:schemeClr val="tx2"/>
                </a:solidFill>
                <a:latin typeface="Arial" charset="0"/>
              </a:rPr>
              <a:t>possible moves</a:t>
            </a:r>
          </a:p>
        </p:txBody>
      </p:sp>
      <p:sp>
        <p:nvSpPr>
          <p:cNvPr id="22541" name="Text Box 35"/>
          <p:cNvSpPr txBox="1">
            <a:spLocks noChangeArrowheads="1"/>
          </p:cNvSpPr>
          <p:nvPr/>
        </p:nvSpPr>
        <p:spPr bwMode="auto">
          <a:xfrm>
            <a:off x="6858000" y="48768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7C80"/>
                </a:solidFill>
                <a:latin typeface="Arial" charset="0"/>
              </a:rPr>
              <a:t>opponent's</a:t>
            </a:r>
            <a:br>
              <a:rPr lang="en-US" sz="1800" b="1">
                <a:solidFill>
                  <a:srgbClr val="FF7C80"/>
                </a:solidFill>
                <a:latin typeface="Arial" charset="0"/>
              </a:rPr>
            </a:br>
            <a:r>
              <a:rPr lang="en-US" sz="1800" b="1">
                <a:solidFill>
                  <a:srgbClr val="FF7C80"/>
                </a:solidFill>
                <a:latin typeface="Arial" charset="0"/>
              </a:rPr>
              <a:t>possible moves</a:t>
            </a:r>
          </a:p>
        </p:txBody>
      </p:sp>
      <p:sp>
        <p:nvSpPr>
          <p:cNvPr id="22542" name="Text Box 36"/>
          <p:cNvSpPr txBox="1">
            <a:spLocks noChangeArrowheads="1"/>
          </p:cNvSpPr>
          <p:nvPr/>
        </p:nvSpPr>
        <p:spPr bwMode="auto">
          <a:xfrm>
            <a:off x="1600200" y="6324600"/>
            <a:ext cx="5203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0000"/>
                </a:solidFill>
                <a:latin typeface="Arial" charset="0"/>
              </a:rPr>
              <a:t>board evaluation from computer's perspective</a:t>
            </a:r>
          </a:p>
        </p:txBody>
      </p:sp>
      <p:sp>
        <p:nvSpPr>
          <p:cNvPr id="22543" name="Oval 37"/>
          <p:cNvSpPr>
            <a:spLocks noChangeArrowheads="1"/>
          </p:cNvSpPr>
          <p:nvPr/>
        </p:nvSpPr>
        <p:spPr bwMode="auto">
          <a:xfrm>
            <a:off x="3733800" y="4191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a:solidFill>
                  <a:schemeClr val="bg1"/>
                </a:solidFill>
                <a:latin typeface="Arial" charset="0"/>
              </a:rPr>
              <a:t>9</a:t>
            </a:r>
          </a:p>
        </p:txBody>
      </p:sp>
      <p:sp>
        <p:nvSpPr>
          <p:cNvPr id="22544" name="Text Box 38"/>
          <p:cNvSpPr txBox="1">
            <a:spLocks noChangeArrowheads="1"/>
          </p:cNvSpPr>
          <p:nvPr/>
        </p:nvSpPr>
        <p:spPr bwMode="auto">
          <a:xfrm>
            <a:off x="7346950" y="5867400"/>
            <a:ext cx="179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terminal states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0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0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0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40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02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9026"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2902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29028" name="AutoShape 4"/>
          <p:cNvCxnSpPr>
            <a:cxnSpLocks noChangeShapeType="1"/>
            <a:stCxn id="129027" idx="3"/>
            <a:endCxn id="12902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2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903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9031" name="AutoShape 7"/>
          <p:cNvCxnSpPr>
            <a:cxnSpLocks noChangeShapeType="1"/>
            <a:stCxn id="129030" idx="3"/>
            <a:endCxn id="12903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32" name="AutoShape 8"/>
          <p:cNvCxnSpPr>
            <a:cxnSpLocks noChangeShapeType="1"/>
            <a:stCxn id="129030" idx="5"/>
            <a:endCxn id="12903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33" name="AutoShape 9"/>
          <p:cNvCxnSpPr>
            <a:cxnSpLocks noChangeShapeType="1"/>
            <a:stCxn id="129036" idx="3"/>
            <a:endCxn id="12903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3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9035" name="AutoShape 11"/>
          <p:cNvCxnSpPr>
            <a:cxnSpLocks noChangeShapeType="1"/>
            <a:stCxn id="129036" idx="5"/>
            <a:endCxn id="129027"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3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903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9038" name="AutoShape 14"/>
          <p:cNvCxnSpPr>
            <a:cxnSpLocks noChangeShapeType="1"/>
            <a:stCxn id="129027" idx="5"/>
            <a:endCxn id="129039"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3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9040" name="AutoShape 16"/>
          <p:cNvCxnSpPr>
            <a:cxnSpLocks noChangeShapeType="1"/>
            <a:stCxn id="129073" idx="2"/>
            <a:endCxn id="12903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4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904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904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29044" name="AutoShape 20"/>
          <p:cNvCxnSpPr>
            <a:cxnSpLocks noChangeShapeType="1"/>
            <a:stCxn id="129041" idx="3"/>
            <a:endCxn id="12906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5" name="AutoShape 21"/>
          <p:cNvCxnSpPr>
            <a:cxnSpLocks noChangeShapeType="1"/>
            <a:stCxn id="129041" idx="4"/>
            <a:endCxn id="12907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6" name="AutoShape 22"/>
          <p:cNvCxnSpPr>
            <a:cxnSpLocks noChangeShapeType="1"/>
            <a:stCxn id="129041" idx="5"/>
            <a:endCxn id="12906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7" name="AutoShape 23"/>
          <p:cNvCxnSpPr>
            <a:cxnSpLocks noChangeShapeType="1"/>
            <a:stCxn id="129043" idx="3"/>
            <a:endCxn id="12906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48" name="AutoShape 24"/>
          <p:cNvCxnSpPr>
            <a:cxnSpLocks noChangeShapeType="1"/>
            <a:stCxn id="129043" idx="4"/>
            <a:endCxn id="12907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49" name="AutoShape 25"/>
          <p:cNvCxnSpPr>
            <a:cxnSpLocks noChangeShapeType="1"/>
            <a:stCxn id="129043" idx="5"/>
            <a:endCxn id="12907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0" name="AutoShape 26"/>
          <p:cNvCxnSpPr>
            <a:cxnSpLocks noChangeShapeType="1"/>
            <a:stCxn id="129073" idx="5"/>
            <a:endCxn id="12904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1" name="AutoShape 27"/>
          <p:cNvCxnSpPr>
            <a:cxnSpLocks noChangeShapeType="1"/>
            <a:stCxn id="129073" idx="6"/>
            <a:endCxn id="12904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2" name="AutoShape 28"/>
          <p:cNvCxnSpPr>
            <a:cxnSpLocks noChangeShapeType="1"/>
            <a:stCxn id="129073" idx="3"/>
            <a:endCxn id="12904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5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905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905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9056" name="AutoShape 32"/>
          <p:cNvCxnSpPr>
            <a:cxnSpLocks noChangeShapeType="1"/>
            <a:stCxn id="129071" idx="3"/>
            <a:endCxn id="12905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7" name="AutoShape 33"/>
          <p:cNvCxnSpPr>
            <a:cxnSpLocks noChangeShapeType="1"/>
            <a:stCxn id="129071" idx="4"/>
            <a:endCxn id="12905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8" name="AutoShape 34"/>
          <p:cNvCxnSpPr>
            <a:cxnSpLocks noChangeShapeType="1"/>
            <a:stCxn id="129071" idx="5"/>
            <a:endCxn id="12905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9" name="AutoShape 35"/>
          <p:cNvCxnSpPr>
            <a:cxnSpLocks noChangeShapeType="1"/>
            <a:stCxn id="129067" idx="3"/>
            <a:endCxn id="12906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906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9062" name="AutoShape 38"/>
          <p:cNvCxnSpPr>
            <a:cxnSpLocks noChangeShapeType="1"/>
            <a:stCxn id="129067" idx="5"/>
            <a:endCxn id="12906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63" name="AutoShape 39"/>
          <p:cNvCxnSpPr>
            <a:cxnSpLocks noChangeShapeType="1"/>
            <a:stCxn id="129068" idx="3"/>
            <a:endCxn id="12906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906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9066" name="AutoShape 42"/>
          <p:cNvCxnSpPr>
            <a:cxnSpLocks noChangeShapeType="1"/>
            <a:stCxn id="129068" idx="5"/>
            <a:endCxn id="12906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906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906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2907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907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907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907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9074" name="Group 52"/>
          <p:cNvGrpSpPr>
            <a:grpSpLocks/>
          </p:cNvGrpSpPr>
          <p:nvPr/>
        </p:nvGrpSpPr>
        <p:grpSpPr bwMode="auto">
          <a:xfrm>
            <a:off x="2095500" y="3276600"/>
            <a:ext cx="2082800" cy="596900"/>
            <a:chOff x="1320" y="2064"/>
            <a:chExt cx="1312" cy="376"/>
          </a:xfrm>
        </p:grpSpPr>
        <p:cxnSp>
          <p:nvCxnSpPr>
            <p:cNvPr id="129094" name="AutoShape 53"/>
            <p:cNvCxnSpPr>
              <a:cxnSpLocks noChangeShapeType="1"/>
              <a:stCxn id="129073" idx="2"/>
              <a:endCxn id="12903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95"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907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907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907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907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9079" name="Group 59"/>
          <p:cNvGrpSpPr>
            <a:grpSpLocks/>
          </p:cNvGrpSpPr>
          <p:nvPr/>
        </p:nvGrpSpPr>
        <p:grpSpPr bwMode="auto">
          <a:xfrm>
            <a:off x="838200" y="3962400"/>
            <a:ext cx="1068388" cy="673100"/>
            <a:chOff x="528" y="2496"/>
            <a:chExt cx="673" cy="424"/>
          </a:xfrm>
        </p:grpSpPr>
        <p:cxnSp>
          <p:nvCxnSpPr>
            <p:cNvPr id="129092" name="AutoShape 60"/>
            <p:cNvCxnSpPr>
              <a:cxnSpLocks noChangeShapeType="1"/>
              <a:endCxn id="12903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9093"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9080" name="Group 62"/>
          <p:cNvGrpSpPr>
            <a:grpSpLocks/>
          </p:cNvGrpSpPr>
          <p:nvPr/>
        </p:nvGrpSpPr>
        <p:grpSpPr bwMode="auto">
          <a:xfrm>
            <a:off x="609600" y="4724400"/>
            <a:ext cx="992188" cy="673100"/>
            <a:chOff x="384" y="2976"/>
            <a:chExt cx="625" cy="424"/>
          </a:xfrm>
        </p:grpSpPr>
        <p:cxnSp>
          <p:nvCxnSpPr>
            <p:cNvPr id="129090" name="AutoShape 63"/>
            <p:cNvCxnSpPr>
              <a:cxnSpLocks noChangeShapeType="1"/>
              <a:endCxn id="12903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91"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9081" name="Group 65"/>
          <p:cNvGrpSpPr>
            <a:grpSpLocks/>
          </p:cNvGrpSpPr>
          <p:nvPr/>
        </p:nvGrpSpPr>
        <p:grpSpPr bwMode="auto">
          <a:xfrm>
            <a:off x="457200" y="5486400"/>
            <a:ext cx="1449388" cy="673100"/>
            <a:chOff x="288" y="3456"/>
            <a:chExt cx="913" cy="424"/>
          </a:xfrm>
        </p:grpSpPr>
        <p:cxnSp>
          <p:nvCxnSpPr>
            <p:cNvPr id="129088" name="AutoShape 66"/>
            <p:cNvCxnSpPr>
              <a:cxnSpLocks noChangeShapeType="1"/>
              <a:endCxn id="12902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9089"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908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908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908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29085"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9145" name="Oval 73"/>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899146" name="Text Box 74"/>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I</a:t>
            </a:r>
          </a:p>
        </p:txBody>
      </p:sp>
    </p:spTree>
    <p:extLst>
      <p:ext uri="{BB962C8B-B14F-4D97-AF65-F5344CB8AC3E}">
        <p14:creationId xmlns:p14="http://schemas.microsoft.com/office/powerpoint/2010/main" val="168958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9146"/>
                                        </p:tgtEl>
                                        <p:attrNameLst>
                                          <p:attrName>style.visibility</p:attrName>
                                        </p:attrNameLst>
                                      </p:cBhvr>
                                      <p:to>
                                        <p:strVal val="visible"/>
                                      </p:to>
                                    </p:set>
                                    <p:animEffect transition="in" filter="dissolve">
                                      <p:cBhvr>
                                        <p:cTn id="7" dur="500"/>
                                        <p:tgtEl>
                                          <p:spTgt spid="899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9145"/>
                                        </p:tgtEl>
                                        <p:attrNameLst>
                                          <p:attrName>style.visibility</p:attrName>
                                        </p:attrNameLst>
                                      </p:cBhvr>
                                      <p:to>
                                        <p:strVal val="visible"/>
                                      </p:to>
                                    </p:set>
                                    <p:animEffect transition="in" filter="dissolve">
                                      <p:cBhvr>
                                        <p:cTn id="12" dur="500"/>
                                        <p:tgtEl>
                                          <p:spTgt spid="89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145" grpId="0" animBg="1" autoUpdateAnimBg="0"/>
      <p:bldP spid="899146"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107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1074"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31075"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31076" name="AutoShape 4"/>
          <p:cNvCxnSpPr>
            <a:cxnSpLocks noChangeShapeType="1"/>
            <a:stCxn id="131075" idx="3"/>
            <a:endCxn id="131077"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77"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1078"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1079" name="AutoShape 7"/>
          <p:cNvCxnSpPr>
            <a:cxnSpLocks noChangeShapeType="1"/>
            <a:stCxn id="131078" idx="3"/>
            <a:endCxn id="13108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80" name="AutoShape 8"/>
          <p:cNvCxnSpPr>
            <a:cxnSpLocks noChangeShapeType="1"/>
            <a:stCxn id="131078" idx="5"/>
            <a:endCxn id="131085"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81" name="AutoShape 9"/>
          <p:cNvCxnSpPr>
            <a:cxnSpLocks noChangeShapeType="1"/>
            <a:stCxn id="131084" idx="3"/>
            <a:endCxn id="131082"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2"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1083" name="AutoShape 11"/>
          <p:cNvCxnSpPr>
            <a:cxnSpLocks noChangeShapeType="1"/>
            <a:stCxn id="131084" idx="5"/>
            <a:endCxn id="131075"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084"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1085"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1086" name="AutoShape 14"/>
          <p:cNvCxnSpPr>
            <a:cxnSpLocks noChangeShapeType="1"/>
            <a:stCxn id="131075" idx="5"/>
            <a:endCxn id="131087"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7"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1088" name="AutoShape 16"/>
          <p:cNvCxnSpPr>
            <a:cxnSpLocks noChangeShapeType="1"/>
            <a:stCxn id="131121" idx="2"/>
            <a:endCxn id="131078"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9"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1090"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1091"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1092" name="AutoShape 20"/>
          <p:cNvCxnSpPr>
            <a:cxnSpLocks noChangeShapeType="1"/>
            <a:stCxn id="131089" idx="3"/>
            <a:endCxn id="131115"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3" name="AutoShape 21"/>
          <p:cNvCxnSpPr>
            <a:cxnSpLocks noChangeShapeType="1"/>
            <a:stCxn id="131089" idx="4"/>
            <a:endCxn id="13112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4" name="AutoShape 22"/>
          <p:cNvCxnSpPr>
            <a:cxnSpLocks noChangeShapeType="1"/>
            <a:stCxn id="131089" idx="5"/>
            <a:endCxn id="131116"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5" name="AutoShape 23"/>
          <p:cNvCxnSpPr>
            <a:cxnSpLocks noChangeShapeType="1"/>
            <a:stCxn id="131091" idx="3"/>
            <a:endCxn id="131117"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96" name="AutoShape 24"/>
          <p:cNvCxnSpPr>
            <a:cxnSpLocks noChangeShapeType="1"/>
            <a:stCxn id="131091" idx="4"/>
            <a:endCxn id="131118"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97" name="AutoShape 25"/>
          <p:cNvCxnSpPr>
            <a:cxnSpLocks noChangeShapeType="1"/>
            <a:stCxn id="131091" idx="5"/>
            <a:endCxn id="131119"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8" name="AutoShape 26"/>
          <p:cNvCxnSpPr>
            <a:cxnSpLocks noChangeShapeType="1"/>
            <a:stCxn id="131121" idx="5"/>
            <a:endCxn id="131090"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9" name="AutoShape 27"/>
          <p:cNvCxnSpPr>
            <a:cxnSpLocks noChangeShapeType="1"/>
            <a:stCxn id="131121" idx="6"/>
            <a:endCxn id="131089"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0" name="AutoShape 28"/>
          <p:cNvCxnSpPr>
            <a:cxnSpLocks noChangeShapeType="1"/>
            <a:stCxn id="131121" idx="3"/>
            <a:endCxn id="131091"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01"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1102"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1103"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1104" name="AutoShape 32"/>
          <p:cNvCxnSpPr>
            <a:cxnSpLocks noChangeShapeType="1"/>
            <a:stCxn id="131119" idx="3"/>
            <a:endCxn id="131102"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5" name="AutoShape 33"/>
          <p:cNvCxnSpPr>
            <a:cxnSpLocks noChangeShapeType="1"/>
            <a:stCxn id="131119" idx="4"/>
            <a:endCxn id="131103"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6" name="AutoShape 34"/>
          <p:cNvCxnSpPr>
            <a:cxnSpLocks noChangeShapeType="1"/>
            <a:stCxn id="131119" idx="5"/>
            <a:endCxn id="131101"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7" name="AutoShape 35"/>
          <p:cNvCxnSpPr>
            <a:cxnSpLocks noChangeShapeType="1"/>
            <a:stCxn id="131115" idx="3"/>
            <a:endCxn id="131108"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08"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1109"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1110" name="AutoShape 38"/>
          <p:cNvCxnSpPr>
            <a:cxnSpLocks noChangeShapeType="1"/>
            <a:stCxn id="131115" idx="5"/>
            <a:endCxn id="131109"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11" name="AutoShape 39"/>
          <p:cNvCxnSpPr>
            <a:cxnSpLocks noChangeShapeType="1"/>
            <a:stCxn id="131116" idx="3"/>
            <a:endCxn id="131112"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12"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1113"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1114" name="AutoShape 42"/>
          <p:cNvCxnSpPr>
            <a:cxnSpLocks noChangeShapeType="1"/>
            <a:stCxn id="131116" idx="5"/>
            <a:endCxn id="131113"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15"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1116"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1117"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1118"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1119"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3112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112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1122" name="Group 52"/>
          <p:cNvGrpSpPr>
            <a:grpSpLocks/>
          </p:cNvGrpSpPr>
          <p:nvPr/>
        </p:nvGrpSpPr>
        <p:grpSpPr bwMode="auto">
          <a:xfrm>
            <a:off x="2095500" y="3276600"/>
            <a:ext cx="2082800" cy="596900"/>
            <a:chOff x="1320" y="2064"/>
            <a:chExt cx="1312" cy="376"/>
          </a:xfrm>
        </p:grpSpPr>
        <p:cxnSp>
          <p:nvCxnSpPr>
            <p:cNvPr id="131140" name="AutoShape 53"/>
            <p:cNvCxnSpPr>
              <a:cxnSpLocks noChangeShapeType="1"/>
              <a:stCxn id="131121" idx="2"/>
              <a:endCxn id="131078"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41"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112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112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112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112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1127" name="Group 59"/>
          <p:cNvGrpSpPr>
            <a:grpSpLocks/>
          </p:cNvGrpSpPr>
          <p:nvPr/>
        </p:nvGrpSpPr>
        <p:grpSpPr bwMode="auto">
          <a:xfrm>
            <a:off x="838200" y="3962400"/>
            <a:ext cx="1068388" cy="673100"/>
            <a:chOff x="528" y="2496"/>
            <a:chExt cx="673" cy="424"/>
          </a:xfrm>
        </p:grpSpPr>
        <p:cxnSp>
          <p:nvCxnSpPr>
            <p:cNvPr id="131138" name="AutoShape 60"/>
            <p:cNvCxnSpPr>
              <a:cxnSpLocks noChangeShapeType="1"/>
              <a:endCxn id="13108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1139"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1128" name="Group 62"/>
          <p:cNvGrpSpPr>
            <a:grpSpLocks/>
          </p:cNvGrpSpPr>
          <p:nvPr/>
        </p:nvGrpSpPr>
        <p:grpSpPr bwMode="auto">
          <a:xfrm>
            <a:off x="685800" y="4724400"/>
            <a:ext cx="915988" cy="673100"/>
            <a:chOff x="432" y="2976"/>
            <a:chExt cx="577" cy="424"/>
          </a:xfrm>
        </p:grpSpPr>
        <p:cxnSp>
          <p:nvCxnSpPr>
            <p:cNvPr id="131136" name="AutoShape 63"/>
            <p:cNvCxnSpPr>
              <a:cxnSpLocks noChangeShapeType="1"/>
              <a:endCxn id="131082"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37"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1129" name="Group 65"/>
          <p:cNvGrpSpPr>
            <a:grpSpLocks/>
          </p:cNvGrpSpPr>
          <p:nvPr/>
        </p:nvGrpSpPr>
        <p:grpSpPr bwMode="auto">
          <a:xfrm>
            <a:off x="457200" y="5486400"/>
            <a:ext cx="1449388" cy="673100"/>
            <a:chOff x="288" y="3456"/>
            <a:chExt cx="913" cy="424"/>
          </a:xfrm>
        </p:grpSpPr>
        <p:cxnSp>
          <p:nvCxnSpPr>
            <p:cNvPr id="131134" name="AutoShape 66"/>
            <p:cNvCxnSpPr>
              <a:cxnSpLocks noChangeShapeType="1"/>
              <a:endCxn id="131077"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1135"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1130"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0118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a:solidFill>
                  <a:schemeClr val="tx2"/>
                </a:solidFill>
                <a:latin typeface="Arial" charset="0"/>
              </a:rPr>
              <a:t>	  </a:t>
            </a:r>
            <a:r>
              <a:rPr lang="en-US" sz="2000">
                <a:solidFill>
                  <a:schemeClr val="tx2"/>
                </a:solidFill>
                <a:latin typeface="Arial" charset="0"/>
              </a:rPr>
              <a:t>beta(C) not changed (minimizing)</a:t>
            </a:r>
          </a:p>
        </p:txBody>
      </p:sp>
      <p:sp>
        <p:nvSpPr>
          <p:cNvPr id="131132"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31133"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Tree>
    <p:extLst>
      <p:ext uri="{BB962C8B-B14F-4D97-AF65-F5344CB8AC3E}">
        <p14:creationId xmlns:p14="http://schemas.microsoft.com/office/powerpoint/2010/main" val="2576647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9"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312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3312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33124" name="AutoShape 4"/>
          <p:cNvCxnSpPr>
            <a:cxnSpLocks noChangeShapeType="1"/>
            <a:stCxn id="133123" idx="3"/>
            <a:endCxn id="133125"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2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312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3127" name="AutoShape 7"/>
          <p:cNvCxnSpPr>
            <a:cxnSpLocks noChangeShapeType="1"/>
            <a:stCxn id="133126" idx="3"/>
            <a:endCxn id="13313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28" name="AutoShape 8"/>
          <p:cNvCxnSpPr>
            <a:cxnSpLocks noChangeShapeType="1"/>
            <a:stCxn id="133126" idx="5"/>
            <a:endCxn id="13313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29" name="AutoShape 9"/>
          <p:cNvCxnSpPr>
            <a:cxnSpLocks noChangeShapeType="1"/>
            <a:stCxn id="133132" idx="3"/>
            <a:endCxn id="13313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3131" name="AutoShape 11"/>
          <p:cNvCxnSpPr>
            <a:cxnSpLocks noChangeShapeType="1"/>
            <a:stCxn id="133132" idx="5"/>
            <a:endCxn id="133123"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3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313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3134" name="AutoShape 14"/>
          <p:cNvCxnSpPr>
            <a:cxnSpLocks noChangeShapeType="1"/>
            <a:stCxn id="133123" idx="5"/>
            <a:endCxn id="133135"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3136" name="AutoShape 16"/>
          <p:cNvCxnSpPr>
            <a:cxnSpLocks noChangeShapeType="1"/>
            <a:stCxn id="133169" idx="2"/>
            <a:endCxn id="13312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313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3139"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3140" name="AutoShape 20"/>
          <p:cNvCxnSpPr>
            <a:cxnSpLocks noChangeShapeType="1"/>
            <a:stCxn id="133137" idx="3"/>
            <a:endCxn id="13316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1" name="AutoShape 21"/>
          <p:cNvCxnSpPr>
            <a:cxnSpLocks noChangeShapeType="1"/>
            <a:stCxn id="133137" idx="4"/>
            <a:endCxn id="13316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2" name="AutoShape 22"/>
          <p:cNvCxnSpPr>
            <a:cxnSpLocks noChangeShapeType="1"/>
            <a:stCxn id="133137" idx="5"/>
            <a:endCxn id="13316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3" name="AutoShape 23"/>
          <p:cNvCxnSpPr>
            <a:cxnSpLocks noChangeShapeType="1"/>
            <a:stCxn id="133139" idx="3"/>
            <a:endCxn id="13316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4" name="AutoShape 24"/>
          <p:cNvCxnSpPr>
            <a:cxnSpLocks noChangeShapeType="1"/>
            <a:stCxn id="133139" idx="4"/>
            <a:endCxn id="13316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5" name="AutoShape 25"/>
          <p:cNvCxnSpPr>
            <a:cxnSpLocks noChangeShapeType="1"/>
            <a:stCxn id="133139" idx="5"/>
            <a:endCxn id="133167"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6" name="AutoShape 26"/>
          <p:cNvCxnSpPr>
            <a:cxnSpLocks noChangeShapeType="1"/>
            <a:stCxn id="133169" idx="5"/>
            <a:endCxn id="13313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7" name="AutoShape 27"/>
          <p:cNvCxnSpPr>
            <a:cxnSpLocks noChangeShapeType="1"/>
            <a:stCxn id="133169" idx="6"/>
            <a:endCxn id="13313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8" name="AutoShape 28"/>
          <p:cNvCxnSpPr>
            <a:cxnSpLocks noChangeShapeType="1"/>
            <a:stCxn id="133169" idx="3"/>
            <a:endCxn id="13313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4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315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315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3152" name="AutoShape 32"/>
          <p:cNvCxnSpPr>
            <a:cxnSpLocks noChangeShapeType="1"/>
            <a:stCxn id="133167" idx="3"/>
            <a:endCxn id="13315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3" name="AutoShape 33"/>
          <p:cNvCxnSpPr>
            <a:cxnSpLocks noChangeShapeType="1"/>
            <a:stCxn id="133167" idx="4"/>
            <a:endCxn id="13315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4" name="AutoShape 34"/>
          <p:cNvCxnSpPr>
            <a:cxnSpLocks noChangeShapeType="1"/>
            <a:stCxn id="133167" idx="5"/>
            <a:endCxn id="13314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5" name="AutoShape 35"/>
          <p:cNvCxnSpPr>
            <a:cxnSpLocks noChangeShapeType="1"/>
            <a:stCxn id="133163" idx="3"/>
            <a:endCxn id="13315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5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315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3158" name="AutoShape 38"/>
          <p:cNvCxnSpPr>
            <a:cxnSpLocks noChangeShapeType="1"/>
            <a:stCxn id="133163" idx="5"/>
            <a:endCxn id="13315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9" name="AutoShape 39"/>
          <p:cNvCxnSpPr>
            <a:cxnSpLocks noChangeShapeType="1"/>
            <a:stCxn id="133164" idx="3"/>
            <a:endCxn id="13316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6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316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3162" name="AutoShape 42"/>
          <p:cNvCxnSpPr>
            <a:cxnSpLocks noChangeShapeType="1"/>
            <a:stCxn id="133164" idx="5"/>
            <a:endCxn id="13316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6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316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316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316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316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3316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316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3170" name="Group 52"/>
          <p:cNvGrpSpPr>
            <a:grpSpLocks/>
          </p:cNvGrpSpPr>
          <p:nvPr/>
        </p:nvGrpSpPr>
        <p:grpSpPr bwMode="auto">
          <a:xfrm>
            <a:off x="2095500" y="3276600"/>
            <a:ext cx="2082800" cy="596900"/>
            <a:chOff x="1320" y="2064"/>
            <a:chExt cx="1312" cy="376"/>
          </a:xfrm>
        </p:grpSpPr>
        <p:cxnSp>
          <p:nvCxnSpPr>
            <p:cNvPr id="133192" name="AutoShape 53"/>
            <p:cNvCxnSpPr>
              <a:cxnSpLocks noChangeShapeType="1"/>
              <a:stCxn id="133169" idx="2"/>
              <a:endCxn id="13312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93"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317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317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317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317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3175" name="Group 59"/>
          <p:cNvGrpSpPr>
            <a:grpSpLocks/>
          </p:cNvGrpSpPr>
          <p:nvPr/>
        </p:nvGrpSpPr>
        <p:grpSpPr bwMode="auto">
          <a:xfrm>
            <a:off x="838200" y="3962400"/>
            <a:ext cx="1068388" cy="673100"/>
            <a:chOff x="528" y="2496"/>
            <a:chExt cx="673" cy="424"/>
          </a:xfrm>
        </p:grpSpPr>
        <p:cxnSp>
          <p:nvCxnSpPr>
            <p:cNvPr id="133190" name="AutoShape 60"/>
            <p:cNvCxnSpPr>
              <a:cxnSpLocks noChangeShapeType="1"/>
              <a:endCxn id="13313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3191"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3176" name="Group 62"/>
          <p:cNvGrpSpPr>
            <a:grpSpLocks/>
          </p:cNvGrpSpPr>
          <p:nvPr/>
        </p:nvGrpSpPr>
        <p:grpSpPr bwMode="auto">
          <a:xfrm>
            <a:off x="609600" y="4724400"/>
            <a:ext cx="992188" cy="673100"/>
            <a:chOff x="384" y="2976"/>
            <a:chExt cx="625" cy="424"/>
          </a:xfrm>
        </p:grpSpPr>
        <p:cxnSp>
          <p:nvCxnSpPr>
            <p:cNvPr id="133188" name="AutoShape 63"/>
            <p:cNvCxnSpPr>
              <a:cxnSpLocks noChangeShapeType="1"/>
              <a:endCxn id="13313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89"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3177" name="Group 65"/>
          <p:cNvGrpSpPr>
            <a:grpSpLocks/>
          </p:cNvGrpSpPr>
          <p:nvPr/>
        </p:nvGrpSpPr>
        <p:grpSpPr bwMode="auto">
          <a:xfrm>
            <a:off x="457200" y="5486400"/>
            <a:ext cx="1449388" cy="673100"/>
            <a:chOff x="288" y="3456"/>
            <a:chExt cx="913" cy="424"/>
          </a:xfrm>
        </p:grpSpPr>
        <p:cxnSp>
          <p:nvCxnSpPr>
            <p:cNvPr id="133186" name="AutoShape 66"/>
            <p:cNvCxnSpPr>
              <a:cxnSpLocks noChangeShapeType="1"/>
              <a:endCxn id="13312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3187"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317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317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3318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33181"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903241" name="Text Box 73"/>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3242" name="Oval 74"/>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cxnSp>
        <p:nvCxnSpPr>
          <p:cNvPr id="903243" name="AutoShape 75"/>
          <p:cNvCxnSpPr>
            <a:cxnSpLocks noChangeShapeType="1"/>
            <a:stCxn id="903242" idx="3"/>
            <a:endCxn id="133150"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03244" name="Oval 76"/>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a:t>
            </a:r>
            <a:r>
              <a:rPr lang="en-US" sz="1600">
                <a:solidFill>
                  <a:srgbClr val="FF0000"/>
                </a:solidFill>
                <a:latin typeface="Arial" charset="0"/>
                <a:sym typeface="Symbol" charset="0"/>
              </a:rPr>
              <a:t>5</a:t>
            </a:r>
            <a:r>
              <a:rPr lang="en-US" sz="1600" b="1" i="1">
                <a:solidFill>
                  <a:srgbClr val="FF0000"/>
                </a:solidFill>
                <a:latin typeface="Arial" charset="0"/>
                <a:sym typeface="Symbol" charset="0"/>
              </a:rPr>
              <a:t>, </a:t>
            </a:r>
            <a:r>
              <a:rPr lang="en-US" sz="1600">
                <a:solidFill>
                  <a:srgbClr val="FF0000"/>
                </a:solidFill>
                <a:latin typeface="Arial" charset="0"/>
                <a:sym typeface="Symbol" charset="0"/>
              </a:rPr>
              <a:t>β</a:t>
            </a:r>
            <a:r>
              <a:rPr lang="en-US" sz="1600" b="1" i="1">
                <a:solidFill>
                  <a:srgbClr val="FF0000"/>
                </a:solidFill>
                <a:latin typeface="Arial" charset="0"/>
                <a:sym typeface="Symbol" charset="0"/>
              </a:rPr>
              <a:t>=3</a:t>
            </a:r>
            <a:endParaRPr lang="en-US" sz="1600" b="1" i="1">
              <a:solidFill>
                <a:srgbClr val="FF0000"/>
              </a:solidFill>
              <a:latin typeface="Arial" charset="0"/>
            </a:endParaRPr>
          </a:p>
        </p:txBody>
      </p:sp>
    </p:spTree>
    <p:extLst>
      <p:ext uri="{BB962C8B-B14F-4D97-AF65-F5344CB8AC3E}">
        <p14:creationId xmlns:p14="http://schemas.microsoft.com/office/powerpoint/2010/main" val="2083422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3241"/>
                                        </p:tgtEl>
                                        <p:attrNameLst>
                                          <p:attrName>style.visibility</p:attrName>
                                        </p:attrNameLst>
                                      </p:cBhvr>
                                      <p:to>
                                        <p:strVal val="visible"/>
                                      </p:to>
                                    </p:set>
                                    <p:animEffect transition="in" filter="dissolve">
                                      <p:cBhvr>
                                        <p:cTn id="7" dur="500"/>
                                        <p:tgtEl>
                                          <p:spTgt spid="903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3242"/>
                                        </p:tgtEl>
                                        <p:attrNameLst>
                                          <p:attrName>style.visibility</p:attrName>
                                        </p:attrNameLst>
                                      </p:cBhvr>
                                      <p:to>
                                        <p:strVal val="visible"/>
                                      </p:to>
                                    </p:set>
                                    <p:animEffect transition="in" filter="dissolve">
                                      <p:cBhvr>
                                        <p:cTn id="12" dur="500"/>
                                        <p:tgtEl>
                                          <p:spTgt spid="903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032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03244"/>
                                        </p:tgtEl>
                                        <p:attrNameLst>
                                          <p:attrName>style.visibility</p:attrName>
                                        </p:attrNameLst>
                                      </p:cBhvr>
                                      <p:to>
                                        <p:strVal val="visible"/>
                                      </p:to>
                                    </p:set>
                                    <p:animEffect transition="in" filter="dissolve">
                                      <p:cBhvr>
                                        <p:cTn id="21" dur="500"/>
                                        <p:tgtEl>
                                          <p:spTgt spid="903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241" grpId="0" autoUpdateAnimBg="0"/>
      <p:bldP spid="903242" grpId="0" animBg="1" autoUpdateAnimBg="0"/>
      <p:bldP spid="903244"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516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5170"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3517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35172" name="AutoShape 4"/>
          <p:cNvCxnSpPr>
            <a:cxnSpLocks noChangeShapeType="1"/>
            <a:stCxn id="135171" idx="3"/>
            <a:endCxn id="13517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7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517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5175" name="AutoShape 7"/>
          <p:cNvCxnSpPr>
            <a:cxnSpLocks noChangeShapeType="1"/>
            <a:stCxn id="135174" idx="3"/>
            <a:endCxn id="13518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76" name="AutoShape 8"/>
          <p:cNvCxnSpPr>
            <a:cxnSpLocks noChangeShapeType="1"/>
            <a:stCxn id="135174" idx="5"/>
            <a:endCxn id="13518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77" name="AutoShape 9"/>
          <p:cNvCxnSpPr>
            <a:cxnSpLocks noChangeShapeType="1"/>
            <a:stCxn id="135180" idx="3"/>
            <a:endCxn id="13517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7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5179" name="AutoShape 11"/>
          <p:cNvCxnSpPr>
            <a:cxnSpLocks noChangeShapeType="1"/>
            <a:stCxn id="135180" idx="5"/>
            <a:endCxn id="135171"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18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518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5182" name="AutoShape 14"/>
          <p:cNvCxnSpPr>
            <a:cxnSpLocks noChangeShapeType="1"/>
            <a:stCxn id="135171" idx="5"/>
            <a:endCxn id="13518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8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5184" name="AutoShape 16"/>
          <p:cNvCxnSpPr>
            <a:cxnSpLocks noChangeShapeType="1"/>
            <a:stCxn id="135217" idx="2"/>
            <a:endCxn id="13517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8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518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5187"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5188" name="AutoShape 20"/>
          <p:cNvCxnSpPr>
            <a:cxnSpLocks noChangeShapeType="1"/>
            <a:stCxn id="135185" idx="3"/>
            <a:endCxn id="13521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89" name="AutoShape 21"/>
          <p:cNvCxnSpPr>
            <a:cxnSpLocks noChangeShapeType="1"/>
            <a:stCxn id="135185" idx="4"/>
            <a:endCxn id="13521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0" name="AutoShape 22"/>
          <p:cNvCxnSpPr>
            <a:cxnSpLocks noChangeShapeType="1"/>
            <a:stCxn id="135185" idx="5"/>
            <a:endCxn id="13521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1" name="AutoShape 23"/>
          <p:cNvCxnSpPr>
            <a:cxnSpLocks noChangeShapeType="1"/>
            <a:stCxn id="135187" idx="3"/>
            <a:endCxn id="13521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2" name="AutoShape 24"/>
          <p:cNvCxnSpPr>
            <a:cxnSpLocks noChangeShapeType="1"/>
            <a:stCxn id="135187" idx="4"/>
            <a:endCxn id="135214"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3" name="AutoShape 25"/>
          <p:cNvCxnSpPr>
            <a:cxnSpLocks noChangeShapeType="1"/>
            <a:stCxn id="135187" idx="5"/>
            <a:endCxn id="135215"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4" name="AutoShape 26"/>
          <p:cNvCxnSpPr>
            <a:cxnSpLocks noChangeShapeType="1"/>
            <a:stCxn id="135217" idx="5"/>
            <a:endCxn id="13518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5" name="AutoShape 27"/>
          <p:cNvCxnSpPr>
            <a:cxnSpLocks noChangeShapeType="1"/>
            <a:stCxn id="135217" idx="6"/>
            <a:endCxn id="13518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6" name="AutoShape 28"/>
          <p:cNvCxnSpPr>
            <a:cxnSpLocks noChangeShapeType="1"/>
            <a:stCxn id="135217" idx="3"/>
            <a:endCxn id="135187"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19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519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519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5200" name="AutoShape 32"/>
          <p:cNvCxnSpPr>
            <a:cxnSpLocks noChangeShapeType="1"/>
            <a:stCxn id="135215" idx="3"/>
            <a:endCxn id="135198"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5201" name="AutoShape 33"/>
          <p:cNvCxnSpPr>
            <a:cxnSpLocks noChangeShapeType="1"/>
            <a:stCxn id="135215" idx="4"/>
            <a:endCxn id="13519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2" name="AutoShape 34"/>
          <p:cNvCxnSpPr>
            <a:cxnSpLocks noChangeShapeType="1"/>
            <a:stCxn id="135215" idx="5"/>
            <a:endCxn id="13519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3" name="AutoShape 35"/>
          <p:cNvCxnSpPr>
            <a:cxnSpLocks noChangeShapeType="1"/>
            <a:stCxn id="135211" idx="3"/>
            <a:endCxn id="13520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0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520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5206" name="AutoShape 38"/>
          <p:cNvCxnSpPr>
            <a:cxnSpLocks noChangeShapeType="1"/>
            <a:stCxn id="135211" idx="5"/>
            <a:endCxn id="13520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7" name="AutoShape 39"/>
          <p:cNvCxnSpPr>
            <a:cxnSpLocks noChangeShapeType="1"/>
            <a:stCxn id="135212" idx="3"/>
            <a:endCxn id="13520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0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520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5210" name="AutoShape 42"/>
          <p:cNvCxnSpPr>
            <a:cxnSpLocks noChangeShapeType="1"/>
            <a:stCxn id="135212" idx="5"/>
            <a:endCxn id="13520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1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521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521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521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5215"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a:t>
            </a:r>
            <a:r>
              <a:rPr lang="en-US" sz="1600" dirty="0">
                <a:solidFill>
                  <a:srgbClr val="FF0000"/>
                </a:solidFill>
                <a:latin typeface="Arial" charset="0"/>
                <a:sym typeface="Symbol" charset="0"/>
              </a:rPr>
              <a:t>5</a:t>
            </a:r>
            <a:r>
              <a:rPr lang="en-US" sz="1600" b="1" i="1" dirty="0">
                <a:solidFill>
                  <a:srgbClr val="FF0000"/>
                </a:solidFill>
                <a:latin typeface="Arial" charset="0"/>
                <a:sym typeface="Symbol" charset="0"/>
              </a:rPr>
              <a:t>, </a:t>
            </a:r>
            <a:r>
              <a:rPr lang="en-US" sz="1600" dirty="0">
                <a:solidFill>
                  <a:srgbClr val="FF0000"/>
                </a:solidFill>
                <a:latin typeface="Arial" charset="0"/>
                <a:sym typeface="Symbol" charset="0"/>
              </a:rPr>
              <a:t>β</a:t>
            </a:r>
            <a:r>
              <a:rPr lang="en-US" sz="1600" b="1" i="1" dirty="0">
                <a:solidFill>
                  <a:srgbClr val="FF0000"/>
                </a:solidFill>
                <a:latin typeface="Arial" charset="0"/>
                <a:sym typeface="Symbol" charset="0"/>
              </a:rPr>
              <a:t>=3</a:t>
            </a:r>
            <a:endParaRPr lang="en-US" sz="1600" b="1" i="1" dirty="0">
              <a:solidFill>
                <a:srgbClr val="FF0000"/>
              </a:solidFill>
              <a:latin typeface="Arial" charset="0"/>
            </a:endParaRPr>
          </a:p>
        </p:txBody>
      </p:sp>
      <p:sp>
        <p:nvSpPr>
          <p:cNvPr id="13521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521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5218" name="Group 52"/>
          <p:cNvGrpSpPr>
            <a:grpSpLocks/>
          </p:cNvGrpSpPr>
          <p:nvPr/>
        </p:nvGrpSpPr>
        <p:grpSpPr bwMode="auto">
          <a:xfrm>
            <a:off x="2095500" y="3276600"/>
            <a:ext cx="2082800" cy="596900"/>
            <a:chOff x="1320" y="2064"/>
            <a:chExt cx="1312" cy="376"/>
          </a:xfrm>
        </p:grpSpPr>
        <p:cxnSp>
          <p:nvCxnSpPr>
            <p:cNvPr id="135239" name="AutoShape 53"/>
            <p:cNvCxnSpPr>
              <a:cxnSpLocks noChangeShapeType="1"/>
              <a:stCxn id="135217" idx="2"/>
              <a:endCxn id="13517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240"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521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522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522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522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5223" name="Group 59"/>
          <p:cNvGrpSpPr>
            <a:grpSpLocks/>
          </p:cNvGrpSpPr>
          <p:nvPr/>
        </p:nvGrpSpPr>
        <p:grpSpPr bwMode="auto">
          <a:xfrm>
            <a:off x="838200" y="3962400"/>
            <a:ext cx="1068388" cy="673100"/>
            <a:chOff x="528" y="2496"/>
            <a:chExt cx="673" cy="424"/>
          </a:xfrm>
        </p:grpSpPr>
        <p:cxnSp>
          <p:nvCxnSpPr>
            <p:cNvPr id="135237" name="AutoShape 60"/>
            <p:cNvCxnSpPr>
              <a:cxnSpLocks noChangeShapeType="1"/>
              <a:endCxn id="13518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5238"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5224" name="Group 62"/>
          <p:cNvGrpSpPr>
            <a:grpSpLocks/>
          </p:cNvGrpSpPr>
          <p:nvPr/>
        </p:nvGrpSpPr>
        <p:grpSpPr bwMode="auto">
          <a:xfrm>
            <a:off x="685800" y="4724400"/>
            <a:ext cx="915988" cy="673100"/>
            <a:chOff x="432" y="2976"/>
            <a:chExt cx="577" cy="424"/>
          </a:xfrm>
        </p:grpSpPr>
        <p:cxnSp>
          <p:nvCxnSpPr>
            <p:cNvPr id="135235" name="AutoShape 63"/>
            <p:cNvCxnSpPr>
              <a:cxnSpLocks noChangeShapeType="1"/>
              <a:endCxn id="13517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236"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5225" name="Group 65"/>
          <p:cNvGrpSpPr>
            <a:grpSpLocks/>
          </p:cNvGrpSpPr>
          <p:nvPr/>
        </p:nvGrpSpPr>
        <p:grpSpPr bwMode="auto">
          <a:xfrm>
            <a:off x="457200" y="5486400"/>
            <a:ext cx="1449388" cy="673100"/>
            <a:chOff x="288" y="3456"/>
            <a:chExt cx="913" cy="424"/>
          </a:xfrm>
        </p:grpSpPr>
        <p:cxnSp>
          <p:nvCxnSpPr>
            <p:cNvPr id="135233" name="AutoShape 66"/>
            <p:cNvCxnSpPr>
              <a:cxnSpLocks noChangeShapeType="1"/>
              <a:endCxn id="13517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5234"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522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5227"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3522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3522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5230"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5292" name="Text Box 76"/>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P</a:t>
            </a:r>
          </a:p>
        </p:txBody>
      </p:sp>
      <p:sp>
        <p:nvSpPr>
          <p:cNvPr id="905293" name="Oval 77"/>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Tree>
    <p:extLst>
      <p:ext uri="{BB962C8B-B14F-4D97-AF65-F5344CB8AC3E}">
        <p14:creationId xmlns:p14="http://schemas.microsoft.com/office/powerpoint/2010/main" val="756028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5292"/>
                                        </p:tgtEl>
                                        <p:attrNameLst>
                                          <p:attrName>style.visibility</p:attrName>
                                        </p:attrNameLst>
                                      </p:cBhvr>
                                      <p:to>
                                        <p:strVal val="visible"/>
                                      </p:to>
                                    </p:set>
                                    <p:animEffect transition="in" filter="dissolve">
                                      <p:cBhvr>
                                        <p:cTn id="7" dur="500"/>
                                        <p:tgtEl>
                                          <p:spTgt spid="905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5293"/>
                                        </p:tgtEl>
                                        <p:attrNameLst>
                                          <p:attrName>style.visibility</p:attrName>
                                        </p:attrNameLst>
                                      </p:cBhvr>
                                      <p:to>
                                        <p:strVal val="visible"/>
                                      </p:to>
                                    </p:set>
                                    <p:animEffect transition="in" filter="dissolve">
                                      <p:cBhvr>
                                        <p:cTn id="12" dur="500"/>
                                        <p:tgtEl>
                                          <p:spTgt spid="905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92" grpId="0" autoUpdateAnimBg="0"/>
      <p:bldP spid="905293"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721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7218"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3721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37220" name="AutoShape 4"/>
          <p:cNvCxnSpPr>
            <a:cxnSpLocks noChangeShapeType="1"/>
            <a:stCxn id="137219" idx="3"/>
            <a:endCxn id="13722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2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722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7223" name="AutoShape 7"/>
          <p:cNvCxnSpPr>
            <a:cxnSpLocks noChangeShapeType="1"/>
            <a:stCxn id="137222" idx="3"/>
            <a:endCxn id="13722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24" name="AutoShape 8"/>
          <p:cNvCxnSpPr>
            <a:cxnSpLocks noChangeShapeType="1"/>
            <a:stCxn id="137222" idx="5"/>
            <a:endCxn id="13722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25" name="AutoShape 9"/>
          <p:cNvCxnSpPr>
            <a:cxnSpLocks noChangeShapeType="1"/>
            <a:stCxn id="137228" idx="3"/>
            <a:endCxn id="13722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2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7227" name="AutoShape 11"/>
          <p:cNvCxnSpPr>
            <a:cxnSpLocks noChangeShapeType="1"/>
            <a:stCxn id="137228" idx="5"/>
            <a:endCxn id="13721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2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722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7230" name="AutoShape 14"/>
          <p:cNvCxnSpPr>
            <a:cxnSpLocks noChangeShapeType="1"/>
            <a:stCxn id="137219" idx="5"/>
            <a:endCxn id="13723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3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7232" name="AutoShape 16"/>
          <p:cNvCxnSpPr>
            <a:cxnSpLocks noChangeShapeType="1"/>
            <a:stCxn id="137265" idx="2"/>
            <a:endCxn id="13722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3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723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723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7236" name="AutoShape 20"/>
          <p:cNvCxnSpPr>
            <a:cxnSpLocks noChangeShapeType="1"/>
            <a:stCxn id="137233" idx="3"/>
            <a:endCxn id="13725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7" name="AutoShape 21"/>
          <p:cNvCxnSpPr>
            <a:cxnSpLocks noChangeShapeType="1"/>
            <a:stCxn id="137233" idx="4"/>
            <a:endCxn id="13726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8" name="AutoShape 22"/>
          <p:cNvCxnSpPr>
            <a:cxnSpLocks noChangeShapeType="1"/>
            <a:stCxn id="137233" idx="5"/>
            <a:endCxn id="13726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9" name="AutoShape 23"/>
          <p:cNvCxnSpPr>
            <a:cxnSpLocks noChangeShapeType="1"/>
            <a:stCxn id="137235" idx="3"/>
            <a:endCxn id="13726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0" name="AutoShape 24"/>
          <p:cNvCxnSpPr>
            <a:cxnSpLocks noChangeShapeType="1"/>
            <a:stCxn id="137235" idx="4"/>
            <a:endCxn id="137262"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1" name="AutoShape 25"/>
          <p:cNvCxnSpPr>
            <a:cxnSpLocks noChangeShapeType="1"/>
            <a:stCxn id="137235" idx="5"/>
            <a:endCxn id="137263"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2" name="AutoShape 26"/>
          <p:cNvCxnSpPr>
            <a:cxnSpLocks noChangeShapeType="1"/>
            <a:stCxn id="137265" idx="5"/>
            <a:endCxn id="13723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43" name="AutoShape 27"/>
          <p:cNvCxnSpPr>
            <a:cxnSpLocks noChangeShapeType="1"/>
            <a:stCxn id="137265" idx="6"/>
            <a:endCxn id="13723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44" name="AutoShape 28"/>
          <p:cNvCxnSpPr>
            <a:cxnSpLocks noChangeShapeType="1"/>
            <a:stCxn id="137265" idx="3"/>
            <a:endCxn id="13723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4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7246"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3724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7248" name="AutoShape 32"/>
          <p:cNvCxnSpPr>
            <a:cxnSpLocks noChangeShapeType="1"/>
            <a:stCxn id="137263" idx="3"/>
            <a:endCxn id="137246"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7249" name="AutoShape 33"/>
          <p:cNvCxnSpPr>
            <a:cxnSpLocks noChangeShapeType="1"/>
            <a:stCxn id="137263" idx="4"/>
            <a:endCxn id="13724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0" name="AutoShape 34"/>
          <p:cNvCxnSpPr>
            <a:cxnSpLocks noChangeShapeType="1"/>
            <a:stCxn id="137263" idx="5"/>
            <a:endCxn id="13724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1" name="AutoShape 35"/>
          <p:cNvCxnSpPr>
            <a:cxnSpLocks noChangeShapeType="1"/>
            <a:stCxn id="137259" idx="3"/>
            <a:endCxn id="13725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725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7254" name="AutoShape 38"/>
          <p:cNvCxnSpPr>
            <a:cxnSpLocks noChangeShapeType="1"/>
            <a:stCxn id="137259" idx="5"/>
            <a:endCxn id="13725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5" name="AutoShape 39"/>
          <p:cNvCxnSpPr>
            <a:cxnSpLocks noChangeShapeType="1"/>
            <a:stCxn id="137260" idx="3"/>
            <a:endCxn id="13725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725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7258" name="AutoShape 42"/>
          <p:cNvCxnSpPr>
            <a:cxnSpLocks noChangeShapeType="1"/>
            <a:stCxn id="137260" idx="5"/>
            <a:endCxn id="13725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726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726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7262"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7263"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p>
        </p:txBody>
      </p:sp>
      <p:sp>
        <p:nvSpPr>
          <p:cNvPr id="13726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726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7266" name="Group 52"/>
          <p:cNvGrpSpPr>
            <a:grpSpLocks/>
          </p:cNvGrpSpPr>
          <p:nvPr/>
        </p:nvGrpSpPr>
        <p:grpSpPr bwMode="auto">
          <a:xfrm>
            <a:off x="2095500" y="3276600"/>
            <a:ext cx="2082800" cy="596900"/>
            <a:chOff x="1320" y="2064"/>
            <a:chExt cx="1312" cy="376"/>
          </a:xfrm>
        </p:grpSpPr>
        <p:cxnSp>
          <p:nvCxnSpPr>
            <p:cNvPr id="137286" name="AutoShape 53"/>
            <p:cNvCxnSpPr>
              <a:cxnSpLocks noChangeShapeType="1"/>
              <a:stCxn id="137265" idx="2"/>
              <a:endCxn id="13722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87"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726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726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726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727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7271" name="Group 59"/>
          <p:cNvGrpSpPr>
            <a:grpSpLocks/>
          </p:cNvGrpSpPr>
          <p:nvPr/>
        </p:nvGrpSpPr>
        <p:grpSpPr bwMode="auto">
          <a:xfrm>
            <a:off x="990600" y="3962400"/>
            <a:ext cx="915988" cy="673100"/>
            <a:chOff x="624" y="2496"/>
            <a:chExt cx="577" cy="424"/>
          </a:xfrm>
        </p:grpSpPr>
        <p:cxnSp>
          <p:nvCxnSpPr>
            <p:cNvPr id="137284" name="AutoShape 60"/>
            <p:cNvCxnSpPr>
              <a:cxnSpLocks noChangeShapeType="1"/>
              <a:endCxn id="13722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7285"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7272" name="Group 62"/>
          <p:cNvGrpSpPr>
            <a:grpSpLocks/>
          </p:cNvGrpSpPr>
          <p:nvPr/>
        </p:nvGrpSpPr>
        <p:grpSpPr bwMode="auto">
          <a:xfrm>
            <a:off x="685800" y="4724400"/>
            <a:ext cx="915988" cy="673100"/>
            <a:chOff x="432" y="2976"/>
            <a:chExt cx="577" cy="424"/>
          </a:xfrm>
        </p:grpSpPr>
        <p:cxnSp>
          <p:nvCxnSpPr>
            <p:cNvPr id="137282" name="AutoShape 63"/>
            <p:cNvCxnSpPr>
              <a:cxnSpLocks noChangeShapeType="1"/>
              <a:endCxn id="13722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83"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7273" name="Group 65"/>
          <p:cNvGrpSpPr>
            <a:grpSpLocks/>
          </p:cNvGrpSpPr>
          <p:nvPr/>
        </p:nvGrpSpPr>
        <p:grpSpPr bwMode="auto">
          <a:xfrm>
            <a:off x="533400" y="5486400"/>
            <a:ext cx="1373188" cy="673100"/>
            <a:chOff x="336" y="3456"/>
            <a:chExt cx="865" cy="424"/>
          </a:xfrm>
        </p:grpSpPr>
        <p:cxnSp>
          <p:nvCxnSpPr>
            <p:cNvPr id="137280" name="AutoShape 66"/>
            <p:cNvCxnSpPr>
              <a:cxnSpLocks noChangeShapeType="1"/>
              <a:endCxn id="13722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7281"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727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0733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alpha(J) = 9</a:t>
            </a:r>
            <a:endParaRPr lang="en-US" sz="2000">
              <a:latin typeface="Arial" charset="0"/>
            </a:endParaRPr>
          </a:p>
        </p:txBody>
      </p:sp>
      <p:sp>
        <p:nvSpPr>
          <p:cNvPr id="13727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37277"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7278"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7339" name="Oval 75"/>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=9, </a:t>
            </a:r>
            <a:r>
              <a:rPr lang="en-US" sz="1600">
                <a:solidFill>
                  <a:srgbClr val="FF0000"/>
                </a:solidFill>
                <a:latin typeface="Arial" charset="0"/>
                <a:sym typeface="Symbol" charset="0"/>
              </a:rPr>
              <a:t>β</a:t>
            </a:r>
            <a:r>
              <a:rPr lang="en-US" sz="1600" b="1" i="1">
                <a:solidFill>
                  <a:srgbClr val="FF0000"/>
                </a:solidFill>
                <a:latin typeface="Arial" charset="0"/>
                <a:sym typeface="Symbol" charset="0"/>
              </a:rPr>
              <a:t>=3</a:t>
            </a:r>
            <a:endParaRPr lang="en-US" sz="1600" b="1" i="1">
              <a:solidFill>
                <a:srgbClr val="FF0000"/>
              </a:solidFill>
              <a:latin typeface="Arial" charset="0"/>
            </a:endParaRPr>
          </a:p>
        </p:txBody>
      </p:sp>
    </p:spTree>
    <p:extLst>
      <p:ext uri="{BB962C8B-B14F-4D97-AF65-F5344CB8AC3E}">
        <p14:creationId xmlns:p14="http://schemas.microsoft.com/office/powerpoint/2010/main" val="3173000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7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07339"/>
                                        </p:tgtEl>
                                        <p:attrNameLst>
                                          <p:attrName>style.visibility</p:attrName>
                                        </p:attrNameLst>
                                      </p:cBhvr>
                                      <p:to>
                                        <p:strVal val="visible"/>
                                      </p:to>
                                    </p:set>
                                    <p:animEffect transition="in" filter="dissolve">
                                      <p:cBhvr>
                                        <p:cTn id="11" dur="500"/>
                                        <p:tgtEl>
                                          <p:spTgt spid="90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333" grpId="0" autoUpdateAnimBg="0"/>
      <p:bldP spid="907339"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9266"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3926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39268" name="AutoShape 4"/>
          <p:cNvCxnSpPr>
            <a:cxnSpLocks noChangeShapeType="1"/>
            <a:stCxn id="139267" idx="3"/>
            <a:endCxn id="13926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6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927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9271" name="AutoShape 7"/>
          <p:cNvCxnSpPr>
            <a:cxnSpLocks noChangeShapeType="1"/>
            <a:stCxn id="139270" idx="3"/>
            <a:endCxn id="13927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72" name="AutoShape 8"/>
          <p:cNvCxnSpPr>
            <a:cxnSpLocks noChangeShapeType="1"/>
            <a:stCxn id="139270" idx="5"/>
            <a:endCxn id="13927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73" name="AutoShape 9"/>
          <p:cNvCxnSpPr>
            <a:cxnSpLocks noChangeShapeType="1"/>
            <a:stCxn id="139276" idx="3"/>
            <a:endCxn id="13927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7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9275" name="AutoShape 11"/>
          <p:cNvCxnSpPr>
            <a:cxnSpLocks noChangeShapeType="1"/>
            <a:stCxn id="139276" idx="5"/>
            <a:endCxn id="139267"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27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927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9278" name="AutoShape 14"/>
          <p:cNvCxnSpPr>
            <a:cxnSpLocks noChangeShapeType="1"/>
            <a:stCxn id="139267" idx="5"/>
            <a:endCxn id="139279"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7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9280" name="AutoShape 16"/>
          <p:cNvCxnSpPr>
            <a:cxnSpLocks noChangeShapeType="1"/>
            <a:stCxn id="139313" idx="2"/>
            <a:endCxn id="13927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8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928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928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9284" name="AutoShape 20"/>
          <p:cNvCxnSpPr>
            <a:cxnSpLocks noChangeShapeType="1"/>
            <a:stCxn id="139281" idx="3"/>
            <a:endCxn id="13930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5" name="AutoShape 21"/>
          <p:cNvCxnSpPr>
            <a:cxnSpLocks noChangeShapeType="1"/>
            <a:stCxn id="139281" idx="4"/>
            <a:endCxn id="13931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6" name="AutoShape 22"/>
          <p:cNvCxnSpPr>
            <a:cxnSpLocks noChangeShapeType="1"/>
            <a:stCxn id="139281" idx="5"/>
            <a:endCxn id="13930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7" name="AutoShape 23"/>
          <p:cNvCxnSpPr>
            <a:cxnSpLocks noChangeShapeType="1"/>
            <a:stCxn id="139283" idx="3"/>
            <a:endCxn id="13930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88" name="AutoShape 24"/>
          <p:cNvCxnSpPr>
            <a:cxnSpLocks noChangeShapeType="1"/>
            <a:stCxn id="139283" idx="4"/>
            <a:endCxn id="13931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89" name="AutoShape 25"/>
          <p:cNvCxnSpPr>
            <a:cxnSpLocks noChangeShapeType="1"/>
            <a:stCxn id="139283" idx="5"/>
            <a:endCxn id="139311"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90" name="AutoShape 26"/>
          <p:cNvCxnSpPr>
            <a:cxnSpLocks noChangeShapeType="1"/>
            <a:stCxn id="139313" idx="5"/>
            <a:endCxn id="13928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1" name="AutoShape 27"/>
          <p:cNvCxnSpPr>
            <a:cxnSpLocks noChangeShapeType="1"/>
            <a:stCxn id="139313" idx="6"/>
            <a:endCxn id="13928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2" name="AutoShape 28"/>
          <p:cNvCxnSpPr>
            <a:cxnSpLocks noChangeShapeType="1"/>
            <a:stCxn id="139313" idx="3"/>
            <a:endCxn id="13928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29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9294"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3929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9296" name="AutoShape 32"/>
          <p:cNvCxnSpPr>
            <a:cxnSpLocks noChangeShapeType="1"/>
            <a:stCxn id="139311" idx="3"/>
            <a:endCxn id="139294"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9297" name="AutoShape 33"/>
          <p:cNvCxnSpPr>
            <a:cxnSpLocks noChangeShapeType="1"/>
            <a:stCxn id="139311" idx="4"/>
            <a:endCxn id="13929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8" name="AutoShape 34"/>
          <p:cNvCxnSpPr>
            <a:cxnSpLocks noChangeShapeType="1"/>
            <a:stCxn id="139311" idx="5"/>
            <a:endCxn id="13929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9" name="AutoShape 35"/>
          <p:cNvCxnSpPr>
            <a:cxnSpLocks noChangeShapeType="1"/>
            <a:stCxn id="139307" idx="3"/>
            <a:endCxn id="13930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930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9302" name="AutoShape 38"/>
          <p:cNvCxnSpPr>
            <a:cxnSpLocks noChangeShapeType="1"/>
            <a:stCxn id="139307" idx="5"/>
            <a:endCxn id="13930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303" name="AutoShape 39"/>
          <p:cNvCxnSpPr>
            <a:cxnSpLocks noChangeShapeType="1"/>
            <a:stCxn id="139308" idx="3"/>
            <a:endCxn id="13930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930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9306" name="AutoShape 42"/>
          <p:cNvCxnSpPr>
            <a:cxnSpLocks noChangeShapeType="1"/>
            <a:stCxn id="139308" idx="5"/>
            <a:endCxn id="13930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930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930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9310"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9311"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=9, </a:t>
            </a:r>
            <a:r>
              <a:rPr lang="en-US" sz="1600" b="1" i="1">
                <a:solidFill>
                  <a:srgbClr val="FF0000"/>
                </a:solidFill>
                <a:latin typeface="Arial" charset="0"/>
                <a:sym typeface="Symbol" charset="0"/>
              </a:rPr>
              <a:t>β=3</a:t>
            </a:r>
            <a:endParaRPr lang="en-US" sz="1600" b="1" i="1">
              <a:solidFill>
                <a:srgbClr val="FF0000"/>
              </a:solidFill>
              <a:latin typeface="Arial" charset="0"/>
            </a:endParaRPr>
          </a:p>
        </p:txBody>
      </p:sp>
      <p:sp>
        <p:nvSpPr>
          <p:cNvPr id="13931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931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9314" name="Group 52"/>
          <p:cNvGrpSpPr>
            <a:grpSpLocks/>
          </p:cNvGrpSpPr>
          <p:nvPr/>
        </p:nvGrpSpPr>
        <p:grpSpPr bwMode="auto">
          <a:xfrm>
            <a:off x="2095500" y="3276600"/>
            <a:ext cx="2082800" cy="596900"/>
            <a:chOff x="1320" y="2064"/>
            <a:chExt cx="1312" cy="376"/>
          </a:xfrm>
        </p:grpSpPr>
        <p:cxnSp>
          <p:nvCxnSpPr>
            <p:cNvPr id="139336" name="AutoShape 53"/>
            <p:cNvCxnSpPr>
              <a:cxnSpLocks noChangeShapeType="1"/>
              <a:stCxn id="139313" idx="2"/>
              <a:endCxn id="13927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337"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931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931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931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931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9319" name="Group 59"/>
          <p:cNvGrpSpPr>
            <a:grpSpLocks/>
          </p:cNvGrpSpPr>
          <p:nvPr/>
        </p:nvGrpSpPr>
        <p:grpSpPr bwMode="auto">
          <a:xfrm>
            <a:off x="914400" y="3962400"/>
            <a:ext cx="992188" cy="673100"/>
            <a:chOff x="576" y="2496"/>
            <a:chExt cx="625" cy="424"/>
          </a:xfrm>
        </p:grpSpPr>
        <p:cxnSp>
          <p:nvCxnSpPr>
            <p:cNvPr id="139334" name="AutoShape 60"/>
            <p:cNvCxnSpPr>
              <a:cxnSpLocks noChangeShapeType="1"/>
              <a:endCxn id="13927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9335"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9320" name="Group 62"/>
          <p:cNvGrpSpPr>
            <a:grpSpLocks/>
          </p:cNvGrpSpPr>
          <p:nvPr/>
        </p:nvGrpSpPr>
        <p:grpSpPr bwMode="auto">
          <a:xfrm>
            <a:off x="685800" y="4724400"/>
            <a:ext cx="915988" cy="673100"/>
            <a:chOff x="432" y="2976"/>
            <a:chExt cx="577" cy="424"/>
          </a:xfrm>
        </p:grpSpPr>
        <p:cxnSp>
          <p:nvCxnSpPr>
            <p:cNvPr id="139332" name="AutoShape 63"/>
            <p:cNvCxnSpPr>
              <a:cxnSpLocks noChangeShapeType="1"/>
              <a:endCxn id="13927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333"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9321" name="Group 65"/>
          <p:cNvGrpSpPr>
            <a:grpSpLocks/>
          </p:cNvGrpSpPr>
          <p:nvPr/>
        </p:nvGrpSpPr>
        <p:grpSpPr bwMode="auto">
          <a:xfrm>
            <a:off x="457200" y="5486400"/>
            <a:ext cx="1449388" cy="673100"/>
            <a:chOff x="288" y="3456"/>
            <a:chExt cx="913" cy="424"/>
          </a:xfrm>
        </p:grpSpPr>
        <p:cxnSp>
          <p:nvCxnSpPr>
            <p:cNvPr id="139330" name="AutoShape 66"/>
            <p:cNvCxnSpPr>
              <a:cxnSpLocks noChangeShapeType="1"/>
              <a:endCxn id="13926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9331"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932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932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solidFill>
                  <a:srgbClr val="FF0000"/>
                </a:solidFill>
                <a:latin typeface="Arial" charset="0"/>
              </a:rPr>
              <a:t>		</a:t>
            </a:r>
            <a:r>
              <a:rPr lang="en-US" sz="2000" b="1">
                <a:solidFill>
                  <a:srgbClr val="FF0000"/>
                </a:solidFill>
                <a:latin typeface="Arial" charset="0"/>
              </a:rPr>
              <a:t>J's alpha </a:t>
            </a:r>
            <a:r>
              <a:rPr lang="en-US" sz="2000" b="1">
                <a:solidFill>
                  <a:srgbClr val="FF0000"/>
                </a:solidFill>
                <a:latin typeface="Arial" charset="0"/>
                <a:sym typeface="Symbol" charset="0"/>
              </a:rPr>
              <a:t>≥</a:t>
            </a:r>
            <a:r>
              <a:rPr lang="en-US" sz="2000" b="1">
                <a:solidFill>
                  <a:srgbClr val="FF0000"/>
                </a:solidFill>
                <a:latin typeface="Arial" charset="0"/>
              </a:rPr>
              <a:t> C's beta: </a:t>
            </a:r>
            <a:r>
              <a:rPr lang="en-US" sz="2000">
                <a:latin typeface="Arial" charset="0"/>
              </a:rPr>
              <a:t>stop expanding J (beta cutoff)</a:t>
            </a:r>
          </a:p>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3932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39325"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9326"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grpSp>
        <p:nvGrpSpPr>
          <p:cNvPr id="6" name="Group 76"/>
          <p:cNvGrpSpPr>
            <a:grpSpLocks/>
          </p:cNvGrpSpPr>
          <p:nvPr/>
        </p:nvGrpSpPr>
        <p:grpSpPr bwMode="auto">
          <a:xfrm>
            <a:off x="4038600" y="5410200"/>
            <a:ext cx="1143000" cy="533400"/>
            <a:chOff x="2544" y="3408"/>
            <a:chExt cx="720" cy="336"/>
          </a:xfrm>
        </p:grpSpPr>
        <p:sp>
          <p:nvSpPr>
            <p:cNvPr id="139328" name="Oval 74"/>
            <p:cNvSpPr>
              <a:spLocks noChangeArrowheads="1"/>
            </p:cNvSpPr>
            <p:nvPr/>
          </p:nvSpPr>
          <p:spPr bwMode="auto">
            <a:xfrm>
              <a:off x="2544" y="3408"/>
              <a:ext cx="336" cy="336"/>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sp>
          <p:nvSpPr>
            <p:cNvPr id="139329" name="Oval 75"/>
            <p:cNvSpPr>
              <a:spLocks noChangeArrowheads="1"/>
            </p:cNvSpPr>
            <p:nvPr/>
          </p:nvSpPr>
          <p:spPr bwMode="auto">
            <a:xfrm>
              <a:off x="2928" y="3408"/>
              <a:ext cx="336" cy="336"/>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grpSp>
    </p:spTree>
    <p:extLst>
      <p:ext uri="{BB962C8B-B14F-4D97-AF65-F5344CB8AC3E}">
        <p14:creationId xmlns:p14="http://schemas.microsoft.com/office/powerpoint/2010/main" val="2157258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1314" name="Rectangle 76"/>
          <p:cNvSpPr>
            <a:spLocks noGrp="1" noChangeArrowheads="1"/>
          </p:cNvSpPr>
          <p:nvPr>
            <p:ph idx="1"/>
          </p:nvPr>
        </p:nvSpPr>
        <p:spPr>
          <a:xfrm>
            <a:off x="762000" y="1524000"/>
            <a:ext cx="8077200" cy="762000"/>
          </a:xfrm>
        </p:spPr>
        <p:txBody>
          <a:bodyPr/>
          <a:lstStyle/>
          <a:p>
            <a:pPr eaLnBrk="1" hangingPunct="1">
              <a:lnSpc>
                <a:spcPct val="90000"/>
              </a:lnSpc>
              <a:spcBef>
                <a:spcPct val="30000"/>
              </a:spcBef>
              <a:buFont typeface="Wingdings" charset="0"/>
              <a:buNone/>
            </a:pPr>
            <a:r>
              <a:rPr lang="en-US" sz="2400">
                <a:solidFill>
                  <a:srgbClr val="FF0000"/>
                </a:solidFill>
                <a:latin typeface="Calibri" charset="0"/>
              </a:rPr>
              <a:t>Why?	</a:t>
            </a:r>
            <a:r>
              <a:rPr lang="en-US" sz="2400">
                <a:latin typeface="Calibri" charset="0"/>
              </a:rPr>
              <a:t>Computer should choose P or better, thus J's lower bound is 9.  So smart opponent won't take J:9 since H:3 is worse.</a:t>
            </a:r>
          </a:p>
        </p:txBody>
      </p:sp>
      <p:sp>
        <p:nvSpPr>
          <p:cNvPr id="141315"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41316"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41317" name="AutoShape 4"/>
          <p:cNvCxnSpPr>
            <a:cxnSpLocks noChangeShapeType="1"/>
            <a:stCxn id="141316" idx="3"/>
            <a:endCxn id="141318"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1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131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1320" name="AutoShape 7"/>
          <p:cNvCxnSpPr>
            <a:cxnSpLocks noChangeShapeType="1"/>
            <a:stCxn id="141319" idx="3"/>
            <a:endCxn id="141325"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21" name="AutoShape 8"/>
          <p:cNvCxnSpPr>
            <a:cxnSpLocks noChangeShapeType="1"/>
            <a:stCxn id="141319" idx="5"/>
            <a:endCxn id="141326"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22" name="AutoShape 9"/>
          <p:cNvCxnSpPr>
            <a:cxnSpLocks noChangeShapeType="1"/>
            <a:stCxn id="141325" idx="3"/>
            <a:endCxn id="141323"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2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1324" name="AutoShape 11"/>
          <p:cNvCxnSpPr>
            <a:cxnSpLocks noChangeShapeType="1"/>
            <a:stCxn id="141325" idx="5"/>
            <a:endCxn id="141316"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2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1326"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1327" name="AutoShape 14"/>
          <p:cNvCxnSpPr>
            <a:cxnSpLocks noChangeShapeType="1"/>
            <a:stCxn id="141316" idx="5"/>
            <a:endCxn id="141328"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28"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1329" name="AutoShape 16"/>
          <p:cNvCxnSpPr>
            <a:cxnSpLocks noChangeShapeType="1"/>
            <a:stCxn id="141361" idx="2"/>
            <a:endCxn id="14131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3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1331"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1332"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41333" name="AutoShape 20"/>
          <p:cNvCxnSpPr>
            <a:cxnSpLocks noChangeShapeType="1"/>
            <a:stCxn id="141330" idx="3"/>
            <a:endCxn id="14135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4" name="AutoShape 21"/>
          <p:cNvCxnSpPr>
            <a:cxnSpLocks noChangeShapeType="1"/>
            <a:stCxn id="141330" idx="4"/>
            <a:endCxn id="14136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5" name="AutoShape 22"/>
          <p:cNvCxnSpPr>
            <a:cxnSpLocks noChangeShapeType="1"/>
            <a:stCxn id="141330" idx="5"/>
            <a:endCxn id="14135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6" name="AutoShape 23"/>
          <p:cNvCxnSpPr>
            <a:cxnSpLocks noChangeShapeType="1"/>
            <a:stCxn id="141332" idx="3"/>
            <a:endCxn id="141358"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7" name="AutoShape 24"/>
          <p:cNvCxnSpPr>
            <a:cxnSpLocks noChangeShapeType="1"/>
            <a:stCxn id="141332" idx="4"/>
            <a:endCxn id="141359"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8" name="AutoShape 25"/>
          <p:cNvCxnSpPr>
            <a:cxnSpLocks noChangeShapeType="1"/>
            <a:stCxn id="141332" idx="5"/>
            <a:endCxn id="141374"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9" name="AutoShape 26"/>
          <p:cNvCxnSpPr>
            <a:cxnSpLocks noChangeShapeType="1"/>
            <a:stCxn id="141361" idx="5"/>
            <a:endCxn id="141331"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0" name="AutoShape 27"/>
          <p:cNvCxnSpPr>
            <a:cxnSpLocks noChangeShapeType="1"/>
            <a:stCxn id="141361" idx="6"/>
            <a:endCxn id="14133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1" name="AutoShape 28"/>
          <p:cNvCxnSpPr>
            <a:cxnSpLocks noChangeShapeType="1"/>
            <a:stCxn id="141361" idx="3"/>
            <a:endCxn id="141332"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42"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1343"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1344"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1345" name="AutoShape 32"/>
          <p:cNvCxnSpPr>
            <a:cxnSpLocks noChangeShapeType="1"/>
            <a:stCxn id="141374" idx="3"/>
            <a:endCxn id="141343"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1346" name="AutoShape 33"/>
          <p:cNvCxnSpPr>
            <a:cxnSpLocks noChangeShapeType="1"/>
            <a:stCxn id="141374" idx="4"/>
            <a:endCxn id="14134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7" name="AutoShape 34"/>
          <p:cNvCxnSpPr>
            <a:cxnSpLocks noChangeShapeType="1"/>
            <a:stCxn id="141374" idx="5"/>
            <a:endCxn id="14134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8" name="AutoShape 35"/>
          <p:cNvCxnSpPr>
            <a:cxnSpLocks noChangeShapeType="1"/>
            <a:stCxn id="141356" idx="3"/>
            <a:endCxn id="14134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4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135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1351" name="AutoShape 38"/>
          <p:cNvCxnSpPr>
            <a:cxnSpLocks noChangeShapeType="1"/>
            <a:stCxn id="141356" idx="5"/>
            <a:endCxn id="14135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52" name="AutoShape 39"/>
          <p:cNvCxnSpPr>
            <a:cxnSpLocks noChangeShapeType="1"/>
            <a:stCxn id="141357" idx="3"/>
            <a:endCxn id="14135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5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135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1355" name="AutoShape 42"/>
          <p:cNvCxnSpPr>
            <a:cxnSpLocks noChangeShapeType="1"/>
            <a:stCxn id="141357" idx="5"/>
            <a:endCxn id="14135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5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135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1358"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1359"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136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136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1362" name="Group 52"/>
          <p:cNvGrpSpPr>
            <a:grpSpLocks/>
          </p:cNvGrpSpPr>
          <p:nvPr/>
        </p:nvGrpSpPr>
        <p:grpSpPr bwMode="auto">
          <a:xfrm>
            <a:off x="2095500" y="3276600"/>
            <a:ext cx="2082800" cy="596900"/>
            <a:chOff x="1320" y="2064"/>
            <a:chExt cx="1312" cy="376"/>
          </a:xfrm>
        </p:grpSpPr>
        <p:cxnSp>
          <p:nvCxnSpPr>
            <p:cNvPr id="141381" name="AutoShape 53"/>
            <p:cNvCxnSpPr>
              <a:cxnSpLocks noChangeShapeType="1"/>
              <a:stCxn id="141361" idx="2"/>
              <a:endCxn id="14131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82" name="Text Box 54"/>
            <p:cNvSpPr txBox="1">
              <a:spLocks noChangeArrowheads="1"/>
            </p:cNvSpPr>
            <p:nvPr/>
          </p:nvSpPr>
          <p:spPr bwMode="auto">
            <a:xfrm>
              <a:off x="1872"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136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136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136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136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1367" name="Group 59"/>
          <p:cNvGrpSpPr>
            <a:grpSpLocks/>
          </p:cNvGrpSpPr>
          <p:nvPr/>
        </p:nvGrpSpPr>
        <p:grpSpPr bwMode="auto">
          <a:xfrm>
            <a:off x="914400" y="3962400"/>
            <a:ext cx="992188" cy="673100"/>
            <a:chOff x="576" y="2496"/>
            <a:chExt cx="625" cy="424"/>
          </a:xfrm>
        </p:grpSpPr>
        <p:cxnSp>
          <p:nvCxnSpPr>
            <p:cNvPr id="141379" name="AutoShape 60"/>
            <p:cNvCxnSpPr>
              <a:cxnSpLocks noChangeShapeType="1"/>
              <a:endCxn id="141325"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1380"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1368" name="Group 62"/>
          <p:cNvGrpSpPr>
            <a:grpSpLocks/>
          </p:cNvGrpSpPr>
          <p:nvPr/>
        </p:nvGrpSpPr>
        <p:grpSpPr bwMode="auto">
          <a:xfrm>
            <a:off x="685800" y="4724400"/>
            <a:ext cx="915988" cy="673100"/>
            <a:chOff x="432" y="2976"/>
            <a:chExt cx="577" cy="424"/>
          </a:xfrm>
        </p:grpSpPr>
        <p:cxnSp>
          <p:nvCxnSpPr>
            <p:cNvPr id="141377" name="AutoShape 63"/>
            <p:cNvCxnSpPr>
              <a:cxnSpLocks noChangeShapeType="1"/>
              <a:endCxn id="14132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78"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1369" name="Group 65"/>
          <p:cNvGrpSpPr>
            <a:grpSpLocks/>
          </p:cNvGrpSpPr>
          <p:nvPr/>
        </p:nvGrpSpPr>
        <p:grpSpPr bwMode="auto">
          <a:xfrm>
            <a:off x="381000" y="5486400"/>
            <a:ext cx="1525588" cy="673100"/>
            <a:chOff x="240" y="3456"/>
            <a:chExt cx="961" cy="424"/>
          </a:xfrm>
        </p:grpSpPr>
        <p:cxnSp>
          <p:nvCxnSpPr>
            <p:cNvPr id="141375" name="AutoShape 66"/>
            <p:cNvCxnSpPr>
              <a:cxnSpLocks noChangeShapeType="1"/>
              <a:endCxn id="14131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1376" name="Text Box 67"/>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1370"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1371"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41372"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41373"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141374"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=9, </a:t>
            </a:r>
            <a:r>
              <a:rPr lang="en-US" sz="1600" b="1" i="1">
                <a:solidFill>
                  <a:srgbClr val="FF0000"/>
                </a:solidFill>
                <a:latin typeface="Arial" charset="0"/>
                <a:sym typeface="Symbol" charset="0"/>
              </a:rPr>
              <a:t>β=3</a:t>
            </a:r>
            <a:endParaRPr lang="en-US" sz="1600" b="1" i="1">
              <a:solidFill>
                <a:srgbClr val="FF0000"/>
              </a:solidFill>
              <a:latin typeface="Arial" charset="0"/>
            </a:endParaRPr>
          </a:p>
        </p:txBody>
      </p:sp>
    </p:spTree>
    <p:extLst>
      <p:ext uri="{BB962C8B-B14F-4D97-AF65-F5344CB8AC3E}">
        <p14:creationId xmlns:p14="http://schemas.microsoft.com/office/powerpoint/2010/main" val="151839079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336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4336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43364" name="AutoShape 4"/>
          <p:cNvCxnSpPr>
            <a:cxnSpLocks noChangeShapeType="1"/>
            <a:stCxn id="143363" idx="3"/>
            <a:endCxn id="143365"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6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336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3367" name="AutoShape 7"/>
          <p:cNvCxnSpPr>
            <a:cxnSpLocks noChangeShapeType="1"/>
            <a:stCxn id="143366" idx="3"/>
            <a:endCxn id="14337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68" name="AutoShape 8"/>
          <p:cNvCxnSpPr>
            <a:cxnSpLocks noChangeShapeType="1"/>
            <a:stCxn id="143366" idx="5"/>
            <a:endCxn id="14337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69" name="AutoShape 9"/>
          <p:cNvCxnSpPr>
            <a:cxnSpLocks noChangeShapeType="1"/>
            <a:stCxn id="143372" idx="3"/>
            <a:endCxn id="14337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3371" name="AutoShape 11"/>
          <p:cNvCxnSpPr>
            <a:cxnSpLocks noChangeShapeType="1"/>
            <a:stCxn id="143372" idx="5"/>
            <a:endCxn id="143363"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37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337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3374" name="AutoShape 14"/>
          <p:cNvCxnSpPr>
            <a:cxnSpLocks noChangeShapeType="1"/>
            <a:stCxn id="143363" idx="5"/>
            <a:endCxn id="143375"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3376" name="AutoShape 16"/>
          <p:cNvCxnSpPr>
            <a:cxnSpLocks noChangeShapeType="1"/>
            <a:stCxn id="143409" idx="2"/>
            <a:endCxn id="14336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337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3379"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43380" name="AutoShape 20"/>
          <p:cNvCxnSpPr>
            <a:cxnSpLocks noChangeShapeType="1"/>
            <a:stCxn id="143377" idx="3"/>
            <a:endCxn id="14340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1" name="AutoShape 21"/>
          <p:cNvCxnSpPr>
            <a:cxnSpLocks noChangeShapeType="1"/>
            <a:stCxn id="143377" idx="4"/>
            <a:endCxn id="14340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2" name="AutoShape 22"/>
          <p:cNvCxnSpPr>
            <a:cxnSpLocks noChangeShapeType="1"/>
            <a:stCxn id="143377" idx="5"/>
            <a:endCxn id="14340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3" name="AutoShape 23"/>
          <p:cNvCxnSpPr>
            <a:cxnSpLocks noChangeShapeType="1"/>
            <a:stCxn id="143379" idx="3"/>
            <a:endCxn id="14340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4" name="AutoShape 24"/>
          <p:cNvCxnSpPr>
            <a:cxnSpLocks noChangeShapeType="1"/>
            <a:stCxn id="143379" idx="4"/>
            <a:endCxn id="14340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5" name="AutoShape 25"/>
          <p:cNvCxnSpPr>
            <a:cxnSpLocks noChangeShapeType="1"/>
            <a:stCxn id="143379" idx="5"/>
            <a:endCxn id="143407"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6" name="AutoShape 26"/>
          <p:cNvCxnSpPr>
            <a:cxnSpLocks noChangeShapeType="1"/>
            <a:stCxn id="143409" idx="5"/>
            <a:endCxn id="14337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7" name="AutoShape 27"/>
          <p:cNvCxnSpPr>
            <a:cxnSpLocks noChangeShapeType="1"/>
            <a:stCxn id="143409" idx="6"/>
            <a:endCxn id="14337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8" name="AutoShape 28"/>
          <p:cNvCxnSpPr>
            <a:cxnSpLocks noChangeShapeType="1"/>
            <a:stCxn id="143409" idx="3"/>
            <a:endCxn id="14337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389"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3390"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3391"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3392" name="AutoShape 32"/>
          <p:cNvCxnSpPr>
            <a:cxnSpLocks noChangeShapeType="1"/>
            <a:stCxn id="143407" idx="3"/>
            <a:endCxn id="143390"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3393" name="AutoShape 33"/>
          <p:cNvCxnSpPr>
            <a:cxnSpLocks noChangeShapeType="1"/>
            <a:stCxn id="143407" idx="4"/>
            <a:endCxn id="14339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4" name="AutoShape 34"/>
          <p:cNvCxnSpPr>
            <a:cxnSpLocks noChangeShapeType="1"/>
            <a:stCxn id="143407" idx="5"/>
            <a:endCxn id="14338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5" name="AutoShape 35"/>
          <p:cNvCxnSpPr>
            <a:cxnSpLocks noChangeShapeType="1"/>
            <a:stCxn id="143403" idx="3"/>
            <a:endCxn id="14339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9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339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3398" name="AutoShape 38"/>
          <p:cNvCxnSpPr>
            <a:cxnSpLocks noChangeShapeType="1"/>
            <a:stCxn id="143403" idx="5"/>
            <a:endCxn id="14339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9" name="AutoShape 39"/>
          <p:cNvCxnSpPr>
            <a:cxnSpLocks noChangeShapeType="1"/>
            <a:stCxn id="143404" idx="3"/>
            <a:endCxn id="14340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40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340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3402" name="AutoShape 42"/>
          <p:cNvCxnSpPr>
            <a:cxnSpLocks noChangeShapeType="1"/>
            <a:stCxn id="143404" idx="5"/>
            <a:endCxn id="14340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40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340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340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340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3407"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4340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340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3410" name="Group 52"/>
          <p:cNvGrpSpPr>
            <a:grpSpLocks/>
          </p:cNvGrpSpPr>
          <p:nvPr/>
        </p:nvGrpSpPr>
        <p:grpSpPr bwMode="auto">
          <a:xfrm>
            <a:off x="2095500" y="3276600"/>
            <a:ext cx="2082800" cy="596900"/>
            <a:chOff x="1320" y="2064"/>
            <a:chExt cx="1312" cy="376"/>
          </a:xfrm>
        </p:grpSpPr>
        <p:cxnSp>
          <p:nvCxnSpPr>
            <p:cNvPr id="143428" name="AutoShape 53"/>
            <p:cNvCxnSpPr>
              <a:cxnSpLocks noChangeShapeType="1"/>
              <a:stCxn id="143409" idx="2"/>
              <a:endCxn id="14336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429"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341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341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341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341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3415" name="Group 59"/>
          <p:cNvGrpSpPr>
            <a:grpSpLocks/>
          </p:cNvGrpSpPr>
          <p:nvPr/>
        </p:nvGrpSpPr>
        <p:grpSpPr bwMode="auto">
          <a:xfrm>
            <a:off x="914400" y="3962400"/>
            <a:ext cx="992188" cy="673100"/>
            <a:chOff x="576" y="2496"/>
            <a:chExt cx="625" cy="424"/>
          </a:xfrm>
        </p:grpSpPr>
        <p:cxnSp>
          <p:nvCxnSpPr>
            <p:cNvPr id="143426" name="AutoShape 60"/>
            <p:cNvCxnSpPr>
              <a:cxnSpLocks noChangeShapeType="1"/>
              <a:endCxn id="14337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342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3416" name="Group 62"/>
          <p:cNvGrpSpPr>
            <a:grpSpLocks/>
          </p:cNvGrpSpPr>
          <p:nvPr/>
        </p:nvGrpSpPr>
        <p:grpSpPr bwMode="auto">
          <a:xfrm>
            <a:off x="685800" y="4724400"/>
            <a:ext cx="915988" cy="673100"/>
            <a:chOff x="432" y="2976"/>
            <a:chExt cx="577" cy="424"/>
          </a:xfrm>
        </p:grpSpPr>
        <p:cxnSp>
          <p:nvCxnSpPr>
            <p:cNvPr id="143424" name="AutoShape 63"/>
            <p:cNvCxnSpPr>
              <a:cxnSpLocks noChangeShapeType="1"/>
              <a:endCxn id="14337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425"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3417" name="Group 65"/>
          <p:cNvGrpSpPr>
            <a:grpSpLocks/>
          </p:cNvGrpSpPr>
          <p:nvPr/>
        </p:nvGrpSpPr>
        <p:grpSpPr bwMode="auto">
          <a:xfrm>
            <a:off x="457200" y="5486400"/>
            <a:ext cx="1449388" cy="673100"/>
            <a:chOff x="288" y="3456"/>
            <a:chExt cx="913" cy="424"/>
          </a:xfrm>
        </p:grpSpPr>
        <p:cxnSp>
          <p:nvCxnSpPr>
            <p:cNvPr id="143422" name="AutoShape 66"/>
            <p:cNvCxnSpPr>
              <a:cxnSpLocks noChangeShapeType="1"/>
              <a:endCxn id="14336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3423"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341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341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a:solidFill>
                  <a:schemeClr val="tx2"/>
                </a:solidFill>
                <a:latin typeface="Arial" charset="0"/>
              </a:rPr>
              <a:t>	  </a:t>
            </a:r>
            <a:r>
              <a:rPr lang="en-US" sz="2000">
                <a:solidFill>
                  <a:srgbClr val="000000"/>
                </a:solidFill>
                <a:latin typeface="Arial" charset="0"/>
              </a:rPr>
              <a:t>beta(C) not changed (minimizing)</a:t>
            </a:r>
          </a:p>
        </p:txBody>
      </p:sp>
      <p:sp>
        <p:nvSpPr>
          <p:cNvPr id="14342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43421"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Tree>
    <p:extLst>
      <p:ext uri="{BB962C8B-B14F-4D97-AF65-F5344CB8AC3E}">
        <p14:creationId xmlns:p14="http://schemas.microsoft.com/office/powerpoint/2010/main" val="329773124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0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5410"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4541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45412" name="AutoShape 4"/>
          <p:cNvCxnSpPr>
            <a:cxnSpLocks noChangeShapeType="1"/>
            <a:stCxn id="145411" idx="3"/>
            <a:endCxn id="14541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1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541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5415" name="AutoShape 7"/>
          <p:cNvCxnSpPr>
            <a:cxnSpLocks noChangeShapeType="1"/>
            <a:stCxn id="145414" idx="3"/>
            <a:endCxn id="14542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16" name="AutoShape 8"/>
          <p:cNvCxnSpPr>
            <a:cxnSpLocks noChangeShapeType="1"/>
            <a:stCxn id="145414" idx="5"/>
            <a:endCxn id="14542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17" name="AutoShape 9"/>
          <p:cNvCxnSpPr>
            <a:cxnSpLocks noChangeShapeType="1"/>
            <a:stCxn id="145420" idx="3"/>
            <a:endCxn id="14541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1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5419" name="AutoShape 11"/>
          <p:cNvCxnSpPr>
            <a:cxnSpLocks noChangeShapeType="1"/>
            <a:stCxn id="145420" idx="5"/>
            <a:endCxn id="145411"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2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542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5422" name="AutoShape 14"/>
          <p:cNvCxnSpPr>
            <a:cxnSpLocks noChangeShapeType="1"/>
            <a:stCxn id="145411" idx="5"/>
            <a:endCxn id="14542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2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5424" name="AutoShape 16"/>
          <p:cNvCxnSpPr>
            <a:cxnSpLocks noChangeShapeType="1"/>
            <a:stCxn id="145457" idx="2"/>
            <a:endCxn id="14541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2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542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5427"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5428" name="AutoShape 20"/>
          <p:cNvCxnSpPr>
            <a:cxnSpLocks noChangeShapeType="1"/>
            <a:stCxn id="145425" idx="3"/>
            <a:endCxn id="14545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29" name="AutoShape 21"/>
          <p:cNvCxnSpPr>
            <a:cxnSpLocks noChangeShapeType="1"/>
            <a:stCxn id="145425" idx="4"/>
            <a:endCxn id="14545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0" name="AutoShape 22"/>
          <p:cNvCxnSpPr>
            <a:cxnSpLocks noChangeShapeType="1"/>
            <a:stCxn id="145425" idx="5"/>
            <a:endCxn id="14545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1" name="AutoShape 23"/>
          <p:cNvCxnSpPr>
            <a:cxnSpLocks noChangeShapeType="1"/>
            <a:stCxn id="145427" idx="3"/>
            <a:endCxn id="14545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2" name="AutoShape 24"/>
          <p:cNvCxnSpPr>
            <a:cxnSpLocks noChangeShapeType="1"/>
            <a:stCxn id="145427" idx="4"/>
            <a:endCxn id="145454"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3" name="AutoShape 25"/>
          <p:cNvCxnSpPr>
            <a:cxnSpLocks noChangeShapeType="1"/>
            <a:stCxn id="145427" idx="5"/>
            <a:endCxn id="145455"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4" name="AutoShape 26"/>
          <p:cNvCxnSpPr>
            <a:cxnSpLocks noChangeShapeType="1"/>
            <a:stCxn id="145457" idx="5"/>
            <a:endCxn id="14542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5" name="AutoShape 27"/>
          <p:cNvCxnSpPr>
            <a:cxnSpLocks noChangeShapeType="1"/>
            <a:stCxn id="145457" idx="6"/>
            <a:endCxn id="14542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6" name="AutoShape 28"/>
          <p:cNvCxnSpPr>
            <a:cxnSpLocks noChangeShapeType="1"/>
            <a:stCxn id="145457" idx="3"/>
            <a:endCxn id="145427"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37"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5438"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5439"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5440" name="AutoShape 32"/>
          <p:cNvCxnSpPr>
            <a:cxnSpLocks noChangeShapeType="1"/>
            <a:stCxn id="145455" idx="3"/>
            <a:endCxn id="145438"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5441" name="AutoShape 33"/>
          <p:cNvCxnSpPr>
            <a:cxnSpLocks noChangeShapeType="1"/>
            <a:stCxn id="145455" idx="4"/>
            <a:endCxn id="14543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2" name="AutoShape 34"/>
          <p:cNvCxnSpPr>
            <a:cxnSpLocks noChangeShapeType="1"/>
            <a:stCxn id="145455" idx="5"/>
            <a:endCxn id="14543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3" name="AutoShape 35"/>
          <p:cNvCxnSpPr>
            <a:cxnSpLocks noChangeShapeType="1"/>
            <a:stCxn id="145451" idx="3"/>
            <a:endCxn id="14544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4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544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5446" name="AutoShape 38"/>
          <p:cNvCxnSpPr>
            <a:cxnSpLocks noChangeShapeType="1"/>
            <a:stCxn id="145451" idx="5"/>
            <a:endCxn id="14544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7" name="AutoShape 39"/>
          <p:cNvCxnSpPr>
            <a:cxnSpLocks noChangeShapeType="1"/>
            <a:stCxn id="145452" idx="3"/>
            <a:endCxn id="14544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4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544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5450" name="AutoShape 42"/>
          <p:cNvCxnSpPr>
            <a:cxnSpLocks noChangeShapeType="1"/>
            <a:stCxn id="145452" idx="5"/>
            <a:endCxn id="14544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5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545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545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545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5455"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4545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545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5458" name="Group 52"/>
          <p:cNvGrpSpPr>
            <a:grpSpLocks/>
          </p:cNvGrpSpPr>
          <p:nvPr/>
        </p:nvGrpSpPr>
        <p:grpSpPr bwMode="auto">
          <a:xfrm>
            <a:off x="2095500" y="3276600"/>
            <a:ext cx="2082800" cy="596900"/>
            <a:chOff x="1320" y="2064"/>
            <a:chExt cx="1312" cy="376"/>
          </a:xfrm>
        </p:grpSpPr>
        <p:cxnSp>
          <p:nvCxnSpPr>
            <p:cNvPr id="145476" name="AutoShape 53"/>
            <p:cNvCxnSpPr>
              <a:cxnSpLocks noChangeShapeType="1"/>
              <a:stCxn id="145457" idx="2"/>
              <a:endCxn id="14541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77" name="Text Box 54"/>
            <p:cNvSpPr txBox="1">
              <a:spLocks noChangeArrowheads="1"/>
            </p:cNvSpPr>
            <p:nvPr/>
          </p:nvSpPr>
          <p:spPr bwMode="auto">
            <a:xfrm>
              <a:off x="1872"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545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546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546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546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5463" name="Group 59"/>
          <p:cNvGrpSpPr>
            <a:grpSpLocks/>
          </p:cNvGrpSpPr>
          <p:nvPr/>
        </p:nvGrpSpPr>
        <p:grpSpPr bwMode="auto">
          <a:xfrm>
            <a:off x="914400" y="3962400"/>
            <a:ext cx="992188" cy="673100"/>
            <a:chOff x="576" y="2496"/>
            <a:chExt cx="625" cy="424"/>
          </a:xfrm>
        </p:grpSpPr>
        <p:cxnSp>
          <p:nvCxnSpPr>
            <p:cNvPr id="145474" name="AutoShape 60"/>
            <p:cNvCxnSpPr>
              <a:cxnSpLocks noChangeShapeType="1"/>
              <a:endCxn id="14542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5475"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5464" name="Group 62"/>
          <p:cNvGrpSpPr>
            <a:grpSpLocks/>
          </p:cNvGrpSpPr>
          <p:nvPr/>
        </p:nvGrpSpPr>
        <p:grpSpPr bwMode="auto">
          <a:xfrm>
            <a:off x="762000" y="4724400"/>
            <a:ext cx="839788" cy="673100"/>
            <a:chOff x="480" y="2976"/>
            <a:chExt cx="529" cy="424"/>
          </a:xfrm>
        </p:grpSpPr>
        <p:cxnSp>
          <p:nvCxnSpPr>
            <p:cNvPr id="145472" name="AutoShape 63"/>
            <p:cNvCxnSpPr>
              <a:cxnSpLocks noChangeShapeType="1"/>
              <a:endCxn id="14541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73"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5465" name="Group 65"/>
          <p:cNvGrpSpPr>
            <a:grpSpLocks/>
          </p:cNvGrpSpPr>
          <p:nvPr/>
        </p:nvGrpSpPr>
        <p:grpSpPr bwMode="auto">
          <a:xfrm>
            <a:off x="533400" y="5486400"/>
            <a:ext cx="1373188" cy="673100"/>
            <a:chOff x="336" y="3456"/>
            <a:chExt cx="865" cy="424"/>
          </a:xfrm>
        </p:grpSpPr>
        <p:cxnSp>
          <p:nvCxnSpPr>
            <p:cNvPr id="145470" name="AutoShape 66"/>
            <p:cNvCxnSpPr>
              <a:cxnSpLocks noChangeShapeType="1"/>
              <a:endCxn id="14541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5471"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546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1757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alpha(A) = 3</a:t>
            </a:r>
            <a:r>
              <a:rPr lang="en-US" sz="2000">
                <a:solidFill>
                  <a:schemeClr val="tx2"/>
                </a:solidFill>
                <a:latin typeface="Arial" charset="0"/>
              </a:rPr>
              <a:t>, </a:t>
            </a:r>
            <a:r>
              <a:rPr lang="en-US" sz="2000">
                <a:solidFill>
                  <a:srgbClr val="000000"/>
                </a:solidFill>
                <a:latin typeface="Arial" charset="0"/>
              </a:rPr>
              <a:t>updated to maximum seen so far</a:t>
            </a:r>
          </a:p>
        </p:txBody>
      </p:sp>
      <p:sp>
        <p:nvSpPr>
          <p:cNvPr id="14546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917576" name="Oval 72"/>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Tree>
    <p:extLst>
      <p:ext uri="{BB962C8B-B14F-4D97-AF65-F5344CB8AC3E}">
        <p14:creationId xmlns:p14="http://schemas.microsoft.com/office/powerpoint/2010/main" val="3708437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17576"/>
                                        </p:tgtEl>
                                        <p:attrNameLst>
                                          <p:attrName>style.visibility</p:attrName>
                                        </p:attrNameLst>
                                      </p:cBhvr>
                                      <p:to>
                                        <p:strVal val="visible"/>
                                      </p:to>
                                    </p:set>
                                    <p:animEffect transition="in" filter="dissolve">
                                      <p:cBhvr>
                                        <p:cTn id="11" dur="500"/>
                                        <p:tgtEl>
                                          <p:spTgt spid="917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autoUpdateAnimBg="0"/>
      <p:bldP spid="917576"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745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7458"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4745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47460" name="AutoShape 4"/>
          <p:cNvCxnSpPr>
            <a:cxnSpLocks noChangeShapeType="1"/>
            <a:stCxn id="147459" idx="3"/>
            <a:endCxn id="14746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6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746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7463" name="AutoShape 7"/>
          <p:cNvCxnSpPr>
            <a:cxnSpLocks noChangeShapeType="1"/>
            <a:stCxn id="147462" idx="3"/>
            <a:endCxn id="14746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64" name="AutoShape 8"/>
          <p:cNvCxnSpPr>
            <a:cxnSpLocks noChangeShapeType="1"/>
            <a:stCxn id="147462" idx="5"/>
            <a:endCxn id="14746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65" name="AutoShape 9"/>
          <p:cNvCxnSpPr>
            <a:cxnSpLocks noChangeShapeType="1"/>
            <a:stCxn id="147468" idx="3"/>
            <a:endCxn id="14746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6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7467" name="AutoShape 11"/>
          <p:cNvCxnSpPr>
            <a:cxnSpLocks noChangeShapeType="1"/>
            <a:stCxn id="147468" idx="5"/>
            <a:endCxn id="14745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46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746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7470" name="AutoShape 14"/>
          <p:cNvCxnSpPr>
            <a:cxnSpLocks noChangeShapeType="1"/>
            <a:stCxn id="147459" idx="5"/>
            <a:endCxn id="14747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7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7472" name="AutoShape 16"/>
          <p:cNvCxnSpPr>
            <a:cxnSpLocks noChangeShapeType="1"/>
            <a:stCxn id="147505" idx="2"/>
            <a:endCxn id="14746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7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747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747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solidFill>
                  <a:srgbClr val="000000"/>
                </a:solidFill>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7476" name="AutoShape 20"/>
          <p:cNvCxnSpPr>
            <a:cxnSpLocks noChangeShapeType="1"/>
            <a:stCxn id="147473" idx="3"/>
            <a:endCxn id="14749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7" name="AutoShape 21"/>
          <p:cNvCxnSpPr>
            <a:cxnSpLocks noChangeShapeType="1"/>
            <a:stCxn id="147473" idx="4"/>
            <a:endCxn id="14750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8" name="AutoShape 22"/>
          <p:cNvCxnSpPr>
            <a:cxnSpLocks noChangeShapeType="1"/>
            <a:stCxn id="147473" idx="5"/>
            <a:endCxn id="14750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9" name="AutoShape 23"/>
          <p:cNvCxnSpPr>
            <a:cxnSpLocks noChangeShapeType="1"/>
            <a:stCxn id="147475" idx="3"/>
            <a:endCxn id="14750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0" name="AutoShape 24"/>
          <p:cNvCxnSpPr>
            <a:cxnSpLocks noChangeShapeType="1"/>
            <a:stCxn id="147475" idx="4"/>
            <a:endCxn id="147502"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1" name="AutoShape 25"/>
          <p:cNvCxnSpPr>
            <a:cxnSpLocks noChangeShapeType="1"/>
            <a:stCxn id="147475" idx="5"/>
            <a:endCxn id="147503"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2" name="AutoShape 26"/>
          <p:cNvCxnSpPr>
            <a:cxnSpLocks noChangeShapeType="1"/>
            <a:stCxn id="147505" idx="5"/>
            <a:endCxn id="147474"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7483" name="AutoShape 27"/>
          <p:cNvCxnSpPr>
            <a:cxnSpLocks noChangeShapeType="1"/>
            <a:stCxn id="147505" idx="6"/>
            <a:endCxn id="14747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84" name="AutoShape 28"/>
          <p:cNvCxnSpPr>
            <a:cxnSpLocks noChangeShapeType="1"/>
            <a:stCxn id="147505" idx="3"/>
            <a:endCxn id="14747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485"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7486"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7487"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7488" name="AutoShape 32"/>
          <p:cNvCxnSpPr>
            <a:cxnSpLocks noChangeShapeType="1"/>
            <a:stCxn id="147503" idx="3"/>
            <a:endCxn id="147486"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7489" name="AutoShape 33"/>
          <p:cNvCxnSpPr>
            <a:cxnSpLocks noChangeShapeType="1"/>
            <a:stCxn id="147503" idx="4"/>
            <a:endCxn id="14748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0" name="AutoShape 34"/>
          <p:cNvCxnSpPr>
            <a:cxnSpLocks noChangeShapeType="1"/>
            <a:stCxn id="147503" idx="5"/>
            <a:endCxn id="14748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1" name="AutoShape 35"/>
          <p:cNvCxnSpPr>
            <a:cxnSpLocks noChangeShapeType="1"/>
            <a:stCxn id="147499" idx="3"/>
            <a:endCxn id="14749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749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7494" name="AutoShape 38"/>
          <p:cNvCxnSpPr>
            <a:cxnSpLocks noChangeShapeType="1"/>
            <a:stCxn id="147499" idx="5"/>
            <a:endCxn id="14749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5" name="AutoShape 39"/>
          <p:cNvCxnSpPr>
            <a:cxnSpLocks noChangeShapeType="1"/>
            <a:stCxn id="147500" idx="3"/>
            <a:endCxn id="14749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749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7498" name="AutoShape 42"/>
          <p:cNvCxnSpPr>
            <a:cxnSpLocks noChangeShapeType="1"/>
            <a:stCxn id="147500" idx="5"/>
            <a:endCxn id="14749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750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750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7502"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7503"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4750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750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7506" name="Group 52"/>
          <p:cNvGrpSpPr>
            <a:grpSpLocks/>
          </p:cNvGrpSpPr>
          <p:nvPr/>
        </p:nvGrpSpPr>
        <p:grpSpPr bwMode="auto">
          <a:xfrm>
            <a:off x="2095500" y="3276600"/>
            <a:ext cx="2082800" cy="596900"/>
            <a:chOff x="1320" y="2064"/>
            <a:chExt cx="1312" cy="376"/>
          </a:xfrm>
        </p:grpSpPr>
        <p:cxnSp>
          <p:nvCxnSpPr>
            <p:cNvPr id="147525" name="AutoShape 53"/>
            <p:cNvCxnSpPr>
              <a:cxnSpLocks noChangeShapeType="1"/>
              <a:stCxn id="147505" idx="2"/>
              <a:endCxn id="14746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526"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750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50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750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751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7511" name="Group 59"/>
          <p:cNvGrpSpPr>
            <a:grpSpLocks/>
          </p:cNvGrpSpPr>
          <p:nvPr/>
        </p:nvGrpSpPr>
        <p:grpSpPr bwMode="auto">
          <a:xfrm>
            <a:off x="914400" y="3962400"/>
            <a:ext cx="992188" cy="673100"/>
            <a:chOff x="576" y="2496"/>
            <a:chExt cx="625" cy="424"/>
          </a:xfrm>
        </p:grpSpPr>
        <p:cxnSp>
          <p:nvCxnSpPr>
            <p:cNvPr id="147523" name="AutoShape 60"/>
            <p:cNvCxnSpPr>
              <a:cxnSpLocks noChangeShapeType="1"/>
              <a:endCxn id="14746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752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7512" name="Group 62"/>
          <p:cNvGrpSpPr>
            <a:grpSpLocks/>
          </p:cNvGrpSpPr>
          <p:nvPr/>
        </p:nvGrpSpPr>
        <p:grpSpPr bwMode="auto">
          <a:xfrm>
            <a:off x="685800" y="4724400"/>
            <a:ext cx="915988" cy="673100"/>
            <a:chOff x="432" y="2976"/>
            <a:chExt cx="577" cy="424"/>
          </a:xfrm>
        </p:grpSpPr>
        <p:cxnSp>
          <p:nvCxnSpPr>
            <p:cNvPr id="147521" name="AutoShape 63"/>
            <p:cNvCxnSpPr>
              <a:cxnSpLocks noChangeShapeType="1"/>
              <a:endCxn id="14746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522"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7513" name="Group 65"/>
          <p:cNvGrpSpPr>
            <a:grpSpLocks/>
          </p:cNvGrpSpPr>
          <p:nvPr/>
        </p:nvGrpSpPr>
        <p:grpSpPr bwMode="auto">
          <a:xfrm>
            <a:off x="533400" y="5486400"/>
            <a:ext cx="1373188" cy="673100"/>
            <a:chOff x="336" y="3456"/>
            <a:chExt cx="865" cy="424"/>
          </a:xfrm>
        </p:grpSpPr>
        <p:cxnSp>
          <p:nvCxnSpPr>
            <p:cNvPr id="147519" name="AutoShape 66"/>
            <p:cNvCxnSpPr>
              <a:cxnSpLocks noChangeShapeType="1"/>
              <a:endCxn id="14746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7520"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751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7515"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4751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
        <p:nvSpPr>
          <p:cNvPr id="919624" name="Text Box 72"/>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D</a:t>
            </a:r>
          </a:p>
        </p:txBody>
      </p:sp>
      <p:sp>
        <p:nvSpPr>
          <p:cNvPr id="919625" name="Oval 73"/>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Tree>
    <p:extLst>
      <p:ext uri="{BB962C8B-B14F-4D97-AF65-F5344CB8AC3E}">
        <p14:creationId xmlns:p14="http://schemas.microsoft.com/office/powerpoint/2010/main" val="454074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9624"/>
                                        </p:tgtEl>
                                        <p:attrNameLst>
                                          <p:attrName>style.visibility</p:attrName>
                                        </p:attrNameLst>
                                      </p:cBhvr>
                                      <p:to>
                                        <p:strVal val="visible"/>
                                      </p:to>
                                    </p:set>
                                    <p:animEffect transition="in" filter="dissolve">
                                      <p:cBhvr>
                                        <p:cTn id="7" dur="500"/>
                                        <p:tgtEl>
                                          <p:spTgt spid="919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9625"/>
                                        </p:tgtEl>
                                        <p:attrNameLst>
                                          <p:attrName>style.visibility</p:attrName>
                                        </p:attrNameLst>
                                      </p:cBhvr>
                                      <p:to>
                                        <p:strVal val="visible"/>
                                      </p:to>
                                    </p:set>
                                    <p:animEffect transition="in" filter="dissolve">
                                      <p:cBhvr>
                                        <p:cTn id="12" dur="500"/>
                                        <p:tgtEl>
                                          <p:spTgt spid="919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624" grpId="0" autoUpdateAnimBg="0"/>
      <p:bldP spid="91962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noFill/>
        </p:spPr>
        <p:txBody>
          <a:bodyPr lIns="90488" tIns="44450" rIns="90488" bIns="44450"/>
          <a:lstStyle/>
          <a:p>
            <a:pPr eaLnBrk="1" hangingPunct="1"/>
            <a:r>
              <a:rPr lang="en-US">
                <a:latin typeface="Calibri" charset="0"/>
              </a:rPr>
              <a:t>Minimax Principle</a:t>
            </a:r>
          </a:p>
        </p:txBody>
      </p:sp>
      <p:sp>
        <p:nvSpPr>
          <p:cNvPr id="714755" name="Rectangle 3"/>
          <p:cNvSpPr>
            <a:spLocks noGrp="1" noChangeArrowheads="1"/>
          </p:cNvSpPr>
          <p:nvPr>
            <p:ph idx="1"/>
          </p:nvPr>
        </p:nvSpPr>
        <p:spPr>
          <a:xfrm>
            <a:off x="609600" y="1905000"/>
            <a:ext cx="8077200" cy="4221163"/>
          </a:xfrm>
        </p:spPr>
        <p:txBody>
          <a:bodyPr lIns="90488" tIns="44450" rIns="90488" bIns="44450"/>
          <a:lstStyle/>
          <a:p>
            <a:pPr marL="0" indent="0" eaLnBrk="1" hangingPunct="1">
              <a:buNone/>
            </a:pPr>
            <a:r>
              <a:rPr lang="en-US" b="1" dirty="0">
                <a:latin typeface="Calibri" charset="0"/>
              </a:rPr>
              <a:t>Assume </a:t>
            </a:r>
            <a:r>
              <a:rPr lang="en-US" b="1" i="1" dirty="0">
                <a:latin typeface="Calibri" charset="0"/>
              </a:rPr>
              <a:t>both</a:t>
            </a:r>
            <a:r>
              <a:rPr lang="en-US" b="1" dirty="0">
                <a:latin typeface="Calibri" charset="0"/>
              </a:rPr>
              <a:t> players play optimally</a:t>
            </a:r>
          </a:p>
          <a:p>
            <a:pPr lvl="1" eaLnBrk="1" hangingPunct="1">
              <a:buFont typeface="Arial" panose="020B0604020202020204" pitchFamily="34" charset="0"/>
              <a:buChar char="•"/>
            </a:pPr>
            <a:r>
              <a:rPr lang="en-US" sz="3200" dirty="0">
                <a:latin typeface="Calibri" charset="0"/>
              </a:rPr>
              <a:t>high Utility values favor the computer</a:t>
            </a:r>
          </a:p>
          <a:p>
            <a:pPr lvl="2" eaLnBrk="1" hangingPunct="1"/>
            <a:r>
              <a:rPr lang="en-US" sz="2800" dirty="0">
                <a:latin typeface="Calibri" charset="0"/>
              </a:rPr>
              <a:t>computer should choose </a:t>
            </a:r>
            <a:r>
              <a:rPr lang="en-US" sz="2800" i="1" dirty="0">
                <a:latin typeface="Calibri" charset="0"/>
              </a:rPr>
              <a:t>maximizing</a:t>
            </a:r>
            <a:r>
              <a:rPr lang="en-US" sz="2800" dirty="0">
                <a:latin typeface="Calibri" charset="0"/>
              </a:rPr>
              <a:t> moves</a:t>
            </a:r>
          </a:p>
          <a:p>
            <a:pPr lvl="1" eaLnBrk="1" hangingPunct="1">
              <a:buFont typeface="Arial" panose="020B0604020202020204" pitchFamily="34" charset="0"/>
              <a:buChar char="•"/>
            </a:pPr>
            <a:r>
              <a:rPr lang="en-US" sz="3200" dirty="0">
                <a:latin typeface="Calibri" charset="0"/>
              </a:rPr>
              <a:t>low Utility values favor the opponent</a:t>
            </a:r>
          </a:p>
          <a:p>
            <a:pPr lvl="2" eaLnBrk="1" hangingPunct="1"/>
            <a:r>
              <a:rPr lang="en-US" sz="2800" dirty="0">
                <a:latin typeface="Calibri" charset="0"/>
              </a:rPr>
              <a:t>smart opponent chooses </a:t>
            </a:r>
            <a:r>
              <a:rPr lang="en-US" sz="2800" i="1" dirty="0">
                <a:latin typeface="Calibri" charset="0"/>
              </a:rPr>
              <a:t>minimizing</a:t>
            </a:r>
            <a:r>
              <a:rPr lang="en-US" sz="2800" dirty="0">
                <a:latin typeface="Calibri" charset="0"/>
              </a:rPr>
              <a:t> moves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9506"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4950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49508" name="AutoShape 4"/>
          <p:cNvCxnSpPr>
            <a:cxnSpLocks noChangeShapeType="1"/>
            <a:stCxn id="149507" idx="3"/>
            <a:endCxn id="14950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0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951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9511" name="AutoShape 7"/>
          <p:cNvCxnSpPr>
            <a:cxnSpLocks noChangeShapeType="1"/>
            <a:stCxn id="149510" idx="3"/>
            <a:endCxn id="14951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12" name="AutoShape 8"/>
          <p:cNvCxnSpPr>
            <a:cxnSpLocks noChangeShapeType="1"/>
            <a:stCxn id="149510" idx="5"/>
            <a:endCxn id="14951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13" name="AutoShape 9"/>
          <p:cNvCxnSpPr>
            <a:cxnSpLocks noChangeShapeType="1"/>
            <a:stCxn id="149516" idx="3"/>
            <a:endCxn id="14951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1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9515" name="AutoShape 11"/>
          <p:cNvCxnSpPr>
            <a:cxnSpLocks noChangeShapeType="1"/>
            <a:stCxn id="149516" idx="5"/>
            <a:endCxn id="149507"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1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951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9518" name="AutoShape 14"/>
          <p:cNvCxnSpPr>
            <a:cxnSpLocks noChangeShapeType="1"/>
            <a:stCxn id="149507" idx="5"/>
            <a:endCxn id="149519"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1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9520" name="AutoShape 16"/>
          <p:cNvCxnSpPr>
            <a:cxnSpLocks noChangeShapeType="1"/>
            <a:stCxn id="149553" idx="2"/>
            <a:endCxn id="14951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2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9522"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4952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9524" name="AutoShape 20"/>
          <p:cNvCxnSpPr>
            <a:cxnSpLocks noChangeShapeType="1"/>
            <a:stCxn id="149521" idx="3"/>
            <a:endCxn id="14954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5" name="AutoShape 21"/>
          <p:cNvCxnSpPr>
            <a:cxnSpLocks noChangeShapeType="1"/>
            <a:stCxn id="149521" idx="4"/>
            <a:endCxn id="14955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6" name="AutoShape 22"/>
          <p:cNvCxnSpPr>
            <a:cxnSpLocks noChangeShapeType="1"/>
            <a:stCxn id="149521" idx="5"/>
            <a:endCxn id="14954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7" name="AutoShape 23"/>
          <p:cNvCxnSpPr>
            <a:cxnSpLocks noChangeShapeType="1"/>
            <a:stCxn id="149523" idx="3"/>
            <a:endCxn id="14954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28" name="AutoShape 24"/>
          <p:cNvCxnSpPr>
            <a:cxnSpLocks noChangeShapeType="1"/>
            <a:stCxn id="149523" idx="4"/>
            <a:endCxn id="14955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29" name="AutoShape 25"/>
          <p:cNvCxnSpPr>
            <a:cxnSpLocks noChangeShapeType="1"/>
            <a:stCxn id="149523" idx="5"/>
            <a:endCxn id="149551"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30" name="AutoShape 26"/>
          <p:cNvCxnSpPr>
            <a:cxnSpLocks noChangeShapeType="1"/>
            <a:stCxn id="149553" idx="5"/>
            <a:endCxn id="149522"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9531" name="AutoShape 27"/>
          <p:cNvCxnSpPr>
            <a:cxnSpLocks noChangeShapeType="1"/>
            <a:stCxn id="149553" idx="6"/>
            <a:endCxn id="14952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2" name="AutoShape 28"/>
          <p:cNvCxnSpPr>
            <a:cxnSpLocks noChangeShapeType="1"/>
            <a:stCxn id="149553" idx="3"/>
            <a:endCxn id="14952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33"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9534"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9535"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9536" name="AutoShape 32"/>
          <p:cNvCxnSpPr>
            <a:cxnSpLocks noChangeShapeType="1"/>
            <a:stCxn id="149551" idx="3"/>
            <a:endCxn id="149534"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9537" name="AutoShape 33"/>
          <p:cNvCxnSpPr>
            <a:cxnSpLocks noChangeShapeType="1"/>
            <a:stCxn id="149551" idx="4"/>
            <a:endCxn id="14953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8" name="AutoShape 34"/>
          <p:cNvCxnSpPr>
            <a:cxnSpLocks noChangeShapeType="1"/>
            <a:stCxn id="149551" idx="5"/>
            <a:endCxn id="14953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9" name="AutoShape 35"/>
          <p:cNvCxnSpPr>
            <a:cxnSpLocks noChangeShapeType="1"/>
            <a:stCxn id="149547" idx="3"/>
            <a:endCxn id="14954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954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9542" name="AutoShape 38"/>
          <p:cNvCxnSpPr>
            <a:cxnSpLocks noChangeShapeType="1"/>
            <a:stCxn id="149547" idx="5"/>
            <a:endCxn id="14954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43" name="AutoShape 39"/>
          <p:cNvCxnSpPr>
            <a:cxnSpLocks noChangeShapeType="1"/>
            <a:stCxn id="149548" idx="3"/>
            <a:endCxn id="14954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954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9546" name="AutoShape 42"/>
          <p:cNvCxnSpPr>
            <a:cxnSpLocks noChangeShapeType="1"/>
            <a:stCxn id="149548" idx="5"/>
            <a:endCxn id="14954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954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954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9550"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9551"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4955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955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9554" name="Group 52"/>
          <p:cNvGrpSpPr>
            <a:grpSpLocks/>
          </p:cNvGrpSpPr>
          <p:nvPr/>
        </p:nvGrpSpPr>
        <p:grpSpPr bwMode="auto">
          <a:xfrm>
            <a:off x="2095500" y="3276600"/>
            <a:ext cx="2082800" cy="596900"/>
            <a:chOff x="1320" y="2064"/>
            <a:chExt cx="1312" cy="376"/>
          </a:xfrm>
        </p:grpSpPr>
        <p:cxnSp>
          <p:nvCxnSpPr>
            <p:cNvPr id="149571" name="AutoShape 53"/>
            <p:cNvCxnSpPr>
              <a:cxnSpLocks noChangeShapeType="1"/>
              <a:stCxn id="149553" idx="2"/>
              <a:endCxn id="14951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72"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955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955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955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955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9559" name="Group 59"/>
          <p:cNvGrpSpPr>
            <a:grpSpLocks/>
          </p:cNvGrpSpPr>
          <p:nvPr/>
        </p:nvGrpSpPr>
        <p:grpSpPr bwMode="auto">
          <a:xfrm>
            <a:off x="990600" y="3962400"/>
            <a:ext cx="915988" cy="673100"/>
            <a:chOff x="624" y="2496"/>
            <a:chExt cx="577" cy="424"/>
          </a:xfrm>
        </p:grpSpPr>
        <p:cxnSp>
          <p:nvCxnSpPr>
            <p:cNvPr id="149569" name="AutoShape 60"/>
            <p:cNvCxnSpPr>
              <a:cxnSpLocks noChangeShapeType="1"/>
              <a:endCxn id="14951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9570"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9560" name="Group 62"/>
          <p:cNvGrpSpPr>
            <a:grpSpLocks/>
          </p:cNvGrpSpPr>
          <p:nvPr/>
        </p:nvGrpSpPr>
        <p:grpSpPr bwMode="auto">
          <a:xfrm>
            <a:off x="762000" y="4724400"/>
            <a:ext cx="839788" cy="673100"/>
            <a:chOff x="480" y="2976"/>
            <a:chExt cx="529" cy="424"/>
          </a:xfrm>
        </p:grpSpPr>
        <p:cxnSp>
          <p:nvCxnSpPr>
            <p:cNvPr id="149567" name="AutoShape 63"/>
            <p:cNvCxnSpPr>
              <a:cxnSpLocks noChangeShapeType="1"/>
              <a:endCxn id="14951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68"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9561" name="Group 65"/>
          <p:cNvGrpSpPr>
            <a:grpSpLocks/>
          </p:cNvGrpSpPr>
          <p:nvPr/>
        </p:nvGrpSpPr>
        <p:grpSpPr bwMode="auto">
          <a:xfrm>
            <a:off x="533400" y="5486400"/>
            <a:ext cx="1373188" cy="673100"/>
            <a:chOff x="336" y="3456"/>
            <a:chExt cx="865" cy="424"/>
          </a:xfrm>
        </p:grpSpPr>
        <p:cxnSp>
          <p:nvCxnSpPr>
            <p:cNvPr id="149565" name="AutoShape 66"/>
            <p:cNvCxnSpPr>
              <a:cxnSpLocks noChangeShapeType="1"/>
              <a:endCxn id="14950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9566"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956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956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a:solidFill>
                  <a:srgbClr val="000000"/>
                </a:solidFill>
                <a:latin typeface="Arial" charset="0"/>
              </a:rPr>
              <a:t>alpha(A) not updated (maximizing)</a:t>
            </a:r>
          </a:p>
        </p:txBody>
      </p:sp>
      <p:sp>
        <p:nvSpPr>
          <p:cNvPr id="14956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Tree>
    <p:extLst>
      <p:ext uri="{BB962C8B-B14F-4D97-AF65-F5344CB8AC3E}">
        <p14:creationId xmlns:p14="http://schemas.microsoft.com/office/powerpoint/2010/main" val="131886854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1554" name="Rectangle 51"/>
          <p:cNvSpPr>
            <a:spLocks noGrp="1" noChangeArrowheads="1"/>
          </p:cNvSpPr>
          <p:nvPr>
            <p:ph idx="1"/>
          </p:nvPr>
        </p:nvSpPr>
        <p:spPr>
          <a:xfrm>
            <a:off x="838200" y="2362200"/>
            <a:ext cx="8077200" cy="304800"/>
          </a:xfrm>
        </p:spPr>
        <p:txBody>
          <a:bodyPr/>
          <a:lstStyle/>
          <a:p>
            <a:pPr eaLnBrk="1" hangingPunct="1">
              <a:lnSpc>
                <a:spcPct val="90000"/>
              </a:lnSpc>
              <a:spcBef>
                <a:spcPct val="30000"/>
              </a:spcBef>
              <a:buFont typeface="Wingdings" charset="0"/>
              <a:buNone/>
            </a:pPr>
            <a:r>
              <a:rPr lang="en-US" sz="2400">
                <a:latin typeface="Calibri" charset="0"/>
              </a:rPr>
              <a:t>How does the algorithm finish the search tree?</a:t>
            </a:r>
            <a:endParaRPr lang="en-US" sz="2400">
              <a:solidFill>
                <a:schemeClr val="tx2"/>
              </a:solidFill>
              <a:latin typeface="Calibri" charset="0"/>
            </a:endParaRPr>
          </a:p>
        </p:txBody>
      </p:sp>
      <p:sp>
        <p:nvSpPr>
          <p:cNvPr id="151555"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51556"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51557" name="AutoShape 4"/>
          <p:cNvCxnSpPr>
            <a:cxnSpLocks noChangeShapeType="1"/>
            <a:stCxn id="151556" idx="3"/>
            <a:endCxn id="151558"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5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155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1560" name="AutoShape 7"/>
          <p:cNvCxnSpPr>
            <a:cxnSpLocks noChangeShapeType="1"/>
            <a:stCxn id="151559" idx="3"/>
            <a:endCxn id="151565"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61" name="AutoShape 8"/>
          <p:cNvCxnSpPr>
            <a:cxnSpLocks noChangeShapeType="1"/>
            <a:stCxn id="151559" idx="5"/>
            <a:endCxn id="151566"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62" name="AutoShape 9"/>
          <p:cNvCxnSpPr>
            <a:cxnSpLocks noChangeShapeType="1"/>
            <a:stCxn id="151565" idx="3"/>
            <a:endCxn id="151563"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6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1564" name="AutoShape 11"/>
          <p:cNvCxnSpPr>
            <a:cxnSpLocks noChangeShapeType="1"/>
            <a:stCxn id="151565" idx="5"/>
            <a:endCxn id="151556"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56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1566"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1567" name="AutoShape 14"/>
          <p:cNvCxnSpPr>
            <a:cxnSpLocks noChangeShapeType="1"/>
            <a:stCxn id="151556" idx="5"/>
            <a:endCxn id="151568"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68"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1569" name="AutoShape 16"/>
          <p:cNvCxnSpPr>
            <a:cxnSpLocks noChangeShapeType="1"/>
            <a:stCxn id="151602" idx="2"/>
            <a:endCxn id="15155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7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51571"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1572"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1573" name="AutoShape 20"/>
          <p:cNvCxnSpPr>
            <a:cxnSpLocks noChangeShapeType="1"/>
            <a:stCxn id="151570" idx="3"/>
            <a:endCxn id="15159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4" name="AutoShape 21"/>
          <p:cNvCxnSpPr>
            <a:cxnSpLocks noChangeShapeType="1"/>
            <a:stCxn id="151570" idx="4"/>
            <a:endCxn id="15160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5" name="AutoShape 22"/>
          <p:cNvCxnSpPr>
            <a:cxnSpLocks noChangeShapeType="1"/>
            <a:stCxn id="151570" idx="5"/>
            <a:endCxn id="15159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6" name="AutoShape 23"/>
          <p:cNvCxnSpPr>
            <a:cxnSpLocks noChangeShapeType="1"/>
            <a:stCxn id="151572" idx="3"/>
            <a:endCxn id="151598"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7" name="AutoShape 24"/>
          <p:cNvCxnSpPr>
            <a:cxnSpLocks noChangeShapeType="1"/>
            <a:stCxn id="151572" idx="4"/>
            <a:endCxn id="151599"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8" name="AutoShape 25"/>
          <p:cNvCxnSpPr>
            <a:cxnSpLocks noChangeShapeType="1"/>
            <a:stCxn id="151572" idx="5"/>
            <a:endCxn id="151600"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9" name="AutoShape 26"/>
          <p:cNvCxnSpPr>
            <a:cxnSpLocks noChangeShapeType="1"/>
            <a:stCxn id="151602" idx="5"/>
            <a:endCxn id="151571"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1580" name="AutoShape 27"/>
          <p:cNvCxnSpPr>
            <a:cxnSpLocks noChangeShapeType="1"/>
            <a:stCxn id="151602" idx="6"/>
            <a:endCxn id="15157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1" name="AutoShape 28"/>
          <p:cNvCxnSpPr>
            <a:cxnSpLocks noChangeShapeType="1"/>
            <a:stCxn id="151602" idx="3"/>
            <a:endCxn id="151572"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582"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1583"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1584"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1585" name="AutoShape 32"/>
          <p:cNvCxnSpPr>
            <a:cxnSpLocks noChangeShapeType="1"/>
            <a:stCxn id="151600" idx="3"/>
            <a:endCxn id="151583"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1586" name="AutoShape 33"/>
          <p:cNvCxnSpPr>
            <a:cxnSpLocks noChangeShapeType="1"/>
            <a:stCxn id="151600" idx="4"/>
            <a:endCxn id="15158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7" name="AutoShape 34"/>
          <p:cNvCxnSpPr>
            <a:cxnSpLocks noChangeShapeType="1"/>
            <a:stCxn id="151600" idx="5"/>
            <a:endCxn id="15158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8" name="AutoShape 35"/>
          <p:cNvCxnSpPr>
            <a:cxnSpLocks noChangeShapeType="1"/>
            <a:stCxn id="151596" idx="3"/>
            <a:endCxn id="15158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8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5159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51591" name="AutoShape 38"/>
          <p:cNvCxnSpPr>
            <a:cxnSpLocks noChangeShapeType="1"/>
            <a:stCxn id="151596" idx="5"/>
            <a:endCxn id="15159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92" name="AutoShape 39"/>
          <p:cNvCxnSpPr>
            <a:cxnSpLocks noChangeShapeType="1"/>
            <a:stCxn id="151597" idx="3"/>
            <a:endCxn id="15159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9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159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1595" name="AutoShape 42"/>
          <p:cNvCxnSpPr>
            <a:cxnSpLocks noChangeShapeType="1"/>
            <a:stCxn id="151597" idx="5"/>
            <a:endCxn id="15159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9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5159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1598"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1599"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1600"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51601"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51602"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1603" name="Group 52"/>
          <p:cNvGrpSpPr>
            <a:grpSpLocks/>
          </p:cNvGrpSpPr>
          <p:nvPr/>
        </p:nvGrpSpPr>
        <p:grpSpPr bwMode="auto">
          <a:xfrm>
            <a:off x="2095500" y="3276600"/>
            <a:ext cx="2082800" cy="596900"/>
            <a:chOff x="1320" y="2064"/>
            <a:chExt cx="1312" cy="376"/>
          </a:xfrm>
        </p:grpSpPr>
        <p:cxnSp>
          <p:nvCxnSpPr>
            <p:cNvPr id="151620" name="AutoShape 53"/>
            <p:cNvCxnSpPr>
              <a:cxnSpLocks noChangeShapeType="1"/>
              <a:stCxn id="151602" idx="2"/>
              <a:endCxn id="15155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621"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1604"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1605"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1606"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1607"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1608" name="Group 59"/>
          <p:cNvGrpSpPr>
            <a:grpSpLocks/>
          </p:cNvGrpSpPr>
          <p:nvPr/>
        </p:nvGrpSpPr>
        <p:grpSpPr bwMode="auto">
          <a:xfrm>
            <a:off x="914400" y="3962400"/>
            <a:ext cx="992188" cy="673100"/>
            <a:chOff x="576" y="2496"/>
            <a:chExt cx="625" cy="424"/>
          </a:xfrm>
        </p:grpSpPr>
        <p:cxnSp>
          <p:nvCxnSpPr>
            <p:cNvPr id="151618" name="AutoShape 60"/>
            <p:cNvCxnSpPr>
              <a:cxnSpLocks noChangeShapeType="1"/>
              <a:endCxn id="151565"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1619"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1609" name="Group 62"/>
          <p:cNvGrpSpPr>
            <a:grpSpLocks/>
          </p:cNvGrpSpPr>
          <p:nvPr/>
        </p:nvGrpSpPr>
        <p:grpSpPr bwMode="auto">
          <a:xfrm>
            <a:off x="762000" y="4724400"/>
            <a:ext cx="839788" cy="673100"/>
            <a:chOff x="480" y="2976"/>
            <a:chExt cx="529" cy="424"/>
          </a:xfrm>
        </p:grpSpPr>
        <p:cxnSp>
          <p:nvCxnSpPr>
            <p:cNvPr id="151616" name="AutoShape 63"/>
            <p:cNvCxnSpPr>
              <a:cxnSpLocks noChangeShapeType="1"/>
              <a:endCxn id="15156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617"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1610" name="Group 65"/>
          <p:cNvGrpSpPr>
            <a:grpSpLocks/>
          </p:cNvGrpSpPr>
          <p:nvPr/>
        </p:nvGrpSpPr>
        <p:grpSpPr bwMode="auto">
          <a:xfrm>
            <a:off x="457200" y="5486400"/>
            <a:ext cx="1449388" cy="673100"/>
            <a:chOff x="288" y="3456"/>
            <a:chExt cx="913" cy="424"/>
          </a:xfrm>
        </p:grpSpPr>
        <p:cxnSp>
          <p:nvCxnSpPr>
            <p:cNvPr id="151614" name="AutoShape 66"/>
            <p:cNvCxnSpPr>
              <a:cxnSpLocks noChangeShapeType="1"/>
              <a:endCxn id="15155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1615"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1611"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1612"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1613"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Tree>
    <p:extLst>
      <p:ext uri="{BB962C8B-B14F-4D97-AF65-F5344CB8AC3E}">
        <p14:creationId xmlns:p14="http://schemas.microsoft.com/office/powerpoint/2010/main" val="4279208149"/>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3602" name="Rectangle 51"/>
          <p:cNvSpPr>
            <a:spLocks noGrp="1" noChangeArrowheads="1"/>
          </p:cNvSpPr>
          <p:nvPr>
            <p:ph idx="1"/>
          </p:nvPr>
        </p:nvSpPr>
        <p:spPr>
          <a:xfrm>
            <a:off x="838200" y="2362200"/>
            <a:ext cx="8077200" cy="304800"/>
          </a:xfrm>
        </p:spPr>
        <p:txBody>
          <a:bodyPr/>
          <a:lstStyle/>
          <a:p>
            <a:pPr eaLnBrk="1" hangingPunct="1">
              <a:lnSpc>
                <a:spcPct val="90000"/>
              </a:lnSpc>
              <a:spcBef>
                <a:spcPct val="30000"/>
              </a:spcBef>
              <a:buFont typeface="Wingdings" charset="0"/>
              <a:buNone/>
            </a:pPr>
            <a:r>
              <a:rPr lang="en-US" sz="2400">
                <a:solidFill>
                  <a:srgbClr val="FF0000"/>
                </a:solidFill>
                <a:latin typeface="Calibri" charset="0"/>
              </a:rPr>
              <a:t>E's beta </a:t>
            </a:r>
            <a:r>
              <a:rPr lang="en-US" sz="2400">
                <a:solidFill>
                  <a:srgbClr val="FF0000"/>
                </a:solidFill>
                <a:latin typeface="Calibri" charset="0"/>
                <a:sym typeface="Symbol" charset="0"/>
              </a:rPr>
              <a:t>≤</a:t>
            </a:r>
            <a:r>
              <a:rPr lang="en-US" sz="2400">
                <a:solidFill>
                  <a:srgbClr val="FF0000"/>
                </a:solidFill>
                <a:latin typeface="Calibri" charset="0"/>
              </a:rPr>
              <a:t> A's alpha: </a:t>
            </a:r>
            <a:r>
              <a:rPr lang="en-US" sz="2400">
                <a:latin typeface="Calibri" charset="0"/>
              </a:rPr>
              <a:t>stop expanding E (alpha cutoff)</a:t>
            </a:r>
          </a:p>
        </p:txBody>
      </p:sp>
      <p:sp>
        <p:nvSpPr>
          <p:cNvPr id="153603"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53604"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53605" name="AutoShape 4"/>
          <p:cNvCxnSpPr>
            <a:cxnSpLocks noChangeShapeType="1"/>
            <a:stCxn id="153604" idx="3"/>
            <a:endCxn id="153606"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06"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3607"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3608" name="AutoShape 7"/>
          <p:cNvCxnSpPr>
            <a:cxnSpLocks noChangeShapeType="1"/>
            <a:stCxn id="153607" idx="3"/>
            <a:endCxn id="153613"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09" name="AutoShape 8"/>
          <p:cNvCxnSpPr>
            <a:cxnSpLocks noChangeShapeType="1"/>
            <a:stCxn id="153607" idx="5"/>
            <a:endCxn id="153614"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10" name="AutoShape 9"/>
          <p:cNvCxnSpPr>
            <a:cxnSpLocks noChangeShapeType="1"/>
            <a:stCxn id="153613" idx="3"/>
            <a:endCxn id="153611"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1"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3612" name="AutoShape 11"/>
          <p:cNvCxnSpPr>
            <a:cxnSpLocks noChangeShapeType="1"/>
            <a:stCxn id="153613" idx="5"/>
            <a:endCxn id="153604"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13"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3614"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3615" name="AutoShape 14"/>
          <p:cNvCxnSpPr>
            <a:cxnSpLocks noChangeShapeType="1"/>
            <a:stCxn id="153604" idx="5"/>
            <a:endCxn id="153616"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6"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3617" name="AutoShape 16"/>
          <p:cNvCxnSpPr>
            <a:cxnSpLocks noChangeShapeType="1"/>
            <a:stCxn id="153649" idx="2"/>
            <a:endCxn id="153607"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8" name="Oval 17"/>
          <p:cNvSpPr>
            <a:spLocks noChangeArrowheads="1"/>
          </p:cNvSpPr>
          <p:nvPr/>
        </p:nvSpPr>
        <p:spPr bwMode="auto">
          <a:xfrm>
            <a:off x="66294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i="1">
                <a:solidFill>
                  <a:srgbClr val="FF0000"/>
                </a:solidFill>
                <a:latin typeface="Palatino" charset="0"/>
                <a:sym typeface="Symbol" charset="0"/>
              </a:rPr>
              <a:t>α=3, </a:t>
            </a:r>
            <a:r>
              <a:rPr lang="en-US" sz="1600" b="1" i="1">
                <a:solidFill>
                  <a:srgbClr val="FF0000"/>
                </a:solidFill>
                <a:latin typeface="Palatino" charset="0"/>
              </a:rPr>
              <a:t>β</a:t>
            </a:r>
            <a:r>
              <a:rPr lang="en-US" sz="1600" b="1">
                <a:solidFill>
                  <a:srgbClr val="FF0000"/>
                </a:solidFill>
                <a:latin typeface="Arial" charset="0"/>
              </a:rPr>
              <a:t>=2</a:t>
            </a:r>
          </a:p>
        </p:txBody>
      </p:sp>
      <p:sp>
        <p:nvSpPr>
          <p:cNvPr id="153619"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3620"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3621" name="AutoShape 20"/>
          <p:cNvCxnSpPr>
            <a:cxnSpLocks noChangeShapeType="1"/>
            <a:stCxn id="153618" idx="3"/>
            <a:endCxn id="153661" idx="0"/>
          </p:cNvCxnSpPr>
          <p:nvPr/>
        </p:nvCxnSpPr>
        <p:spPr bwMode="auto">
          <a:xfrm flipH="1">
            <a:off x="62865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2" name="AutoShape 21"/>
          <p:cNvCxnSpPr>
            <a:cxnSpLocks noChangeShapeType="1"/>
            <a:stCxn id="153618" idx="4"/>
            <a:endCxn id="153647" idx="0"/>
          </p:cNvCxnSpPr>
          <p:nvPr/>
        </p:nvCxnSpPr>
        <p:spPr bwMode="auto">
          <a:xfrm>
            <a:off x="68961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3" name="AutoShape 22"/>
          <p:cNvCxnSpPr>
            <a:cxnSpLocks noChangeShapeType="1"/>
            <a:stCxn id="153618" idx="5"/>
            <a:endCxn id="15364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24" name="AutoShape 23"/>
          <p:cNvCxnSpPr>
            <a:cxnSpLocks noChangeShapeType="1"/>
            <a:stCxn id="153620" idx="3"/>
            <a:endCxn id="15364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5" name="AutoShape 24"/>
          <p:cNvCxnSpPr>
            <a:cxnSpLocks noChangeShapeType="1"/>
            <a:stCxn id="153620" idx="4"/>
            <a:endCxn id="15364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6" name="AutoShape 25"/>
          <p:cNvCxnSpPr>
            <a:cxnSpLocks noChangeShapeType="1"/>
            <a:stCxn id="153620" idx="5"/>
            <a:endCxn id="153648"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7" name="AutoShape 26"/>
          <p:cNvCxnSpPr>
            <a:cxnSpLocks noChangeShapeType="1"/>
            <a:stCxn id="153649" idx="5"/>
            <a:endCxn id="153619"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28" name="AutoShape 27"/>
          <p:cNvCxnSpPr>
            <a:cxnSpLocks noChangeShapeType="1"/>
            <a:stCxn id="153649" idx="6"/>
            <a:endCxn id="153618" idx="0"/>
          </p:cNvCxnSpPr>
          <p:nvPr/>
        </p:nvCxnSpPr>
        <p:spPr bwMode="auto">
          <a:xfrm>
            <a:off x="4737100" y="3543300"/>
            <a:ext cx="2159000" cy="3302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29" name="AutoShape 28"/>
          <p:cNvCxnSpPr>
            <a:cxnSpLocks noChangeShapeType="1"/>
            <a:stCxn id="153649" idx="3"/>
            <a:endCxn id="153620"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30"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3631"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3632"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3633" name="AutoShape 32"/>
          <p:cNvCxnSpPr>
            <a:cxnSpLocks noChangeShapeType="1"/>
            <a:stCxn id="153648" idx="3"/>
            <a:endCxn id="153631"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34" name="AutoShape 33"/>
          <p:cNvCxnSpPr>
            <a:cxnSpLocks noChangeShapeType="1"/>
            <a:stCxn id="153648" idx="4"/>
            <a:endCxn id="153632"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35" name="AutoShape 34"/>
          <p:cNvCxnSpPr>
            <a:cxnSpLocks noChangeShapeType="1"/>
            <a:stCxn id="153648" idx="5"/>
            <a:endCxn id="153630"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36" name="AutoShape 35"/>
          <p:cNvCxnSpPr>
            <a:cxnSpLocks noChangeShapeType="1"/>
            <a:stCxn id="153661" idx="3"/>
            <a:endCxn id="153637"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37"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3638"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3639" name="AutoShape 38"/>
          <p:cNvCxnSpPr>
            <a:cxnSpLocks noChangeShapeType="1"/>
            <a:stCxn id="153661" idx="5"/>
            <a:endCxn id="153638"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40" name="AutoShape 39"/>
          <p:cNvCxnSpPr>
            <a:cxnSpLocks noChangeShapeType="1"/>
            <a:stCxn id="153644" idx="3"/>
            <a:endCxn id="153641"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41"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3642"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3643" name="AutoShape 42"/>
          <p:cNvCxnSpPr>
            <a:cxnSpLocks noChangeShapeType="1"/>
            <a:stCxn id="153644" idx="5"/>
            <a:endCxn id="153642"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44"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364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364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3647"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3648"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5364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3650" name="Group 52"/>
          <p:cNvGrpSpPr>
            <a:grpSpLocks/>
          </p:cNvGrpSpPr>
          <p:nvPr/>
        </p:nvGrpSpPr>
        <p:grpSpPr bwMode="auto">
          <a:xfrm>
            <a:off x="2095500" y="3276600"/>
            <a:ext cx="2082800" cy="596900"/>
            <a:chOff x="1320" y="2064"/>
            <a:chExt cx="1312" cy="376"/>
          </a:xfrm>
        </p:grpSpPr>
        <p:cxnSp>
          <p:nvCxnSpPr>
            <p:cNvPr id="153668" name="AutoShape 53"/>
            <p:cNvCxnSpPr>
              <a:cxnSpLocks noChangeShapeType="1"/>
              <a:stCxn id="153649" idx="2"/>
              <a:endCxn id="153607"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69"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365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365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365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365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3655" name="Group 59"/>
          <p:cNvGrpSpPr>
            <a:grpSpLocks/>
          </p:cNvGrpSpPr>
          <p:nvPr/>
        </p:nvGrpSpPr>
        <p:grpSpPr bwMode="auto">
          <a:xfrm>
            <a:off x="914400" y="3962400"/>
            <a:ext cx="992188" cy="673100"/>
            <a:chOff x="576" y="2496"/>
            <a:chExt cx="625" cy="424"/>
          </a:xfrm>
        </p:grpSpPr>
        <p:cxnSp>
          <p:nvCxnSpPr>
            <p:cNvPr id="153666" name="AutoShape 60"/>
            <p:cNvCxnSpPr>
              <a:cxnSpLocks noChangeShapeType="1"/>
              <a:endCxn id="153613"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366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3656" name="Group 62"/>
          <p:cNvGrpSpPr>
            <a:grpSpLocks/>
          </p:cNvGrpSpPr>
          <p:nvPr/>
        </p:nvGrpSpPr>
        <p:grpSpPr bwMode="auto">
          <a:xfrm>
            <a:off x="762000" y="4724400"/>
            <a:ext cx="839788" cy="673100"/>
            <a:chOff x="480" y="2976"/>
            <a:chExt cx="529" cy="424"/>
          </a:xfrm>
        </p:grpSpPr>
        <p:cxnSp>
          <p:nvCxnSpPr>
            <p:cNvPr id="153664" name="AutoShape 63"/>
            <p:cNvCxnSpPr>
              <a:cxnSpLocks noChangeShapeType="1"/>
              <a:endCxn id="153611"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65"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3657" name="Group 65"/>
          <p:cNvGrpSpPr>
            <a:grpSpLocks/>
          </p:cNvGrpSpPr>
          <p:nvPr/>
        </p:nvGrpSpPr>
        <p:grpSpPr bwMode="auto">
          <a:xfrm>
            <a:off x="533400" y="5486400"/>
            <a:ext cx="1373188" cy="673100"/>
            <a:chOff x="336" y="3456"/>
            <a:chExt cx="865" cy="424"/>
          </a:xfrm>
        </p:grpSpPr>
        <p:cxnSp>
          <p:nvCxnSpPr>
            <p:cNvPr id="153662" name="AutoShape 66"/>
            <p:cNvCxnSpPr>
              <a:cxnSpLocks noChangeShapeType="1"/>
              <a:endCxn id="153606"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3663"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365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365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366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
        <p:nvSpPr>
          <p:cNvPr id="153661"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sym typeface="Symbol" charset="0"/>
              </a:rPr>
              <a:t>β=+</a:t>
            </a:r>
            <a:r>
              <a:rPr lang="en-US" sz="1600" b="1">
                <a:solidFill>
                  <a:srgbClr val="FF0000"/>
                </a:solidFill>
                <a:latin typeface="Arial" charset="0"/>
                <a:sym typeface="Symbol" charset="0"/>
              </a:rPr>
              <a:t>∞</a:t>
            </a:r>
            <a:endParaRPr lang="en-US" sz="1600" b="1">
              <a:solidFill>
                <a:srgbClr val="FF0000"/>
              </a:solidFill>
              <a:latin typeface="Arial" charset="0"/>
            </a:endParaRPr>
          </a:p>
        </p:txBody>
      </p:sp>
    </p:spTree>
    <p:extLst>
      <p:ext uri="{BB962C8B-B14F-4D97-AF65-F5344CB8AC3E}">
        <p14:creationId xmlns:p14="http://schemas.microsoft.com/office/powerpoint/2010/main" val="393970794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5650" name="Rectangle 74"/>
          <p:cNvSpPr>
            <a:spLocks noGrp="1" noChangeArrowheads="1"/>
          </p:cNvSpPr>
          <p:nvPr>
            <p:ph idx="1"/>
          </p:nvPr>
        </p:nvSpPr>
        <p:spPr>
          <a:xfrm>
            <a:off x="609600" y="1524000"/>
            <a:ext cx="8077200" cy="762000"/>
          </a:xfrm>
        </p:spPr>
        <p:txBody>
          <a:bodyPr/>
          <a:lstStyle/>
          <a:p>
            <a:pPr eaLnBrk="1" hangingPunct="1">
              <a:lnSpc>
                <a:spcPct val="90000"/>
              </a:lnSpc>
              <a:spcBef>
                <a:spcPct val="30000"/>
              </a:spcBef>
              <a:buFont typeface="Wingdings" charset="0"/>
              <a:buNone/>
            </a:pPr>
            <a:r>
              <a:rPr lang="en-US" sz="2400">
                <a:solidFill>
                  <a:srgbClr val="FF0000"/>
                </a:solidFill>
                <a:latin typeface="Calibri" charset="0"/>
              </a:rPr>
              <a:t>Why?	</a:t>
            </a:r>
            <a:r>
              <a:rPr lang="en-US" sz="2400">
                <a:latin typeface="Calibri" charset="0"/>
              </a:rPr>
              <a:t>Smart opponent will choose L or worse, thus E's upper bound is 2.  So computer shouldn't choose E:2 since C:3 is better path.</a:t>
            </a:r>
          </a:p>
        </p:txBody>
      </p:sp>
      <p:sp>
        <p:nvSpPr>
          <p:cNvPr id="155651"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55652"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55653" name="AutoShape 4"/>
          <p:cNvCxnSpPr>
            <a:cxnSpLocks noChangeShapeType="1"/>
            <a:stCxn id="155652" idx="3"/>
            <a:endCxn id="15565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54"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5655"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5656" name="AutoShape 7"/>
          <p:cNvCxnSpPr>
            <a:cxnSpLocks noChangeShapeType="1"/>
            <a:stCxn id="155655" idx="3"/>
            <a:endCxn id="155661"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57" name="AutoShape 8"/>
          <p:cNvCxnSpPr>
            <a:cxnSpLocks noChangeShapeType="1"/>
            <a:stCxn id="155655" idx="5"/>
            <a:endCxn id="155662"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58" name="AutoShape 9"/>
          <p:cNvCxnSpPr>
            <a:cxnSpLocks noChangeShapeType="1"/>
            <a:stCxn id="155661" idx="3"/>
            <a:endCxn id="15565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59"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5660" name="AutoShape 11"/>
          <p:cNvCxnSpPr>
            <a:cxnSpLocks noChangeShapeType="1"/>
            <a:stCxn id="155661" idx="5"/>
            <a:endCxn id="155652"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61"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5662"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5663" name="AutoShape 14"/>
          <p:cNvCxnSpPr>
            <a:cxnSpLocks noChangeShapeType="1"/>
            <a:stCxn id="155652" idx="5"/>
            <a:endCxn id="155664"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64"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5665" name="AutoShape 16"/>
          <p:cNvCxnSpPr>
            <a:cxnSpLocks noChangeShapeType="1"/>
            <a:stCxn id="155697" idx="2"/>
            <a:endCxn id="15565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66" name="Oval 17"/>
          <p:cNvSpPr>
            <a:spLocks noChangeArrowheads="1"/>
          </p:cNvSpPr>
          <p:nvPr/>
        </p:nvSpPr>
        <p:spPr bwMode="auto">
          <a:xfrm>
            <a:off x="66294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i="1">
                <a:solidFill>
                  <a:srgbClr val="FF0000"/>
                </a:solidFill>
                <a:latin typeface="Palatino" charset="0"/>
                <a:sym typeface="Symbol" charset="0"/>
              </a:rPr>
              <a:t>α=3, </a:t>
            </a:r>
            <a:r>
              <a:rPr lang="en-US" sz="1600" b="1" i="1">
                <a:solidFill>
                  <a:srgbClr val="FF0000"/>
                </a:solidFill>
                <a:latin typeface="Palatino" charset="0"/>
              </a:rPr>
              <a:t>β</a:t>
            </a:r>
            <a:r>
              <a:rPr lang="en-US" sz="1600" b="1">
                <a:solidFill>
                  <a:srgbClr val="FF0000"/>
                </a:solidFill>
                <a:latin typeface="Arial" charset="0"/>
              </a:rPr>
              <a:t>=2</a:t>
            </a:r>
          </a:p>
        </p:txBody>
      </p:sp>
      <p:sp>
        <p:nvSpPr>
          <p:cNvPr id="155667"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5668"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5669" name="AutoShape 20"/>
          <p:cNvCxnSpPr>
            <a:cxnSpLocks noChangeShapeType="1"/>
            <a:stCxn id="155666" idx="3"/>
            <a:endCxn id="155708" idx="0"/>
          </p:cNvCxnSpPr>
          <p:nvPr/>
        </p:nvCxnSpPr>
        <p:spPr bwMode="auto">
          <a:xfrm flipH="1">
            <a:off x="62865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0" name="AutoShape 21"/>
          <p:cNvCxnSpPr>
            <a:cxnSpLocks noChangeShapeType="1"/>
            <a:stCxn id="155666" idx="4"/>
            <a:endCxn id="155695" idx="0"/>
          </p:cNvCxnSpPr>
          <p:nvPr/>
        </p:nvCxnSpPr>
        <p:spPr bwMode="auto">
          <a:xfrm>
            <a:off x="68961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1" name="AutoShape 22"/>
          <p:cNvCxnSpPr>
            <a:cxnSpLocks noChangeShapeType="1"/>
            <a:stCxn id="155666" idx="5"/>
            <a:endCxn id="15569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72" name="AutoShape 23"/>
          <p:cNvCxnSpPr>
            <a:cxnSpLocks noChangeShapeType="1"/>
            <a:stCxn id="155668" idx="3"/>
            <a:endCxn id="15569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3" name="AutoShape 24"/>
          <p:cNvCxnSpPr>
            <a:cxnSpLocks noChangeShapeType="1"/>
            <a:stCxn id="155668" idx="4"/>
            <a:endCxn id="155694"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4" name="AutoShape 25"/>
          <p:cNvCxnSpPr>
            <a:cxnSpLocks noChangeShapeType="1"/>
            <a:stCxn id="155668" idx="5"/>
            <a:endCxn id="155696"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5" name="AutoShape 26"/>
          <p:cNvCxnSpPr>
            <a:cxnSpLocks noChangeShapeType="1"/>
            <a:stCxn id="155697" idx="5"/>
            <a:endCxn id="155667"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76" name="AutoShape 27"/>
          <p:cNvCxnSpPr>
            <a:cxnSpLocks noChangeShapeType="1"/>
            <a:stCxn id="155697" idx="6"/>
            <a:endCxn id="155666" idx="0"/>
          </p:cNvCxnSpPr>
          <p:nvPr/>
        </p:nvCxnSpPr>
        <p:spPr bwMode="auto">
          <a:xfrm>
            <a:off x="4737100" y="3543300"/>
            <a:ext cx="2159000" cy="3302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77" name="AutoShape 28"/>
          <p:cNvCxnSpPr>
            <a:cxnSpLocks noChangeShapeType="1"/>
            <a:stCxn id="155697" idx="3"/>
            <a:endCxn id="155668"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78"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5679"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5680"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5681" name="AutoShape 32"/>
          <p:cNvCxnSpPr>
            <a:cxnSpLocks noChangeShapeType="1"/>
            <a:stCxn id="155696" idx="3"/>
            <a:endCxn id="155679"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82" name="AutoShape 33"/>
          <p:cNvCxnSpPr>
            <a:cxnSpLocks noChangeShapeType="1"/>
            <a:stCxn id="155696" idx="4"/>
            <a:endCxn id="155680"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83" name="AutoShape 34"/>
          <p:cNvCxnSpPr>
            <a:cxnSpLocks noChangeShapeType="1"/>
            <a:stCxn id="155696" idx="5"/>
            <a:endCxn id="155678"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84" name="AutoShape 35"/>
          <p:cNvCxnSpPr>
            <a:cxnSpLocks noChangeShapeType="1"/>
            <a:stCxn id="155708" idx="3"/>
            <a:endCxn id="155685"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85"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5686"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5687" name="AutoShape 38"/>
          <p:cNvCxnSpPr>
            <a:cxnSpLocks noChangeShapeType="1"/>
            <a:stCxn id="155708" idx="5"/>
            <a:endCxn id="155686"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88" name="AutoShape 39"/>
          <p:cNvCxnSpPr>
            <a:cxnSpLocks noChangeShapeType="1"/>
            <a:stCxn id="155692" idx="3"/>
            <a:endCxn id="15568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89"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5690"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5691" name="AutoShape 42"/>
          <p:cNvCxnSpPr>
            <a:cxnSpLocks noChangeShapeType="1"/>
            <a:stCxn id="155692" idx="5"/>
            <a:endCxn id="15569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92"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569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569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5695"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5696"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5569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5698" name="Group 52"/>
          <p:cNvGrpSpPr>
            <a:grpSpLocks/>
          </p:cNvGrpSpPr>
          <p:nvPr/>
        </p:nvGrpSpPr>
        <p:grpSpPr bwMode="auto">
          <a:xfrm>
            <a:off x="2095500" y="3276600"/>
            <a:ext cx="2082800" cy="596900"/>
            <a:chOff x="1320" y="2064"/>
            <a:chExt cx="1312" cy="376"/>
          </a:xfrm>
        </p:grpSpPr>
        <p:cxnSp>
          <p:nvCxnSpPr>
            <p:cNvPr id="155715" name="AutoShape 53"/>
            <p:cNvCxnSpPr>
              <a:cxnSpLocks noChangeShapeType="1"/>
              <a:stCxn id="155697" idx="2"/>
              <a:endCxn id="15565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716"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569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570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570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570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5703" name="Group 59"/>
          <p:cNvGrpSpPr>
            <a:grpSpLocks/>
          </p:cNvGrpSpPr>
          <p:nvPr/>
        </p:nvGrpSpPr>
        <p:grpSpPr bwMode="auto">
          <a:xfrm>
            <a:off x="914400" y="3962400"/>
            <a:ext cx="992188" cy="673100"/>
            <a:chOff x="576" y="2496"/>
            <a:chExt cx="625" cy="424"/>
          </a:xfrm>
        </p:grpSpPr>
        <p:cxnSp>
          <p:nvCxnSpPr>
            <p:cNvPr id="155713" name="AutoShape 60"/>
            <p:cNvCxnSpPr>
              <a:cxnSpLocks noChangeShapeType="1"/>
              <a:endCxn id="155661"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571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5704" name="Group 62"/>
          <p:cNvGrpSpPr>
            <a:grpSpLocks/>
          </p:cNvGrpSpPr>
          <p:nvPr/>
        </p:nvGrpSpPr>
        <p:grpSpPr bwMode="auto">
          <a:xfrm>
            <a:off x="762000" y="4724400"/>
            <a:ext cx="839788" cy="673100"/>
            <a:chOff x="480" y="2976"/>
            <a:chExt cx="529" cy="424"/>
          </a:xfrm>
        </p:grpSpPr>
        <p:cxnSp>
          <p:nvCxnSpPr>
            <p:cNvPr id="155711" name="AutoShape 63"/>
            <p:cNvCxnSpPr>
              <a:cxnSpLocks noChangeShapeType="1"/>
              <a:endCxn id="15565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712"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5705" name="Group 65"/>
          <p:cNvGrpSpPr>
            <a:grpSpLocks/>
          </p:cNvGrpSpPr>
          <p:nvPr/>
        </p:nvGrpSpPr>
        <p:grpSpPr bwMode="auto">
          <a:xfrm>
            <a:off x="533400" y="5486400"/>
            <a:ext cx="1373188" cy="673100"/>
            <a:chOff x="336" y="3456"/>
            <a:chExt cx="865" cy="424"/>
          </a:xfrm>
        </p:grpSpPr>
        <p:cxnSp>
          <p:nvCxnSpPr>
            <p:cNvPr id="155709" name="AutoShape 66"/>
            <p:cNvCxnSpPr>
              <a:cxnSpLocks noChangeShapeType="1"/>
              <a:endCxn id="155654"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5710"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570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5707"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
        <p:nvSpPr>
          <p:cNvPr id="155708"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rPr>
              <a:t>β</a:t>
            </a:r>
            <a:r>
              <a:rPr lang="en-US" sz="1600">
                <a:solidFill>
                  <a:srgbClr val="FF0000"/>
                </a:solidFill>
                <a:latin typeface="Arial" charset="0"/>
                <a:sym typeface="Symbol" charset="0"/>
              </a:rPr>
              <a:t>=2</a:t>
            </a:r>
            <a:endParaRPr lang="en-US" sz="1600">
              <a:solidFill>
                <a:srgbClr val="FF0000"/>
              </a:solidFill>
              <a:latin typeface="Arial" charset="0"/>
            </a:endParaRPr>
          </a:p>
        </p:txBody>
      </p:sp>
    </p:spTree>
    <p:extLst>
      <p:ext uri="{BB962C8B-B14F-4D97-AF65-F5344CB8AC3E}">
        <p14:creationId xmlns:p14="http://schemas.microsoft.com/office/powerpoint/2010/main" val="3698004258"/>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7698" name="Rectangle 51"/>
          <p:cNvSpPr>
            <a:spLocks noGrp="1" noChangeArrowheads="1"/>
          </p:cNvSpPr>
          <p:nvPr>
            <p:ph idx="1"/>
          </p:nvPr>
        </p:nvSpPr>
        <p:spPr>
          <a:xfrm>
            <a:off x="838200" y="2362200"/>
            <a:ext cx="8077200" cy="304800"/>
          </a:xfrm>
        </p:spPr>
        <p:txBody>
          <a:bodyPr/>
          <a:lstStyle/>
          <a:p>
            <a:pPr eaLnBrk="1" hangingPunct="1">
              <a:lnSpc>
                <a:spcPct val="90000"/>
              </a:lnSpc>
              <a:spcBef>
                <a:spcPct val="30000"/>
              </a:spcBef>
              <a:buFont typeface="Wingdings" charset="0"/>
              <a:buNone/>
            </a:pPr>
            <a:r>
              <a:rPr lang="en-US" sz="2400">
                <a:latin typeface="Calibri" charset="0"/>
              </a:rPr>
              <a:t>Final result:  Computer chooses move C</a:t>
            </a:r>
            <a:endParaRPr lang="en-US" sz="2400">
              <a:solidFill>
                <a:schemeClr val="tx2"/>
              </a:solidFill>
              <a:latin typeface="Calibri" charset="0"/>
            </a:endParaRPr>
          </a:p>
        </p:txBody>
      </p:sp>
      <p:sp>
        <p:nvSpPr>
          <p:cNvPr id="157699"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57700"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57701" name="AutoShape 4"/>
          <p:cNvCxnSpPr>
            <a:cxnSpLocks noChangeShapeType="1"/>
            <a:stCxn id="157700" idx="3"/>
            <a:endCxn id="157702"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02"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7703"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7704" name="AutoShape 7"/>
          <p:cNvCxnSpPr>
            <a:cxnSpLocks noChangeShapeType="1"/>
            <a:stCxn id="157703" idx="3"/>
            <a:endCxn id="157709"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05" name="AutoShape 8"/>
          <p:cNvCxnSpPr>
            <a:cxnSpLocks noChangeShapeType="1"/>
            <a:stCxn id="157703" idx="5"/>
            <a:endCxn id="157710"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06" name="AutoShape 9"/>
          <p:cNvCxnSpPr>
            <a:cxnSpLocks noChangeShapeType="1"/>
            <a:stCxn id="157709" idx="3"/>
            <a:endCxn id="157707"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07"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7708" name="AutoShape 11"/>
          <p:cNvCxnSpPr>
            <a:cxnSpLocks noChangeShapeType="1"/>
            <a:stCxn id="157709" idx="5"/>
            <a:endCxn id="157700"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09"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7710"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7711" name="AutoShape 14"/>
          <p:cNvCxnSpPr>
            <a:cxnSpLocks noChangeShapeType="1"/>
            <a:stCxn id="157700" idx="5"/>
            <a:endCxn id="157712"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12"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7713" name="AutoShape 16"/>
          <p:cNvCxnSpPr>
            <a:cxnSpLocks noChangeShapeType="1"/>
            <a:stCxn id="157745" idx="2"/>
            <a:endCxn id="157703"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14" name="Oval 17"/>
          <p:cNvSpPr>
            <a:spLocks noChangeArrowheads="1"/>
          </p:cNvSpPr>
          <p:nvPr/>
        </p:nvSpPr>
        <p:spPr bwMode="auto">
          <a:xfrm>
            <a:off x="66294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i="1">
                <a:solidFill>
                  <a:srgbClr val="FF0000"/>
                </a:solidFill>
                <a:latin typeface="Palatino" charset="0"/>
                <a:sym typeface="Symbol" charset="0"/>
              </a:rPr>
              <a:t>α=3, </a:t>
            </a:r>
            <a:r>
              <a:rPr lang="en-US" sz="1600" b="1" i="1">
                <a:solidFill>
                  <a:srgbClr val="FF0000"/>
                </a:solidFill>
                <a:latin typeface="Palatino" charset="0"/>
              </a:rPr>
              <a:t>β</a:t>
            </a:r>
            <a:r>
              <a:rPr lang="en-US" sz="1600" b="1">
                <a:solidFill>
                  <a:srgbClr val="FF0000"/>
                </a:solidFill>
                <a:latin typeface="Arial" charset="0"/>
              </a:rPr>
              <a:t>=2</a:t>
            </a:r>
          </a:p>
        </p:txBody>
      </p:sp>
      <p:sp>
        <p:nvSpPr>
          <p:cNvPr id="157715"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7716"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7717" name="AutoShape 20"/>
          <p:cNvCxnSpPr>
            <a:cxnSpLocks noChangeShapeType="1"/>
            <a:stCxn id="157714" idx="3"/>
            <a:endCxn id="157757" idx="0"/>
          </p:cNvCxnSpPr>
          <p:nvPr/>
        </p:nvCxnSpPr>
        <p:spPr bwMode="auto">
          <a:xfrm flipH="1">
            <a:off x="62865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18" name="AutoShape 21"/>
          <p:cNvCxnSpPr>
            <a:cxnSpLocks noChangeShapeType="1"/>
            <a:stCxn id="157714" idx="4"/>
            <a:endCxn id="157742" idx="0"/>
          </p:cNvCxnSpPr>
          <p:nvPr/>
        </p:nvCxnSpPr>
        <p:spPr bwMode="auto">
          <a:xfrm>
            <a:off x="68961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19" name="AutoShape 22"/>
          <p:cNvCxnSpPr>
            <a:cxnSpLocks noChangeShapeType="1"/>
            <a:stCxn id="157714" idx="5"/>
            <a:endCxn id="15774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20" name="AutoShape 23"/>
          <p:cNvCxnSpPr>
            <a:cxnSpLocks noChangeShapeType="1"/>
            <a:stCxn id="157716" idx="3"/>
            <a:endCxn id="15774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1" name="AutoShape 24"/>
          <p:cNvCxnSpPr>
            <a:cxnSpLocks noChangeShapeType="1"/>
            <a:stCxn id="157716" idx="4"/>
            <a:endCxn id="157743"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2" name="AutoShape 25"/>
          <p:cNvCxnSpPr>
            <a:cxnSpLocks noChangeShapeType="1"/>
            <a:stCxn id="157716" idx="5"/>
            <a:endCxn id="157744"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3" name="AutoShape 26"/>
          <p:cNvCxnSpPr>
            <a:cxnSpLocks noChangeShapeType="1"/>
            <a:stCxn id="157745" idx="5"/>
            <a:endCxn id="157715"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24" name="AutoShape 27"/>
          <p:cNvCxnSpPr>
            <a:cxnSpLocks noChangeShapeType="1"/>
            <a:stCxn id="157745" idx="6"/>
            <a:endCxn id="157714" idx="0"/>
          </p:cNvCxnSpPr>
          <p:nvPr/>
        </p:nvCxnSpPr>
        <p:spPr bwMode="auto">
          <a:xfrm>
            <a:off x="4737100" y="3543300"/>
            <a:ext cx="2159000" cy="3302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25" name="AutoShape 28"/>
          <p:cNvCxnSpPr>
            <a:cxnSpLocks noChangeShapeType="1"/>
            <a:stCxn id="157745" idx="3"/>
            <a:endCxn id="157716"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26"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7727"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7728"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7729" name="AutoShape 32"/>
          <p:cNvCxnSpPr>
            <a:cxnSpLocks noChangeShapeType="1"/>
            <a:stCxn id="157744" idx="3"/>
            <a:endCxn id="157727"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30" name="AutoShape 33"/>
          <p:cNvCxnSpPr>
            <a:cxnSpLocks noChangeShapeType="1"/>
            <a:stCxn id="157744" idx="4"/>
            <a:endCxn id="157728"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31" name="AutoShape 34"/>
          <p:cNvCxnSpPr>
            <a:cxnSpLocks noChangeShapeType="1"/>
            <a:stCxn id="157744" idx="5"/>
            <a:endCxn id="157726"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32" name="AutoShape 35"/>
          <p:cNvCxnSpPr>
            <a:cxnSpLocks noChangeShapeType="1"/>
            <a:stCxn id="157757" idx="3"/>
            <a:endCxn id="157733"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33"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7734"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7735" name="AutoShape 38"/>
          <p:cNvCxnSpPr>
            <a:cxnSpLocks noChangeShapeType="1"/>
            <a:stCxn id="157757" idx="5"/>
            <a:endCxn id="157734"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36" name="AutoShape 39"/>
          <p:cNvCxnSpPr>
            <a:cxnSpLocks noChangeShapeType="1"/>
            <a:stCxn id="157740" idx="3"/>
            <a:endCxn id="157737"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37"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7738"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7739" name="AutoShape 42"/>
          <p:cNvCxnSpPr>
            <a:cxnSpLocks noChangeShapeType="1"/>
            <a:stCxn id="157740" idx="5"/>
            <a:endCxn id="157738"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40"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774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7742"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7743"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7744"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=9</a:t>
            </a:r>
          </a:p>
        </p:txBody>
      </p:sp>
      <p:sp>
        <p:nvSpPr>
          <p:cNvPr id="15774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7746" name="Group 52"/>
          <p:cNvGrpSpPr>
            <a:grpSpLocks/>
          </p:cNvGrpSpPr>
          <p:nvPr/>
        </p:nvGrpSpPr>
        <p:grpSpPr bwMode="auto">
          <a:xfrm>
            <a:off x="2095500" y="3276600"/>
            <a:ext cx="2082800" cy="596900"/>
            <a:chOff x="1320" y="2064"/>
            <a:chExt cx="1312" cy="376"/>
          </a:xfrm>
        </p:grpSpPr>
        <p:cxnSp>
          <p:nvCxnSpPr>
            <p:cNvPr id="157764" name="AutoShape 53"/>
            <p:cNvCxnSpPr>
              <a:cxnSpLocks noChangeShapeType="1"/>
              <a:stCxn id="157745" idx="2"/>
              <a:endCxn id="157703"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65"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774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774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774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775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7751" name="Group 59"/>
          <p:cNvGrpSpPr>
            <a:grpSpLocks/>
          </p:cNvGrpSpPr>
          <p:nvPr/>
        </p:nvGrpSpPr>
        <p:grpSpPr bwMode="auto">
          <a:xfrm>
            <a:off x="914400" y="3962400"/>
            <a:ext cx="992188" cy="673100"/>
            <a:chOff x="576" y="2496"/>
            <a:chExt cx="625" cy="424"/>
          </a:xfrm>
        </p:grpSpPr>
        <p:cxnSp>
          <p:nvCxnSpPr>
            <p:cNvPr id="157762" name="AutoShape 60"/>
            <p:cNvCxnSpPr>
              <a:cxnSpLocks noChangeShapeType="1"/>
              <a:endCxn id="157709"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7763"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7752" name="Group 62"/>
          <p:cNvGrpSpPr>
            <a:grpSpLocks/>
          </p:cNvGrpSpPr>
          <p:nvPr/>
        </p:nvGrpSpPr>
        <p:grpSpPr bwMode="auto">
          <a:xfrm>
            <a:off x="685800" y="4724400"/>
            <a:ext cx="915988" cy="673100"/>
            <a:chOff x="432" y="2976"/>
            <a:chExt cx="577" cy="424"/>
          </a:xfrm>
        </p:grpSpPr>
        <p:cxnSp>
          <p:nvCxnSpPr>
            <p:cNvPr id="157760" name="AutoShape 63"/>
            <p:cNvCxnSpPr>
              <a:cxnSpLocks noChangeShapeType="1"/>
              <a:endCxn id="157707"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61"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7753" name="Group 65"/>
          <p:cNvGrpSpPr>
            <a:grpSpLocks/>
          </p:cNvGrpSpPr>
          <p:nvPr/>
        </p:nvGrpSpPr>
        <p:grpSpPr bwMode="auto">
          <a:xfrm>
            <a:off x="457200" y="5486400"/>
            <a:ext cx="1449388" cy="673100"/>
            <a:chOff x="288" y="3456"/>
            <a:chExt cx="913" cy="424"/>
          </a:xfrm>
        </p:grpSpPr>
        <p:cxnSp>
          <p:nvCxnSpPr>
            <p:cNvPr id="157758" name="AutoShape 66"/>
            <p:cNvCxnSpPr>
              <a:cxnSpLocks noChangeShapeType="1"/>
              <a:endCxn id="157702"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7759"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775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7755"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775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=3</a:t>
            </a:r>
            <a:endParaRPr lang="en-US" sz="1800" b="1">
              <a:latin typeface="Arial" charset="0"/>
            </a:endParaRPr>
          </a:p>
        </p:txBody>
      </p:sp>
      <p:sp>
        <p:nvSpPr>
          <p:cNvPr id="157757"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sym typeface="Symbol" charset="0"/>
              </a:rPr>
              <a:t>β=2</a:t>
            </a:r>
            <a:endParaRPr lang="en-US" sz="1600">
              <a:solidFill>
                <a:srgbClr val="FF0000"/>
              </a:solidFill>
              <a:latin typeface="Arial" charset="0"/>
            </a:endParaRPr>
          </a:p>
        </p:txBody>
      </p:sp>
    </p:spTree>
    <p:extLst>
      <p:ext uri="{BB962C8B-B14F-4D97-AF65-F5344CB8AC3E}">
        <p14:creationId xmlns:p14="http://schemas.microsoft.com/office/powerpoint/2010/main" val="49133953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a:latin typeface="Calibri" charset="0"/>
              </a:rPr>
              <a:t>Effectiveness of Alpha-Beta Search</a:t>
            </a:r>
          </a:p>
        </p:txBody>
      </p:sp>
      <p:sp>
        <p:nvSpPr>
          <p:cNvPr id="765955" name="Rectangle 3"/>
          <p:cNvSpPr>
            <a:spLocks noGrp="1" noChangeArrowheads="1"/>
          </p:cNvSpPr>
          <p:nvPr>
            <p:ph idx="1"/>
          </p:nvPr>
        </p:nvSpPr>
        <p:spPr>
          <a:xfrm>
            <a:off x="457200" y="1417638"/>
            <a:ext cx="8229600" cy="5135562"/>
          </a:xfrm>
        </p:spPr>
        <p:txBody>
          <a:bodyPr/>
          <a:lstStyle/>
          <a:p>
            <a:pPr eaLnBrk="1" hangingPunct="1">
              <a:lnSpc>
                <a:spcPct val="80000"/>
              </a:lnSpc>
            </a:pPr>
            <a:r>
              <a:rPr lang="en-US" sz="3000" dirty="0">
                <a:latin typeface="Calibri" charset="0"/>
              </a:rPr>
              <a:t>Effectiveness (i.e., amount of pruning) depends on the </a:t>
            </a:r>
            <a:r>
              <a:rPr lang="en-US" sz="3000" i="1" dirty="0">
                <a:latin typeface="Calibri" charset="0"/>
              </a:rPr>
              <a:t>order</a:t>
            </a:r>
            <a:r>
              <a:rPr lang="en-US" sz="3000" dirty="0">
                <a:latin typeface="Calibri" charset="0"/>
              </a:rPr>
              <a:t> in which successors are examined</a:t>
            </a:r>
          </a:p>
          <a:p>
            <a:pPr eaLnBrk="1" hangingPunct="1">
              <a:lnSpc>
                <a:spcPct val="80000"/>
              </a:lnSpc>
            </a:pPr>
            <a:endParaRPr lang="en-US" sz="3000" dirty="0">
              <a:latin typeface="Calibri" charset="0"/>
            </a:endParaRPr>
          </a:p>
          <a:p>
            <a:pPr eaLnBrk="1" hangingPunct="1">
              <a:lnSpc>
                <a:spcPct val="80000"/>
              </a:lnSpc>
            </a:pPr>
            <a:r>
              <a:rPr lang="en-US" sz="3000" dirty="0">
                <a:latin typeface="Calibri" charset="0"/>
              </a:rPr>
              <a:t>Worst Case:</a:t>
            </a:r>
          </a:p>
          <a:p>
            <a:pPr lvl="1" eaLnBrk="1" hangingPunct="1">
              <a:lnSpc>
                <a:spcPct val="80000"/>
              </a:lnSpc>
            </a:pPr>
            <a:r>
              <a:rPr lang="en-US" sz="2600" dirty="0">
                <a:latin typeface="Calibri" charset="0"/>
              </a:rPr>
              <a:t>ordered so that </a:t>
            </a:r>
            <a:r>
              <a:rPr lang="en-US" sz="2600" b="1" i="1" dirty="0">
                <a:latin typeface="Calibri" charset="0"/>
              </a:rPr>
              <a:t>no</a:t>
            </a:r>
            <a:r>
              <a:rPr lang="en-US" sz="2600" dirty="0">
                <a:latin typeface="Calibri" charset="0"/>
              </a:rPr>
              <a:t> pruning takes place</a:t>
            </a:r>
          </a:p>
          <a:p>
            <a:pPr lvl="1" eaLnBrk="1" hangingPunct="1">
              <a:lnSpc>
                <a:spcPct val="80000"/>
              </a:lnSpc>
            </a:pPr>
            <a:r>
              <a:rPr lang="en-US" sz="2600" dirty="0">
                <a:latin typeface="Calibri" charset="0"/>
              </a:rPr>
              <a:t>no improvement over exhaustive search</a:t>
            </a:r>
          </a:p>
          <a:p>
            <a:pPr lvl="1" eaLnBrk="1" hangingPunct="1">
              <a:lnSpc>
                <a:spcPct val="80000"/>
              </a:lnSpc>
            </a:pPr>
            <a:endParaRPr lang="en-US" sz="2600" dirty="0">
              <a:latin typeface="Calibri" charset="0"/>
            </a:endParaRPr>
          </a:p>
          <a:p>
            <a:pPr eaLnBrk="1" hangingPunct="1">
              <a:lnSpc>
                <a:spcPct val="80000"/>
              </a:lnSpc>
            </a:pPr>
            <a:r>
              <a:rPr lang="en-US" sz="3000" dirty="0">
                <a:latin typeface="Calibri" charset="0"/>
              </a:rPr>
              <a:t>Best Case:</a:t>
            </a:r>
          </a:p>
          <a:p>
            <a:pPr lvl="1" eaLnBrk="1" hangingPunct="1">
              <a:lnSpc>
                <a:spcPct val="80000"/>
              </a:lnSpc>
            </a:pPr>
            <a:r>
              <a:rPr lang="en-US" sz="2600" dirty="0">
                <a:latin typeface="Calibri" charset="0"/>
              </a:rPr>
              <a:t>each player’</a:t>
            </a:r>
            <a:r>
              <a:rPr lang="en-US" altLang="ja-JP" sz="2600" dirty="0">
                <a:latin typeface="Calibri" charset="0"/>
              </a:rPr>
              <a:t>s </a:t>
            </a:r>
            <a:r>
              <a:rPr lang="en-US" altLang="ja-JP" sz="2600" i="1" dirty="0">
                <a:latin typeface="Calibri" charset="0"/>
              </a:rPr>
              <a:t>best</a:t>
            </a:r>
            <a:r>
              <a:rPr lang="en-US" altLang="ja-JP" sz="2600" dirty="0">
                <a:latin typeface="Calibri" charset="0"/>
              </a:rPr>
              <a:t> move is visited </a:t>
            </a:r>
            <a:r>
              <a:rPr lang="en-US" altLang="ja-JP" sz="2600" i="1" dirty="0">
                <a:latin typeface="Calibri" charset="0"/>
              </a:rPr>
              <a:t>first</a:t>
            </a:r>
          </a:p>
          <a:p>
            <a:pPr lvl="1" eaLnBrk="1" hangingPunct="1">
              <a:lnSpc>
                <a:spcPct val="80000"/>
              </a:lnSpc>
            </a:pPr>
            <a:endParaRPr lang="en-US" altLang="ja-JP" sz="2600" dirty="0">
              <a:latin typeface="Calibri" charset="0"/>
            </a:endParaRPr>
          </a:p>
          <a:p>
            <a:pPr eaLnBrk="1" hangingPunct="1">
              <a:lnSpc>
                <a:spcPct val="80000"/>
              </a:lnSpc>
            </a:pPr>
            <a:r>
              <a:rPr lang="en-US" sz="3000" dirty="0">
                <a:latin typeface="Calibri" charset="0"/>
              </a:rPr>
              <a:t>In practice, performance is closer to best,</a:t>
            </a:r>
            <a:br>
              <a:rPr lang="en-US" sz="3000" dirty="0">
                <a:latin typeface="Calibri" charset="0"/>
              </a:rPr>
            </a:br>
            <a:r>
              <a:rPr lang="en-US" sz="3000" dirty="0">
                <a:latin typeface="Calibri" charset="0"/>
              </a:rPr>
              <a:t>rather than worst, case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59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59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59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59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595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a:latin typeface="Calibri" charset="0"/>
              </a:rPr>
              <a:t>Effectiveness of Alpha-Beta Search</a:t>
            </a:r>
          </a:p>
        </p:txBody>
      </p:sp>
      <p:sp>
        <p:nvSpPr>
          <p:cNvPr id="766979" name="Rectangle 3"/>
          <p:cNvSpPr>
            <a:spLocks noGrp="1" noChangeArrowheads="1"/>
          </p:cNvSpPr>
          <p:nvPr>
            <p:ph idx="1"/>
          </p:nvPr>
        </p:nvSpPr>
        <p:spPr>
          <a:xfrm>
            <a:off x="457200" y="1600200"/>
            <a:ext cx="8229600" cy="4953000"/>
          </a:xfrm>
        </p:spPr>
        <p:txBody>
          <a:bodyPr/>
          <a:lstStyle/>
          <a:p>
            <a:pPr eaLnBrk="1" hangingPunct="1"/>
            <a:r>
              <a:rPr lang="en-US" dirty="0">
                <a:latin typeface="Calibri" charset="0"/>
              </a:rPr>
              <a:t>In practice often get </a:t>
            </a:r>
            <a:r>
              <a:rPr lang="en-US" i="1" dirty="0">
                <a:latin typeface="Palatino" charset="0"/>
              </a:rPr>
              <a:t>O</a:t>
            </a:r>
            <a:r>
              <a:rPr lang="en-US" dirty="0">
                <a:latin typeface="Palatino" charset="0"/>
              </a:rPr>
              <a:t>(</a:t>
            </a:r>
            <a:r>
              <a:rPr lang="en-US" i="1" dirty="0">
                <a:latin typeface="Palatino" charset="0"/>
              </a:rPr>
              <a:t>b</a:t>
            </a:r>
            <a:r>
              <a:rPr lang="en-US" baseline="30000" dirty="0">
                <a:latin typeface="Palatino" charset="0"/>
              </a:rPr>
              <a:t>(</a:t>
            </a:r>
            <a:r>
              <a:rPr lang="en-US" i="1" baseline="30000" dirty="0">
                <a:latin typeface="Palatino" charset="0"/>
              </a:rPr>
              <a:t>d/</a:t>
            </a:r>
            <a:r>
              <a:rPr lang="en-US" baseline="30000" dirty="0">
                <a:latin typeface="Palatino" charset="0"/>
              </a:rPr>
              <a:t>2)</a:t>
            </a:r>
            <a:r>
              <a:rPr lang="en-US" dirty="0">
                <a:latin typeface="Palatino" charset="0"/>
              </a:rPr>
              <a:t>)</a:t>
            </a:r>
            <a:r>
              <a:rPr lang="en-US" dirty="0">
                <a:latin typeface="Calibri" charset="0"/>
              </a:rPr>
              <a:t> rather than </a:t>
            </a:r>
            <a:r>
              <a:rPr lang="en-US" i="1" dirty="0">
                <a:latin typeface="Palatino" charset="0"/>
              </a:rPr>
              <a:t>O</a:t>
            </a:r>
            <a:r>
              <a:rPr lang="en-US" dirty="0">
                <a:latin typeface="Palatino" charset="0"/>
              </a:rPr>
              <a:t>(</a:t>
            </a:r>
            <a:r>
              <a:rPr lang="en-US" i="1" dirty="0" err="1">
                <a:latin typeface="Palatino" charset="0"/>
              </a:rPr>
              <a:t>b</a:t>
            </a:r>
            <a:r>
              <a:rPr lang="en-US" i="1" baseline="30000" dirty="0" err="1">
                <a:latin typeface="Palatino" charset="0"/>
              </a:rPr>
              <a:t>d</a:t>
            </a:r>
            <a:r>
              <a:rPr lang="en-US" dirty="0">
                <a:latin typeface="Palatino" charset="0"/>
              </a:rPr>
              <a:t>)</a:t>
            </a:r>
          </a:p>
          <a:p>
            <a:pPr lvl="1" eaLnBrk="1" hangingPunct="1"/>
            <a:r>
              <a:rPr lang="en-US" dirty="0">
                <a:latin typeface="Calibri" charset="0"/>
              </a:rPr>
              <a:t>same as having a branching factor of </a:t>
            </a:r>
            <a:r>
              <a:rPr lang="en-US" dirty="0">
                <a:latin typeface="Palatino" charset="0"/>
                <a:sym typeface="Symbol" charset="0"/>
              </a:rPr>
              <a:t>√</a:t>
            </a:r>
            <a:r>
              <a:rPr lang="en-US" b="1" i="1" dirty="0">
                <a:latin typeface="Palatino" charset="0"/>
              </a:rPr>
              <a:t>b</a:t>
            </a:r>
          </a:p>
          <a:p>
            <a:pPr lvl="1" eaLnBrk="1" hangingPunct="1">
              <a:buFontTx/>
              <a:buNone/>
            </a:pPr>
            <a:r>
              <a:rPr lang="en-US" b="1" i="1" dirty="0">
                <a:latin typeface="Palatino" charset="0"/>
              </a:rPr>
              <a:t>	</a:t>
            </a:r>
            <a:r>
              <a:rPr lang="en-US" dirty="0">
                <a:latin typeface="Calibri" charset="0"/>
              </a:rPr>
              <a:t>since </a:t>
            </a:r>
            <a:r>
              <a:rPr lang="en-US" dirty="0">
                <a:latin typeface="Palatino" charset="0"/>
              </a:rPr>
              <a:t>(</a:t>
            </a:r>
            <a:r>
              <a:rPr lang="en-US" dirty="0">
                <a:latin typeface="Palatino" charset="0"/>
                <a:sym typeface="Symbol" charset="0"/>
              </a:rPr>
              <a:t>√</a:t>
            </a:r>
            <a:r>
              <a:rPr lang="en-US" b="1" i="1" dirty="0">
                <a:latin typeface="Palatino" charset="0"/>
              </a:rPr>
              <a:t>b</a:t>
            </a:r>
            <a:r>
              <a:rPr lang="en-US" dirty="0">
                <a:latin typeface="Palatino" charset="0"/>
              </a:rPr>
              <a:t>)</a:t>
            </a:r>
            <a:r>
              <a:rPr lang="en-US" b="1" i="1" baseline="30000" dirty="0">
                <a:latin typeface="Palatino" charset="0"/>
              </a:rPr>
              <a:t>d</a:t>
            </a:r>
            <a:r>
              <a:rPr lang="en-US" b="1" i="1" dirty="0">
                <a:latin typeface="Palatino" charset="0"/>
              </a:rPr>
              <a:t> =  b</a:t>
            </a:r>
            <a:r>
              <a:rPr lang="en-US" b="1" baseline="30000" dirty="0">
                <a:latin typeface="Palatino" charset="0"/>
              </a:rPr>
              <a:t>(</a:t>
            </a:r>
            <a:r>
              <a:rPr lang="en-US" b="1" i="1" baseline="30000" dirty="0">
                <a:latin typeface="Palatino" charset="0"/>
              </a:rPr>
              <a:t>d</a:t>
            </a:r>
            <a:r>
              <a:rPr lang="en-US" b="1" baseline="30000" dirty="0">
                <a:latin typeface="Palatino" charset="0"/>
              </a:rPr>
              <a:t>/2)</a:t>
            </a:r>
            <a:endParaRPr lang="en-US" b="1" dirty="0">
              <a:latin typeface="Palatino" charset="0"/>
            </a:endParaRPr>
          </a:p>
          <a:p>
            <a:pPr eaLnBrk="1" hangingPunct="1"/>
            <a:r>
              <a:rPr lang="en-US" dirty="0">
                <a:latin typeface="Calibri" charset="0"/>
              </a:rPr>
              <a:t>Example:  Chess</a:t>
            </a:r>
          </a:p>
          <a:p>
            <a:pPr lvl="1" eaLnBrk="1" hangingPunct="1"/>
            <a:r>
              <a:rPr lang="en-US" dirty="0"/>
              <a:t>Deep Blue went from </a:t>
            </a:r>
            <a:r>
              <a:rPr lang="en-US" b="1" i="1" dirty="0"/>
              <a:t>b ~ 35</a:t>
            </a:r>
            <a:r>
              <a:rPr lang="en-US" dirty="0"/>
              <a:t>  to  </a:t>
            </a:r>
            <a:r>
              <a:rPr lang="en-US" b="1" dirty="0"/>
              <a:t>b ~ 6</a:t>
            </a:r>
            <a:r>
              <a:rPr lang="en-US" dirty="0"/>
              <a:t>,</a:t>
            </a:r>
            <a:r>
              <a:rPr lang="en-US" b="1" dirty="0"/>
              <a:t> </a:t>
            </a:r>
            <a:r>
              <a:rPr lang="en-US" dirty="0"/>
              <a:t>visiting   1 billionth the number of nodes visited by the Minimax algorithm</a:t>
            </a:r>
          </a:p>
          <a:p>
            <a:pPr lvl="1" eaLnBrk="1" hangingPunct="1"/>
            <a:r>
              <a:rPr lang="en-US" dirty="0">
                <a:latin typeface="Calibri" charset="0"/>
              </a:rPr>
              <a:t>permits much deeper search for the same time</a:t>
            </a:r>
          </a:p>
          <a:p>
            <a:pPr lvl="1" eaLnBrk="1" hangingPunct="1"/>
            <a:r>
              <a:rPr lang="en-US" dirty="0">
                <a:latin typeface="Calibri" charset="0"/>
              </a:rPr>
              <a:t>makes computer chess competitive with humans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69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697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697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6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US">
                <a:latin typeface="Calibri" charset="0"/>
              </a:rPr>
              <a:t>Dealing with Limited Time</a:t>
            </a:r>
          </a:p>
        </p:txBody>
      </p:sp>
      <p:sp>
        <p:nvSpPr>
          <p:cNvPr id="768003" name="Rectangle 3"/>
          <p:cNvSpPr>
            <a:spLocks noGrp="1" noChangeArrowheads="1"/>
          </p:cNvSpPr>
          <p:nvPr>
            <p:ph idx="1"/>
          </p:nvPr>
        </p:nvSpPr>
        <p:spPr>
          <a:xfrm>
            <a:off x="685800" y="1524000"/>
            <a:ext cx="7848600" cy="4800600"/>
          </a:xfrm>
        </p:spPr>
        <p:txBody>
          <a:bodyPr rtlCol="0">
            <a:normAutofit lnSpcReduction="10000"/>
          </a:bodyPr>
          <a:lstStyle/>
          <a:p>
            <a:pPr lvl="3" eaLnBrk="1" fontAlgn="auto" hangingPunct="1">
              <a:spcAft>
                <a:spcPts val="0"/>
              </a:spcAft>
              <a:buFont typeface="Arial" pitchFamily="34" charset="0"/>
              <a:buChar char="–"/>
              <a:defRPr/>
            </a:pPr>
            <a:endParaRPr lang="en-US" dirty="0">
              <a:ea typeface="+mn-ea"/>
            </a:endParaRPr>
          </a:p>
          <a:p>
            <a:pPr eaLnBrk="1" fontAlgn="auto" hangingPunct="1">
              <a:spcAft>
                <a:spcPts val="0"/>
              </a:spcAft>
              <a:buFont typeface="Arial" pitchFamily="34" charset="0"/>
              <a:buChar char="•"/>
              <a:defRPr/>
            </a:pPr>
            <a:r>
              <a:rPr lang="en-US" dirty="0">
                <a:ea typeface="+mn-ea"/>
                <a:cs typeface="+mn-cs"/>
              </a:rPr>
              <a:t>In real games, there is usually a time limit, </a:t>
            </a:r>
            <a:r>
              <a:rPr lang="en-US" i="1" dirty="0">
                <a:ea typeface="+mn-ea"/>
                <a:cs typeface="+mn-cs"/>
              </a:rPr>
              <a:t>T,</a:t>
            </a:r>
            <a:r>
              <a:rPr lang="en-US" dirty="0">
                <a:ea typeface="+mn-ea"/>
                <a:cs typeface="+mn-cs"/>
              </a:rPr>
              <a:t> on making a move</a:t>
            </a:r>
          </a:p>
          <a:p>
            <a:pPr eaLnBrk="1" fontAlgn="auto" hangingPunct="1">
              <a:spcAft>
                <a:spcPts val="0"/>
              </a:spcAft>
              <a:buFont typeface="Arial" pitchFamily="34" charset="0"/>
              <a:buChar char="•"/>
              <a:defRPr/>
            </a:pPr>
            <a:r>
              <a:rPr lang="en-US" dirty="0">
                <a:ea typeface="+mn-ea"/>
                <a:cs typeface="+mn-cs"/>
              </a:rPr>
              <a:t>How do we deal with this? </a:t>
            </a:r>
          </a:p>
          <a:p>
            <a:pPr lvl="1" eaLnBrk="1" fontAlgn="auto" hangingPunct="1">
              <a:spcAft>
                <a:spcPts val="0"/>
              </a:spcAft>
              <a:buFont typeface="Arial" pitchFamily="34" charset="0"/>
              <a:buChar char="–"/>
              <a:defRPr/>
            </a:pPr>
            <a:r>
              <a:rPr lang="en-US" dirty="0">
                <a:ea typeface="+mn-ea"/>
              </a:rPr>
              <a:t>cannot stop alpha-beta algorithm midway and expect to use results with any confidence</a:t>
            </a:r>
          </a:p>
          <a:p>
            <a:pPr lvl="1" eaLnBrk="1" fontAlgn="auto" hangingPunct="1">
              <a:spcAft>
                <a:spcPts val="0"/>
              </a:spcAft>
              <a:buFont typeface="Arial" pitchFamily="34" charset="0"/>
              <a:buChar char="–"/>
              <a:defRPr/>
            </a:pPr>
            <a:r>
              <a:rPr lang="en-US" dirty="0">
                <a:ea typeface="+mn-ea"/>
              </a:rPr>
              <a:t>Solution #1:  set a (conservative) </a:t>
            </a:r>
            <a:r>
              <a:rPr lang="en-US" b="1" i="1" dirty="0">
                <a:ea typeface="+mn-ea"/>
              </a:rPr>
              <a:t>depth-limit</a:t>
            </a:r>
            <a:r>
              <a:rPr lang="en-US" dirty="0">
                <a:ea typeface="+mn-ea"/>
              </a:rPr>
              <a:t> that guarantees we will finish in time &lt; </a:t>
            </a:r>
            <a:r>
              <a:rPr lang="en-US" i="1" dirty="0">
                <a:ea typeface="+mn-ea"/>
              </a:rPr>
              <a:t>T</a:t>
            </a:r>
          </a:p>
          <a:p>
            <a:pPr lvl="1" eaLnBrk="1" fontAlgn="auto" hangingPunct="1">
              <a:spcAft>
                <a:spcPts val="0"/>
              </a:spcAft>
              <a:buFont typeface="Arial" pitchFamily="34" charset="0"/>
              <a:buChar char="–"/>
              <a:defRPr/>
            </a:pPr>
            <a:r>
              <a:rPr lang="en-US" dirty="0">
                <a:ea typeface="+mn-ea"/>
              </a:rPr>
              <a:t>but the search may finish very early and</a:t>
            </a:r>
            <a:br>
              <a:rPr lang="en-US" dirty="0">
                <a:ea typeface="+mn-ea"/>
              </a:rPr>
            </a:br>
            <a:r>
              <a:rPr lang="en-US" dirty="0">
                <a:ea typeface="+mn-ea"/>
              </a:rPr>
              <a:t>the opportunity is lost to do more searching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pPr eaLnBrk="1" hangingPunct="1"/>
            <a:r>
              <a:rPr lang="en-US">
                <a:latin typeface="Calibri" charset="0"/>
              </a:rPr>
              <a:t>Dealing with Limited Time</a:t>
            </a:r>
          </a:p>
        </p:txBody>
      </p:sp>
      <p:sp>
        <p:nvSpPr>
          <p:cNvPr id="769027" name="Rectangle 3"/>
          <p:cNvSpPr>
            <a:spLocks noGrp="1" noChangeArrowheads="1"/>
          </p:cNvSpPr>
          <p:nvPr>
            <p:ph idx="1"/>
          </p:nvPr>
        </p:nvSpPr>
        <p:spPr>
          <a:xfrm>
            <a:off x="457200" y="1600200"/>
            <a:ext cx="8382000" cy="4648200"/>
          </a:xfrm>
        </p:spPr>
        <p:txBody>
          <a:bodyPr/>
          <a:lstStyle/>
          <a:p>
            <a:pPr marL="0" indent="0" eaLnBrk="1" hangingPunct="1">
              <a:buNone/>
            </a:pPr>
            <a:r>
              <a:rPr lang="en-US" dirty="0">
                <a:latin typeface="Calibri" charset="0"/>
              </a:rPr>
              <a:t>Solution #2: use </a:t>
            </a:r>
            <a:r>
              <a:rPr lang="en-US" b="1" dirty="0">
                <a:latin typeface="Calibri" charset="0"/>
              </a:rPr>
              <a:t>iterative deepening search </a:t>
            </a:r>
            <a:r>
              <a:rPr lang="en-US" dirty="0">
                <a:latin typeface="Calibri" charset="0"/>
              </a:rPr>
              <a:t>(IDS)</a:t>
            </a:r>
          </a:p>
          <a:p>
            <a:pPr marL="0" indent="0" eaLnBrk="1" hangingPunct="1">
              <a:buNone/>
            </a:pPr>
            <a:endParaRPr lang="en-US" dirty="0">
              <a:latin typeface="Calibri" charset="0"/>
            </a:endParaRPr>
          </a:p>
          <a:p>
            <a:pPr lvl="1" eaLnBrk="1" hangingPunct="1"/>
            <a:r>
              <a:rPr lang="en-US" dirty="0">
                <a:latin typeface="Calibri" charset="0"/>
              </a:rPr>
              <a:t>run alpha-beta search with </a:t>
            </a:r>
            <a:r>
              <a:rPr lang="en-US" b="1" dirty="0">
                <a:latin typeface="Calibri" charset="0"/>
              </a:rPr>
              <a:t>depth-first search and an </a:t>
            </a:r>
            <a:r>
              <a:rPr lang="en-US" b="1" i="1" dirty="0">
                <a:latin typeface="Calibri" charset="0"/>
              </a:rPr>
              <a:t>increasing depth-limit</a:t>
            </a:r>
          </a:p>
          <a:p>
            <a:pPr lvl="1" eaLnBrk="1" hangingPunct="1"/>
            <a:r>
              <a:rPr lang="en-US" dirty="0">
                <a:latin typeface="Calibri" charset="0"/>
              </a:rPr>
              <a:t>when time runs out, use the solution found for the last completed alpha-beta search (i.e., the deepest search that was completed)</a:t>
            </a:r>
          </a:p>
          <a:p>
            <a:pPr lvl="1" eaLnBrk="1" hangingPunct="1"/>
            <a:r>
              <a:rPr lang="en-US" b="1" dirty="0">
                <a:latin typeface="Calibri" charset="0"/>
              </a:rPr>
              <a:t>“anytime algorithm”</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en-US">
                <a:latin typeface="Calibri" charset="0"/>
              </a:rPr>
              <a:t>The Horizon Effect</a:t>
            </a:r>
          </a:p>
        </p:txBody>
      </p:sp>
      <p:sp>
        <p:nvSpPr>
          <p:cNvPr id="770051" name="Rectangle 3"/>
          <p:cNvSpPr>
            <a:spLocks noGrp="1" noChangeArrowheads="1"/>
          </p:cNvSpPr>
          <p:nvPr>
            <p:ph idx="1"/>
          </p:nvPr>
        </p:nvSpPr>
        <p:spPr>
          <a:xfrm>
            <a:off x="838200" y="1524000"/>
            <a:ext cx="7620000" cy="4876800"/>
          </a:xfrm>
        </p:spPr>
        <p:txBody>
          <a:bodyPr/>
          <a:lstStyle/>
          <a:p>
            <a:pPr eaLnBrk="1" hangingPunct="1">
              <a:lnSpc>
                <a:spcPct val="90000"/>
              </a:lnSpc>
            </a:pPr>
            <a:r>
              <a:rPr lang="en-US" sz="3000" dirty="0">
                <a:latin typeface="Calibri" charset="0"/>
              </a:rPr>
              <a:t>Sometimes disaster lurks just beyond the search depth</a:t>
            </a:r>
          </a:p>
          <a:p>
            <a:pPr lvl="1" eaLnBrk="1" hangingPunct="1">
              <a:lnSpc>
                <a:spcPct val="90000"/>
              </a:lnSpc>
            </a:pPr>
            <a:r>
              <a:rPr lang="en-US" sz="2600" dirty="0">
                <a:latin typeface="Calibri" charset="0"/>
              </a:rPr>
              <a:t>computer captures queen, but a few moves later</a:t>
            </a:r>
            <a:br>
              <a:rPr lang="en-US" sz="2600" dirty="0">
                <a:latin typeface="Calibri" charset="0"/>
              </a:rPr>
            </a:br>
            <a:r>
              <a:rPr lang="en-US" sz="2600" dirty="0">
                <a:latin typeface="Calibri" charset="0"/>
              </a:rPr>
              <a:t>the opponent checkmates (i.e., wins)</a:t>
            </a:r>
          </a:p>
          <a:p>
            <a:pPr eaLnBrk="1" hangingPunct="1">
              <a:lnSpc>
                <a:spcPct val="90000"/>
              </a:lnSpc>
            </a:pPr>
            <a:r>
              <a:rPr lang="en-US" sz="3000" dirty="0">
                <a:latin typeface="Calibri" charset="0"/>
              </a:rPr>
              <a:t>The computer has a </a:t>
            </a:r>
            <a:r>
              <a:rPr lang="en-US" sz="3000" b="1" dirty="0">
                <a:solidFill>
                  <a:srgbClr val="CC3300"/>
                </a:solidFill>
                <a:latin typeface="Calibri" charset="0"/>
              </a:rPr>
              <a:t>limited horizon</a:t>
            </a:r>
            <a:r>
              <a:rPr lang="en-US" sz="3000" dirty="0">
                <a:latin typeface="Calibri" charset="0"/>
              </a:rPr>
              <a:t>, it cannot see that this significant event could happen</a:t>
            </a:r>
          </a:p>
          <a:p>
            <a:pPr eaLnBrk="1" hangingPunct="1">
              <a:lnSpc>
                <a:spcPct val="90000"/>
              </a:lnSpc>
            </a:pPr>
            <a:r>
              <a:rPr lang="en-US" sz="3000" dirty="0">
                <a:latin typeface="Calibri" charset="0"/>
              </a:rPr>
              <a:t>How do you avoid catastrophic losses due to </a:t>
            </a:r>
            <a:r>
              <a:rPr lang="ja-JP" altLang="en-US" sz="3000" dirty="0">
                <a:latin typeface="Calibri" charset="0"/>
              </a:rPr>
              <a:t>“</a:t>
            </a:r>
            <a:r>
              <a:rPr lang="en-US" altLang="ja-JP" sz="3000" dirty="0">
                <a:latin typeface="Calibri" charset="0"/>
              </a:rPr>
              <a:t>short-sightedness</a:t>
            </a:r>
            <a:r>
              <a:rPr lang="ja-JP" altLang="en-US" sz="3000" dirty="0">
                <a:latin typeface="Calibri" charset="0"/>
              </a:rPr>
              <a:t>”</a:t>
            </a:r>
            <a:r>
              <a:rPr lang="en-US" altLang="ja-JP" sz="3000" dirty="0">
                <a:latin typeface="Calibri" charset="0"/>
              </a:rPr>
              <a:t>?</a:t>
            </a:r>
          </a:p>
          <a:p>
            <a:pPr lvl="1" eaLnBrk="1" hangingPunct="1">
              <a:lnSpc>
                <a:spcPct val="90000"/>
              </a:lnSpc>
            </a:pPr>
            <a:r>
              <a:rPr lang="en-US" b="1" dirty="0">
                <a:latin typeface="Calibri" charset="0"/>
              </a:rPr>
              <a:t>quiescence search</a:t>
            </a:r>
          </a:p>
          <a:p>
            <a:pPr lvl="1" eaLnBrk="1" hangingPunct="1">
              <a:lnSpc>
                <a:spcPct val="90000"/>
              </a:lnSpc>
            </a:pPr>
            <a:r>
              <a:rPr lang="en-US" b="1" dirty="0">
                <a:latin typeface="Calibri" charset="0"/>
              </a:rPr>
              <a:t>secondary search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0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05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00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noFill/>
        </p:spPr>
        <p:txBody>
          <a:bodyPr lIns="90488" tIns="44450" rIns="90488" bIns="44450"/>
          <a:lstStyle/>
          <a:p>
            <a:pPr eaLnBrk="1" hangingPunct="1"/>
            <a:r>
              <a:rPr lang="en-US">
                <a:latin typeface="Calibri" charset="0"/>
              </a:rPr>
              <a:t>Minimax Principle</a:t>
            </a:r>
          </a:p>
        </p:txBody>
      </p:sp>
      <p:sp>
        <p:nvSpPr>
          <p:cNvPr id="802075" name="Rectangle 283"/>
          <p:cNvSpPr>
            <a:spLocks noGrp="1" noChangeArrowheads="1"/>
          </p:cNvSpPr>
          <p:nvPr>
            <p:ph idx="1"/>
          </p:nvPr>
        </p:nvSpPr>
        <p:spPr>
          <a:xfrm>
            <a:off x="762000" y="1676400"/>
            <a:ext cx="8077200" cy="838200"/>
          </a:xfrm>
        </p:spPr>
        <p:txBody>
          <a:bodyPr lIns="90488" tIns="44450" rIns="90488" bIns="44450"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The computer assumes after it moves</a:t>
            </a:r>
            <a:br>
              <a:rPr lang="en-US" dirty="0">
                <a:ea typeface="+mn-ea"/>
                <a:cs typeface="+mn-cs"/>
              </a:rPr>
            </a:br>
            <a:r>
              <a:rPr lang="en-US" dirty="0">
                <a:ea typeface="+mn-ea"/>
                <a:cs typeface="+mn-cs"/>
              </a:rPr>
              <a:t>the opponent </a:t>
            </a:r>
            <a:r>
              <a:rPr lang="en-US" i="1" dirty="0">
                <a:ea typeface="+mn-ea"/>
                <a:cs typeface="+mn-cs"/>
              </a:rPr>
              <a:t>will</a:t>
            </a:r>
            <a:r>
              <a:rPr lang="en-US" dirty="0">
                <a:ea typeface="+mn-ea"/>
                <a:cs typeface="+mn-cs"/>
              </a:rPr>
              <a:t> choose the minimizing move</a:t>
            </a:r>
          </a:p>
        </p:txBody>
      </p:sp>
      <p:sp>
        <p:nvSpPr>
          <p:cNvPr id="26627" name="Oval 401"/>
          <p:cNvSpPr>
            <a:spLocks noChangeArrowheads="1"/>
          </p:cNvSpPr>
          <p:nvPr/>
        </p:nvSpPr>
        <p:spPr bwMode="auto">
          <a:xfrm>
            <a:off x="61722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endParaRPr lang="en-US" sz="1600" b="1">
              <a:solidFill>
                <a:schemeClr val="bg1"/>
              </a:solidFill>
              <a:latin typeface="Arial" charset="0"/>
            </a:endParaRPr>
          </a:p>
        </p:txBody>
      </p:sp>
      <p:sp>
        <p:nvSpPr>
          <p:cNvPr id="26628" name="Oval 402"/>
          <p:cNvSpPr>
            <a:spLocks noChangeArrowheads="1"/>
          </p:cNvSpPr>
          <p:nvPr/>
        </p:nvSpPr>
        <p:spPr bwMode="auto">
          <a:xfrm>
            <a:off x="45720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D</a:t>
            </a:r>
            <a:endParaRPr lang="en-US" sz="1600" b="1">
              <a:solidFill>
                <a:schemeClr val="bg1"/>
              </a:solidFill>
              <a:latin typeface="Arial" charset="0"/>
            </a:endParaRPr>
          </a:p>
        </p:txBody>
      </p:sp>
      <p:sp>
        <p:nvSpPr>
          <p:cNvPr id="26629" name="Oval 403"/>
          <p:cNvSpPr>
            <a:spLocks noChangeArrowheads="1"/>
          </p:cNvSpPr>
          <p:nvPr/>
        </p:nvSpPr>
        <p:spPr bwMode="auto">
          <a:xfrm>
            <a:off x="13716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endParaRPr lang="en-US" sz="1600" b="1">
              <a:solidFill>
                <a:schemeClr val="bg1"/>
              </a:solidFill>
              <a:latin typeface="Arial" charset="0"/>
            </a:endParaRPr>
          </a:p>
        </p:txBody>
      </p:sp>
      <p:sp>
        <p:nvSpPr>
          <p:cNvPr id="26630" name="Oval 404"/>
          <p:cNvSpPr>
            <a:spLocks noChangeArrowheads="1"/>
          </p:cNvSpPr>
          <p:nvPr/>
        </p:nvSpPr>
        <p:spPr bwMode="auto">
          <a:xfrm>
            <a:off x="2971800" y="4953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solidFill>
                <a:schemeClr val="bg1"/>
              </a:solidFill>
              <a:latin typeface="Arial" charset="0"/>
            </a:endParaRPr>
          </a:p>
        </p:txBody>
      </p:sp>
      <p:cxnSp>
        <p:nvCxnSpPr>
          <p:cNvPr id="26631" name="AutoShape 405"/>
          <p:cNvCxnSpPr>
            <a:cxnSpLocks noChangeShapeType="1"/>
            <a:stCxn id="26635" idx="2"/>
            <a:endCxn id="26629" idx="0"/>
          </p:cNvCxnSpPr>
          <p:nvPr/>
        </p:nvCxnSpPr>
        <p:spPr bwMode="auto">
          <a:xfrm flipH="1">
            <a:off x="1638300" y="4457700"/>
            <a:ext cx="2082800" cy="482600"/>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6632" name="AutoShape 406"/>
          <p:cNvCxnSpPr>
            <a:cxnSpLocks noChangeShapeType="1"/>
            <a:stCxn id="26635" idx="5"/>
            <a:endCxn id="26628" idx="0"/>
          </p:cNvCxnSpPr>
          <p:nvPr/>
        </p:nvCxnSpPr>
        <p:spPr bwMode="auto">
          <a:xfrm>
            <a:off x="4189413" y="4659313"/>
            <a:ext cx="649287" cy="28098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6633" name="AutoShape 407"/>
          <p:cNvCxnSpPr>
            <a:cxnSpLocks noChangeShapeType="1"/>
            <a:stCxn id="26635" idx="6"/>
            <a:endCxn id="26627" idx="0"/>
          </p:cNvCxnSpPr>
          <p:nvPr/>
        </p:nvCxnSpPr>
        <p:spPr bwMode="auto">
          <a:xfrm>
            <a:off x="4279900" y="4457700"/>
            <a:ext cx="2159000" cy="482600"/>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6634" name="AutoShape 408"/>
          <p:cNvCxnSpPr>
            <a:cxnSpLocks noChangeShapeType="1"/>
            <a:stCxn id="26635" idx="3"/>
            <a:endCxn id="26630" idx="0"/>
          </p:cNvCxnSpPr>
          <p:nvPr/>
        </p:nvCxnSpPr>
        <p:spPr bwMode="auto">
          <a:xfrm flipH="1">
            <a:off x="3238500" y="4659313"/>
            <a:ext cx="573088" cy="28098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sp>
        <p:nvSpPr>
          <p:cNvPr id="26635" name="Oval 412"/>
          <p:cNvSpPr>
            <a:spLocks noChangeArrowheads="1"/>
          </p:cNvSpPr>
          <p:nvPr/>
        </p:nvSpPr>
        <p:spPr bwMode="auto">
          <a:xfrm>
            <a:off x="3733800" y="4191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sp>
        <p:nvSpPr>
          <p:cNvPr id="26636" name="Line 19"/>
          <p:cNvSpPr>
            <a:spLocks noChangeShapeType="1"/>
          </p:cNvSpPr>
          <p:nvPr/>
        </p:nvSpPr>
        <p:spPr bwMode="auto">
          <a:xfrm>
            <a:off x="4572000" y="44196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37" name="Line 22"/>
          <p:cNvSpPr>
            <a:spLocks noChangeShapeType="1"/>
          </p:cNvSpPr>
          <p:nvPr/>
        </p:nvSpPr>
        <p:spPr bwMode="auto">
          <a:xfrm>
            <a:off x="4572000" y="49530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38" name="Line 26"/>
          <p:cNvSpPr>
            <a:spLocks noChangeShapeType="1"/>
          </p:cNvSpPr>
          <p:nvPr/>
        </p:nvSpPr>
        <p:spPr bwMode="auto">
          <a:xfrm>
            <a:off x="4953000" y="4419600"/>
            <a:ext cx="0" cy="177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39" name="Line 27"/>
          <p:cNvSpPr>
            <a:spLocks noChangeShapeType="1"/>
          </p:cNvSpPr>
          <p:nvPr/>
        </p:nvSpPr>
        <p:spPr bwMode="auto">
          <a:xfrm>
            <a:off x="4699000" y="44196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0" name="Line 28"/>
          <p:cNvSpPr>
            <a:spLocks noChangeShapeType="1"/>
          </p:cNvSpPr>
          <p:nvPr/>
        </p:nvSpPr>
        <p:spPr bwMode="auto">
          <a:xfrm>
            <a:off x="4572000" y="4597400"/>
            <a:ext cx="0" cy="177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1" name="Line 29"/>
          <p:cNvSpPr>
            <a:spLocks noChangeShapeType="1"/>
          </p:cNvSpPr>
          <p:nvPr/>
        </p:nvSpPr>
        <p:spPr bwMode="auto">
          <a:xfrm>
            <a:off x="4826000" y="44196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2" name="Line 30"/>
          <p:cNvSpPr>
            <a:spLocks noChangeShapeType="1"/>
          </p:cNvSpPr>
          <p:nvPr/>
        </p:nvSpPr>
        <p:spPr bwMode="auto">
          <a:xfrm>
            <a:off x="4953000" y="4597400"/>
            <a:ext cx="0" cy="177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3" name="Line 31"/>
          <p:cNvSpPr>
            <a:spLocks noChangeShapeType="1"/>
          </p:cNvSpPr>
          <p:nvPr/>
        </p:nvSpPr>
        <p:spPr bwMode="auto">
          <a:xfrm>
            <a:off x="4572000" y="4775200"/>
            <a:ext cx="0" cy="177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4" name="Line 32"/>
          <p:cNvSpPr>
            <a:spLocks noChangeShapeType="1"/>
          </p:cNvSpPr>
          <p:nvPr/>
        </p:nvSpPr>
        <p:spPr bwMode="auto">
          <a:xfrm>
            <a:off x="4953000" y="4775200"/>
            <a:ext cx="0" cy="177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5" name="Line 33"/>
          <p:cNvSpPr>
            <a:spLocks noChangeShapeType="1"/>
          </p:cNvSpPr>
          <p:nvPr/>
        </p:nvSpPr>
        <p:spPr bwMode="auto">
          <a:xfrm>
            <a:off x="4699000" y="49530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26646" name="Line 34"/>
          <p:cNvSpPr>
            <a:spLocks noChangeShapeType="1"/>
          </p:cNvSpPr>
          <p:nvPr/>
        </p:nvSpPr>
        <p:spPr bwMode="auto">
          <a:xfrm>
            <a:off x="4826000" y="4953000"/>
            <a:ext cx="1270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nvGrpSpPr>
          <p:cNvPr id="2" name="Group 378"/>
          <p:cNvGrpSpPr>
            <a:grpSpLocks/>
          </p:cNvGrpSpPr>
          <p:nvPr/>
        </p:nvGrpSpPr>
        <p:grpSpPr bwMode="auto">
          <a:xfrm>
            <a:off x="1371600" y="4953000"/>
            <a:ext cx="5334000" cy="533400"/>
            <a:chOff x="1440" y="408"/>
            <a:chExt cx="3360" cy="336"/>
          </a:xfrm>
        </p:grpSpPr>
        <p:sp>
          <p:nvSpPr>
            <p:cNvPr id="26675" name="Oval 363"/>
            <p:cNvSpPr>
              <a:spLocks noChangeArrowheads="1"/>
            </p:cNvSpPr>
            <p:nvPr/>
          </p:nvSpPr>
          <p:spPr bwMode="auto">
            <a:xfrm>
              <a:off x="4464" y="40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a:solidFill>
                    <a:schemeClr val="bg1"/>
                  </a:solidFill>
                  <a:latin typeface="Arial" charset="0"/>
                </a:rPr>
                <a:t>1</a:t>
              </a:r>
              <a:endParaRPr lang="en-US" sz="1800" b="1">
                <a:latin typeface="Arial" charset="0"/>
              </a:endParaRPr>
            </a:p>
          </p:txBody>
        </p:sp>
        <p:sp>
          <p:nvSpPr>
            <p:cNvPr id="26676" name="Oval 364"/>
            <p:cNvSpPr>
              <a:spLocks noChangeArrowheads="1"/>
            </p:cNvSpPr>
            <p:nvPr/>
          </p:nvSpPr>
          <p:spPr bwMode="auto">
            <a:xfrm>
              <a:off x="3456" y="40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latin typeface="Arial" charset="0"/>
              </a:endParaRPr>
            </a:p>
          </p:txBody>
        </p:sp>
        <p:sp>
          <p:nvSpPr>
            <p:cNvPr id="26677" name="Oval 365"/>
            <p:cNvSpPr>
              <a:spLocks noChangeArrowheads="1"/>
            </p:cNvSpPr>
            <p:nvPr/>
          </p:nvSpPr>
          <p:spPr bwMode="auto">
            <a:xfrm>
              <a:off x="1440" y="40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a:p>
              <a:pPr algn="ctr">
                <a:lnSpc>
                  <a:spcPct val="75000"/>
                </a:lnSpc>
              </a:pPr>
              <a:r>
                <a:rPr lang="en-US" sz="1600" b="1">
                  <a:solidFill>
                    <a:schemeClr val="bg1"/>
                  </a:solidFill>
                  <a:latin typeface="Arial" charset="0"/>
                </a:rPr>
                <a:t>-7</a:t>
              </a:r>
            </a:p>
          </p:txBody>
        </p:sp>
        <p:sp>
          <p:nvSpPr>
            <p:cNvPr id="26678" name="Oval 366"/>
            <p:cNvSpPr>
              <a:spLocks noChangeArrowheads="1"/>
            </p:cNvSpPr>
            <p:nvPr/>
          </p:nvSpPr>
          <p:spPr bwMode="auto">
            <a:xfrm>
              <a:off x="2448" y="40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a:solidFill>
                    <a:schemeClr val="bg1"/>
                  </a:solidFill>
                  <a:latin typeface="Arial" charset="0"/>
                </a:rPr>
                <a:t>-6</a:t>
              </a:r>
            </a:p>
          </p:txBody>
        </p:sp>
      </p:grpSp>
      <p:sp>
        <p:nvSpPr>
          <p:cNvPr id="802164" name="Oval 372"/>
          <p:cNvSpPr>
            <a:spLocks noChangeArrowheads="1"/>
          </p:cNvSpPr>
          <p:nvPr/>
        </p:nvSpPr>
        <p:spPr bwMode="auto">
          <a:xfrm>
            <a:off x="3733800" y="4191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br>
              <a:rPr lang="en-US" sz="1800" b="1">
                <a:latin typeface="Arial" charset="0"/>
              </a:rPr>
            </a:br>
            <a:r>
              <a:rPr lang="en-US" sz="1600" b="1">
                <a:solidFill>
                  <a:schemeClr val="bg1"/>
                </a:solidFill>
                <a:latin typeface="Arial" charset="0"/>
              </a:rPr>
              <a:t>1</a:t>
            </a:r>
          </a:p>
        </p:txBody>
      </p:sp>
      <p:sp>
        <p:nvSpPr>
          <p:cNvPr id="802166" name="Rectangle 374"/>
          <p:cNvSpPr>
            <a:spLocks noChangeArrowheads="1"/>
          </p:cNvSpPr>
          <p:nvPr/>
        </p:nvSpPr>
        <p:spPr bwMode="auto">
          <a:xfrm>
            <a:off x="762000" y="2514600"/>
            <a:ext cx="8077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457200" indent="-457200">
              <a:spcBef>
                <a:spcPct val="20000"/>
              </a:spcBef>
              <a:buClr>
                <a:schemeClr val="tx1"/>
              </a:buClr>
              <a:buSzPct val="75000"/>
              <a:buFont typeface="Arial" charset="0"/>
              <a:buChar char="•"/>
            </a:pPr>
            <a:r>
              <a:rPr lang="en-US" sz="3000" dirty="0">
                <a:solidFill>
                  <a:srgbClr val="000000"/>
                </a:solidFill>
                <a:latin typeface="Calibri" charset="0"/>
              </a:rPr>
              <a:t>The computer chooses the best move considering </a:t>
            </a:r>
            <a:r>
              <a:rPr lang="en-US" sz="3000" b="1" i="1" dirty="0">
                <a:solidFill>
                  <a:srgbClr val="000000"/>
                </a:solidFill>
                <a:latin typeface="Calibri" charset="0"/>
              </a:rPr>
              <a:t>both</a:t>
            </a:r>
            <a:r>
              <a:rPr lang="en-US" sz="3000" dirty="0">
                <a:solidFill>
                  <a:srgbClr val="000000"/>
                </a:solidFill>
                <a:latin typeface="Calibri" charset="0"/>
              </a:rPr>
              <a:t> its move </a:t>
            </a:r>
            <a:r>
              <a:rPr lang="en-US" sz="3000" b="1" i="1" dirty="0">
                <a:solidFill>
                  <a:srgbClr val="000000"/>
                </a:solidFill>
                <a:latin typeface="Calibri" charset="0"/>
              </a:rPr>
              <a:t>and</a:t>
            </a:r>
            <a:r>
              <a:rPr lang="en-US" sz="3000" dirty="0">
                <a:solidFill>
                  <a:srgbClr val="000000"/>
                </a:solidFill>
                <a:latin typeface="Calibri" charset="0"/>
              </a:rPr>
              <a:t> the opponent’</a:t>
            </a:r>
            <a:r>
              <a:rPr lang="en-US" altLang="ja-JP" sz="3000" dirty="0">
                <a:solidFill>
                  <a:srgbClr val="000000"/>
                </a:solidFill>
                <a:latin typeface="Calibri" charset="0"/>
              </a:rPr>
              <a:t>s optimal move</a:t>
            </a:r>
            <a:endParaRPr lang="en-US" sz="3000" dirty="0">
              <a:solidFill>
                <a:srgbClr val="000000"/>
              </a:solidFill>
              <a:latin typeface="Calibri" charset="0"/>
            </a:endParaRPr>
          </a:p>
        </p:txBody>
      </p:sp>
      <p:grpSp>
        <p:nvGrpSpPr>
          <p:cNvPr id="26650" name="Group 379"/>
          <p:cNvGrpSpPr>
            <a:grpSpLocks/>
          </p:cNvGrpSpPr>
          <p:nvPr/>
        </p:nvGrpSpPr>
        <p:grpSpPr bwMode="auto">
          <a:xfrm>
            <a:off x="1073150" y="5421313"/>
            <a:ext cx="6248400" cy="865187"/>
            <a:chOff x="676" y="3415"/>
            <a:chExt cx="3936" cy="545"/>
          </a:xfrm>
        </p:grpSpPr>
        <p:cxnSp>
          <p:nvCxnSpPr>
            <p:cNvPr id="26655" name="AutoShape 380"/>
            <p:cNvCxnSpPr>
              <a:cxnSpLocks noChangeShapeType="1"/>
              <a:stCxn id="26627" idx="3"/>
              <a:endCxn id="26656" idx="0"/>
            </p:cNvCxnSpPr>
            <p:nvPr/>
          </p:nvCxnSpPr>
          <p:spPr bwMode="auto">
            <a:xfrm flipH="1">
              <a:off x="3676"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6656" name="Oval 381"/>
            <p:cNvSpPr>
              <a:spLocks noChangeArrowheads="1"/>
            </p:cNvSpPr>
            <p:nvPr/>
          </p:nvSpPr>
          <p:spPr bwMode="auto">
            <a:xfrm>
              <a:off x="3508"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M</a:t>
              </a:r>
            </a:p>
            <a:p>
              <a:pPr algn="ctr">
                <a:lnSpc>
                  <a:spcPct val="75000"/>
                </a:lnSpc>
              </a:pPr>
              <a:r>
                <a:rPr lang="en-US" sz="1600" b="1">
                  <a:solidFill>
                    <a:schemeClr val="bg1"/>
                  </a:solidFill>
                  <a:latin typeface="Arial" charset="0"/>
                </a:rPr>
                <a:t>1</a:t>
              </a:r>
            </a:p>
          </p:txBody>
        </p:sp>
        <p:sp>
          <p:nvSpPr>
            <p:cNvPr id="26657" name="Oval 382"/>
            <p:cNvSpPr>
              <a:spLocks noChangeArrowheads="1"/>
            </p:cNvSpPr>
            <p:nvPr/>
          </p:nvSpPr>
          <p:spPr bwMode="auto">
            <a:xfrm>
              <a:off x="38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3</a:t>
              </a:r>
            </a:p>
          </p:txBody>
        </p:sp>
        <p:sp>
          <p:nvSpPr>
            <p:cNvPr id="26658" name="Oval 383"/>
            <p:cNvSpPr>
              <a:spLocks noChangeArrowheads="1"/>
            </p:cNvSpPr>
            <p:nvPr/>
          </p:nvSpPr>
          <p:spPr bwMode="auto">
            <a:xfrm>
              <a:off x="42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O</a:t>
              </a:r>
            </a:p>
            <a:p>
              <a:pPr algn="ctr">
                <a:lnSpc>
                  <a:spcPct val="75000"/>
                </a:lnSpc>
              </a:pPr>
              <a:r>
                <a:rPr lang="en-US" sz="1600" b="1">
                  <a:solidFill>
                    <a:schemeClr val="bg1"/>
                  </a:solidFill>
                  <a:latin typeface="Arial" charset="0"/>
                </a:rPr>
                <a:t>2</a:t>
              </a:r>
            </a:p>
          </p:txBody>
        </p:sp>
        <p:cxnSp>
          <p:nvCxnSpPr>
            <p:cNvPr id="26659" name="AutoShape 384"/>
            <p:cNvCxnSpPr>
              <a:cxnSpLocks noChangeShapeType="1"/>
              <a:stCxn id="26627" idx="4"/>
              <a:endCxn id="26657" idx="0"/>
            </p:cNvCxnSpPr>
            <p:nvPr/>
          </p:nvCxnSpPr>
          <p:spPr bwMode="auto">
            <a:xfrm>
              <a:off x="4056"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6660" name="AutoShape 385"/>
            <p:cNvCxnSpPr>
              <a:cxnSpLocks noChangeShapeType="1"/>
              <a:stCxn id="26627" idx="5"/>
              <a:endCxn id="26658" idx="0"/>
            </p:cNvCxnSpPr>
            <p:nvPr/>
          </p:nvCxnSpPr>
          <p:spPr bwMode="auto">
            <a:xfrm>
              <a:off x="4175"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6661" name="AutoShape 386"/>
            <p:cNvCxnSpPr>
              <a:cxnSpLocks noChangeShapeType="1"/>
              <a:stCxn id="26628" idx="3"/>
              <a:endCxn id="26662" idx="0"/>
            </p:cNvCxnSpPr>
            <p:nvPr/>
          </p:nvCxnSpPr>
          <p:spPr bwMode="auto">
            <a:xfrm flipH="1">
              <a:off x="2860"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6662" name="Oval 387"/>
            <p:cNvSpPr>
              <a:spLocks noChangeArrowheads="1"/>
            </p:cNvSpPr>
            <p:nvPr/>
          </p:nvSpPr>
          <p:spPr bwMode="auto">
            <a:xfrm>
              <a:off x="26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a:solidFill>
                    <a:schemeClr val="bg1"/>
                  </a:solidFill>
                  <a:latin typeface="Arial" charset="0"/>
                </a:rPr>
                <a:t>0</a:t>
              </a:r>
            </a:p>
          </p:txBody>
        </p:sp>
        <p:sp>
          <p:nvSpPr>
            <p:cNvPr id="26663" name="Oval 388"/>
            <p:cNvSpPr>
              <a:spLocks noChangeArrowheads="1"/>
            </p:cNvSpPr>
            <p:nvPr/>
          </p:nvSpPr>
          <p:spPr bwMode="auto">
            <a:xfrm>
              <a:off x="30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cxnSp>
          <p:nvCxnSpPr>
            <p:cNvPr id="26664" name="AutoShape 389"/>
            <p:cNvCxnSpPr>
              <a:cxnSpLocks noChangeShapeType="1"/>
              <a:stCxn id="26628" idx="5"/>
              <a:endCxn id="26663" idx="0"/>
            </p:cNvCxnSpPr>
            <p:nvPr/>
          </p:nvCxnSpPr>
          <p:spPr bwMode="auto">
            <a:xfrm>
              <a:off x="3167"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6665" name="AutoShape 390"/>
            <p:cNvCxnSpPr>
              <a:cxnSpLocks noChangeShapeType="1"/>
              <a:stCxn id="26629" idx="3"/>
              <a:endCxn id="26666" idx="0"/>
            </p:cNvCxnSpPr>
            <p:nvPr/>
          </p:nvCxnSpPr>
          <p:spPr bwMode="auto">
            <a:xfrm flipH="1">
              <a:off x="844"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6666" name="Oval 391"/>
            <p:cNvSpPr>
              <a:spLocks noChangeArrowheads="1"/>
            </p:cNvSpPr>
            <p:nvPr/>
          </p:nvSpPr>
          <p:spPr bwMode="auto">
            <a:xfrm>
              <a:off x="6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F</a:t>
              </a:r>
            </a:p>
            <a:p>
              <a:pPr algn="ctr">
                <a:lnSpc>
                  <a:spcPct val="75000"/>
                </a:lnSpc>
              </a:pPr>
              <a:r>
                <a:rPr lang="en-US" sz="1600" b="1">
                  <a:solidFill>
                    <a:schemeClr val="bg1"/>
                  </a:solidFill>
                  <a:latin typeface="Arial" charset="0"/>
                </a:rPr>
                <a:t>-7</a:t>
              </a:r>
            </a:p>
          </p:txBody>
        </p:sp>
        <p:sp>
          <p:nvSpPr>
            <p:cNvPr id="26667" name="Oval 392"/>
            <p:cNvSpPr>
              <a:spLocks noChangeArrowheads="1"/>
            </p:cNvSpPr>
            <p:nvPr/>
          </p:nvSpPr>
          <p:spPr bwMode="auto">
            <a:xfrm>
              <a:off x="10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26668" name="AutoShape 393"/>
            <p:cNvCxnSpPr>
              <a:cxnSpLocks noChangeShapeType="1"/>
              <a:stCxn id="26629" idx="5"/>
              <a:endCxn id="26667" idx="0"/>
            </p:cNvCxnSpPr>
            <p:nvPr/>
          </p:nvCxnSpPr>
          <p:spPr bwMode="auto">
            <a:xfrm>
              <a:off x="1151"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6669" name="AutoShape 394"/>
            <p:cNvCxnSpPr>
              <a:cxnSpLocks noChangeShapeType="1"/>
              <a:stCxn id="26630" idx="3"/>
              <a:endCxn id="26670" idx="0"/>
            </p:cNvCxnSpPr>
            <p:nvPr/>
          </p:nvCxnSpPr>
          <p:spPr bwMode="auto">
            <a:xfrm flipH="1">
              <a:off x="1660"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6670" name="Oval 395"/>
            <p:cNvSpPr>
              <a:spLocks noChangeArrowheads="1"/>
            </p:cNvSpPr>
            <p:nvPr/>
          </p:nvSpPr>
          <p:spPr bwMode="auto">
            <a:xfrm>
              <a:off x="14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26671" name="Oval 396"/>
            <p:cNvSpPr>
              <a:spLocks noChangeArrowheads="1"/>
            </p:cNvSpPr>
            <p:nvPr/>
          </p:nvSpPr>
          <p:spPr bwMode="auto">
            <a:xfrm>
              <a:off x="18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9</a:t>
              </a:r>
            </a:p>
          </p:txBody>
        </p:sp>
        <p:sp>
          <p:nvSpPr>
            <p:cNvPr id="26672" name="Oval 397"/>
            <p:cNvSpPr>
              <a:spLocks noChangeArrowheads="1"/>
            </p:cNvSpPr>
            <p:nvPr/>
          </p:nvSpPr>
          <p:spPr bwMode="auto">
            <a:xfrm>
              <a:off x="22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a:solidFill>
                    <a:schemeClr val="bg1"/>
                  </a:solidFill>
                  <a:latin typeface="Arial" charset="0"/>
                </a:rPr>
                <a:t>-6</a:t>
              </a:r>
            </a:p>
          </p:txBody>
        </p:sp>
        <p:cxnSp>
          <p:nvCxnSpPr>
            <p:cNvPr id="26673" name="AutoShape 398"/>
            <p:cNvCxnSpPr>
              <a:cxnSpLocks noChangeShapeType="1"/>
              <a:stCxn id="26630" idx="4"/>
              <a:endCxn id="26671" idx="0"/>
            </p:cNvCxnSpPr>
            <p:nvPr/>
          </p:nvCxnSpPr>
          <p:spPr bwMode="auto">
            <a:xfrm>
              <a:off x="2040"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6674" name="AutoShape 399"/>
            <p:cNvCxnSpPr>
              <a:cxnSpLocks noChangeShapeType="1"/>
              <a:stCxn id="26630" idx="5"/>
              <a:endCxn id="26672" idx="0"/>
            </p:cNvCxnSpPr>
            <p:nvPr/>
          </p:nvCxnSpPr>
          <p:spPr bwMode="auto">
            <a:xfrm>
              <a:off x="2159"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grpSp>
      <p:sp>
        <p:nvSpPr>
          <p:cNvPr id="26651" name="Text Box 409"/>
          <p:cNvSpPr txBox="1">
            <a:spLocks noChangeArrowheads="1"/>
          </p:cNvSpPr>
          <p:nvPr/>
        </p:nvSpPr>
        <p:spPr bwMode="auto">
          <a:xfrm>
            <a:off x="4495800" y="38100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tx2"/>
                </a:solidFill>
                <a:latin typeface="Arial" charset="0"/>
              </a:rPr>
              <a:t>computer's</a:t>
            </a:r>
            <a:br>
              <a:rPr lang="en-US" sz="1800" b="1" dirty="0">
                <a:solidFill>
                  <a:schemeClr val="tx2"/>
                </a:solidFill>
                <a:latin typeface="Arial" charset="0"/>
              </a:rPr>
            </a:br>
            <a:r>
              <a:rPr lang="en-US" sz="1800" b="1" dirty="0">
                <a:solidFill>
                  <a:schemeClr val="tx2"/>
                </a:solidFill>
                <a:latin typeface="Arial" charset="0"/>
              </a:rPr>
              <a:t>possible moves</a:t>
            </a:r>
          </a:p>
        </p:txBody>
      </p:sp>
      <p:sp>
        <p:nvSpPr>
          <p:cNvPr id="26652" name="Text Box 410"/>
          <p:cNvSpPr txBox="1">
            <a:spLocks noChangeArrowheads="1"/>
          </p:cNvSpPr>
          <p:nvPr/>
        </p:nvSpPr>
        <p:spPr bwMode="auto">
          <a:xfrm>
            <a:off x="6858000" y="48768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7C80"/>
                </a:solidFill>
                <a:latin typeface="Arial" charset="0"/>
              </a:rPr>
              <a:t>opponent's</a:t>
            </a:r>
            <a:br>
              <a:rPr lang="en-US" sz="1800" b="1">
                <a:solidFill>
                  <a:srgbClr val="FF7C80"/>
                </a:solidFill>
                <a:latin typeface="Arial" charset="0"/>
              </a:rPr>
            </a:br>
            <a:r>
              <a:rPr lang="en-US" sz="1800" b="1">
                <a:solidFill>
                  <a:srgbClr val="FF7C80"/>
                </a:solidFill>
                <a:latin typeface="Arial" charset="0"/>
              </a:rPr>
              <a:t>possible moves</a:t>
            </a:r>
          </a:p>
        </p:txBody>
      </p:sp>
      <p:sp>
        <p:nvSpPr>
          <p:cNvPr id="26653" name="Text Box 411"/>
          <p:cNvSpPr txBox="1">
            <a:spLocks noChangeArrowheads="1"/>
          </p:cNvSpPr>
          <p:nvPr/>
        </p:nvSpPr>
        <p:spPr bwMode="auto">
          <a:xfrm>
            <a:off x="1600200" y="6324600"/>
            <a:ext cx="5203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0000"/>
                </a:solidFill>
                <a:latin typeface="Arial" charset="0"/>
              </a:rPr>
              <a:t>board evaluation from computer's perspective</a:t>
            </a:r>
          </a:p>
        </p:txBody>
      </p:sp>
      <p:sp>
        <p:nvSpPr>
          <p:cNvPr id="26654" name="Text Box 413"/>
          <p:cNvSpPr txBox="1">
            <a:spLocks noChangeArrowheads="1"/>
          </p:cNvSpPr>
          <p:nvPr/>
        </p:nvSpPr>
        <p:spPr bwMode="auto">
          <a:xfrm>
            <a:off x="7346950" y="5791200"/>
            <a:ext cx="179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terminal states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2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216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2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075" grpId="0" build="p" autoUpdateAnimBg="0"/>
      <p:bldP spid="802164" grpId="0" animBg="1" autoUpdateAnimBg="0"/>
      <p:bldP spid="802166"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pPr eaLnBrk="1" hangingPunct="1"/>
            <a:r>
              <a:rPr lang="en-US">
                <a:latin typeface="Calibri" charset="0"/>
              </a:rPr>
              <a:t>The Horizon Effect</a:t>
            </a:r>
          </a:p>
        </p:txBody>
      </p:sp>
      <p:sp>
        <p:nvSpPr>
          <p:cNvPr id="947203" name="Rectangle 3"/>
          <p:cNvSpPr>
            <a:spLocks noGrp="1" noChangeArrowheads="1"/>
          </p:cNvSpPr>
          <p:nvPr>
            <p:ph idx="1"/>
          </p:nvPr>
        </p:nvSpPr>
        <p:spPr/>
        <p:txBody>
          <a:bodyPr/>
          <a:lstStyle/>
          <a:p>
            <a:pPr marL="457200" indent="-457200" eaLnBrk="1" hangingPunct="1">
              <a:lnSpc>
                <a:spcPct val="90000"/>
              </a:lnSpc>
            </a:pPr>
            <a:r>
              <a:rPr lang="en-US" sz="3000" b="1" dirty="0">
                <a:latin typeface="Calibri" charset="0"/>
              </a:rPr>
              <a:t>Quiescence Search</a:t>
            </a:r>
          </a:p>
          <a:p>
            <a:pPr marL="914400" lvl="1" indent="-457200" eaLnBrk="1" hangingPunct="1">
              <a:lnSpc>
                <a:spcPct val="90000"/>
              </a:lnSpc>
            </a:pPr>
            <a:r>
              <a:rPr lang="en-US" sz="2600" dirty="0">
                <a:latin typeface="Calibri" charset="0"/>
              </a:rPr>
              <a:t>when SBE value is frequently changing, look deeper than the depth-limit</a:t>
            </a:r>
          </a:p>
          <a:p>
            <a:pPr marL="914400" lvl="1" indent="-457200" eaLnBrk="1" hangingPunct="1">
              <a:lnSpc>
                <a:spcPct val="90000"/>
              </a:lnSpc>
            </a:pPr>
            <a:r>
              <a:rPr lang="en-US" sz="2600" dirty="0">
                <a:latin typeface="Calibri" charset="0"/>
              </a:rPr>
              <a:t>look for point when game </a:t>
            </a:r>
            <a:r>
              <a:rPr lang="ja-JP" altLang="en-US" sz="2600" dirty="0">
                <a:latin typeface="Calibri" charset="0"/>
              </a:rPr>
              <a:t>“</a:t>
            </a:r>
            <a:r>
              <a:rPr lang="en-US" altLang="ja-JP" sz="2600" dirty="0">
                <a:latin typeface="Calibri" charset="0"/>
              </a:rPr>
              <a:t>quiets down</a:t>
            </a:r>
            <a:r>
              <a:rPr lang="ja-JP" altLang="en-US" sz="2600" dirty="0">
                <a:latin typeface="Calibri" charset="0"/>
              </a:rPr>
              <a:t>”</a:t>
            </a:r>
            <a:endParaRPr lang="en-US" altLang="ja-JP" sz="2600" dirty="0">
              <a:latin typeface="Calibri" charset="0"/>
            </a:endParaRPr>
          </a:p>
          <a:p>
            <a:pPr marL="914400" lvl="1" indent="-457200" eaLnBrk="1" hangingPunct="1">
              <a:lnSpc>
                <a:spcPct val="90000"/>
              </a:lnSpc>
            </a:pPr>
            <a:r>
              <a:rPr lang="en-US" sz="2600" dirty="0">
                <a:latin typeface="Calibri" charset="0"/>
              </a:rPr>
              <a:t>E.g., always expand any forced sequences</a:t>
            </a:r>
          </a:p>
          <a:p>
            <a:pPr marL="914400" lvl="1" indent="-457200" eaLnBrk="1" hangingPunct="1">
              <a:lnSpc>
                <a:spcPct val="90000"/>
              </a:lnSpc>
            </a:pPr>
            <a:endParaRPr lang="en-US" sz="2600" dirty="0">
              <a:latin typeface="Calibri" charset="0"/>
            </a:endParaRPr>
          </a:p>
          <a:p>
            <a:pPr marL="457200" indent="-457200" eaLnBrk="1" hangingPunct="1">
              <a:lnSpc>
                <a:spcPct val="90000"/>
              </a:lnSpc>
            </a:pPr>
            <a:r>
              <a:rPr lang="en-US" sz="3000" b="1" dirty="0">
                <a:latin typeface="Calibri" charset="0"/>
              </a:rPr>
              <a:t>Secondary Search</a:t>
            </a:r>
          </a:p>
          <a:p>
            <a:pPr marL="914400" lvl="1" indent="-457200" eaLnBrk="1" hangingPunct="1">
              <a:lnSpc>
                <a:spcPct val="90000"/>
              </a:lnSpc>
              <a:buFontTx/>
              <a:buAutoNum type="arabicPeriod"/>
            </a:pPr>
            <a:r>
              <a:rPr lang="en-US" sz="2600" dirty="0">
                <a:latin typeface="Calibri" charset="0"/>
              </a:rPr>
              <a:t>find best move looking to depth </a:t>
            </a:r>
            <a:r>
              <a:rPr lang="en-US" sz="2600" b="1" i="1" dirty="0">
                <a:latin typeface="Palatino" charset="0"/>
              </a:rPr>
              <a:t>d</a:t>
            </a:r>
          </a:p>
          <a:p>
            <a:pPr marL="914400" lvl="1" indent="-457200" eaLnBrk="1" hangingPunct="1">
              <a:lnSpc>
                <a:spcPct val="90000"/>
              </a:lnSpc>
              <a:buFontTx/>
              <a:buAutoNum type="arabicPeriod"/>
            </a:pPr>
            <a:r>
              <a:rPr lang="en-US" sz="2600" dirty="0">
                <a:latin typeface="Calibri" charset="0"/>
              </a:rPr>
              <a:t>look </a:t>
            </a:r>
            <a:r>
              <a:rPr lang="en-US" sz="2600" b="1" i="1" dirty="0">
                <a:latin typeface="Palatino" charset="0"/>
              </a:rPr>
              <a:t>k</a:t>
            </a:r>
            <a:r>
              <a:rPr lang="en-US" sz="2600" dirty="0">
                <a:latin typeface="Calibri" charset="0"/>
              </a:rPr>
              <a:t> steps beyond to verify that it still looks good</a:t>
            </a:r>
          </a:p>
          <a:p>
            <a:pPr marL="914400" lvl="1" indent="-457200" eaLnBrk="1" hangingPunct="1">
              <a:lnSpc>
                <a:spcPct val="90000"/>
              </a:lnSpc>
              <a:buFontTx/>
              <a:buAutoNum type="arabicPeriod"/>
            </a:pPr>
            <a:r>
              <a:rPr lang="en-US" sz="2600" dirty="0">
                <a:latin typeface="Calibri" charset="0"/>
              </a:rPr>
              <a:t>if it doesn't, repeat step 2 for next best move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2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2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72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7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a:latin typeface="Calibri" charset="0"/>
              </a:rPr>
              <a:t>Book Moves</a:t>
            </a:r>
          </a:p>
        </p:txBody>
      </p:sp>
      <p:sp>
        <p:nvSpPr>
          <p:cNvPr id="948227" name="Rectangle 3"/>
          <p:cNvSpPr>
            <a:spLocks noGrp="1" noChangeArrowheads="1"/>
          </p:cNvSpPr>
          <p:nvPr>
            <p:ph idx="1"/>
          </p:nvPr>
        </p:nvSpPr>
        <p:spPr>
          <a:xfrm>
            <a:off x="838200" y="1447800"/>
            <a:ext cx="7391400" cy="4876800"/>
          </a:xfrm>
        </p:spPr>
        <p:txBody>
          <a:bodyPr/>
          <a:lstStyle/>
          <a:p>
            <a:pPr eaLnBrk="1" hangingPunct="1"/>
            <a:r>
              <a:rPr lang="en-US" dirty="0">
                <a:latin typeface="Calibri" charset="0"/>
              </a:rPr>
              <a:t>Build a database of opening moves, end games, and studied configurations</a:t>
            </a:r>
          </a:p>
          <a:p>
            <a:pPr marL="457200" indent="-457200" eaLnBrk="1" hangingPunct="1"/>
            <a:r>
              <a:rPr lang="en-US" dirty="0">
                <a:latin typeface="Calibri" charset="0"/>
              </a:rPr>
              <a:t>If the current state is in the database, use database:</a:t>
            </a:r>
          </a:p>
          <a:p>
            <a:pPr marL="914400" lvl="1" indent="-457200" eaLnBrk="1" hangingPunct="1"/>
            <a:r>
              <a:rPr lang="en-US" dirty="0">
                <a:latin typeface="Calibri" charset="0"/>
              </a:rPr>
              <a:t>to determine the next move</a:t>
            </a:r>
          </a:p>
          <a:p>
            <a:pPr marL="914400" lvl="1" indent="-457200" eaLnBrk="1" hangingPunct="1"/>
            <a:r>
              <a:rPr lang="en-US" dirty="0">
                <a:latin typeface="Calibri" charset="0"/>
              </a:rPr>
              <a:t>to evaluate the board</a:t>
            </a:r>
          </a:p>
          <a:p>
            <a:pPr marL="457200" indent="-457200" eaLnBrk="1" hangingPunct="1"/>
            <a:r>
              <a:rPr lang="en-US" dirty="0">
                <a:latin typeface="Calibri" charset="0"/>
              </a:rPr>
              <a:t>Otherwise, do Alpha-Beta search</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US">
                <a:latin typeface="Calibri" charset="0"/>
              </a:rPr>
              <a:t>More on Evaluation Functions</a:t>
            </a:r>
          </a:p>
        </p:txBody>
      </p:sp>
      <p:sp>
        <p:nvSpPr>
          <p:cNvPr id="958467" name="Rectangle 3"/>
          <p:cNvSpPr>
            <a:spLocks noGrp="1" noChangeArrowheads="1"/>
          </p:cNvSpPr>
          <p:nvPr>
            <p:ph idx="1"/>
          </p:nvPr>
        </p:nvSpPr>
        <p:spPr>
          <a:xfrm>
            <a:off x="685800" y="1600200"/>
            <a:ext cx="8001000" cy="4800600"/>
          </a:xfrm>
        </p:spPr>
        <p:txBody>
          <a:bodyPr/>
          <a:lstStyle/>
          <a:p>
            <a:pPr marL="0" indent="0" eaLnBrk="1" hangingPunct="1">
              <a:lnSpc>
                <a:spcPct val="90000"/>
              </a:lnSpc>
              <a:buClr>
                <a:schemeClr val="tx1"/>
              </a:buClr>
              <a:buNone/>
            </a:pPr>
            <a:r>
              <a:rPr lang="en-US" sz="3000" dirty="0">
                <a:latin typeface="Calibri" charset="0"/>
              </a:rPr>
              <a:t>The board evaluation function estimates</a:t>
            </a:r>
            <a:br>
              <a:rPr lang="en-US" sz="3000" dirty="0">
                <a:latin typeface="Calibri" charset="0"/>
              </a:rPr>
            </a:br>
            <a:r>
              <a:rPr lang="en-US" sz="3000" dirty="0">
                <a:latin typeface="Calibri" charset="0"/>
              </a:rPr>
              <a:t>how good the current board configuration</a:t>
            </a:r>
            <a:br>
              <a:rPr lang="en-US" sz="3000" dirty="0">
                <a:latin typeface="Calibri" charset="0"/>
              </a:rPr>
            </a:br>
            <a:r>
              <a:rPr lang="en-US" sz="3000" dirty="0">
                <a:latin typeface="Calibri" charset="0"/>
              </a:rPr>
              <a:t>is for the computer</a:t>
            </a:r>
          </a:p>
          <a:p>
            <a:pPr lvl="1" eaLnBrk="1" hangingPunct="1">
              <a:lnSpc>
                <a:spcPct val="90000"/>
              </a:lnSpc>
            </a:pPr>
            <a:r>
              <a:rPr lang="en-US" sz="2600" dirty="0">
                <a:latin typeface="Calibri" charset="0"/>
              </a:rPr>
              <a:t>it is a heuristic function of the board's features</a:t>
            </a:r>
          </a:p>
          <a:p>
            <a:pPr lvl="2" eaLnBrk="1" hangingPunct="1">
              <a:lnSpc>
                <a:spcPct val="90000"/>
              </a:lnSpc>
            </a:pPr>
            <a:r>
              <a:rPr lang="en-US" dirty="0">
                <a:latin typeface="Calibri" charset="0"/>
              </a:rPr>
              <a:t>i.e.,  </a:t>
            </a:r>
            <a:r>
              <a:rPr lang="en-US" b="1" i="1" dirty="0">
                <a:latin typeface="Palatino" charset="0"/>
              </a:rPr>
              <a:t>function</a:t>
            </a:r>
            <a:r>
              <a:rPr lang="en-US" b="1" dirty="0">
                <a:latin typeface="Palatino" charset="0"/>
              </a:rPr>
              <a:t>(</a:t>
            </a:r>
            <a:r>
              <a:rPr lang="en-US" b="1" i="1" dirty="0">
                <a:latin typeface="Palatino" charset="0"/>
              </a:rPr>
              <a:t>f</a:t>
            </a:r>
            <a:r>
              <a:rPr lang="en-US" b="1" baseline="-25000" dirty="0">
                <a:latin typeface="Palatino" charset="0"/>
              </a:rPr>
              <a:t>1</a:t>
            </a:r>
            <a:r>
              <a:rPr lang="en-US" b="1" i="1" dirty="0">
                <a:latin typeface="Palatino" charset="0"/>
              </a:rPr>
              <a:t>, f</a:t>
            </a:r>
            <a:r>
              <a:rPr lang="en-US" b="1" baseline="-25000" dirty="0">
                <a:latin typeface="Palatino" charset="0"/>
              </a:rPr>
              <a:t>2</a:t>
            </a:r>
            <a:r>
              <a:rPr lang="en-US" b="1" i="1" dirty="0">
                <a:latin typeface="Palatino" charset="0"/>
              </a:rPr>
              <a:t>, f</a:t>
            </a:r>
            <a:r>
              <a:rPr lang="en-US" b="1" baseline="-25000" dirty="0">
                <a:latin typeface="Palatino" charset="0"/>
              </a:rPr>
              <a:t>3</a:t>
            </a:r>
            <a:r>
              <a:rPr lang="en-US" b="1" i="1" dirty="0">
                <a:latin typeface="Palatino" charset="0"/>
              </a:rPr>
              <a:t>, …, </a:t>
            </a:r>
            <a:r>
              <a:rPr lang="en-US" b="1" i="1" dirty="0" err="1">
                <a:latin typeface="Palatino" charset="0"/>
              </a:rPr>
              <a:t>f</a:t>
            </a:r>
            <a:r>
              <a:rPr lang="en-US" b="1" i="1" baseline="-25000" dirty="0" err="1">
                <a:latin typeface="Palatino" charset="0"/>
              </a:rPr>
              <a:t>n</a:t>
            </a:r>
            <a:r>
              <a:rPr lang="en-US" b="1" dirty="0">
                <a:latin typeface="Palatino" charset="0"/>
              </a:rPr>
              <a:t>)</a:t>
            </a:r>
            <a:endParaRPr lang="en-US" dirty="0">
              <a:latin typeface="Calibri" charset="0"/>
            </a:endParaRPr>
          </a:p>
          <a:p>
            <a:pPr lvl="1" eaLnBrk="1" hangingPunct="1">
              <a:lnSpc>
                <a:spcPct val="90000"/>
              </a:lnSpc>
            </a:pPr>
            <a:r>
              <a:rPr lang="en-US" sz="2600" dirty="0">
                <a:latin typeface="Calibri" charset="0"/>
              </a:rPr>
              <a:t>the features are numeric characteristics</a:t>
            </a:r>
          </a:p>
          <a:p>
            <a:pPr lvl="2" eaLnBrk="1" hangingPunct="1">
              <a:lnSpc>
                <a:spcPct val="90000"/>
              </a:lnSpc>
            </a:pPr>
            <a:r>
              <a:rPr lang="en-US" dirty="0">
                <a:latin typeface="Calibri" charset="0"/>
              </a:rPr>
              <a:t>feature 1, </a:t>
            </a:r>
            <a:r>
              <a:rPr lang="en-US" i="1" dirty="0">
                <a:latin typeface="Palatino" charset="0"/>
              </a:rPr>
              <a:t>f</a:t>
            </a:r>
            <a:r>
              <a:rPr lang="en-US" baseline="-25000" dirty="0">
                <a:latin typeface="Palatino" charset="0"/>
              </a:rPr>
              <a:t>1</a:t>
            </a:r>
            <a:r>
              <a:rPr lang="en-US" dirty="0">
                <a:latin typeface="Calibri" charset="0"/>
              </a:rPr>
              <a:t>, is number of white pieces</a:t>
            </a:r>
          </a:p>
          <a:p>
            <a:pPr lvl="2" eaLnBrk="1" hangingPunct="1">
              <a:lnSpc>
                <a:spcPct val="90000"/>
              </a:lnSpc>
            </a:pPr>
            <a:r>
              <a:rPr lang="en-US" dirty="0">
                <a:latin typeface="Calibri" charset="0"/>
              </a:rPr>
              <a:t>feature 2, </a:t>
            </a:r>
            <a:r>
              <a:rPr lang="en-US" i="1" dirty="0">
                <a:latin typeface="Palatino" charset="0"/>
              </a:rPr>
              <a:t>f</a:t>
            </a:r>
            <a:r>
              <a:rPr lang="en-US" baseline="-25000" dirty="0">
                <a:latin typeface="Palatino" charset="0"/>
              </a:rPr>
              <a:t>2</a:t>
            </a:r>
            <a:r>
              <a:rPr lang="en-US" dirty="0">
                <a:latin typeface="Calibri" charset="0"/>
              </a:rPr>
              <a:t>, is number of black pieces</a:t>
            </a:r>
          </a:p>
          <a:p>
            <a:pPr lvl="2" eaLnBrk="1" hangingPunct="1">
              <a:lnSpc>
                <a:spcPct val="90000"/>
              </a:lnSpc>
            </a:pPr>
            <a:r>
              <a:rPr lang="en-US" dirty="0">
                <a:latin typeface="Calibri" charset="0"/>
              </a:rPr>
              <a:t>feature 3, </a:t>
            </a:r>
            <a:r>
              <a:rPr lang="en-US" i="1" dirty="0">
                <a:latin typeface="Palatino" charset="0"/>
              </a:rPr>
              <a:t>f</a:t>
            </a:r>
            <a:r>
              <a:rPr lang="en-US" baseline="-25000" dirty="0">
                <a:latin typeface="Palatino" charset="0"/>
              </a:rPr>
              <a:t>3</a:t>
            </a:r>
            <a:r>
              <a:rPr lang="en-US" dirty="0">
                <a:latin typeface="Calibri" charset="0"/>
              </a:rPr>
              <a:t>, is </a:t>
            </a:r>
            <a:r>
              <a:rPr lang="en-US" b="1" i="1" dirty="0">
                <a:latin typeface="Palatino" charset="0"/>
              </a:rPr>
              <a:t>f</a:t>
            </a:r>
            <a:r>
              <a:rPr lang="en-US" b="1" baseline="-25000" dirty="0">
                <a:latin typeface="Palatino" charset="0"/>
              </a:rPr>
              <a:t>1</a:t>
            </a:r>
            <a:r>
              <a:rPr lang="en-US" b="1" dirty="0">
                <a:latin typeface="Palatino" charset="0"/>
              </a:rPr>
              <a:t>/</a:t>
            </a:r>
            <a:r>
              <a:rPr lang="en-US" b="1" i="1" dirty="0">
                <a:latin typeface="Palatino" charset="0"/>
              </a:rPr>
              <a:t>f</a:t>
            </a:r>
            <a:r>
              <a:rPr lang="en-US" b="1" baseline="-25000" dirty="0">
                <a:latin typeface="Palatino" charset="0"/>
              </a:rPr>
              <a:t>2</a:t>
            </a:r>
          </a:p>
          <a:p>
            <a:pPr lvl="2" eaLnBrk="1" hangingPunct="1">
              <a:lnSpc>
                <a:spcPct val="90000"/>
              </a:lnSpc>
            </a:pPr>
            <a:r>
              <a:rPr lang="en-US" dirty="0">
                <a:latin typeface="Calibri" charset="0"/>
              </a:rPr>
              <a:t>feature 4, </a:t>
            </a:r>
            <a:r>
              <a:rPr lang="en-US" i="1" dirty="0">
                <a:latin typeface="Palatino" charset="0"/>
              </a:rPr>
              <a:t>f</a:t>
            </a:r>
            <a:r>
              <a:rPr lang="en-US" baseline="-25000" dirty="0">
                <a:latin typeface="Palatino" charset="0"/>
              </a:rPr>
              <a:t>4</a:t>
            </a:r>
            <a:r>
              <a:rPr lang="en-US" dirty="0">
                <a:latin typeface="Calibri" charset="0"/>
              </a:rPr>
              <a:t>, is estimate of </a:t>
            </a:r>
            <a:r>
              <a:rPr lang="ja-JP" altLang="en-US" dirty="0">
                <a:latin typeface="Calibri" charset="0"/>
              </a:rPr>
              <a:t>“</a:t>
            </a:r>
            <a:r>
              <a:rPr lang="en-US" altLang="ja-JP" dirty="0">
                <a:latin typeface="Calibri" charset="0"/>
              </a:rPr>
              <a:t>threat</a:t>
            </a:r>
            <a:r>
              <a:rPr lang="ja-JP" altLang="en-US" dirty="0">
                <a:latin typeface="Calibri" charset="0"/>
              </a:rPr>
              <a:t>”</a:t>
            </a:r>
            <a:r>
              <a:rPr lang="en-US" altLang="ja-JP" dirty="0">
                <a:latin typeface="Calibri" charset="0"/>
              </a:rPr>
              <a:t> to white king</a:t>
            </a:r>
          </a:p>
          <a:p>
            <a:pPr lvl="2" eaLnBrk="1" hangingPunct="1">
              <a:lnSpc>
                <a:spcPct val="90000"/>
              </a:lnSpc>
            </a:pPr>
            <a:r>
              <a:rPr lang="en-US" dirty="0">
                <a:latin typeface="Calibri" charset="0"/>
              </a:rPr>
              <a:t>etc.</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latin typeface="Calibri" charset="0"/>
              </a:rPr>
              <a:t>Linear Evaluation Functions</a:t>
            </a:r>
          </a:p>
        </p:txBody>
      </p:sp>
      <p:sp>
        <p:nvSpPr>
          <p:cNvPr id="772099" name="Rectangle 3"/>
          <p:cNvSpPr>
            <a:spLocks noGrp="1" noChangeArrowheads="1"/>
          </p:cNvSpPr>
          <p:nvPr>
            <p:ph idx="1"/>
          </p:nvPr>
        </p:nvSpPr>
        <p:spPr>
          <a:xfrm>
            <a:off x="838200" y="1676400"/>
            <a:ext cx="7467600" cy="4648200"/>
          </a:xfrm>
        </p:spPr>
        <p:txBody>
          <a:bodyPr/>
          <a:lstStyle/>
          <a:p>
            <a:pPr lvl="3" eaLnBrk="1" hangingPunct="1"/>
            <a:endParaRPr lang="en-US">
              <a:latin typeface="Calibri" charset="0"/>
            </a:endParaRPr>
          </a:p>
          <a:p>
            <a:pPr eaLnBrk="1" hangingPunct="1"/>
            <a:r>
              <a:rPr lang="en-US">
                <a:latin typeface="Calibri" charset="0"/>
              </a:rPr>
              <a:t>A </a:t>
            </a:r>
            <a:r>
              <a:rPr lang="en-US" b="1">
                <a:solidFill>
                  <a:srgbClr val="CC3300"/>
                </a:solidFill>
                <a:latin typeface="Calibri" charset="0"/>
              </a:rPr>
              <a:t>linear evaluation function</a:t>
            </a:r>
            <a:r>
              <a:rPr lang="en-US" b="1">
                <a:latin typeface="Calibri" charset="0"/>
              </a:rPr>
              <a:t> </a:t>
            </a:r>
            <a:r>
              <a:rPr lang="en-US">
                <a:latin typeface="Calibri" charset="0"/>
              </a:rPr>
              <a:t>of the features is a weighted sum of </a:t>
            </a:r>
            <a:r>
              <a:rPr lang="en-US" i="1">
                <a:latin typeface="Palatino" charset="0"/>
              </a:rPr>
              <a:t>f</a:t>
            </a:r>
            <a:r>
              <a:rPr lang="en-US" baseline="-25000">
                <a:latin typeface="Palatino" charset="0"/>
              </a:rPr>
              <a:t>1</a:t>
            </a:r>
            <a:r>
              <a:rPr lang="en-US">
                <a:latin typeface="Calibri" charset="0"/>
              </a:rPr>
              <a:t>, </a:t>
            </a:r>
            <a:r>
              <a:rPr lang="en-US" i="1">
                <a:latin typeface="Palatino" charset="0"/>
              </a:rPr>
              <a:t>f</a:t>
            </a:r>
            <a:r>
              <a:rPr lang="en-US" baseline="-25000">
                <a:latin typeface="Palatino" charset="0"/>
              </a:rPr>
              <a:t>2</a:t>
            </a:r>
            <a:r>
              <a:rPr lang="en-US">
                <a:latin typeface="Calibri" charset="0"/>
              </a:rPr>
              <a:t>, </a:t>
            </a:r>
            <a:r>
              <a:rPr lang="en-US" i="1">
                <a:latin typeface="Palatino" charset="0"/>
              </a:rPr>
              <a:t>f</a:t>
            </a:r>
            <a:r>
              <a:rPr lang="en-US" baseline="-25000">
                <a:latin typeface="Palatino" charset="0"/>
              </a:rPr>
              <a:t>3</a:t>
            </a:r>
            <a:r>
              <a:rPr lang="en-US" i="1">
                <a:latin typeface="Palatino" charset="0"/>
              </a:rPr>
              <a:t>, </a:t>
            </a:r>
            <a:r>
              <a:rPr lang="en-US">
                <a:latin typeface="Calibri" charset="0"/>
              </a:rPr>
              <a:t>...</a:t>
            </a:r>
          </a:p>
          <a:p>
            <a:pPr eaLnBrk="1" hangingPunct="1">
              <a:buFont typeface="Wingdings" charset="0"/>
              <a:buNone/>
            </a:pPr>
            <a:r>
              <a:rPr lang="en-US" sz="2000" i="1">
                <a:latin typeface="Palatino" charset="0"/>
              </a:rPr>
              <a:t>	</a:t>
            </a:r>
            <a:r>
              <a:rPr lang="en-US" sz="2800" i="1">
                <a:latin typeface="Palatino" charset="0"/>
              </a:rPr>
              <a:t>w</a:t>
            </a:r>
            <a:r>
              <a:rPr lang="en-US" sz="2800" baseline="-25000">
                <a:latin typeface="Palatino" charset="0"/>
              </a:rPr>
              <a:t>1</a:t>
            </a:r>
            <a:r>
              <a:rPr lang="en-US" sz="2800" i="1">
                <a:latin typeface="MS Shell Dlg" charset="0"/>
              </a:rPr>
              <a:t> </a:t>
            </a:r>
            <a:r>
              <a:rPr lang="en-US" sz="2800" i="1">
                <a:latin typeface="Palatino" charset="0"/>
              </a:rPr>
              <a:t>* f</a:t>
            </a:r>
            <a:r>
              <a:rPr lang="en-US" sz="2800" baseline="-25000">
                <a:latin typeface="Palatino" charset="0"/>
              </a:rPr>
              <a:t>1</a:t>
            </a:r>
            <a:r>
              <a:rPr lang="en-US" sz="2800" i="1">
                <a:latin typeface="Palatino" charset="0"/>
              </a:rPr>
              <a:t>  +  w</a:t>
            </a:r>
            <a:r>
              <a:rPr lang="en-US" sz="2800" baseline="-25000">
                <a:latin typeface="Palatino" charset="0"/>
              </a:rPr>
              <a:t>2</a:t>
            </a:r>
            <a:r>
              <a:rPr lang="en-US" sz="2800" i="1">
                <a:latin typeface="MS Shell Dlg" charset="0"/>
              </a:rPr>
              <a:t> </a:t>
            </a:r>
            <a:r>
              <a:rPr lang="en-US" sz="2800" i="1">
                <a:latin typeface="Palatino" charset="0"/>
              </a:rPr>
              <a:t>* f</a:t>
            </a:r>
            <a:r>
              <a:rPr lang="en-US" sz="2800" baseline="-25000">
                <a:latin typeface="Palatino" charset="0"/>
              </a:rPr>
              <a:t>2</a:t>
            </a:r>
            <a:r>
              <a:rPr lang="en-US" sz="2800" i="1">
                <a:latin typeface="Palatino" charset="0"/>
              </a:rPr>
              <a:t>  +  w</a:t>
            </a:r>
            <a:r>
              <a:rPr lang="en-US" sz="2800" baseline="-25000">
                <a:latin typeface="Palatino" charset="0"/>
              </a:rPr>
              <a:t>3</a:t>
            </a:r>
            <a:r>
              <a:rPr lang="en-US" sz="2800" i="1">
                <a:latin typeface="MS Shell Dlg" charset="0"/>
              </a:rPr>
              <a:t> </a:t>
            </a:r>
            <a:r>
              <a:rPr lang="en-US" sz="2800" i="1">
                <a:latin typeface="Calibri" charset="0"/>
              </a:rPr>
              <a:t>* </a:t>
            </a:r>
            <a:r>
              <a:rPr lang="en-US" sz="2800" i="1">
                <a:latin typeface="Palatino" charset="0"/>
              </a:rPr>
              <a:t>f</a:t>
            </a:r>
            <a:r>
              <a:rPr lang="en-US" sz="2800" baseline="-25000">
                <a:latin typeface="Palatino" charset="0"/>
              </a:rPr>
              <a:t>3</a:t>
            </a:r>
            <a:r>
              <a:rPr lang="en-US" sz="2800" i="1">
                <a:latin typeface="Palatino" charset="0"/>
              </a:rPr>
              <a:t>  +  …  +  w</a:t>
            </a:r>
            <a:r>
              <a:rPr lang="en-US" sz="2800" i="1" baseline="-25000">
                <a:latin typeface="Palatino" charset="0"/>
              </a:rPr>
              <a:t>n</a:t>
            </a:r>
            <a:r>
              <a:rPr lang="en-US" sz="2800" i="1">
                <a:latin typeface="Palatino" charset="0"/>
              </a:rPr>
              <a:t> * f</a:t>
            </a:r>
            <a:r>
              <a:rPr lang="en-US" sz="2800" i="1" baseline="-25000">
                <a:latin typeface="Palatino" charset="0"/>
              </a:rPr>
              <a:t>n</a:t>
            </a:r>
            <a:endParaRPr lang="en-US" sz="2400" i="1" baseline="-25000">
              <a:latin typeface="Palatino" charset="0"/>
            </a:endParaRPr>
          </a:p>
          <a:p>
            <a:pPr lvl="1" eaLnBrk="1" hangingPunct="1"/>
            <a:r>
              <a:rPr lang="en-US">
                <a:latin typeface="Calibri" charset="0"/>
              </a:rPr>
              <a:t>where </a:t>
            </a:r>
            <a:r>
              <a:rPr lang="en-US" i="1">
                <a:latin typeface="Palatino" charset="0"/>
              </a:rPr>
              <a:t>f</a:t>
            </a:r>
            <a:r>
              <a:rPr lang="en-US" baseline="-25000">
                <a:latin typeface="Palatino" charset="0"/>
              </a:rPr>
              <a:t>1</a:t>
            </a:r>
            <a:r>
              <a:rPr lang="en-US">
                <a:latin typeface="Calibri" charset="0"/>
              </a:rPr>
              <a:t>,  </a:t>
            </a:r>
            <a:r>
              <a:rPr lang="en-US" i="1">
                <a:latin typeface="Palatino" charset="0"/>
              </a:rPr>
              <a:t>f</a:t>
            </a:r>
            <a:r>
              <a:rPr lang="en-US" baseline="-25000">
                <a:latin typeface="Palatino" charset="0"/>
              </a:rPr>
              <a:t>2</a:t>
            </a:r>
            <a:r>
              <a:rPr lang="en-US">
                <a:latin typeface="Calibri" charset="0"/>
              </a:rPr>
              <a:t>, …, </a:t>
            </a:r>
            <a:r>
              <a:rPr lang="en-US" i="1">
                <a:latin typeface="Palatino" charset="0"/>
              </a:rPr>
              <a:t>f</a:t>
            </a:r>
            <a:r>
              <a:rPr lang="en-US" i="1" baseline="-25000">
                <a:latin typeface="Palatino" charset="0"/>
              </a:rPr>
              <a:t>n</a:t>
            </a:r>
            <a:r>
              <a:rPr lang="en-US" i="1">
                <a:latin typeface="Palatino" charset="0"/>
              </a:rPr>
              <a:t> </a:t>
            </a:r>
            <a:r>
              <a:rPr lang="en-US">
                <a:latin typeface="Calibri" charset="0"/>
              </a:rPr>
              <a:t>are the features</a:t>
            </a:r>
          </a:p>
          <a:p>
            <a:pPr lvl="1" eaLnBrk="1" hangingPunct="1"/>
            <a:r>
              <a:rPr lang="en-US">
                <a:latin typeface="Calibri" charset="0"/>
              </a:rPr>
              <a:t>and </a:t>
            </a:r>
            <a:r>
              <a:rPr lang="en-US" i="1">
                <a:latin typeface="Palatino" charset="0"/>
              </a:rPr>
              <a:t>w</a:t>
            </a:r>
            <a:r>
              <a:rPr lang="en-US" baseline="-25000">
                <a:latin typeface="Palatino" charset="0"/>
              </a:rPr>
              <a:t>1</a:t>
            </a:r>
            <a:r>
              <a:rPr lang="en-US">
                <a:latin typeface="Calibri" charset="0"/>
              </a:rPr>
              <a:t>, </a:t>
            </a:r>
            <a:r>
              <a:rPr lang="en-US" i="1">
                <a:latin typeface="Palatino" charset="0"/>
              </a:rPr>
              <a:t>w</a:t>
            </a:r>
            <a:r>
              <a:rPr lang="en-US" baseline="-25000">
                <a:latin typeface="Palatino" charset="0"/>
              </a:rPr>
              <a:t>2</a:t>
            </a:r>
            <a:r>
              <a:rPr lang="en-US" i="1" baseline="-25000">
                <a:latin typeface="Palatino" charset="0"/>
              </a:rPr>
              <a:t> </a:t>
            </a:r>
            <a:r>
              <a:rPr lang="en-US">
                <a:latin typeface="Calibri" charset="0"/>
              </a:rPr>
              <a:t>, …, </a:t>
            </a:r>
            <a:r>
              <a:rPr lang="en-US" i="1">
                <a:latin typeface="Palatino" charset="0"/>
              </a:rPr>
              <a:t>w</a:t>
            </a:r>
            <a:r>
              <a:rPr lang="en-US" i="1" baseline="-25000">
                <a:latin typeface="Palatino" charset="0"/>
              </a:rPr>
              <a:t>n</a:t>
            </a:r>
            <a:r>
              <a:rPr lang="en-US" i="1">
                <a:latin typeface="Palatino" charset="0"/>
              </a:rPr>
              <a:t> </a:t>
            </a:r>
            <a:r>
              <a:rPr lang="en-US">
                <a:latin typeface="Calibri" charset="0"/>
              </a:rPr>
              <a:t>are the weights</a:t>
            </a:r>
          </a:p>
          <a:p>
            <a:pPr lvl="1" eaLnBrk="1" hangingPunct="1"/>
            <a:endParaRPr lang="en-US">
              <a:latin typeface="Calibri" charset="0"/>
            </a:endParaRPr>
          </a:p>
          <a:p>
            <a:pPr eaLnBrk="1" hangingPunct="1"/>
            <a:r>
              <a:rPr lang="en-US">
                <a:latin typeface="Calibri" charset="0"/>
              </a:rPr>
              <a:t>More important features get more weight</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a:latin typeface="Calibri" charset="0"/>
              </a:rPr>
              <a:t>Linear Evaluation Functions</a:t>
            </a:r>
          </a:p>
        </p:txBody>
      </p:sp>
      <p:sp>
        <p:nvSpPr>
          <p:cNvPr id="775171" name="Rectangle 3"/>
          <p:cNvSpPr>
            <a:spLocks noGrp="1" noChangeArrowheads="1"/>
          </p:cNvSpPr>
          <p:nvPr>
            <p:ph idx="1"/>
          </p:nvPr>
        </p:nvSpPr>
        <p:spPr>
          <a:xfrm>
            <a:off x="685800" y="1600200"/>
            <a:ext cx="7924800" cy="4876800"/>
          </a:xfrm>
        </p:spPr>
        <p:txBody>
          <a:bodyPr/>
          <a:lstStyle/>
          <a:p>
            <a:pPr eaLnBrk="1" hangingPunct="1">
              <a:buClr>
                <a:schemeClr val="tx1"/>
              </a:buClr>
            </a:pPr>
            <a:r>
              <a:rPr lang="en-US" dirty="0">
                <a:latin typeface="Calibri" charset="0"/>
              </a:rPr>
              <a:t>The quality of play depends directly on the quality of the evaluation function</a:t>
            </a:r>
          </a:p>
          <a:p>
            <a:pPr marL="0" indent="0" eaLnBrk="1" hangingPunct="1">
              <a:buClr>
                <a:schemeClr val="tx1"/>
              </a:buClr>
              <a:buNone/>
            </a:pPr>
            <a:endParaRPr lang="en-US" i="1" dirty="0">
              <a:solidFill>
                <a:srgbClr val="CC3300"/>
              </a:solidFill>
              <a:latin typeface="Calibri" charset="0"/>
            </a:endParaRPr>
          </a:p>
          <a:p>
            <a:pPr marL="457200" indent="-457200" eaLnBrk="1" hangingPunct="1"/>
            <a:r>
              <a:rPr lang="en-US" dirty="0">
                <a:latin typeface="Calibri" charset="0"/>
              </a:rPr>
              <a:t>To build an evaluation function we have to:</a:t>
            </a:r>
          </a:p>
          <a:p>
            <a:pPr marL="914400" lvl="1" indent="-457200" eaLnBrk="1" hangingPunct="1">
              <a:buFontTx/>
              <a:buAutoNum type="arabicPeriod"/>
            </a:pPr>
            <a:r>
              <a:rPr lang="en-US" dirty="0">
                <a:latin typeface="Calibri" charset="0"/>
              </a:rPr>
              <a:t>construct good features using expert domain knowledge or machine learning</a:t>
            </a:r>
          </a:p>
          <a:p>
            <a:pPr marL="914400" lvl="1" indent="-457200" eaLnBrk="1" hangingPunct="1">
              <a:buFontTx/>
              <a:buAutoNum type="arabicPeriod"/>
            </a:pPr>
            <a:r>
              <a:rPr lang="en-US" dirty="0">
                <a:latin typeface="Calibri" charset="0"/>
              </a:rPr>
              <a:t>pick or learn good weights</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Learning the Weights in</a:t>
            </a:r>
            <a:br>
              <a:rPr lang="en-US">
                <a:ea typeface="+mj-ea"/>
                <a:cs typeface="+mj-cs"/>
              </a:rPr>
            </a:br>
            <a:r>
              <a:rPr lang="en-US">
                <a:ea typeface="+mj-ea"/>
                <a:cs typeface="+mj-cs"/>
              </a:rPr>
              <a:t>a Linear Evaluation Function</a:t>
            </a:r>
          </a:p>
        </p:txBody>
      </p:sp>
      <p:sp>
        <p:nvSpPr>
          <p:cNvPr id="776195" name="Rectangle 3"/>
          <p:cNvSpPr>
            <a:spLocks noGrp="1" noChangeArrowheads="1"/>
          </p:cNvSpPr>
          <p:nvPr>
            <p:ph idx="1"/>
          </p:nvPr>
        </p:nvSpPr>
        <p:spPr>
          <a:xfrm>
            <a:off x="838200" y="1828800"/>
            <a:ext cx="7543800" cy="4724400"/>
          </a:xfrm>
        </p:spPr>
        <p:txBody>
          <a:bodyPr rtlCol="0">
            <a:normAutofit lnSpcReduction="10000"/>
          </a:bodyPr>
          <a:lstStyle/>
          <a:p>
            <a:pPr eaLnBrk="1" fontAlgn="auto" hangingPunct="1">
              <a:spcAft>
                <a:spcPts val="0"/>
              </a:spcAft>
              <a:buFont typeface="Arial" pitchFamily="34" charset="0"/>
              <a:buChar char="•"/>
              <a:defRPr/>
            </a:pPr>
            <a:r>
              <a:rPr lang="en-US" dirty="0">
                <a:ea typeface="+mn-ea"/>
                <a:cs typeface="+mn-cs"/>
              </a:rPr>
              <a:t>How could we learn these weights?</a:t>
            </a:r>
          </a:p>
          <a:p>
            <a:pPr eaLnBrk="1" fontAlgn="auto" hangingPunct="1">
              <a:spcAft>
                <a:spcPts val="0"/>
              </a:spcAft>
              <a:buFont typeface="Arial" pitchFamily="34" charset="0"/>
              <a:buChar char="•"/>
              <a:defRPr/>
            </a:pPr>
            <a:r>
              <a:rPr lang="en-US" dirty="0">
                <a:ea typeface="+mn-ea"/>
                <a:cs typeface="+mn-cs"/>
              </a:rPr>
              <a:t>Basic idea:</a:t>
            </a:r>
            <a:br>
              <a:rPr lang="en-US" dirty="0">
                <a:ea typeface="+mn-ea"/>
                <a:cs typeface="+mn-cs"/>
              </a:rPr>
            </a:br>
            <a:r>
              <a:rPr lang="en-US" dirty="0">
                <a:ea typeface="+mn-ea"/>
                <a:cs typeface="+mn-cs"/>
              </a:rPr>
              <a:t>play lots of games against an opponent</a:t>
            </a:r>
          </a:p>
          <a:p>
            <a:pPr lvl="1" eaLnBrk="1" fontAlgn="auto" hangingPunct="1">
              <a:spcAft>
                <a:spcPts val="0"/>
              </a:spcAft>
              <a:buFont typeface="Arial" pitchFamily="34" charset="0"/>
              <a:buChar char="–"/>
              <a:defRPr/>
            </a:pPr>
            <a:r>
              <a:rPr lang="en-US" dirty="0">
                <a:ea typeface="+mn-ea"/>
              </a:rPr>
              <a:t>for every move (or game), look at the error = true outcome  </a:t>
            </a:r>
            <a:r>
              <a:rPr lang="en-US" b="1" dirty="0">
                <a:ea typeface="+mn-ea"/>
                <a:sym typeface="Symbol" pitchFamily="18" charset="2"/>
              </a:rPr>
              <a:t>−</a:t>
            </a:r>
            <a:r>
              <a:rPr lang="en-US" dirty="0">
                <a:ea typeface="+mn-ea"/>
              </a:rPr>
              <a:t>  evaluation function</a:t>
            </a:r>
          </a:p>
          <a:p>
            <a:pPr lvl="1" eaLnBrk="1" fontAlgn="auto" hangingPunct="1">
              <a:spcAft>
                <a:spcPts val="0"/>
              </a:spcAft>
              <a:buFont typeface="Arial" pitchFamily="34" charset="0"/>
              <a:buChar char="–"/>
              <a:defRPr/>
            </a:pPr>
            <a:r>
              <a:rPr lang="en-US" dirty="0">
                <a:ea typeface="+mn-ea"/>
              </a:rPr>
              <a:t>if error is positive (under-estimating), adjust weights to increase the evaluation function</a:t>
            </a:r>
          </a:p>
          <a:p>
            <a:pPr lvl="1" eaLnBrk="1" fontAlgn="auto" hangingPunct="1">
              <a:spcAft>
                <a:spcPts val="0"/>
              </a:spcAft>
              <a:buFont typeface="Arial" pitchFamily="34" charset="0"/>
              <a:buChar char="–"/>
              <a:defRPr/>
            </a:pPr>
            <a:r>
              <a:rPr lang="en-US" dirty="0">
                <a:ea typeface="+mn-ea"/>
              </a:rPr>
              <a:t>if error is 0, do nothing</a:t>
            </a:r>
          </a:p>
          <a:p>
            <a:pPr lvl="1" eaLnBrk="1" fontAlgn="auto" hangingPunct="1">
              <a:spcAft>
                <a:spcPts val="0"/>
              </a:spcAft>
              <a:buFont typeface="Arial" pitchFamily="34" charset="0"/>
              <a:buChar char="–"/>
              <a:defRPr/>
            </a:pPr>
            <a:r>
              <a:rPr lang="en-US" dirty="0">
                <a:ea typeface="+mn-ea"/>
              </a:rPr>
              <a:t>if error is negative (over-estimating), adjust weights to decrease the evaluation function</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ea typeface="+mj-ea"/>
                <a:cs typeface="+mj-cs"/>
              </a:rPr>
              <a:t>Examples of Algorithms</a:t>
            </a:r>
            <a:br>
              <a:rPr lang="en-US" dirty="0">
                <a:ea typeface="+mj-ea"/>
                <a:cs typeface="+mj-cs"/>
              </a:rPr>
            </a:br>
            <a:r>
              <a:rPr lang="en-US" dirty="0">
                <a:ea typeface="+mj-ea"/>
                <a:cs typeface="+mj-cs"/>
              </a:rPr>
              <a:t>that Learn to Play Well</a:t>
            </a:r>
          </a:p>
        </p:txBody>
      </p:sp>
      <p:sp>
        <p:nvSpPr>
          <p:cNvPr id="777219" name="Rectangle 3"/>
          <p:cNvSpPr>
            <a:spLocks noGrp="1" noChangeArrowheads="1"/>
          </p:cNvSpPr>
          <p:nvPr>
            <p:ph idx="1"/>
          </p:nvPr>
        </p:nvSpPr>
        <p:spPr>
          <a:xfrm>
            <a:off x="457200" y="1752600"/>
            <a:ext cx="8229600" cy="4373563"/>
          </a:xfrm>
        </p:spPr>
        <p:txBody>
          <a:bodyPr/>
          <a:lstStyle/>
          <a:p>
            <a:pPr eaLnBrk="1" hangingPunct="1">
              <a:lnSpc>
                <a:spcPct val="80000"/>
              </a:lnSpc>
              <a:buFont typeface="Wingdings" charset="0"/>
              <a:buNone/>
            </a:pPr>
            <a:r>
              <a:rPr lang="en-US" sz="3000" b="1" dirty="0">
                <a:latin typeface="Calibri" charset="0"/>
              </a:rPr>
              <a:t>Checkers</a:t>
            </a:r>
          </a:p>
          <a:p>
            <a:pPr eaLnBrk="1" hangingPunct="1">
              <a:lnSpc>
                <a:spcPct val="80000"/>
              </a:lnSpc>
              <a:buFont typeface="Wingdings" charset="0"/>
              <a:buNone/>
            </a:pPr>
            <a:r>
              <a:rPr lang="en-US" sz="3000" dirty="0">
                <a:latin typeface="Calibri" charset="0"/>
              </a:rPr>
              <a:t>	A. L. Samuel, </a:t>
            </a:r>
            <a:r>
              <a:rPr lang="ja-JP" altLang="en-US" sz="3000" dirty="0">
                <a:latin typeface="Calibri" charset="0"/>
              </a:rPr>
              <a:t>“</a:t>
            </a:r>
            <a:r>
              <a:rPr lang="en-US" altLang="ja-JP" sz="3000" dirty="0">
                <a:latin typeface="Calibri" charset="0"/>
              </a:rPr>
              <a:t>Some Studies in Machine Learning using the Game of Checkers,</a:t>
            </a:r>
            <a:r>
              <a:rPr lang="ja-JP" altLang="en-US" sz="3000" dirty="0">
                <a:latin typeface="Calibri" charset="0"/>
              </a:rPr>
              <a:t>”</a:t>
            </a:r>
            <a:r>
              <a:rPr lang="en-US" altLang="ja-JP" sz="3000" dirty="0">
                <a:latin typeface="Calibri" charset="0"/>
              </a:rPr>
              <a:t> </a:t>
            </a:r>
            <a:r>
              <a:rPr lang="en-US" altLang="ja-JP" sz="3000" i="1" dirty="0">
                <a:latin typeface="Calibri" charset="0"/>
              </a:rPr>
              <a:t>IBM Journal of Research and Development</a:t>
            </a:r>
            <a:r>
              <a:rPr lang="en-US" altLang="ja-JP" sz="3000" dirty="0">
                <a:latin typeface="Calibri" charset="0"/>
              </a:rPr>
              <a:t>, 11(6):601-617, </a:t>
            </a:r>
            <a:r>
              <a:rPr lang="en-US" altLang="ja-JP" sz="3000" b="1" dirty="0">
                <a:latin typeface="Calibri" charset="0"/>
              </a:rPr>
              <a:t>1959</a:t>
            </a:r>
          </a:p>
          <a:p>
            <a:pPr eaLnBrk="1" hangingPunct="1">
              <a:lnSpc>
                <a:spcPct val="80000"/>
              </a:lnSpc>
            </a:pPr>
            <a:r>
              <a:rPr lang="en-US" sz="3000" dirty="0">
                <a:latin typeface="Calibri" charset="0"/>
              </a:rPr>
              <a:t>Learned by playing thousands of times against  a copy of itself</a:t>
            </a:r>
          </a:p>
          <a:p>
            <a:pPr eaLnBrk="1" hangingPunct="1">
              <a:lnSpc>
                <a:spcPct val="80000"/>
              </a:lnSpc>
            </a:pPr>
            <a:r>
              <a:rPr lang="en-US" sz="3000" dirty="0">
                <a:latin typeface="Calibri" charset="0"/>
              </a:rPr>
              <a:t>Used an IBM 704 with 10,000 words of RAM, magnetic tape, and a clock speed of 1 kHz</a:t>
            </a:r>
          </a:p>
          <a:p>
            <a:pPr eaLnBrk="1" hangingPunct="1">
              <a:lnSpc>
                <a:spcPct val="80000"/>
              </a:lnSpc>
            </a:pPr>
            <a:r>
              <a:rPr lang="en-US" sz="3000" dirty="0">
                <a:latin typeface="Calibri" charset="0"/>
              </a:rPr>
              <a:t>Successful enough to compete well at human tournaments</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ea typeface="+mj-ea"/>
                <a:cs typeface="+mj-cs"/>
              </a:rPr>
              <a:t>Examples of Algorithms</a:t>
            </a:r>
            <a:br>
              <a:rPr lang="en-US" dirty="0">
                <a:ea typeface="+mj-ea"/>
                <a:cs typeface="+mj-cs"/>
              </a:rPr>
            </a:br>
            <a:r>
              <a:rPr lang="en-US" dirty="0">
                <a:ea typeface="+mj-ea"/>
                <a:cs typeface="+mj-cs"/>
              </a:rPr>
              <a:t>that Learn to Play Well</a:t>
            </a:r>
          </a:p>
        </p:txBody>
      </p:sp>
      <p:sp>
        <p:nvSpPr>
          <p:cNvPr id="778243" name="Rectangle 3"/>
          <p:cNvSpPr>
            <a:spLocks noGrp="1" noChangeArrowheads="1"/>
          </p:cNvSpPr>
          <p:nvPr>
            <p:ph idx="1"/>
          </p:nvPr>
        </p:nvSpPr>
        <p:spPr>
          <a:xfrm>
            <a:off x="457200" y="1828800"/>
            <a:ext cx="8229600" cy="4297363"/>
          </a:xfrm>
        </p:spPr>
        <p:txBody>
          <a:bodyPr/>
          <a:lstStyle/>
          <a:p>
            <a:pPr eaLnBrk="1" hangingPunct="1">
              <a:buFont typeface="Wingdings" charset="0"/>
              <a:buNone/>
            </a:pPr>
            <a:r>
              <a:rPr lang="en-US" sz="3000" b="1" dirty="0">
                <a:latin typeface="Calibri" charset="0"/>
              </a:rPr>
              <a:t>Backgammon</a:t>
            </a:r>
          </a:p>
          <a:p>
            <a:pPr eaLnBrk="1" hangingPunct="1">
              <a:buFont typeface="Wingdings" charset="0"/>
              <a:buNone/>
            </a:pPr>
            <a:r>
              <a:rPr lang="en-US" sz="3000" dirty="0">
                <a:latin typeface="Calibri" charset="0"/>
              </a:rPr>
              <a:t>	G. </a:t>
            </a:r>
            <a:r>
              <a:rPr lang="en-US" sz="3000" dirty="0" err="1">
                <a:latin typeface="Calibri" charset="0"/>
              </a:rPr>
              <a:t>Tesauro</a:t>
            </a:r>
            <a:r>
              <a:rPr lang="en-US" sz="3000" dirty="0">
                <a:latin typeface="Calibri" charset="0"/>
              </a:rPr>
              <a:t> and T. J. </a:t>
            </a:r>
            <a:r>
              <a:rPr lang="en-US" sz="3000" dirty="0" err="1">
                <a:latin typeface="Calibri" charset="0"/>
              </a:rPr>
              <a:t>Sejnowski</a:t>
            </a:r>
            <a:r>
              <a:rPr lang="en-US" sz="3000" dirty="0">
                <a:latin typeface="Calibri" charset="0"/>
              </a:rPr>
              <a:t>, </a:t>
            </a:r>
            <a:r>
              <a:rPr lang="ja-JP" altLang="en-US" sz="3000" dirty="0">
                <a:latin typeface="Calibri" charset="0"/>
              </a:rPr>
              <a:t>“</a:t>
            </a:r>
            <a:r>
              <a:rPr lang="en-US" altLang="ja-JP" sz="3000" dirty="0">
                <a:latin typeface="Calibri" charset="0"/>
              </a:rPr>
              <a:t>A Parallel Network that Learns to Play Backgammon,</a:t>
            </a:r>
            <a:r>
              <a:rPr lang="ja-JP" altLang="en-US" sz="3000" dirty="0">
                <a:latin typeface="Calibri" charset="0"/>
              </a:rPr>
              <a:t>”</a:t>
            </a:r>
            <a:r>
              <a:rPr lang="en-US" altLang="ja-JP" sz="3000" dirty="0">
                <a:latin typeface="Calibri" charset="0"/>
              </a:rPr>
              <a:t> </a:t>
            </a:r>
            <a:r>
              <a:rPr lang="en-US" altLang="ja-JP" sz="3000" i="1" dirty="0">
                <a:latin typeface="Calibri" charset="0"/>
              </a:rPr>
              <a:t>Artificial Intelligence</a:t>
            </a:r>
            <a:r>
              <a:rPr lang="en-US" altLang="ja-JP" sz="3000" dirty="0">
                <a:latin typeface="Calibri" charset="0"/>
              </a:rPr>
              <a:t>, 39(3), 357-390, </a:t>
            </a:r>
            <a:r>
              <a:rPr lang="en-US" altLang="ja-JP" sz="3000" b="1" dirty="0">
                <a:latin typeface="Calibri" charset="0"/>
              </a:rPr>
              <a:t>1989</a:t>
            </a:r>
          </a:p>
          <a:p>
            <a:pPr eaLnBrk="1" hangingPunct="1"/>
            <a:r>
              <a:rPr lang="en-US" sz="3000" dirty="0">
                <a:latin typeface="Calibri" charset="0"/>
              </a:rPr>
              <a:t>Also learned by playing against itself</a:t>
            </a:r>
          </a:p>
          <a:p>
            <a:pPr eaLnBrk="1" hangingPunct="1"/>
            <a:r>
              <a:rPr lang="en-US" sz="3000" dirty="0">
                <a:latin typeface="Calibri" charset="0"/>
              </a:rPr>
              <a:t>Used a non-linear evaluation function - a neural network </a:t>
            </a:r>
          </a:p>
          <a:p>
            <a:pPr eaLnBrk="1" hangingPunct="1"/>
            <a:r>
              <a:rPr lang="en-US" sz="3000" dirty="0">
                <a:latin typeface="Calibri" charset="0"/>
              </a:rPr>
              <a:t>Rated one of the top three players in the world</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a:xfrm>
            <a:off x="457200" y="0"/>
            <a:ext cx="8229600" cy="1066800"/>
          </a:xfrm>
        </p:spPr>
        <p:txBody>
          <a:bodyPr/>
          <a:lstStyle/>
          <a:p>
            <a:r>
              <a:rPr lang="en-US" dirty="0"/>
              <a:t>Non-Deterministic Games</a:t>
            </a:r>
          </a:p>
        </p:txBody>
      </p:sp>
      <p:sp>
        <p:nvSpPr>
          <p:cNvPr id="1677315" name="Rectangle 3"/>
          <p:cNvSpPr>
            <a:spLocks noChangeArrowheads="1"/>
          </p:cNvSpPr>
          <p:nvPr/>
        </p:nvSpPr>
        <p:spPr bwMode="auto">
          <a:xfrm>
            <a:off x="1981200" y="1600200"/>
            <a:ext cx="5181600" cy="419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16" name="Rectangle 4"/>
          <p:cNvSpPr>
            <a:spLocks noChangeArrowheads="1"/>
          </p:cNvSpPr>
          <p:nvPr/>
        </p:nvSpPr>
        <p:spPr bwMode="auto">
          <a:xfrm>
            <a:off x="2057400" y="1676400"/>
            <a:ext cx="5029200" cy="403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17" name="Rectangle 5"/>
          <p:cNvSpPr>
            <a:spLocks noChangeArrowheads="1"/>
          </p:cNvSpPr>
          <p:nvPr/>
        </p:nvSpPr>
        <p:spPr bwMode="auto">
          <a:xfrm>
            <a:off x="4495800" y="1676400"/>
            <a:ext cx="228600" cy="403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18" name="AutoShape 6"/>
          <p:cNvSpPr>
            <a:spLocks noChangeArrowheads="1"/>
          </p:cNvSpPr>
          <p:nvPr/>
        </p:nvSpPr>
        <p:spPr bwMode="auto">
          <a:xfrm>
            <a:off x="3276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19" name="AutoShape 7"/>
          <p:cNvSpPr>
            <a:spLocks noChangeArrowheads="1"/>
          </p:cNvSpPr>
          <p:nvPr/>
        </p:nvSpPr>
        <p:spPr bwMode="auto">
          <a:xfrm>
            <a:off x="4038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0" name="AutoShape 8"/>
          <p:cNvSpPr>
            <a:spLocks noChangeArrowheads="1"/>
          </p:cNvSpPr>
          <p:nvPr/>
        </p:nvSpPr>
        <p:spPr bwMode="auto">
          <a:xfrm>
            <a:off x="2133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1" name="AutoShape 9"/>
          <p:cNvSpPr>
            <a:spLocks noChangeArrowheads="1"/>
          </p:cNvSpPr>
          <p:nvPr/>
        </p:nvSpPr>
        <p:spPr bwMode="auto">
          <a:xfrm>
            <a:off x="3657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2" name="AutoShape 10"/>
          <p:cNvSpPr>
            <a:spLocks noChangeArrowheads="1"/>
          </p:cNvSpPr>
          <p:nvPr/>
        </p:nvSpPr>
        <p:spPr bwMode="auto">
          <a:xfrm>
            <a:off x="2514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3" name="AutoShape 11"/>
          <p:cNvSpPr>
            <a:spLocks noChangeArrowheads="1"/>
          </p:cNvSpPr>
          <p:nvPr/>
        </p:nvSpPr>
        <p:spPr bwMode="auto">
          <a:xfrm>
            <a:off x="2895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4" name="AutoShape 12"/>
          <p:cNvSpPr>
            <a:spLocks noChangeArrowheads="1"/>
          </p:cNvSpPr>
          <p:nvPr/>
        </p:nvSpPr>
        <p:spPr bwMode="auto">
          <a:xfrm>
            <a:off x="5943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5" name="AutoShape 13"/>
          <p:cNvSpPr>
            <a:spLocks noChangeArrowheads="1"/>
          </p:cNvSpPr>
          <p:nvPr/>
        </p:nvSpPr>
        <p:spPr bwMode="auto">
          <a:xfrm>
            <a:off x="6705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6" name="AutoShape 14"/>
          <p:cNvSpPr>
            <a:spLocks noChangeArrowheads="1"/>
          </p:cNvSpPr>
          <p:nvPr/>
        </p:nvSpPr>
        <p:spPr bwMode="auto">
          <a:xfrm>
            <a:off x="4800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7" name="AutoShape 15"/>
          <p:cNvSpPr>
            <a:spLocks noChangeArrowheads="1"/>
          </p:cNvSpPr>
          <p:nvPr/>
        </p:nvSpPr>
        <p:spPr bwMode="auto">
          <a:xfrm>
            <a:off x="6324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8" name="AutoShape 16"/>
          <p:cNvSpPr>
            <a:spLocks noChangeArrowheads="1"/>
          </p:cNvSpPr>
          <p:nvPr/>
        </p:nvSpPr>
        <p:spPr bwMode="auto">
          <a:xfrm>
            <a:off x="5181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29" name="AutoShape 17"/>
          <p:cNvSpPr>
            <a:spLocks noChangeArrowheads="1"/>
          </p:cNvSpPr>
          <p:nvPr/>
        </p:nvSpPr>
        <p:spPr bwMode="auto">
          <a:xfrm>
            <a:off x="5562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0" name="AutoShape 18"/>
          <p:cNvSpPr>
            <a:spLocks noChangeArrowheads="1"/>
          </p:cNvSpPr>
          <p:nvPr/>
        </p:nvSpPr>
        <p:spPr bwMode="auto">
          <a:xfrm rot="10800000">
            <a:off x="3276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1" name="AutoShape 19"/>
          <p:cNvSpPr>
            <a:spLocks noChangeArrowheads="1"/>
          </p:cNvSpPr>
          <p:nvPr/>
        </p:nvSpPr>
        <p:spPr bwMode="auto">
          <a:xfrm rot="10800000">
            <a:off x="4038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2" name="AutoShape 20"/>
          <p:cNvSpPr>
            <a:spLocks noChangeArrowheads="1"/>
          </p:cNvSpPr>
          <p:nvPr/>
        </p:nvSpPr>
        <p:spPr bwMode="auto">
          <a:xfrm rot="10800000">
            <a:off x="2133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3" name="AutoShape 21"/>
          <p:cNvSpPr>
            <a:spLocks noChangeArrowheads="1"/>
          </p:cNvSpPr>
          <p:nvPr/>
        </p:nvSpPr>
        <p:spPr bwMode="auto">
          <a:xfrm rot="10800000">
            <a:off x="3657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4" name="AutoShape 22"/>
          <p:cNvSpPr>
            <a:spLocks noChangeArrowheads="1"/>
          </p:cNvSpPr>
          <p:nvPr/>
        </p:nvSpPr>
        <p:spPr bwMode="auto">
          <a:xfrm rot="10800000">
            <a:off x="2514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5" name="AutoShape 23"/>
          <p:cNvSpPr>
            <a:spLocks noChangeArrowheads="1"/>
          </p:cNvSpPr>
          <p:nvPr/>
        </p:nvSpPr>
        <p:spPr bwMode="auto">
          <a:xfrm rot="10800000">
            <a:off x="2895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6" name="AutoShape 24"/>
          <p:cNvSpPr>
            <a:spLocks noChangeArrowheads="1"/>
          </p:cNvSpPr>
          <p:nvPr/>
        </p:nvSpPr>
        <p:spPr bwMode="auto">
          <a:xfrm rot="10800000">
            <a:off x="5943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7" name="AutoShape 25"/>
          <p:cNvSpPr>
            <a:spLocks noChangeArrowheads="1"/>
          </p:cNvSpPr>
          <p:nvPr/>
        </p:nvSpPr>
        <p:spPr bwMode="auto">
          <a:xfrm rot="10800000">
            <a:off x="6705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8" name="AutoShape 26"/>
          <p:cNvSpPr>
            <a:spLocks noChangeArrowheads="1"/>
          </p:cNvSpPr>
          <p:nvPr/>
        </p:nvSpPr>
        <p:spPr bwMode="auto">
          <a:xfrm rot="10800000">
            <a:off x="4800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39" name="AutoShape 27"/>
          <p:cNvSpPr>
            <a:spLocks noChangeArrowheads="1"/>
          </p:cNvSpPr>
          <p:nvPr/>
        </p:nvSpPr>
        <p:spPr bwMode="auto">
          <a:xfrm rot="10800000">
            <a:off x="6324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0" name="AutoShape 28"/>
          <p:cNvSpPr>
            <a:spLocks noChangeArrowheads="1"/>
          </p:cNvSpPr>
          <p:nvPr/>
        </p:nvSpPr>
        <p:spPr bwMode="auto">
          <a:xfrm rot="10800000">
            <a:off x="5181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1" name="AutoShape 29"/>
          <p:cNvSpPr>
            <a:spLocks noChangeArrowheads="1"/>
          </p:cNvSpPr>
          <p:nvPr/>
        </p:nvSpPr>
        <p:spPr bwMode="auto">
          <a:xfrm rot="10800000">
            <a:off x="5562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2" name="Rectangle 30"/>
          <p:cNvSpPr>
            <a:spLocks noChangeArrowheads="1"/>
          </p:cNvSpPr>
          <p:nvPr/>
        </p:nvSpPr>
        <p:spPr bwMode="auto">
          <a:xfrm>
            <a:off x="4572000" y="1676400"/>
            <a:ext cx="76200" cy="4038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3" name="Rectangle 31"/>
          <p:cNvSpPr>
            <a:spLocks noChangeArrowheads="1"/>
          </p:cNvSpPr>
          <p:nvPr/>
        </p:nvSpPr>
        <p:spPr bwMode="auto">
          <a:xfrm>
            <a:off x="3429000" y="35814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4" name="Oval 32"/>
          <p:cNvSpPr>
            <a:spLocks noChangeArrowheads="1"/>
          </p:cNvSpPr>
          <p:nvPr/>
        </p:nvSpPr>
        <p:spPr bwMode="auto">
          <a:xfrm>
            <a:off x="36576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5" name="Oval 33"/>
          <p:cNvSpPr>
            <a:spLocks noChangeArrowheads="1"/>
          </p:cNvSpPr>
          <p:nvPr/>
        </p:nvSpPr>
        <p:spPr bwMode="auto">
          <a:xfrm>
            <a:off x="35052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6" name="Oval 34"/>
          <p:cNvSpPr>
            <a:spLocks noChangeArrowheads="1"/>
          </p:cNvSpPr>
          <p:nvPr/>
        </p:nvSpPr>
        <p:spPr bwMode="auto">
          <a:xfrm>
            <a:off x="36576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7" name="Oval 35"/>
          <p:cNvSpPr>
            <a:spLocks noChangeArrowheads="1"/>
          </p:cNvSpPr>
          <p:nvPr/>
        </p:nvSpPr>
        <p:spPr bwMode="auto">
          <a:xfrm>
            <a:off x="3581400" y="3733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8" name="Oval 36"/>
          <p:cNvSpPr>
            <a:spLocks noChangeArrowheads="1"/>
          </p:cNvSpPr>
          <p:nvPr/>
        </p:nvSpPr>
        <p:spPr bwMode="auto">
          <a:xfrm>
            <a:off x="35052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49" name="Oval 37"/>
          <p:cNvSpPr>
            <a:spLocks noChangeArrowheads="1"/>
          </p:cNvSpPr>
          <p:nvPr/>
        </p:nvSpPr>
        <p:spPr bwMode="auto">
          <a:xfrm>
            <a:off x="4038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677350" name="Object 38"/>
          <p:cNvGraphicFramePr>
            <a:graphicFrameLocks noChangeAspect="1"/>
          </p:cNvGraphicFramePr>
          <p:nvPr/>
        </p:nvGraphicFramePr>
        <p:xfrm>
          <a:off x="2236788" y="1230313"/>
          <a:ext cx="165100" cy="306387"/>
        </p:xfrm>
        <a:graphic>
          <a:graphicData uri="http://schemas.openxmlformats.org/presentationml/2006/ole">
            <mc:AlternateContent xmlns:mc="http://schemas.openxmlformats.org/markup-compatibility/2006">
              <mc:Choice xmlns:v="urn:schemas-microsoft-com:vml" Requires="v">
                <p:oleObj spid="_x0000_s14202" name="Equation" r:id="rId4" imgW="88560" imgH="164880" progId="Equation.DSMT4">
                  <p:embed/>
                </p:oleObj>
              </mc:Choice>
              <mc:Fallback>
                <p:oleObj name="Equation" r:id="rId4" imgW="8856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1230313"/>
                        <a:ext cx="165100"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1" name="Object 39"/>
          <p:cNvGraphicFramePr>
            <a:graphicFrameLocks noChangeAspect="1"/>
          </p:cNvGraphicFramePr>
          <p:nvPr/>
        </p:nvGraphicFramePr>
        <p:xfrm>
          <a:off x="2582863" y="1230313"/>
          <a:ext cx="236537" cy="306387"/>
        </p:xfrm>
        <a:graphic>
          <a:graphicData uri="http://schemas.openxmlformats.org/presentationml/2006/ole">
            <mc:AlternateContent xmlns:mc="http://schemas.openxmlformats.org/markup-compatibility/2006">
              <mc:Choice xmlns:v="urn:schemas-microsoft-com:vml" Requires="v">
                <p:oleObj spid="_x0000_s14203" name="Equation" r:id="rId6" imgW="126720" imgH="164880" progId="Equation.DSMT4">
                  <p:embed/>
                </p:oleObj>
              </mc:Choice>
              <mc:Fallback>
                <p:oleObj name="Equation" r:id="rId6" imgW="1267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230313"/>
                        <a:ext cx="236537"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2" name="Object 40"/>
          <p:cNvGraphicFramePr>
            <a:graphicFrameLocks noChangeAspect="1"/>
          </p:cNvGraphicFramePr>
          <p:nvPr/>
        </p:nvGraphicFramePr>
        <p:xfrm>
          <a:off x="2974975" y="1219200"/>
          <a:ext cx="212725" cy="330200"/>
        </p:xfrm>
        <a:graphic>
          <a:graphicData uri="http://schemas.openxmlformats.org/presentationml/2006/ole">
            <mc:AlternateContent xmlns:mc="http://schemas.openxmlformats.org/markup-compatibility/2006">
              <mc:Choice xmlns:v="urn:schemas-microsoft-com:vml" Requires="v">
                <p:oleObj spid="_x0000_s14204" name="Equation" r:id="rId8" imgW="114120" imgH="177480" progId="Equation.DSMT4">
                  <p:embed/>
                </p:oleObj>
              </mc:Choice>
              <mc:Fallback>
                <p:oleObj name="Equation" r:id="rId8" imgW="1141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975" y="1219200"/>
                        <a:ext cx="2127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3" name="Object 41"/>
          <p:cNvGraphicFramePr>
            <a:graphicFrameLocks noChangeAspect="1"/>
          </p:cNvGraphicFramePr>
          <p:nvPr/>
        </p:nvGraphicFramePr>
        <p:xfrm>
          <a:off x="3344863" y="1230313"/>
          <a:ext cx="236537" cy="306387"/>
        </p:xfrm>
        <a:graphic>
          <a:graphicData uri="http://schemas.openxmlformats.org/presentationml/2006/ole">
            <mc:AlternateContent xmlns:mc="http://schemas.openxmlformats.org/markup-compatibility/2006">
              <mc:Choice xmlns:v="urn:schemas-microsoft-com:vml" Requires="v">
                <p:oleObj spid="_x0000_s14205" name="Equation" r:id="rId10" imgW="126720" imgH="164880" progId="Equation.DSMT4">
                  <p:embed/>
                </p:oleObj>
              </mc:Choice>
              <mc:Fallback>
                <p:oleObj name="Equation" r:id="rId10" imgW="12672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230313"/>
                        <a:ext cx="236537"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4" name="Object 42"/>
          <p:cNvGraphicFramePr>
            <a:graphicFrameLocks noChangeAspect="1"/>
          </p:cNvGraphicFramePr>
          <p:nvPr/>
        </p:nvGraphicFramePr>
        <p:xfrm>
          <a:off x="3736975" y="1219200"/>
          <a:ext cx="212725" cy="330200"/>
        </p:xfrm>
        <a:graphic>
          <a:graphicData uri="http://schemas.openxmlformats.org/presentationml/2006/ole">
            <mc:AlternateContent xmlns:mc="http://schemas.openxmlformats.org/markup-compatibility/2006">
              <mc:Choice xmlns:v="urn:schemas-microsoft-com:vml" Requires="v">
                <p:oleObj spid="_x0000_s14206"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6975" y="1219200"/>
                        <a:ext cx="2127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5" name="Object 43"/>
          <p:cNvGraphicFramePr>
            <a:graphicFrameLocks noChangeAspect="1"/>
          </p:cNvGraphicFramePr>
          <p:nvPr/>
        </p:nvGraphicFramePr>
        <p:xfrm>
          <a:off x="4876800" y="1219200"/>
          <a:ext cx="236538" cy="330200"/>
        </p:xfrm>
        <a:graphic>
          <a:graphicData uri="http://schemas.openxmlformats.org/presentationml/2006/ole">
            <mc:AlternateContent xmlns:mc="http://schemas.openxmlformats.org/markup-compatibility/2006">
              <mc:Choice xmlns:v="urn:schemas-microsoft-com:vml" Requires="v">
                <p:oleObj spid="_x0000_s14207" name="Equation" r:id="rId14" imgW="126720" imgH="177480" progId="Equation.DSMT4">
                  <p:embed/>
                </p:oleObj>
              </mc:Choice>
              <mc:Fallback>
                <p:oleObj name="Equation" r:id="rId14" imgW="12672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1219200"/>
                        <a:ext cx="236538"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6" name="Object 44"/>
          <p:cNvGraphicFramePr>
            <a:graphicFrameLocks noChangeAspect="1"/>
          </p:cNvGraphicFramePr>
          <p:nvPr/>
        </p:nvGraphicFramePr>
        <p:xfrm>
          <a:off x="1600200" y="1219200"/>
          <a:ext cx="236538" cy="330200"/>
        </p:xfrm>
        <a:graphic>
          <a:graphicData uri="http://schemas.openxmlformats.org/presentationml/2006/ole">
            <mc:AlternateContent xmlns:mc="http://schemas.openxmlformats.org/markup-compatibility/2006">
              <mc:Choice xmlns:v="urn:schemas-microsoft-com:vml" Requires="v">
                <p:oleObj spid="_x0000_s14208" name="Equation" r:id="rId16" imgW="126720" imgH="177480" progId="Equation.DSMT4">
                  <p:embed/>
                </p:oleObj>
              </mc:Choice>
              <mc:Fallback>
                <p:oleObj name="Equation" r:id="rId16" imgW="12672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219200"/>
                        <a:ext cx="236538"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7" name="Object 45"/>
          <p:cNvGraphicFramePr>
            <a:graphicFrameLocks noChangeAspect="1"/>
          </p:cNvGraphicFramePr>
          <p:nvPr/>
        </p:nvGraphicFramePr>
        <p:xfrm>
          <a:off x="5268913" y="1219200"/>
          <a:ext cx="212725" cy="330200"/>
        </p:xfrm>
        <a:graphic>
          <a:graphicData uri="http://schemas.openxmlformats.org/presentationml/2006/ole">
            <mc:AlternateContent xmlns:mc="http://schemas.openxmlformats.org/markup-compatibility/2006">
              <mc:Choice xmlns:v="urn:schemas-microsoft-com:vml" Requires="v">
                <p:oleObj spid="_x0000_s14209" name="Equation" r:id="rId18" imgW="114120" imgH="177480" progId="Equation.DSMT4">
                  <p:embed/>
                </p:oleObj>
              </mc:Choice>
              <mc:Fallback>
                <p:oleObj name="Equation" r:id="rId18" imgW="1141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1219200"/>
                        <a:ext cx="2127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8" name="Object 46"/>
          <p:cNvGraphicFramePr>
            <a:graphicFrameLocks noChangeAspect="1"/>
          </p:cNvGraphicFramePr>
          <p:nvPr/>
        </p:nvGraphicFramePr>
        <p:xfrm>
          <a:off x="5641975" y="1219200"/>
          <a:ext cx="212725" cy="330200"/>
        </p:xfrm>
        <a:graphic>
          <a:graphicData uri="http://schemas.openxmlformats.org/presentationml/2006/ole">
            <mc:AlternateContent xmlns:mc="http://schemas.openxmlformats.org/markup-compatibility/2006">
              <mc:Choice xmlns:v="urn:schemas-microsoft-com:vml" Requires="v">
                <p:oleObj spid="_x0000_s14210" name="Equation" r:id="rId20" imgW="114120" imgH="177480" progId="Equation.DSMT4">
                  <p:embed/>
                </p:oleObj>
              </mc:Choice>
              <mc:Fallback>
                <p:oleObj name="Equation" r:id="rId20" imgW="1141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1975" y="1219200"/>
                        <a:ext cx="2127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59" name="Object 47"/>
          <p:cNvGraphicFramePr>
            <a:graphicFrameLocks noChangeAspect="1"/>
          </p:cNvGraphicFramePr>
          <p:nvPr/>
        </p:nvGraphicFramePr>
        <p:xfrm>
          <a:off x="5965825" y="1219200"/>
          <a:ext cx="330200" cy="330200"/>
        </p:xfrm>
        <a:graphic>
          <a:graphicData uri="http://schemas.openxmlformats.org/presentationml/2006/ole">
            <mc:AlternateContent xmlns:mc="http://schemas.openxmlformats.org/markup-compatibility/2006">
              <mc:Choice xmlns:v="urn:schemas-microsoft-com:vml" Requires="v">
                <p:oleObj spid="_x0000_s14211" name="Equation" r:id="rId22" imgW="177480" imgH="177480" progId="Equation.DSMT4">
                  <p:embed/>
                </p:oleObj>
              </mc:Choice>
              <mc:Fallback>
                <p:oleObj name="Equation" r:id="rId22" imgW="17748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5825" y="12192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0" name="Object 48"/>
          <p:cNvGraphicFramePr>
            <a:graphicFrameLocks noChangeAspect="1"/>
          </p:cNvGraphicFramePr>
          <p:nvPr/>
        </p:nvGraphicFramePr>
        <p:xfrm>
          <a:off x="6357938" y="1230313"/>
          <a:ext cx="307975" cy="306387"/>
        </p:xfrm>
        <a:graphic>
          <a:graphicData uri="http://schemas.openxmlformats.org/presentationml/2006/ole">
            <mc:AlternateContent xmlns:mc="http://schemas.openxmlformats.org/markup-compatibility/2006">
              <mc:Choice xmlns:v="urn:schemas-microsoft-com:vml" Requires="v">
                <p:oleObj spid="_x0000_s14212" name="Equation" r:id="rId24" imgW="164880" imgH="164880" progId="Equation.DSMT4">
                  <p:embed/>
                </p:oleObj>
              </mc:Choice>
              <mc:Fallback>
                <p:oleObj name="Equation" r:id="rId24" imgW="16488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7938" y="1230313"/>
                        <a:ext cx="307975"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1" name="Object 49"/>
          <p:cNvGraphicFramePr>
            <a:graphicFrameLocks noChangeAspect="1"/>
          </p:cNvGraphicFramePr>
          <p:nvPr/>
        </p:nvGraphicFramePr>
        <p:xfrm>
          <a:off x="6727825" y="1230313"/>
          <a:ext cx="330200" cy="306387"/>
        </p:xfrm>
        <a:graphic>
          <a:graphicData uri="http://schemas.openxmlformats.org/presentationml/2006/ole">
            <mc:AlternateContent xmlns:mc="http://schemas.openxmlformats.org/markup-compatibility/2006">
              <mc:Choice xmlns:v="urn:schemas-microsoft-com:vml" Requires="v">
                <p:oleObj spid="_x0000_s14213" name="Equation" r:id="rId26" imgW="177480" imgH="164880" progId="Equation.DSMT4">
                  <p:embed/>
                </p:oleObj>
              </mc:Choice>
              <mc:Fallback>
                <p:oleObj name="Equation" r:id="rId26" imgW="177480" imgH="1648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27825" y="1230313"/>
                        <a:ext cx="330200"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2" name="Object 50"/>
          <p:cNvGraphicFramePr>
            <a:graphicFrameLocks noChangeAspect="1"/>
          </p:cNvGraphicFramePr>
          <p:nvPr/>
        </p:nvGraphicFramePr>
        <p:xfrm>
          <a:off x="4106863" y="1219200"/>
          <a:ext cx="236537" cy="330200"/>
        </p:xfrm>
        <a:graphic>
          <a:graphicData uri="http://schemas.openxmlformats.org/presentationml/2006/ole">
            <mc:AlternateContent xmlns:mc="http://schemas.openxmlformats.org/markup-compatibility/2006">
              <mc:Choice xmlns:v="urn:schemas-microsoft-com:vml" Requires="v">
                <p:oleObj spid="_x0000_s14214" name="Equation" r:id="rId28" imgW="126720" imgH="177480" progId="Equation.DSMT4">
                  <p:embed/>
                </p:oleObj>
              </mc:Choice>
              <mc:Fallback>
                <p:oleObj name="Equation" r:id="rId28" imgW="126720" imgH="1774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6863" y="1219200"/>
                        <a:ext cx="236537"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3" name="Object 51"/>
          <p:cNvGraphicFramePr>
            <a:graphicFrameLocks noChangeAspect="1"/>
          </p:cNvGraphicFramePr>
          <p:nvPr/>
        </p:nvGraphicFramePr>
        <p:xfrm>
          <a:off x="2130425" y="5878513"/>
          <a:ext cx="379413" cy="306387"/>
        </p:xfrm>
        <a:graphic>
          <a:graphicData uri="http://schemas.openxmlformats.org/presentationml/2006/ole">
            <mc:AlternateContent xmlns:mc="http://schemas.openxmlformats.org/markup-compatibility/2006">
              <mc:Choice xmlns:v="urn:schemas-microsoft-com:vml" Requires="v">
                <p:oleObj spid="_x0000_s14215" name="Equation" r:id="rId30" imgW="203040" imgH="164880" progId="Equation.DSMT4">
                  <p:embed/>
                </p:oleObj>
              </mc:Choice>
              <mc:Fallback>
                <p:oleObj name="Equation" r:id="rId30" imgW="203040" imgH="1648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0425" y="5878513"/>
                        <a:ext cx="379413"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4" name="Object 52"/>
          <p:cNvGraphicFramePr>
            <a:graphicFrameLocks noChangeAspect="1"/>
          </p:cNvGraphicFramePr>
          <p:nvPr/>
        </p:nvGraphicFramePr>
        <p:xfrm>
          <a:off x="2524125" y="5867400"/>
          <a:ext cx="354013" cy="330200"/>
        </p:xfrm>
        <a:graphic>
          <a:graphicData uri="http://schemas.openxmlformats.org/presentationml/2006/ole">
            <mc:AlternateContent xmlns:mc="http://schemas.openxmlformats.org/markup-compatibility/2006">
              <mc:Choice xmlns:v="urn:schemas-microsoft-com:vml" Requires="v">
                <p:oleObj spid="_x0000_s14216" name="Equation" r:id="rId32" imgW="190440" imgH="177480" progId="Equation.DSMT4">
                  <p:embed/>
                </p:oleObj>
              </mc:Choice>
              <mc:Fallback>
                <p:oleObj name="Equation" r:id="rId32" imgW="19044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24125" y="5867400"/>
                        <a:ext cx="354013"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5" name="Object 53"/>
          <p:cNvGraphicFramePr>
            <a:graphicFrameLocks noChangeAspect="1"/>
          </p:cNvGraphicFramePr>
          <p:nvPr/>
        </p:nvGraphicFramePr>
        <p:xfrm>
          <a:off x="2900363" y="5878513"/>
          <a:ext cx="379412" cy="306387"/>
        </p:xfrm>
        <a:graphic>
          <a:graphicData uri="http://schemas.openxmlformats.org/presentationml/2006/ole">
            <mc:AlternateContent xmlns:mc="http://schemas.openxmlformats.org/markup-compatibility/2006">
              <mc:Choice xmlns:v="urn:schemas-microsoft-com:vml" Requires="v">
                <p:oleObj spid="_x0000_s14217" name="Equation" r:id="rId34" imgW="203040" imgH="164880" progId="Equation.DSMT4">
                  <p:embed/>
                </p:oleObj>
              </mc:Choice>
              <mc:Fallback>
                <p:oleObj name="Equation" r:id="rId34" imgW="20304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00363" y="5878513"/>
                        <a:ext cx="379412"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6" name="Object 54"/>
          <p:cNvGraphicFramePr>
            <a:graphicFrameLocks noChangeAspect="1"/>
          </p:cNvGraphicFramePr>
          <p:nvPr/>
        </p:nvGraphicFramePr>
        <p:xfrm>
          <a:off x="3654425" y="5867400"/>
          <a:ext cx="379413" cy="330200"/>
        </p:xfrm>
        <a:graphic>
          <a:graphicData uri="http://schemas.openxmlformats.org/presentationml/2006/ole">
            <mc:AlternateContent xmlns:mc="http://schemas.openxmlformats.org/markup-compatibility/2006">
              <mc:Choice xmlns:v="urn:schemas-microsoft-com:vml" Requires="v">
                <p:oleObj spid="_x0000_s14218" name="Equation" r:id="rId36" imgW="203040" imgH="177480" progId="Equation.DSMT4">
                  <p:embed/>
                </p:oleObj>
              </mc:Choice>
              <mc:Fallback>
                <p:oleObj name="Equation" r:id="rId36" imgW="203040" imgH="17748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4425" y="5867400"/>
                        <a:ext cx="379413"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7" name="Object 55"/>
          <p:cNvGraphicFramePr>
            <a:graphicFrameLocks noChangeAspect="1"/>
          </p:cNvGraphicFramePr>
          <p:nvPr/>
        </p:nvGraphicFramePr>
        <p:xfrm>
          <a:off x="1300163" y="5867400"/>
          <a:ext cx="379412" cy="330200"/>
        </p:xfrm>
        <a:graphic>
          <a:graphicData uri="http://schemas.openxmlformats.org/presentationml/2006/ole">
            <mc:AlternateContent xmlns:mc="http://schemas.openxmlformats.org/markup-compatibility/2006">
              <mc:Choice xmlns:v="urn:schemas-microsoft-com:vml" Requires="v">
                <p:oleObj spid="_x0000_s14219" name="Equation" r:id="rId38" imgW="203040" imgH="177480" progId="Equation.DSMT4">
                  <p:embed/>
                </p:oleObj>
              </mc:Choice>
              <mc:Fallback>
                <p:oleObj name="Equation" r:id="rId38" imgW="203040" imgH="177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0163" y="5867400"/>
                        <a:ext cx="379412"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8" name="Object 56"/>
          <p:cNvGraphicFramePr>
            <a:graphicFrameLocks noChangeAspect="1"/>
          </p:cNvGraphicFramePr>
          <p:nvPr/>
        </p:nvGraphicFramePr>
        <p:xfrm>
          <a:off x="4060825" y="5867400"/>
          <a:ext cx="330200" cy="330200"/>
        </p:xfrm>
        <a:graphic>
          <a:graphicData uri="http://schemas.openxmlformats.org/presentationml/2006/ole">
            <mc:AlternateContent xmlns:mc="http://schemas.openxmlformats.org/markup-compatibility/2006">
              <mc:Choice xmlns:v="urn:schemas-microsoft-com:vml" Requires="v">
                <p:oleObj spid="_x0000_s14220" name="Equation" r:id="rId40" imgW="177480" imgH="177480" progId="Equation.DSMT4">
                  <p:embed/>
                </p:oleObj>
              </mc:Choice>
              <mc:Fallback>
                <p:oleObj name="Equation" r:id="rId40" imgW="177480" imgH="1774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60825" y="58674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69" name="Object 57"/>
          <p:cNvGraphicFramePr>
            <a:graphicFrameLocks noChangeAspect="1"/>
          </p:cNvGraphicFramePr>
          <p:nvPr/>
        </p:nvGraphicFramePr>
        <p:xfrm>
          <a:off x="4822825" y="5867400"/>
          <a:ext cx="330200" cy="330200"/>
        </p:xfrm>
        <a:graphic>
          <a:graphicData uri="http://schemas.openxmlformats.org/presentationml/2006/ole">
            <mc:AlternateContent xmlns:mc="http://schemas.openxmlformats.org/markup-compatibility/2006">
              <mc:Choice xmlns:v="urn:schemas-microsoft-com:vml" Requires="v">
                <p:oleObj spid="_x0000_s14221" name="Equation" r:id="rId42" imgW="177480" imgH="177480" progId="Equation.DSMT4">
                  <p:embed/>
                </p:oleObj>
              </mc:Choice>
              <mc:Fallback>
                <p:oleObj name="Equation" r:id="rId42" imgW="177480" imgH="17748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2825" y="58674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0" name="Object 58"/>
          <p:cNvGraphicFramePr>
            <a:graphicFrameLocks noChangeAspect="1"/>
          </p:cNvGraphicFramePr>
          <p:nvPr/>
        </p:nvGraphicFramePr>
        <p:xfrm>
          <a:off x="5199063" y="5867400"/>
          <a:ext cx="355600" cy="330200"/>
        </p:xfrm>
        <a:graphic>
          <a:graphicData uri="http://schemas.openxmlformats.org/presentationml/2006/ole">
            <mc:AlternateContent xmlns:mc="http://schemas.openxmlformats.org/markup-compatibility/2006">
              <mc:Choice xmlns:v="urn:schemas-microsoft-com:vml" Requires="v">
                <p:oleObj spid="_x0000_s14222" name="Equation" r:id="rId44" imgW="190440" imgH="177480" progId="Equation.DSMT4">
                  <p:embed/>
                </p:oleObj>
              </mc:Choice>
              <mc:Fallback>
                <p:oleObj name="Equation" r:id="rId44" imgW="190440" imgH="1774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99063" y="5867400"/>
                        <a:ext cx="3556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1" name="Object 59"/>
          <p:cNvGraphicFramePr>
            <a:graphicFrameLocks noChangeAspect="1"/>
          </p:cNvGraphicFramePr>
          <p:nvPr/>
        </p:nvGraphicFramePr>
        <p:xfrm>
          <a:off x="5584825" y="5867400"/>
          <a:ext cx="330200" cy="330200"/>
        </p:xfrm>
        <a:graphic>
          <a:graphicData uri="http://schemas.openxmlformats.org/presentationml/2006/ole">
            <mc:AlternateContent xmlns:mc="http://schemas.openxmlformats.org/markup-compatibility/2006">
              <mc:Choice xmlns:v="urn:schemas-microsoft-com:vml" Requires="v">
                <p:oleObj spid="_x0000_s14223" name="Equation" r:id="rId46" imgW="177480" imgH="177480" progId="Equation.DSMT4">
                  <p:embed/>
                </p:oleObj>
              </mc:Choice>
              <mc:Fallback>
                <p:oleObj name="Equation" r:id="rId46" imgW="177480" imgH="17748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84825" y="58674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2" name="Object 60"/>
          <p:cNvGraphicFramePr>
            <a:graphicFrameLocks noChangeAspect="1"/>
          </p:cNvGraphicFramePr>
          <p:nvPr/>
        </p:nvGraphicFramePr>
        <p:xfrm>
          <a:off x="5965825" y="5867400"/>
          <a:ext cx="330200" cy="330200"/>
        </p:xfrm>
        <a:graphic>
          <a:graphicData uri="http://schemas.openxmlformats.org/presentationml/2006/ole">
            <mc:AlternateContent xmlns:mc="http://schemas.openxmlformats.org/markup-compatibility/2006">
              <mc:Choice xmlns:v="urn:schemas-microsoft-com:vml" Requires="v">
                <p:oleObj spid="_x0000_s14224" name="Equation" r:id="rId48" imgW="177480" imgH="177480" progId="Equation.DSMT4">
                  <p:embed/>
                </p:oleObj>
              </mc:Choice>
              <mc:Fallback>
                <p:oleObj name="Equation" r:id="rId48" imgW="177480" imgH="1774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65825" y="58674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3" name="Object 61"/>
          <p:cNvGraphicFramePr>
            <a:graphicFrameLocks noChangeAspect="1"/>
          </p:cNvGraphicFramePr>
          <p:nvPr/>
        </p:nvGraphicFramePr>
        <p:xfrm>
          <a:off x="6346825" y="5878513"/>
          <a:ext cx="330200" cy="306387"/>
        </p:xfrm>
        <a:graphic>
          <a:graphicData uri="http://schemas.openxmlformats.org/presentationml/2006/ole">
            <mc:AlternateContent xmlns:mc="http://schemas.openxmlformats.org/markup-compatibility/2006">
              <mc:Choice xmlns:v="urn:schemas-microsoft-com:vml" Requires="v">
                <p:oleObj spid="_x0000_s14225" name="Equation" r:id="rId50" imgW="177480" imgH="164880" progId="Equation.DSMT4">
                  <p:embed/>
                </p:oleObj>
              </mc:Choice>
              <mc:Fallback>
                <p:oleObj name="Equation" r:id="rId50" imgW="177480" imgH="16488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46825" y="5878513"/>
                        <a:ext cx="330200"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4" name="Object 62"/>
          <p:cNvGraphicFramePr>
            <a:graphicFrameLocks noChangeAspect="1"/>
          </p:cNvGraphicFramePr>
          <p:nvPr/>
        </p:nvGraphicFramePr>
        <p:xfrm>
          <a:off x="6727825" y="5867400"/>
          <a:ext cx="330200" cy="330200"/>
        </p:xfrm>
        <a:graphic>
          <a:graphicData uri="http://schemas.openxmlformats.org/presentationml/2006/ole">
            <mc:AlternateContent xmlns:mc="http://schemas.openxmlformats.org/markup-compatibility/2006">
              <mc:Choice xmlns:v="urn:schemas-microsoft-com:vml" Requires="v">
                <p:oleObj spid="_x0000_s14226" name="Equation" r:id="rId52" imgW="177480" imgH="177480" progId="Equation.DSMT4">
                  <p:embed/>
                </p:oleObj>
              </mc:Choice>
              <mc:Fallback>
                <p:oleObj name="Equation" r:id="rId52" imgW="177480" imgH="17748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27825" y="5867400"/>
                        <a:ext cx="3302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77375" name="Object 63"/>
          <p:cNvGraphicFramePr>
            <a:graphicFrameLocks noChangeAspect="1"/>
          </p:cNvGraphicFramePr>
          <p:nvPr/>
        </p:nvGraphicFramePr>
        <p:xfrm>
          <a:off x="3294063" y="5878513"/>
          <a:ext cx="355600" cy="306387"/>
        </p:xfrm>
        <a:graphic>
          <a:graphicData uri="http://schemas.openxmlformats.org/presentationml/2006/ole">
            <mc:AlternateContent xmlns:mc="http://schemas.openxmlformats.org/markup-compatibility/2006">
              <mc:Choice xmlns:v="urn:schemas-microsoft-com:vml" Requires="v">
                <p:oleObj spid="_x0000_s14227" name="Equation" r:id="rId54" imgW="190440" imgH="164880" progId="Equation.DSMT4">
                  <p:embed/>
                </p:oleObj>
              </mc:Choice>
              <mc:Fallback>
                <p:oleObj name="Equation" r:id="rId54" imgW="19044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94063" y="5878513"/>
                        <a:ext cx="355600" cy="30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77376" name="Oval 64"/>
          <p:cNvSpPr>
            <a:spLocks noChangeArrowheads="1"/>
          </p:cNvSpPr>
          <p:nvPr/>
        </p:nvSpPr>
        <p:spPr bwMode="auto">
          <a:xfrm>
            <a:off x="4038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77" name="Oval 65"/>
          <p:cNvSpPr>
            <a:spLocks noChangeArrowheads="1"/>
          </p:cNvSpPr>
          <p:nvPr/>
        </p:nvSpPr>
        <p:spPr bwMode="auto">
          <a:xfrm>
            <a:off x="2590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78" name="Oval 66"/>
          <p:cNvSpPr>
            <a:spLocks noChangeArrowheads="1"/>
          </p:cNvSpPr>
          <p:nvPr/>
        </p:nvSpPr>
        <p:spPr bwMode="auto">
          <a:xfrm>
            <a:off x="2590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79" name="Oval 67"/>
          <p:cNvSpPr>
            <a:spLocks noChangeArrowheads="1"/>
          </p:cNvSpPr>
          <p:nvPr/>
        </p:nvSpPr>
        <p:spPr bwMode="auto">
          <a:xfrm>
            <a:off x="2971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0" name="Oval 68"/>
          <p:cNvSpPr>
            <a:spLocks noChangeArrowheads="1"/>
          </p:cNvSpPr>
          <p:nvPr/>
        </p:nvSpPr>
        <p:spPr bwMode="auto">
          <a:xfrm>
            <a:off x="2971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1" name="Oval 69"/>
          <p:cNvSpPr>
            <a:spLocks noChangeArrowheads="1"/>
          </p:cNvSpPr>
          <p:nvPr/>
        </p:nvSpPr>
        <p:spPr bwMode="auto">
          <a:xfrm>
            <a:off x="3276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2" name="Oval 70"/>
          <p:cNvSpPr>
            <a:spLocks noChangeArrowheads="1"/>
          </p:cNvSpPr>
          <p:nvPr/>
        </p:nvSpPr>
        <p:spPr bwMode="auto">
          <a:xfrm>
            <a:off x="3276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3" name="Oval 71"/>
          <p:cNvSpPr>
            <a:spLocks noChangeArrowheads="1"/>
          </p:cNvSpPr>
          <p:nvPr/>
        </p:nvSpPr>
        <p:spPr bwMode="auto">
          <a:xfrm>
            <a:off x="2133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4" name="Oval 72"/>
          <p:cNvSpPr>
            <a:spLocks noChangeArrowheads="1"/>
          </p:cNvSpPr>
          <p:nvPr/>
        </p:nvSpPr>
        <p:spPr bwMode="auto">
          <a:xfrm>
            <a:off x="2590800" y="4724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5" name="Oval 73"/>
          <p:cNvSpPr>
            <a:spLocks noChangeArrowheads="1"/>
          </p:cNvSpPr>
          <p:nvPr/>
        </p:nvSpPr>
        <p:spPr bwMode="auto">
          <a:xfrm>
            <a:off x="3657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6" name="Oval 74"/>
          <p:cNvSpPr>
            <a:spLocks noChangeArrowheads="1"/>
          </p:cNvSpPr>
          <p:nvPr/>
        </p:nvSpPr>
        <p:spPr bwMode="auto">
          <a:xfrm>
            <a:off x="3657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7" name="Oval 75"/>
          <p:cNvSpPr>
            <a:spLocks noChangeArrowheads="1"/>
          </p:cNvSpPr>
          <p:nvPr/>
        </p:nvSpPr>
        <p:spPr bwMode="auto">
          <a:xfrm>
            <a:off x="2895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8" name="Oval 76"/>
          <p:cNvSpPr>
            <a:spLocks noChangeArrowheads="1"/>
          </p:cNvSpPr>
          <p:nvPr/>
        </p:nvSpPr>
        <p:spPr bwMode="auto">
          <a:xfrm>
            <a:off x="2895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89" name="Oval 77"/>
          <p:cNvSpPr>
            <a:spLocks noChangeArrowheads="1"/>
          </p:cNvSpPr>
          <p:nvPr/>
        </p:nvSpPr>
        <p:spPr bwMode="auto">
          <a:xfrm>
            <a:off x="3276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0" name="Oval 78"/>
          <p:cNvSpPr>
            <a:spLocks noChangeArrowheads="1"/>
          </p:cNvSpPr>
          <p:nvPr/>
        </p:nvSpPr>
        <p:spPr bwMode="auto">
          <a:xfrm>
            <a:off x="2895600" y="2286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1" name="Oval 79"/>
          <p:cNvSpPr>
            <a:spLocks noChangeArrowheads="1"/>
          </p:cNvSpPr>
          <p:nvPr/>
        </p:nvSpPr>
        <p:spPr bwMode="auto">
          <a:xfrm>
            <a:off x="3276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2" name="Oval 80"/>
          <p:cNvSpPr>
            <a:spLocks noChangeArrowheads="1"/>
          </p:cNvSpPr>
          <p:nvPr/>
        </p:nvSpPr>
        <p:spPr bwMode="auto">
          <a:xfrm>
            <a:off x="5562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3" name="Oval 81"/>
          <p:cNvSpPr>
            <a:spLocks noChangeArrowheads="1"/>
          </p:cNvSpPr>
          <p:nvPr/>
        </p:nvSpPr>
        <p:spPr bwMode="auto">
          <a:xfrm>
            <a:off x="5562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4" name="Oval 82"/>
          <p:cNvSpPr>
            <a:spLocks noChangeArrowheads="1"/>
          </p:cNvSpPr>
          <p:nvPr/>
        </p:nvSpPr>
        <p:spPr bwMode="auto">
          <a:xfrm>
            <a:off x="5181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5" name="Oval 83"/>
          <p:cNvSpPr>
            <a:spLocks noChangeArrowheads="1"/>
          </p:cNvSpPr>
          <p:nvPr/>
        </p:nvSpPr>
        <p:spPr bwMode="auto">
          <a:xfrm>
            <a:off x="5181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6" name="Oval 84"/>
          <p:cNvSpPr>
            <a:spLocks noChangeArrowheads="1"/>
          </p:cNvSpPr>
          <p:nvPr/>
        </p:nvSpPr>
        <p:spPr bwMode="auto">
          <a:xfrm>
            <a:off x="4800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7" name="Oval 85"/>
          <p:cNvSpPr>
            <a:spLocks noChangeArrowheads="1"/>
          </p:cNvSpPr>
          <p:nvPr/>
        </p:nvSpPr>
        <p:spPr bwMode="auto">
          <a:xfrm>
            <a:off x="594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8" name="Oval 86"/>
          <p:cNvSpPr>
            <a:spLocks noChangeArrowheads="1"/>
          </p:cNvSpPr>
          <p:nvPr/>
        </p:nvSpPr>
        <p:spPr bwMode="auto">
          <a:xfrm>
            <a:off x="4800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399" name="Oval 87"/>
          <p:cNvSpPr>
            <a:spLocks noChangeArrowheads="1"/>
          </p:cNvSpPr>
          <p:nvPr/>
        </p:nvSpPr>
        <p:spPr bwMode="auto">
          <a:xfrm>
            <a:off x="4800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400" name="Oval 88"/>
          <p:cNvSpPr>
            <a:spLocks noChangeArrowheads="1"/>
          </p:cNvSpPr>
          <p:nvPr/>
        </p:nvSpPr>
        <p:spPr bwMode="auto">
          <a:xfrm>
            <a:off x="213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401" name="Oval 89"/>
          <p:cNvSpPr>
            <a:spLocks noChangeArrowheads="1"/>
          </p:cNvSpPr>
          <p:nvPr/>
        </p:nvSpPr>
        <p:spPr bwMode="auto">
          <a:xfrm>
            <a:off x="2133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402" name="Oval 90"/>
          <p:cNvSpPr>
            <a:spLocks noChangeArrowheads="1"/>
          </p:cNvSpPr>
          <p:nvPr/>
        </p:nvSpPr>
        <p:spPr bwMode="auto">
          <a:xfrm>
            <a:off x="4038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403" name="Oval 91"/>
          <p:cNvSpPr>
            <a:spLocks noChangeArrowheads="1"/>
          </p:cNvSpPr>
          <p:nvPr/>
        </p:nvSpPr>
        <p:spPr bwMode="auto">
          <a:xfrm>
            <a:off x="4038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7404" name="Oval 92"/>
          <p:cNvSpPr>
            <a:spLocks noChangeArrowheads="1"/>
          </p:cNvSpPr>
          <p:nvPr/>
        </p:nvSpPr>
        <p:spPr bwMode="auto">
          <a:xfrm>
            <a:off x="4038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677405" name="Picture 93"/>
          <p:cNvPicPr>
            <a:picLocks noChangeAspect="1" noChangeArrowheads="1"/>
          </p:cNvPicPr>
          <p:nvPr/>
        </p:nvPicPr>
        <p:blipFill>
          <a:blip r:embed="rId56">
            <a:extLst>
              <a:ext uri="{28A0092B-C50C-407E-A947-70E740481C1C}">
                <a14:useLocalDpi xmlns:a14="http://schemas.microsoft.com/office/drawing/2010/main" val="0"/>
              </a:ext>
            </a:extLst>
          </a:blip>
          <a:srcRect l="11705" t="11705" r="11705" b="11705"/>
          <a:stretch>
            <a:fillRect/>
          </a:stretch>
        </p:blipFill>
        <p:spPr bwMode="auto">
          <a:xfrm rot="-2121747">
            <a:off x="2819400" y="3505200"/>
            <a:ext cx="358775" cy="35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601427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r>
              <a:rPr lang="en-US" dirty="0">
                <a:latin typeface="Calibri" charset="0"/>
              </a:rPr>
              <a:t>Non-Deterministic Games</a:t>
            </a:r>
          </a:p>
        </p:txBody>
      </p:sp>
      <p:sp>
        <p:nvSpPr>
          <p:cNvPr id="779267" name="Rectangle 3"/>
          <p:cNvSpPr>
            <a:spLocks noGrp="1" noChangeArrowheads="1"/>
          </p:cNvSpPr>
          <p:nvPr>
            <p:ph idx="1"/>
          </p:nvPr>
        </p:nvSpPr>
        <p:spPr>
          <a:xfrm>
            <a:off x="838200" y="1600200"/>
            <a:ext cx="7848600" cy="4525963"/>
          </a:xfrm>
        </p:spPr>
        <p:txBody>
          <a:bodyPr/>
          <a:lstStyle/>
          <a:p>
            <a:pPr marL="457200" indent="-457200" eaLnBrk="1" hangingPunct="1">
              <a:lnSpc>
                <a:spcPct val="80000"/>
              </a:lnSpc>
            </a:pPr>
            <a:r>
              <a:rPr lang="en-US" sz="3000" dirty="0">
                <a:latin typeface="Calibri" charset="0"/>
              </a:rPr>
              <a:t>Some games involve chance, for example:</a:t>
            </a:r>
          </a:p>
          <a:p>
            <a:pPr marL="914400" lvl="1" indent="-457200" eaLnBrk="1" hangingPunct="1">
              <a:lnSpc>
                <a:spcPct val="80000"/>
              </a:lnSpc>
            </a:pPr>
            <a:r>
              <a:rPr lang="en-US" sz="2600" dirty="0">
                <a:latin typeface="Calibri" charset="0"/>
              </a:rPr>
              <a:t>roll of dice</a:t>
            </a:r>
          </a:p>
          <a:p>
            <a:pPr marL="914400" lvl="1" indent="-457200" eaLnBrk="1" hangingPunct="1">
              <a:lnSpc>
                <a:spcPct val="80000"/>
              </a:lnSpc>
            </a:pPr>
            <a:r>
              <a:rPr lang="en-US" sz="2600" dirty="0">
                <a:latin typeface="Calibri" charset="0"/>
              </a:rPr>
              <a:t>spin of game wheel</a:t>
            </a:r>
          </a:p>
          <a:p>
            <a:pPr marL="914400" lvl="1" indent="-457200" eaLnBrk="1" hangingPunct="1">
              <a:lnSpc>
                <a:spcPct val="80000"/>
              </a:lnSpc>
            </a:pPr>
            <a:r>
              <a:rPr lang="en-US" sz="2600" dirty="0">
                <a:latin typeface="Calibri" charset="0"/>
              </a:rPr>
              <a:t>deal cards from a shuffled deck</a:t>
            </a:r>
          </a:p>
          <a:p>
            <a:pPr marL="457200" indent="-457200" eaLnBrk="1" hangingPunct="1">
              <a:lnSpc>
                <a:spcPct val="80000"/>
              </a:lnSpc>
            </a:pPr>
            <a:r>
              <a:rPr lang="en-US" sz="3000" dirty="0">
                <a:latin typeface="Calibri" charset="0"/>
              </a:rPr>
              <a:t>How can we handle games with random elements?</a:t>
            </a:r>
          </a:p>
          <a:p>
            <a:pPr marL="857250" lvl="1" indent="-457200" eaLnBrk="1" hangingPunct="1">
              <a:lnSpc>
                <a:spcPct val="80000"/>
              </a:lnSpc>
            </a:pPr>
            <a:r>
              <a:rPr lang="en-US" sz="2600" dirty="0">
                <a:latin typeface="Calibri" charset="0"/>
              </a:rPr>
              <a:t>Modify the game search tree to include </a:t>
            </a:r>
            <a:r>
              <a:rPr lang="ja-JP" altLang="en-US" sz="2600" dirty="0">
                <a:latin typeface="Calibri" charset="0"/>
              </a:rPr>
              <a:t>“</a:t>
            </a:r>
            <a:r>
              <a:rPr lang="en-US" altLang="ja-JP" sz="2600" b="1" dirty="0">
                <a:latin typeface="Calibri" charset="0"/>
              </a:rPr>
              <a:t>chance nodes</a:t>
            </a:r>
            <a:r>
              <a:rPr lang="en-US" altLang="ja-JP" sz="2600" dirty="0">
                <a:latin typeface="Calibri" charset="0"/>
              </a:rPr>
              <a:t>:</a:t>
            </a:r>
            <a:r>
              <a:rPr lang="ja-JP" altLang="en-US" sz="2600" dirty="0">
                <a:latin typeface="Calibri" charset="0"/>
              </a:rPr>
              <a:t>”</a:t>
            </a:r>
            <a:endParaRPr lang="en-US" altLang="ja-JP" sz="2600" dirty="0">
              <a:latin typeface="Calibri" charset="0"/>
            </a:endParaRPr>
          </a:p>
          <a:p>
            <a:pPr marL="914400" lvl="1" indent="-457200" eaLnBrk="1" hangingPunct="1">
              <a:lnSpc>
                <a:spcPct val="80000"/>
              </a:lnSpc>
              <a:buFontTx/>
              <a:buAutoNum type="arabicPeriod"/>
            </a:pPr>
            <a:r>
              <a:rPr lang="en-US" sz="2600" dirty="0">
                <a:latin typeface="Calibri" charset="0"/>
              </a:rPr>
              <a:t>computer moves</a:t>
            </a:r>
          </a:p>
          <a:p>
            <a:pPr marL="914400" lvl="1" indent="-457200" eaLnBrk="1" hangingPunct="1">
              <a:lnSpc>
                <a:spcPct val="80000"/>
              </a:lnSpc>
              <a:buFontTx/>
              <a:buAutoNum type="arabicPeriod"/>
            </a:pPr>
            <a:r>
              <a:rPr lang="en-US" sz="2600" dirty="0">
                <a:latin typeface="Calibri" charset="0"/>
              </a:rPr>
              <a:t>chance nodes (representing random events)</a:t>
            </a:r>
          </a:p>
          <a:p>
            <a:pPr marL="914400" lvl="1" indent="-457200" eaLnBrk="1" hangingPunct="1">
              <a:lnSpc>
                <a:spcPct val="80000"/>
              </a:lnSpc>
              <a:buFontTx/>
              <a:buAutoNum type="arabicPeriod"/>
            </a:pPr>
            <a:r>
              <a:rPr lang="en-US" sz="2600" dirty="0">
                <a:latin typeface="Calibri" charset="0"/>
              </a:rPr>
              <a:t>opponent moves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92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926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9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lIns="90488" tIns="44450" rIns="90488" bIns="44450" rtlCol="0">
            <a:normAutofit fontScale="90000"/>
          </a:bodyPr>
          <a:lstStyle/>
          <a:p>
            <a:pPr eaLnBrk="1" fontAlgn="auto" hangingPunct="1">
              <a:spcAft>
                <a:spcPts val="0"/>
              </a:spcAft>
              <a:defRPr/>
            </a:pPr>
            <a:r>
              <a:rPr lang="en-US" dirty="0">
                <a:ea typeface="+mj-ea"/>
                <a:cs typeface="+mj-cs"/>
              </a:rPr>
              <a:t>Propagating </a:t>
            </a:r>
            <a:r>
              <a:rPr lang="en-US" dirty="0" err="1">
                <a:ea typeface="+mj-ea"/>
                <a:cs typeface="+mj-cs"/>
              </a:rPr>
              <a:t>Minimax</a:t>
            </a:r>
            <a:r>
              <a:rPr lang="en-US" dirty="0">
                <a:ea typeface="+mj-ea"/>
                <a:cs typeface="+mj-cs"/>
              </a:rPr>
              <a:t> Values</a:t>
            </a:r>
            <a:br>
              <a:rPr lang="en-US" dirty="0">
                <a:ea typeface="+mj-ea"/>
                <a:cs typeface="+mj-cs"/>
              </a:rPr>
            </a:br>
            <a:r>
              <a:rPr lang="en-US" dirty="0">
                <a:ea typeface="+mj-ea"/>
                <a:cs typeface="+mj-cs"/>
              </a:rPr>
              <a:t>Up the Game Tree</a:t>
            </a:r>
          </a:p>
        </p:txBody>
      </p:sp>
      <p:sp>
        <p:nvSpPr>
          <p:cNvPr id="751619" name="Rectangle 3"/>
          <p:cNvSpPr>
            <a:spLocks noGrp="1" noChangeArrowheads="1"/>
          </p:cNvSpPr>
          <p:nvPr>
            <p:ph idx="1"/>
          </p:nvPr>
        </p:nvSpPr>
        <p:spPr>
          <a:xfrm>
            <a:off x="381000" y="1828800"/>
            <a:ext cx="8610600" cy="4648200"/>
          </a:xfrm>
        </p:spPr>
        <p:txBody>
          <a:bodyPr lIns="90488" tIns="44450" rIns="90488" bIns="44450"/>
          <a:lstStyle/>
          <a:p>
            <a:pPr eaLnBrk="1" hangingPunct="1">
              <a:lnSpc>
                <a:spcPct val="80000"/>
              </a:lnSpc>
              <a:spcBef>
                <a:spcPct val="30000"/>
              </a:spcBef>
            </a:pPr>
            <a:r>
              <a:rPr lang="en-US" sz="3000" dirty="0">
                <a:latin typeface="Calibri" charset="0"/>
              </a:rPr>
              <a:t>Explore the tree to reach terminal states</a:t>
            </a:r>
          </a:p>
          <a:p>
            <a:pPr eaLnBrk="1" hangingPunct="1">
              <a:lnSpc>
                <a:spcPct val="80000"/>
              </a:lnSpc>
              <a:spcBef>
                <a:spcPct val="30000"/>
              </a:spcBef>
            </a:pPr>
            <a:r>
              <a:rPr lang="en-US" sz="3000" dirty="0">
                <a:latin typeface="Calibri" charset="0"/>
              </a:rPr>
              <a:t>Evaluate the Utility of the resulting board configurations</a:t>
            </a:r>
          </a:p>
          <a:p>
            <a:pPr eaLnBrk="1" hangingPunct="1">
              <a:lnSpc>
                <a:spcPct val="80000"/>
              </a:lnSpc>
              <a:spcBef>
                <a:spcPct val="30000"/>
              </a:spcBef>
            </a:pPr>
            <a:r>
              <a:rPr lang="en-US" sz="3000" dirty="0">
                <a:latin typeface="Calibri" charset="0"/>
              </a:rPr>
              <a:t>The computer makes a move to put the board</a:t>
            </a:r>
            <a:br>
              <a:rPr lang="en-US" sz="3000" dirty="0">
                <a:latin typeface="Calibri" charset="0"/>
              </a:rPr>
            </a:br>
            <a:r>
              <a:rPr lang="en-US" sz="3000" dirty="0">
                <a:latin typeface="Calibri" charset="0"/>
              </a:rPr>
              <a:t>in the best configuration for it, assuming the opponent makes her best moves on her turn(s):</a:t>
            </a:r>
          </a:p>
          <a:p>
            <a:pPr lvl="1" eaLnBrk="1" hangingPunct="1">
              <a:lnSpc>
                <a:spcPct val="80000"/>
              </a:lnSpc>
              <a:spcBef>
                <a:spcPct val="30000"/>
              </a:spcBef>
            </a:pPr>
            <a:r>
              <a:rPr lang="en-US" sz="2600" dirty="0">
                <a:latin typeface="Calibri" charset="0"/>
              </a:rPr>
              <a:t>start at the leaves</a:t>
            </a:r>
          </a:p>
          <a:p>
            <a:pPr lvl="1" eaLnBrk="1" hangingPunct="1">
              <a:lnSpc>
                <a:spcPct val="80000"/>
              </a:lnSpc>
              <a:spcBef>
                <a:spcPct val="30000"/>
              </a:spcBef>
            </a:pPr>
            <a:r>
              <a:rPr lang="en-US" sz="2600" dirty="0">
                <a:latin typeface="Calibri" charset="0"/>
              </a:rPr>
              <a:t>assign value to the parent node as follows</a:t>
            </a:r>
          </a:p>
          <a:p>
            <a:pPr lvl="2" eaLnBrk="1" hangingPunct="1">
              <a:lnSpc>
                <a:spcPct val="80000"/>
              </a:lnSpc>
            </a:pPr>
            <a:r>
              <a:rPr lang="en-US" sz="2800" dirty="0">
                <a:latin typeface="Calibri" charset="0"/>
              </a:rPr>
              <a:t>use </a:t>
            </a:r>
            <a:r>
              <a:rPr lang="en-US" sz="2800" b="1" i="1" dirty="0">
                <a:latin typeface="Calibri" charset="0"/>
              </a:rPr>
              <a:t>minimum</a:t>
            </a:r>
            <a:r>
              <a:rPr lang="en-US" sz="2800" dirty="0">
                <a:latin typeface="Calibri" charset="0"/>
              </a:rPr>
              <a:t> when node is the opponent’</a:t>
            </a:r>
            <a:r>
              <a:rPr lang="en-US" altLang="ja-JP" sz="2800" dirty="0">
                <a:latin typeface="Calibri" charset="0"/>
              </a:rPr>
              <a:t>s move</a:t>
            </a:r>
          </a:p>
          <a:p>
            <a:pPr lvl="2" eaLnBrk="1" hangingPunct="1">
              <a:lnSpc>
                <a:spcPct val="80000"/>
              </a:lnSpc>
            </a:pPr>
            <a:r>
              <a:rPr lang="en-US" sz="2800" dirty="0">
                <a:latin typeface="Calibri" charset="0"/>
              </a:rPr>
              <a:t>use </a:t>
            </a:r>
            <a:r>
              <a:rPr lang="en-US" sz="2800" b="1" i="1" dirty="0">
                <a:latin typeface="Calibri" charset="0"/>
              </a:rPr>
              <a:t>maximum</a:t>
            </a:r>
            <a:r>
              <a:rPr lang="en-US" sz="2800" dirty="0">
                <a:latin typeface="Calibri" charset="0"/>
              </a:rPr>
              <a:t> when node is the computer’s move</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pPr eaLnBrk="1" hangingPunct="1"/>
            <a:r>
              <a:rPr lang="en-US">
                <a:latin typeface="Calibri" charset="0"/>
              </a:rPr>
              <a:t>Non-Deterministic Games</a:t>
            </a:r>
          </a:p>
        </p:txBody>
      </p:sp>
      <p:sp>
        <p:nvSpPr>
          <p:cNvPr id="188418" name="Rectangle 3"/>
          <p:cNvSpPr>
            <a:spLocks noGrp="1" noChangeArrowheads="1"/>
          </p:cNvSpPr>
          <p:nvPr>
            <p:ph idx="1"/>
          </p:nvPr>
        </p:nvSpPr>
        <p:spPr>
          <a:xfrm>
            <a:off x="838200" y="2362200"/>
            <a:ext cx="8077200" cy="838200"/>
          </a:xfrm>
        </p:spPr>
        <p:txBody>
          <a:bodyPr/>
          <a:lstStyle/>
          <a:p>
            <a:pPr marL="457200" indent="-457200" eaLnBrk="1" hangingPunct="1">
              <a:buFont typeface="Wingdings" charset="0"/>
              <a:buNone/>
            </a:pPr>
            <a:r>
              <a:rPr lang="en-US" dirty="0">
                <a:latin typeface="Calibri" charset="0"/>
              </a:rPr>
              <a:t>Extended game tree representation:</a:t>
            </a:r>
          </a:p>
        </p:txBody>
      </p:sp>
      <p:grpSp>
        <p:nvGrpSpPr>
          <p:cNvPr id="2" name="Group 67"/>
          <p:cNvGrpSpPr>
            <a:grpSpLocks/>
          </p:cNvGrpSpPr>
          <p:nvPr/>
        </p:nvGrpSpPr>
        <p:grpSpPr bwMode="auto">
          <a:xfrm>
            <a:off x="4419600" y="3352800"/>
            <a:ext cx="990600" cy="749300"/>
            <a:chOff x="2784" y="2112"/>
            <a:chExt cx="624" cy="472"/>
          </a:xfrm>
        </p:grpSpPr>
        <p:cxnSp>
          <p:nvCxnSpPr>
            <p:cNvPr id="188455" name="AutoShape 9"/>
            <p:cNvCxnSpPr>
              <a:cxnSpLocks noChangeShapeType="1"/>
              <a:stCxn id="188457" idx="3"/>
              <a:endCxn id="188425" idx="0"/>
            </p:cNvCxnSpPr>
            <p:nvPr/>
          </p:nvCxnSpPr>
          <p:spPr bwMode="auto">
            <a:xfrm flipH="1">
              <a:off x="2784"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cxnSp>
          <p:nvCxnSpPr>
            <p:cNvPr id="188456" name="AutoShape 10"/>
            <p:cNvCxnSpPr>
              <a:cxnSpLocks noChangeShapeType="1"/>
              <a:stCxn id="188457" idx="5"/>
              <a:endCxn id="188430" idx="0"/>
            </p:cNvCxnSpPr>
            <p:nvPr/>
          </p:nvCxnSpPr>
          <p:spPr bwMode="auto">
            <a:xfrm>
              <a:off x="3215"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sp>
          <p:nvSpPr>
            <p:cNvPr id="188457" name="Oval 26"/>
            <p:cNvSpPr>
              <a:spLocks noChangeArrowheads="1"/>
            </p:cNvSpPr>
            <p:nvPr/>
          </p:nvSpPr>
          <p:spPr bwMode="auto">
            <a:xfrm>
              <a:off x="2928" y="2112"/>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br>
                <a:rPr lang="en-US" sz="1800" b="1" dirty="0">
                  <a:latin typeface="Arial" charset="0"/>
                </a:rPr>
              </a:br>
              <a:endParaRPr lang="en-US" sz="1600" b="1" dirty="0">
                <a:solidFill>
                  <a:srgbClr val="FFFF66"/>
                </a:solidFill>
                <a:latin typeface="Arial" charset="0"/>
              </a:endParaRPr>
            </a:p>
          </p:txBody>
        </p:sp>
      </p:grpSp>
      <p:grpSp>
        <p:nvGrpSpPr>
          <p:cNvPr id="3" name="Group 65"/>
          <p:cNvGrpSpPr>
            <a:grpSpLocks/>
          </p:cNvGrpSpPr>
          <p:nvPr/>
        </p:nvGrpSpPr>
        <p:grpSpPr bwMode="auto">
          <a:xfrm>
            <a:off x="2819400" y="5029200"/>
            <a:ext cx="4298950" cy="1128713"/>
            <a:chOff x="1776" y="3168"/>
            <a:chExt cx="2708" cy="711"/>
          </a:xfrm>
        </p:grpSpPr>
        <p:sp>
          <p:nvSpPr>
            <p:cNvPr id="188435" name="Oval 14"/>
            <p:cNvSpPr>
              <a:spLocks noChangeArrowheads="1"/>
            </p:cNvSpPr>
            <p:nvPr/>
          </p:nvSpPr>
          <p:spPr bwMode="auto">
            <a:xfrm>
              <a:off x="191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600" b="1" dirty="0">
                  <a:solidFill>
                    <a:srgbClr val="FFFF66"/>
                  </a:solidFill>
                  <a:latin typeface="Arial" charset="0"/>
                </a:rPr>
                <a:t>2</a:t>
              </a:r>
            </a:p>
          </p:txBody>
        </p:sp>
        <p:cxnSp>
          <p:nvCxnSpPr>
            <p:cNvPr id="188436" name="AutoShape 15"/>
            <p:cNvCxnSpPr>
              <a:cxnSpLocks noChangeShapeType="1"/>
              <a:stCxn id="188435" idx="3"/>
            </p:cNvCxnSpPr>
            <p:nvPr/>
          </p:nvCxnSpPr>
          <p:spPr bwMode="auto">
            <a:xfrm flipH="1">
              <a:off x="188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88437" name="AutoShape 17"/>
            <p:cNvCxnSpPr>
              <a:cxnSpLocks noChangeShapeType="1"/>
              <a:stCxn id="188435" idx="5"/>
            </p:cNvCxnSpPr>
            <p:nvPr/>
          </p:nvCxnSpPr>
          <p:spPr bwMode="auto">
            <a:xfrm>
              <a:off x="219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88438" name="Text Box 29"/>
            <p:cNvSpPr txBox="1">
              <a:spLocks noChangeArrowheads="1"/>
            </p:cNvSpPr>
            <p:nvPr/>
          </p:nvSpPr>
          <p:spPr bwMode="auto">
            <a:xfrm>
              <a:off x="177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7</a:t>
              </a:r>
            </a:p>
          </p:txBody>
        </p:sp>
        <p:sp>
          <p:nvSpPr>
            <p:cNvPr id="188439" name="Text Box 30"/>
            <p:cNvSpPr txBox="1">
              <a:spLocks noChangeArrowheads="1"/>
            </p:cNvSpPr>
            <p:nvPr/>
          </p:nvSpPr>
          <p:spPr bwMode="auto">
            <a:xfrm>
              <a:off x="22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2</a:t>
              </a:r>
            </a:p>
          </p:txBody>
        </p:sp>
        <p:sp>
          <p:nvSpPr>
            <p:cNvPr id="188440" name="Oval 33"/>
            <p:cNvSpPr>
              <a:spLocks noChangeArrowheads="1"/>
            </p:cNvSpPr>
            <p:nvPr/>
          </p:nvSpPr>
          <p:spPr bwMode="auto">
            <a:xfrm>
              <a:off x="253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br>
                <a:rPr lang="en-US" sz="1800" b="1" dirty="0">
                  <a:latin typeface="Arial" charset="0"/>
                </a:rPr>
              </a:br>
              <a:r>
                <a:rPr lang="en-US" sz="1600" b="1" dirty="0">
                  <a:solidFill>
                    <a:srgbClr val="FFFF66"/>
                  </a:solidFill>
                  <a:latin typeface="Arial" charset="0"/>
                </a:rPr>
                <a:t>6</a:t>
              </a:r>
            </a:p>
          </p:txBody>
        </p:sp>
        <p:cxnSp>
          <p:nvCxnSpPr>
            <p:cNvPr id="188441" name="AutoShape 34"/>
            <p:cNvCxnSpPr>
              <a:cxnSpLocks noChangeShapeType="1"/>
              <a:stCxn id="188440" idx="3"/>
            </p:cNvCxnSpPr>
            <p:nvPr/>
          </p:nvCxnSpPr>
          <p:spPr bwMode="auto">
            <a:xfrm flipH="1">
              <a:off x="251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88442" name="AutoShape 35"/>
            <p:cNvCxnSpPr>
              <a:cxnSpLocks noChangeShapeType="1"/>
              <a:stCxn id="188440" idx="5"/>
            </p:cNvCxnSpPr>
            <p:nvPr/>
          </p:nvCxnSpPr>
          <p:spPr bwMode="auto">
            <a:xfrm>
              <a:off x="282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88443" name="Text Box 36"/>
            <p:cNvSpPr txBox="1">
              <a:spLocks noChangeArrowheads="1"/>
            </p:cNvSpPr>
            <p:nvPr/>
          </p:nvSpPr>
          <p:spPr bwMode="auto">
            <a:xfrm>
              <a:off x="24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9</a:t>
              </a:r>
            </a:p>
          </p:txBody>
        </p:sp>
        <p:sp>
          <p:nvSpPr>
            <p:cNvPr id="188444" name="Text Box 37"/>
            <p:cNvSpPr txBox="1">
              <a:spLocks noChangeArrowheads="1"/>
            </p:cNvSpPr>
            <p:nvPr/>
          </p:nvSpPr>
          <p:spPr bwMode="auto">
            <a:xfrm>
              <a:off x="2824"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6</a:t>
              </a:r>
            </a:p>
          </p:txBody>
        </p:sp>
        <p:sp>
          <p:nvSpPr>
            <p:cNvPr id="188445" name="Oval 39"/>
            <p:cNvSpPr>
              <a:spLocks noChangeArrowheads="1"/>
            </p:cNvSpPr>
            <p:nvPr/>
          </p:nvSpPr>
          <p:spPr bwMode="auto">
            <a:xfrm>
              <a:off x="335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D</a:t>
              </a:r>
              <a:br>
                <a:rPr lang="en-US" sz="1800" b="1" dirty="0">
                  <a:latin typeface="Arial" charset="0"/>
                </a:rPr>
              </a:br>
              <a:r>
                <a:rPr lang="en-US" sz="1600" b="1" dirty="0">
                  <a:solidFill>
                    <a:srgbClr val="FFFF66"/>
                  </a:solidFill>
                  <a:latin typeface="Arial" charset="0"/>
                </a:rPr>
                <a:t>0</a:t>
              </a:r>
            </a:p>
          </p:txBody>
        </p:sp>
        <p:cxnSp>
          <p:nvCxnSpPr>
            <p:cNvPr id="188446" name="AutoShape 40"/>
            <p:cNvCxnSpPr>
              <a:cxnSpLocks noChangeShapeType="1"/>
              <a:stCxn id="188445" idx="3"/>
            </p:cNvCxnSpPr>
            <p:nvPr/>
          </p:nvCxnSpPr>
          <p:spPr bwMode="auto">
            <a:xfrm flipH="1">
              <a:off x="332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88447" name="AutoShape 41"/>
            <p:cNvCxnSpPr>
              <a:cxnSpLocks noChangeShapeType="1"/>
              <a:stCxn id="188445" idx="5"/>
            </p:cNvCxnSpPr>
            <p:nvPr/>
          </p:nvCxnSpPr>
          <p:spPr bwMode="auto">
            <a:xfrm>
              <a:off x="363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88448" name="Text Box 42"/>
            <p:cNvSpPr txBox="1">
              <a:spLocks noChangeArrowheads="1"/>
            </p:cNvSpPr>
            <p:nvPr/>
          </p:nvSpPr>
          <p:spPr bwMode="auto">
            <a:xfrm>
              <a:off x="321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88449" name="Text Box 43"/>
            <p:cNvSpPr txBox="1">
              <a:spLocks noChangeArrowheads="1"/>
            </p:cNvSpPr>
            <p:nvPr/>
          </p:nvSpPr>
          <p:spPr bwMode="auto">
            <a:xfrm>
              <a:off x="36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0</a:t>
              </a:r>
            </a:p>
          </p:txBody>
        </p:sp>
        <p:sp>
          <p:nvSpPr>
            <p:cNvPr id="188450" name="Oval 45"/>
            <p:cNvSpPr>
              <a:spLocks noChangeArrowheads="1"/>
            </p:cNvSpPr>
            <p:nvPr/>
          </p:nvSpPr>
          <p:spPr bwMode="auto">
            <a:xfrm>
              <a:off x="397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br>
                <a:rPr lang="en-US" sz="1800" b="1" dirty="0">
                  <a:latin typeface="Arial" charset="0"/>
                </a:rPr>
              </a:br>
              <a:r>
                <a:rPr lang="en-US" sz="1800" b="1" dirty="0">
                  <a:solidFill>
                    <a:srgbClr val="FFFF00"/>
                  </a:solidFill>
                  <a:latin typeface="Arial" charset="0"/>
                </a:rPr>
                <a:t>-</a:t>
              </a:r>
              <a:r>
                <a:rPr lang="en-US" sz="1600" b="1" dirty="0">
                  <a:solidFill>
                    <a:srgbClr val="FFFF66"/>
                  </a:solidFill>
                  <a:latin typeface="Arial" charset="0"/>
                </a:rPr>
                <a:t>4</a:t>
              </a:r>
            </a:p>
          </p:txBody>
        </p:sp>
        <p:cxnSp>
          <p:nvCxnSpPr>
            <p:cNvPr id="188451" name="AutoShape 46"/>
            <p:cNvCxnSpPr>
              <a:cxnSpLocks noChangeShapeType="1"/>
              <a:stCxn id="188450" idx="3"/>
            </p:cNvCxnSpPr>
            <p:nvPr/>
          </p:nvCxnSpPr>
          <p:spPr bwMode="auto">
            <a:xfrm flipH="1">
              <a:off x="395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88452" name="AutoShape 47"/>
            <p:cNvCxnSpPr>
              <a:cxnSpLocks noChangeShapeType="1"/>
              <a:stCxn id="188450" idx="5"/>
            </p:cNvCxnSpPr>
            <p:nvPr/>
          </p:nvCxnSpPr>
          <p:spPr bwMode="auto">
            <a:xfrm>
              <a:off x="426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88453" name="Text Box 48"/>
            <p:cNvSpPr txBox="1">
              <a:spLocks noChangeArrowheads="1"/>
            </p:cNvSpPr>
            <p:nvPr/>
          </p:nvSpPr>
          <p:spPr bwMode="auto">
            <a:xfrm>
              <a:off x="38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8</a:t>
              </a:r>
            </a:p>
          </p:txBody>
        </p:sp>
        <p:sp>
          <p:nvSpPr>
            <p:cNvPr id="188454" name="Text Box 49"/>
            <p:cNvSpPr txBox="1">
              <a:spLocks noChangeArrowheads="1"/>
            </p:cNvSpPr>
            <p:nvPr/>
          </p:nvSpPr>
          <p:spPr bwMode="auto">
            <a:xfrm>
              <a:off x="4240" y="3648"/>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-4</a:t>
              </a:r>
            </a:p>
          </p:txBody>
        </p:sp>
      </p:grpSp>
      <p:grpSp>
        <p:nvGrpSpPr>
          <p:cNvPr id="4" name="Group 64"/>
          <p:cNvGrpSpPr>
            <a:grpSpLocks/>
          </p:cNvGrpSpPr>
          <p:nvPr/>
        </p:nvGrpSpPr>
        <p:grpSpPr bwMode="auto">
          <a:xfrm>
            <a:off x="3302000" y="4114800"/>
            <a:ext cx="3276600" cy="976313"/>
            <a:chOff x="2080" y="2592"/>
            <a:chExt cx="2064" cy="615"/>
          </a:xfrm>
        </p:grpSpPr>
        <p:sp>
          <p:nvSpPr>
            <p:cNvPr id="188425" name="Oval 7"/>
            <p:cNvSpPr>
              <a:spLocks noChangeArrowheads="1"/>
            </p:cNvSpPr>
            <p:nvPr/>
          </p:nvSpPr>
          <p:spPr bwMode="auto">
            <a:xfrm>
              <a:off x="2592"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p>
          </p:txBody>
        </p:sp>
        <p:cxnSp>
          <p:nvCxnSpPr>
            <p:cNvPr id="188426" name="AutoShape 50"/>
            <p:cNvCxnSpPr>
              <a:cxnSpLocks noChangeShapeType="1"/>
              <a:stCxn id="188425" idx="3"/>
              <a:endCxn id="188435" idx="0"/>
            </p:cNvCxnSpPr>
            <p:nvPr/>
          </p:nvCxnSpPr>
          <p:spPr bwMode="auto">
            <a:xfrm flipH="1">
              <a:off x="2080" y="2928"/>
              <a:ext cx="568"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88427" name="AutoShape 51"/>
            <p:cNvCxnSpPr>
              <a:cxnSpLocks noChangeShapeType="1"/>
              <a:stCxn id="188425" idx="4"/>
              <a:endCxn id="188440" idx="0"/>
            </p:cNvCxnSpPr>
            <p:nvPr/>
          </p:nvCxnSpPr>
          <p:spPr bwMode="auto">
            <a:xfrm flipH="1">
              <a:off x="2704" y="2984"/>
              <a:ext cx="80"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88428" name="AutoShape 52"/>
            <p:cNvCxnSpPr>
              <a:cxnSpLocks noChangeShapeType="1"/>
              <a:stCxn id="188430" idx="5"/>
              <a:endCxn id="188450" idx="0"/>
            </p:cNvCxnSpPr>
            <p:nvPr/>
          </p:nvCxnSpPr>
          <p:spPr bwMode="auto">
            <a:xfrm>
              <a:off x="3544" y="2928"/>
              <a:ext cx="600"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88429" name="AutoShape 53"/>
            <p:cNvCxnSpPr>
              <a:cxnSpLocks noChangeShapeType="1"/>
              <a:stCxn id="188430" idx="4"/>
              <a:endCxn id="188445" idx="0"/>
            </p:cNvCxnSpPr>
            <p:nvPr/>
          </p:nvCxnSpPr>
          <p:spPr bwMode="auto">
            <a:xfrm>
              <a:off x="3408" y="2984"/>
              <a:ext cx="112"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188430" name="Oval 55"/>
            <p:cNvSpPr>
              <a:spLocks noChangeArrowheads="1"/>
            </p:cNvSpPr>
            <p:nvPr/>
          </p:nvSpPr>
          <p:spPr bwMode="auto">
            <a:xfrm>
              <a:off x="3216"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endParaRPr lang="en-US" sz="1600" b="1">
                <a:solidFill>
                  <a:schemeClr val="bg1"/>
                </a:solidFill>
                <a:latin typeface="Arial" charset="0"/>
              </a:endParaRPr>
            </a:p>
          </p:txBody>
        </p:sp>
        <p:sp>
          <p:nvSpPr>
            <p:cNvPr id="188431" name="Text Box 56"/>
            <p:cNvSpPr txBox="1">
              <a:spLocks noChangeArrowheads="1"/>
            </p:cNvSpPr>
            <p:nvPr/>
          </p:nvSpPr>
          <p:spPr bwMode="auto">
            <a:xfrm>
              <a:off x="23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88432" name="Text Box 57"/>
            <p:cNvSpPr txBox="1">
              <a:spLocks noChangeArrowheads="1"/>
            </p:cNvSpPr>
            <p:nvPr/>
          </p:nvSpPr>
          <p:spPr bwMode="auto">
            <a:xfrm>
              <a:off x="2784"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88433" name="Text Box 58"/>
            <p:cNvSpPr txBox="1">
              <a:spLocks noChangeArrowheads="1"/>
            </p:cNvSpPr>
            <p:nvPr/>
          </p:nvSpPr>
          <p:spPr bwMode="auto">
            <a:xfrm>
              <a:off x="3216"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88434" name="Text Box 59"/>
            <p:cNvSpPr txBox="1">
              <a:spLocks noChangeArrowheads="1"/>
            </p:cNvSpPr>
            <p:nvPr/>
          </p:nvSpPr>
          <p:spPr bwMode="auto">
            <a:xfrm>
              <a:off x="35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grpSp>
      <p:sp>
        <p:nvSpPr>
          <p:cNvPr id="951357" name="Text Box 61"/>
          <p:cNvSpPr txBox="1">
            <a:spLocks noChangeArrowheads="1"/>
          </p:cNvSpPr>
          <p:nvPr/>
        </p:nvSpPr>
        <p:spPr bwMode="auto">
          <a:xfrm>
            <a:off x="5638800" y="34290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max</a:t>
            </a:r>
          </a:p>
        </p:txBody>
      </p:sp>
      <p:sp>
        <p:nvSpPr>
          <p:cNvPr id="951359" name="Text Box 63"/>
          <p:cNvSpPr txBox="1">
            <a:spLocks noChangeArrowheads="1"/>
          </p:cNvSpPr>
          <p:nvPr/>
        </p:nvSpPr>
        <p:spPr bwMode="auto">
          <a:xfrm>
            <a:off x="5943600" y="4191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CC3300"/>
                </a:solidFill>
                <a:latin typeface="Arial" charset="0"/>
              </a:rPr>
              <a:t>chance</a:t>
            </a:r>
          </a:p>
        </p:txBody>
      </p:sp>
      <p:sp>
        <p:nvSpPr>
          <p:cNvPr id="951362" name="Text Box 66"/>
          <p:cNvSpPr txBox="1">
            <a:spLocks noChangeArrowheads="1"/>
          </p:cNvSpPr>
          <p:nvPr/>
        </p:nvSpPr>
        <p:spPr bwMode="auto">
          <a:xfrm>
            <a:off x="7086600" y="510540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5135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513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951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57" grpId="0" autoUpdateAnimBg="0"/>
      <p:bldP spid="951359" grpId="0" autoUpdateAnimBg="0"/>
      <p:bldP spid="951362"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a:lstStyle/>
          <a:p>
            <a:pPr eaLnBrk="1" hangingPunct="1"/>
            <a:r>
              <a:rPr lang="en-US">
                <a:latin typeface="Calibri" charset="0"/>
              </a:rPr>
              <a:t>Non-Deterministic Games</a:t>
            </a:r>
          </a:p>
        </p:txBody>
      </p:sp>
      <p:sp>
        <p:nvSpPr>
          <p:cNvPr id="954371" name="Rectangle 3"/>
          <p:cNvSpPr>
            <a:spLocks noGrp="1" noChangeArrowheads="1"/>
          </p:cNvSpPr>
          <p:nvPr>
            <p:ph idx="1"/>
          </p:nvPr>
        </p:nvSpPr>
        <p:spPr>
          <a:xfrm>
            <a:off x="609600" y="1371600"/>
            <a:ext cx="8077200" cy="1752600"/>
          </a:xfrm>
        </p:spPr>
        <p:txBody>
          <a:bodyPr/>
          <a:lstStyle/>
          <a:p>
            <a:pPr marL="457200" indent="-457200" eaLnBrk="1" hangingPunct="1"/>
            <a:r>
              <a:rPr lang="en-US" sz="2800" dirty="0">
                <a:latin typeface="Calibri" charset="0"/>
              </a:rPr>
              <a:t>Weight score by the </a:t>
            </a:r>
            <a:r>
              <a:rPr lang="en-US" sz="2800" b="1" i="1" dirty="0">
                <a:latin typeface="Calibri" charset="0"/>
              </a:rPr>
              <a:t>probability</a:t>
            </a:r>
            <a:r>
              <a:rPr lang="en-US" sz="2800" dirty="0">
                <a:latin typeface="Calibri" charset="0"/>
              </a:rPr>
              <a:t> that move occurs</a:t>
            </a:r>
          </a:p>
          <a:p>
            <a:pPr marL="457200" indent="-457200" eaLnBrk="1" hangingPunct="1"/>
            <a:r>
              <a:rPr lang="en-US" sz="2800" dirty="0">
                <a:latin typeface="Calibri" charset="0"/>
              </a:rPr>
              <a:t>Use </a:t>
            </a:r>
            <a:r>
              <a:rPr lang="en-US" sz="2800" b="1" dirty="0">
                <a:solidFill>
                  <a:srgbClr val="CC3300"/>
                </a:solidFill>
                <a:latin typeface="Calibri" charset="0"/>
              </a:rPr>
              <a:t>expected value</a:t>
            </a:r>
            <a:r>
              <a:rPr lang="en-US" sz="2800" dirty="0">
                <a:latin typeface="Calibri" charset="0"/>
              </a:rPr>
              <a:t> for move:  Instead of using max or min, compute the average, weighted by the probabilities of each child</a:t>
            </a:r>
          </a:p>
        </p:txBody>
      </p:sp>
      <p:grpSp>
        <p:nvGrpSpPr>
          <p:cNvPr id="190467" name="Group 45"/>
          <p:cNvGrpSpPr>
            <a:grpSpLocks/>
          </p:cNvGrpSpPr>
          <p:nvPr/>
        </p:nvGrpSpPr>
        <p:grpSpPr bwMode="auto">
          <a:xfrm>
            <a:off x="4419600" y="3352800"/>
            <a:ext cx="990600" cy="749300"/>
            <a:chOff x="2784" y="2112"/>
            <a:chExt cx="624" cy="472"/>
          </a:xfrm>
        </p:grpSpPr>
        <p:cxnSp>
          <p:nvCxnSpPr>
            <p:cNvPr id="190505" name="AutoShape 5"/>
            <p:cNvCxnSpPr>
              <a:cxnSpLocks noChangeShapeType="1"/>
              <a:stCxn id="190507" idx="3"/>
              <a:endCxn id="190475" idx="0"/>
            </p:cNvCxnSpPr>
            <p:nvPr/>
          </p:nvCxnSpPr>
          <p:spPr bwMode="auto">
            <a:xfrm flipH="1">
              <a:off x="2784"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cxnSp>
          <p:nvCxnSpPr>
            <p:cNvPr id="190506" name="AutoShape 6"/>
            <p:cNvCxnSpPr>
              <a:cxnSpLocks noChangeShapeType="1"/>
              <a:stCxn id="190507" idx="5"/>
              <a:endCxn id="190480" idx="0"/>
            </p:cNvCxnSpPr>
            <p:nvPr/>
          </p:nvCxnSpPr>
          <p:spPr bwMode="auto">
            <a:xfrm>
              <a:off x="3215"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sp>
          <p:nvSpPr>
            <p:cNvPr id="190507" name="Oval 7"/>
            <p:cNvSpPr>
              <a:spLocks noChangeArrowheads="1"/>
            </p:cNvSpPr>
            <p:nvPr/>
          </p:nvSpPr>
          <p:spPr bwMode="auto">
            <a:xfrm>
              <a:off x="2928" y="2112"/>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br>
                <a:rPr lang="en-US" sz="1800" b="1" dirty="0">
                  <a:latin typeface="Arial" charset="0"/>
                </a:rPr>
              </a:br>
              <a:endParaRPr lang="en-US" sz="1600" b="1" dirty="0">
                <a:solidFill>
                  <a:srgbClr val="FFFF66"/>
                </a:solidFill>
                <a:latin typeface="Arial" charset="0"/>
              </a:endParaRPr>
            </a:p>
          </p:txBody>
        </p:sp>
      </p:grpSp>
      <p:grpSp>
        <p:nvGrpSpPr>
          <p:cNvPr id="190468" name="Group 8"/>
          <p:cNvGrpSpPr>
            <a:grpSpLocks/>
          </p:cNvGrpSpPr>
          <p:nvPr/>
        </p:nvGrpSpPr>
        <p:grpSpPr bwMode="auto">
          <a:xfrm>
            <a:off x="2819400" y="5029200"/>
            <a:ext cx="4298950" cy="1128713"/>
            <a:chOff x="1776" y="3168"/>
            <a:chExt cx="2708" cy="711"/>
          </a:xfrm>
        </p:grpSpPr>
        <p:sp>
          <p:nvSpPr>
            <p:cNvPr id="190485" name="Oval 9"/>
            <p:cNvSpPr>
              <a:spLocks noChangeArrowheads="1"/>
            </p:cNvSpPr>
            <p:nvPr/>
          </p:nvSpPr>
          <p:spPr bwMode="auto">
            <a:xfrm>
              <a:off x="191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600" b="1" dirty="0">
                  <a:solidFill>
                    <a:srgbClr val="FFFF66"/>
                  </a:solidFill>
                  <a:latin typeface="Arial" charset="0"/>
                </a:rPr>
                <a:t>2</a:t>
              </a:r>
            </a:p>
          </p:txBody>
        </p:sp>
        <p:cxnSp>
          <p:nvCxnSpPr>
            <p:cNvPr id="190486" name="AutoShape 10"/>
            <p:cNvCxnSpPr>
              <a:cxnSpLocks noChangeShapeType="1"/>
              <a:stCxn id="190485" idx="3"/>
            </p:cNvCxnSpPr>
            <p:nvPr/>
          </p:nvCxnSpPr>
          <p:spPr bwMode="auto">
            <a:xfrm flipH="1">
              <a:off x="188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0487" name="AutoShape 11"/>
            <p:cNvCxnSpPr>
              <a:cxnSpLocks noChangeShapeType="1"/>
              <a:stCxn id="190485" idx="5"/>
            </p:cNvCxnSpPr>
            <p:nvPr/>
          </p:nvCxnSpPr>
          <p:spPr bwMode="auto">
            <a:xfrm>
              <a:off x="219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0488" name="Text Box 12"/>
            <p:cNvSpPr txBox="1">
              <a:spLocks noChangeArrowheads="1"/>
            </p:cNvSpPr>
            <p:nvPr/>
          </p:nvSpPr>
          <p:spPr bwMode="auto">
            <a:xfrm>
              <a:off x="177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7</a:t>
              </a:r>
            </a:p>
          </p:txBody>
        </p:sp>
        <p:sp>
          <p:nvSpPr>
            <p:cNvPr id="190489" name="Text Box 13"/>
            <p:cNvSpPr txBox="1">
              <a:spLocks noChangeArrowheads="1"/>
            </p:cNvSpPr>
            <p:nvPr/>
          </p:nvSpPr>
          <p:spPr bwMode="auto">
            <a:xfrm>
              <a:off x="22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2</a:t>
              </a:r>
            </a:p>
          </p:txBody>
        </p:sp>
        <p:sp>
          <p:nvSpPr>
            <p:cNvPr id="190490" name="Oval 14"/>
            <p:cNvSpPr>
              <a:spLocks noChangeArrowheads="1"/>
            </p:cNvSpPr>
            <p:nvPr/>
          </p:nvSpPr>
          <p:spPr bwMode="auto">
            <a:xfrm>
              <a:off x="253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br>
                <a:rPr lang="en-US" sz="1800" b="1" dirty="0">
                  <a:latin typeface="Arial" charset="0"/>
                </a:rPr>
              </a:br>
              <a:r>
                <a:rPr lang="en-US" sz="1600" b="1" dirty="0">
                  <a:solidFill>
                    <a:srgbClr val="FFFF66"/>
                  </a:solidFill>
                  <a:latin typeface="Arial" charset="0"/>
                </a:rPr>
                <a:t>6</a:t>
              </a:r>
            </a:p>
          </p:txBody>
        </p:sp>
        <p:cxnSp>
          <p:nvCxnSpPr>
            <p:cNvPr id="190491" name="AutoShape 15"/>
            <p:cNvCxnSpPr>
              <a:cxnSpLocks noChangeShapeType="1"/>
              <a:stCxn id="190490" idx="3"/>
            </p:cNvCxnSpPr>
            <p:nvPr/>
          </p:nvCxnSpPr>
          <p:spPr bwMode="auto">
            <a:xfrm flipH="1">
              <a:off x="251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0492" name="AutoShape 16"/>
            <p:cNvCxnSpPr>
              <a:cxnSpLocks noChangeShapeType="1"/>
              <a:stCxn id="190490" idx="5"/>
            </p:cNvCxnSpPr>
            <p:nvPr/>
          </p:nvCxnSpPr>
          <p:spPr bwMode="auto">
            <a:xfrm>
              <a:off x="282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0493" name="Text Box 17"/>
            <p:cNvSpPr txBox="1">
              <a:spLocks noChangeArrowheads="1"/>
            </p:cNvSpPr>
            <p:nvPr/>
          </p:nvSpPr>
          <p:spPr bwMode="auto">
            <a:xfrm>
              <a:off x="24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9</a:t>
              </a:r>
            </a:p>
          </p:txBody>
        </p:sp>
        <p:sp>
          <p:nvSpPr>
            <p:cNvPr id="190494" name="Text Box 18"/>
            <p:cNvSpPr txBox="1">
              <a:spLocks noChangeArrowheads="1"/>
            </p:cNvSpPr>
            <p:nvPr/>
          </p:nvSpPr>
          <p:spPr bwMode="auto">
            <a:xfrm>
              <a:off x="2824"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6</a:t>
              </a:r>
            </a:p>
          </p:txBody>
        </p:sp>
        <p:sp>
          <p:nvSpPr>
            <p:cNvPr id="190495" name="Oval 19"/>
            <p:cNvSpPr>
              <a:spLocks noChangeArrowheads="1"/>
            </p:cNvSpPr>
            <p:nvPr/>
          </p:nvSpPr>
          <p:spPr bwMode="auto">
            <a:xfrm>
              <a:off x="335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D</a:t>
              </a:r>
              <a:br>
                <a:rPr lang="en-US" sz="1800" b="1" dirty="0">
                  <a:latin typeface="Arial" charset="0"/>
                </a:rPr>
              </a:br>
              <a:r>
                <a:rPr lang="en-US" sz="1600" b="1" dirty="0">
                  <a:solidFill>
                    <a:srgbClr val="FFFF66"/>
                  </a:solidFill>
                  <a:latin typeface="Arial" charset="0"/>
                </a:rPr>
                <a:t>0</a:t>
              </a:r>
            </a:p>
          </p:txBody>
        </p:sp>
        <p:cxnSp>
          <p:nvCxnSpPr>
            <p:cNvPr id="190496" name="AutoShape 20"/>
            <p:cNvCxnSpPr>
              <a:cxnSpLocks noChangeShapeType="1"/>
              <a:stCxn id="190495" idx="3"/>
            </p:cNvCxnSpPr>
            <p:nvPr/>
          </p:nvCxnSpPr>
          <p:spPr bwMode="auto">
            <a:xfrm flipH="1">
              <a:off x="332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0497" name="AutoShape 21"/>
            <p:cNvCxnSpPr>
              <a:cxnSpLocks noChangeShapeType="1"/>
              <a:stCxn id="190495" idx="5"/>
            </p:cNvCxnSpPr>
            <p:nvPr/>
          </p:nvCxnSpPr>
          <p:spPr bwMode="auto">
            <a:xfrm>
              <a:off x="363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0498" name="Text Box 22"/>
            <p:cNvSpPr txBox="1">
              <a:spLocks noChangeArrowheads="1"/>
            </p:cNvSpPr>
            <p:nvPr/>
          </p:nvSpPr>
          <p:spPr bwMode="auto">
            <a:xfrm>
              <a:off x="321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0499" name="Text Box 23"/>
            <p:cNvSpPr txBox="1">
              <a:spLocks noChangeArrowheads="1"/>
            </p:cNvSpPr>
            <p:nvPr/>
          </p:nvSpPr>
          <p:spPr bwMode="auto">
            <a:xfrm>
              <a:off x="36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0</a:t>
              </a:r>
            </a:p>
          </p:txBody>
        </p:sp>
        <p:sp>
          <p:nvSpPr>
            <p:cNvPr id="190500" name="Oval 24"/>
            <p:cNvSpPr>
              <a:spLocks noChangeArrowheads="1"/>
            </p:cNvSpPr>
            <p:nvPr/>
          </p:nvSpPr>
          <p:spPr bwMode="auto">
            <a:xfrm>
              <a:off x="397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br>
                <a:rPr lang="en-US" sz="1800" b="1" dirty="0">
                  <a:latin typeface="Arial" charset="0"/>
                </a:rPr>
              </a:br>
              <a:r>
                <a:rPr lang="en-US" sz="1800" b="1" dirty="0">
                  <a:solidFill>
                    <a:srgbClr val="FFFF00"/>
                  </a:solidFill>
                  <a:latin typeface="Arial" charset="0"/>
                </a:rPr>
                <a:t>-</a:t>
              </a:r>
              <a:r>
                <a:rPr lang="en-US" sz="1600" b="1" dirty="0">
                  <a:solidFill>
                    <a:srgbClr val="FFFF66"/>
                  </a:solidFill>
                  <a:latin typeface="Arial" charset="0"/>
                </a:rPr>
                <a:t>4</a:t>
              </a:r>
            </a:p>
          </p:txBody>
        </p:sp>
        <p:cxnSp>
          <p:nvCxnSpPr>
            <p:cNvPr id="190501" name="AutoShape 25"/>
            <p:cNvCxnSpPr>
              <a:cxnSpLocks noChangeShapeType="1"/>
              <a:stCxn id="190500" idx="3"/>
            </p:cNvCxnSpPr>
            <p:nvPr/>
          </p:nvCxnSpPr>
          <p:spPr bwMode="auto">
            <a:xfrm flipH="1">
              <a:off x="395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0502" name="AutoShape 26"/>
            <p:cNvCxnSpPr>
              <a:cxnSpLocks noChangeShapeType="1"/>
              <a:stCxn id="190500" idx="5"/>
            </p:cNvCxnSpPr>
            <p:nvPr/>
          </p:nvCxnSpPr>
          <p:spPr bwMode="auto">
            <a:xfrm>
              <a:off x="426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0503" name="Text Box 27"/>
            <p:cNvSpPr txBox="1">
              <a:spLocks noChangeArrowheads="1"/>
            </p:cNvSpPr>
            <p:nvPr/>
          </p:nvSpPr>
          <p:spPr bwMode="auto">
            <a:xfrm>
              <a:off x="38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8</a:t>
              </a:r>
            </a:p>
          </p:txBody>
        </p:sp>
        <p:sp>
          <p:nvSpPr>
            <p:cNvPr id="190504" name="Text Box 28"/>
            <p:cNvSpPr txBox="1">
              <a:spLocks noChangeArrowheads="1"/>
            </p:cNvSpPr>
            <p:nvPr/>
          </p:nvSpPr>
          <p:spPr bwMode="auto">
            <a:xfrm>
              <a:off x="4240" y="3648"/>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-4</a:t>
              </a:r>
            </a:p>
          </p:txBody>
        </p:sp>
      </p:grpSp>
      <p:grpSp>
        <p:nvGrpSpPr>
          <p:cNvPr id="190469" name="Group 29"/>
          <p:cNvGrpSpPr>
            <a:grpSpLocks/>
          </p:cNvGrpSpPr>
          <p:nvPr/>
        </p:nvGrpSpPr>
        <p:grpSpPr bwMode="auto">
          <a:xfrm>
            <a:off x="3302000" y="4114800"/>
            <a:ext cx="3276600" cy="976313"/>
            <a:chOff x="2080" y="2592"/>
            <a:chExt cx="2064" cy="615"/>
          </a:xfrm>
        </p:grpSpPr>
        <p:sp>
          <p:nvSpPr>
            <p:cNvPr id="190475" name="Oval 30"/>
            <p:cNvSpPr>
              <a:spLocks noChangeArrowheads="1"/>
            </p:cNvSpPr>
            <p:nvPr/>
          </p:nvSpPr>
          <p:spPr bwMode="auto">
            <a:xfrm>
              <a:off x="2592"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p>
          </p:txBody>
        </p:sp>
        <p:cxnSp>
          <p:nvCxnSpPr>
            <p:cNvPr id="190476" name="AutoShape 31"/>
            <p:cNvCxnSpPr>
              <a:cxnSpLocks noChangeShapeType="1"/>
              <a:stCxn id="190475" idx="3"/>
              <a:endCxn id="190485" idx="0"/>
            </p:cNvCxnSpPr>
            <p:nvPr/>
          </p:nvCxnSpPr>
          <p:spPr bwMode="auto">
            <a:xfrm flipH="1">
              <a:off x="2080" y="2928"/>
              <a:ext cx="568"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0477" name="AutoShape 32"/>
            <p:cNvCxnSpPr>
              <a:cxnSpLocks noChangeShapeType="1"/>
              <a:stCxn id="190475" idx="4"/>
              <a:endCxn id="190490" idx="0"/>
            </p:cNvCxnSpPr>
            <p:nvPr/>
          </p:nvCxnSpPr>
          <p:spPr bwMode="auto">
            <a:xfrm flipH="1">
              <a:off x="2704" y="2984"/>
              <a:ext cx="80"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0478" name="AutoShape 33"/>
            <p:cNvCxnSpPr>
              <a:cxnSpLocks noChangeShapeType="1"/>
              <a:stCxn id="190480" idx="5"/>
              <a:endCxn id="190500" idx="0"/>
            </p:cNvCxnSpPr>
            <p:nvPr/>
          </p:nvCxnSpPr>
          <p:spPr bwMode="auto">
            <a:xfrm>
              <a:off x="3544" y="2928"/>
              <a:ext cx="600"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0479" name="AutoShape 34"/>
            <p:cNvCxnSpPr>
              <a:cxnSpLocks noChangeShapeType="1"/>
              <a:stCxn id="190480" idx="4"/>
              <a:endCxn id="190495" idx="0"/>
            </p:cNvCxnSpPr>
            <p:nvPr/>
          </p:nvCxnSpPr>
          <p:spPr bwMode="auto">
            <a:xfrm>
              <a:off x="3408" y="2984"/>
              <a:ext cx="112"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190480" name="Oval 35"/>
            <p:cNvSpPr>
              <a:spLocks noChangeArrowheads="1"/>
            </p:cNvSpPr>
            <p:nvPr/>
          </p:nvSpPr>
          <p:spPr bwMode="auto">
            <a:xfrm>
              <a:off x="3216"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endParaRPr lang="en-US" sz="1600" b="1">
                <a:solidFill>
                  <a:schemeClr val="bg1"/>
                </a:solidFill>
                <a:latin typeface="Arial" charset="0"/>
              </a:endParaRPr>
            </a:p>
          </p:txBody>
        </p:sp>
        <p:sp>
          <p:nvSpPr>
            <p:cNvPr id="190481" name="Text Box 36"/>
            <p:cNvSpPr txBox="1">
              <a:spLocks noChangeArrowheads="1"/>
            </p:cNvSpPr>
            <p:nvPr/>
          </p:nvSpPr>
          <p:spPr bwMode="auto">
            <a:xfrm>
              <a:off x="23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0482" name="Text Box 37"/>
            <p:cNvSpPr txBox="1">
              <a:spLocks noChangeArrowheads="1"/>
            </p:cNvSpPr>
            <p:nvPr/>
          </p:nvSpPr>
          <p:spPr bwMode="auto">
            <a:xfrm>
              <a:off x="2784"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0483" name="Text Box 38"/>
            <p:cNvSpPr txBox="1">
              <a:spLocks noChangeArrowheads="1"/>
            </p:cNvSpPr>
            <p:nvPr/>
          </p:nvSpPr>
          <p:spPr bwMode="auto">
            <a:xfrm>
              <a:off x="3216"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0484" name="Text Box 39"/>
            <p:cNvSpPr txBox="1">
              <a:spLocks noChangeArrowheads="1"/>
            </p:cNvSpPr>
            <p:nvPr/>
          </p:nvSpPr>
          <p:spPr bwMode="auto">
            <a:xfrm>
              <a:off x="35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grpSp>
      <p:sp>
        <p:nvSpPr>
          <p:cNvPr id="190470" name="Text Box 40"/>
          <p:cNvSpPr txBox="1">
            <a:spLocks noChangeArrowheads="1"/>
          </p:cNvSpPr>
          <p:nvPr/>
        </p:nvSpPr>
        <p:spPr bwMode="auto">
          <a:xfrm>
            <a:off x="5486400" y="34290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max</a:t>
            </a:r>
          </a:p>
        </p:txBody>
      </p:sp>
      <p:sp>
        <p:nvSpPr>
          <p:cNvPr id="190471" name="Text Box 41"/>
          <p:cNvSpPr txBox="1">
            <a:spLocks noChangeArrowheads="1"/>
          </p:cNvSpPr>
          <p:nvPr/>
        </p:nvSpPr>
        <p:spPr bwMode="auto">
          <a:xfrm>
            <a:off x="5943600" y="4191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CC3300"/>
                </a:solidFill>
                <a:latin typeface="Arial" charset="0"/>
              </a:rPr>
              <a:t>chance</a:t>
            </a:r>
          </a:p>
        </p:txBody>
      </p:sp>
      <p:sp>
        <p:nvSpPr>
          <p:cNvPr id="190472" name="Text Box 42"/>
          <p:cNvSpPr txBox="1">
            <a:spLocks noChangeArrowheads="1"/>
          </p:cNvSpPr>
          <p:nvPr/>
        </p:nvSpPr>
        <p:spPr bwMode="auto">
          <a:xfrm>
            <a:off x="7162800" y="510540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sp>
        <p:nvSpPr>
          <p:cNvPr id="954411" name="Oval 43"/>
          <p:cNvSpPr>
            <a:spLocks noChangeArrowheads="1"/>
          </p:cNvSpPr>
          <p:nvPr/>
        </p:nvSpPr>
        <p:spPr bwMode="auto">
          <a:xfrm>
            <a:off x="4114800" y="4114800"/>
            <a:ext cx="609600" cy="609600"/>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p>
          <a:p>
            <a:pPr algn="ctr"/>
            <a:r>
              <a:rPr lang="en-US" sz="1600" b="1">
                <a:solidFill>
                  <a:schemeClr val="bg1"/>
                </a:solidFill>
                <a:latin typeface="Arial" charset="0"/>
              </a:rPr>
              <a:t>4</a:t>
            </a:r>
          </a:p>
        </p:txBody>
      </p:sp>
      <p:sp>
        <p:nvSpPr>
          <p:cNvPr id="954412" name="Oval 44"/>
          <p:cNvSpPr>
            <a:spLocks noChangeArrowheads="1"/>
          </p:cNvSpPr>
          <p:nvPr/>
        </p:nvSpPr>
        <p:spPr bwMode="auto">
          <a:xfrm>
            <a:off x="5105400" y="4114800"/>
            <a:ext cx="609600" cy="609600"/>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br>
              <a:rPr lang="en-US" sz="1400" b="1">
                <a:latin typeface="Arial" charset="0"/>
              </a:rPr>
            </a:br>
            <a:r>
              <a:rPr lang="en-US" sz="1600" b="1">
                <a:solidFill>
                  <a:schemeClr val="bg1"/>
                </a:solidFill>
                <a:latin typeface="Arial"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4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4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54411"/>
                                        </p:tgtEl>
                                        <p:attrNameLst>
                                          <p:attrName>style.visibility</p:attrName>
                                        </p:attrNameLst>
                                      </p:cBhvr>
                                      <p:to>
                                        <p:strVal val="visible"/>
                                      </p:to>
                                    </p:set>
                                    <p:animEffect transition="in" filter="dissolve">
                                      <p:cBhvr>
                                        <p:cTn id="15" dur="500"/>
                                        <p:tgtEl>
                                          <p:spTgt spid="954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54412"/>
                                        </p:tgtEl>
                                        <p:attrNameLst>
                                          <p:attrName>style.visibility</p:attrName>
                                        </p:attrNameLst>
                                      </p:cBhvr>
                                      <p:to>
                                        <p:strVal val="visible"/>
                                      </p:to>
                                    </p:set>
                                    <p:animEffect transition="in" filter="dissolve">
                                      <p:cBhvr>
                                        <p:cTn id="20" dur="500"/>
                                        <p:tgtEl>
                                          <p:spTgt spid="954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1" grpId="0" uiExpand="1" build="p" autoUpdateAnimBg="0"/>
      <p:bldP spid="954411" grpId="0" animBg="1" autoUpdateAnimBg="0"/>
      <p:bldP spid="954412"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pPr eaLnBrk="1" hangingPunct="1"/>
            <a:r>
              <a:rPr lang="en-US">
                <a:latin typeface="Calibri" charset="0"/>
              </a:rPr>
              <a:t>Non-Deterministic Games</a:t>
            </a:r>
          </a:p>
        </p:txBody>
      </p:sp>
      <p:sp>
        <p:nvSpPr>
          <p:cNvPr id="192514" name="Rectangle 3"/>
          <p:cNvSpPr>
            <a:spLocks noGrp="1" noChangeArrowheads="1"/>
          </p:cNvSpPr>
          <p:nvPr>
            <p:ph idx="1"/>
          </p:nvPr>
        </p:nvSpPr>
        <p:spPr>
          <a:xfrm>
            <a:off x="685800" y="1905000"/>
            <a:ext cx="8077200" cy="914400"/>
          </a:xfrm>
        </p:spPr>
        <p:txBody>
          <a:bodyPr/>
          <a:lstStyle/>
          <a:p>
            <a:pPr marL="0" indent="0" eaLnBrk="1" hangingPunct="1">
              <a:buNone/>
            </a:pPr>
            <a:r>
              <a:rPr lang="en-US" dirty="0">
                <a:latin typeface="Calibri" charset="0"/>
              </a:rPr>
              <a:t>Choose move with the</a:t>
            </a:r>
            <a:r>
              <a:rPr lang="en-US" b="1" dirty="0">
                <a:latin typeface="Calibri" charset="0"/>
              </a:rPr>
              <a:t> </a:t>
            </a:r>
            <a:r>
              <a:rPr lang="en-US" b="1" i="1" dirty="0">
                <a:latin typeface="Calibri" charset="0"/>
              </a:rPr>
              <a:t>highest expected value</a:t>
            </a:r>
          </a:p>
        </p:txBody>
      </p:sp>
      <p:grpSp>
        <p:nvGrpSpPr>
          <p:cNvPr id="192515" name="Group 49"/>
          <p:cNvGrpSpPr>
            <a:grpSpLocks/>
          </p:cNvGrpSpPr>
          <p:nvPr/>
        </p:nvGrpSpPr>
        <p:grpSpPr bwMode="auto">
          <a:xfrm>
            <a:off x="4419600" y="3352800"/>
            <a:ext cx="990600" cy="749300"/>
            <a:chOff x="2784" y="2112"/>
            <a:chExt cx="624" cy="472"/>
          </a:xfrm>
        </p:grpSpPr>
        <p:cxnSp>
          <p:nvCxnSpPr>
            <p:cNvPr id="192552" name="AutoShape 5"/>
            <p:cNvCxnSpPr>
              <a:cxnSpLocks noChangeShapeType="1"/>
              <a:stCxn id="192554" idx="3"/>
              <a:endCxn id="192522" idx="0"/>
            </p:cNvCxnSpPr>
            <p:nvPr/>
          </p:nvCxnSpPr>
          <p:spPr bwMode="auto">
            <a:xfrm flipH="1">
              <a:off x="2784"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cxnSp>
          <p:nvCxnSpPr>
            <p:cNvPr id="192553" name="AutoShape 6"/>
            <p:cNvCxnSpPr>
              <a:cxnSpLocks noChangeShapeType="1"/>
              <a:stCxn id="192554" idx="5"/>
              <a:endCxn id="192527" idx="0"/>
            </p:cNvCxnSpPr>
            <p:nvPr/>
          </p:nvCxnSpPr>
          <p:spPr bwMode="auto">
            <a:xfrm>
              <a:off x="3215" y="2407"/>
              <a:ext cx="193" cy="177"/>
            </a:xfrm>
            <a:prstGeom prst="straightConnector1">
              <a:avLst/>
            </a:prstGeom>
            <a:noFill/>
            <a:ln w="25400">
              <a:solidFill>
                <a:schemeClr val="tx2"/>
              </a:solidFill>
              <a:miter lim="800000"/>
              <a:headEnd/>
              <a:tailEnd type="triangle" w="med" len="med"/>
            </a:ln>
            <a:extLst>
              <a:ext uri="{909E8E84-426E-40dd-AFC4-6F175D3DCCD1}">
                <a14:hiddenFill xmlns:a14="http://schemas.microsoft.com/office/drawing/2010/main" xmlns="">
                  <a:noFill/>
                </a14:hiddenFill>
              </a:ext>
            </a:extLst>
          </p:spPr>
        </p:cxnSp>
        <p:sp>
          <p:nvSpPr>
            <p:cNvPr id="192554" name="Oval 7"/>
            <p:cNvSpPr>
              <a:spLocks noChangeArrowheads="1"/>
            </p:cNvSpPr>
            <p:nvPr/>
          </p:nvSpPr>
          <p:spPr bwMode="auto">
            <a:xfrm>
              <a:off x="2928" y="2112"/>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br>
                <a:rPr lang="en-US" sz="1800" b="1">
                  <a:latin typeface="Arial" charset="0"/>
                </a:rPr>
              </a:br>
              <a:r>
                <a:rPr lang="en-US" sz="1600" b="1" i="1">
                  <a:solidFill>
                    <a:srgbClr val="FFFF66"/>
                  </a:solidFill>
                  <a:latin typeface="Palatino" charset="0"/>
                </a:rPr>
                <a:t>α</a:t>
              </a:r>
              <a:r>
                <a:rPr lang="en-US" sz="1600" b="1">
                  <a:solidFill>
                    <a:srgbClr val="FFFF66"/>
                  </a:solidFill>
                  <a:latin typeface="Arial" charset="0"/>
                </a:rPr>
                <a:t>=</a:t>
              </a:r>
            </a:p>
          </p:txBody>
        </p:sp>
      </p:grpSp>
      <p:grpSp>
        <p:nvGrpSpPr>
          <p:cNvPr id="192516" name="Group 8"/>
          <p:cNvGrpSpPr>
            <a:grpSpLocks/>
          </p:cNvGrpSpPr>
          <p:nvPr/>
        </p:nvGrpSpPr>
        <p:grpSpPr bwMode="auto">
          <a:xfrm>
            <a:off x="2819400" y="5029200"/>
            <a:ext cx="4298950" cy="1128713"/>
            <a:chOff x="1776" y="3168"/>
            <a:chExt cx="2708" cy="711"/>
          </a:xfrm>
        </p:grpSpPr>
        <p:sp>
          <p:nvSpPr>
            <p:cNvPr id="192532" name="Oval 9"/>
            <p:cNvSpPr>
              <a:spLocks noChangeArrowheads="1"/>
            </p:cNvSpPr>
            <p:nvPr/>
          </p:nvSpPr>
          <p:spPr bwMode="auto">
            <a:xfrm>
              <a:off x="191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600" b="1" dirty="0">
                  <a:solidFill>
                    <a:srgbClr val="FFFF66"/>
                  </a:solidFill>
                  <a:latin typeface="Arial" charset="0"/>
                </a:rPr>
                <a:t>2</a:t>
              </a:r>
            </a:p>
          </p:txBody>
        </p:sp>
        <p:cxnSp>
          <p:nvCxnSpPr>
            <p:cNvPr id="192533" name="AutoShape 10"/>
            <p:cNvCxnSpPr>
              <a:cxnSpLocks noChangeShapeType="1"/>
              <a:stCxn id="192532" idx="3"/>
            </p:cNvCxnSpPr>
            <p:nvPr/>
          </p:nvCxnSpPr>
          <p:spPr bwMode="auto">
            <a:xfrm flipH="1">
              <a:off x="188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2534" name="AutoShape 11"/>
            <p:cNvCxnSpPr>
              <a:cxnSpLocks noChangeShapeType="1"/>
              <a:stCxn id="192532" idx="5"/>
            </p:cNvCxnSpPr>
            <p:nvPr/>
          </p:nvCxnSpPr>
          <p:spPr bwMode="auto">
            <a:xfrm>
              <a:off x="219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2535" name="Text Box 12"/>
            <p:cNvSpPr txBox="1">
              <a:spLocks noChangeArrowheads="1"/>
            </p:cNvSpPr>
            <p:nvPr/>
          </p:nvSpPr>
          <p:spPr bwMode="auto">
            <a:xfrm>
              <a:off x="177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7</a:t>
              </a:r>
            </a:p>
          </p:txBody>
        </p:sp>
        <p:sp>
          <p:nvSpPr>
            <p:cNvPr id="192536" name="Text Box 13"/>
            <p:cNvSpPr txBox="1">
              <a:spLocks noChangeArrowheads="1"/>
            </p:cNvSpPr>
            <p:nvPr/>
          </p:nvSpPr>
          <p:spPr bwMode="auto">
            <a:xfrm>
              <a:off x="22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2</a:t>
              </a:r>
            </a:p>
          </p:txBody>
        </p:sp>
        <p:sp>
          <p:nvSpPr>
            <p:cNvPr id="192537" name="Oval 14"/>
            <p:cNvSpPr>
              <a:spLocks noChangeArrowheads="1"/>
            </p:cNvSpPr>
            <p:nvPr/>
          </p:nvSpPr>
          <p:spPr bwMode="auto">
            <a:xfrm>
              <a:off x="253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br>
                <a:rPr lang="en-US" sz="1800" b="1" dirty="0">
                  <a:latin typeface="Arial" charset="0"/>
                </a:rPr>
              </a:br>
              <a:r>
                <a:rPr lang="en-US" sz="1600" b="1" dirty="0">
                  <a:solidFill>
                    <a:srgbClr val="FFFF66"/>
                  </a:solidFill>
                  <a:latin typeface="Arial" charset="0"/>
                </a:rPr>
                <a:t>6</a:t>
              </a:r>
            </a:p>
          </p:txBody>
        </p:sp>
        <p:cxnSp>
          <p:nvCxnSpPr>
            <p:cNvPr id="192538" name="AutoShape 15"/>
            <p:cNvCxnSpPr>
              <a:cxnSpLocks noChangeShapeType="1"/>
              <a:stCxn id="192537" idx="3"/>
            </p:cNvCxnSpPr>
            <p:nvPr/>
          </p:nvCxnSpPr>
          <p:spPr bwMode="auto">
            <a:xfrm flipH="1">
              <a:off x="251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2539" name="AutoShape 16"/>
            <p:cNvCxnSpPr>
              <a:cxnSpLocks noChangeShapeType="1"/>
              <a:stCxn id="192537" idx="5"/>
            </p:cNvCxnSpPr>
            <p:nvPr/>
          </p:nvCxnSpPr>
          <p:spPr bwMode="auto">
            <a:xfrm>
              <a:off x="282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2540" name="Text Box 17"/>
            <p:cNvSpPr txBox="1">
              <a:spLocks noChangeArrowheads="1"/>
            </p:cNvSpPr>
            <p:nvPr/>
          </p:nvSpPr>
          <p:spPr bwMode="auto">
            <a:xfrm>
              <a:off x="240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9</a:t>
              </a:r>
            </a:p>
          </p:txBody>
        </p:sp>
        <p:sp>
          <p:nvSpPr>
            <p:cNvPr id="192541" name="Text Box 18"/>
            <p:cNvSpPr txBox="1">
              <a:spLocks noChangeArrowheads="1"/>
            </p:cNvSpPr>
            <p:nvPr/>
          </p:nvSpPr>
          <p:spPr bwMode="auto">
            <a:xfrm>
              <a:off x="2824"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6</a:t>
              </a:r>
            </a:p>
          </p:txBody>
        </p:sp>
        <p:sp>
          <p:nvSpPr>
            <p:cNvPr id="192542" name="Oval 19"/>
            <p:cNvSpPr>
              <a:spLocks noChangeArrowheads="1"/>
            </p:cNvSpPr>
            <p:nvPr/>
          </p:nvSpPr>
          <p:spPr bwMode="auto">
            <a:xfrm>
              <a:off x="3352"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D</a:t>
              </a:r>
              <a:br>
                <a:rPr lang="en-US" sz="1800" b="1" dirty="0">
                  <a:latin typeface="Arial" charset="0"/>
                </a:rPr>
              </a:br>
              <a:r>
                <a:rPr lang="en-US" sz="1600" b="1" dirty="0">
                  <a:solidFill>
                    <a:srgbClr val="FFFF66"/>
                  </a:solidFill>
                  <a:latin typeface="Arial" charset="0"/>
                </a:rPr>
                <a:t>0</a:t>
              </a:r>
            </a:p>
          </p:txBody>
        </p:sp>
        <p:cxnSp>
          <p:nvCxnSpPr>
            <p:cNvPr id="192543" name="AutoShape 20"/>
            <p:cNvCxnSpPr>
              <a:cxnSpLocks noChangeShapeType="1"/>
              <a:stCxn id="192542" idx="3"/>
            </p:cNvCxnSpPr>
            <p:nvPr/>
          </p:nvCxnSpPr>
          <p:spPr bwMode="auto">
            <a:xfrm flipH="1">
              <a:off x="3328"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2544" name="AutoShape 21"/>
            <p:cNvCxnSpPr>
              <a:cxnSpLocks noChangeShapeType="1"/>
              <a:stCxn id="192542" idx="5"/>
            </p:cNvCxnSpPr>
            <p:nvPr/>
          </p:nvCxnSpPr>
          <p:spPr bwMode="auto">
            <a:xfrm>
              <a:off x="3639"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2545" name="Text Box 22"/>
            <p:cNvSpPr txBox="1">
              <a:spLocks noChangeArrowheads="1"/>
            </p:cNvSpPr>
            <p:nvPr/>
          </p:nvSpPr>
          <p:spPr bwMode="auto">
            <a:xfrm>
              <a:off x="3216"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2546" name="Text Box 23"/>
            <p:cNvSpPr txBox="1">
              <a:spLocks noChangeArrowheads="1"/>
            </p:cNvSpPr>
            <p:nvPr/>
          </p:nvSpPr>
          <p:spPr bwMode="auto">
            <a:xfrm>
              <a:off x="36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0</a:t>
              </a:r>
            </a:p>
          </p:txBody>
        </p:sp>
        <p:sp>
          <p:nvSpPr>
            <p:cNvPr id="192547" name="Oval 24"/>
            <p:cNvSpPr>
              <a:spLocks noChangeArrowheads="1"/>
            </p:cNvSpPr>
            <p:nvPr/>
          </p:nvSpPr>
          <p:spPr bwMode="auto">
            <a:xfrm>
              <a:off x="3976" y="31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br>
                <a:rPr lang="en-US" sz="1800" b="1" dirty="0">
                  <a:latin typeface="Arial" charset="0"/>
                </a:rPr>
              </a:br>
              <a:r>
                <a:rPr lang="en-US" sz="1800" b="1" dirty="0">
                  <a:solidFill>
                    <a:srgbClr val="FFFF00"/>
                  </a:solidFill>
                  <a:latin typeface="Arial" charset="0"/>
                </a:rPr>
                <a:t>-</a:t>
              </a:r>
              <a:r>
                <a:rPr lang="en-US" sz="1600" b="1" dirty="0">
                  <a:solidFill>
                    <a:srgbClr val="FFFF66"/>
                  </a:solidFill>
                  <a:latin typeface="Arial" charset="0"/>
                </a:rPr>
                <a:t>4</a:t>
              </a:r>
            </a:p>
          </p:txBody>
        </p:sp>
        <p:cxnSp>
          <p:nvCxnSpPr>
            <p:cNvPr id="192548" name="AutoShape 25"/>
            <p:cNvCxnSpPr>
              <a:cxnSpLocks noChangeShapeType="1"/>
              <a:stCxn id="192547" idx="3"/>
            </p:cNvCxnSpPr>
            <p:nvPr/>
          </p:nvCxnSpPr>
          <p:spPr bwMode="auto">
            <a:xfrm flipH="1">
              <a:off x="3952"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92549" name="AutoShape 26"/>
            <p:cNvCxnSpPr>
              <a:cxnSpLocks noChangeShapeType="1"/>
              <a:stCxn id="192547" idx="5"/>
            </p:cNvCxnSpPr>
            <p:nvPr/>
          </p:nvCxnSpPr>
          <p:spPr bwMode="auto">
            <a:xfrm>
              <a:off x="4263" y="346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92550" name="Text Box 27"/>
            <p:cNvSpPr txBox="1">
              <a:spLocks noChangeArrowheads="1"/>
            </p:cNvSpPr>
            <p:nvPr/>
          </p:nvSpPr>
          <p:spPr bwMode="auto">
            <a:xfrm>
              <a:off x="3840" y="364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8</a:t>
              </a:r>
            </a:p>
          </p:txBody>
        </p:sp>
        <p:sp>
          <p:nvSpPr>
            <p:cNvPr id="192551" name="Text Box 28"/>
            <p:cNvSpPr txBox="1">
              <a:spLocks noChangeArrowheads="1"/>
            </p:cNvSpPr>
            <p:nvPr/>
          </p:nvSpPr>
          <p:spPr bwMode="auto">
            <a:xfrm>
              <a:off x="4240" y="3648"/>
              <a:ext cx="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-4</a:t>
              </a:r>
            </a:p>
          </p:txBody>
        </p:sp>
      </p:grpSp>
      <p:grpSp>
        <p:nvGrpSpPr>
          <p:cNvPr id="192517" name="Group 29"/>
          <p:cNvGrpSpPr>
            <a:grpSpLocks/>
          </p:cNvGrpSpPr>
          <p:nvPr/>
        </p:nvGrpSpPr>
        <p:grpSpPr bwMode="auto">
          <a:xfrm>
            <a:off x="3302000" y="4114800"/>
            <a:ext cx="3276600" cy="976313"/>
            <a:chOff x="2080" y="2592"/>
            <a:chExt cx="2064" cy="615"/>
          </a:xfrm>
        </p:grpSpPr>
        <p:sp>
          <p:nvSpPr>
            <p:cNvPr id="192522" name="Oval 30"/>
            <p:cNvSpPr>
              <a:spLocks noChangeArrowheads="1"/>
            </p:cNvSpPr>
            <p:nvPr/>
          </p:nvSpPr>
          <p:spPr bwMode="auto">
            <a:xfrm>
              <a:off x="2592"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p>
            <a:p>
              <a:pPr algn="ctr"/>
              <a:r>
                <a:rPr lang="en-US" sz="1600" b="1">
                  <a:solidFill>
                    <a:schemeClr val="bg1"/>
                  </a:solidFill>
                  <a:latin typeface="Arial" charset="0"/>
                </a:rPr>
                <a:t>4</a:t>
              </a:r>
              <a:endParaRPr lang="en-US" sz="1400" b="1">
                <a:latin typeface="Arial" charset="0"/>
              </a:endParaRPr>
            </a:p>
          </p:txBody>
        </p:sp>
        <p:cxnSp>
          <p:nvCxnSpPr>
            <p:cNvPr id="192523" name="AutoShape 31"/>
            <p:cNvCxnSpPr>
              <a:cxnSpLocks noChangeShapeType="1"/>
              <a:stCxn id="192522" idx="3"/>
              <a:endCxn id="192532" idx="0"/>
            </p:cNvCxnSpPr>
            <p:nvPr/>
          </p:nvCxnSpPr>
          <p:spPr bwMode="auto">
            <a:xfrm flipH="1">
              <a:off x="2080" y="2928"/>
              <a:ext cx="568"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2524" name="AutoShape 32"/>
            <p:cNvCxnSpPr>
              <a:cxnSpLocks noChangeShapeType="1"/>
              <a:stCxn id="192522" idx="4"/>
              <a:endCxn id="192537" idx="0"/>
            </p:cNvCxnSpPr>
            <p:nvPr/>
          </p:nvCxnSpPr>
          <p:spPr bwMode="auto">
            <a:xfrm flipH="1">
              <a:off x="2704" y="2984"/>
              <a:ext cx="80"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2525" name="AutoShape 33"/>
            <p:cNvCxnSpPr>
              <a:cxnSpLocks noChangeShapeType="1"/>
              <a:stCxn id="192527" idx="5"/>
              <a:endCxn id="192547" idx="0"/>
            </p:cNvCxnSpPr>
            <p:nvPr/>
          </p:nvCxnSpPr>
          <p:spPr bwMode="auto">
            <a:xfrm>
              <a:off x="3544" y="2928"/>
              <a:ext cx="600" cy="232"/>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192526" name="AutoShape 34"/>
            <p:cNvCxnSpPr>
              <a:cxnSpLocks noChangeShapeType="1"/>
              <a:stCxn id="192527" idx="4"/>
              <a:endCxn id="192542" idx="0"/>
            </p:cNvCxnSpPr>
            <p:nvPr/>
          </p:nvCxnSpPr>
          <p:spPr bwMode="auto">
            <a:xfrm>
              <a:off x="3408" y="2984"/>
              <a:ext cx="112" cy="176"/>
            </a:xfrm>
            <a:prstGeom prst="straightConnector1">
              <a:avLst/>
            </a:prstGeom>
            <a:noFill/>
            <a:ln w="25400">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192527" name="Oval 35"/>
            <p:cNvSpPr>
              <a:spLocks noChangeArrowheads="1"/>
            </p:cNvSpPr>
            <p:nvPr/>
          </p:nvSpPr>
          <p:spPr bwMode="auto">
            <a:xfrm>
              <a:off x="3216" y="2592"/>
              <a:ext cx="384" cy="384"/>
            </a:xfrm>
            <a:prstGeom prst="ellipse">
              <a:avLst/>
            </a:prstGeom>
            <a:solidFill>
              <a:srgbClr val="CC3300"/>
            </a:solidFill>
            <a:ln w="25400">
              <a:solidFill>
                <a:schemeClr val="tx1"/>
              </a:solidFill>
              <a:miter lim="800000"/>
              <a:headEnd/>
              <a:tailEnd/>
            </a:ln>
          </p:spPr>
          <p:txBody>
            <a:bodyPr wrap="none" anchor="ctr"/>
            <a:lstStyle/>
            <a:p>
              <a:pPr algn="ctr"/>
              <a:r>
                <a:rPr lang="en-US" sz="1400" b="1">
                  <a:latin typeface="Arial" charset="0"/>
                </a:rPr>
                <a:t>50/50</a:t>
              </a:r>
            </a:p>
            <a:p>
              <a:pPr algn="ctr"/>
              <a:r>
                <a:rPr lang="en-US" sz="1600" b="1">
                  <a:solidFill>
                    <a:schemeClr val="bg1"/>
                  </a:solidFill>
                  <a:latin typeface="Arial" charset="0"/>
                </a:rPr>
                <a:t>-2</a:t>
              </a:r>
            </a:p>
          </p:txBody>
        </p:sp>
        <p:sp>
          <p:nvSpPr>
            <p:cNvPr id="192528" name="Text Box 36"/>
            <p:cNvSpPr txBox="1">
              <a:spLocks noChangeArrowheads="1"/>
            </p:cNvSpPr>
            <p:nvPr/>
          </p:nvSpPr>
          <p:spPr bwMode="auto">
            <a:xfrm>
              <a:off x="23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2529" name="Text Box 37"/>
            <p:cNvSpPr txBox="1">
              <a:spLocks noChangeArrowheads="1"/>
            </p:cNvSpPr>
            <p:nvPr/>
          </p:nvSpPr>
          <p:spPr bwMode="auto">
            <a:xfrm>
              <a:off x="2784"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2530" name="Text Box 38"/>
            <p:cNvSpPr txBox="1">
              <a:spLocks noChangeArrowheads="1"/>
            </p:cNvSpPr>
            <p:nvPr/>
          </p:nvSpPr>
          <p:spPr bwMode="auto">
            <a:xfrm>
              <a:off x="3216"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sp>
          <p:nvSpPr>
            <p:cNvPr id="192531" name="Text Box 39"/>
            <p:cNvSpPr txBox="1">
              <a:spLocks noChangeArrowheads="1"/>
            </p:cNvSpPr>
            <p:nvPr/>
          </p:nvSpPr>
          <p:spPr bwMode="auto">
            <a:xfrm>
              <a:off x="3552" y="2976"/>
              <a:ext cx="2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latin typeface="Arial" charset="0"/>
                </a:rPr>
                <a:t>.5</a:t>
              </a:r>
            </a:p>
          </p:txBody>
        </p:sp>
      </p:grpSp>
      <p:sp>
        <p:nvSpPr>
          <p:cNvPr id="192518" name="Text Box 40"/>
          <p:cNvSpPr txBox="1">
            <a:spLocks noChangeArrowheads="1"/>
          </p:cNvSpPr>
          <p:nvPr/>
        </p:nvSpPr>
        <p:spPr bwMode="auto">
          <a:xfrm>
            <a:off x="5638800" y="34290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max</a:t>
            </a:r>
          </a:p>
        </p:txBody>
      </p:sp>
      <p:sp>
        <p:nvSpPr>
          <p:cNvPr id="192519" name="Text Box 41"/>
          <p:cNvSpPr txBox="1">
            <a:spLocks noChangeArrowheads="1"/>
          </p:cNvSpPr>
          <p:nvPr/>
        </p:nvSpPr>
        <p:spPr bwMode="auto">
          <a:xfrm>
            <a:off x="6019800" y="419100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CC3300"/>
                </a:solidFill>
                <a:latin typeface="Arial" charset="0"/>
              </a:rPr>
              <a:t>chance</a:t>
            </a:r>
          </a:p>
        </p:txBody>
      </p:sp>
      <p:sp>
        <p:nvSpPr>
          <p:cNvPr id="192520" name="Text Box 42"/>
          <p:cNvSpPr txBox="1">
            <a:spLocks noChangeArrowheads="1"/>
          </p:cNvSpPr>
          <p:nvPr/>
        </p:nvSpPr>
        <p:spPr bwMode="auto">
          <a:xfrm>
            <a:off x="7086600" y="510540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sp>
        <p:nvSpPr>
          <p:cNvPr id="955440" name="Oval 48"/>
          <p:cNvSpPr>
            <a:spLocks noChangeArrowheads="1"/>
          </p:cNvSpPr>
          <p:nvPr/>
        </p:nvSpPr>
        <p:spPr bwMode="auto">
          <a:xfrm>
            <a:off x="4648200" y="33528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br>
              <a:rPr lang="en-US" sz="1800" b="1" dirty="0">
                <a:latin typeface="Arial" charset="0"/>
              </a:rPr>
            </a:br>
            <a:r>
              <a:rPr lang="en-US" sz="1600" b="1" dirty="0">
                <a:solidFill>
                  <a:srgbClr val="FFFF66"/>
                </a:solidFill>
                <a:latin typeface="Arial"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5440"/>
                                        </p:tgtEl>
                                        <p:attrNameLst>
                                          <p:attrName>style.visibility</p:attrName>
                                        </p:attrNameLst>
                                      </p:cBhvr>
                                      <p:to>
                                        <p:strVal val="visible"/>
                                      </p:to>
                                    </p:set>
                                    <p:animEffect transition="in" filter="dissolve">
                                      <p:cBhvr>
                                        <p:cTn id="7" dur="500"/>
                                        <p:tgtEl>
                                          <p:spTgt spid="955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40"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r>
              <a:rPr lang="en-US"/>
              <a:t>Expectiminimax</a:t>
            </a:r>
          </a:p>
        </p:txBody>
      </p:sp>
      <p:graphicFrame>
        <p:nvGraphicFramePr>
          <p:cNvPr id="1681411" name="Group 3"/>
          <p:cNvGraphicFramePr>
            <a:graphicFrameLocks noGrp="1"/>
          </p:cNvGraphicFramePr>
          <p:nvPr>
            <p:extLst>
              <p:ext uri="{D42A27DB-BD31-4B8C-83A1-F6EECF244321}">
                <p14:modId xmlns:p14="http://schemas.microsoft.com/office/powerpoint/2010/main" val="638235868"/>
              </p:ext>
            </p:extLst>
          </p:nvPr>
        </p:nvGraphicFramePr>
        <p:xfrm>
          <a:off x="152400" y="2057400"/>
          <a:ext cx="8839200" cy="3696394"/>
        </p:xfrm>
        <a:graphic>
          <a:graphicData uri="http://schemas.openxmlformats.org/drawingml/2006/table">
            <a:tbl>
              <a:tblPr/>
              <a:tblGrid>
                <a:gridCol w="5647267">
                  <a:extLst>
                    <a:ext uri="{9D8B030D-6E8A-4147-A177-3AD203B41FA5}">
                      <a16:colId xmlns:a16="http://schemas.microsoft.com/office/drawing/2014/main" val="20000"/>
                    </a:ext>
                  </a:extLst>
                </a:gridCol>
                <a:gridCol w="3191933">
                  <a:extLst>
                    <a:ext uri="{9D8B030D-6E8A-4147-A177-3AD203B41FA5}">
                      <a16:colId xmlns:a16="http://schemas.microsoft.com/office/drawing/2014/main" val="20001"/>
                    </a:ext>
                  </a:extLst>
                </a:gridCol>
              </a:tblGrid>
              <a:tr h="717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charset="0"/>
                          <a:ea typeface="ＭＳ Ｐゴシック" charset="0"/>
                        </a:rPr>
                        <a:t>expectiminimax</a:t>
                      </a:r>
                      <a:r>
                        <a:rPr kumimoji="0" lang="en-US" sz="3200" b="1" i="0" u="none" strike="noStrike" cap="none" normalizeH="0" baseline="0" dirty="0">
                          <a:ln>
                            <a:noFill/>
                          </a:ln>
                          <a:solidFill>
                            <a:schemeClr val="tx1"/>
                          </a:solidFill>
                          <a:effectLst/>
                          <a:latin typeface="Times New Roman" charset="0"/>
                          <a:ea typeface="ＭＳ Ｐゴシック" charset="0"/>
                        </a:rPr>
                        <a:t>(</a:t>
                      </a:r>
                      <a:r>
                        <a:rPr kumimoji="0" lang="en-US" sz="3200" b="0" i="1" u="none" strike="noStrike" cap="none" normalizeH="0" baseline="0" dirty="0">
                          <a:ln>
                            <a:noFill/>
                          </a:ln>
                          <a:solidFill>
                            <a:schemeClr val="tx1"/>
                          </a:solidFill>
                          <a:effectLst/>
                          <a:latin typeface="Times New Roman" charset="0"/>
                          <a:ea typeface="ＭＳ Ｐゴシック" charset="0"/>
                        </a:rPr>
                        <a:t>n</a:t>
                      </a:r>
                      <a:r>
                        <a:rPr kumimoji="0" lang="en-US" sz="3200" b="1" i="0" u="none" strike="noStrike" cap="none" normalizeH="0" baseline="0" dirty="0">
                          <a:ln>
                            <a:noFill/>
                          </a:ln>
                          <a:solidFill>
                            <a:schemeClr val="tx1"/>
                          </a:solidFill>
                          <a:effectLst/>
                          <a:latin typeface="Times New Roman" charset="0"/>
                          <a:ea typeface="ＭＳ Ｐゴシック"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84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Ｐゴシック" charset="0"/>
                        </a:rPr>
                        <a:t>         </a:t>
                      </a:r>
                      <a:r>
                        <a:rPr kumimoji="0" lang="en-US" sz="2800" b="0" i="0" u="none" strike="noStrike" cap="none" normalizeH="0" baseline="0" dirty="0">
                          <a:ln>
                            <a:noFill/>
                          </a:ln>
                          <a:solidFill>
                            <a:schemeClr val="tx1"/>
                          </a:solidFill>
                          <a:effectLst/>
                          <a:latin typeface="Times New Roman" charset="0"/>
                          <a:ea typeface="ＭＳ Ｐゴシック" charset="0"/>
                        </a:rPr>
                        <a:t>SBE(</a:t>
                      </a:r>
                      <a:r>
                        <a:rPr kumimoji="0" lang="en-US" sz="2800" b="0" i="1" u="none" strike="noStrike" cap="none" normalizeH="0" baseline="0" dirty="0">
                          <a:ln>
                            <a:noFill/>
                          </a:ln>
                          <a:solidFill>
                            <a:schemeClr val="tx1"/>
                          </a:solidFill>
                          <a:effectLst/>
                          <a:latin typeface="Times New Roman" charset="0"/>
                          <a:ea typeface="ＭＳ Ｐゴシック" charset="0"/>
                        </a:rPr>
                        <a:t>n</a:t>
                      </a:r>
                      <a:r>
                        <a:rPr kumimoji="0" lang="en-US" sz="2800" b="0" i="0" u="none" strike="noStrike" cap="none" normalizeH="0" baseline="0" dirty="0">
                          <a:ln>
                            <a:noFill/>
                          </a:ln>
                          <a:solidFill>
                            <a:schemeClr val="tx1"/>
                          </a:solidFill>
                          <a:effectLst/>
                          <a:latin typeface="Times New Roman" charset="0"/>
                          <a:ea typeface="ＭＳ Ｐゴシック" charset="0"/>
                        </a:rPr>
                        <a: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ea typeface="ＭＳ Ｐゴシック" charset="0"/>
                        </a:rPr>
                        <a:t>for </a:t>
                      </a:r>
                      <a:r>
                        <a:rPr kumimoji="0" lang="en-US" sz="2400" b="0" i="1" u="none" strike="noStrike" cap="none" normalizeH="0" baseline="0" dirty="0">
                          <a:ln>
                            <a:noFill/>
                          </a:ln>
                          <a:solidFill>
                            <a:schemeClr val="tx1"/>
                          </a:solidFill>
                          <a:effectLst/>
                          <a:latin typeface="Times New Roman" charset="0"/>
                          <a:ea typeface="ＭＳ Ｐゴシック" charset="0"/>
                        </a:rPr>
                        <a:t>n</a:t>
                      </a:r>
                      <a:r>
                        <a:rPr kumimoji="0" lang="en-US" sz="2400" b="0" i="0" u="none" strike="noStrike" cap="none" normalizeH="0" baseline="0" dirty="0">
                          <a:ln>
                            <a:noFill/>
                          </a:ln>
                          <a:solidFill>
                            <a:schemeClr val="tx1"/>
                          </a:solidFill>
                          <a:effectLst/>
                          <a:latin typeface="Times New Roman" charset="0"/>
                          <a:ea typeface="ＭＳ Ｐゴシック" charset="0"/>
                        </a:rPr>
                        <a:t>, a Terminal state or state at cutoff depth</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17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ea typeface="ＭＳ Ｐゴシック" charset="0"/>
                        </a:rPr>
                        <a:t>for </a:t>
                      </a:r>
                      <a:r>
                        <a:rPr kumimoji="0" lang="en-US" sz="2400" b="0" i="1" u="none" strike="noStrike" cap="none" normalizeH="0" baseline="0" dirty="0">
                          <a:ln>
                            <a:noFill/>
                          </a:ln>
                          <a:solidFill>
                            <a:schemeClr val="tx1"/>
                          </a:solidFill>
                          <a:effectLst/>
                          <a:latin typeface="Times New Roman" charset="0"/>
                          <a:ea typeface="ＭＳ Ｐゴシック" charset="0"/>
                        </a:rPr>
                        <a:t>n</a:t>
                      </a:r>
                      <a:r>
                        <a:rPr kumimoji="0" lang="en-US" sz="2400" b="0" i="0" u="none" strike="noStrike" cap="none" normalizeH="0" baseline="0" dirty="0">
                          <a:ln>
                            <a:noFill/>
                          </a:ln>
                          <a:solidFill>
                            <a:schemeClr val="tx1"/>
                          </a:solidFill>
                          <a:effectLst/>
                          <a:latin typeface="Times New Roman" charset="0"/>
                          <a:ea typeface="ＭＳ Ｐゴシック" charset="0"/>
                        </a:rPr>
                        <a:t>, a Max node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9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ea typeface="ＭＳ Ｐゴシック" charset="0"/>
                        </a:rPr>
                        <a:t>for </a:t>
                      </a:r>
                      <a:r>
                        <a:rPr kumimoji="0" lang="en-US" sz="2400" b="0" i="1" u="none" strike="noStrike" cap="none" normalizeH="0" baseline="0" dirty="0">
                          <a:ln>
                            <a:noFill/>
                          </a:ln>
                          <a:solidFill>
                            <a:schemeClr val="tx1"/>
                          </a:solidFill>
                          <a:effectLst/>
                          <a:latin typeface="Times New Roman" charset="0"/>
                          <a:ea typeface="ＭＳ Ｐゴシック" charset="0"/>
                        </a:rPr>
                        <a:t>n</a:t>
                      </a:r>
                      <a:r>
                        <a:rPr kumimoji="0" lang="en-US" sz="2400" b="0" i="0" u="none" strike="noStrike" cap="none" normalizeH="0" baseline="0" dirty="0">
                          <a:ln>
                            <a:noFill/>
                          </a:ln>
                          <a:solidFill>
                            <a:schemeClr val="tx1"/>
                          </a:solidFill>
                          <a:effectLst/>
                          <a:latin typeface="Times New Roman" charset="0"/>
                          <a:ea typeface="ＭＳ Ｐゴシック" charset="0"/>
                        </a:rPr>
                        <a:t>, a Min node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17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ea typeface="ＭＳ Ｐゴシック" charset="0"/>
                        </a:rPr>
                        <a:t>for </a:t>
                      </a:r>
                      <a:r>
                        <a:rPr kumimoji="0" lang="en-US" sz="2400" b="0" i="1" u="none" strike="noStrike" cap="none" normalizeH="0" baseline="0" dirty="0">
                          <a:ln>
                            <a:noFill/>
                          </a:ln>
                          <a:solidFill>
                            <a:schemeClr val="tx1"/>
                          </a:solidFill>
                          <a:effectLst/>
                          <a:latin typeface="Times New Roman" charset="0"/>
                          <a:ea typeface="ＭＳ Ｐゴシック" charset="0"/>
                        </a:rPr>
                        <a:t>n</a:t>
                      </a:r>
                      <a:r>
                        <a:rPr kumimoji="0" lang="en-US" sz="2400" b="0" i="0" u="none" strike="noStrike" cap="none" normalizeH="0" baseline="0" dirty="0">
                          <a:ln>
                            <a:noFill/>
                          </a:ln>
                          <a:solidFill>
                            <a:schemeClr val="tx1"/>
                          </a:solidFill>
                          <a:effectLst/>
                          <a:latin typeface="Times New Roman" charset="0"/>
                          <a:ea typeface="ＭＳ Ｐゴシック" charset="0"/>
                        </a:rPr>
                        <a:t>, a Chance node</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681436" name="Object 28"/>
          <p:cNvGraphicFramePr>
            <a:graphicFrameLocks noChangeAspect="1"/>
          </p:cNvGraphicFramePr>
          <p:nvPr>
            <p:extLst>
              <p:ext uri="{D42A27DB-BD31-4B8C-83A1-F6EECF244321}">
                <p14:modId xmlns:p14="http://schemas.microsoft.com/office/powerpoint/2010/main" val="1858577069"/>
              </p:ext>
            </p:extLst>
          </p:nvPr>
        </p:nvGraphicFramePr>
        <p:xfrm>
          <a:off x="762000" y="3505200"/>
          <a:ext cx="4724400" cy="609600"/>
        </p:xfrm>
        <a:graphic>
          <a:graphicData uri="http://schemas.openxmlformats.org/presentationml/2006/ole">
            <mc:AlternateContent xmlns:mc="http://schemas.openxmlformats.org/markup-compatibility/2006">
              <mc:Choice xmlns:v="urn:schemas-microsoft-com:vml" Requires="v">
                <p:oleObj spid="_x0000_s5704" name="Equation" r:id="rId4" imgW="1841400" imgH="241200" progId="Equation.DSMT4">
                  <p:embed/>
                </p:oleObj>
              </mc:Choice>
              <mc:Fallback>
                <p:oleObj name="Equation" r:id="rId4" imgW="184140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05200"/>
                        <a:ext cx="4724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81437" name="Object 29"/>
          <p:cNvGraphicFramePr>
            <a:graphicFrameLocks noChangeAspect="1"/>
          </p:cNvGraphicFramePr>
          <p:nvPr>
            <p:extLst>
              <p:ext uri="{D42A27DB-BD31-4B8C-83A1-F6EECF244321}">
                <p14:modId xmlns:p14="http://schemas.microsoft.com/office/powerpoint/2010/main" val="3750986610"/>
              </p:ext>
            </p:extLst>
          </p:nvPr>
        </p:nvGraphicFramePr>
        <p:xfrm>
          <a:off x="762000" y="4267200"/>
          <a:ext cx="4724400" cy="547688"/>
        </p:xfrm>
        <a:graphic>
          <a:graphicData uri="http://schemas.openxmlformats.org/presentationml/2006/ole">
            <mc:AlternateContent xmlns:mc="http://schemas.openxmlformats.org/markup-compatibility/2006">
              <mc:Choice xmlns:v="urn:schemas-microsoft-com:vml" Requires="v">
                <p:oleObj spid="_x0000_s5705" name="Equation" r:id="rId6" imgW="1815840" imgH="241200" progId="Equation.DSMT4">
                  <p:embed/>
                </p:oleObj>
              </mc:Choice>
              <mc:Fallback>
                <p:oleObj name="Equation" r:id="rId6" imgW="18158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267200"/>
                        <a:ext cx="4724400" cy="54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81438" name="Object 30"/>
          <p:cNvGraphicFramePr>
            <a:graphicFrameLocks noChangeAspect="1"/>
          </p:cNvGraphicFramePr>
          <p:nvPr>
            <p:extLst>
              <p:ext uri="{D42A27DB-BD31-4B8C-83A1-F6EECF244321}">
                <p14:modId xmlns:p14="http://schemas.microsoft.com/office/powerpoint/2010/main" val="878008461"/>
              </p:ext>
            </p:extLst>
          </p:nvPr>
        </p:nvGraphicFramePr>
        <p:xfrm>
          <a:off x="120693" y="5029200"/>
          <a:ext cx="5670507" cy="533400"/>
        </p:xfrm>
        <a:graphic>
          <a:graphicData uri="http://schemas.openxmlformats.org/presentationml/2006/ole">
            <mc:AlternateContent xmlns:mc="http://schemas.openxmlformats.org/markup-compatibility/2006">
              <mc:Choice xmlns:v="urn:schemas-microsoft-com:vml" Requires="v">
                <p:oleObj spid="_x0000_s5706" name="Equation" r:id="rId8" imgW="2108160" imgH="241200" progId="Equation.DSMT4">
                  <p:embed/>
                </p:oleObj>
              </mc:Choice>
              <mc:Fallback>
                <p:oleObj name="Equation" r:id="rId8" imgW="210816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693" y="5029200"/>
                        <a:ext cx="5670507"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716441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28600" y="-152400"/>
            <a:ext cx="8686800" cy="1143000"/>
          </a:xfrm>
        </p:spPr>
        <p:txBody>
          <a:bodyPr/>
          <a:lstStyle/>
          <a:p>
            <a:r>
              <a:rPr lang="en-US" dirty="0" err="1"/>
              <a:t>Expectiminimax</a:t>
            </a:r>
            <a:endParaRPr lang="en-US" dirty="0"/>
          </a:p>
        </p:txBody>
      </p:sp>
      <p:pic>
        <p:nvPicPr>
          <p:cNvPr id="322563" name="Picture 3" descr="fig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5562600" cy="4408488"/>
          </a:xfrm>
          <a:prstGeom prst="rect">
            <a:avLst/>
          </a:prstGeom>
          <a:noFill/>
          <a:extLst>
            <a:ext uri="{909E8E84-426E-40dd-AFC4-6F175D3DCCD1}">
              <a14:hiddenFill xmlns:a14="http://schemas.microsoft.com/office/drawing/2010/main" xmlns="">
                <a:solidFill>
                  <a:srgbClr val="FFFFFF"/>
                </a:solidFill>
              </a14:hiddenFill>
            </a:ext>
          </a:extLst>
        </p:spPr>
      </p:pic>
      <p:sp>
        <p:nvSpPr>
          <p:cNvPr id="322564" name="Text Box 4"/>
          <p:cNvSpPr txBox="1">
            <a:spLocks noChangeArrowheads="1"/>
          </p:cNvSpPr>
          <p:nvPr/>
        </p:nvSpPr>
        <p:spPr bwMode="auto">
          <a:xfrm>
            <a:off x="0" y="990600"/>
            <a:ext cx="3352800" cy="560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112713" indent="-112713">
              <a:defRPr sz="2400">
                <a:solidFill>
                  <a:schemeClr val="tx1"/>
                </a:solidFill>
                <a:latin typeface="Times New Roman" charset="0"/>
                <a:ea typeface="ＭＳ Ｐゴシック" charset="0"/>
              </a:defRPr>
            </a:lvl1pPr>
            <a:lvl2pPr marL="346075" indent="-119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0" hangingPunct="0">
              <a:spcBef>
                <a:spcPct val="50000"/>
              </a:spcBef>
              <a:buFontTx/>
              <a:buChar char="•"/>
            </a:pPr>
            <a:r>
              <a:rPr lang="en-US" b="1" dirty="0">
                <a:solidFill>
                  <a:srgbClr val="FF0000"/>
                </a:solidFill>
              </a:rPr>
              <a:t>Chance nodes</a:t>
            </a:r>
            <a:r>
              <a:rPr lang="en-US" dirty="0"/>
              <a:t> (shown as circles) represent random events</a:t>
            </a:r>
          </a:p>
          <a:p>
            <a:pPr eaLnBrk="0" hangingPunct="0">
              <a:spcBef>
                <a:spcPct val="50000"/>
              </a:spcBef>
              <a:buFontTx/>
              <a:buChar char="•"/>
            </a:pPr>
            <a:r>
              <a:rPr lang="en-US" dirty="0"/>
              <a:t>For chance nodes over a Max node, as in C:</a:t>
            </a:r>
            <a:endParaRPr lang="en-US" sz="2800" dirty="0"/>
          </a:p>
          <a:p>
            <a:pPr eaLnBrk="0" hangingPunct="0">
              <a:spcBef>
                <a:spcPct val="50000"/>
              </a:spcBef>
            </a:pPr>
            <a:r>
              <a:rPr lang="en-US" sz="2000" dirty="0" err="1"/>
              <a:t>expectimax</a:t>
            </a:r>
            <a:r>
              <a:rPr lang="en-US" sz="2000" dirty="0"/>
              <a:t>(C) = ∑</a:t>
            </a:r>
            <a:r>
              <a:rPr lang="en-US" sz="3600" i="1" baseline="-25000" dirty="0" err="1"/>
              <a:t>i</a:t>
            </a:r>
            <a:r>
              <a:rPr lang="en-US" sz="3600" baseline="-25000" dirty="0"/>
              <a:t> </a:t>
            </a:r>
            <a:r>
              <a:rPr lang="en-US" sz="2000" dirty="0"/>
              <a:t>(</a:t>
            </a:r>
            <a:r>
              <a:rPr lang="en-US" sz="2000" i="1" dirty="0"/>
              <a:t>P</a:t>
            </a:r>
            <a:r>
              <a:rPr lang="en-US" sz="2000" dirty="0"/>
              <a:t>(</a:t>
            </a:r>
            <a:r>
              <a:rPr lang="en-US" sz="2000" i="1" dirty="0" err="1"/>
              <a:t>i</a:t>
            </a:r>
            <a:r>
              <a:rPr lang="en-US" sz="2000" dirty="0"/>
              <a:t>) * </a:t>
            </a:r>
            <a:r>
              <a:rPr lang="en-US" sz="2000" dirty="0" err="1"/>
              <a:t>maxvalue</a:t>
            </a:r>
            <a:r>
              <a:rPr lang="en-US" sz="2000" dirty="0"/>
              <a:t>(</a:t>
            </a:r>
            <a:r>
              <a:rPr lang="en-US" sz="2000" i="1" dirty="0" err="1"/>
              <a:t>i</a:t>
            </a:r>
            <a:r>
              <a:rPr lang="en-US" sz="2000" dirty="0"/>
              <a:t>))</a:t>
            </a:r>
          </a:p>
          <a:p>
            <a:pPr eaLnBrk="0" hangingPunct="0">
              <a:spcBef>
                <a:spcPct val="50000"/>
              </a:spcBef>
              <a:buFontTx/>
              <a:buChar char="•"/>
            </a:pPr>
            <a:r>
              <a:rPr lang="en-US" dirty="0"/>
              <a:t>For chance nodes over a Min node:</a:t>
            </a:r>
            <a:endParaRPr lang="en-US" sz="2800" dirty="0"/>
          </a:p>
          <a:p>
            <a:pPr eaLnBrk="0" hangingPunct="0">
              <a:spcBef>
                <a:spcPct val="50000"/>
              </a:spcBef>
            </a:pPr>
            <a:r>
              <a:rPr lang="en-US" sz="2000" dirty="0" err="1"/>
              <a:t>expectimin</a:t>
            </a:r>
            <a:r>
              <a:rPr lang="en-US" sz="2000" dirty="0"/>
              <a:t>(C) = ∑</a:t>
            </a:r>
            <a:r>
              <a:rPr lang="en-US" sz="3600" i="1" baseline="-25000" dirty="0" err="1"/>
              <a:t>i</a:t>
            </a:r>
            <a:r>
              <a:rPr lang="en-US" sz="2000" dirty="0"/>
              <a:t>(</a:t>
            </a:r>
            <a:r>
              <a:rPr lang="en-US" sz="2000" i="1" dirty="0"/>
              <a:t>P</a:t>
            </a:r>
            <a:r>
              <a:rPr lang="en-US" sz="2000" dirty="0"/>
              <a:t>(</a:t>
            </a:r>
            <a:r>
              <a:rPr lang="en-US" sz="2000" i="1" dirty="0" err="1"/>
              <a:t>i</a:t>
            </a:r>
            <a:r>
              <a:rPr lang="en-US" sz="2000" dirty="0"/>
              <a:t>) * </a:t>
            </a:r>
            <a:r>
              <a:rPr lang="en-US" sz="2000" dirty="0" err="1"/>
              <a:t>minvalue</a:t>
            </a:r>
            <a:r>
              <a:rPr lang="en-US" sz="2000" dirty="0"/>
              <a:t>(</a:t>
            </a:r>
            <a:r>
              <a:rPr lang="en-US" sz="2000" i="1" dirty="0" err="1"/>
              <a:t>i</a:t>
            </a:r>
            <a:r>
              <a:rPr lang="en-US" sz="2000" dirty="0"/>
              <a:t>))</a:t>
            </a:r>
            <a:endParaRPr lang="en-US" sz="2800" dirty="0"/>
          </a:p>
          <a:p>
            <a:pPr eaLnBrk="0" hangingPunct="0">
              <a:spcBef>
                <a:spcPct val="50000"/>
              </a:spcBef>
              <a:buFontTx/>
              <a:buChar char="•"/>
            </a:pPr>
            <a:endParaRPr lang="en-US" sz="1800" dirty="0"/>
          </a:p>
          <a:p>
            <a:pPr eaLnBrk="0" hangingPunct="0">
              <a:spcBef>
                <a:spcPct val="50000"/>
              </a:spcBef>
              <a:buFontTx/>
              <a:buChar char="•"/>
            </a:pPr>
            <a:endParaRPr lang="en-US" sz="1800" dirty="0"/>
          </a:p>
        </p:txBody>
      </p:sp>
      <p:sp>
        <p:nvSpPr>
          <p:cNvPr id="322565" name="Text Box 5"/>
          <p:cNvSpPr txBox="1">
            <a:spLocks noChangeArrowheads="1"/>
          </p:cNvSpPr>
          <p:nvPr/>
        </p:nvSpPr>
        <p:spPr bwMode="auto">
          <a:xfrm>
            <a:off x="4953000" y="4419600"/>
            <a:ext cx="506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200">
                <a:solidFill>
                  <a:srgbClr val="FF0000"/>
                </a:solidFill>
                <a:latin typeface="Times New Roman" charset="0"/>
              </a:rPr>
              <a:t>Max</a:t>
            </a:r>
          </a:p>
          <a:p>
            <a:pPr algn="ctr" eaLnBrk="0" hangingPunct="0"/>
            <a:r>
              <a:rPr lang="en-US" sz="1200">
                <a:solidFill>
                  <a:srgbClr val="FF0000"/>
                </a:solidFill>
                <a:latin typeface="Times New Roman" charset="0"/>
              </a:rPr>
              <a:t>Rolls</a:t>
            </a:r>
          </a:p>
        </p:txBody>
      </p:sp>
      <p:sp>
        <p:nvSpPr>
          <p:cNvPr id="322566" name="Text Box 6"/>
          <p:cNvSpPr txBox="1">
            <a:spLocks noChangeArrowheads="1"/>
          </p:cNvSpPr>
          <p:nvPr/>
        </p:nvSpPr>
        <p:spPr bwMode="auto">
          <a:xfrm>
            <a:off x="5638800" y="2743200"/>
            <a:ext cx="506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1200">
                <a:solidFill>
                  <a:srgbClr val="FF0000"/>
                </a:solidFill>
                <a:latin typeface="Times New Roman" charset="0"/>
              </a:rPr>
              <a:t>Min</a:t>
            </a:r>
          </a:p>
          <a:p>
            <a:pPr algn="ctr" eaLnBrk="0" hangingPunct="0"/>
            <a:r>
              <a:rPr lang="en-US" sz="1200">
                <a:solidFill>
                  <a:srgbClr val="FF0000"/>
                </a:solidFill>
                <a:latin typeface="Times New Roman" charset="0"/>
              </a:rPr>
              <a:t>Rolls</a:t>
            </a:r>
          </a:p>
        </p:txBody>
      </p:sp>
    </p:spTree>
    <p:extLst>
      <p:ext uri="{BB962C8B-B14F-4D97-AF65-F5344CB8AC3E}">
        <p14:creationId xmlns:p14="http://schemas.microsoft.com/office/powerpoint/2010/main" val="2776673096"/>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p:txBody>
          <a:bodyPr/>
          <a:lstStyle/>
          <a:p>
            <a:r>
              <a:rPr lang="en-US"/>
              <a:t>Expectiminimax Example</a:t>
            </a:r>
          </a:p>
        </p:txBody>
      </p:sp>
      <p:pic>
        <p:nvPicPr>
          <p:cNvPr id="1601539" name="Picture 3" descr="chancegametree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01750" y="2362200"/>
            <a:ext cx="6570663" cy="3459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601540" name="Text Box 4"/>
          <p:cNvSpPr txBox="1">
            <a:spLocks noChangeArrowheads="1"/>
          </p:cNvSpPr>
          <p:nvPr/>
        </p:nvSpPr>
        <p:spPr bwMode="auto">
          <a:xfrm>
            <a:off x="167640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3</a:t>
            </a:r>
          </a:p>
        </p:txBody>
      </p:sp>
      <p:sp>
        <p:nvSpPr>
          <p:cNvPr id="1601541" name="Text Box 5"/>
          <p:cNvSpPr txBox="1">
            <a:spLocks noChangeArrowheads="1"/>
          </p:cNvSpPr>
          <p:nvPr/>
        </p:nvSpPr>
        <p:spPr bwMode="auto">
          <a:xfrm>
            <a:off x="2508250" y="3824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0</a:t>
            </a:r>
          </a:p>
        </p:txBody>
      </p:sp>
      <p:sp>
        <p:nvSpPr>
          <p:cNvPr id="1601542" name="Text Box 6"/>
          <p:cNvSpPr txBox="1">
            <a:spLocks noChangeArrowheads="1"/>
          </p:cNvSpPr>
          <p:nvPr/>
        </p:nvSpPr>
        <p:spPr bwMode="auto">
          <a:xfrm>
            <a:off x="250825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0</a:t>
            </a:r>
          </a:p>
        </p:txBody>
      </p:sp>
      <p:sp>
        <p:nvSpPr>
          <p:cNvPr id="1601543" name="Text Box 7"/>
          <p:cNvSpPr txBox="1">
            <a:spLocks noChangeArrowheads="1"/>
          </p:cNvSpPr>
          <p:nvPr/>
        </p:nvSpPr>
        <p:spPr bwMode="auto">
          <a:xfrm>
            <a:off x="4032250" y="38242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6</a:t>
            </a:r>
          </a:p>
        </p:txBody>
      </p:sp>
      <p:sp>
        <p:nvSpPr>
          <p:cNvPr id="1601544" name="Text Box 8"/>
          <p:cNvSpPr txBox="1">
            <a:spLocks noChangeArrowheads="1"/>
          </p:cNvSpPr>
          <p:nvPr/>
        </p:nvSpPr>
        <p:spPr bwMode="auto">
          <a:xfrm>
            <a:off x="327025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6</a:t>
            </a:r>
          </a:p>
        </p:txBody>
      </p:sp>
      <p:sp>
        <p:nvSpPr>
          <p:cNvPr id="1601545" name="Text Box 9"/>
          <p:cNvSpPr txBox="1">
            <a:spLocks noChangeArrowheads="1"/>
          </p:cNvSpPr>
          <p:nvPr/>
        </p:nvSpPr>
        <p:spPr bwMode="auto">
          <a:xfrm>
            <a:off x="563245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rPr>
              <a:t>0</a:t>
            </a:r>
          </a:p>
        </p:txBody>
      </p:sp>
      <p:sp>
        <p:nvSpPr>
          <p:cNvPr id="1601546" name="Text Box 10"/>
          <p:cNvSpPr txBox="1">
            <a:spLocks noChangeArrowheads="1"/>
          </p:cNvSpPr>
          <p:nvPr/>
        </p:nvSpPr>
        <p:spPr bwMode="auto">
          <a:xfrm>
            <a:off x="7105650" y="4586288"/>
            <a:ext cx="438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12</a:t>
            </a:r>
          </a:p>
        </p:txBody>
      </p:sp>
      <p:sp>
        <p:nvSpPr>
          <p:cNvPr id="1601548" name="Text Box 12"/>
          <p:cNvSpPr txBox="1">
            <a:spLocks noChangeArrowheads="1"/>
          </p:cNvSpPr>
          <p:nvPr/>
        </p:nvSpPr>
        <p:spPr bwMode="auto">
          <a:xfrm>
            <a:off x="487045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3</a:t>
            </a:r>
          </a:p>
        </p:txBody>
      </p:sp>
      <p:sp>
        <p:nvSpPr>
          <p:cNvPr id="1601549" name="Text Box 13"/>
          <p:cNvSpPr txBox="1">
            <a:spLocks noChangeArrowheads="1"/>
          </p:cNvSpPr>
          <p:nvPr/>
        </p:nvSpPr>
        <p:spPr bwMode="auto">
          <a:xfrm>
            <a:off x="6394450" y="4586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6</a:t>
            </a:r>
          </a:p>
        </p:txBody>
      </p:sp>
      <p:sp>
        <p:nvSpPr>
          <p:cNvPr id="1601550" name="Text Box 14"/>
          <p:cNvSpPr txBox="1">
            <a:spLocks noChangeArrowheads="1"/>
          </p:cNvSpPr>
          <p:nvPr/>
        </p:nvSpPr>
        <p:spPr bwMode="auto">
          <a:xfrm>
            <a:off x="4870450" y="3824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0</a:t>
            </a:r>
          </a:p>
        </p:txBody>
      </p:sp>
      <p:sp>
        <p:nvSpPr>
          <p:cNvPr id="1601551" name="Text Box 15"/>
          <p:cNvSpPr txBox="1">
            <a:spLocks noChangeArrowheads="1"/>
          </p:cNvSpPr>
          <p:nvPr/>
        </p:nvSpPr>
        <p:spPr bwMode="auto">
          <a:xfrm>
            <a:off x="6394450" y="38242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6</a:t>
            </a:r>
          </a:p>
        </p:txBody>
      </p:sp>
      <p:sp>
        <p:nvSpPr>
          <p:cNvPr id="1601555" name="Text Box 19"/>
          <p:cNvSpPr txBox="1">
            <a:spLocks noChangeArrowheads="1"/>
          </p:cNvSpPr>
          <p:nvPr/>
        </p:nvSpPr>
        <p:spPr bwMode="auto">
          <a:xfrm>
            <a:off x="4038600" y="45862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9</a:t>
            </a:r>
          </a:p>
        </p:txBody>
      </p:sp>
      <p:sp>
        <p:nvSpPr>
          <p:cNvPr id="1601560" name="Text Box 24"/>
          <p:cNvSpPr txBox="1">
            <a:spLocks noChangeArrowheads="1"/>
          </p:cNvSpPr>
          <p:nvPr/>
        </p:nvSpPr>
        <p:spPr bwMode="auto">
          <a:xfrm>
            <a:off x="1066800" y="3200400"/>
            <a:ext cx="170187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latin typeface="Arial" charset="0"/>
              </a:rPr>
              <a:t>(= 0*0.67 + 6*0.33)</a:t>
            </a:r>
          </a:p>
        </p:txBody>
      </p:sp>
      <p:sp>
        <p:nvSpPr>
          <p:cNvPr id="1601561" name="Text Box 25"/>
          <p:cNvSpPr txBox="1">
            <a:spLocks noChangeArrowheads="1"/>
          </p:cNvSpPr>
          <p:nvPr/>
        </p:nvSpPr>
        <p:spPr bwMode="auto">
          <a:xfrm>
            <a:off x="6553200" y="3048000"/>
            <a:ext cx="170187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latin typeface="Arial" charset="0"/>
              </a:rPr>
              <a:t>(= 0*0.67 + 6*0.33)</a:t>
            </a:r>
          </a:p>
        </p:txBody>
      </p:sp>
      <p:sp>
        <p:nvSpPr>
          <p:cNvPr id="1601562" name="Text Box 26"/>
          <p:cNvSpPr txBox="1">
            <a:spLocks noChangeArrowheads="1"/>
          </p:cNvSpPr>
          <p:nvPr/>
        </p:nvSpPr>
        <p:spPr bwMode="auto">
          <a:xfrm>
            <a:off x="3048000" y="3059668"/>
            <a:ext cx="6339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1.98</a:t>
            </a:r>
          </a:p>
        </p:txBody>
      </p:sp>
      <p:sp>
        <p:nvSpPr>
          <p:cNvPr id="1601563" name="Text Box 27"/>
          <p:cNvSpPr txBox="1">
            <a:spLocks noChangeArrowheads="1"/>
          </p:cNvSpPr>
          <p:nvPr/>
        </p:nvSpPr>
        <p:spPr bwMode="auto">
          <a:xfrm>
            <a:off x="5410200" y="3062287"/>
            <a:ext cx="6339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1.98</a:t>
            </a:r>
          </a:p>
        </p:txBody>
      </p:sp>
      <p:sp>
        <p:nvSpPr>
          <p:cNvPr id="1601564" name="Text Box 28"/>
          <p:cNvSpPr txBox="1">
            <a:spLocks noChangeArrowheads="1"/>
          </p:cNvSpPr>
          <p:nvPr/>
        </p:nvSpPr>
        <p:spPr bwMode="auto">
          <a:xfrm>
            <a:off x="4419600" y="2452687"/>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Arial" charset="0"/>
              </a:rPr>
              <a:t>2</a:t>
            </a:r>
          </a:p>
        </p:txBody>
      </p:sp>
      <p:sp>
        <p:nvSpPr>
          <p:cNvPr id="1601567" name="Text Box 31"/>
          <p:cNvSpPr txBox="1">
            <a:spLocks noChangeArrowheads="1"/>
          </p:cNvSpPr>
          <p:nvPr/>
        </p:nvSpPr>
        <p:spPr bwMode="auto">
          <a:xfrm>
            <a:off x="457200" y="4343400"/>
            <a:ext cx="7334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latin typeface="Arial" charset="0"/>
              </a:rPr>
              <a:t>(3*1.0</a:t>
            </a:r>
            <a:r>
              <a:rPr lang="en-US" sz="1800">
                <a:latin typeface="Arial" charset="0"/>
              </a:rPr>
              <a:t>)</a:t>
            </a:r>
          </a:p>
        </p:txBody>
      </p:sp>
    </p:spTree>
    <p:extLst>
      <p:ext uri="{BB962C8B-B14F-4D97-AF65-F5344CB8AC3E}">
        <p14:creationId xmlns:p14="http://schemas.microsoft.com/office/powerpoint/2010/main" val="8805401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a:lstStyle/>
          <a:p>
            <a:pPr eaLnBrk="1" hangingPunct="1"/>
            <a:r>
              <a:rPr lang="en-US">
                <a:latin typeface="Calibri" charset="0"/>
              </a:rPr>
              <a:t>Non-Deterministic Games</a:t>
            </a:r>
          </a:p>
        </p:txBody>
      </p:sp>
      <p:sp>
        <p:nvSpPr>
          <p:cNvPr id="957443" name="Rectangle 3"/>
          <p:cNvSpPr>
            <a:spLocks noGrp="1" noChangeArrowheads="1"/>
          </p:cNvSpPr>
          <p:nvPr>
            <p:ph idx="1"/>
          </p:nvPr>
        </p:nvSpPr>
        <p:spPr>
          <a:xfrm>
            <a:off x="609600" y="1600200"/>
            <a:ext cx="8077200" cy="4525963"/>
          </a:xfrm>
        </p:spPr>
        <p:txBody>
          <a:bodyPr rtlCol="0">
            <a:normAutofit/>
          </a:bodyPr>
          <a:lstStyle/>
          <a:p>
            <a:pPr eaLnBrk="1" fontAlgn="auto" hangingPunct="1">
              <a:spcAft>
                <a:spcPts val="0"/>
              </a:spcAft>
              <a:buFont typeface="Arial" pitchFamily="34" charset="0"/>
              <a:buChar char="•"/>
              <a:defRPr/>
            </a:pPr>
            <a:r>
              <a:rPr lang="en-US" dirty="0">
                <a:ea typeface="+mn-ea"/>
                <a:cs typeface="+mn-cs"/>
              </a:rPr>
              <a:t>Non-determinism increases branching factor</a:t>
            </a:r>
          </a:p>
          <a:p>
            <a:pPr lvl="1" eaLnBrk="1" fontAlgn="auto" hangingPunct="1">
              <a:spcAft>
                <a:spcPts val="0"/>
              </a:spcAft>
              <a:buFont typeface="Arial" pitchFamily="34" charset="0"/>
              <a:buChar char="–"/>
              <a:defRPr/>
            </a:pPr>
            <a:r>
              <a:rPr lang="en-US" dirty="0">
                <a:ea typeface="+mn-ea"/>
              </a:rPr>
              <a:t>21 possible distinct rolls with 2 dice (since 6-5 is same as 5-6)</a:t>
            </a:r>
          </a:p>
          <a:p>
            <a:pPr eaLnBrk="1" fontAlgn="auto" hangingPunct="1">
              <a:spcAft>
                <a:spcPts val="0"/>
              </a:spcAft>
              <a:buFont typeface="Arial" pitchFamily="34" charset="0"/>
              <a:buChar char="•"/>
              <a:defRPr/>
            </a:pPr>
            <a:r>
              <a:rPr lang="en-US" i="1" dirty="0">
                <a:ea typeface="+mn-ea"/>
                <a:cs typeface="+mn-cs"/>
              </a:rPr>
              <a:t>Value of look-ahead diminishes</a:t>
            </a:r>
            <a:r>
              <a:rPr lang="en-US" dirty="0">
                <a:ea typeface="+mn-ea"/>
                <a:cs typeface="+mn-cs"/>
              </a:rPr>
              <a:t>:  as depth increases, probability of reaching a given node decreases</a:t>
            </a:r>
          </a:p>
          <a:p>
            <a:pPr eaLnBrk="1" fontAlgn="auto" hangingPunct="1">
              <a:spcAft>
                <a:spcPts val="0"/>
              </a:spcAft>
              <a:buFont typeface="Arial" pitchFamily="34" charset="0"/>
              <a:buChar char="•"/>
              <a:defRPr/>
            </a:pPr>
            <a:r>
              <a:rPr lang="en-US" dirty="0">
                <a:ea typeface="+mn-ea"/>
                <a:cs typeface="+mn-cs"/>
              </a:rPr>
              <a:t>Alpha-Beta pruning is less effective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a:xfrm>
            <a:off x="912813" y="230188"/>
            <a:ext cx="7219950" cy="901700"/>
          </a:xfrm>
          <a:noFill/>
          <a:ln/>
          <a:effectLst>
            <a:outerShdw blurRad="63500" dist="17961" dir="18900000" algn="ctr" rotWithShape="0">
              <a:schemeClr val="tx1">
                <a:alpha val="74998"/>
              </a:schemeClr>
            </a:outerShdw>
          </a:effectLst>
        </p:spPr>
        <p:txBody>
          <a:bodyPr lIns="92075" tIns="46038" rIns="92075" bIns="46038"/>
          <a:lstStyle/>
          <a:p>
            <a:r>
              <a:rPr lang="en-US"/>
              <a:t>History of Search Innovations</a:t>
            </a:r>
          </a:p>
        </p:txBody>
      </p:sp>
      <p:sp>
        <p:nvSpPr>
          <p:cNvPr id="1647619" name="Rectangle 3"/>
          <p:cNvSpPr>
            <a:spLocks noGrp="1" noChangeArrowheads="1"/>
          </p:cNvSpPr>
          <p:nvPr>
            <p:ph type="body" idx="1"/>
          </p:nvPr>
        </p:nvSpPr>
        <p:spPr>
          <a:xfrm>
            <a:off x="636588" y="1524000"/>
            <a:ext cx="7974012" cy="4953000"/>
          </a:xfrm>
          <a:noFill/>
          <a:ln/>
        </p:spPr>
        <p:txBody>
          <a:bodyPr lIns="92075" tIns="46038" rIns="92075" bIns="46038"/>
          <a:lstStyle/>
          <a:p>
            <a:pPr marL="0" indent="0">
              <a:tabLst>
                <a:tab pos="3201988" algn="l"/>
                <a:tab pos="6805613" algn="ctr"/>
              </a:tabLst>
            </a:pPr>
            <a:r>
              <a:rPr lang="en-US" dirty="0"/>
              <a:t>Shannon, Turing	</a:t>
            </a:r>
            <a:r>
              <a:rPr lang="en-US" dirty="0" err="1"/>
              <a:t>Minimax</a:t>
            </a:r>
            <a:r>
              <a:rPr lang="en-US" dirty="0"/>
              <a:t> search	      1950</a:t>
            </a:r>
          </a:p>
          <a:p>
            <a:pPr marL="0" indent="0">
              <a:tabLst>
                <a:tab pos="3201988" algn="l"/>
                <a:tab pos="6805613" algn="ctr"/>
              </a:tabLst>
            </a:pPr>
            <a:r>
              <a:rPr lang="en-US" dirty="0" err="1"/>
              <a:t>Kotok</a:t>
            </a:r>
            <a:r>
              <a:rPr lang="en-US" dirty="0"/>
              <a:t>/McCarthy	Alpha-Beta pruning	   1966</a:t>
            </a:r>
          </a:p>
          <a:p>
            <a:pPr marL="0" indent="0">
              <a:tabLst>
                <a:tab pos="3201988" algn="l"/>
                <a:tab pos="6805613" algn="ctr"/>
              </a:tabLst>
            </a:pPr>
            <a:r>
              <a:rPr lang="en-US" dirty="0" err="1"/>
              <a:t>MacHack</a:t>
            </a:r>
            <a:r>
              <a:rPr lang="en-US" dirty="0"/>
              <a:t>	Transposition tables	  1967</a:t>
            </a:r>
          </a:p>
          <a:p>
            <a:pPr marL="0" indent="0">
              <a:tabLst>
                <a:tab pos="3201988" algn="l"/>
                <a:tab pos="6805613" algn="ctr"/>
              </a:tabLst>
            </a:pPr>
            <a:r>
              <a:rPr lang="en-US" dirty="0"/>
              <a:t>Chess 3.0+	Iterative-deepening   	1975</a:t>
            </a:r>
          </a:p>
          <a:p>
            <a:pPr marL="0" indent="0">
              <a:tabLst>
                <a:tab pos="3201988" algn="l"/>
                <a:tab pos="6805613" algn="ctr"/>
              </a:tabLst>
            </a:pPr>
            <a:r>
              <a:rPr lang="en-US" dirty="0"/>
              <a:t>Belle	Special hardware	       1978</a:t>
            </a:r>
          </a:p>
          <a:p>
            <a:pPr marL="0" indent="0">
              <a:tabLst>
                <a:tab pos="3201988" algn="l"/>
                <a:tab pos="6805613" algn="ctr"/>
              </a:tabLst>
            </a:pPr>
            <a:r>
              <a:rPr lang="en-US" dirty="0"/>
              <a:t>Cray Blitz	Parallel search	       1983</a:t>
            </a:r>
          </a:p>
          <a:p>
            <a:pPr marL="0" indent="0">
              <a:tabLst>
                <a:tab pos="3201988" algn="l"/>
                <a:tab pos="6805613" algn="ctr"/>
              </a:tabLst>
            </a:pPr>
            <a:r>
              <a:rPr lang="en-US" dirty="0" err="1"/>
              <a:t>Hitech</a:t>
            </a:r>
            <a:r>
              <a:rPr lang="en-US" dirty="0"/>
              <a:t>	Parallel evaluation	     1985</a:t>
            </a:r>
          </a:p>
          <a:p>
            <a:pPr marL="0" indent="0">
              <a:tabLst>
                <a:tab pos="3201988" algn="l"/>
                <a:tab pos="6805613" algn="ctr"/>
              </a:tabLst>
            </a:pPr>
            <a:r>
              <a:rPr lang="en-US" dirty="0">
                <a:solidFill>
                  <a:srgbClr val="FF0000"/>
                </a:solidFill>
              </a:rPr>
              <a:t>Deep Blue	ALL OF THE ABOVE	    1997</a:t>
            </a:r>
          </a:p>
        </p:txBody>
      </p:sp>
    </p:spTree>
    <p:extLst>
      <p:ext uri="{BB962C8B-B14F-4D97-AF65-F5344CB8AC3E}">
        <p14:creationId xmlns:p14="http://schemas.microsoft.com/office/powerpoint/2010/main" val="28299870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0" y="274638"/>
            <a:ext cx="9144000" cy="1143000"/>
          </a:xfrm>
        </p:spPr>
        <p:txBody>
          <a:bodyPr rtlCol="0">
            <a:normAutofit/>
          </a:bodyPr>
          <a:lstStyle/>
          <a:p>
            <a:pPr eaLnBrk="1" fontAlgn="auto" hangingPunct="1">
              <a:spcAft>
                <a:spcPts val="0"/>
              </a:spcAft>
              <a:defRPr/>
            </a:pPr>
            <a:r>
              <a:rPr lang="en-US" dirty="0">
                <a:ea typeface="+mj-ea"/>
                <a:cs typeface="+mj-cs"/>
              </a:rPr>
              <a:t>Computers Play </a:t>
            </a:r>
            <a:r>
              <a:rPr lang="en-US" dirty="0" err="1">
                <a:ea typeface="+mj-ea"/>
                <a:cs typeface="+mj-cs"/>
              </a:rPr>
              <a:t>GrandMaster</a:t>
            </a:r>
            <a:r>
              <a:rPr lang="en-US" dirty="0">
                <a:ea typeface="+mj-ea"/>
                <a:cs typeface="+mj-cs"/>
              </a:rPr>
              <a:t> Chess</a:t>
            </a:r>
          </a:p>
        </p:txBody>
      </p:sp>
      <p:sp>
        <p:nvSpPr>
          <p:cNvPr id="783363" name="Rectangle 3"/>
          <p:cNvSpPr>
            <a:spLocks noGrp="1" noChangeArrowheads="1"/>
          </p:cNvSpPr>
          <p:nvPr>
            <p:ph idx="1"/>
          </p:nvPr>
        </p:nvSpPr>
        <p:spPr>
          <a:xfrm>
            <a:off x="609600" y="1524000"/>
            <a:ext cx="8077200" cy="4800600"/>
          </a:xfrm>
        </p:spPr>
        <p:txBody>
          <a:bodyPr/>
          <a:lstStyle/>
          <a:p>
            <a:pPr eaLnBrk="1" hangingPunct="1">
              <a:lnSpc>
                <a:spcPct val="90000"/>
              </a:lnSpc>
              <a:buFont typeface="Wingdings" charset="0"/>
              <a:buNone/>
            </a:pPr>
            <a:r>
              <a:rPr lang="ja-JP" altLang="en-US" b="1" dirty="0">
                <a:latin typeface="Calibri" charset="0"/>
              </a:rPr>
              <a:t>“</a:t>
            </a:r>
            <a:r>
              <a:rPr lang="en-US" altLang="ja-JP" b="1" dirty="0">
                <a:latin typeface="Calibri" charset="0"/>
              </a:rPr>
              <a:t>Deep Blue</a:t>
            </a:r>
            <a:r>
              <a:rPr lang="ja-JP" altLang="en-US" b="1" dirty="0">
                <a:latin typeface="Calibri" charset="0"/>
              </a:rPr>
              <a:t>”</a:t>
            </a:r>
            <a:r>
              <a:rPr lang="en-US" altLang="ja-JP" b="1" dirty="0">
                <a:latin typeface="Calibri" charset="0"/>
              </a:rPr>
              <a:t> (1997, IBM)</a:t>
            </a:r>
          </a:p>
          <a:p>
            <a:pPr eaLnBrk="1" hangingPunct="1">
              <a:lnSpc>
                <a:spcPct val="90000"/>
              </a:lnSpc>
              <a:buFont typeface="Wingdings" charset="0"/>
              <a:buNone/>
            </a:pPr>
            <a:endParaRPr lang="en-US" altLang="ja-JP" b="1" dirty="0">
              <a:latin typeface="Calibri" charset="0"/>
            </a:endParaRPr>
          </a:p>
          <a:p>
            <a:pPr eaLnBrk="1" hangingPunct="1">
              <a:lnSpc>
                <a:spcPct val="90000"/>
              </a:lnSpc>
            </a:pPr>
            <a:r>
              <a:rPr lang="en-US" sz="2700" dirty="0">
                <a:latin typeface="Calibri" charset="0"/>
              </a:rPr>
              <a:t>Parallel processor, 32 </a:t>
            </a:r>
            <a:r>
              <a:rPr lang="ja-JP" altLang="en-US" sz="2700" dirty="0">
                <a:latin typeface="Calibri" charset="0"/>
              </a:rPr>
              <a:t>“</a:t>
            </a:r>
            <a:r>
              <a:rPr lang="en-US" altLang="ja-JP" sz="2700" dirty="0">
                <a:latin typeface="Calibri" charset="0"/>
              </a:rPr>
              <a:t>nodes</a:t>
            </a:r>
            <a:r>
              <a:rPr lang="ja-JP" altLang="en-US" sz="2700" dirty="0">
                <a:latin typeface="Calibri" charset="0"/>
              </a:rPr>
              <a:t>”</a:t>
            </a:r>
            <a:endParaRPr lang="en-US" altLang="ja-JP" sz="2700" dirty="0">
              <a:latin typeface="Calibri" charset="0"/>
            </a:endParaRPr>
          </a:p>
          <a:p>
            <a:pPr eaLnBrk="1" hangingPunct="1">
              <a:lnSpc>
                <a:spcPct val="90000"/>
              </a:lnSpc>
            </a:pPr>
            <a:r>
              <a:rPr lang="en-US" sz="2700" dirty="0">
                <a:latin typeface="Calibri" charset="0"/>
              </a:rPr>
              <a:t>Each node had 8 dedicated VLSI </a:t>
            </a:r>
            <a:r>
              <a:rPr lang="ja-JP" altLang="en-US" sz="2700" dirty="0">
                <a:latin typeface="Calibri" charset="0"/>
              </a:rPr>
              <a:t>“</a:t>
            </a:r>
            <a:r>
              <a:rPr lang="en-US" altLang="ja-JP" sz="2700" dirty="0">
                <a:latin typeface="Calibri" charset="0"/>
              </a:rPr>
              <a:t>chess chips</a:t>
            </a:r>
            <a:r>
              <a:rPr lang="ja-JP" altLang="en-US" sz="2700" dirty="0">
                <a:latin typeface="Calibri" charset="0"/>
              </a:rPr>
              <a:t>”</a:t>
            </a:r>
            <a:endParaRPr lang="en-US" altLang="ja-JP" sz="2700" dirty="0">
              <a:latin typeface="Calibri" charset="0"/>
            </a:endParaRPr>
          </a:p>
          <a:p>
            <a:pPr eaLnBrk="1" hangingPunct="1">
              <a:lnSpc>
                <a:spcPct val="90000"/>
              </a:lnSpc>
            </a:pPr>
            <a:r>
              <a:rPr lang="en-US" sz="2700" dirty="0">
                <a:latin typeface="Calibri" charset="0"/>
              </a:rPr>
              <a:t>Searched 200 million configurations/second</a:t>
            </a:r>
          </a:p>
          <a:p>
            <a:pPr eaLnBrk="1" hangingPunct="1">
              <a:lnSpc>
                <a:spcPct val="90000"/>
              </a:lnSpc>
            </a:pPr>
            <a:r>
              <a:rPr lang="en-US" sz="2700" dirty="0">
                <a:latin typeface="Calibri" charset="0"/>
              </a:rPr>
              <a:t>Used </a:t>
            </a:r>
            <a:r>
              <a:rPr lang="en-US" sz="2700" dirty="0" err="1">
                <a:latin typeface="Calibri" charset="0"/>
              </a:rPr>
              <a:t>minimax</a:t>
            </a:r>
            <a:r>
              <a:rPr lang="en-US" sz="2700" dirty="0">
                <a:latin typeface="Calibri" charset="0"/>
              </a:rPr>
              <a:t>, alpha-beta, sophisticated heuristics</a:t>
            </a:r>
          </a:p>
          <a:p>
            <a:pPr eaLnBrk="1" hangingPunct="1">
              <a:lnSpc>
                <a:spcPct val="90000"/>
              </a:lnSpc>
            </a:pPr>
            <a:r>
              <a:rPr lang="en-US" sz="2700" dirty="0">
                <a:latin typeface="Calibri" charset="0"/>
              </a:rPr>
              <a:t>Average branching factor ~6 instead of ~40</a:t>
            </a:r>
          </a:p>
          <a:p>
            <a:pPr eaLnBrk="1" hangingPunct="1">
              <a:lnSpc>
                <a:spcPct val="90000"/>
              </a:lnSpc>
            </a:pPr>
            <a:r>
              <a:rPr lang="en-US" sz="2700" dirty="0">
                <a:latin typeface="Calibri" charset="0"/>
              </a:rPr>
              <a:t>In 2001 searched to 14 ply (i.e., 7 pairs of moves)</a:t>
            </a:r>
          </a:p>
          <a:p>
            <a:pPr eaLnBrk="1" hangingPunct="1">
              <a:lnSpc>
                <a:spcPct val="90000"/>
              </a:lnSpc>
            </a:pPr>
            <a:r>
              <a:rPr lang="en-US" sz="2700" dirty="0">
                <a:latin typeface="Calibri" charset="0"/>
              </a:rPr>
              <a:t>Avoided horizon effect by searching as deep as 40 ply</a:t>
            </a:r>
          </a:p>
          <a:p>
            <a:pPr eaLnBrk="1" hangingPunct="1">
              <a:lnSpc>
                <a:spcPct val="90000"/>
              </a:lnSpc>
            </a:pPr>
            <a:r>
              <a:rPr lang="en-US" sz="2700" dirty="0">
                <a:latin typeface="Calibri" charset="0"/>
              </a:rPr>
              <a:t>Used book moves</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a:ea typeface="+mj-ea"/>
                <a:cs typeface="+mj-cs"/>
              </a:rPr>
              <a:t>Computers can Play </a:t>
            </a:r>
            <a:r>
              <a:rPr lang="en-US" dirty="0" err="1">
                <a:ea typeface="+mj-ea"/>
                <a:cs typeface="+mj-cs"/>
              </a:rPr>
              <a:t>GrandMaster</a:t>
            </a:r>
            <a:r>
              <a:rPr lang="en-US" dirty="0">
                <a:ea typeface="+mj-ea"/>
                <a:cs typeface="+mj-cs"/>
              </a:rPr>
              <a:t> Chess</a:t>
            </a:r>
          </a:p>
        </p:txBody>
      </p:sp>
      <p:sp>
        <p:nvSpPr>
          <p:cNvPr id="784387" name="Rectangle 3"/>
          <p:cNvSpPr>
            <a:spLocks noGrp="1" noChangeArrowheads="1"/>
          </p:cNvSpPr>
          <p:nvPr>
            <p:ph idx="1"/>
          </p:nvPr>
        </p:nvSpPr>
        <p:spPr>
          <a:xfrm>
            <a:off x="762000" y="1600200"/>
            <a:ext cx="7772400" cy="4724400"/>
          </a:xfrm>
        </p:spPr>
        <p:txBody>
          <a:bodyPr/>
          <a:lstStyle/>
          <a:p>
            <a:pPr eaLnBrk="1" hangingPunct="1">
              <a:lnSpc>
                <a:spcPct val="90000"/>
              </a:lnSpc>
              <a:buFont typeface="Wingdings" charset="0"/>
              <a:buNone/>
            </a:pPr>
            <a:r>
              <a:rPr lang="en-US" b="1">
                <a:latin typeface="Calibri" charset="0"/>
              </a:rPr>
              <a:t>Kasparov vs. Deep Blue, May 1997</a:t>
            </a:r>
          </a:p>
          <a:p>
            <a:pPr eaLnBrk="1" hangingPunct="1">
              <a:lnSpc>
                <a:spcPct val="90000"/>
              </a:lnSpc>
            </a:pPr>
            <a:r>
              <a:rPr lang="en-US" sz="2700">
                <a:latin typeface="Calibri" charset="0"/>
              </a:rPr>
              <a:t>6 game full-regulation chess match sponsored by ACM</a:t>
            </a:r>
          </a:p>
          <a:p>
            <a:pPr eaLnBrk="1" hangingPunct="1">
              <a:lnSpc>
                <a:spcPct val="90000"/>
              </a:lnSpc>
            </a:pPr>
            <a:r>
              <a:rPr lang="en-US" sz="2700">
                <a:latin typeface="Calibri" charset="0"/>
              </a:rPr>
              <a:t>Kasparov lost the match 2 wins to 3 wins and 1 tie</a:t>
            </a:r>
          </a:p>
          <a:p>
            <a:pPr eaLnBrk="1" hangingPunct="1">
              <a:lnSpc>
                <a:spcPct val="90000"/>
              </a:lnSpc>
            </a:pPr>
            <a:r>
              <a:rPr lang="en-US" sz="2700">
                <a:latin typeface="Calibri" charset="0"/>
              </a:rPr>
              <a:t>Historic achievement for computer chess; the first time a computer became the best chess player on the planet</a:t>
            </a:r>
          </a:p>
          <a:p>
            <a:pPr eaLnBrk="1" hangingPunct="1">
              <a:lnSpc>
                <a:spcPct val="90000"/>
              </a:lnSpc>
            </a:pPr>
            <a:r>
              <a:rPr lang="en-US" sz="2700">
                <a:latin typeface="Calibri" charset="0"/>
              </a:rPr>
              <a:t>Deep Blue played by </a:t>
            </a:r>
            <a:r>
              <a:rPr lang="ja-JP" altLang="en-US" sz="2700">
                <a:latin typeface="Calibri" charset="0"/>
              </a:rPr>
              <a:t>“</a:t>
            </a:r>
            <a:r>
              <a:rPr lang="en-US" altLang="ja-JP" sz="2700">
                <a:latin typeface="Calibri" charset="0"/>
              </a:rPr>
              <a:t>brute force</a:t>
            </a:r>
            <a:r>
              <a:rPr lang="ja-JP" altLang="en-US" sz="2700">
                <a:latin typeface="Calibri" charset="0"/>
              </a:rPr>
              <a:t>”</a:t>
            </a:r>
            <a:r>
              <a:rPr lang="en-US" altLang="ja-JP" sz="2700">
                <a:latin typeface="Calibri" charset="0"/>
              </a:rPr>
              <a:t> (i.e., raw power from computer speed and memory); it used relatively little that is similar to human intuition and cleverness</a:t>
            </a:r>
            <a:endParaRPr lang="en-US" sz="2700">
              <a:latin typeface="Calibri"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Calibri" charset="0"/>
              </a:rPr>
              <a:t>Deeper Game Trees</a:t>
            </a:r>
          </a:p>
        </p:txBody>
      </p:sp>
      <p:sp>
        <p:nvSpPr>
          <p:cNvPr id="807939" name="Rectangle 3"/>
          <p:cNvSpPr>
            <a:spLocks noGrp="1" noChangeArrowheads="1"/>
          </p:cNvSpPr>
          <p:nvPr>
            <p:ph idx="1"/>
          </p:nvPr>
        </p:nvSpPr>
        <p:spPr>
          <a:xfrm>
            <a:off x="762000" y="1828800"/>
            <a:ext cx="8077200" cy="914400"/>
          </a:xfrm>
        </p:spPr>
        <p:txBody>
          <a:bodyPr rtlCol="0">
            <a:normAutofit fontScale="85000" lnSpcReduction="10000"/>
          </a:bodyPr>
          <a:lstStyle/>
          <a:p>
            <a:pPr eaLnBrk="1" fontAlgn="auto" hangingPunct="1">
              <a:spcAft>
                <a:spcPts val="0"/>
              </a:spcAft>
              <a:buFont typeface="Arial" pitchFamily="34" charset="0"/>
              <a:buChar char="•"/>
              <a:defRPr/>
            </a:pPr>
            <a:r>
              <a:rPr lang="en-US" dirty="0" err="1">
                <a:ea typeface="+mn-ea"/>
                <a:cs typeface="+mn-cs"/>
              </a:rPr>
              <a:t>Minimax</a:t>
            </a:r>
            <a:r>
              <a:rPr lang="en-US" dirty="0">
                <a:ea typeface="+mn-ea"/>
                <a:cs typeface="+mn-cs"/>
              </a:rPr>
              <a:t> can be generalized to more than 2 moves</a:t>
            </a:r>
            <a:r>
              <a:rPr lang="en-US" sz="1800" dirty="0">
                <a:latin typeface="Times New Roman" pitchFamily="18" charset="0"/>
                <a:ea typeface="+mn-ea"/>
                <a:cs typeface="+mn-cs"/>
              </a:rPr>
              <a:t>  </a:t>
            </a:r>
          </a:p>
          <a:p>
            <a:pPr eaLnBrk="1" fontAlgn="auto" hangingPunct="1">
              <a:spcAft>
                <a:spcPts val="0"/>
              </a:spcAft>
              <a:buFont typeface="Arial" pitchFamily="34" charset="0"/>
              <a:buChar char="•"/>
              <a:defRPr/>
            </a:pPr>
            <a:r>
              <a:rPr lang="en-US" b="1" dirty="0">
                <a:solidFill>
                  <a:srgbClr val="CC3300"/>
                </a:solidFill>
                <a:ea typeface="+mn-ea"/>
                <a:cs typeface="+mn-cs"/>
              </a:rPr>
              <a:t>Propagate</a:t>
            </a:r>
            <a:r>
              <a:rPr lang="en-US" dirty="0">
                <a:ea typeface="+mn-ea"/>
                <a:cs typeface="+mn-cs"/>
              </a:rPr>
              <a:t> values </a:t>
            </a:r>
            <a:r>
              <a:rPr lang="en-US" b="1" dirty="0">
                <a:ea typeface="+mn-ea"/>
                <a:cs typeface="+mn-cs"/>
              </a:rPr>
              <a:t>up</a:t>
            </a:r>
            <a:r>
              <a:rPr lang="en-US" dirty="0">
                <a:ea typeface="+mn-ea"/>
                <a:cs typeface="+mn-cs"/>
              </a:rPr>
              <a:t> the tree</a:t>
            </a:r>
          </a:p>
        </p:txBody>
      </p:sp>
      <p:sp>
        <p:nvSpPr>
          <p:cNvPr id="30723" name="Oval 103"/>
          <p:cNvSpPr>
            <a:spLocks noChangeArrowheads="1"/>
          </p:cNvSpPr>
          <p:nvPr/>
        </p:nvSpPr>
        <p:spPr bwMode="auto">
          <a:xfrm>
            <a:off x="6096000" y="4038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30724" name="Oval 104"/>
          <p:cNvSpPr>
            <a:spLocks noChangeArrowheads="1"/>
          </p:cNvSpPr>
          <p:nvPr/>
        </p:nvSpPr>
        <p:spPr bwMode="auto">
          <a:xfrm>
            <a:off x="4495800" y="4038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30725" name="Oval 105"/>
          <p:cNvSpPr>
            <a:spLocks noChangeArrowheads="1"/>
          </p:cNvSpPr>
          <p:nvPr/>
        </p:nvSpPr>
        <p:spPr bwMode="auto">
          <a:xfrm>
            <a:off x="1295400" y="4038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sp>
        <p:nvSpPr>
          <p:cNvPr id="30726" name="Oval 106"/>
          <p:cNvSpPr>
            <a:spLocks noChangeArrowheads="1"/>
          </p:cNvSpPr>
          <p:nvPr/>
        </p:nvSpPr>
        <p:spPr bwMode="auto">
          <a:xfrm>
            <a:off x="2895600" y="4038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30727" name="AutoShape 107"/>
          <p:cNvCxnSpPr>
            <a:cxnSpLocks noChangeShapeType="1"/>
            <a:stCxn id="30723" idx="3"/>
            <a:endCxn id="30759" idx="0"/>
          </p:cNvCxnSpPr>
          <p:nvPr/>
        </p:nvCxnSpPr>
        <p:spPr bwMode="auto">
          <a:xfrm flipH="1">
            <a:off x="5753100" y="45069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28" name="AutoShape 108"/>
          <p:cNvCxnSpPr>
            <a:cxnSpLocks noChangeShapeType="1"/>
            <a:stCxn id="30723" idx="4"/>
            <a:endCxn id="30766" idx="0"/>
          </p:cNvCxnSpPr>
          <p:nvPr/>
        </p:nvCxnSpPr>
        <p:spPr bwMode="auto">
          <a:xfrm>
            <a:off x="6362700" y="45847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29" name="AutoShape 109"/>
          <p:cNvCxnSpPr>
            <a:cxnSpLocks noChangeShapeType="1"/>
            <a:stCxn id="30723" idx="5"/>
            <a:endCxn id="30760" idx="0"/>
          </p:cNvCxnSpPr>
          <p:nvPr/>
        </p:nvCxnSpPr>
        <p:spPr bwMode="auto">
          <a:xfrm>
            <a:off x="6551613" y="45069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0" name="AutoShape 110"/>
          <p:cNvCxnSpPr>
            <a:cxnSpLocks noChangeShapeType="1"/>
            <a:stCxn id="30725" idx="3"/>
            <a:endCxn id="30761" idx="0"/>
          </p:cNvCxnSpPr>
          <p:nvPr/>
        </p:nvCxnSpPr>
        <p:spPr bwMode="auto">
          <a:xfrm flipH="1">
            <a:off x="1257300" y="45069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1" name="AutoShape 111"/>
          <p:cNvCxnSpPr>
            <a:cxnSpLocks noChangeShapeType="1"/>
            <a:stCxn id="30725" idx="5"/>
            <a:endCxn id="30762" idx="0"/>
          </p:cNvCxnSpPr>
          <p:nvPr/>
        </p:nvCxnSpPr>
        <p:spPr bwMode="auto">
          <a:xfrm>
            <a:off x="1751013" y="45069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2" name="AutoShape 112"/>
          <p:cNvCxnSpPr>
            <a:cxnSpLocks noChangeShapeType="1"/>
            <a:stCxn id="30726" idx="3"/>
            <a:endCxn id="30763" idx="0"/>
          </p:cNvCxnSpPr>
          <p:nvPr/>
        </p:nvCxnSpPr>
        <p:spPr bwMode="auto">
          <a:xfrm flipH="1">
            <a:off x="2552700" y="45069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3" name="AutoShape 113"/>
          <p:cNvCxnSpPr>
            <a:cxnSpLocks noChangeShapeType="1"/>
            <a:stCxn id="30726" idx="4"/>
            <a:endCxn id="30764" idx="0"/>
          </p:cNvCxnSpPr>
          <p:nvPr/>
        </p:nvCxnSpPr>
        <p:spPr bwMode="auto">
          <a:xfrm>
            <a:off x="3162300" y="45847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4" name="AutoShape 114"/>
          <p:cNvCxnSpPr>
            <a:cxnSpLocks noChangeShapeType="1"/>
            <a:stCxn id="30726" idx="5"/>
            <a:endCxn id="30765" idx="0"/>
          </p:cNvCxnSpPr>
          <p:nvPr/>
        </p:nvCxnSpPr>
        <p:spPr bwMode="auto">
          <a:xfrm>
            <a:off x="3351213" y="45069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5" name="AutoShape 115"/>
          <p:cNvCxnSpPr>
            <a:cxnSpLocks noChangeShapeType="1"/>
            <a:stCxn id="30769" idx="2"/>
            <a:endCxn id="30725" idx="0"/>
          </p:cNvCxnSpPr>
          <p:nvPr/>
        </p:nvCxnSpPr>
        <p:spPr bwMode="auto">
          <a:xfrm flipH="1">
            <a:off x="1562100" y="3619500"/>
            <a:ext cx="2082800" cy="4064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6" name="AutoShape 116"/>
          <p:cNvCxnSpPr>
            <a:cxnSpLocks noChangeShapeType="1"/>
            <a:stCxn id="30769" idx="5"/>
            <a:endCxn id="30724" idx="0"/>
          </p:cNvCxnSpPr>
          <p:nvPr/>
        </p:nvCxnSpPr>
        <p:spPr bwMode="auto">
          <a:xfrm>
            <a:off x="4113213" y="3821113"/>
            <a:ext cx="649287" cy="2047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7" name="AutoShape 117"/>
          <p:cNvCxnSpPr>
            <a:cxnSpLocks noChangeShapeType="1"/>
            <a:stCxn id="30769" idx="6"/>
            <a:endCxn id="30723" idx="0"/>
          </p:cNvCxnSpPr>
          <p:nvPr/>
        </p:nvCxnSpPr>
        <p:spPr bwMode="auto">
          <a:xfrm>
            <a:off x="4203700" y="3619500"/>
            <a:ext cx="2159000" cy="4064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38" name="AutoShape 118"/>
          <p:cNvCxnSpPr>
            <a:cxnSpLocks noChangeShapeType="1"/>
            <a:stCxn id="30769" idx="3"/>
            <a:endCxn id="30726" idx="0"/>
          </p:cNvCxnSpPr>
          <p:nvPr/>
        </p:nvCxnSpPr>
        <p:spPr bwMode="auto">
          <a:xfrm flipH="1">
            <a:off x="3162300" y="3821113"/>
            <a:ext cx="573088" cy="2047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39" name="Oval 122"/>
          <p:cNvSpPr>
            <a:spLocks noChangeArrowheads="1"/>
          </p:cNvSpPr>
          <p:nvPr/>
        </p:nvSpPr>
        <p:spPr bwMode="auto">
          <a:xfrm>
            <a:off x="41148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solidFill>
                  <a:schemeClr val="bg1"/>
                </a:solidFill>
                <a:latin typeface="Arial" charset="0"/>
              </a:rPr>
              <a:t>0</a:t>
            </a:r>
          </a:p>
        </p:txBody>
      </p:sp>
      <p:cxnSp>
        <p:nvCxnSpPr>
          <p:cNvPr id="30740" name="AutoShape 123"/>
          <p:cNvCxnSpPr>
            <a:cxnSpLocks noChangeShapeType="1"/>
            <a:stCxn id="30761" idx="3"/>
            <a:endCxn id="30741" idx="0"/>
          </p:cNvCxnSpPr>
          <p:nvPr/>
        </p:nvCxnSpPr>
        <p:spPr bwMode="auto">
          <a:xfrm flipH="1">
            <a:off x="952500" y="52689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41" name="Oval 124"/>
          <p:cNvSpPr>
            <a:spLocks noChangeArrowheads="1"/>
          </p:cNvSpPr>
          <p:nvPr/>
        </p:nvSpPr>
        <p:spPr bwMode="auto">
          <a:xfrm>
            <a:off x="6858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sp>
        <p:nvSpPr>
          <p:cNvPr id="30742" name="Oval 125"/>
          <p:cNvSpPr>
            <a:spLocks noChangeArrowheads="1"/>
          </p:cNvSpPr>
          <p:nvPr/>
        </p:nvSpPr>
        <p:spPr bwMode="auto">
          <a:xfrm>
            <a:off x="1295400" y="5562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30743" name="AutoShape 126"/>
          <p:cNvCxnSpPr>
            <a:cxnSpLocks noChangeShapeType="1"/>
            <a:stCxn id="30761" idx="5"/>
            <a:endCxn id="30742" idx="0"/>
          </p:cNvCxnSpPr>
          <p:nvPr/>
        </p:nvCxnSpPr>
        <p:spPr bwMode="auto">
          <a:xfrm>
            <a:off x="1446213" y="52689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44" name="Oval 127"/>
          <p:cNvSpPr>
            <a:spLocks noChangeArrowheads="1"/>
          </p:cNvSpPr>
          <p:nvPr/>
        </p:nvSpPr>
        <p:spPr bwMode="auto">
          <a:xfrm>
            <a:off x="28956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30745" name="Oval 128"/>
          <p:cNvSpPr>
            <a:spLocks noChangeArrowheads="1"/>
          </p:cNvSpPr>
          <p:nvPr/>
        </p:nvSpPr>
        <p:spPr bwMode="auto">
          <a:xfrm>
            <a:off x="35052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solidFill>
                  <a:schemeClr val="bg1"/>
                </a:solidFill>
                <a:latin typeface="Arial" charset="0"/>
              </a:rPr>
              <a:t>-6</a:t>
            </a:r>
          </a:p>
        </p:txBody>
      </p:sp>
      <p:cxnSp>
        <p:nvCxnSpPr>
          <p:cNvPr id="30746" name="AutoShape 129"/>
          <p:cNvCxnSpPr>
            <a:cxnSpLocks noChangeShapeType="1"/>
            <a:stCxn id="30765" idx="3"/>
            <a:endCxn id="30744" idx="0"/>
          </p:cNvCxnSpPr>
          <p:nvPr/>
        </p:nvCxnSpPr>
        <p:spPr bwMode="auto">
          <a:xfrm flipH="1">
            <a:off x="3162300" y="52689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47" name="AutoShape 130"/>
          <p:cNvCxnSpPr>
            <a:cxnSpLocks noChangeShapeType="1"/>
            <a:stCxn id="30765" idx="4"/>
            <a:endCxn id="30745" idx="0"/>
          </p:cNvCxnSpPr>
          <p:nvPr/>
        </p:nvCxnSpPr>
        <p:spPr bwMode="auto">
          <a:xfrm>
            <a:off x="3771900" y="53467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48" name="AutoShape 131"/>
          <p:cNvCxnSpPr>
            <a:cxnSpLocks noChangeShapeType="1"/>
            <a:stCxn id="30765" idx="5"/>
            <a:endCxn id="30739" idx="0"/>
          </p:cNvCxnSpPr>
          <p:nvPr/>
        </p:nvCxnSpPr>
        <p:spPr bwMode="auto">
          <a:xfrm>
            <a:off x="3960813" y="52689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49" name="AutoShape 132"/>
          <p:cNvCxnSpPr>
            <a:cxnSpLocks noChangeShapeType="1"/>
            <a:stCxn id="30759" idx="3"/>
            <a:endCxn id="30750" idx="0"/>
          </p:cNvCxnSpPr>
          <p:nvPr/>
        </p:nvCxnSpPr>
        <p:spPr bwMode="auto">
          <a:xfrm flipH="1">
            <a:off x="5448300" y="52689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50" name="Oval 133"/>
          <p:cNvSpPr>
            <a:spLocks noChangeArrowheads="1"/>
          </p:cNvSpPr>
          <p:nvPr/>
        </p:nvSpPr>
        <p:spPr bwMode="auto">
          <a:xfrm>
            <a:off x="51816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30751" name="Oval 134"/>
          <p:cNvSpPr>
            <a:spLocks noChangeArrowheads="1"/>
          </p:cNvSpPr>
          <p:nvPr/>
        </p:nvSpPr>
        <p:spPr bwMode="auto">
          <a:xfrm>
            <a:off x="57912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30752" name="AutoShape 135"/>
          <p:cNvCxnSpPr>
            <a:cxnSpLocks noChangeShapeType="1"/>
            <a:stCxn id="30759" idx="5"/>
            <a:endCxn id="30751" idx="0"/>
          </p:cNvCxnSpPr>
          <p:nvPr/>
        </p:nvCxnSpPr>
        <p:spPr bwMode="auto">
          <a:xfrm>
            <a:off x="5942013" y="52689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53" name="AutoShape 136"/>
          <p:cNvCxnSpPr>
            <a:cxnSpLocks noChangeShapeType="1"/>
            <a:stCxn id="30760" idx="3"/>
            <a:endCxn id="30754" idx="0"/>
          </p:cNvCxnSpPr>
          <p:nvPr/>
        </p:nvCxnSpPr>
        <p:spPr bwMode="auto">
          <a:xfrm flipH="1">
            <a:off x="6667500" y="52689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54" name="Oval 137"/>
          <p:cNvSpPr>
            <a:spLocks noChangeArrowheads="1"/>
          </p:cNvSpPr>
          <p:nvPr/>
        </p:nvSpPr>
        <p:spPr bwMode="auto">
          <a:xfrm>
            <a:off x="64008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solidFill>
                  <a:schemeClr val="bg1"/>
                </a:solidFill>
                <a:latin typeface="Arial" charset="0"/>
              </a:rPr>
              <a:t>-7</a:t>
            </a:r>
          </a:p>
        </p:txBody>
      </p:sp>
      <p:sp>
        <p:nvSpPr>
          <p:cNvPr id="30755" name="Oval 138"/>
          <p:cNvSpPr>
            <a:spLocks noChangeArrowheads="1"/>
          </p:cNvSpPr>
          <p:nvPr/>
        </p:nvSpPr>
        <p:spPr bwMode="auto">
          <a:xfrm>
            <a:off x="7010400" y="5562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solidFill>
                  <a:schemeClr val="bg1"/>
                </a:solidFill>
                <a:latin typeface="Arial" charset="0"/>
              </a:rPr>
              <a:t>-9</a:t>
            </a:r>
          </a:p>
        </p:txBody>
      </p:sp>
      <p:cxnSp>
        <p:nvCxnSpPr>
          <p:cNvPr id="30756" name="AutoShape 139"/>
          <p:cNvCxnSpPr>
            <a:cxnSpLocks noChangeShapeType="1"/>
            <a:stCxn id="30760" idx="5"/>
            <a:endCxn id="30755" idx="0"/>
          </p:cNvCxnSpPr>
          <p:nvPr/>
        </p:nvCxnSpPr>
        <p:spPr bwMode="auto">
          <a:xfrm>
            <a:off x="7161213" y="52689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57" name="AutoShape 140"/>
          <p:cNvCxnSpPr>
            <a:cxnSpLocks noChangeShapeType="1"/>
            <a:stCxn id="30742" idx="3"/>
            <a:endCxn id="30767" idx="0"/>
          </p:cNvCxnSpPr>
          <p:nvPr/>
        </p:nvCxnSpPr>
        <p:spPr bwMode="auto">
          <a:xfrm flipH="1">
            <a:off x="1257300" y="60309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30758" name="AutoShape 141"/>
          <p:cNvCxnSpPr>
            <a:cxnSpLocks noChangeShapeType="1"/>
            <a:stCxn id="30742" idx="5"/>
            <a:endCxn id="30768" idx="0"/>
          </p:cNvCxnSpPr>
          <p:nvPr/>
        </p:nvCxnSpPr>
        <p:spPr bwMode="auto">
          <a:xfrm>
            <a:off x="1751013" y="60309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30759" name="Oval 142"/>
          <p:cNvSpPr>
            <a:spLocks noChangeArrowheads="1"/>
          </p:cNvSpPr>
          <p:nvPr/>
        </p:nvSpPr>
        <p:spPr bwMode="auto">
          <a:xfrm>
            <a:off x="5486400" y="4800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30760" name="Oval 143"/>
          <p:cNvSpPr>
            <a:spLocks noChangeArrowheads="1"/>
          </p:cNvSpPr>
          <p:nvPr/>
        </p:nvSpPr>
        <p:spPr bwMode="auto">
          <a:xfrm>
            <a:off x="6705600" y="4800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30761" name="Oval 144"/>
          <p:cNvSpPr>
            <a:spLocks noChangeArrowheads="1"/>
          </p:cNvSpPr>
          <p:nvPr/>
        </p:nvSpPr>
        <p:spPr bwMode="auto">
          <a:xfrm>
            <a:off x="990600" y="4800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30762" name="Oval 145"/>
          <p:cNvSpPr>
            <a:spLocks noChangeArrowheads="1"/>
          </p:cNvSpPr>
          <p:nvPr/>
        </p:nvSpPr>
        <p:spPr bwMode="auto">
          <a:xfrm>
            <a:off x="1600200" y="4800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sp>
        <p:nvSpPr>
          <p:cNvPr id="30763" name="Oval 146"/>
          <p:cNvSpPr>
            <a:spLocks noChangeArrowheads="1"/>
          </p:cNvSpPr>
          <p:nvPr/>
        </p:nvSpPr>
        <p:spPr bwMode="auto">
          <a:xfrm>
            <a:off x="2286000" y="4800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30764" name="Oval 147"/>
          <p:cNvSpPr>
            <a:spLocks noChangeArrowheads="1"/>
          </p:cNvSpPr>
          <p:nvPr/>
        </p:nvSpPr>
        <p:spPr bwMode="auto">
          <a:xfrm>
            <a:off x="2895600" y="4800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30765" name="Oval 148"/>
          <p:cNvSpPr>
            <a:spLocks noChangeArrowheads="1"/>
          </p:cNvSpPr>
          <p:nvPr/>
        </p:nvSpPr>
        <p:spPr bwMode="auto">
          <a:xfrm>
            <a:off x="3505200" y="4800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30766" name="Oval 149"/>
          <p:cNvSpPr>
            <a:spLocks noChangeArrowheads="1"/>
          </p:cNvSpPr>
          <p:nvPr/>
        </p:nvSpPr>
        <p:spPr bwMode="auto">
          <a:xfrm>
            <a:off x="6096000" y="4800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30767" name="Oval 150"/>
          <p:cNvSpPr>
            <a:spLocks noChangeArrowheads="1"/>
          </p:cNvSpPr>
          <p:nvPr/>
        </p:nvSpPr>
        <p:spPr bwMode="auto">
          <a:xfrm>
            <a:off x="990600" y="6324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30768" name="Oval 151"/>
          <p:cNvSpPr>
            <a:spLocks noChangeArrowheads="1"/>
          </p:cNvSpPr>
          <p:nvPr/>
        </p:nvSpPr>
        <p:spPr bwMode="auto">
          <a:xfrm>
            <a:off x="1600200" y="63246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solidFill>
                  <a:schemeClr val="bg1"/>
                </a:solidFill>
                <a:latin typeface="Arial" charset="0"/>
              </a:rPr>
              <a:t>-5</a:t>
            </a:r>
          </a:p>
        </p:txBody>
      </p:sp>
      <p:sp>
        <p:nvSpPr>
          <p:cNvPr id="30769" name="Oval 153"/>
          <p:cNvSpPr>
            <a:spLocks noChangeArrowheads="1"/>
          </p:cNvSpPr>
          <p:nvPr/>
        </p:nvSpPr>
        <p:spPr bwMode="auto">
          <a:xfrm>
            <a:off x="3657600" y="33528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endParaRPr lang="en-US" sz="1600" b="1">
              <a:latin typeface="Arial" charset="0"/>
            </a:endParaRPr>
          </a:p>
        </p:txBody>
      </p:sp>
      <p:sp>
        <p:nvSpPr>
          <p:cNvPr id="30770" name="Text Box 87"/>
          <p:cNvSpPr txBox="1">
            <a:spLocks noChangeArrowheads="1"/>
          </p:cNvSpPr>
          <p:nvPr/>
        </p:nvSpPr>
        <p:spPr bwMode="auto">
          <a:xfrm>
            <a:off x="7346950" y="5867400"/>
            <a:ext cx="179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terminal states</a:t>
            </a:r>
          </a:p>
        </p:txBody>
      </p:sp>
      <p:sp>
        <p:nvSpPr>
          <p:cNvPr id="808103" name="Oval 167"/>
          <p:cNvSpPr>
            <a:spLocks noChangeArrowheads="1"/>
          </p:cNvSpPr>
          <p:nvPr/>
        </p:nvSpPr>
        <p:spPr bwMode="auto">
          <a:xfrm>
            <a:off x="1295400" y="5562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p>
          <a:p>
            <a:pPr algn="ctr">
              <a:lnSpc>
                <a:spcPct val="75000"/>
              </a:lnSpc>
            </a:pPr>
            <a:r>
              <a:rPr lang="en-US" sz="1600" b="1">
                <a:solidFill>
                  <a:schemeClr val="bg1"/>
                </a:solidFill>
                <a:latin typeface="Arial" charset="0"/>
              </a:rPr>
              <a:t>-5</a:t>
            </a:r>
          </a:p>
        </p:txBody>
      </p:sp>
      <p:grpSp>
        <p:nvGrpSpPr>
          <p:cNvPr id="2" name="Group 168"/>
          <p:cNvGrpSpPr>
            <a:grpSpLocks/>
          </p:cNvGrpSpPr>
          <p:nvPr/>
        </p:nvGrpSpPr>
        <p:grpSpPr bwMode="auto">
          <a:xfrm>
            <a:off x="990600" y="4800600"/>
            <a:ext cx="6248400" cy="533400"/>
            <a:chOff x="628" y="3048"/>
            <a:chExt cx="3936" cy="336"/>
          </a:xfrm>
        </p:grpSpPr>
        <p:sp>
          <p:nvSpPr>
            <p:cNvPr id="30813" name="Oval 169"/>
            <p:cNvSpPr>
              <a:spLocks noChangeArrowheads="1"/>
            </p:cNvSpPr>
            <p:nvPr/>
          </p:nvSpPr>
          <p:spPr bwMode="auto">
            <a:xfrm>
              <a:off x="3460" y="304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a:solidFill>
                    <a:schemeClr val="bg1"/>
                  </a:solidFill>
                  <a:latin typeface="Arial" charset="0"/>
                </a:rPr>
                <a:t>5</a:t>
              </a:r>
            </a:p>
          </p:txBody>
        </p:sp>
        <p:sp>
          <p:nvSpPr>
            <p:cNvPr id="30814" name="Oval 170"/>
            <p:cNvSpPr>
              <a:spLocks noChangeArrowheads="1"/>
            </p:cNvSpPr>
            <p:nvPr/>
          </p:nvSpPr>
          <p:spPr bwMode="auto">
            <a:xfrm>
              <a:off x="4228" y="304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M</a:t>
              </a:r>
            </a:p>
            <a:p>
              <a:pPr algn="ctr">
                <a:lnSpc>
                  <a:spcPct val="75000"/>
                </a:lnSpc>
              </a:pPr>
              <a:r>
                <a:rPr lang="en-US" sz="1600" b="1">
                  <a:solidFill>
                    <a:schemeClr val="bg1"/>
                  </a:solidFill>
                  <a:latin typeface="Arial" charset="0"/>
                </a:rPr>
                <a:t>-7</a:t>
              </a:r>
            </a:p>
          </p:txBody>
        </p:sp>
        <p:sp>
          <p:nvSpPr>
            <p:cNvPr id="30815" name="Oval 171"/>
            <p:cNvSpPr>
              <a:spLocks noChangeArrowheads="1"/>
            </p:cNvSpPr>
            <p:nvPr/>
          </p:nvSpPr>
          <p:spPr bwMode="auto">
            <a:xfrm>
              <a:off x="628" y="304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p>
            <a:p>
              <a:pPr algn="ctr">
                <a:lnSpc>
                  <a:spcPct val="75000"/>
                </a:lnSpc>
              </a:pPr>
              <a:r>
                <a:rPr lang="en-US" sz="1600" b="1">
                  <a:solidFill>
                    <a:schemeClr val="bg1"/>
                  </a:solidFill>
                  <a:latin typeface="Arial" charset="0"/>
                </a:rPr>
                <a:t>4</a:t>
              </a:r>
            </a:p>
          </p:txBody>
        </p:sp>
        <p:sp>
          <p:nvSpPr>
            <p:cNvPr id="30816" name="Oval 172"/>
            <p:cNvSpPr>
              <a:spLocks noChangeArrowheads="1"/>
            </p:cNvSpPr>
            <p:nvPr/>
          </p:nvSpPr>
          <p:spPr bwMode="auto">
            <a:xfrm>
              <a:off x="2212" y="304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a:solidFill>
                    <a:schemeClr val="bg1"/>
                  </a:solidFill>
                  <a:latin typeface="Arial" charset="0"/>
                </a:rPr>
                <a:t>9</a:t>
              </a:r>
            </a:p>
          </p:txBody>
        </p:sp>
      </p:grpSp>
      <p:grpSp>
        <p:nvGrpSpPr>
          <p:cNvPr id="3" name="Group 173"/>
          <p:cNvGrpSpPr>
            <a:grpSpLocks/>
          </p:cNvGrpSpPr>
          <p:nvPr/>
        </p:nvGrpSpPr>
        <p:grpSpPr bwMode="auto">
          <a:xfrm>
            <a:off x="1295400" y="4038600"/>
            <a:ext cx="5334000" cy="533400"/>
            <a:chOff x="816" y="2568"/>
            <a:chExt cx="3360" cy="336"/>
          </a:xfrm>
        </p:grpSpPr>
        <p:sp>
          <p:nvSpPr>
            <p:cNvPr id="30810" name="Oval 174"/>
            <p:cNvSpPr>
              <a:spLocks noChangeArrowheads="1"/>
            </p:cNvSpPr>
            <p:nvPr/>
          </p:nvSpPr>
          <p:spPr bwMode="auto">
            <a:xfrm>
              <a:off x="3840" y="25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a:solidFill>
                    <a:schemeClr val="bg1"/>
                  </a:solidFill>
                  <a:latin typeface="Arial" charset="0"/>
                </a:rPr>
                <a:t>-7</a:t>
              </a:r>
              <a:endParaRPr lang="en-US" sz="1800" b="1">
                <a:latin typeface="Arial" charset="0"/>
              </a:endParaRPr>
            </a:p>
          </p:txBody>
        </p:sp>
        <p:sp>
          <p:nvSpPr>
            <p:cNvPr id="30811" name="Oval 175"/>
            <p:cNvSpPr>
              <a:spLocks noChangeArrowheads="1"/>
            </p:cNvSpPr>
            <p:nvPr/>
          </p:nvSpPr>
          <p:spPr bwMode="auto">
            <a:xfrm>
              <a:off x="816" y="25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a:p>
              <a:pPr algn="ctr">
                <a:lnSpc>
                  <a:spcPct val="75000"/>
                </a:lnSpc>
              </a:pPr>
              <a:r>
                <a:rPr lang="en-US" sz="1600" b="1">
                  <a:solidFill>
                    <a:schemeClr val="bg1"/>
                  </a:solidFill>
                  <a:latin typeface="Arial" charset="0"/>
                </a:rPr>
                <a:t>-5</a:t>
              </a:r>
            </a:p>
          </p:txBody>
        </p:sp>
        <p:sp>
          <p:nvSpPr>
            <p:cNvPr id="30812" name="Oval 176"/>
            <p:cNvSpPr>
              <a:spLocks noChangeArrowheads="1"/>
            </p:cNvSpPr>
            <p:nvPr/>
          </p:nvSpPr>
          <p:spPr bwMode="auto">
            <a:xfrm>
              <a:off x="1824" y="2568"/>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a:solidFill>
                    <a:schemeClr val="bg1"/>
                  </a:solidFill>
                  <a:latin typeface="Arial" charset="0"/>
                </a:rPr>
                <a:t>3</a:t>
              </a:r>
            </a:p>
          </p:txBody>
        </p:sp>
      </p:grpSp>
      <p:sp>
        <p:nvSpPr>
          <p:cNvPr id="808116" name="Oval 180"/>
          <p:cNvSpPr>
            <a:spLocks noChangeArrowheads="1"/>
          </p:cNvSpPr>
          <p:nvPr/>
        </p:nvSpPr>
        <p:spPr bwMode="auto">
          <a:xfrm>
            <a:off x="3657600" y="33528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a:solidFill>
                  <a:schemeClr val="bg1"/>
                </a:solidFill>
                <a:latin typeface="Arial" charset="0"/>
              </a:rPr>
              <a:t>3</a:t>
            </a:r>
          </a:p>
        </p:txBody>
      </p:sp>
      <p:grpSp>
        <p:nvGrpSpPr>
          <p:cNvPr id="4" name="Group 184"/>
          <p:cNvGrpSpPr>
            <a:grpSpLocks/>
          </p:cNvGrpSpPr>
          <p:nvPr/>
        </p:nvGrpSpPr>
        <p:grpSpPr bwMode="auto">
          <a:xfrm>
            <a:off x="1257300" y="5562600"/>
            <a:ext cx="1797050" cy="749300"/>
            <a:chOff x="792" y="3504"/>
            <a:chExt cx="1132" cy="472"/>
          </a:xfrm>
        </p:grpSpPr>
        <p:sp>
          <p:nvSpPr>
            <p:cNvPr id="30806" name="Text Box 35"/>
            <p:cNvSpPr txBox="1">
              <a:spLocks noChangeArrowheads="1"/>
            </p:cNvSpPr>
            <p:nvPr/>
          </p:nvSpPr>
          <p:spPr bwMode="auto">
            <a:xfrm>
              <a:off x="1152" y="3504"/>
              <a:ext cx="77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opponent</a:t>
              </a:r>
            </a:p>
            <a:p>
              <a:pPr algn="ctr" eaLnBrk="1" hangingPunct="1"/>
              <a:r>
                <a:rPr lang="en-US" sz="1800" b="1">
                  <a:solidFill>
                    <a:srgbClr val="FF7C80"/>
                  </a:solidFill>
                  <a:latin typeface="Arial" charset="0"/>
                </a:rPr>
                <a:t>min</a:t>
              </a:r>
            </a:p>
          </p:txBody>
        </p:sp>
        <p:grpSp>
          <p:nvGrpSpPr>
            <p:cNvPr id="30807" name="Group 181"/>
            <p:cNvGrpSpPr>
              <a:grpSpLocks/>
            </p:cNvGrpSpPr>
            <p:nvPr/>
          </p:nvGrpSpPr>
          <p:grpSpPr bwMode="auto">
            <a:xfrm>
              <a:off x="792" y="3799"/>
              <a:ext cx="384" cy="177"/>
              <a:chOff x="792" y="3799"/>
              <a:chExt cx="384" cy="177"/>
            </a:xfrm>
          </p:grpSpPr>
          <p:cxnSp>
            <p:nvCxnSpPr>
              <p:cNvPr id="30808" name="AutoShape 182"/>
              <p:cNvCxnSpPr>
                <a:cxnSpLocks noChangeShapeType="1"/>
              </p:cNvCxnSpPr>
              <p:nvPr/>
            </p:nvCxnSpPr>
            <p:spPr bwMode="auto">
              <a:xfrm flipH="1">
                <a:off x="792" y="3799"/>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809" name="AutoShape 183"/>
              <p:cNvCxnSpPr>
                <a:cxnSpLocks noChangeShapeType="1"/>
              </p:cNvCxnSpPr>
              <p:nvPr/>
            </p:nvCxnSpPr>
            <p:spPr bwMode="auto">
              <a:xfrm>
                <a:off x="1103" y="3799"/>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grpSp>
      </p:grpSp>
      <p:grpSp>
        <p:nvGrpSpPr>
          <p:cNvPr id="6" name="Group 234"/>
          <p:cNvGrpSpPr>
            <a:grpSpLocks/>
          </p:cNvGrpSpPr>
          <p:nvPr/>
        </p:nvGrpSpPr>
        <p:grpSpPr bwMode="auto">
          <a:xfrm>
            <a:off x="952500" y="4724400"/>
            <a:ext cx="7588250" cy="825500"/>
            <a:chOff x="600" y="2976"/>
            <a:chExt cx="4780" cy="520"/>
          </a:xfrm>
        </p:grpSpPr>
        <p:sp>
          <p:nvSpPr>
            <p:cNvPr id="30795" name="Text Box 34"/>
            <p:cNvSpPr txBox="1">
              <a:spLocks noChangeArrowheads="1"/>
            </p:cNvSpPr>
            <p:nvPr/>
          </p:nvSpPr>
          <p:spPr bwMode="auto">
            <a:xfrm>
              <a:off x="4608" y="2976"/>
              <a:ext cx="77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computer</a:t>
              </a:r>
            </a:p>
            <a:p>
              <a:pPr algn="ctr" eaLnBrk="1" hangingPunct="1"/>
              <a:r>
                <a:rPr lang="en-US" sz="1800" b="1">
                  <a:solidFill>
                    <a:schemeClr val="tx2"/>
                  </a:solidFill>
                  <a:latin typeface="Arial" charset="0"/>
                </a:rPr>
                <a:t>max</a:t>
              </a:r>
            </a:p>
          </p:txBody>
        </p:sp>
        <p:grpSp>
          <p:nvGrpSpPr>
            <p:cNvPr id="30796" name="Group 197"/>
            <p:cNvGrpSpPr>
              <a:grpSpLocks/>
            </p:cNvGrpSpPr>
            <p:nvPr/>
          </p:nvGrpSpPr>
          <p:grpSpPr bwMode="auto">
            <a:xfrm>
              <a:off x="600" y="3319"/>
              <a:ext cx="3984" cy="177"/>
              <a:chOff x="600" y="3319"/>
              <a:chExt cx="3984" cy="177"/>
            </a:xfrm>
          </p:grpSpPr>
          <p:cxnSp>
            <p:nvCxnSpPr>
              <p:cNvPr id="30797" name="AutoShape 186"/>
              <p:cNvCxnSpPr>
                <a:cxnSpLocks noChangeShapeType="1"/>
              </p:cNvCxnSpPr>
              <p:nvPr/>
            </p:nvCxnSpPr>
            <p:spPr bwMode="auto">
              <a:xfrm flipH="1">
                <a:off x="600"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798" name="AutoShape 187"/>
              <p:cNvCxnSpPr>
                <a:cxnSpLocks noChangeShapeType="1"/>
              </p:cNvCxnSpPr>
              <p:nvPr/>
            </p:nvCxnSpPr>
            <p:spPr bwMode="auto">
              <a:xfrm>
                <a:off x="911"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799" name="AutoShape 188"/>
              <p:cNvCxnSpPr>
                <a:cxnSpLocks noChangeShapeType="1"/>
                <a:endCxn id="30744" idx="0"/>
              </p:cNvCxnSpPr>
              <p:nvPr/>
            </p:nvCxnSpPr>
            <p:spPr bwMode="auto">
              <a:xfrm flipH="1">
                <a:off x="1992" y="3319"/>
                <a:ext cx="265"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0" name="AutoShape 189"/>
              <p:cNvCxnSpPr>
                <a:cxnSpLocks noChangeShapeType="1"/>
                <a:endCxn id="30745" idx="0"/>
              </p:cNvCxnSpPr>
              <p:nvPr/>
            </p:nvCxnSpPr>
            <p:spPr bwMode="auto">
              <a:xfrm>
                <a:off x="2376" y="3368"/>
                <a:ext cx="0" cy="128"/>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1" name="AutoShape 190"/>
              <p:cNvCxnSpPr>
                <a:cxnSpLocks noChangeShapeType="1"/>
                <a:endCxn id="30739" idx="0"/>
              </p:cNvCxnSpPr>
              <p:nvPr/>
            </p:nvCxnSpPr>
            <p:spPr bwMode="auto">
              <a:xfrm>
                <a:off x="2495" y="3319"/>
                <a:ext cx="265"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2" name="AutoShape 191"/>
              <p:cNvCxnSpPr>
                <a:cxnSpLocks noChangeShapeType="1"/>
              </p:cNvCxnSpPr>
              <p:nvPr/>
            </p:nvCxnSpPr>
            <p:spPr bwMode="auto">
              <a:xfrm flipH="1">
                <a:off x="3432"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3" name="AutoShape 192"/>
              <p:cNvCxnSpPr>
                <a:cxnSpLocks noChangeShapeType="1"/>
              </p:cNvCxnSpPr>
              <p:nvPr/>
            </p:nvCxnSpPr>
            <p:spPr bwMode="auto">
              <a:xfrm>
                <a:off x="3743"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4" name="AutoShape 193"/>
              <p:cNvCxnSpPr>
                <a:cxnSpLocks noChangeShapeType="1"/>
              </p:cNvCxnSpPr>
              <p:nvPr/>
            </p:nvCxnSpPr>
            <p:spPr bwMode="auto">
              <a:xfrm flipH="1">
                <a:off x="4200"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805" name="AutoShape 194"/>
              <p:cNvCxnSpPr>
                <a:cxnSpLocks noChangeShapeType="1"/>
              </p:cNvCxnSpPr>
              <p:nvPr/>
            </p:nvCxnSpPr>
            <p:spPr bwMode="auto">
              <a:xfrm>
                <a:off x="4511" y="3319"/>
                <a:ext cx="73"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grpSp>
      </p:grpSp>
      <p:grpSp>
        <p:nvGrpSpPr>
          <p:cNvPr id="8" name="Group 226"/>
          <p:cNvGrpSpPr>
            <a:grpSpLocks/>
          </p:cNvGrpSpPr>
          <p:nvPr/>
        </p:nvGrpSpPr>
        <p:grpSpPr bwMode="auto">
          <a:xfrm>
            <a:off x="1257300" y="3962400"/>
            <a:ext cx="6826250" cy="825500"/>
            <a:chOff x="792" y="2496"/>
            <a:chExt cx="4300" cy="520"/>
          </a:xfrm>
        </p:grpSpPr>
        <p:sp>
          <p:nvSpPr>
            <p:cNvPr id="30785" name="Text Box 165"/>
            <p:cNvSpPr txBox="1">
              <a:spLocks noChangeArrowheads="1"/>
            </p:cNvSpPr>
            <p:nvPr/>
          </p:nvSpPr>
          <p:spPr bwMode="auto">
            <a:xfrm>
              <a:off x="4320" y="2496"/>
              <a:ext cx="77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opponent</a:t>
              </a:r>
            </a:p>
            <a:p>
              <a:pPr algn="ctr" eaLnBrk="1" hangingPunct="1"/>
              <a:r>
                <a:rPr lang="en-US" sz="1800" b="1">
                  <a:solidFill>
                    <a:srgbClr val="FF7C80"/>
                  </a:solidFill>
                  <a:latin typeface="Arial" charset="0"/>
                </a:rPr>
                <a:t>min</a:t>
              </a:r>
            </a:p>
          </p:txBody>
        </p:sp>
        <p:grpSp>
          <p:nvGrpSpPr>
            <p:cNvPr id="30786" name="Group 225"/>
            <p:cNvGrpSpPr>
              <a:grpSpLocks/>
            </p:cNvGrpSpPr>
            <p:nvPr/>
          </p:nvGrpSpPr>
          <p:grpSpPr bwMode="auto">
            <a:xfrm>
              <a:off x="792" y="2839"/>
              <a:ext cx="3600" cy="177"/>
              <a:chOff x="792" y="2839"/>
              <a:chExt cx="3600" cy="177"/>
            </a:xfrm>
          </p:grpSpPr>
          <p:cxnSp>
            <p:nvCxnSpPr>
              <p:cNvPr id="30787" name="AutoShape 217"/>
              <p:cNvCxnSpPr>
                <a:cxnSpLocks noChangeShapeType="1"/>
                <a:stCxn id="30810" idx="3"/>
                <a:endCxn id="30813" idx="0"/>
              </p:cNvCxnSpPr>
              <p:nvPr/>
            </p:nvCxnSpPr>
            <p:spPr bwMode="auto">
              <a:xfrm flipH="1">
                <a:off x="3624" y="2839"/>
                <a:ext cx="265"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88" name="AutoShape 218"/>
              <p:cNvCxnSpPr>
                <a:cxnSpLocks noChangeShapeType="1"/>
                <a:stCxn id="30810" idx="4"/>
                <a:endCxn id="30766" idx="0"/>
              </p:cNvCxnSpPr>
              <p:nvPr/>
            </p:nvCxnSpPr>
            <p:spPr bwMode="auto">
              <a:xfrm>
                <a:off x="4008" y="2888"/>
                <a:ext cx="0" cy="128"/>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89" name="AutoShape 219"/>
              <p:cNvCxnSpPr>
                <a:cxnSpLocks noChangeShapeType="1"/>
                <a:stCxn id="30810" idx="5"/>
                <a:endCxn id="30814" idx="0"/>
              </p:cNvCxnSpPr>
              <p:nvPr/>
            </p:nvCxnSpPr>
            <p:spPr bwMode="auto">
              <a:xfrm>
                <a:off x="4127" y="2839"/>
                <a:ext cx="265"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90" name="AutoShape 220"/>
              <p:cNvCxnSpPr>
                <a:cxnSpLocks noChangeShapeType="1"/>
                <a:stCxn id="30811" idx="3"/>
                <a:endCxn id="30815" idx="0"/>
              </p:cNvCxnSpPr>
              <p:nvPr/>
            </p:nvCxnSpPr>
            <p:spPr bwMode="auto">
              <a:xfrm flipH="1">
                <a:off x="792" y="2839"/>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91" name="AutoShape 221"/>
              <p:cNvCxnSpPr>
                <a:cxnSpLocks noChangeShapeType="1"/>
                <a:stCxn id="30811" idx="5"/>
                <a:endCxn id="30762" idx="0"/>
              </p:cNvCxnSpPr>
              <p:nvPr/>
            </p:nvCxnSpPr>
            <p:spPr bwMode="auto">
              <a:xfrm>
                <a:off x="1103" y="2839"/>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92" name="AutoShape 222"/>
              <p:cNvCxnSpPr>
                <a:cxnSpLocks noChangeShapeType="1"/>
                <a:stCxn id="30812" idx="3"/>
                <a:endCxn id="30763" idx="0"/>
              </p:cNvCxnSpPr>
              <p:nvPr/>
            </p:nvCxnSpPr>
            <p:spPr bwMode="auto">
              <a:xfrm flipH="1">
                <a:off x="1608" y="2839"/>
                <a:ext cx="265"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93" name="AutoShape 223"/>
              <p:cNvCxnSpPr>
                <a:cxnSpLocks noChangeShapeType="1"/>
                <a:stCxn id="30812" idx="4"/>
                <a:endCxn id="30764" idx="0"/>
              </p:cNvCxnSpPr>
              <p:nvPr/>
            </p:nvCxnSpPr>
            <p:spPr bwMode="auto">
              <a:xfrm>
                <a:off x="1992" y="2888"/>
                <a:ext cx="0" cy="128"/>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30794" name="AutoShape 224"/>
              <p:cNvCxnSpPr>
                <a:cxnSpLocks noChangeShapeType="1"/>
                <a:stCxn id="30812" idx="5"/>
                <a:endCxn id="30816" idx="0"/>
              </p:cNvCxnSpPr>
              <p:nvPr/>
            </p:nvCxnSpPr>
            <p:spPr bwMode="auto">
              <a:xfrm>
                <a:off x="2111" y="2839"/>
                <a:ext cx="265"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grpSp>
      </p:grpSp>
      <p:grpSp>
        <p:nvGrpSpPr>
          <p:cNvPr id="10" name="Group 233"/>
          <p:cNvGrpSpPr>
            <a:grpSpLocks/>
          </p:cNvGrpSpPr>
          <p:nvPr/>
        </p:nvGrpSpPr>
        <p:grpSpPr bwMode="auto">
          <a:xfrm>
            <a:off x="1562100" y="3352800"/>
            <a:ext cx="5060950" cy="673100"/>
            <a:chOff x="984" y="2112"/>
            <a:chExt cx="3188" cy="424"/>
          </a:xfrm>
        </p:grpSpPr>
        <p:sp>
          <p:nvSpPr>
            <p:cNvPr id="30779" name="Text Box 166"/>
            <p:cNvSpPr txBox="1">
              <a:spLocks noChangeArrowheads="1"/>
            </p:cNvSpPr>
            <p:nvPr/>
          </p:nvSpPr>
          <p:spPr bwMode="auto">
            <a:xfrm>
              <a:off x="3072" y="2112"/>
              <a:ext cx="11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tx2"/>
                  </a:solidFill>
                  <a:latin typeface="Arial" charset="0"/>
                </a:rPr>
                <a:t>computer max</a:t>
              </a:r>
            </a:p>
          </p:txBody>
        </p:sp>
        <p:grpSp>
          <p:nvGrpSpPr>
            <p:cNvPr id="30780" name="Group 231"/>
            <p:cNvGrpSpPr>
              <a:grpSpLocks/>
            </p:cNvGrpSpPr>
            <p:nvPr/>
          </p:nvGrpSpPr>
          <p:grpSpPr bwMode="auto">
            <a:xfrm>
              <a:off x="984" y="2280"/>
              <a:ext cx="3024" cy="256"/>
              <a:chOff x="984" y="2280"/>
              <a:chExt cx="3024" cy="256"/>
            </a:xfrm>
          </p:grpSpPr>
          <p:cxnSp>
            <p:nvCxnSpPr>
              <p:cNvPr id="30781" name="AutoShape 227"/>
              <p:cNvCxnSpPr>
                <a:cxnSpLocks noChangeShapeType="1"/>
                <a:stCxn id="808116" idx="2"/>
                <a:endCxn id="30811" idx="0"/>
              </p:cNvCxnSpPr>
              <p:nvPr/>
            </p:nvCxnSpPr>
            <p:spPr bwMode="auto">
              <a:xfrm flipH="1">
                <a:off x="984" y="2280"/>
                <a:ext cx="1312" cy="256"/>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782" name="AutoShape 228"/>
              <p:cNvCxnSpPr>
                <a:cxnSpLocks noChangeShapeType="1"/>
                <a:stCxn id="808116" idx="5"/>
                <a:endCxn id="30724" idx="0"/>
              </p:cNvCxnSpPr>
              <p:nvPr/>
            </p:nvCxnSpPr>
            <p:spPr bwMode="auto">
              <a:xfrm>
                <a:off x="2591" y="2407"/>
                <a:ext cx="409" cy="129"/>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783" name="AutoShape 229"/>
              <p:cNvCxnSpPr>
                <a:cxnSpLocks noChangeShapeType="1"/>
                <a:stCxn id="808116" idx="6"/>
                <a:endCxn id="30810" idx="0"/>
              </p:cNvCxnSpPr>
              <p:nvPr/>
            </p:nvCxnSpPr>
            <p:spPr bwMode="auto">
              <a:xfrm>
                <a:off x="2648" y="2280"/>
                <a:ext cx="1360" cy="256"/>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30784" name="AutoShape 230"/>
              <p:cNvCxnSpPr>
                <a:cxnSpLocks noChangeShapeType="1"/>
                <a:stCxn id="808116" idx="3"/>
                <a:endCxn id="30812" idx="0"/>
              </p:cNvCxnSpPr>
              <p:nvPr/>
            </p:nvCxnSpPr>
            <p:spPr bwMode="auto">
              <a:xfrm flipH="1">
                <a:off x="1992" y="2407"/>
                <a:ext cx="361" cy="129"/>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7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81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0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9" grpId="0" build="p" autoUpdateAnimBg="0"/>
      <p:bldP spid="808103" grpId="0" animBg="1" autoUpdateAnimBg="0"/>
      <p:bldP spid="808116" grpId="0" animBg="1"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274638"/>
            <a:ext cx="9144000" cy="1143000"/>
          </a:xfrm>
        </p:spPr>
        <p:txBody>
          <a:bodyPr/>
          <a:lstStyle/>
          <a:p>
            <a:pPr eaLnBrk="1" hangingPunct="1"/>
            <a:r>
              <a:rPr lang="en-US" sz="3400">
                <a:latin typeface="Calibri" charset="0"/>
              </a:rPr>
              <a:t>“Game Over: Kasparov and the Machine” (2003)</a:t>
            </a:r>
          </a:p>
        </p:txBody>
      </p:sp>
      <p:pic>
        <p:nvPicPr>
          <p:cNvPr id="14338" name="Picture 2" descr="Related image">
            <a:extLst>
              <a:ext uri="{FF2B5EF4-FFF2-40B4-BE49-F238E27FC236}">
                <a16:creationId xmlns:a16="http://schemas.microsoft.com/office/drawing/2014/main" id="{913FF704-C009-2D41-95AE-99E376C3C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5" y="1295400"/>
            <a:ext cx="3689350" cy="5390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p:txBody>
          <a:bodyPr/>
          <a:lstStyle/>
          <a:p>
            <a:pPr eaLnBrk="1" hangingPunct="1"/>
            <a:r>
              <a:rPr lang="en-US">
                <a:latin typeface="Calibri" charset="0"/>
              </a:rPr>
              <a:t>Chess Rating Scale</a:t>
            </a:r>
          </a:p>
        </p:txBody>
      </p:sp>
      <p:grpSp>
        <p:nvGrpSpPr>
          <p:cNvPr id="202754" name="Group 120"/>
          <p:cNvGrpSpPr>
            <a:grpSpLocks/>
          </p:cNvGrpSpPr>
          <p:nvPr/>
        </p:nvGrpSpPr>
        <p:grpSpPr bwMode="auto">
          <a:xfrm>
            <a:off x="1711325" y="2682875"/>
            <a:ext cx="5767388" cy="3481388"/>
            <a:chOff x="1078" y="1690"/>
            <a:chExt cx="3633" cy="2193"/>
          </a:xfrm>
        </p:grpSpPr>
        <p:sp>
          <p:nvSpPr>
            <p:cNvPr id="202794" name="Line 60"/>
            <p:cNvSpPr>
              <a:spLocks noChangeShapeType="1"/>
            </p:cNvSpPr>
            <p:nvPr/>
          </p:nvSpPr>
          <p:spPr bwMode="auto">
            <a:xfrm>
              <a:off x="1137" y="1690"/>
              <a:ext cx="1" cy="2139"/>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5" name="Line 61"/>
            <p:cNvSpPr>
              <a:spLocks noChangeShapeType="1"/>
            </p:cNvSpPr>
            <p:nvPr/>
          </p:nvSpPr>
          <p:spPr bwMode="auto">
            <a:xfrm>
              <a:off x="1078" y="3829"/>
              <a:ext cx="59" cy="0"/>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6" name="Line 62"/>
            <p:cNvSpPr>
              <a:spLocks noChangeShapeType="1"/>
            </p:cNvSpPr>
            <p:nvPr/>
          </p:nvSpPr>
          <p:spPr bwMode="auto">
            <a:xfrm>
              <a:off x="1078" y="3588"/>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7" name="Line 63"/>
            <p:cNvSpPr>
              <a:spLocks noChangeShapeType="1"/>
            </p:cNvSpPr>
            <p:nvPr/>
          </p:nvSpPr>
          <p:spPr bwMode="auto">
            <a:xfrm>
              <a:off x="1078" y="3354"/>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8" name="Line 64"/>
            <p:cNvSpPr>
              <a:spLocks noChangeShapeType="1"/>
            </p:cNvSpPr>
            <p:nvPr/>
          </p:nvSpPr>
          <p:spPr bwMode="auto">
            <a:xfrm>
              <a:off x="1078" y="3113"/>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9" name="Line 65"/>
            <p:cNvSpPr>
              <a:spLocks noChangeShapeType="1"/>
            </p:cNvSpPr>
            <p:nvPr/>
          </p:nvSpPr>
          <p:spPr bwMode="auto">
            <a:xfrm>
              <a:off x="1078" y="2879"/>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0" name="Line 66"/>
            <p:cNvSpPr>
              <a:spLocks noChangeShapeType="1"/>
            </p:cNvSpPr>
            <p:nvPr/>
          </p:nvSpPr>
          <p:spPr bwMode="auto">
            <a:xfrm>
              <a:off x="1078" y="2638"/>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1" name="Line 67"/>
            <p:cNvSpPr>
              <a:spLocks noChangeShapeType="1"/>
            </p:cNvSpPr>
            <p:nvPr/>
          </p:nvSpPr>
          <p:spPr bwMode="auto">
            <a:xfrm>
              <a:off x="1078" y="2405"/>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2" name="Line 68"/>
            <p:cNvSpPr>
              <a:spLocks noChangeShapeType="1"/>
            </p:cNvSpPr>
            <p:nvPr/>
          </p:nvSpPr>
          <p:spPr bwMode="auto">
            <a:xfrm>
              <a:off x="1078" y="2164"/>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3" name="Line 69"/>
            <p:cNvSpPr>
              <a:spLocks noChangeShapeType="1"/>
            </p:cNvSpPr>
            <p:nvPr/>
          </p:nvSpPr>
          <p:spPr bwMode="auto">
            <a:xfrm>
              <a:off x="1078" y="1930"/>
              <a:ext cx="59" cy="1"/>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4" name="Line 70"/>
            <p:cNvSpPr>
              <a:spLocks noChangeShapeType="1"/>
            </p:cNvSpPr>
            <p:nvPr/>
          </p:nvSpPr>
          <p:spPr bwMode="auto">
            <a:xfrm>
              <a:off x="1078" y="1690"/>
              <a:ext cx="59" cy="0"/>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5" name="Line 72"/>
            <p:cNvSpPr>
              <a:spLocks noChangeShapeType="1"/>
            </p:cNvSpPr>
            <p:nvPr/>
          </p:nvSpPr>
          <p:spPr bwMode="auto">
            <a:xfrm flipV="1">
              <a:off x="1137"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6" name="Line 71"/>
            <p:cNvSpPr>
              <a:spLocks noChangeShapeType="1"/>
            </p:cNvSpPr>
            <p:nvPr/>
          </p:nvSpPr>
          <p:spPr bwMode="auto">
            <a:xfrm>
              <a:off x="1137" y="3829"/>
              <a:ext cx="3573" cy="0"/>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7" name="Line 73"/>
            <p:cNvSpPr>
              <a:spLocks noChangeShapeType="1"/>
            </p:cNvSpPr>
            <p:nvPr/>
          </p:nvSpPr>
          <p:spPr bwMode="auto">
            <a:xfrm flipV="1">
              <a:off x="1737"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8" name="Line 74"/>
            <p:cNvSpPr>
              <a:spLocks noChangeShapeType="1"/>
            </p:cNvSpPr>
            <p:nvPr/>
          </p:nvSpPr>
          <p:spPr bwMode="auto">
            <a:xfrm flipV="1">
              <a:off x="2328"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09" name="Line 75"/>
            <p:cNvSpPr>
              <a:spLocks noChangeShapeType="1"/>
            </p:cNvSpPr>
            <p:nvPr/>
          </p:nvSpPr>
          <p:spPr bwMode="auto">
            <a:xfrm flipV="1">
              <a:off x="2927"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10" name="Line 76"/>
            <p:cNvSpPr>
              <a:spLocks noChangeShapeType="1"/>
            </p:cNvSpPr>
            <p:nvPr/>
          </p:nvSpPr>
          <p:spPr bwMode="auto">
            <a:xfrm flipV="1">
              <a:off x="3519"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11" name="Line 77"/>
            <p:cNvSpPr>
              <a:spLocks noChangeShapeType="1"/>
            </p:cNvSpPr>
            <p:nvPr/>
          </p:nvSpPr>
          <p:spPr bwMode="auto">
            <a:xfrm flipV="1">
              <a:off x="4118"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812" name="Line 78"/>
            <p:cNvSpPr>
              <a:spLocks noChangeShapeType="1"/>
            </p:cNvSpPr>
            <p:nvPr/>
          </p:nvSpPr>
          <p:spPr bwMode="auto">
            <a:xfrm flipV="1">
              <a:off x="4710" y="3829"/>
              <a:ext cx="1" cy="54"/>
            </a:xfrm>
            <a:prstGeom prst="line">
              <a:avLst/>
            </a:prstGeom>
            <a:noFill/>
            <a:ln w="25400">
              <a:solidFill>
                <a:srgbClr val="003366"/>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02755" name="Line 79"/>
          <p:cNvSpPr>
            <a:spLocks noChangeShapeType="1"/>
          </p:cNvSpPr>
          <p:nvPr/>
        </p:nvSpPr>
        <p:spPr bwMode="auto">
          <a:xfrm flipV="1">
            <a:off x="1804988" y="5324475"/>
            <a:ext cx="952500" cy="37147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56" name="Line 80"/>
          <p:cNvSpPr>
            <a:spLocks noChangeShapeType="1"/>
          </p:cNvSpPr>
          <p:nvPr/>
        </p:nvSpPr>
        <p:spPr bwMode="auto">
          <a:xfrm flipV="1">
            <a:off x="2757488" y="4941888"/>
            <a:ext cx="938212" cy="382587"/>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57" name="Line 81"/>
          <p:cNvSpPr>
            <a:spLocks noChangeShapeType="1"/>
          </p:cNvSpPr>
          <p:nvPr/>
        </p:nvSpPr>
        <p:spPr bwMode="auto">
          <a:xfrm flipV="1">
            <a:off x="3695700" y="4570413"/>
            <a:ext cx="950913" cy="37147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58" name="Line 82"/>
          <p:cNvSpPr>
            <a:spLocks noChangeShapeType="1"/>
          </p:cNvSpPr>
          <p:nvPr/>
        </p:nvSpPr>
        <p:spPr bwMode="auto">
          <a:xfrm flipV="1">
            <a:off x="4646613" y="4003675"/>
            <a:ext cx="939800" cy="56673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59" name="Line 83"/>
          <p:cNvSpPr>
            <a:spLocks noChangeShapeType="1"/>
          </p:cNvSpPr>
          <p:nvPr/>
        </p:nvSpPr>
        <p:spPr bwMode="auto">
          <a:xfrm flipV="1">
            <a:off x="5586413" y="3621088"/>
            <a:ext cx="950912" cy="382587"/>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60" name="Line 84"/>
          <p:cNvSpPr>
            <a:spLocks noChangeShapeType="1"/>
          </p:cNvSpPr>
          <p:nvPr/>
        </p:nvSpPr>
        <p:spPr bwMode="auto">
          <a:xfrm flipV="1">
            <a:off x="6537325" y="2965450"/>
            <a:ext cx="939800" cy="65563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61" name="Freeform 85"/>
          <p:cNvSpPr>
            <a:spLocks/>
          </p:cNvSpPr>
          <p:nvPr/>
        </p:nvSpPr>
        <p:spPr bwMode="auto">
          <a:xfrm>
            <a:off x="1770063" y="5662613"/>
            <a:ext cx="69850" cy="65087"/>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2" name="Freeform 86"/>
          <p:cNvSpPr>
            <a:spLocks/>
          </p:cNvSpPr>
          <p:nvPr/>
        </p:nvSpPr>
        <p:spPr bwMode="auto">
          <a:xfrm>
            <a:off x="2722563" y="5291138"/>
            <a:ext cx="69850" cy="65087"/>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3" name="Freeform 87"/>
          <p:cNvSpPr>
            <a:spLocks/>
          </p:cNvSpPr>
          <p:nvPr/>
        </p:nvSpPr>
        <p:spPr bwMode="auto">
          <a:xfrm>
            <a:off x="3660775" y="4910138"/>
            <a:ext cx="69850" cy="63500"/>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4" name="Freeform 88"/>
          <p:cNvSpPr>
            <a:spLocks/>
          </p:cNvSpPr>
          <p:nvPr/>
        </p:nvSpPr>
        <p:spPr bwMode="auto">
          <a:xfrm>
            <a:off x="4611688" y="4538663"/>
            <a:ext cx="69850" cy="65087"/>
          </a:xfrm>
          <a:custGeom>
            <a:avLst/>
            <a:gdLst>
              <a:gd name="T0" fmla="*/ 2147483647 w 46"/>
              <a:gd name="T1" fmla="*/ 0 h 49"/>
              <a:gd name="T2" fmla="*/ 2147483647 w 46"/>
              <a:gd name="T3" fmla="*/ 2147483647 h 49"/>
              <a:gd name="T4" fmla="*/ 2147483647 w 46"/>
              <a:gd name="T5" fmla="*/ 2147483647 h 49"/>
              <a:gd name="T6" fmla="*/ 0 w 46"/>
              <a:gd name="T7" fmla="*/ 2147483647 h 49"/>
              <a:gd name="T8" fmla="*/ 2147483647 w 46"/>
              <a:gd name="T9" fmla="*/ 0 h 49"/>
              <a:gd name="T10" fmla="*/ 0 60000 65536"/>
              <a:gd name="T11" fmla="*/ 0 60000 65536"/>
              <a:gd name="T12" fmla="*/ 0 60000 65536"/>
              <a:gd name="T13" fmla="*/ 0 60000 65536"/>
              <a:gd name="T14" fmla="*/ 0 60000 65536"/>
              <a:gd name="T15" fmla="*/ 0 w 46"/>
              <a:gd name="T16" fmla="*/ 0 h 49"/>
              <a:gd name="T17" fmla="*/ 46 w 46"/>
              <a:gd name="T18" fmla="*/ 49 h 49"/>
            </a:gdLst>
            <a:ahLst/>
            <a:cxnLst>
              <a:cxn ang="T10">
                <a:pos x="T0" y="T1"/>
              </a:cxn>
              <a:cxn ang="T11">
                <a:pos x="T2" y="T3"/>
              </a:cxn>
              <a:cxn ang="T12">
                <a:pos x="T4" y="T5"/>
              </a:cxn>
              <a:cxn ang="T13">
                <a:pos x="T6" y="T7"/>
              </a:cxn>
              <a:cxn ang="T14">
                <a:pos x="T8" y="T9"/>
              </a:cxn>
            </a:cxnLst>
            <a:rect l="T15" t="T16" r="T17" b="T18"/>
            <a:pathLst>
              <a:path w="46" h="49">
                <a:moveTo>
                  <a:pt x="23" y="0"/>
                </a:moveTo>
                <a:lnTo>
                  <a:pt x="46" y="24"/>
                </a:lnTo>
                <a:lnTo>
                  <a:pt x="23" y="49"/>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5" name="Freeform 89"/>
          <p:cNvSpPr>
            <a:spLocks/>
          </p:cNvSpPr>
          <p:nvPr/>
        </p:nvSpPr>
        <p:spPr bwMode="auto">
          <a:xfrm>
            <a:off x="5551488" y="3970338"/>
            <a:ext cx="69850" cy="65087"/>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6" name="Freeform 90"/>
          <p:cNvSpPr>
            <a:spLocks/>
          </p:cNvSpPr>
          <p:nvPr/>
        </p:nvSpPr>
        <p:spPr bwMode="auto">
          <a:xfrm>
            <a:off x="6502400" y="3587750"/>
            <a:ext cx="69850" cy="65088"/>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7" name="Freeform 91"/>
          <p:cNvSpPr>
            <a:spLocks/>
          </p:cNvSpPr>
          <p:nvPr/>
        </p:nvSpPr>
        <p:spPr bwMode="auto">
          <a:xfrm>
            <a:off x="7442200" y="2933700"/>
            <a:ext cx="69850" cy="65088"/>
          </a:xfrm>
          <a:custGeom>
            <a:avLst/>
            <a:gdLst>
              <a:gd name="T0" fmla="*/ 2147483647 w 46"/>
              <a:gd name="T1" fmla="*/ 0 h 48"/>
              <a:gd name="T2" fmla="*/ 2147483647 w 46"/>
              <a:gd name="T3" fmla="*/ 2147483647 h 48"/>
              <a:gd name="T4" fmla="*/ 2147483647 w 46"/>
              <a:gd name="T5" fmla="*/ 2147483647 h 48"/>
              <a:gd name="T6" fmla="*/ 0 w 46"/>
              <a:gd name="T7" fmla="*/ 2147483647 h 48"/>
              <a:gd name="T8" fmla="*/ 2147483647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68" name="Rectangle 92"/>
          <p:cNvSpPr>
            <a:spLocks noChangeArrowheads="1"/>
          </p:cNvSpPr>
          <p:nvPr/>
        </p:nvSpPr>
        <p:spPr bwMode="auto">
          <a:xfrm>
            <a:off x="1143000" y="5910263"/>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1200</a:t>
            </a:r>
            <a:endParaRPr lang="en-US" sz="2000"/>
          </a:p>
        </p:txBody>
      </p:sp>
      <p:sp>
        <p:nvSpPr>
          <p:cNvPr id="202769" name="Rectangle 93"/>
          <p:cNvSpPr>
            <a:spLocks noChangeArrowheads="1"/>
          </p:cNvSpPr>
          <p:nvPr/>
        </p:nvSpPr>
        <p:spPr bwMode="auto">
          <a:xfrm>
            <a:off x="1143000" y="5527675"/>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1400</a:t>
            </a:r>
            <a:endParaRPr lang="en-US" sz="2000"/>
          </a:p>
        </p:txBody>
      </p:sp>
      <p:sp>
        <p:nvSpPr>
          <p:cNvPr id="202770" name="Rectangle 94"/>
          <p:cNvSpPr>
            <a:spLocks noChangeArrowheads="1"/>
          </p:cNvSpPr>
          <p:nvPr/>
        </p:nvSpPr>
        <p:spPr bwMode="auto">
          <a:xfrm>
            <a:off x="1143000" y="5156200"/>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1600</a:t>
            </a:r>
            <a:endParaRPr lang="en-US" sz="2000"/>
          </a:p>
        </p:txBody>
      </p:sp>
      <p:sp>
        <p:nvSpPr>
          <p:cNvPr id="202771" name="Rectangle 95"/>
          <p:cNvSpPr>
            <a:spLocks noChangeArrowheads="1"/>
          </p:cNvSpPr>
          <p:nvPr/>
        </p:nvSpPr>
        <p:spPr bwMode="auto">
          <a:xfrm>
            <a:off x="1143000" y="4775200"/>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1800</a:t>
            </a:r>
            <a:endParaRPr lang="en-US" sz="2000"/>
          </a:p>
        </p:txBody>
      </p:sp>
      <p:sp>
        <p:nvSpPr>
          <p:cNvPr id="202772" name="Rectangle 96"/>
          <p:cNvSpPr>
            <a:spLocks noChangeArrowheads="1"/>
          </p:cNvSpPr>
          <p:nvPr/>
        </p:nvSpPr>
        <p:spPr bwMode="auto">
          <a:xfrm>
            <a:off x="1143000" y="4403725"/>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2000</a:t>
            </a:r>
            <a:endParaRPr lang="en-US" sz="2000"/>
          </a:p>
        </p:txBody>
      </p:sp>
      <p:sp>
        <p:nvSpPr>
          <p:cNvPr id="202773" name="Rectangle 97"/>
          <p:cNvSpPr>
            <a:spLocks noChangeArrowheads="1"/>
          </p:cNvSpPr>
          <p:nvPr/>
        </p:nvSpPr>
        <p:spPr bwMode="auto">
          <a:xfrm>
            <a:off x="1143000" y="402113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2200</a:t>
            </a:r>
            <a:endParaRPr lang="en-US" sz="2000"/>
          </a:p>
        </p:txBody>
      </p:sp>
      <p:sp>
        <p:nvSpPr>
          <p:cNvPr id="202774" name="Rectangle 98"/>
          <p:cNvSpPr>
            <a:spLocks noChangeArrowheads="1"/>
          </p:cNvSpPr>
          <p:nvPr/>
        </p:nvSpPr>
        <p:spPr bwMode="auto">
          <a:xfrm>
            <a:off x="1143000" y="3651250"/>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2400</a:t>
            </a:r>
            <a:endParaRPr lang="en-US" sz="2000"/>
          </a:p>
        </p:txBody>
      </p:sp>
      <p:sp>
        <p:nvSpPr>
          <p:cNvPr id="202775" name="Rectangle 99"/>
          <p:cNvSpPr>
            <a:spLocks noChangeArrowheads="1"/>
          </p:cNvSpPr>
          <p:nvPr/>
        </p:nvSpPr>
        <p:spPr bwMode="auto">
          <a:xfrm>
            <a:off x="1143000" y="3268663"/>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2600</a:t>
            </a:r>
            <a:endParaRPr lang="en-US" sz="2000"/>
          </a:p>
        </p:txBody>
      </p:sp>
      <p:sp>
        <p:nvSpPr>
          <p:cNvPr id="202776" name="Rectangle 100"/>
          <p:cNvSpPr>
            <a:spLocks noChangeArrowheads="1"/>
          </p:cNvSpPr>
          <p:nvPr/>
        </p:nvSpPr>
        <p:spPr bwMode="auto">
          <a:xfrm>
            <a:off x="1143000" y="28971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2800</a:t>
            </a:r>
            <a:endParaRPr lang="en-US" sz="2000"/>
          </a:p>
        </p:txBody>
      </p:sp>
      <p:sp>
        <p:nvSpPr>
          <p:cNvPr id="202777" name="Rectangle 101"/>
          <p:cNvSpPr>
            <a:spLocks noChangeArrowheads="1"/>
          </p:cNvSpPr>
          <p:nvPr/>
        </p:nvSpPr>
        <p:spPr bwMode="auto">
          <a:xfrm>
            <a:off x="1143000" y="2514600"/>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3000</a:t>
            </a:r>
            <a:endParaRPr lang="en-US" sz="2000"/>
          </a:p>
        </p:txBody>
      </p:sp>
      <p:sp>
        <p:nvSpPr>
          <p:cNvPr id="202778" name="Rectangle 102"/>
          <p:cNvSpPr>
            <a:spLocks noChangeArrowheads="1"/>
          </p:cNvSpPr>
          <p:nvPr/>
        </p:nvSpPr>
        <p:spPr bwMode="auto">
          <a:xfrm>
            <a:off x="1516063" y="61864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1966</a:t>
            </a:r>
            <a:endParaRPr lang="en-US" sz="2000"/>
          </a:p>
        </p:txBody>
      </p:sp>
      <p:sp>
        <p:nvSpPr>
          <p:cNvPr id="202779" name="Rectangle 103"/>
          <p:cNvSpPr>
            <a:spLocks noChangeArrowheads="1"/>
          </p:cNvSpPr>
          <p:nvPr/>
        </p:nvSpPr>
        <p:spPr bwMode="auto">
          <a:xfrm>
            <a:off x="2468563" y="61864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1971</a:t>
            </a:r>
            <a:endParaRPr lang="en-US" sz="2000"/>
          </a:p>
        </p:txBody>
      </p:sp>
      <p:sp>
        <p:nvSpPr>
          <p:cNvPr id="202780" name="Rectangle 104"/>
          <p:cNvSpPr>
            <a:spLocks noChangeArrowheads="1"/>
          </p:cNvSpPr>
          <p:nvPr/>
        </p:nvSpPr>
        <p:spPr bwMode="auto">
          <a:xfrm>
            <a:off x="3406775" y="61864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1976</a:t>
            </a:r>
            <a:endParaRPr lang="en-US" sz="2000"/>
          </a:p>
        </p:txBody>
      </p:sp>
      <p:sp>
        <p:nvSpPr>
          <p:cNvPr id="202781" name="Rectangle 105"/>
          <p:cNvSpPr>
            <a:spLocks noChangeArrowheads="1"/>
          </p:cNvSpPr>
          <p:nvPr/>
        </p:nvSpPr>
        <p:spPr bwMode="auto">
          <a:xfrm>
            <a:off x="4357688" y="61864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1981</a:t>
            </a:r>
            <a:endParaRPr lang="en-US" sz="2000"/>
          </a:p>
        </p:txBody>
      </p:sp>
      <p:sp>
        <p:nvSpPr>
          <p:cNvPr id="202782" name="Rectangle 106"/>
          <p:cNvSpPr>
            <a:spLocks noChangeArrowheads="1"/>
          </p:cNvSpPr>
          <p:nvPr/>
        </p:nvSpPr>
        <p:spPr bwMode="auto">
          <a:xfrm>
            <a:off x="5297488" y="6186488"/>
            <a:ext cx="565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1986</a:t>
            </a:r>
            <a:endParaRPr lang="en-US" sz="2000"/>
          </a:p>
        </p:txBody>
      </p:sp>
      <p:sp>
        <p:nvSpPr>
          <p:cNvPr id="202783" name="Rectangle 107"/>
          <p:cNvSpPr>
            <a:spLocks noChangeArrowheads="1"/>
          </p:cNvSpPr>
          <p:nvPr/>
        </p:nvSpPr>
        <p:spPr bwMode="auto">
          <a:xfrm>
            <a:off x="6248400" y="6188075"/>
            <a:ext cx="56515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1991</a:t>
            </a:r>
            <a:endParaRPr lang="en-US" sz="2000"/>
          </a:p>
        </p:txBody>
      </p:sp>
      <p:sp>
        <p:nvSpPr>
          <p:cNvPr id="202784" name="Rectangle 108"/>
          <p:cNvSpPr>
            <a:spLocks noChangeArrowheads="1"/>
          </p:cNvSpPr>
          <p:nvPr/>
        </p:nvSpPr>
        <p:spPr bwMode="auto">
          <a:xfrm>
            <a:off x="7188200" y="6186488"/>
            <a:ext cx="56515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3366"/>
                </a:solidFill>
                <a:latin typeface="Arial" charset="0"/>
              </a:rPr>
              <a:t>1997</a:t>
            </a:r>
            <a:endParaRPr lang="en-US" sz="2000"/>
          </a:p>
        </p:txBody>
      </p:sp>
      <p:grpSp>
        <p:nvGrpSpPr>
          <p:cNvPr id="202785" name="Group 121"/>
          <p:cNvGrpSpPr>
            <a:grpSpLocks/>
          </p:cNvGrpSpPr>
          <p:nvPr/>
        </p:nvGrpSpPr>
        <p:grpSpPr bwMode="auto">
          <a:xfrm>
            <a:off x="2286000" y="2667000"/>
            <a:ext cx="1573213" cy="381000"/>
            <a:chOff x="3654" y="3078"/>
            <a:chExt cx="991" cy="240"/>
          </a:xfrm>
        </p:grpSpPr>
        <p:sp>
          <p:nvSpPr>
            <p:cNvPr id="202790" name="Rectangle 109"/>
            <p:cNvSpPr>
              <a:spLocks noChangeArrowheads="1"/>
            </p:cNvSpPr>
            <p:nvPr/>
          </p:nvSpPr>
          <p:spPr bwMode="auto">
            <a:xfrm>
              <a:off x="3654" y="3078"/>
              <a:ext cx="991" cy="240"/>
            </a:xfrm>
            <a:prstGeom prst="rect">
              <a:avLst/>
            </a:prstGeom>
            <a:noFill/>
            <a:ln w="12700">
              <a:solidFill>
                <a:srgbClr val="003366"/>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2791" name="Line 110"/>
            <p:cNvSpPr>
              <a:spLocks noChangeShapeType="1"/>
            </p:cNvSpPr>
            <p:nvPr/>
          </p:nvSpPr>
          <p:spPr bwMode="auto">
            <a:xfrm>
              <a:off x="3713" y="3215"/>
              <a:ext cx="199" cy="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2792" name="Freeform 111"/>
            <p:cNvSpPr>
              <a:spLocks/>
            </p:cNvSpPr>
            <p:nvPr/>
          </p:nvSpPr>
          <p:spPr bwMode="auto">
            <a:xfrm>
              <a:off x="3787" y="3195"/>
              <a:ext cx="44" cy="41"/>
            </a:xfrm>
            <a:custGeom>
              <a:avLst/>
              <a:gdLst>
                <a:gd name="T0" fmla="*/ 11 w 46"/>
                <a:gd name="T1" fmla="*/ 0 h 48"/>
                <a:gd name="T2" fmla="*/ 11 w 46"/>
                <a:gd name="T3" fmla="*/ 3 h 48"/>
                <a:gd name="T4" fmla="*/ 11 w 46"/>
                <a:gd name="T5" fmla="*/ 3 h 48"/>
                <a:gd name="T6" fmla="*/ 0 w 46"/>
                <a:gd name="T7" fmla="*/ 3 h 48"/>
                <a:gd name="T8" fmla="*/ 11 w 46"/>
                <a:gd name="T9" fmla="*/ 0 h 48"/>
                <a:gd name="T10" fmla="*/ 0 60000 65536"/>
                <a:gd name="T11" fmla="*/ 0 60000 65536"/>
                <a:gd name="T12" fmla="*/ 0 60000 65536"/>
                <a:gd name="T13" fmla="*/ 0 60000 65536"/>
                <a:gd name="T14" fmla="*/ 0 60000 65536"/>
                <a:gd name="T15" fmla="*/ 0 w 46"/>
                <a:gd name="T16" fmla="*/ 0 h 48"/>
                <a:gd name="T17" fmla="*/ 46 w 46"/>
                <a:gd name="T18" fmla="*/ 48 h 48"/>
              </a:gdLst>
              <a:ahLst/>
              <a:cxnLst>
                <a:cxn ang="T10">
                  <a:pos x="T0" y="T1"/>
                </a:cxn>
                <a:cxn ang="T11">
                  <a:pos x="T2" y="T3"/>
                </a:cxn>
                <a:cxn ang="T12">
                  <a:pos x="T4" y="T5"/>
                </a:cxn>
                <a:cxn ang="T13">
                  <a:pos x="T6" y="T7"/>
                </a:cxn>
                <a:cxn ang="T14">
                  <a:pos x="T8" y="T9"/>
                </a:cxn>
              </a:cxnLst>
              <a:rect l="T15" t="T16" r="T17" b="T18"/>
              <a:pathLst>
                <a:path w="46" h="48">
                  <a:moveTo>
                    <a:pt x="23" y="0"/>
                  </a:moveTo>
                  <a:lnTo>
                    <a:pt x="46" y="24"/>
                  </a:lnTo>
                  <a:lnTo>
                    <a:pt x="23" y="48"/>
                  </a:lnTo>
                  <a:lnTo>
                    <a:pt x="0" y="24"/>
                  </a:lnTo>
                  <a:lnTo>
                    <a:pt x="23" y="0"/>
                  </a:lnTo>
                  <a:close/>
                </a:path>
              </a:pathLst>
            </a:custGeom>
            <a:solidFill>
              <a:srgbClr val="A50021"/>
            </a:solidFill>
            <a:ln w="12700">
              <a:solidFill>
                <a:srgbClr val="FF0000"/>
              </a:solidFill>
              <a:prstDash val="solid"/>
              <a:round/>
              <a:headEnd/>
              <a:tailEnd/>
            </a:ln>
          </p:spPr>
          <p:txBody>
            <a:bodyPr/>
            <a:lstStyle/>
            <a:p>
              <a:endParaRPr lang="en-US"/>
            </a:p>
          </p:txBody>
        </p:sp>
        <p:sp>
          <p:nvSpPr>
            <p:cNvPr id="202793" name="Rectangle 112"/>
            <p:cNvSpPr>
              <a:spLocks noChangeArrowheads="1"/>
            </p:cNvSpPr>
            <p:nvPr/>
          </p:nvSpPr>
          <p:spPr bwMode="auto">
            <a:xfrm>
              <a:off x="3957" y="3119"/>
              <a:ext cx="58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a:solidFill>
                    <a:srgbClr val="003366"/>
                  </a:solidFill>
                  <a:latin typeface="Arial" charset="0"/>
                </a:rPr>
                <a:t>Ratings</a:t>
              </a:r>
              <a:endParaRPr lang="en-US" sz="2000"/>
            </a:p>
          </p:txBody>
        </p:sp>
      </p:grpSp>
      <p:sp>
        <p:nvSpPr>
          <p:cNvPr id="202786" name="Line 113"/>
          <p:cNvSpPr>
            <a:spLocks noChangeShapeType="1"/>
          </p:cNvSpPr>
          <p:nvPr/>
        </p:nvSpPr>
        <p:spPr bwMode="auto">
          <a:xfrm>
            <a:off x="2759075" y="3460750"/>
            <a:ext cx="4421188" cy="0"/>
          </a:xfrm>
          <a:prstGeom prst="line">
            <a:avLst/>
          </a:prstGeom>
          <a:noFill/>
          <a:ln w="12700">
            <a:solidFill>
              <a:schemeClr val="tx1"/>
            </a:solidFill>
            <a:prstDash val="lg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787" name="Rectangle 114"/>
          <p:cNvSpPr>
            <a:spLocks noChangeArrowheads="1"/>
          </p:cNvSpPr>
          <p:nvPr/>
        </p:nvSpPr>
        <p:spPr bwMode="auto">
          <a:xfrm>
            <a:off x="3297238" y="3244850"/>
            <a:ext cx="2486025" cy="25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73025" tIns="36512" rIns="73025" bIns="36512">
            <a:spAutoFit/>
          </a:bodyPr>
          <a:lstStyle/>
          <a:p>
            <a:pPr defTabSz="585788" eaLnBrk="0" hangingPunct="0"/>
            <a:r>
              <a:rPr lang="en-US" sz="1200">
                <a:latin typeface="Arial" charset="0"/>
              </a:rPr>
              <a:t>Garry Kasparov (World Champion)</a:t>
            </a:r>
          </a:p>
        </p:txBody>
      </p:sp>
      <p:sp>
        <p:nvSpPr>
          <p:cNvPr id="202788" name="Rectangle 115"/>
          <p:cNvSpPr>
            <a:spLocks noChangeArrowheads="1"/>
          </p:cNvSpPr>
          <p:nvPr/>
        </p:nvSpPr>
        <p:spPr bwMode="auto">
          <a:xfrm>
            <a:off x="7326313" y="3098800"/>
            <a:ext cx="854075" cy="25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73025" tIns="36512" rIns="73025" bIns="36512">
            <a:spAutoFit/>
          </a:bodyPr>
          <a:lstStyle/>
          <a:p>
            <a:pPr defTabSz="585788" eaLnBrk="0" hangingPunct="0"/>
            <a:r>
              <a:rPr lang="en-US" sz="1200">
                <a:latin typeface="Arial" charset="0"/>
              </a:rPr>
              <a:t>Deep Blue</a:t>
            </a:r>
          </a:p>
        </p:txBody>
      </p:sp>
      <p:sp>
        <p:nvSpPr>
          <p:cNvPr id="202789" name="Rectangle 116"/>
          <p:cNvSpPr>
            <a:spLocks noChangeArrowheads="1"/>
          </p:cNvSpPr>
          <p:nvPr/>
        </p:nvSpPr>
        <p:spPr bwMode="auto">
          <a:xfrm>
            <a:off x="6232525" y="3767138"/>
            <a:ext cx="11080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73025" tIns="36512" rIns="73025" bIns="36512">
            <a:spAutoFit/>
          </a:bodyPr>
          <a:lstStyle/>
          <a:p>
            <a:pPr defTabSz="585788" eaLnBrk="0" hangingPunct="0"/>
            <a:r>
              <a:rPr lang="en-US" sz="1200">
                <a:latin typeface="Arial" charset="0"/>
              </a:rPr>
              <a:t>Deep Thought</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F55B-0146-F748-8849-75B7E803E231}"/>
              </a:ext>
            </a:extLst>
          </p:cNvPr>
          <p:cNvSpPr>
            <a:spLocks noGrp="1"/>
          </p:cNvSpPr>
          <p:nvPr>
            <p:ph type="title"/>
          </p:nvPr>
        </p:nvSpPr>
        <p:spPr/>
        <p:txBody>
          <a:bodyPr/>
          <a:lstStyle/>
          <a:p>
            <a:endParaRPr lang="en-US"/>
          </a:p>
        </p:txBody>
      </p:sp>
      <p:pic>
        <p:nvPicPr>
          <p:cNvPr id="16386" name="Picture 2" descr="ChessEnginesELO">
            <a:extLst>
              <a:ext uri="{FF2B5EF4-FFF2-40B4-BE49-F238E27FC236}">
                <a16:creationId xmlns:a16="http://schemas.microsoft.com/office/drawing/2014/main" id="{08399080-3842-B64B-B610-8479393B6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637"/>
            <a:ext cx="9620655" cy="6737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34E5CF-FF24-2644-9024-789AF857801A}"/>
              </a:ext>
            </a:extLst>
          </p:cNvPr>
          <p:cNvSpPr txBox="1"/>
          <p:nvPr/>
        </p:nvSpPr>
        <p:spPr>
          <a:xfrm>
            <a:off x="3429000" y="5638800"/>
            <a:ext cx="4826962" cy="461665"/>
          </a:xfrm>
          <a:prstGeom prst="rect">
            <a:avLst/>
          </a:prstGeom>
          <a:noFill/>
        </p:spPr>
        <p:txBody>
          <a:bodyPr wrap="none" rtlCol="0">
            <a:spAutoFit/>
          </a:bodyPr>
          <a:lstStyle/>
          <a:p>
            <a:r>
              <a:rPr lang="en-US" dirty="0"/>
              <a:t>Human world champion rating ~2800</a:t>
            </a:r>
          </a:p>
        </p:txBody>
      </p:sp>
    </p:spTree>
    <p:extLst>
      <p:ext uri="{BB962C8B-B14F-4D97-AF65-F5344CB8AC3E}">
        <p14:creationId xmlns:p14="http://schemas.microsoft.com/office/powerpoint/2010/main" val="11832301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a:ea typeface="+mj-ea"/>
                <a:cs typeface="+mj-cs"/>
              </a:rPr>
              <a:t>Status of Computers Playing Other Games</a:t>
            </a:r>
          </a:p>
        </p:txBody>
      </p:sp>
      <p:sp>
        <p:nvSpPr>
          <p:cNvPr id="785411"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en-US" dirty="0">
                <a:ea typeface="+mn-ea"/>
                <a:cs typeface="+mn-cs"/>
              </a:rPr>
              <a:t>Checkers</a:t>
            </a:r>
          </a:p>
          <a:p>
            <a:pPr lvl="1" eaLnBrk="1" fontAlgn="auto" hangingPunct="1">
              <a:spcAft>
                <a:spcPts val="0"/>
              </a:spcAft>
              <a:buFont typeface="Arial" pitchFamily="34" charset="0"/>
              <a:buChar char="–"/>
              <a:defRPr/>
            </a:pPr>
            <a:r>
              <a:rPr lang="en-US" dirty="0">
                <a:ea typeface="+mn-ea"/>
              </a:rPr>
              <a:t>First computer world champion:  </a:t>
            </a:r>
            <a:r>
              <a:rPr lang="en-US" b="1" dirty="0">
                <a:ea typeface="+mn-ea"/>
              </a:rPr>
              <a:t>Chinook</a:t>
            </a:r>
          </a:p>
          <a:p>
            <a:pPr lvl="1" eaLnBrk="1" fontAlgn="auto" hangingPunct="1">
              <a:spcAft>
                <a:spcPts val="0"/>
              </a:spcAft>
              <a:buFont typeface="Arial" pitchFamily="34" charset="0"/>
              <a:buChar char="–"/>
              <a:defRPr/>
            </a:pPr>
            <a:r>
              <a:rPr lang="en-US" dirty="0">
                <a:ea typeface="+mn-ea"/>
              </a:rPr>
              <a:t>Beat all humans (beat Marion Tinsley in </a:t>
            </a:r>
            <a:r>
              <a:rPr lang="en-US" b="1" dirty="0">
                <a:ea typeface="+mn-ea"/>
              </a:rPr>
              <a:t>1994</a:t>
            </a:r>
            <a:r>
              <a:rPr lang="en-US" dirty="0">
                <a:ea typeface="+mn-ea"/>
              </a:rPr>
              <a:t>)</a:t>
            </a:r>
          </a:p>
          <a:p>
            <a:pPr lvl="1" eaLnBrk="1" fontAlgn="auto" hangingPunct="1">
              <a:spcAft>
                <a:spcPts val="0"/>
              </a:spcAft>
              <a:buFont typeface="Arial" pitchFamily="34" charset="0"/>
              <a:buChar char="–"/>
              <a:defRPr/>
            </a:pPr>
            <a:r>
              <a:rPr lang="en-US" dirty="0">
                <a:ea typeface="+mn-ea"/>
              </a:rPr>
              <a:t>Used Alpha-Beta search and book moves</a:t>
            </a:r>
          </a:p>
          <a:p>
            <a:pPr eaLnBrk="1" fontAlgn="auto" hangingPunct="1">
              <a:spcAft>
                <a:spcPts val="0"/>
              </a:spcAft>
              <a:buFont typeface="Arial" pitchFamily="34" charset="0"/>
              <a:buChar char="•"/>
              <a:defRPr/>
            </a:pPr>
            <a:r>
              <a:rPr lang="en-US" dirty="0">
                <a:ea typeface="+mn-ea"/>
                <a:cs typeface="+mn-cs"/>
              </a:rPr>
              <a:t>Othello</a:t>
            </a:r>
          </a:p>
          <a:p>
            <a:pPr lvl="1" eaLnBrk="1" fontAlgn="auto" hangingPunct="1">
              <a:spcAft>
                <a:spcPts val="0"/>
              </a:spcAft>
              <a:buFont typeface="Arial" pitchFamily="34" charset="0"/>
              <a:buChar char="–"/>
              <a:defRPr/>
            </a:pPr>
            <a:r>
              <a:rPr lang="en-US" dirty="0">
                <a:ea typeface="+mn-ea"/>
              </a:rPr>
              <a:t>Computers easily beat world experts</a:t>
            </a:r>
          </a:p>
          <a:p>
            <a:pPr eaLnBrk="1" fontAlgn="auto" hangingPunct="1">
              <a:spcAft>
                <a:spcPts val="0"/>
              </a:spcAft>
              <a:buFont typeface="Arial" pitchFamily="34" charset="0"/>
              <a:buChar char="•"/>
              <a:defRPr/>
            </a:pPr>
            <a:r>
              <a:rPr lang="en-US" dirty="0">
                <a:ea typeface="+mn-ea"/>
                <a:cs typeface="+mn-cs"/>
              </a:rPr>
              <a:t>Go</a:t>
            </a:r>
          </a:p>
          <a:p>
            <a:pPr lvl="1" eaLnBrk="1" fontAlgn="auto" hangingPunct="1">
              <a:spcAft>
                <a:spcPts val="0"/>
              </a:spcAft>
              <a:buFont typeface="Arial" pitchFamily="34" charset="0"/>
              <a:buChar char="–"/>
              <a:defRPr/>
            </a:pPr>
            <a:r>
              <a:rPr lang="en-US" dirty="0">
                <a:ea typeface="+mn-ea"/>
              </a:rPr>
              <a:t>Branching factor </a:t>
            </a:r>
            <a:r>
              <a:rPr lang="en-US" i="1" dirty="0">
                <a:ea typeface="+mn-ea"/>
              </a:rPr>
              <a:t>b</a:t>
            </a:r>
            <a:r>
              <a:rPr lang="en-US" dirty="0">
                <a:ea typeface="+mn-ea"/>
              </a:rPr>
              <a:t> ~ 360, very large!</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Game Playing:  Go</a:t>
            </a:r>
          </a:p>
        </p:txBody>
      </p:sp>
      <p:pic>
        <p:nvPicPr>
          <p:cNvPr id="6" name="Picture 5"/>
          <p:cNvPicPr>
            <a:picLocks noChangeAspect="1"/>
          </p:cNvPicPr>
          <p:nvPr/>
        </p:nvPicPr>
        <p:blipFill>
          <a:blip r:embed="rId2"/>
          <a:stretch>
            <a:fillRect/>
          </a:stretch>
        </p:blipFill>
        <p:spPr>
          <a:xfrm>
            <a:off x="1066800" y="2286000"/>
            <a:ext cx="6629400" cy="4290120"/>
          </a:xfrm>
          <a:prstGeom prst="rect">
            <a:avLst/>
          </a:prstGeom>
        </p:spPr>
      </p:pic>
      <p:sp>
        <p:nvSpPr>
          <p:cNvPr id="7" name="Content Placeholder 6"/>
          <p:cNvSpPr>
            <a:spLocks noGrp="1"/>
          </p:cNvSpPr>
          <p:nvPr>
            <p:ph idx="1"/>
          </p:nvPr>
        </p:nvSpPr>
        <p:spPr>
          <a:xfrm>
            <a:off x="838200" y="1066800"/>
            <a:ext cx="7620000" cy="5334000"/>
          </a:xfrm>
        </p:spPr>
        <p:txBody>
          <a:bodyPr/>
          <a:lstStyle/>
          <a:p>
            <a:pPr marL="0" indent="0">
              <a:buNone/>
            </a:pPr>
            <a:r>
              <a:rPr lang="en-US" dirty="0">
                <a:cs typeface="Calibri"/>
              </a:rPr>
              <a:t>Google’s </a:t>
            </a:r>
            <a:r>
              <a:rPr lang="en-US" dirty="0" err="1">
                <a:cs typeface="Calibri"/>
              </a:rPr>
              <a:t>AlphaGo</a:t>
            </a:r>
            <a:r>
              <a:rPr lang="en-US" dirty="0">
                <a:cs typeface="Calibri"/>
              </a:rPr>
              <a:t> beat Korean grandmaster Lee </a:t>
            </a:r>
            <a:r>
              <a:rPr lang="en-US" dirty="0" err="1">
                <a:cs typeface="Calibri"/>
              </a:rPr>
              <a:t>Sedol</a:t>
            </a:r>
            <a:r>
              <a:rPr lang="en-US" dirty="0">
                <a:cs typeface="Calibri"/>
              </a:rPr>
              <a:t> 4 games to 1 in 2016</a:t>
            </a:r>
          </a:p>
          <a:p>
            <a:pPr marL="0" indent="0">
              <a:buNone/>
            </a:pPr>
            <a:endParaRPr lang="en-US" dirty="0"/>
          </a:p>
        </p:txBody>
      </p:sp>
    </p:spTree>
    <p:extLst>
      <p:ext uri="{BB962C8B-B14F-4D97-AF65-F5344CB8AC3E}">
        <p14:creationId xmlns:p14="http://schemas.microsoft.com/office/powerpoint/2010/main" val="34796480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5713-0F35-D749-8F0B-371EEF4F48B2}"/>
              </a:ext>
            </a:extLst>
          </p:cNvPr>
          <p:cNvSpPr>
            <a:spLocks noGrp="1"/>
          </p:cNvSpPr>
          <p:nvPr>
            <p:ph type="title"/>
          </p:nvPr>
        </p:nvSpPr>
        <p:spPr>
          <a:xfrm>
            <a:off x="0" y="274638"/>
            <a:ext cx="9144000" cy="1143000"/>
          </a:xfrm>
        </p:spPr>
        <p:txBody>
          <a:bodyPr/>
          <a:lstStyle/>
          <a:p>
            <a:r>
              <a:rPr lang="en-US" i="1" dirty="0" err="1"/>
              <a:t>AlphaGo</a:t>
            </a:r>
            <a:r>
              <a:rPr lang="en-US" dirty="0"/>
              <a:t> Documentary Movie (2017)</a:t>
            </a:r>
          </a:p>
        </p:txBody>
      </p:sp>
      <p:sp>
        <p:nvSpPr>
          <p:cNvPr id="3" name="Content Placeholder 2">
            <a:extLst>
              <a:ext uri="{FF2B5EF4-FFF2-40B4-BE49-F238E27FC236}">
                <a16:creationId xmlns:a16="http://schemas.microsoft.com/office/drawing/2014/main" id="{AA750C92-5992-DE42-A813-387C7365D5AE}"/>
              </a:ext>
            </a:extLst>
          </p:cNvPr>
          <p:cNvSpPr>
            <a:spLocks noGrp="1"/>
          </p:cNvSpPr>
          <p:nvPr>
            <p:ph idx="1"/>
          </p:nvPr>
        </p:nvSpPr>
        <p:spPr/>
        <p:txBody>
          <a:bodyPr/>
          <a:lstStyle/>
          <a:p>
            <a:endParaRPr lang="en-US"/>
          </a:p>
        </p:txBody>
      </p:sp>
      <p:pic>
        <p:nvPicPr>
          <p:cNvPr id="15362" name="Picture 2" descr="Image result for alphago movie">
            <a:extLst>
              <a:ext uri="{FF2B5EF4-FFF2-40B4-BE49-F238E27FC236}">
                <a16:creationId xmlns:a16="http://schemas.microsoft.com/office/drawing/2014/main" id="{234C812B-D511-454F-B840-C16064501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600200"/>
            <a:ext cx="889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676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p:txBody>
          <a:bodyPr/>
          <a:lstStyle/>
          <a:p>
            <a:pPr eaLnBrk="1" hangingPunct="1"/>
            <a:r>
              <a:rPr lang="en-US" dirty="0">
                <a:latin typeface="Calibri" charset="0"/>
              </a:rPr>
              <a:t>Game Playing Summary</a:t>
            </a:r>
          </a:p>
        </p:txBody>
      </p:sp>
      <p:sp>
        <p:nvSpPr>
          <p:cNvPr id="787459"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ea typeface="+mn-ea"/>
                <a:cs typeface="+mn-cs"/>
              </a:rPr>
              <a:t>Game playing is modeled as a search problem, doing a limited look-ahead (depth bound)</a:t>
            </a:r>
          </a:p>
          <a:p>
            <a:pPr eaLnBrk="1" fontAlgn="auto" hangingPunct="1">
              <a:spcAft>
                <a:spcPts val="0"/>
              </a:spcAft>
              <a:buFont typeface="Arial" pitchFamily="34" charset="0"/>
              <a:buChar char="•"/>
              <a:defRPr/>
            </a:pPr>
            <a:r>
              <a:rPr lang="en-US" dirty="0">
                <a:ea typeface="+mn-ea"/>
                <a:cs typeface="+mn-cs"/>
              </a:rPr>
              <a:t>Search trees for games represent both computer and opponent moves</a:t>
            </a:r>
          </a:p>
          <a:p>
            <a:pPr eaLnBrk="1" fontAlgn="auto" hangingPunct="1">
              <a:spcAft>
                <a:spcPts val="0"/>
              </a:spcAft>
              <a:buFont typeface="Arial" pitchFamily="34" charset="0"/>
              <a:buChar char="•"/>
              <a:defRPr/>
            </a:pPr>
            <a:r>
              <a:rPr lang="en-US" dirty="0">
                <a:ea typeface="+mn-ea"/>
                <a:cs typeface="+mn-cs"/>
              </a:rPr>
              <a:t>A single evaluation functions estimates the quality of a given board configuration for both players (zero-sum assumption)</a:t>
            </a:r>
          </a:p>
          <a:p>
            <a:pPr lvl="1" eaLnBrk="1" fontAlgn="auto" hangingPunct="1">
              <a:spcAft>
                <a:spcPts val="0"/>
              </a:spcAft>
              <a:buFontTx/>
              <a:buNone/>
              <a:defRPr/>
            </a:pPr>
            <a:r>
              <a:rPr lang="en-US" b="1" dirty="0">
                <a:ea typeface="+mn-ea"/>
                <a:sym typeface="Symbol" pitchFamily="18" charset="2"/>
              </a:rPr>
              <a:t>−</a:t>
            </a:r>
            <a:r>
              <a:rPr lang="en-US" dirty="0">
                <a:ea typeface="+mn-ea"/>
              </a:rPr>
              <a:t>  good for opponent</a:t>
            </a:r>
          </a:p>
          <a:p>
            <a:pPr lvl="1" eaLnBrk="1" fontAlgn="auto" hangingPunct="1">
              <a:spcAft>
                <a:spcPts val="0"/>
              </a:spcAft>
              <a:buFontTx/>
              <a:buNone/>
              <a:defRPr/>
            </a:pPr>
            <a:r>
              <a:rPr lang="en-US" dirty="0">
                <a:ea typeface="+mn-ea"/>
              </a:rPr>
              <a:t>0  neutral</a:t>
            </a:r>
          </a:p>
          <a:p>
            <a:pPr lvl="1" eaLnBrk="1" fontAlgn="auto" hangingPunct="1">
              <a:spcAft>
                <a:spcPts val="0"/>
              </a:spcAft>
              <a:buFontTx/>
              <a:buNone/>
              <a:defRPr/>
            </a:pPr>
            <a:r>
              <a:rPr lang="en-US" dirty="0">
                <a:ea typeface="+mn-ea"/>
              </a:rPr>
              <a:t>+  good for computer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7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7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7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7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7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p:txBody>
          <a:bodyPr/>
          <a:lstStyle/>
          <a:p>
            <a:pPr eaLnBrk="1" hangingPunct="1"/>
            <a:r>
              <a:rPr lang="en-US">
                <a:latin typeface="Calibri" charset="0"/>
              </a:rPr>
              <a:t>Summary</a:t>
            </a:r>
          </a:p>
        </p:txBody>
      </p:sp>
      <p:sp>
        <p:nvSpPr>
          <p:cNvPr id="788483" name="Rectangle 3"/>
          <p:cNvSpPr>
            <a:spLocks noGrp="1" noChangeArrowheads="1"/>
          </p:cNvSpPr>
          <p:nvPr>
            <p:ph idx="1"/>
          </p:nvPr>
        </p:nvSpPr>
        <p:spPr>
          <a:xfrm>
            <a:off x="457200" y="1600200"/>
            <a:ext cx="8077200" cy="4525963"/>
          </a:xfrm>
        </p:spPr>
        <p:txBody>
          <a:bodyPr/>
          <a:lstStyle/>
          <a:p>
            <a:pPr eaLnBrk="1" hangingPunct="1">
              <a:lnSpc>
                <a:spcPct val="90000"/>
              </a:lnSpc>
              <a:buClr>
                <a:schemeClr val="tx1"/>
              </a:buClr>
            </a:pPr>
            <a:r>
              <a:rPr lang="en-US" b="1" dirty="0" err="1">
                <a:solidFill>
                  <a:srgbClr val="CC3300"/>
                </a:solidFill>
                <a:latin typeface="Calibri" charset="0"/>
              </a:rPr>
              <a:t>Minimax</a:t>
            </a:r>
            <a:r>
              <a:rPr lang="en-US" dirty="0">
                <a:latin typeface="Calibri" charset="0"/>
              </a:rPr>
              <a:t> algorithm determines the </a:t>
            </a:r>
            <a:r>
              <a:rPr lang="ja-JP" altLang="en-US" dirty="0">
                <a:latin typeface="Calibri" charset="0"/>
              </a:rPr>
              <a:t>“</a:t>
            </a:r>
            <a:r>
              <a:rPr lang="en-US" altLang="ja-JP" dirty="0">
                <a:latin typeface="Calibri" charset="0"/>
              </a:rPr>
              <a:t>optimal</a:t>
            </a:r>
            <a:r>
              <a:rPr lang="ja-JP" altLang="en-US" dirty="0">
                <a:latin typeface="Calibri" charset="0"/>
              </a:rPr>
              <a:t>”</a:t>
            </a:r>
            <a:r>
              <a:rPr lang="en-US" altLang="ja-JP" dirty="0">
                <a:latin typeface="Calibri" charset="0"/>
              </a:rPr>
              <a:t> moves by assuming that both players always chooses their best move</a:t>
            </a:r>
          </a:p>
          <a:p>
            <a:pPr eaLnBrk="1" hangingPunct="1">
              <a:lnSpc>
                <a:spcPct val="90000"/>
              </a:lnSpc>
              <a:buClr>
                <a:schemeClr val="tx1"/>
              </a:buClr>
            </a:pPr>
            <a:r>
              <a:rPr lang="en-US" b="1" dirty="0">
                <a:solidFill>
                  <a:srgbClr val="CC3300"/>
                </a:solidFill>
                <a:latin typeface="Calibri" charset="0"/>
              </a:rPr>
              <a:t>Alpha-beta</a:t>
            </a:r>
            <a:r>
              <a:rPr lang="en-US" dirty="0">
                <a:solidFill>
                  <a:srgbClr val="CC3300"/>
                </a:solidFill>
                <a:latin typeface="Calibri" charset="0"/>
              </a:rPr>
              <a:t> </a:t>
            </a:r>
            <a:r>
              <a:rPr lang="en-US" dirty="0">
                <a:latin typeface="Calibri" charset="0"/>
              </a:rPr>
              <a:t>algorithm can avoid large parts of the search tree, thus enabling the search to go deeper</a:t>
            </a:r>
          </a:p>
          <a:p>
            <a:pPr eaLnBrk="1" hangingPunct="1">
              <a:lnSpc>
                <a:spcPct val="90000"/>
              </a:lnSpc>
            </a:pPr>
            <a:r>
              <a:rPr lang="en-US" dirty="0">
                <a:latin typeface="Calibri" charset="0"/>
              </a:rPr>
              <a:t>For many well-known games, computer</a:t>
            </a:r>
            <a:br>
              <a:rPr lang="en-US" dirty="0">
                <a:latin typeface="Calibri" charset="0"/>
              </a:rPr>
            </a:br>
            <a:r>
              <a:rPr lang="en-US" dirty="0">
                <a:latin typeface="Calibri" charset="0"/>
              </a:rPr>
              <a:t>algorithms using heuristic search can match or out-perform human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FC12-1D23-6D48-9CE1-920EEB77F9BC}"/>
              </a:ext>
            </a:extLst>
          </p:cNvPr>
          <p:cNvSpPr>
            <a:spLocks noGrp="1"/>
          </p:cNvSpPr>
          <p:nvPr>
            <p:ph type="title"/>
          </p:nvPr>
        </p:nvSpPr>
        <p:spPr>
          <a:xfrm>
            <a:off x="457200" y="115529"/>
            <a:ext cx="8229600" cy="1143000"/>
          </a:xfrm>
        </p:spPr>
        <p:txBody>
          <a:bodyPr/>
          <a:lstStyle/>
          <a:p>
            <a:r>
              <a:rPr lang="en-US" dirty="0"/>
              <a:t>QUIZ:  How are these Valentine Candy Hearts related to AI?  </a:t>
            </a:r>
          </a:p>
        </p:txBody>
      </p:sp>
      <p:pic>
        <p:nvPicPr>
          <p:cNvPr id="5" name="Content Placeholder 4">
            <a:extLst>
              <a:ext uri="{FF2B5EF4-FFF2-40B4-BE49-F238E27FC236}">
                <a16:creationId xmlns:a16="http://schemas.microsoft.com/office/drawing/2014/main" id="{B25A3517-0F2D-D440-9F2D-BD4D4AAF1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9763" y="1295400"/>
            <a:ext cx="7047437" cy="5562600"/>
          </a:xfrm>
        </p:spPr>
      </p:pic>
      <p:sp>
        <p:nvSpPr>
          <p:cNvPr id="6" name="TextBox 5">
            <a:extLst>
              <a:ext uri="{FF2B5EF4-FFF2-40B4-BE49-F238E27FC236}">
                <a16:creationId xmlns:a16="http://schemas.microsoft.com/office/drawing/2014/main" id="{F47D15E5-A364-D149-A33B-FB73BEAE24C3}"/>
              </a:ext>
            </a:extLst>
          </p:cNvPr>
          <p:cNvSpPr txBox="1"/>
          <p:nvPr/>
        </p:nvSpPr>
        <p:spPr>
          <a:xfrm>
            <a:off x="152400" y="4076700"/>
            <a:ext cx="6705600" cy="2062103"/>
          </a:xfrm>
          <a:prstGeom prst="rect">
            <a:avLst/>
          </a:prstGeom>
          <a:solidFill>
            <a:schemeClr val="bg1"/>
          </a:solidFill>
        </p:spPr>
        <p:txBody>
          <a:bodyPr wrap="square" rtlCol="0">
            <a:spAutoFit/>
          </a:bodyPr>
          <a:lstStyle/>
          <a:p>
            <a:r>
              <a:rPr lang="en-US" sz="3200" dirty="0">
                <a:latin typeface="+mn-lt"/>
              </a:rPr>
              <a:t>Messages were generated using Machine Learning (a neural network) that was trained using about 360 real candy heart messages</a:t>
            </a:r>
          </a:p>
        </p:txBody>
      </p:sp>
    </p:spTree>
    <p:extLst>
      <p:ext uri="{BB962C8B-B14F-4D97-AF65-F5344CB8AC3E}">
        <p14:creationId xmlns:p14="http://schemas.microsoft.com/office/powerpoint/2010/main" val="34962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90600"/>
          </a:xfrm>
        </p:spPr>
        <p:txBody>
          <a:bodyPr/>
          <a:lstStyle/>
          <a:p>
            <a:r>
              <a:rPr lang="en-US" dirty="0"/>
              <a:t>Quiz:  Name These Robots</a:t>
            </a:r>
          </a:p>
        </p:txBody>
      </p:sp>
      <p:pic>
        <p:nvPicPr>
          <p:cNvPr id="6" name="Content Placeholder 5" descr="Watson's_avatar.jpg"/>
          <p:cNvPicPr>
            <a:picLocks noGrp="1" noChangeAspect="1"/>
          </p:cNvPicPr>
          <p:nvPr>
            <p:ph idx="1"/>
          </p:nvPr>
        </p:nvPicPr>
        <p:blipFill>
          <a:blip r:embed="rId3">
            <a:extLst>
              <a:ext uri="{28A0092B-C50C-407E-A947-70E740481C1C}">
                <a14:useLocalDpi xmlns:a14="http://schemas.microsoft.com/office/drawing/2010/main" val="0"/>
              </a:ext>
            </a:extLst>
          </a:blip>
          <a:srcRect l="-36240" r="-36240"/>
          <a:stretch>
            <a:fillRect/>
          </a:stretch>
        </p:blipFill>
        <p:spPr>
          <a:xfrm>
            <a:off x="-838200" y="990600"/>
            <a:ext cx="4953000" cy="2723960"/>
          </a:xfrm>
        </p:spPr>
      </p:pic>
      <p:pic>
        <p:nvPicPr>
          <p:cNvPr id="8" name="Picture 7" descr="termina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914400"/>
            <a:ext cx="2819400" cy="2819400"/>
          </a:xfrm>
          <a:prstGeom prst="rect">
            <a:avLst/>
          </a:prstGeom>
        </p:spPr>
      </p:pic>
      <p:pic>
        <p:nvPicPr>
          <p:cNvPr id="9" name="Picture 8" descr="exmachin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9" y="3857914"/>
            <a:ext cx="5012375" cy="2923885"/>
          </a:xfrm>
          <a:prstGeom prst="rect">
            <a:avLst/>
          </a:prstGeom>
        </p:spPr>
      </p:pic>
      <p:pic>
        <p:nvPicPr>
          <p:cNvPr id="2" name="Picture 1"/>
          <p:cNvPicPr>
            <a:picLocks noChangeAspect="1"/>
          </p:cNvPicPr>
          <p:nvPr/>
        </p:nvPicPr>
        <p:blipFill>
          <a:blip r:embed="rId6"/>
          <a:stretch>
            <a:fillRect/>
          </a:stretch>
        </p:blipFill>
        <p:spPr>
          <a:xfrm>
            <a:off x="3200400" y="990600"/>
            <a:ext cx="2794000" cy="2794000"/>
          </a:xfrm>
          <a:prstGeom prst="rect">
            <a:avLst/>
          </a:prstGeom>
        </p:spPr>
      </p:pic>
      <p:sp>
        <p:nvSpPr>
          <p:cNvPr id="3" name="TextBox 2">
            <a:extLst>
              <a:ext uri="{FF2B5EF4-FFF2-40B4-BE49-F238E27FC236}">
                <a16:creationId xmlns:a16="http://schemas.microsoft.com/office/drawing/2014/main" id="{40AAC0C5-4EC1-674F-AEA0-AE13C6354659}"/>
              </a:ext>
            </a:extLst>
          </p:cNvPr>
          <p:cNvSpPr txBox="1"/>
          <p:nvPr/>
        </p:nvSpPr>
        <p:spPr>
          <a:xfrm>
            <a:off x="328283" y="2719017"/>
            <a:ext cx="2581028" cy="461665"/>
          </a:xfrm>
          <a:prstGeom prst="rect">
            <a:avLst/>
          </a:prstGeom>
          <a:noFill/>
        </p:spPr>
        <p:txBody>
          <a:bodyPr wrap="none" rtlCol="0">
            <a:spAutoFit/>
          </a:bodyPr>
          <a:lstStyle/>
          <a:p>
            <a:r>
              <a:rPr lang="en-US" b="1" dirty="0">
                <a:solidFill>
                  <a:srgbClr val="FFFF00"/>
                </a:solidFill>
                <a:latin typeface="+mn-lt"/>
              </a:rPr>
              <a:t>Watson (Jeopardy)</a:t>
            </a:r>
          </a:p>
        </p:txBody>
      </p:sp>
      <p:sp>
        <p:nvSpPr>
          <p:cNvPr id="4" name="TextBox 3">
            <a:extLst>
              <a:ext uri="{FF2B5EF4-FFF2-40B4-BE49-F238E27FC236}">
                <a16:creationId xmlns:a16="http://schemas.microsoft.com/office/drawing/2014/main" id="{00FB93F7-4C88-DF49-82C8-8D5048FEC1A7}"/>
              </a:ext>
            </a:extLst>
          </p:cNvPr>
          <p:cNvSpPr txBox="1"/>
          <p:nvPr/>
        </p:nvSpPr>
        <p:spPr>
          <a:xfrm>
            <a:off x="3468725" y="2510670"/>
            <a:ext cx="2257349" cy="461665"/>
          </a:xfrm>
          <a:prstGeom prst="rect">
            <a:avLst/>
          </a:prstGeom>
          <a:noFill/>
        </p:spPr>
        <p:txBody>
          <a:bodyPr wrap="none" rtlCol="0">
            <a:spAutoFit/>
          </a:bodyPr>
          <a:lstStyle/>
          <a:p>
            <a:r>
              <a:rPr lang="en-US" b="1" dirty="0">
                <a:solidFill>
                  <a:srgbClr val="FFFF00"/>
                </a:solidFill>
                <a:latin typeface="+mn-lt"/>
              </a:rPr>
              <a:t>HAL 9000 (2001)</a:t>
            </a:r>
          </a:p>
        </p:txBody>
      </p:sp>
      <p:sp>
        <p:nvSpPr>
          <p:cNvPr id="11" name="TextBox 10">
            <a:extLst>
              <a:ext uri="{FF2B5EF4-FFF2-40B4-BE49-F238E27FC236}">
                <a16:creationId xmlns:a16="http://schemas.microsoft.com/office/drawing/2014/main" id="{D7FE2EB8-88E4-4543-8BD8-ABF1D4D8E0B4}"/>
              </a:ext>
            </a:extLst>
          </p:cNvPr>
          <p:cNvSpPr txBox="1"/>
          <p:nvPr/>
        </p:nvSpPr>
        <p:spPr>
          <a:xfrm>
            <a:off x="6404654" y="2815417"/>
            <a:ext cx="2354491" cy="830997"/>
          </a:xfrm>
          <a:prstGeom prst="rect">
            <a:avLst/>
          </a:prstGeom>
          <a:noFill/>
        </p:spPr>
        <p:txBody>
          <a:bodyPr wrap="none" rtlCol="0">
            <a:spAutoFit/>
          </a:bodyPr>
          <a:lstStyle/>
          <a:p>
            <a:r>
              <a:rPr lang="en-US" b="1" dirty="0">
                <a:solidFill>
                  <a:srgbClr val="FFFF00"/>
                </a:solidFill>
                <a:latin typeface="+mn-lt"/>
              </a:rPr>
              <a:t>Terminator T-800</a:t>
            </a:r>
          </a:p>
          <a:p>
            <a:r>
              <a:rPr lang="en-US" b="1" dirty="0">
                <a:solidFill>
                  <a:srgbClr val="FFFF00"/>
                </a:solidFill>
                <a:latin typeface="+mn-lt"/>
              </a:rPr>
              <a:t>(Terminator)</a:t>
            </a:r>
          </a:p>
        </p:txBody>
      </p:sp>
      <p:pic>
        <p:nvPicPr>
          <p:cNvPr id="13316" name="Picture 4" descr="http://www.herbiemania.com/marchmontpenny2.jpg">
            <a:extLst>
              <a:ext uri="{FF2B5EF4-FFF2-40B4-BE49-F238E27FC236}">
                <a16:creationId xmlns:a16="http://schemas.microsoft.com/office/drawing/2014/main" id="{EB549CB9-C865-8E42-91A3-34B0AF08D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611" y="3857913"/>
            <a:ext cx="4285389" cy="29238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78204F-2D80-0C44-B804-5756AC140859}"/>
              </a:ext>
            </a:extLst>
          </p:cNvPr>
          <p:cNvSpPr txBox="1"/>
          <p:nvPr/>
        </p:nvSpPr>
        <p:spPr>
          <a:xfrm>
            <a:off x="5957529" y="6295552"/>
            <a:ext cx="2987741" cy="461665"/>
          </a:xfrm>
          <a:prstGeom prst="rect">
            <a:avLst/>
          </a:prstGeom>
          <a:noFill/>
        </p:spPr>
        <p:txBody>
          <a:bodyPr wrap="none" rtlCol="0">
            <a:spAutoFit/>
          </a:bodyPr>
          <a:lstStyle/>
          <a:p>
            <a:r>
              <a:rPr lang="en-US" b="1" dirty="0">
                <a:solidFill>
                  <a:srgbClr val="FFFF00"/>
                </a:solidFill>
                <a:latin typeface="+mn-lt"/>
              </a:rPr>
              <a:t>Herbie (The Love Bug)</a:t>
            </a:r>
          </a:p>
        </p:txBody>
      </p:sp>
      <p:sp>
        <p:nvSpPr>
          <p:cNvPr id="12" name="TextBox 11">
            <a:extLst>
              <a:ext uri="{FF2B5EF4-FFF2-40B4-BE49-F238E27FC236}">
                <a16:creationId xmlns:a16="http://schemas.microsoft.com/office/drawing/2014/main" id="{B59DB3C7-FC69-DE48-8EF4-ABFF6E5FD19F}"/>
              </a:ext>
            </a:extLst>
          </p:cNvPr>
          <p:cNvSpPr txBox="1"/>
          <p:nvPr/>
        </p:nvSpPr>
        <p:spPr>
          <a:xfrm>
            <a:off x="2640677" y="5305352"/>
            <a:ext cx="2386423" cy="461665"/>
          </a:xfrm>
          <a:prstGeom prst="rect">
            <a:avLst/>
          </a:prstGeom>
          <a:noFill/>
        </p:spPr>
        <p:txBody>
          <a:bodyPr wrap="none" rtlCol="0">
            <a:spAutoFit/>
          </a:bodyPr>
          <a:lstStyle/>
          <a:p>
            <a:r>
              <a:rPr lang="en-US" b="1" dirty="0">
                <a:solidFill>
                  <a:srgbClr val="FFFF00"/>
                </a:solidFill>
                <a:latin typeface="+mn-lt"/>
              </a:rPr>
              <a:t>Ava (Ex Machina)</a:t>
            </a:r>
          </a:p>
        </p:txBody>
      </p:sp>
    </p:spTree>
    <p:extLst>
      <p:ext uri="{BB962C8B-B14F-4D97-AF65-F5344CB8AC3E}">
        <p14:creationId xmlns:p14="http://schemas.microsoft.com/office/powerpoint/2010/main" val="38509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229600" cy="792162"/>
          </a:xfrm>
        </p:spPr>
        <p:txBody>
          <a:bodyPr/>
          <a:lstStyle/>
          <a:p>
            <a:pPr eaLnBrk="1" hangingPunct="1"/>
            <a:r>
              <a:rPr lang="en-US" dirty="0">
                <a:latin typeface="Calibri" charset="0"/>
              </a:rPr>
              <a:t>Minimax Algorithm</a:t>
            </a:r>
          </a:p>
        </p:txBody>
      </p:sp>
      <p:sp>
        <p:nvSpPr>
          <p:cNvPr id="757763" name="Rectangle 3"/>
          <p:cNvSpPr>
            <a:spLocks noGrp="1" noChangeArrowheads="1"/>
          </p:cNvSpPr>
          <p:nvPr>
            <p:ph idx="1"/>
          </p:nvPr>
        </p:nvSpPr>
        <p:spPr>
          <a:xfrm>
            <a:off x="533400" y="1295400"/>
            <a:ext cx="8229600" cy="4419600"/>
          </a:xfrm>
        </p:spPr>
        <p:txBody>
          <a:bodyPr/>
          <a:lstStyle/>
          <a:p>
            <a:pPr marL="457200" indent="-457200" eaLnBrk="1" hangingPunct="1">
              <a:lnSpc>
                <a:spcPct val="90000"/>
              </a:lnSpc>
              <a:spcBef>
                <a:spcPct val="0"/>
              </a:spcBef>
              <a:buFontTx/>
              <a:buNone/>
            </a:pPr>
            <a:r>
              <a:rPr lang="en-US" sz="2600" dirty="0">
                <a:latin typeface="Courier New" charset="0"/>
              </a:rPr>
              <a:t>For each move by the computer:</a:t>
            </a:r>
          </a:p>
          <a:p>
            <a:pPr marL="457200" indent="-457200" eaLnBrk="1" hangingPunct="1">
              <a:lnSpc>
                <a:spcPct val="90000"/>
              </a:lnSpc>
              <a:spcBef>
                <a:spcPct val="0"/>
              </a:spcBef>
              <a:buFontTx/>
              <a:buAutoNum type="arabicPeriod"/>
            </a:pPr>
            <a:r>
              <a:rPr lang="en-US" sz="2600" dirty="0">
                <a:latin typeface="Courier New" charset="0"/>
              </a:rPr>
              <a:t>Perform depth-first search, stopping at terminal states</a:t>
            </a:r>
          </a:p>
          <a:p>
            <a:pPr marL="457200" indent="-457200" eaLnBrk="1" hangingPunct="1">
              <a:lnSpc>
                <a:spcPct val="90000"/>
              </a:lnSpc>
              <a:spcBef>
                <a:spcPct val="0"/>
              </a:spcBef>
              <a:buFontTx/>
              <a:buAutoNum type="arabicPeriod"/>
            </a:pPr>
            <a:r>
              <a:rPr lang="en-US" sz="2600" dirty="0">
                <a:latin typeface="Courier New" charset="0"/>
              </a:rPr>
              <a:t>Evaluate each terminal state</a:t>
            </a:r>
          </a:p>
          <a:p>
            <a:pPr marL="457200" indent="-457200" eaLnBrk="1" hangingPunct="1">
              <a:lnSpc>
                <a:spcPct val="90000"/>
              </a:lnSpc>
              <a:spcBef>
                <a:spcPct val="0"/>
              </a:spcBef>
              <a:buFontTx/>
              <a:buAutoNum type="arabicPeriod"/>
            </a:pPr>
            <a:r>
              <a:rPr lang="en-US" sz="2600" dirty="0">
                <a:latin typeface="Courier New" charset="0"/>
              </a:rPr>
              <a:t>Propagate upwards the </a:t>
            </a:r>
            <a:r>
              <a:rPr lang="en-US" sz="2600" dirty="0" err="1">
                <a:latin typeface="Courier New" charset="0"/>
              </a:rPr>
              <a:t>minimax</a:t>
            </a:r>
            <a:r>
              <a:rPr lang="en-US" sz="2600" dirty="0">
                <a:latin typeface="Courier New" charset="0"/>
              </a:rPr>
              <a:t> values</a:t>
            </a:r>
          </a:p>
          <a:p>
            <a:pPr marL="914400" lvl="1" indent="-457200" eaLnBrk="1" hangingPunct="1">
              <a:lnSpc>
                <a:spcPct val="90000"/>
              </a:lnSpc>
              <a:buFontTx/>
              <a:buNone/>
            </a:pPr>
            <a:r>
              <a:rPr lang="en-US" sz="2600" b="1" dirty="0">
                <a:latin typeface="Courier New" charset="0"/>
              </a:rPr>
              <a:t>if opponent's move, propagate up minimum value of its children</a:t>
            </a:r>
          </a:p>
          <a:p>
            <a:pPr marL="914400" lvl="1" indent="-457200" eaLnBrk="1" hangingPunct="1">
              <a:lnSpc>
                <a:spcPct val="90000"/>
              </a:lnSpc>
              <a:buFontTx/>
              <a:buNone/>
            </a:pPr>
            <a:r>
              <a:rPr lang="en-US" sz="2600" b="1" dirty="0">
                <a:latin typeface="Courier New" charset="0"/>
              </a:rPr>
              <a:t>if computer's move, propagate up maximum value of its children</a:t>
            </a:r>
          </a:p>
          <a:p>
            <a:pPr marL="457200" indent="-457200" eaLnBrk="1" hangingPunct="1">
              <a:lnSpc>
                <a:spcPct val="90000"/>
              </a:lnSpc>
              <a:spcBef>
                <a:spcPct val="0"/>
              </a:spcBef>
              <a:buFontTx/>
              <a:buAutoNum type="arabicPeriod" startAt="4"/>
            </a:pPr>
            <a:r>
              <a:rPr lang="en-US" sz="2600" dirty="0">
                <a:latin typeface="Courier New" charset="0"/>
              </a:rPr>
              <a:t>Choose move at root with the maximum of the </a:t>
            </a:r>
            <a:r>
              <a:rPr lang="en-US" sz="2600" dirty="0" err="1">
                <a:latin typeface="Courier New" charset="0"/>
              </a:rPr>
              <a:t>minimax</a:t>
            </a:r>
            <a:r>
              <a:rPr lang="en-US" sz="2600" dirty="0">
                <a:latin typeface="Courier New" charset="0"/>
              </a:rPr>
              <a:t> values of its children</a:t>
            </a:r>
          </a:p>
          <a:p>
            <a:pPr marL="457200" indent="-457200" eaLnBrk="1" hangingPunct="1">
              <a:lnSpc>
                <a:spcPct val="90000"/>
              </a:lnSpc>
              <a:spcBef>
                <a:spcPct val="0"/>
              </a:spcBef>
              <a:buFontTx/>
              <a:buNone/>
            </a:pPr>
            <a:endParaRPr lang="en-US" sz="2400" dirty="0">
              <a:latin typeface="Courier New" charset="0"/>
            </a:endParaRPr>
          </a:p>
        </p:txBody>
      </p:sp>
      <p:sp>
        <p:nvSpPr>
          <p:cNvPr id="2" name="TextBox 1"/>
          <p:cNvSpPr txBox="1"/>
          <p:nvPr/>
        </p:nvSpPr>
        <p:spPr>
          <a:xfrm>
            <a:off x="1905000" y="5867400"/>
            <a:ext cx="6858000" cy="830997"/>
          </a:xfrm>
          <a:prstGeom prst="rect">
            <a:avLst/>
          </a:prstGeom>
          <a:noFill/>
        </p:spPr>
        <p:txBody>
          <a:bodyPr wrap="square" rtlCol="0">
            <a:spAutoFit/>
          </a:bodyPr>
          <a:lstStyle/>
          <a:p>
            <a:r>
              <a:rPr lang="en-US" dirty="0">
                <a:latin typeface="+mn-lt"/>
              </a:rPr>
              <a:t>Search algorithm independently invented by Claude Shannon (1950) and Alan Turing (1951)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7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77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5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bldLvl="2" autoUpdateAnimBg="0"/>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90600"/>
          </a:xfrm>
        </p:spPr>
        <p:txBody>
          <a:bodyPr/>
          <a:lstStyle/>
          <a:p>
            <a:r>
              <a:rPr lang="en-US" dirty="0"/>
              <a:t>Love and Rocket</a:t>
            </a:r>
          </a:p>
        </p:txBody>
      </p:sp>
      <p:pic>
        <p:nvPicPr>
          <p:cNvPr id="4" name="Content Placeholder 3"/>
          <p:cNvPicPr>
            <a:picLocks noGrp="1" noChangeAspect="1"/>
          </p:cNvPicPr>
          <p:nvPr>
            <p:ph idx="4294967295"/>
          </p:nvPr>
        </p:nvPicPr>
        <p:blipFill>
          <a:blip r:embed="rId2"/>
          <a:srcRect t="13336" b="13336"/>
          <a:stretch>
            <a:fillRect/>
          </a:stretch>
        </p:blipFill>
        <p:spPr>
          <a:xfrm>
            <a:off x="3505200" y="4237769"/>
            <a:ext cx="4724400" cy="2597672"/>
          </a:xfrm>
        </p:spPr>
      </p:pic>
      <p:sp>
        <p:nvSpPr>
          <p:cNvPr id="5" name="Rectangle 4"/>
          <p:cNvSpPr/>
          <p:nvPr/>
        </p:nvSpPr>
        <p:spPr>
          <a:xfrm>
            <a:off x="457200" y="1066800"/>
            <a:ext cx="8305800" cy="3539431"/>
          </a:xfrm>
          <a:prstGeom prst="rect">
            <a:avLst/>
          </a:prstGeom>
        </p:spPr>
        <p:txBody>
          <a:bodyPr wrap="square">
            <a:spAutoFit/>
          </a:bodyPr>
          <a:lstStyle/>
          <a:p>
            <a:r>
              <a:rPr lang="en-US" sz="2800" dirty="0"/>
              <a:t>"Love and Rocket” episode of the animated television series </a:t>
            </a:r>
            <a:r>
              <a:rPr lang="en-US" sz="2800" i="1" dirty="0" err="1"/>
              <a:t>Futurama</a:t>
            </a:r>
            <a:r>
              <a:rPr lang="en-US" sz="2800" dirty="0"/>
              <a:t>, first aired on February 10, 2002. The show is a Valentine's Day-themed episode that centers on Bender's relationship with the artificial intelligence of the Planet Express Ship. The subplot involves Fry trying to express his feelings for </a:t>
            </a:r>
            <a:r>
              <a:rPr lang="en-US" sz="2800" dirty="0" err="1"/>
              <a:t>Leela</a:t>
            </a:r>
            <a:r>
              <a:rPr lang="en-US" sz="2800" dirty="0"/>
              <a:t> through the use of Valentine's Day candy. The episode parodies </a:t>
            </a:r>
            <a:r>
              <a:rPr lang="en-US" sz="2800" i="1" dirty="0"/>
              <a:t>2001: A Space Odyssey</a:t>
            </a:r>
            <a:r>
              <a:rPr lang="en-US" sz="2800" dirty="0"/>
              <a:t>. </a:t>
            </a:r>
          </a:p>
        </p:txBody>
      </p:sp>
      <p:pic>
        <p:nvPicPr>
          <p:cNvPr id="7" name="Picture 6"/>
          <p:cNvPicPr>
            <a:picLocks noChangeAspect="1"/>
          </p:cNvPicPr>
          <p:nvPr/>
        </p:nvPicPr>
        <p:blipFill>
          <a:blip r:embed="rId3"/>
          <a:stretch>
            <a:fillRect/>
          </a:stretch>
        </p:blipFill>
        <p:spPr>
          <a:xfrm>
            <a:off x="21836" y="4775200"/>
            <a:ext cx="3330964" cy="2997200"/>
          </a:xfrm>
          <a:prstGeom prst="rect">
            <a:avLst/>
          </a:prstGeom>
        </p:spPr>
      </p:pic>
    </p:spTree>
    <p:extLst>
      <p:ext uri="{BB962C8B-B14F-4D97-AF65-F5344CB8AC3E}">
        <p14:creationId xmlns:p14="http://schemas.microsoft.com/office/powerpoint/2010/main" val="25693176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Improve Performance?</a:t>
            </a:r>
          </a:p>
        </p:txBody>
      </p:sp>
      <p:sp>
        <p:nvSpPr>
          <p:cNvPr id="3" name="Content Placeholder 2"/>
          <p:cNvSpPr>
            <a:spLocks noGrp="1"/>
          </p:cNvSpPr>
          <p:nvPr>
            <p:ph idx="1"/>
          </p:nvPr>
        </p:nvSpPr>
        <p:spPr/>
        <p:txBody>
          <a:bodyPr/>
          <a:lstStyle/>
          <a:p>
            <a:r>
              <a:rPr lang="en-US" dirty="0"/>
              <a:t>Reduce depth of search</a:t>
            </a:r>
          </a:p>
          <a:p>
            <a:pPr lvl="1"/>
            <a:r>
              <a:rPr lang="en-US" dirty="0"/>
              <a:t>Better SBEs</a:t>
            </a:r>
          </a:p>
          <a:p>
            <a:pPr lvl="2"/>
            <a:r>
              <a:rPr lang="en-US" sz="2800" dirty="0"/>
              <a:t>Use machine learning to learn good features rather than use “manually-defined” features</a:t>
            </a:r>
          </a:p>
          <a:p>
            <a:r>
              <a:rPr lang="en-US" dirty="0"/>
              <a:t>Reduce breadth of search</a:t>
            </a:r>
          </a:p>
          <a:p>
            <a:pPr lvl="1"/>
            <a:r>
              <a:rPr lang="en-US" dirty="0"/>
              <a:t>Explore a </a:t>
            </a:r>
            <a:r>
              <a:rPr lang="en-US" i="1" dirty="0"/>
              <a:t>subset</a:t>
            </a:r>
            <a:r>
              <a:rPr lang="en-US" dirty="0"/>
              <a:t> of the possible moves instead of exploring all</a:t>
            </a:r>
          </a:p>
          <a:p>
            <a:pPr lvl="2"/>
            <a:r>
              <a:rPr lang="en-US" sz="2800" dirty="0"/>
              <a:t>Use </a:t>
            </a:r>
            <a:r>
              <a:rPr lang="en-US" sz="2800" b="1" i="1" dirty="0"/>
              <a:t>randomized exploration</a:t>
            </a:r>
            <a:r>
              <a:rPr lang="en-US" sz="2800" dirty="0"/>
              <a:t> of the search space</a:t>
            </a:r>
          </a:p>
        </p:txBody>
      </p:sp>
    </p:spTree>
    <p:extLst>
      <p:ext uri="{BB962C8B-B14F-4D97-AF65-F5344CB8AC3E}">
        <p14:creationId xmlns:p14="http://schemas.microsoft.com/office/powerpoint/2010/main" val="38258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Monte Carlo Tree Search (MCTS)</a:t>
            </a:r>
          </a:p>
        </p:txBody>
      </p:sp>
      <p:sp>
        <p:nvSpPr>
          <p:cNvPr id="3" name="Content Placeholder 2"/>
          <p:cNvSpPr>
            <a:spLocks noGrp="1"/>
          </p:cNvSpPr>
          <p:nvPr>
            <p:ph idx="1"/>
          </p:nvPr>
        </p:nvSpPr>
        <p:spPr>
          <a:xfrm>
            <a:off x="457200" y="1600200"/>
            <a:ext cx="8382000" cy="4876800"/>
          </a:xfrm>
        </p:spPr>
        <p:txBody>
          <a:bodyPr/>
          <a:lstStyle/>
          <a:p>
            <a:r>
              <a:rPr lang="en-US" dirty="0"/>
              <a:t>Concentrate search on </a:t>
            </a:r>
            <a:r>
              <a:rPr lang="en-US" i="1" dirty="0"/>
              <a:t>most promising moves</a:t>
            </a:r>
          </a:p>
          <a:p>
            <a:r>
              <a:rPr lang="en-US" dirty="0"/>
              <a:t>Best-first search based on </a:t>
            </a:r>
            <a:r>
              <a:rPr lang="en-US" b="1" dirty="0"/>
              <a:t>random sampling of search space</a:t>
            </a:r>
          </a:p>
          <a:p>
            <a:endParaRPr lang="en-US" b="1" dirty="0"/>
          </a:p>
          <a:p>
            <a:r>
              <a:rPr lang="en-US" b="1" dirty="0"/>
              <a:t>Monte Carlo methods</a:t>
            </a:r>
            <a:r>
              <a:rPr lang="en-US" dirty="0"/>
              <a:t> are a broad class of algorithms that rely on repeated random sampling to obtain numerical results.  They can be used to solve problems having a probabilistic interpretation.</a:t>
            </a:r>
          </a:p>
          <a:p>
            <a:endParaRPr lang="en-US" dirty="0"/>
          </a:p>
        </p:txBody>
      </p:sp>
    </p:spTree>
    <p:extLst>
      <p:ext uri="{BB962C8B-B14F-4D97-AF65-F5344CB8AC3E}">
        <p14:creationId xmlns:p14="http://schemas.microsoft.com/office/powerpoint/2010/main" val="17128041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a:t>
            </a:r>
            <a:r>
              <a:rPr lang="en-US" dirty="0"/>
              <a:t> Monte Carlo Tree Search</a:t>
            </a:r>
          </a:p>
        </p:txBody>
      </p:sp>
      <p:sp>
        <p:nvSpPr>
          <p:cNvPr id="3" name="Content Placeholder 2"/>
          <p:cNvSpPr>
            <a:spLocks noGrp="1"/>
          </p:cNvSpPr>
          <p:nvPr>
            <p:ph idx="1"/>
          </p:nvPr>
        </p:nvSpPr>
        <p:spPr>
          <a:xfrm>
            <a:off x="457200" y="1600200"/>
            <a:ext cx="8229600" cy="4876800"/>
          </a:xfrm>
        </p:spPr>
        <p:txBody>
          <a:bodyPr/>
          <a:lstStyle/>
          <a:p>
            <a:r>
              <a:rPr lang="en-US" dirty="0"/>
              <a:t>For each possible legal move of current player, </a:t>
            </a:r>
            <a:r>
              <a:rPr lang="en-US" b="1" dirty="0"/>
              <a:t>simulate </a:t>
            </a:r>
            <a:r>
              <a:rPr lang="en-US" b="1" i="1" dirty="0"/>
              <a:t>k</a:t>
            </a:r>
            <a:r>
              <a:rPr lang="en-US" b="1" dirty="0"/>
              <a:t> random games</a:t>
            </a:r>
            <a:r>
              <a:rPr lang="en-US" dirty="0"/>
              <a:t> by selecting moves </a:t>
            </a:r>
            <a:r>
              <a:rPr lang="en-US" i="1" dirty="0"/>
              <a:t>at random</a:t>
            </a:r>
            <a:r>
              <a:rPr lang="en-US" dirty="0"/>
              <a:t> for both players until game over (called </a:t>
            </a:r>
            <a:r>
              <a:rPr lang="en-US" b="1" i="1" dirty="0" err="1"/>
              <a:t>playouts</a:t>
            </a:r>
            <a:r>
              <a:rPr lang="en-US" dirty="0"/>
              <a:t>); count how many were wins out of each </a:t>
            </a:r>
            <a:r>
              <a:rPr lang="en-US" i="1" dirty="0"/>
              <a:t>k </a:t>
            </a:r>
            <a:r>
              <a:rPr lang="en-US" dirty="0" err="1"/>
              <a:t>playouts</a:t>
            </a:r>
            <a:r>
              <a:rPr lang="en-US" dirty="0"/>
              <a:t>; move with most wins is selected</a:t>
            </a:r>
          </a:p>
          <a:p>
            <a:r>
              <a:rPr lang="en-US" b="1" dirty="0"/>
              <a:t>Stochastic simulation</a:t>
            </a:r>
            <a:r>
              <a:rPr lang="en-US" dirty="0"/>
              <a:t> of game</a:t>
            </a:r>
          </a:p>
          <a:p>
            <a:r>
              <a:rPr lang="en-US" dirty="0"/>
              <a:t>Game must have finite number of possible moves, and game length is finite</a:t>
            </a:r>
          </a:p>
        </p:txBody>
      </p:sp>
    </p:spTree>
    <p:extLst>
      <p:ext uri="{BB962C8B-B14F-4D97-AF65-F5344CB8AC3E}">
        <p14:creationId xmlns:p14="http://schemas.microsoft.com/office/powerpoint/2010/main" val="167229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Exploitation vs. Exploration</a:t>
            </a:r>
          </a:p>
        </p:txBody>
      </p:sp>
      <p:sp>
        <p:nvSpPr>
          <p:cNvPr id="3" name="Content Placeholder 2"/>
          <p:cNvSpPr>
            <a:spLocks noGrp="1"/>
          </p:cNvSpPr>
          <p:nvPr>
            <p:ph idx="1"/>
          </p:nvPr>
        </p:nvSpPr>
        <p:spPr>
          <a:xfrm>
            <a:off x="457200" y="1600200"/>
            <a:ext cx="8229600" cy="4953000"/>
          </a:xfrm>
        </p:spPr>
        <p:txBody>
          <a:bodyPr/>
          <a:lstStyle/>
          <a:p>
            <a:r>
              <a:rPr lang="en-US" dirty="0"/>
              <a:t>Rather than selecting a child at random, how to select </a:t>
            </a:r>
            <a:r>
              <a:rPr lang="en-US" i="1" dirty="0"/>
              <a:t>best</a:t>
            </a:r>
            <a:r>
              <a:rPr lang="en-US" dirty="0"/>
              <a:t> child node during tree descent? </a:t>
            </a:r>
          </a:p>
          <a:p>
            <a:pPr lvl="1"/>
            <a:r>
              <a:rPr lang="en-US" b="1" dirty="0"/>
              <a:t>Exploitation</a:t>
            </a:r>
            <a:r>
              <a:rPr lang="en-US" dirty="0"/>
              <a:t>:  Keep track of average win rate for each child from previous searches; prefer child that has previously lead to more wins</a:t>
            </a:r>
          </a:p>
          <a:p>
            <a:pPr lvl="1"/>
            <a:r>
              <a:rPr lang="en-US" b="1" dirty="0"/>
              <a:t>Exploration</a:t>
            </a:r>
            <a:r>
              <a:rPr lang="en-US" dirty="0"/>
              <a:t>:  Allow for exploration of relatively unvisited children (moves) too</a:t>
            </a:r>
          </a:p>
          <a:p>
            <a:r>
              <a:rPr lang="en-US" dirty="0"/>
              <a:t>Combine these factors to compute a “score” for each child; pick child with highest score at each successive node in search </a:t>
            </a:r>
          </a:p>
        </p:txBody>
      </p:sp>
    </p:spTree>
    <p:extLst>
      <p:ext uri="{BB962C8B-B14F-4D97-AF65-F5344CB8AC3E}">
        <p14:creationId xmlns:p14="http://schemas.microsoft.com/office/powerpoint/2010/main" val="6477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Scoring Child Nodes</a:t>
            </a:r>
          </a:p>
        </p:txBody>
      </p:sp>
      <p:sp>
        <p:nvSpPr>
          <p:cNvPr id="3" name="Content Placeholder 2"/>
          <p:cNvSpPr>
            <a:spLocks noGrp="1"/>
          </p:cNvSpPr>
          <p:nvPr>
            <p:ph idx="1"/>
          </p:nvPr>
        </p:nvSpPr>
        <p:spPr>
          <a:xfrm>
            <a:off x="457200" y="1295400"/>
            <a:ext cx="8229600" cy="5334000"/>
          </a:xfrm>
        </p:spPr>
        <p:txBody>
          <a:bodyPr/>
          <a:lstStyle/>
          <a:p>
            <a:r>
              <a:rPr lang="en-US" dirty="0"/>
              <a:t>Choose child node, </a:t>
            </a:r>
            <a:r>
              <a:rPr lang="en-US" i="1" dirty="0" err="1"/>
              <a:t>i</a:t>
            </a:r>
            <a:r>
              <a:rPr lang="en-US" dirty="0"/>
              <a:t>, with highest score</a:t>
            </a:r>
          </a:p>
          <a:p>
            <a:r>
              <a:rPr lang="en-US" dirty="0"/>
              <a:t>One way of defining the score at a node:</a:t>
            </a:r>
          </a:p>
          <a:p>
            <a:pPr lvl="1"/>
            <a:r>
              <a:rPr lang="en-US" dirty="0"/>
              <a:t>Upper Confidence Bound for Trees (UCT):</a:t>
            </a:r>
          </a:p>
          <a:p>
            <a:pPr lvl="1"/>
            <a:endParaRPr lang="en-US" dirty="0"/>
          </a:p>
          <a:p>
            <a:pPr lvl="1"/>
            <a:endParaRPr lang="en-US" dirty="0"/>
          </a:p>
          <a:p>
            <a:pPr lvl="1"/>
            <a:endParaRPr lang="en-US" dirty="0"/>
          </a:p>
          <a:p>
            <a:pPr lvl="1"/>
            <a:endParaRPr lang="en-US" dirty="0"/>
          </a:p>
          <a:p>
            <a:pPr marL="457200" lvl="1" indent="0">
              <a:buNone/>
            </a:pPr>
            <a:r>
              <a:rPr lang="en-US" dirty="0"/>
              <a:t>where </a:t>
            </a:r>
            <a:r>
              <a:rPr lang="en-US" i="1" dirty="0" err="1"/>
              <a:t>w</a:t>
            </a:r>
            <a:r>
              <a:rPr lang="en-US" i="1" baseline="-25000" dirty="0" err="1"/>
              <a:t>i</a:t>
            </a:r>
            <a:r>
              <a:rPr lang="en-US" baseline="-25000" dirty="0"/>
              <a:t> </a:t>
            </a:r>
            <a:r>
              <a:rPr lang="en-US" dirty="0"/>
              <a:t>= number of wins after </a:t>
            </a:r>
            <a:r>
              <a:rPr lang="en-US" i="1" dirty="0" err="1"/>
              <a:t>i</a:t>
            </a:r>
            <a:r>
              <a:rPr lang="en-US" baseline="30000" dirty="0" err="1"/>
              <a:t>th</a:t>
            </a:r>
            <a:r>
              <a:rPr lang="en-US" dirty="0"/>
              <a:t> move,</a:t>
            </a:r>
          </a:p>
          <a:p>
            <a:pPr marL="457200" lvl="1" indent="0">
              <a:buNone/>
            </a:pPr>
            <a:r>
              <a:rPr lang="en-US" i="1" dirty="0" err="1"/>
              <a:t>n</a:t>
            </a:r>
            <a:r>
              <a:rPr lang="en-US" i="1" baseline="-25000" dirty="0" err="1"/>
              <a:t>i</a:t>
            </a:r>
            <a:r>
              <a:rPr lang="en-US" dirty="0"/>
              <a:t> = number of </a:t>
            </a:r>
            <a:r>
              <a:rPr lang="en-US" dirty="0" err="1"/>
              <a:t>playout</a:t>
            </a:r>
            <a:r>
              <a:rPr lang="en-US" dirty="0"/>
              <a:t> simulations after </a:t>
            </a:r>
            <a:r>
              <a:rPr lang="en-US" i="1" dirty="0" err="1"/>
              <a:t>i</a:t>
            </a:r>
            <a:r>
              <a:rPr lang="en-US" baseline="30000" dirty="0" err="1"/>
              <a:t>th</a:t>
            </a:r>
            <a:r>
              <a:rPr lang="en-US" dirty="0"/>
              <a:t> move,</a:t>
            </a:r>
          </a:p>
          <a:p>
            <a:pPr marL="457200" lvl="1" indent="0">
              <a:buNone/>
            </a:pPr>
            <a:r>
              <a:rPr lang="en-US" i="1" dirty="0"/>
              <a:t>t</a:t>
            </a:r>
            <a:r>
              <a:rPr lang="en-US" dirty="0"/>
              <a:t> = total number of </a:t>
            </a:r>
            <a:r>
              <a:rPr lang="en-US" dirty="0" err="1"/>
              <a:t>playout</a:t>
            </a:r>
            <a:r>
              <a:rPr lang="en-US" dirty="0"/>
              <a:t> simulations</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28298196"/>
              </p:ext>
            </p:extLst>
          </p:nvPr>
        </p:nvGraphicFramePr>
        <p:xfrm>
          <a:off x="2209800" y="3429000"/>
          <a:ext cx="2197272" cy="1377950"/>
        </p:xfrm>
        <a:graphic>
          <a:graphicData uri="http://schemas.openxmlformats.org/presentationml/2006/ole">
            <mc:AlternateContent xmlns:mc="http://schemas.openxmlformats.org/markup-compatibility/2006">
              <mc:Choice xmlns:v="urn:schemas-microsoft-com:vml" Requires="v">
                <p:oleObj spid="_x0000_s1254" name="Equation" r:id="rId4" imgW="749300" imgH="469900" progId="Equation.DSMT4">
                  <p:embed/>
                </p:oleObj>
              </mc:Choice>
              <mc:Fallback>
                <p:oleObj name="Equation" r:id="rId4" imgW="749300" imgH="469900" progId="Equation.DSMT4">
                  <p:embed/>
                  <p:pic>
                    <p:nvPicPr>
                      <p:cNvPr id="0" name=""/>
                      <p:cNvPicPr/>
                      <p:nvPr/>
                    </p:nvPicPr>
                    <p:blipFill>
                      <a:blip r:embed="rId5"/>
                      <a:stretch>
                        <a:fillRect/>
                      </a:stretch>
                    </p:blipFill>
                    <p:spPr>
                      <a:xfrm>
                        <a:off x="2209800" y="3429000"/>
                        <a:ext cx="2197272" cy="1377950"/>
                      </a:xfrm>
                      <a:prstGeom prst="rect">
                        <a:avLst/>
                      </a:prstGeom>
                    </p:spPr>
                  </p:pic>
                </p:oleObj>
              </mc:Fallback>
            </mc:AlternateContent>
          </a:graphicData>
        </a:graphic>
      </p:graphicFrame>
      <p:sp>
        <p:nvSpPr>
          <p:cNvPr id="6" name="Rounded Rectangular Callout 5"/>
          <p:cNvSpPr/>
          <p:nvPr/>
        </p:nvSpPr>
        <p:spPr>
          <a:xfrm>
            <a:off x="5181600" y="3200400"/>
            <a:ext cx="1752600" cy="838200"/>
          </a:xfrm>
          <a:prstGeom prst="wedgeRoundRectCallout">
            <a:avLst>
              <a:gd name="adj1" fmla="val -82744"/>
              <a:gd name="adj2" fmla="val 38413"/>
              <a:gd name="adj3" fmla="val 16667"/>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Exploration term</a:t>
            </a:r>
          </a:p>
        </p:txBody>
      </p:sp>
      <p:sp>
        <p:nvSpPr>
          <p:cNvPr id="7" name="Rounded Rectangular Callout 6"/>
          <p:cNvSpPr/>
          <p:nvPr/>
        </p:nvSpPr>
        <p:spPr>
          <a:xfrm>
            <a:off x="152400" y="3200400"/>
            <a:ext cx="1752600" cy="838200"/>
          </a:xfrm>
          <a:prstGeom prst="wedgeRoundRectCallout">
            <a:avLst>
              <a:gd name="adj1" fmla="val 60443"/>
              <a:gd name="adj2" fmla="val 57054"/>
              <a:gd name="adj3" fmla="val 16667"/>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Exploitation term</a:t>
            </a:r>
          </a:p>
        </p:txBody>
      </p:sp>
    </p:spTree>
    <p:extLst>
      <p:ext uri="{BB962C8B-B14F-4D97-AF65-F5344CB8AC3E}">
        <p14:creationId xmlns:p14="http://schemas.microsoft.com/office/powerpoint/2010/main" val="36828250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45" y="24581"/>
            <a:ext cx="8229600" cy="868362"/>
          </a:xfrm>
        </p:spPr>
        <p:txBody>
          <a:bodyPr/>
          <a:lstStyle/>
          <a:p>
            <a:r>
              <a:rPr lang="en-US" dirty="0"/>
              <a:t>MCTS Algorithm</a:t>
            </a:r>
          </a:p>
        </p:txBody>
      </p:sp>
      <p:sp>
        <p:nvSpPr>
          <p:cNvPr id="3" name="Content Placeholder 2"/>
          <p:cNvSpPr>
            <a:spLocks noGrp="1"/>
          </p:cNvSpPr>
          <p:nvPr>
            <p:ph idx="1"/>
          </p:nvPr>
        </p:nvSpPr>
        <p:spPr>
          <a:xfrm>
            <a:off x="457200" y="1219200"/>
            <a:ext cx="8229600" cy="5334000"/>
          </a:xfrm>
        </p:spPr>
        <p:txBody>
          <a:bodyPr/>
          <a:lstStyle/>
          <a:p>
            <a:pPr marL="0" indent="0">
              <a:buNone/>
            </a:pPr>
            <a:r>
              <a:rPr lang="en-US" sz="2800" dirty="0"/>
              <a:t>Recursively build search tree, where each round consists of:</a:t>
            </a:r>
          </a:p>
          <a:p>
            <a:pPr marL="514350" indent="-514350">
              <a:buFont typeface="+mj-lt"/>
              <a:buAutoNum type="arabicPeriod"/>
            </a:pPr>
            <a:r>
              <a:rPr lang="en-US" sz="2800" dirty="0"/>
              <a:t>Selection:  Starting at root, successively select best child nodes using scoring method until leaf node </a:t>
            </a:r>
            <a:r>
              <a:rPr lang="en-US" sz="2800" i="1" dirty="0"/>
              <a:t>L</a:t>
            </a:r>
            <a:r>
              <a:rPr lang="en-US" sz="2800" dirty="0"/>
              <a:t> reached</a:t>
            </a:r>
          </a:p>
          <a:p>
            <a:pPr marL="514350" indent="-514350">
              <a:buFont typeface="+mj-lt"/>
              <a:buAutoNum type="arabicPeriod"/>
            </a:pPr>
            <a:r>
              <a:rPr lang="en-US" sz="2800" dirty="0"/>
              <a:t>Expansion:  Create and add best (or random) new child node, </a:t>
            </a:r>
            <a:r>
              <a:rPr lang="en-US" sz="2800" i="1" dirty="0"/>
              <a:t>C</a:t>
            </a:r>
            <a:r>
              <a:rPr lang="en-US" sz="2800" dirty="0"/>
              <a:t>, of </a:t>
            </a:r>
            <a:r>
              <a:rPr lang="en-US" sz="2800" i="1" dirty="0"/>
              <a:t>L</a:t>
            </a:r>
          </a:p>
          <a:p>
            <a:pPr marL="514350" indent="-514350">
              <a:buFont typeface="+mj-lt"/>
              <a:buAutoNum type="arabicPeriod"/>
            </a:pPr>
            <a:r>
              <a:rPr lang="en-US" sz="2800" dirty="0"/>
              <a:t>Simulation: Perform a (random) playout from </a:t>
            </a:r>
            <a:r>
              <a:rPr lang="en-US" sz="2800" i="1" dirty="0"/>
              <a:t>C</a:t>
            </a:r>
          </a:p>
          <a:p>
            <a:pPr marL="514350" indent="-514350">
              <a:buFont typeface="+mj-lt"/>
              <a:buAutoNum type="arabicPeriod"/>
            </a:pPr>
            <a:r>
              <a:rPr lang="en-US" sz="2800" dirty="0"/>
              <a:t>Backpropagation:  Update score at </a:t>
            </a:r>
            <a:r>
              <a:rPr lang="en-US" sz="2800" i="1" dirty="0"/>
              <a:t>C</a:t>
            </a:r>
            <a:r>
              <a:rPr lang="en-US" sz="2800" dirty="0"/>
              <a:t> and all of </a:t>
            </a:r>
            <a:r>
              <a:rPr lang="en-US" sz="2800" i="1" dirty="0"/>
              <a:t>C</a:t>
            </a:r>
            <a:r>
              <a:rPr lang="en-US" sz="2800" dirty="0"/>
              <a:t>’s ancestors in search tree based on playout results</a:t>
            </a:r>
          </a:p>
        </p:txBody>
      </p:sp>
    </p:spTree>
    <p:extLst>
      <p:ext uri="{BB962C8B-B14F-4D97-AF65-F5344CB8AC3E}">
        <p14:creationId xmlns:p14="http://schemas.microsoft.com/office/powerpoint/2010/main" val="13522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2291" b="-32291"/>
          <a:stretch>
            <a:fillRect/>
          </a:stretch>
        </p:blipFill>
        <p:spPr>
          <a:xfrm>
            <a:off x="304800" y="-898467"/>
            <a:ext cx="17983200" cy="9890067"/>
          </a:xfrm>
        </p:spPr>
      </p:pic>
      <p:sp>
        <p:nvSpPr>
          <p:cNvPr id="2" name="Title 1"/>
          <p:cNvSpPr>
            <a:spLocks noGrp="1"/>
          </p:cNvSpPr>
          <p:nvPr>
            <p:ph type="title"/>
          </p:nvPr>
        </p:nvSpPr>
        <p:spPr>
          <a:xfrm>
            <a:off x="457200" y="0"/>
            <a:ext cx="8229600" cy="990600"/>
          </a:xfrm>
        </p:spPr>
        <p:txBody>
          <a:bodyPr/>
          <a:lstStyle/>
          <a:p>
            <a:r>
              <a:rPr lang="en-US" dirty="0"/>
              <a:t>Monte Carlo Tree Search (MCTS)</a:t>
            </a:r>
          </a:p>
        </p:txBody>
      </p:sp>
      <p:sp>
        <p:nvSpPr>
          <p:cNvPr id="3" name="TextBox 2"/>
          <p:cNvSpPr txBox="1"/>
          <p:nvPr/>
        </p:nvSpPr>
        <p:spPr>
          <a:xfrm>
            <a:off x="457200" y="6248400"/>
            <a:ext cx="5700856" cy="461665"/>
          </a:xfrm>
          <a:prstGeom prst="rect">
            <a:avLst/>
          </a:prstGeom>
          <a:noFill/>
        </p:spPr>
        <p:txBody>
          <a:bodyPr wrap="none" rtlCol="0">
            <a:spAutoFit/>
          </a:bodyPr>
          <a:lstStyle/>
          <a:p>
            <a:r>
              <a:rPr lang="en-US" dirty="0">
                <a:latin typeface="+mn-lt"/>
              </a:rPr>
              <a:t>Key:  number games won / number playouts</a:t>
            </a:r>
          </a:p>
        </p:txBody>
      </p:sp>
      <p:sp>
        <p:nvSpPr>
          <p:cNvPr id="5" name="Rounded Rectangular Callout 4"/>
          <p:cNvSpPr/>
          <p:nvPr/>
        </p:nvSpPr>
        <p:spPr>
          <a:xfrm>
            <a:off x="2575411" y="4619181"/>
            <a:ext cx="548789" cy="457200"/>
          </a:xfrm>
          <a:prstGeom prst="wedgeRoundRectCallout">
            <a:avLst>
              <a:gd name="adj1" fmla="val -101246"/>
              <a:gd name="adj2" fmla="val 7723"/>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ounded Rectangular Callout 6"/>
          <p:cNvSpPr/>
          <p:nvPr/>
        </p:nvSpPr>
        <p:spPr>
          <a:xfrm>
            <a:off x="7162800" y="5562600"/>
            <a:ext cx="533400" cy="457200"/>
          </a:xfrm>
          <a:prstGeom prst="wedgeRoundRectCallout">
            <a:avLst>
              <a:gd name="adj1" fmla="val -83859"/>
              <a:gd name="adj2" fmla="val 7723"/>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2683798" y="4582180"/>
            <a:ext cx="335624" cy="523220"/>
          </a:xfrm>
          <a:prstGeom prst="rect">
            <a:avLst/>
          </a:prstGeom>
          <a:noFill/>
        </p:spPr>
        <p:txBody>
          <a:bodyPr wrap="none" rtlCol="0">
            <a:spAutoFit/>
          </a:bodyPr>
          <a:lstStyle/>
          <a:p>
            <a:r>
              <a:rPr lang="en-US" sz="2800" dirty="0">
                <a:latin typeface="+mn-lt"/>
              </a:rPr>
              <a:t>L</a:t>
            </a:r>
          </a:p>
        </p:txBody>
      </p:sp>
      <p:cxnSp>
        <p:nvCxnSpPr>
          <p:cNvPr id="11" name="Straight Arrow Connector 10"/>
          <p:cNvCxnSpPr/>
          <p:nvPr/>
        </p:nvCxnSpPr>
        <p:spPr>
          <a:xfrm>
            <a:off x="6553200" y="5181600"/>
            <a:ext cx="0" cy="457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524000" y="4191000"/>
            <a:ext cx="152400" cy="457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295400" y="2209800"/>
            <a:ext cx="1371600" cy="6096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143000" y="3352800"/>
            <a:ext cx="152400" cy="3048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239000" y="5486400"/>
            <a:ext cx="376125" cy="523220"/>
          </a:xfrm>
          <a:prstGeom prst="rect">
            <a:avLst/>
          </a:prstGeom>
          <a:noFill/>
        </p:spPr>
        <p:txBody>
          <a:bodyPr wrap="none" rtlCol="0">
            <a:spAutoFit/>
          </a:bodyPr>
          <a:lstStyle/>
          <a:p>
            <a:r>
              <a:rPr lang="en-US" sz="2800" dirty="0">
                <a:latin typeface="+mn-lt"/>
              </a:rPr>
              <a:t>C</a:t>
            </a:r>
          </a:p>
        </p:txBody>
      </p:sp>
      <p:sp>
        <p:nvSpPr>
          <p:cNvPr id="6" name="TextBox 5"/>
          <p:cNvSpPr txBox="1"/>
          <p:nvPr/>
        </p:nvSpPr>
        <p:spPr>
          <a:xfrm>
            <a:off x="228600" y="5410200"/>
            <a:ext cx="4648200" cy="830997"/>
          </a:xfrm>
          <a:prstGeom prst="rect">
            <a:avLst/>
          </a:prstGeom>
          <a:noFill/>
        </p:spPr>
        <p:txBody>
          <a:bodyPr wrap="square" rtlCol="0">
            <a:spAutoFit/>
          </a:bodyPr>
          <a:lstStyle/>
          <a:p>
            <a:r>
              <a:rPr lang="en-US" dirty="0">
                <a:latin typeface="+mn-lt"/>
              </a:rPr>
              <a:t>Note: Only exploitation used here to pick best child  </a:t>
            </a:r>
          </a:p>
        </p:txBody>
      </p:sp>
    </p:spTree>
    <p:extLst>
      <p:ext uri="{BB962C8B-B14F-4D97-AF65-F5344CB8AC3E}">
        <p14:creationId xmlns:p14="http://schemas.microsoft.com/office/powerpoint/2010/main" val="11443284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2291" b="-32291"/>
          <a:stretch>
            <a:fillRect/>
          </a:stretch>
        </p:blipFill>
        <p:spPr>
          <a:xfrm>
            <a:off x="-9525000" y="-1695405"/>
            <a:ext cx="18462393" cy="10153605"/>
          </a:xfrm>
        </p:spPr>
      </p:pic>
      <p:sp>
        <p:nvSpPr>
          <p:cNvPr id="3" name="Rounded Rectangular Callout 2"/>
          <p:cNvSpPr/>
          <p:nvPr/>
        </p:nvSpPr>
        <p:spPr>
          <a:xfrm>
            <a:off x="3004665" y="5495716"/>
            <a:ext cx="1338736" cy="676483"/>
          </a:xfrm>
          <a:prstGeom prst="wedgeRoundRectCallout">
            <a:avLst>
              <a:gd name="adj1" fmla="val -124531"/>
              <a:gd name="adj2" fmla="val -1370"/>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3048000" y="5562600"/>
            <a:ext cx="1285378" cy="523220"/>
          </a:xfrm>
          <a:prstGeom prst="rect">
            <a:avLst/>
          </a:prstGeom>
          <a:noFill/>
        </p:spPr>
        <p:txBody>
          <a:bodyPr wrap="none" rtlCol="0">
            <a:spAutoFit/>
          </a:bodyPr>
          <a:lstStyle/>
          <a:p>
            <a:r>
              <a:rPr lang="en-US" sz="2800" dirty="0" err="1">
                <a:latin typeface="+mn-lt"/>
              </a:rPr>
              <a:t>Playout</a:t>
            </a:r>
            <a:endParaRPr lang="en-US" sz="2800" dirty="0">
              <a:latin typeface="+mn-lt"/>
            </a:endParaRPr>
          </a:p>
        </p:txBody>
      </p:sp>
      <p:cxnSp>
        <p:nvCxnSpPr>
          <p:cNvPr id="5" name="Straight Arrow Connector 4"/>
          <p:cNvCxnSpPr/>
          <p:nvPr/>
        </p:nvCxnSpPr>
        <p:spPr>
          <a:xfrm flipV="1">
            <a:off x="6096000" y="1524000"/>
            <a:ext cx="1371600" cy="6096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943600" y="2590800"/>
            <a:ext cx="152400" cy="3810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6324600" y="3505200"/>
            <a:ext cx="152400" cy="457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629400" y="4495800"/>
            <a:ext cx="0" cy="3810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ounded Rectangular Callout 12"/>
          <p:cNvSpPr/>
          <p:nvPr/>
        </p:nvSpPr>
        <p:spPr>
          <a:xfrm>
            <a:off x="7833583" y="4419600"/>
            <a:ext cx="1338736" cy="914400"/>
          </a:xfrm>
          <a:prstGeom prst="wedgeRoundRectCallout">
            <a:avLst>
              <a:gd name="adj1" fmla="val -109835"/>
              <a:gd name="adj2" fmla="val 29931"/>
              <a:gd name="adj3" fmla="val 16667"/>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TextBox 13"/>
          <p:cNvSpPr txBox="1"/>
          <p:nvPr/>
        </p:nvSpPr>
        <p:spPr>
          <a:xfrm>
            <a:off x="7880714" y="4419600"/>
            <a:ext cx="1263286" cy="954107"/>
          </a:xfrm>
          <a:prstGeom prst="rect">
            <a:avLst/>
          </a:prstGeom>
          <a:noFill/>
        </p:spPr>
        <p:txBody>
          <a:bodyPr wrap="none" rtlCol="0">
            <a:spAutoFit/>
          </a:bodyPr>
          <a:lstStyle/>
          <a:p>
            <a:r>
              <a:rPr lang="en-US" sz="2800" dirty="0">
                <a:latin typeface="+mn-lt"/>
              </a:rPr>
              <a:t>Update</a:t>
            </a:r>
          </a:p>
          <a:p>
            <a:r>
              <a:rPr lang="en-US" sz="2800" dirty="0">
                <a:latin typeface="+mn-lt"/>
              </a:rPr>
              <a:t>Scores</a:t>
            </a:r>
          </a:p>
        </p:txBody>
      </p:sp>
      <p:sp>
        <p:nvSpPr>
          <p:cNvPr id="15" name="TextBox 14"/>
          <p:cNvSpPr txBox="1"/>
          <p:nvPr/>
        </p:nvSpPr>
        <p:spPr>
          <a:xfrm>
            <a:off x="2510153" y="6361229"/>
            <a:ext cx="5769785" cy="461665"/>
          </a:xfrm>
          <a:prstGeom prst="rect">
            <a:avLst/>
          </a:prstGeom>
          <a:noFill/>
        </p:spPr>
        <p:txBody>
          <a:bodyPr wrap="none" rtlCol="0">
            <a:spAutoFit/>
          </a:bodyPr>
          <a:lstStyle/>
          <a:p>
            <a:r>
              <a:rPr lang="en-US" dirty="0">
                <a:latin typeface="+mn-lt"/>
              </a:rPr>
              <a:t>Key:  number games won / number playouts</a:t>
            </a:r>
          </a:p>
        </p:txBody>
      </p:sp>
    </p:spTree>
    <p:extLst>
      <p:ext uri="{BB962C8B-B14F-4D97-AF65-F5344CB8AC3E}">
        <p14:creationId xmlns:p14="http://schemas.microsoft.com/office/powerpoint/2010/main" val="9649959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State-of-the Art Go Programs</a:t>
            </a:r>
          </a:p>
        </p:txBody>
      </p:sp>
      <p:sp>
        <p:nvSpPr>
          <p:cNvPr id="3" name="Content Placeholder 2"/>
          <p:cNvSpPr>
            <a:spLocks noGrp="1"/>
          </p:cNvSpPr>
          <p:nvPr>
            <p:ph idx="1"/>
          </p:nvPr>
        </p:nvSpPr>
        <p:spPr>
          <a:xfrm>
            <a:off x="457200" y="1447800"/>
            <a:ext cx="8382000" cy="5029200"/>
          </a:xfrm>
        </p:spPr>
        <p:txBody>
          <a:bodyPr/>
          <a:lstStyle/>
          <a:p>
            <a:r>
              <a:rPr lang="en-US" dirty="0"/>
              <a:t>Google’s </a:t>
            </a:r>
            <a:r>
              <a:rPr lang="en-US" dirty="0" err="1"/>
              <a:t>AlphaGo</a:t>
            </a:r>
            <a:endParaRPr lang="en-US" dirty="0"/>
          </a:p>
          <a:p>
            <a:r>
              <a:rPr lang="en-US" dirty="0"/>
              <a:t>Facebook’s </a:t>
            </a:r>
            <a:r>
              <a:rPr lang="en-US" dirty="0" err="1"/>
              <a:t>Darkforest</a:t>
            </a:r>
            <a:endParaRPr lang="en-US" dirty="0"/>
          </a:p>
          <a:p>
            <a:r>
              <a:rPr lang="en-US" dirty="0"/>
              <a:t>MCTS implemented using multiple threads and GPUs, and up to 110K </a:t>
            </a:r>
            <a:r>
              <a:rPr lang="en-US" dirty="0" err="1"/>
              <a:t>playouts</a:t>
            </a:r>
            <a:endParaRPr lang="en-US" dirty="0"/>
          </a:p>
          <a:p>
            <a:r>
              <a:rPr lang="en-US" dirty="0"/>
              <a:t>Also used a deep neural network to compute SBE</a:t>
            </a:r>
          </a:p>
        </p:txBody>
      </p:sp>
    </p:spTree>
    <p:extLst>
      <p:ext uri="{BB962C8B-B14F-4D97-AF65-F5344CB8AC3E}">
        <p14:creationId xmlns:p14="http://schemas.microsoft.com/office/powerpoint/2010/main" val="216124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atin typeface="Calibri" charset="0"/>
              </a:rPr>
              <a:t>Complexity of Minimax Algorithm</a:t>
            </a:r>
          </a:p>
        </p:txBody>
      </p:sp>
      <p:sp>
        <p:nvSpPr>
          <p:cNvPr id="758787" name="Rectangle 3"/>
          <p:cNvSpPr>
            <a:spLocks noGrp="1" noChangeArrowheads="1"/>
          </p:cNvSpPr>
          <p:nvPr>
            <p:ph idx="1"/>
          </p:nvPr>
        </p:nvSpPr>
        <p:spPr>
          <a:xfrm>
            <a:off x="838200" y="1828800"/>
            <a:ext cx="7620000" cy="4495800"/>
          </a:xfrm>
        </p:spPr>
        <p:txBody>
          <a:bodyPr rtlCol="0">
            <a:normAutofit fontScale="92500" lnSpcReduction="20000"/>
          </a:bodyPr>
          <a:lstStyle/>
          <a:p>
            <a:pPr eaLnBrk="1" fontAlgn="auto" hangingPunct="1">
              <a:spcAft>
                <a:spcPts val="0"/>
              </a:spcAft>
              <a:buFont typeface="Wingdings" pitchFamily="2" charset="2"/>
              <a:buNone/>
              <a:defRPr/>
            </a:pPr>
            <a:r>
              <a:rPr lang="en-US" dirty="0">
                <a:ea typeface="+mn-ea"/>
                <a:cs typeface="+mn-cs"/>
              </a:rPr>
              <a:t>Assume all terminal states are at depth </a:t>
            </a:r>
            <a:r>
              <a:rPr lang="en-US" i="1" dirty="0">
                <a:latin typeface="Palatino" pitchFamily="18" charset="0"/>
                <a:ea typeface="+mn-ea"/>
                <a:cs typeface="+mn-cs"/>
              </a:rPr>
              <a:t>d </a:t>
            </a:r>
            <a:r>
              <a:rPr lang="en-US" dirty="0">
                <a:latin typeface="Palatino" pitchFamily="18" charset="0"/>
                <a:ea typeface="+mn-ea"/>
                <a:cs typeface="+mn-cs"/>
              </a:rPr>
              <a:t>and there are</a:t>
            </a:r>
            <a:r>
              <a:rPr lang="en-US" i="1" dirty="0">
                <a:latin typeface="Palatino" pitchFamily="18" charset="0"/>
                <a:ea typeface="+mn-ea"/>
                <a:cs typeface="+mn-cs"/>
              </a:rPr>
              <a:t> b </a:t>
            </a:r>
            <a:r>
              <a:rPr lang="en-US" dirty="0">
                <a:latin typeface="Palatino" pitchFamily="18" charset="0"/>
                <a:ea typeface="+mn-ea"/>
                <a:cs typeface="+mn-cs"/>
              </a:rPr>
              <a:t>possible moves at each step</a:t>
            </a:r>
          </a:p>
          <a:p>
            <a:pPr eaLnBrk="1" fontAlgn="auto" hangingPunct="1">
              <a:spcAft>
                <a:spcPts val="0"/>
              </a:spcAft>
              <a:buFont typeface="Arial" pitchFamily="34" charset="0"/>
              <a:buChar char="•"/>
              <a:defRPr/>
            </a:pPr>
            <a:r>
              <a:rPr lang="en-US" dirty="0">
                <a:ea typeface="+mn-ea"/>
                <a:cs typeface="+mn-cs"/>
              </a:rPr>
              <a:t>Space complexity</a:t>
            </a:r>
          </a:p>
          <a:p>
            <a:pPr eaLnBrk="1" fontAlgn="auto" hangingPunct="1">
              <a:spcAft>
                <a:spcPts val="0"/>
              </a:spcAft>
              <a:buFont typeface="Wingdings" pitchFamily="2" charset="2"/>
              <a:buNone/>
              <a:defRPr/>
            </a:pPr>
            <a:r>
              <a:rPr lang="en-US" dirty="0">
                <a:ea typeface="+mn-ea"/>
                <a:cs typeface="+mn-cs"/>
              </a:rPr>
              <a:t>		Depth-first search, so </a:t>
            </a:r>
            <a:r>
              <a:rPr lang="en-US" i="1" dirty="0">
                <a:solidFill>
                  <a:srgbClr val="CC3300"/>
                </a:solidFill>
                <a:latin typeface="Palatino" pitchFamily="18" charset="0"/>
                <a:ea typeface="+mn-ea"/>
                <a:cs typeface="+mn-cs"/>
              </a:rPr>
              <a:t>O</a:t>
            </a:r>
            <a:r>
              <a:rPr lang="en-US" dirty="0">
                <a:solidFill>
                  <a:srgbClr val="CC3300"/>
                </a:solidFill>
                <a:latin typeface="Palatino" pitchFamily="18" charset="0"/>
                <a:ea typeface="+mn-ea"/>
                <a:cs typeface="+mn-cs"/>
              </a:rPr>
              <a:t>(</a:t>
            </a:r>
            <a:r>
              <a:rPr lang="en-US" i="1" dirty="0" err="1">
                <a:solidFill>
                  <a:srgbClr val="CC3300"/>
                </a:solidFill>
                <a:latin typeface="Palatino" pitchFamily="18" charset="0"/>
                <a:ea typeface="+mn-ea"/>
                <a:cs typeface="+mn-cs"/>
              </a:rPr>
              <a:t>bd</a:t>
            </a:r>
            <a:r>
              <a:rPr lang="en-US" dirty="0">
                <a:solidFill>
                  <a:srgbClr val="CC3300"/>
                </a:solidFill>
                <a:latin typeface="Palatino" pitchFamily="18" charset="0"/>
                <a:ea typeface="+mn-ea"/>
                <a:cs typeface="+mn-cs"/>
              </a:rPr>
              <a:t>)</a:t>
            </a:r>
          </a:p>
          <a:p>
            <a:pPr eaLnBrk="1" fontAlgn="auto" hangingPunct="1">
              <a:spcAft>
                <a:spcPts val="0"/>
              </a:spcAft>
              <a:buFont typeface="Arial" pitchFamily="34" charset="0"/>
              <a:buChar char="•"/>
              <a:defRPr/>
            </a:pPr>
            <a:r>
              <a:rPr lang="en-US" dirty="0">
                <a:ea typeface="+mn-ea"/>
                <a:cs typeface="+mn-cs"/>
              </a:rPr>
              <a:t>Time complexity</a:t>
            </a:r>
          </a:p>
          <a:p>
            <a:pPr eaLnBrk="1" fontAlgn="auto" hangingPunct="1">
              <a:spcAft>
                <a:spcPts val="0"/>
              </a:spcAft>
              <a:buFont typeface="Wingdings" pitchFamily="2" charset="2"/>
              <a:buNone/>
              <a:defRPr/>
            </a:pPr>
            <a:r>
              <a:rPr lang="en-US" dirty="0">
                <a:ea typeface="+mn-ea"/>
                <a:cs typeface="+mn-cs"/>
              </a:rPr>
              <a:t>		Branching factor </a:t>
            </a:r>
            <a:r>
              <a:rPr lang="en-US" i="1" dirty="0">
                <a:latin typeface="Palatino" pitchFamily="18" charset="0"/>
                <a:ea typeface="+mn-ea"/>
                <a:cs typeface="+mn-cs"/>
              </a:rPr>
              <a:t>b</a:t>
            </a:r>
            <a:r>
              <a:rPr lang="en-US" dirty="0">
                <a:ea typeface="+mn-ea"/>
                <a:cs typeface="+mn-cs"/>
              </a:rPr>
              <a:t>, so </a:t>
            </a:r>
            <a:r>
              <a:rPr lang="en-US" i="1" dirty="0">
                <a:solidFill>
                  <a:srgbClr val="CC3300"/>
                </a:solidFill>
                <a:latin typeface="Palatino" pitchFamily="18" charset="0"/>
                <a:ea typeface="+mn-ea"/>
                <a:cs typeface="+mn-cs"/>
              </a:rPr>
              <a:t>O</a:t>
            </a:r>
            <a:r>
              <a:rPr lang="en-US" dirty="0">
                <a:solidFill>
                  <a:srgbClr val="CC3300"/>
                </a:solidFill>
                <a:latin typeface="Palatino" pitchFamily="18" charset="0"/>
                <a:ea typeface="+mn-ea"/>
                <a:cs typeface="+mn-cs"/>
              </a:rPr>
              <a:t>(</a:t>
            </a:r>
            <a:r>
              <a:rPr lang="en-US" i="1" dirty="0" err="1">
                <a:solidFill>
                  <a:srgbClr val="CC3300"/>
                </a:solidFill>
                <a:latin typeface="Palatino" pitchFamily="18" charset="0"/>
                <a:ea typeface="+mn-ea"/>
                <a:cs typeface="+mn-cs"/>
              </a:rPr>
              <a:t>b</a:t>
            </a:r>
            <a:r>
              <a:rPr lang="en-US" i="1" baseline="30000" dirty="0" err="1">
                <a:solidFill>
                  <a:srgbClr val="CC3300"/>
                </a:solidFill>
                <a:latin typeface="Palatino" pitchFamily="18" charset="0"/>
                <a:ea typeface="+mn-ea"/>
                <a:cs typeface="+mn-cs"/>
              </a:rPr>
              <a:t>d</a:t>
            </a:r>
            <a:r>
              <a:rPr lang="en-US" dirty="0">
                <a:solidFill>
                  <a:srgbClr val="CC3300"/>
                </a:solidFill>
                <a:latin typeface="Palatino" pitchFamily="18" charset="0"/>
                <a:ea typeface="+mn-ea"/>
                <a:cs typeface="+mn-cs"/>
              </a:rPr>
              <a:t>)</a:t>
            </a:r>
          </a:p>
          <a:p>
            <a:pPr eaLnBrk="1" fontAlgn="auto" hangingPunct="1">
              <a:spcAft>
                <a:spcPts val="0"/>
              </a:spcAft>
              <a:buFont typeface="Arial" pitchFamily="34" charset="0"/>
              <a:buChar char="•"/>
              <a:defRPr/>
            </a:pPr>
            <a:endParaRPr lang="en-US" i="1" dirty="0">
              <a:ea typeface="+mn-ea"/>
              <a:cs typeface="+mn-cs"/>
            </a:endParaRPr>
          </a:p>
          <a:p>
            <a:pPr eaLnBrk="1" fontAlgn="auto" hangingPunct="1">
              <a:spcAft>
                <a:spcPts val="0"/>
              </a:spcAft>
              <a:buFont typeface="Arial" pitchFamily="34" charset="0"/>
              <a:buChar char="•"/>
              <a:defRPr/>
            </a:pPr>
            <a:r>
              <a:rPr lang="en-US" dirty="0">
                <a:ea typeface="+mn-ea"/>
                <a:cs typeface="+mn-cs"/>
              </a:rPr>
              <a:t>Time complexity is a major problem since computer typically only has a limited amount of time to make a move</a:t>
            </a:r>
            <a:endParaRPr lang="en-US" dirty="0">
              <a:latin typeface="Palatino" pitchFamily="18" charset="0"/>
              <a:ea typeface="+mn-ea"/>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Calibri" charset="0"/>
              </a:rPr>
              <a:t>Complexity of Game Playing</a:t>
            </a:r>
          </a:p>
        </p:txBody>
      </p:sp>
      <p:sp>
        <p:nvSpPr>
          <p:cNvPr id="744451" name="Rectangle 3"/>
          <p:cNvSpPr>
            <a:spLocks noGrp="1" noChangeArrowheads="1"/>
          </p:cNvSpPr>
          <p:nvPr>
            <p:ph idx="1"/>
          </p:nvPr>
        </p:nvSpPr>
        <p:spPr>
          <a:xfrm>
            <a:off x="457200" y="1524000"/>
            <a:ext cx="8229600" cy="4800600"/>
          </a:xfrm>
        </p:spPr>
        <p:txBody>
          <a:bodyPr/>
          <a:lstStyle/>
          <a:p>
            <a:pPr eaLnBrk="1" hangingPunct="1">
              <a:lnSpc>
                <a:spcPct val="90000"/>
              </a:lnSpc>
            </a:pPr>
            <a:r>
              <a:rPr lang="en-US" sz="3000" dirty="0">
                <a:latin typeface="Calibri" charset="0"/>
              </a:rPr>
              <a:t>Assume the opponent’</a:t>
            </a:r>
            <a:r>
              <a:rPr lang="en-US" altLang="ja-JP" sz="3000" dirty="0">
                <a:latin typeface="Calibri" charset="0"/>
              </a:rPr>
              <a:t>s moves can be</a:t>
            </a:r>
            <a:br>
              <a:rPr lang="en-US" altLang="ja-JP" sz="3000" dirty="0">
                <a:latin typeface="Calibri" charset="0"/>
              </a:rPr>
            </a:br>
            <a:r>
              <a:rPr lang="en-US" altLang="ja-JP" sz="3000" dirty="0">
                <a:latin typeface="Calibri" charset="0"/>
              </a:rPr>
              <a:t>predicted given the computer’s moves</a:t>
            </a:r>
          </a:p>
          <a:p>
            <a:pPr eaLnBrk="1" hangingPunct="1">
              <a:lnSpc>
                <a:spcPct val="90000"/>
              </a:lnSpc>
            </a:pPr>
            <a:r>
              <a:rPr lang="en-US" sz="3000" dirty="0">
                <a:latin typeface="Calibri" charset="0"/>
              </a:rPr>
              <a:t>How complex would search be in this case?</a:t>
            </a:r>
          </a:p>
          <a:p>
            <a:pPr lvl="1" eaLnBrk="1" hangingPunct="1">
              <a:lnSpc>
                <a:spcPct val="90000"/>
              </a:lnSpc>
            </a:pPr>
            <a:r>
              <a:rPr lang="en-US" sz="2600" dirty="0">
                <a:latin typeface="Calibri" charset="0"/>
              </a:rPr>
              <a:t>worst case: </a:t>
            </a:r>
            <a:r>
              <a:rPr lang="en-US" sz="2600" b="1" i="1" dirty="0">
                <a:solidFill>
                  <a:srgbClr val="CC3300"/>
                </a:solidFill>
                <a:latin typeface="Palatino" charset="0"/>
              </a:rPr>
              <a:t>O</a:t>
            </a:r>
            <a:r>
              <a:rPr lang="en-US" sz="2600" dirty="0">
                <a:solidFill>
                  <a:srgbClr val="CC3300"/>
                </a:solidFill>
                <a:latin typeface="Palatino" charset="0"/>
              </a:rPr>
              <a:t>(</a:t>
            </a:r>
            <a:r>
              <a:rPr lang="en-US" sz="2600" b="1" i="1" dirty="0" err="1">
                <a:solidFill>
                  <a:srgbClr val="CC3300"/>
                </a:solidFill>
                <a:latin typeface="Palatino" charset="0"/>
              </a:rPr>
              <a:t>b</a:t>
            </a:r>
            <a:r>
              <a:rPr lang="en-US" sz="2600" b="1" i="1" baseline="30000" dirty="0" err="1">
                <a:solidFill>
                  <a:srgbClr val="CC3300"/>
                </a:solidFill>
                <a:latin typeface="Palatino" charset="0"/>
              </a:rPr>
              <a:t>d</a:t>
            </a:r>
            <a:r>
              <a:rPr lang="en-US" sz="2600" dirty="0">
                <a:solidFill>
                  <a:srgbClr val="CC3300"/>
                </a:solidFill>
                <a:latin typeface="Palatino" charset="0"/>
              </a:rPr>
              <a:t>)</a:t>
            </a:r>
            <a:r>
              <a:rPr lang="en-US" sz="2600" dirty="0">
                <a:latin typeface="Calibri" charset="0"/>
              </a:rPr>
              <a:t>    </a:t>
            </a:r>
            <a:r>
              <a:rPr lang="en-US" sz="2600" b="1" i="1" dirty="0">
                <a:solidFill>
                  <a:srgbClr val="CC3300"/>
                </a:solidFill>
                <a:latin typeface="Calibri" charset="0"/>
              </a:rPr>
              <a:t>b</a:t>
            </a:r>
            <a:r>
              <a:rPr lang="en-US" sz="2600" dirty="0">
                <a:latin typeface="Calibri" charset="0"/>
              </a:rPr>
              <a:t>ranching factor, </a:t>
            </a:r>
            <a:r>
              <a:rPr lang="en-US" sz="2600" b="1" i="1" dirty="0">
                <a:solidFill>
                  <a:srgbClr val="CC3300"/>
                </a:solidFill>
                <a:latin typeface="Calibri" charset="0"/>
              </a:rPr>
              <a:t>d</a:t>
            </a:r>
            <a:r>
              <a:rPr lang="en-US" sz="2600" dirty="0">
                <a:latin typeface="Calibri" charset="0"/>
              </a:rPr>
              <a:t>epth</a:t>
            </a:r>
          </a:p>
          <a:p>
            <a:pPr lvl="1" eaLnBrk="1" hangingPunct="1">
              <a:lnSpc>
                <a:spcPct val="90000"/>
              </a:lnSpc>
            </a:pPr>
            <a:r>
              <a:rPr lang="en-US" sz="2600" b="1" dirty="0">
                <a:latin typeface="Calibri" charset="0"/>
              </a:rPr>
              <a:t>Tic-Tac-Toe:</a:t>
            </a:r>
            <a:r>
              <a:rPr lang="en-US" sz="2600" dirty="0">
                <a:latin typeface="Calibri" charset="0"/>
              </a:rPr>
              <a:t>  ~5 legal moves, 9 moves max per game</a:t>
            </a:r>
          </a:p>
          <a:p>
            <a:pPr lvl="2" eaLnBrk="1" hangingPunct="1">
              <a:lnSpc>
                <a:spcPct val="90000"/>
              </a:lnSpc>
            </a:pPr>
            <a:r>
              <a:rPr lang="en-US" dirty="0">
                <a:latin typeface="Calibri" charset="0"/>
              </a:rPr>
              <a:t>5</a:t>
            </a:r>
            <a:r>
              <a:rPr lang="en-US" baseline="30000" dirty="0">
                <a:latin typeface="Calibri" charset="0"/>
              </a:rPr>
              <a:t>9</a:t>
            </a:r>
            <a:r>
              <a:rPr lang="en-US" dirty="0">
                <a:latin typeface="Calibri" charset="0"/>
              </a:rPr>
              <a:t> = 1,953,125 states</a:t>
            </a:r>
          </a:p>
          <a:p>
            <a:pPr lvl="1" eaLnBrk="1" hangingPunct="1">
              <a:lnSpc>
                <a:spcPct val="90000"/>
              </a:lnSpc>
            </a:pPr>
            <a:r>
              <a:rPr lang="en-US" sz="2600" b="1" dirty="0">
                <a:latin typeface="Calibri" charset="0"/>
              </a:rPr>
              <a:t>Chess:</a:t>
            </a:r>
            <a:r>
              <a:rPr lang="en-US" sz="2600" dirty="0">
                <a:latin typeface="Calibri" charset="0"/>
              </a:rPr>
              <a:t>  ~35 legal moves, ~100 moves per game</a:t>
            </a:r>
          </a:p>
          <a:p>
            <a:pPr lvl="2" eaLnBrk="1" hangingPunct="1">
              <a:lnSpc>
                <a:spcPct val="90000"/>
              </a:lnSpc>
            </a:pPr>
            <a:r>
              <a:rPr lang="en-US" b="1" i="1" dirty="0" err="1">
                <a:latin typeface="Palatino" charset="0"/>
              </a:rPr>
              <a:t>b</a:t>
            </a:r>
            <a:r>
              <a:rPr lang="en-US" b="1" i="1" baseline="30000" dirty="0" err="1">
                <a:latin typeface="Palatino" charset="0"/>
              </a:rPr>
              <a:t>d</a:t>
            </a:r>
            <a:r>
              <a:rPr lang="en-US" dirty="0">
                <a:latin typeface="Calibri" charset="0"/>
              </a:rPr>
              <a:t> ~ 35</a:t>
            </a:r>
            <a:r>
              <a:rPr lang="en-US" baseline="30000" dirty="0">
                <a:latin typeface="Calibri" charset="0"/>
              </a:rPr>
              <a:t>100</a:t>
            </a:r>
            <a:r>
              <a:rPr lang="en-US" dirty="0">
                <a:latin typeface="Calibri" charset="0"/>
              </a:rPr>
              <a:t> ~10</a:t>
            </a:r>
            <a:r>
              <a:rPr lang="en-US" baseline="30000" dirty="0">
                <a:latin typeface="Calibri" charset="0"/>
              </a:rPr>
              <a:t>154 </a:t>
            </a:r>
            <a:r>
              <a:rPr lang="en-US" dirty="0">
                <a:latin typeface="Calibri" charset="0"/>
              </a:rPr>
              <a:t>states, only ~10</a:t>
            </a:r>
            <a:r>
              <a:rPr lang="en-US" baseline="30000" dirty="0">
                <a:latin typeface="Calibri" charset="0"/>
              </a:rPr>
              <a:t>40 </a:t>
            </a:r>
            <a:r>
              <a:rPr lang="en-US" dirty="0">
                <a:latin typeface="Calibri" charset="0"/>
              </a:rPr>
              <a:t>legal states</a:t>
            </a:r>
          </a:p>
          <a:p>
            <a:pPr lvl="1" eaLnBrk="1" hangingPunct="1">
              <a:lnSpc>
                <a:spcPct val="90000"/>
              </a:lnSpc>
            </a:pPr>
            <a:r>
              <a:rPr lang="en-US" b="1" dirty="0">
                <a:latin typeface="Calibri" charset="0"/>
              </a:rPr>
              <a:t>Go</a:t>
            </a:r>
            <a:r>
              <a:rPr lang="en-US" dirty="0">
                <a:latin typeface="Calibri" charset="0"/>
              </a:rPr>
              <a:t>:  ~250 legal moves, ~150 moves per game</a:t>
            </a:r>
          </a:p>
          <a:p>
            <a:pPr lvl="4" eaLnBrk="1" hangingPunct="1">
              <a:lnSpc>
                <a:spcPct val="90000"/>
              </a:lnSpc>
            </a:pPr>
            <a:endParaRPr lang="en-US" sz="1900" dirty="0">
              <a:latin typeface="Calibri" charset="0"/>
            </a:endParaRPr>
          </a:p>
          <a:p>
            <a:pPr eaLnBrk="1" hangingPunct="1">
              <a:lnSpc>
                <a:spcPct val="90000"/>
              </a:lnSpc>
              <a:buClr>
                <a:schemeClr val="tx1"/>
              </a:buClr>
            </a:pPr>
            <a:r>
              <a:rPr lang="en-US" sz="3000" dirty="0">
                <a:solidFill>
                  <a:srgbClr val="CC3300"/>
                </a:solidFill>
                <a:latin typeface="Calibri" charset="0"/>
              </a:rPr>
              <a:t>Common games produce </a:t>
            </a:r>
            <a:r>
              <a:rPr lang="en-US" sz="3000" b="1" i="1" dirty="0">
                <a:solidFill>
                  <a:srgbClr val="CC3300"/>
                </a:solidFill>
                <a:latin typeface="Calibri" charset="0"/>
              </a:rPr>
              <a:t>enormous</a:t>
            </a:r>
            <a:r>
              <a:rPr lang="en-US" sz="3000" dirty="0">
                <a:solidFill>
                  <a:srgbClr val="CC3300"/>
                </a:solidFill>
                <a:latin typeface="Calibri" charset="0"/>
              </a:rPr>
              <a:t> search trees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A26C-FFD6-7C49-995B-C0687A84E3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C28072-90C9-2B4A-9AB9-1170749D3AC0}"/>
              </a:ext>
            </a:extLst>
          </p:cNvPr>
          <p:cNvSpPr>
            <a:spLocks noGrp="1"/>
          </p:cNvSpPr>
          <p:nvPr>
            <p:ph idx="1"/>
          </p:nvPr>
        </p:nvSpPr>
        <p:spPr/>
        <p:txBody>
          <a:bodyPr/>
          <a:lstStyle/>
          <a:p>
            <a:r>
              <a:rPr lang="en-US" dirty="0"/>
              <a:t>Start here</a:t>
            </a:r>
          </a:p>
        </p:txBody>
      </p:sp>
    </p:spTree>
    <p:extLst>
      <p:ext uri="{BB962C8B-B14F-4D97-AF65-F5344CB8AC3E}">
        <p14:creationId xmlns:p14="http://schemas.microsoft.com/office/powerpoint/2010/main" val="120386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Calibri" charset="0"/>
              </a:rPr>
              <a:t>Complexity of Minimax Algorithm</a:t>
            </a:r>
          </a:p>
        </p:txBody>
      </p:sp>
      <p:sp>
        <p:nvSpPr>
          <p:cNvPr id="759811" name="Rectangle 3"/>
          <p:cNvSpPr>
            <a:spLocks noGrp="1" noChangeArrowheads="1"/>
          </p:cNvSpPr>
          <p:nvPr>
            <p:ph idx="1"/>
          </p:nvPr>
        </p:nvSpPr>
        <p:spPr>
          <a:xfrm>
            <a:off x="838200" y="1371600"/>
            <a:ext cx="7620000" cy="4953000"/>
          </a:xfrm>
        </p:spPr>
        <p:txBody>
          <a:bodyPr rtlCol="0">
            <a:normAutofit fontScale="92500"/>
          </a:bodyPr>
          <a:lstStyle/>
          <a:p>
            <a:pPr lvl="3" eaLnBrk="1" fontAlgn="auto" hangingPunct="1">
              <a:spcAft>
                <a:spcPts val="0"/>
              </a:spcAft>
              <a:buFont typeface="Arial" pitchFamily="34" charset="0"/>
              <a:buChar char="–"/>
              <a:defRPr/>
            </a:pPr>
            <a:endParaRPr lang="en-US" dirty="0">
              <a:ea typeface="+mn-ea"/>
            </a:endParaRPr>
          </a:p>
          <a:p>
            <a:pPr eaLnBrk="1" fontAlgn="auto" hangingPunct="1">
              <a:spcAft>
                <a:spcPts val="0"/>
              </a:spcAft>
              <a:buFont typeface="Arial" pitchFamily="34" charset="0"/>
              <a:buChar char="•"/>
              <a:defRPr/>
            </a:pPr>
            <a:r>
              <a:rPr lang="en-US" dirty="0" err="1">
                <a:ea typeface="+mn-ea"/>
                <a:cs typeface="+mn-cs"/>
              </a:rPr>
              <a:t>Minimax</a:t>
            </a:r>
            <a:r>
              <a:rPr lang="en-US" dirty="0">
                <a:ea typeface="+mn-ea"/>
                <a:cs typeface="+mn-cs"/>
              </a:rPr>
              <a:t> algorithm applied to </a:t>
            </a:r>
            <a:r>
              <a:rPr lang="en-US" i="1" dirty="0">
                <a:ea typeface="+mn-ea"/>
                <a:cs typeface="+mn-cs"/>
              </a:rPr>
              <a:t>complete</a:t>
            </a:r>
            <a:r>
              <a:rPr lang="en-US" dirty="0">
                <a:ea typeface="+mn-ea"/>
                <a:cs typeface="+mn-cs"/>
              </a:rPr>
              <a:t> game trees is impractical in practice</a:t>
            </a:r>
          </a:p>
          <a:p>
            <a:pPr lvl="1" eaLnBrk="1" fontAlgn="auto" hangingPunct="1">
              <a:spcAft>
                <a:spcPts val="0"/>
              </a:spcAft>
              <a:buFont typeface="Arial" pitchFamily="34" charset="0"/>
              <a:buChar char="–"/>
              <a:defRPr/>
            </a:pPr>
            <a:r>
              <a:rPr lang="en-US" dirty="0">
                <a:ea typeface="+mn-ea"/>
              </a:rPr>
              <a:t>instead do depth-limited search to </a:t>
            </a:r>
            <a:r>
              <a:rPr lang="en-US" b="1" dirty="0">
                <a:solidFill>
                  <a:srgbClr val="CC3300"/>
                </a:solidFill>
                <a:ea typeface="+mn-ea"/>
              </a:rPr>
              <a:t>ply</a:t>
            </a:r>
            <a:r>
              <a:rPr lang="en-US" dirty="0">
                <a:ea typeface="+mn-ea"/>
              </a:rPr>
              <a:t> (depth) </a:t>
            </a:r>
            <a:r>
              <a:rPr lang="en-US" b="1" i="1" dirty="0">
                <a:latin typeface="Palatino" pitchFamily="18" charset="0"/>
                <a:ea typeface="+mn-ea"/>
              </a:rPr>
              <a:t>m</a:t>
            </a:r>
            <a:endParaRPr lang="en-US" b="1" dirty="0">
              <a:latin typeface="Palatino" pitchFamily="18" charset="0"/>
              <a:ea typeface="+mn-ea"/>
            </a:endParaRPr>
          </a:p>
          <a:p>
            <a:pPr lvl="1" eaLnBrk="1" fontAlgn="auto" hangingPunct="1">
              <a:spcAft>
                <a:spcPts val="0"/>
              </a:spcAft>
              <a:buFont typeface="Arial" pitchFamily="34" charset="0"/>
              <a:buChar char="–"/>
              <a:defRPr/>
            </a:pPr>
            <a:r>
              <a:rPr lang="en-US" dirty="0">
                <a:ea typeface="+mn-ea"/>
              </a:rPr>
              <a:t>but Utility function is defined only for terminal states</a:t>
            </a:r>
          </a:p>
          <a:p>
            <a:pPr lvl="1" eaLnBrk="1" fontAlgn="auto" hangingPunct="1">
              <a:spcAft>
                <a:spcPts val="0"/>
              </a:spcAft>
              <a:buFont typeface="Arial" pitchFamily="34" charset="0"/>
              <a:buChar char="–"/>
              <a:defRPr/>
            </a:pPr>
            <a:r>
              <a:rPr lang="en-US" dirty="0">
                <a:ea typeface="+mn-ea"/>
              </a:rPr>
              <a:t>we need to know a value for </a:t>
            </a:r>
            <a:r>
              <a:rPr lang="en-US" i="1" dirty="0">
                <a:ea typeface="+mn-ea"/>
              </a:rPr>
              <a:t>non-terminal states</a:t>
            </a: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Clr>
                <a:schemeClr val="tx1"/>
              </a:buClr>
              <a:buFont typeface="Arial" pitchFamily="34" charset="0"/>
              <a:buChar char="•"/>
              <a:defRPr/>
            </a:pPr>
            <a:r>
              <a:rPr lang="en-US" b="1" dirty="0">
                <a:solidFill>
                  <a:srgbClr val="FF0000"/>
                </a:solidFill>
                <a:ea typeface="+mn-ea"/>
                <a:cs typeface="+mn-cs"/>
              </a:rPr>
              <a:t>Static Evaluation functions</a:t>
            </a:r>
            <a:r>
              <a:rPr lang="en-US" b="1" dirty="0">
                <a:ea typeface="+mn-ea"/>
                <a:cs typeface="+mn-cs"/>
              </a:rPr>
              <a:t> </a:t>
            </a:r>
            <a:r>
              <a:rPr lang="en-US" dirty="0">
                <a:ea typeface="+mn-ea"/>
                <a:cs typeface="+mn-cs"/>
              </a:rPr>
              <a:t>use heuristics to estimate the value of non-terminal states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pPr eaLnBrk="1" hangingPunct="1"/>
            <a:r>
              <a:rPr lang="en-US">
                <a:latin typeface="Calibri" charset="0"/>
              </a:rPr>
              <a:t>Game Playing and AI</a:t>
            </a:r>
          </a:p>
        </p:txBody>
      </p:sp>
      <p:sp>
        <p:nvSpPr>
          <p:cNvPr id="1027" name="Rectangle 3"/>
          <p:cNvSpPr>
            <a:spLocks noGrp="1" noChangeArrowheads="1"/>
          </p:cNvSpPr>
          <p:nvPr>
            <p:ph idx="1"/>
          </p:nvPr>
        </p:nvSpPr>
        <p:spPr/>
        <p:txBody>
          <a:bodyPr/>
          <a:lstStyle/>
          <a:p>
            <a:pPr marL="0" indent="0" eaLnBrk="1" hangingPunct="1">
              <a:lnSpc>
                <a:spcPct val="90000"/>
              </a:lnSpc>
              <a:buNone/>
            </a:pPr>
            <a:r>
              <a:rPr lang="en-US" dirty="0">
                <a:latin typeface="Calibri" charset="0"/>
              </a:rPr>
              <a:t>Game playing as a problem for AI research</a:t>
            </a:r>
          </a:p>
          <a:p>
            <a:pPr lvl="1" eaLnBrk="1" hangingPunct="1">
              <a:lnSpc>
                <a:spcPct val="90000"/>
              </a:lnSpc>
              <a:buFont typeface="Arial" panose="020B0604020202020204" pitchFamily="34" charset="0"/>
              <a:buChar char="•"/>
            </a:pPr>
            <a:r>
              <a:rPr lang="en-US" dirty="0">
                <a:latin typeface="Calibri" charset="0"/>
              </a:rPr>
              <a:t>game playing is non-trivial</a:t>
            </a:r>
          </a:p>
          <a:p>
            <a:pPr lvl="2" eaLnBrk="1" hangingPunct="1">
              <a:lnSpc>
                <a:spcPct val="90000"/>
              </a:lnSpc>
            </a:pPr>
            <a:r>
              <a:rPr lang="en-US" dirty="0">
                <a:latin typeface="Calibri" charset="0"/>
              </a:rPr>
              <a:t>players need </a:t>
            </a:r>
            <a:r>
              <a:rPr lang="ja-JP" altLang="en-US" dirty="0">
                <a:latin typeface="Calibri" charset="0"/>
              </a:rPr>
              <a:t>“</a:t>
            </a:r>
            <a:r>
              <a:rPr lang="en-US" altLang="ja-JP" dirty="0">
                <a:latin typeface="Calibri" charset="0"/>
              </a:rPr>
              <a:t>human-like</a:t>
            </a:r>
            <a:r>
              <a:rPr lang="ja-JP" altLang="en-US" dirty="0">
                <a:latin typeface="Calibri" charset="0"/>
              </a:rPr>
              <a:t>”</a:t>
            </a:r>
            <a:r>
              <a:rPr lang="en-US" altLang="ja-JP" dirty="0">
                <a:latin typeface="Calibri" charset="0"/>
              </a:rPr>
              <a:t> intelligence</a:t>
            </a:r>
          </a:p>
          <a:p>
            <a:pPr lvl="2" eaLnBrk="1" hangingPunct="1">
              <a:lnSpc>
                <a:spcPct val="90000"/>
              </a:lnSpc>
            </a:pPr>
            <a:r>
              <a:rPr lang="en-US" dirty="0">
                <a:latin typeface="Calibri" charset="0"/>
              </a:rPr>
              <a:t>games can be very complex (e.g., Chess, Go)</a:t>
            </a:r>
          </a:p>
          <a:p>
            <a:pPr lvl="2" eaLnBrk="1" hangingPunct="1">
              <a:lnSpc>
                <a:spcPct val="90000"/>
              </a:lnSpc>
            </a:pPr>
            <a:r>
              <a:rPr lang="en-US" dirty="0">
                <a:latin typeface="Calibri" charset="0"/>
              </a:rPr>
              <a:t>requires decision making within limited time</a:t>
            </a:r>
          </a:p>
          <a:p>
            <a:pPr lvl="1" eaLnBrk="1" hangingPunct="1">
              <a:lnSpc>
                <a:spcPct val="90000"/>
              </a:lnSpc>
              <a:buFont typeface="Arial" panose="020B0604020202020204" pitchFamily="34" charset="0"/>
              <a:buChar char="•"/>
            </a:pPr>
            <a:r>
              <a:rPr lang="en-US" dirty="0">
                <a:latin typeface="Calibri" charset="0"/>
              </a:rPr>
              <a:t>games usually are:</a:t>
            </a:r>
          </a:p>
          <a:p>
            <a:pPr lvl="2" eaLnBrk="1" hangingPunct="1">
              <a:lnSpc>
                <a:spcPct val="90000"/>
              </a:lnSpc>
            </a:pPr>
            <a:r>
              <a:rPr lang="en-US" dirty="0">
                <a:latin typeface="Calibri" charset="0"/>
              </a:rPr>
              <a:t>well-defined and repeatable</a:t>
            </a:r>
          </a:p>
          <a:p>
            <a:pPr lvl="2" eaLnBrk="1" hangingPunct="1">
              <a:lnSpc>
                <a:spcPct val="90000"/>
              </a:lnSpc>
            </a:pPr>
            <a:r>
              <a:rPr lang="en-US" dirty="0">
                <a:latin typeface="Calibri" charset="0"/>
              </a:rPr>
              <a:t>fully observable and limited environments</a:t>
            </a:r>
          </a:p>
          <a:p>
            <a:pPr lvl="1" eaLnBrk="1" hangingPunct="1">
              <a:lnSpc>
                <a:spcPct val="90000"/>
              </a:lnSpc>
              <a:buFont typeface="Arial" panose="020B0604020202020204" pitchFamily="34" charset="0"/>
              <a:buChar char="•"/>
            </a:pPr>
            <a:r>
              <a:rPr lang="en-US" dirty="0">
                <a:latin typeface="Calibri" charset="0"/>
              </a:rPr>
              <a:t>can directly compare humans and computers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274638"/>
            <a:ext cx="8229600" cy="868362"/>
          </a:xfrm>
        </p:spPr>
        <p:txBody>
          <a:bodyPr/>
          <a:lstStyle/>
          <a:p>
            <a:pPr eaLnBrk="1" hangingPunct="1"/>
            <a:r>
              <a:rPr lang="en-US" dirty="0">
                <a:latin typeface="Calibri" charset="0"/>
              </a:rPr>
              <a:t>Static Board Evaluation</a:t>
            </a:r>
          </a:p>
        </p:txBody>
      </p:sp>
      <p:sp>
        <p:nvSpPr>
          <p:cNvPr id="760835" name="Rectangle 3"/>
          <p:cNvSpPr>
            <a:spLocks noGrp="1" noChangeArrowheads="1"/>
          </p:cNvSpPr>
          <p:nvPr>
            <p:ph idx="1"/>
          </p:nvPr>
        </p:nvSpPr>
        <p:spPr>
          <a:xfrm>
            <a:off x="304800" y="1295400"/>
            <a:ext cx="8458200" cy="4876800"/>
          </a:xfrm>
        </p:spPr>
        <p:txBody>
          <a:bodyPr/>
          <a:lstStyle/>
          <a:p>
            <a:pPr eaLnBrk="1" hangingPunct="1">
              <a:lnSpc>
                <a:spcPct val="90000"/>
              </a:lnSpc>
              <a:buClr>
                <a:schemeClr val="tx1"/>
              </a:buClr>
            </a:pPr>
            <a:r>
              <a:rPr lang="en-US" dirty="0">
                <a:latin typeface="Calibri" charset="0"/>
              </a:rPr>
              <a:t>A </a:t>
            </a:r>
            <a:r>
              <a:rPr lang="en-US" b="1" dirty="0">
                <a:latin typeface="Calibri" charset="0"/>
              </a:rPr>
              <a:t>Static Board Evaluation (SBE) function </a:t>
            </a:r>
            <a:r>
              <a:rPr lang="en-US" dirty="0">
                <a:latin typeface="Calibri" charset="0"/>
              </a:rPr>
              <a:t>is used to estimate how good the current board configuration is for the computer</a:t>
            </a:r>
          </a:p>
          <a:p>
            <a:pPr lvl="1" eaLnBrk="1" hangingPunct="1">
              <a:lnSpc>
                <a:spcPct val="90000"/>
              </a:lnSpc>
            </a:pPr>
            <a:r>
              <a:rPr lang="en-US" dirty="0">
                <a:latin typeface="Calibri" charset="0"/>
              </a:rPr>
              <a:t>it reflects the computer’s chances of winning from that node </a:t>
            </a:r>
          </a:p>
          <a:p>
            <a:pPr lvl="1" eaLnBrk="1" hangingPunct="1">
              <a:lnSpc>
                <a:spcPct val="90000"/>
              </a:lnSpc>
            </a:pPr>
            <a:r>
              <a:rPr lang="en-US" dirty="0">
                <a:latin typeface="Calibri" charset="0"/>
              </a:rPr>
              <a:t>it must be easy to calculate from a board configuration</a:t>
            </a:r>
          </a:p>
          <a:p>
            <a:pPr lvl="1" eaLnBrk="1" hangingPunct="1">
              <a:lnSpc>
                <a:spcPct val="90000"/>
              </a:lnSpc>
              <a:buFont typeface="Arial" charset="0"/>
              <a:buNone/>
            </a:pPr>
            <a:endParaRPr lang="en-US" dirty="0">
              <a:latin typeface="Calibri" charset="0"/>
            </a:endParaRPr>
          </a:p>
          <a:p>
            <a:pPr eaLnBrk="1" hangingPunct="1">
              <a:lnSpc>
                <a:spcPct val="90000"/>
              </a:lnSpc>
            </a:pPr>
            <a:r>
              <a:rPr lang="en-US" dirty="0">
                <a:latin typeface="Calibri" charset="0"/>
              </a:rPr>
              <a:t>For example, for Chess:</a:t>
            </a:r>
          </a:p>
          <a:p>
            <a:pPr eaLnBrk="1" hangingPunct="1">
              <a:lnSpc>
                <a:spcPct val="90000"/>
              </a:lnSpc>
              <a:buFont typeface="Wingdings" charset="0"/>
              <a:buNone/>
            </a:pPr>
            <a:r>
              <a:rPr lang="en-US" sz="2000" i="1" dirty="0">
                <a:latin typeface="Palatino" charset="0"/>
              </a:rPr>
              <a:t>	</a:t>
            </a:r>
            <a:r>
              <a:rPr lang="en-US" sz="2400" b="1" dirty="0">
                <a:latin typeface="Palatino" charset="0"/>
              </a:rPr>
              <a:t>SBE = α</a:t>
            </a:r>
            <a:r>
              <a:rPr lang="en-US" sz="2400" b="1" dirty="0">
                <a:latin typeface="MS Shell Dlg" charset="0"/>
              </a:rPr>
              <a:t> </a:t>
            </a:r>
            <a:r>
              <a:rPr lang="en-US" sz="2400" b="1" dirty="0">
                <a:latin typeface="Palatino" charset="0"/>
              </a:rPr>
              <a:t>* </a:t>
            </a:r>
            <a:r>
              <a:rPr lang="en-US" sz="2400" b="1" dirty="0" err="1">
                <a:latin typeface="Palatino" charset="0"/>
              </a:rPr>
              <a:t>materialBalance</a:t>
            </a:r>
            <a:r>
              <a:rPr lang="en-US" sz="2400" b="1" dirty="0">
                <a:latin typeface="Palatino" charset="0"/>
              </a:rPr>
              <a:t> + β</a:t>
            </a:r>
            <a:r>
              <a:rPr lang="en-US" sz="2400" b="1" dirty="0">
                <a:latin typeface="MS Shell Dlg" charset="0"/>
              </a:rPr>
              <a:t> </a:t>
            </a:r>
            <a:r>
              <a:rPr lang="en-US" sz="2400" b="1" dirty="0">
                <a:latin typeface="Palatino" charset="0"/>
              </a:rPr>
              <a:t>* </a:t>
            </a:r>
            <a:r>
              <a:rPr lang="en-US" sz="2400" b="1" dirty="0" err="1">
                <a:latin typeface="Palatino" charset="0"/>
              </a:rPr>
              <a:t>centerControl</a:t>
            </a:r>
            <a:r>
              <a:rPr lang="en-US" sz="2400" b="1" dirty="0">
                <a:latin typeface="Palatino" charset="0"/>
              </a:rPr>
              <a:t> + </a:t>
            </a:r>
            <a:r>
              <a:rPr lang="en-US" sz="2400" b="1" dirty="0" err="1">
                <a:latin typeface="Palatino" charset="0"/>
              </a:rPr>
              <a:t>γ</a:t>
            </a:r>
            <a:r>
              <a:rPr lang="en-US" sz="2400" b="1" dirty="0">
                <a:latin typeface="MS Shell Dlg" charset="0"/>
              </a:rPr>
              <a:t> </a:t>
            </a:r>
            <a:r>
              <a:rPr lang="en-US" sz="2400" b="1" dirty="0">
                <a:latin typeface="Calibri" charset="0"/>
              </a:rPr>
              <a:t>* …</a:t>
            </a:r>
          </a:p>
          <a:p>
            <a:pPr eaLnBrk="1" hangingPunct="1">
              <a:lnSpc>
                <a:spcPct val="90000"/>
              </a:lnSpc>
              <a:buFont typeface="Wingdings" charset="0"/>
              <a:buNone/>
            </a:pPr>
            <a:r>
              <a:rPr lang="en-US" sz="2400" b="1" dirty="0">
                <a:latin typeface="Palatino" charset="0"/>
              </a:rPr>
              <a:t>	</a:t>
            </a:r>
            <a:r>
              <a:rPr lang="en-US" sz="2400" dirty="0">
                <a:latin typeface="Palatino" charset="0"/>
              </a:rPr>
              <a:t>where</a:t>
            </a:r>
            <a:r>
              <a:rPr lang="en-US" sz="2400" b="1" dirty="0">
                <a:latin typeface="Palatino" charset="0"/>
              </a:rPr>
              <a:t> material balance = Value of white pieces - Value of black pieces, pawn = 1, rook = 5, queen = 9, etc.</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dirty="0">
                <a:latin typeface="Calibri" charset="0"/>
              </a:rPr>
              <a:t>Static Board Evaluation</a:t>
            </a:r>
          </a:p>
        </p:txBody>
      </p:sp>
      <p:sp>
        <p:nvSpPr>
          <p:cNvPr id="761859" name="Rectangle 3"/>
          <p:cNvSpPr>
            <a:spLocks noGrp="1" noChangeArrowheads="1"/>
          </p:cNvSpPr>
          <p:nvPr>
            <p:ph idx="1"/>
          </p:nvPr>
        </p:nvSpPr>
        <p:spPr/>
        <p:txBody>
          <a:bodyPr/>
          <a:lstStyle/>
          <a:p>
            <a:pPr eaLnBrk="1" hangingPunct="1">
              <a:lnSpc>
                <a:spcPct val="90000"/>
              </a:lnSpc>
              <a:spcBef>
                <a:spcPct val="30000"/>
              </a:spcBef>
            </a:pPr>
            <a:r>
              <a:rPr lang="en-US">
                <a:latin typeface="Calibri" charset="0"/>
              </a:rPr>
              <a:t>Typically, one subtracts how good it is for the opponent from how good it is for the computer</a:t>
            </a:r>
          </a:p>
          <a:p>
            <a:pPr eaLnBrk="1" hangingPunct="1">
              <a:lnSpc>
                <a:spcPct val="90000"/>
              </a:lnSpc>
              <a:spcBef>
                <a:spcPct val="30000"/>
              </a:spcBef>
            </a:pPr>
            <a:r>
              <a:rPr lang="en-US">
                <a:latin typeface="Calibri" charset="0"/>
              </a:rPr>
              <a:t>If the SBE gives X for a player, then it gives  -X for the opponent </a:t>
            </a:r>
          </a:p>
          <a:p>
            <a:pPr eaLnBrk="1" hangingPunct="1">
              <a:lnSpc>
                <a:spcPct val="90000"/>
              </a:lnSpc>
              <a:spcBef>
                <a:spcPct val="30000"/>
              </a:spcBef>
            </a:pPr>
            <a:r>
              <a:rPr lang="en-US">
                <a:latin typeface="Calibri" charset="0"/>
              </a:rPr>
              <a:t>SBE should agree with the Utility function</a:t>
            </a:r>
            <a:br>
              <a:rPr lang="en-US">
                <a:latin typeface="Calibri" charset="0"/>
              </a:rPr>
            </a:br>
            <a:r>
              <a:rPr lang="en-US">
                <a:latin typeface="Calibri" charset="0"/>
              </a:rPr>
              <a:t>when calculated at terminal nodes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noFill/>
        </p:spPr>
        <p:txBody>
          <a:bodyPr lIns="90488" tIns="44450" rIns="90488" bIns="44450"/>
          <a:lstStyle/>
          <a:p>
            <a:pPr eaLnBrk="1" hangingPunct="1"/>
            <a:r>
              <a:rPr lang="en-US">
                <a:latin typeface="Calibri" charset="0"/>
              </a:rPr>
              <a:t>Minimax with Evaluation Functions</a:t>
            </a:r>
          </a:p>
        </p:txBody>
      </p:sp>
      <p:sp>
        <p:nvSpPr>
          <p:cNvPr id="762883" name="Rectangle 3"/>
          <p:cNvSpPr>
            <a:spLocks noGrp="1" noChangeArrowheads="1"/>
          </p:cNvSpPr>
          <p:nvPr>
            <p:ph idx="1"/>
          </p:nvPr>
        </p:nvSpPr>
        <p:spPr/>
        <p:txBody>
          <a:bodyPr lIns="90488" tIns="44450" rIns="90488" bIns="44450"/>
          <a:lstStyle/>
          <a:p>
            <a:pPr eaLnBrk="1" hangingPunct="1"/>
            <a:r>
              <a:rPr lang="en-US" dirty="0">
                <a:latin typeface="Calibri" charset="0"/>
              </a:rPr>
              <a:t>The same as general </a:t>
            </a:r>
            <a:r>
              <a:rPr lang="en-US" dirty="0" err="1">
                <a:latin typeface="Calibri" charset="0"/>
              </a:rPr>
              <a:t>Minimax</a:t>
            </a:r>
            <a:r>
              <a:rPr lang="en-US" dirty="0">
                <a:latin typeface="Calibri" charset="0"/>
              </a:rPr>
              <a:t>, except</a:t>
            </a:r>
          </a:p>
          <a:p>
            <a:pPr lvl="1" eaLnBrk="1" hangingPunct="1"/>
            <a:r>
              <a:rPr lang="en-US" dirty="0">
                <a:latin typeface="Calibri" charset="0"/>
              </a:rPr>
              <a:t>only go to depth </a:t>
            </a:r>
            <a:r>
              <a:rPr lang="en-US" b="1" i="1" dirty="0">
                <a:latin typeface="Palatino" charset="0"/>
              </a:rPr>
              <a:t>m</a:t>
            </a:r>
          </a:p>
          <a:p>
            <a:pPr lvl="1" eaLnBrk="1" hangingPunct="1"/>
            <a:r>
              <a:rPr lang="en-US" dirty="0">
                <a:latin typeface="Calibri" charset="0"/>
              </a:rPr>
              <a:t>estimates value at leaves using the SBE function</a:t>
            </a:r>
          </a:p>
          <a:p>
            <a:pPr eaLnBrk="1" hangingPunct="1"/>
            <a:r>
              <a:rPr lang="en-US" dirty="0">
                <a:latin typeface="Calibri" charset="0"/>
              </a:rPr>
              <a:t>How would this algorithm perform at Chess?</a:t>
            </a:r>
          </a:p>
          <a:p>
            <a:pPr lvl="1" eaLnBrk="1" hangingPunct="1"/>
            <a:r>
              <a:rPr lang="en-US" dirty="0">
                <a:latin typeface="Calibri" charset="0"/>
              </a:rPr>
              <a:t>if could look ahead ~4 pairs of moves (i.e., 8 ply), </a:t>
            </a:r>
            <a:br>
              <a:rPr lang="en-US" dirty="0">
                <a:latin typeface="Calibri" charset="0"/>
              </a:rPr>
            </a:br>
            <a:r>
              <a:rPr lang="en-US" dirty="0">
                <a:latin typeface="Calibri" charset="0"/>
              </a:rPr>
              <a:t>would be consistently beaten by average players</a:t>
            </a:r>
          </a:p>
          <a:p>
            <a:pPr lvl="1" eaLnBrk="1" hangingPunct="1"/>
            <a:r>
              <a:rPr lang="en-US" dirty="0">
                <a:latin typeface="Calibri" charset="0"/>
              </a:rPr>
              <a:t>if could look ahead ~8 pairs, is as good as human master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705600" y="274638"/>
            <a:ext cx="2438400" cy="1143000"/>
          </a:xfrm>
        </p:spPr>
        <p:txBody>
          <a:bodyPr/>
          <a:lstStyle/>
          <a:p>
            <a:r>
              <a:rPr lang="en-US" sz="3600" b="1">
                <a:latin typeface="Calibri" charset="0"/>
              </a:rPr>
              <a:t>Tic-Tac-Toe Example</a:t>
            </a:r>
          </a:p>
        </p:txBody>
      </p:sp>
      <p:pic>
        <p:nvPicPr>
          <p:cNvPr id="471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228600"/>
            <a:ext cx="5916612" cy="5897563"/>
          </a:xfrm>
          <a:noFill/>
        </p:spPr>
      </p:pic>
      <p:sp>
        <p:nvSpPr>
          <p:cNvPr id="47107" name="TextBox 4"/>
          <p:cNvSpPr txBox="1">
            <a:spLocks noChangeArrowheads="1"/>
          </p:cNvSpPr>
          <p:nvPr/>
        </p:nvSpPr>
        <p:spPr bwMode="auto">
          <a:xfrm>
            <a:off x="228600" y="6248400"/>
            <a:ext cx="8686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Evaluation function = (# 3-lengths open for me) – (# 3-lengths open for opponent)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9875" y="0"/>
            <a:ext cx="5383213" cy="68580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9063" y="285750"/>
            <a:ext cx="9024937" cy="596265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1"/>
          <p:cNvGrpSpPr>
            <a:grpSpLocks/>
          </p:cNvGrpSpPr>
          <p:nvPr/>
        </p:nvGrpSpPr>
        <p:grpSpPr bwMode="auto">
          <a:xfrm>
            <a:off x="685800" y="150813"/>
            <a:ext cx="7772400" cy="611187"/>
            <a:chOff x="432" y="95"/>
            <a:chExt cx="4896" cy="385"/>
          </a:xfrm>
        </p:grpSpPr>
        <p:sp>
          <p:nvSpPr>
            <p:cNvPr id="53255" name="AutoShape 2"/>
            <p:cNvSpPr>
              <a:spLocks noChangeArrowheads="1"/>
            </p:cNvSpPr>
            <p:nvPr/>
          </p:nvSpPr>
          <p:spPr bwMode="auto">
            <a:xfrm>
              <a:off x="432" y="96"/>
              <a:ext cx="4896" cy="384"/>
            </a:xfrm>
            <a:prstGeom prst="roundRect">
              <a:avLst>
                <a:gd name="adj" fmla="val 25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3256" name="Text Box 3"/>
            <p:cNvSpPr txBox="1">
              <a:spLocks noChangeArrowheads="1"/>
            </p:cNvSpPr>
            <p:nvPr/>
          </p:nvSpPr>
          <p:spPr bwMode="auto">
            <a:xfrm>
              <a:off x="432" y="95"/>
              <a:ext cx="4896"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eaLnBrk="1" hangingPunct="1">
                <a:lnSpc>
                  <a:spcPct val="93000"/>
                </a:lnSpc>
                <a:buClr>
                  <a:srgbClr val="000099"/>
                </a:buClr>
                <a:buFont typeface="Arial" charset="0"/>
                <a:buNone/>
              </a:pPr>
              <a:r>
                <a:rPr lang="en-GB" sz="3600" b="1">
                  <a:solidFill>
                    <a:srgbClr val="000099"/>
                  </a:solidFill>
                  <a:latin typeface="Arial" charset="0"/>
                </a:rPr>
                <a:t>Minimax  Algorithm</a:t>
              </a:r>
            </a:p>
          </p:txBody>
        </p:sp>
      </p:grpSp>
      <p:grpSp>
        <p:nvGrpSpPr>
          <p:cNvPr id="53250" name="Group 4"/>
          <p:cNvGrpSpPr>
            <a:grpSpLocks/>
          </p:cNvGrpSpPr>
          <p:nvPr/>
        </p:nvGrpSpPr>
        <p:grpSpPr bwMode="auto">
          <a:xfrm>
            <a:off x="457200" y="914400"/>
            <a:ext cx="8229600" cy="5913438"/>
            <a:chOff x="288" y="576"/>
            <a:chExt cx="5184" cy="3725"/>
          </a:xfrm>
        </p:grpSpPr>
        <p:sp>
          <p:nvSpPr>
            <p:cNvPr id="53253" name="AutoShape 5"/>
            <p:cNvSpPr>
              <a:spLocks noChangeArrowheads="1"/>
            </p:cNvSpPr>
            <p:nvPr/>
          </p:nvSpPr>
          <p:spPr bwMode="auto">
            <a:xfrm>
              <a:off x="288" y="576"/>
              <a:ext cx="5184" cy="3264"/>
            </a:xfrm>
            <a:prstGeom prst="roundRect">
              <a:avLst>
                <a:gd name="adj" fmla="val 28"/>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3254" name="Text Box 6"/>
            <p:cNvSpPr txBox="1">
              <a:spLocks noChangeArrowheads="1"/>
            </p:cNvSpPr>
            <p:nvPr/>
          </p:nvSpPr>
          <p:spPr bwMode="auto">
            <a:xfrm>
              <a:off x="288" y="576"/>
              <a:ext cx="5184" cy="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marL="339725" indent="-339725"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2pPr>
              <a:lvl3pPr marL="1143000" indent="-228600"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3pPr>
              <a:lvl4pPr marL="1600200" indent="-228600"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4pPr>
              <a:lvl5pPr marL="2057400" indent="-228600"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chemeClr val="tx1"/>
                  </a:solidFill>
                  <a:latin typeface="Times New Roman" charset="0"/>
                  <a:ea typeface="ＭＳ Ｐゴシック" charset="0"/>
                </a:defRPr>
              </a:lvl9pPr>
            </a:lstStyle>
            <a:p>
              <a:pPr eaLnBrk="1" hangingPunct="1">
                <a:lnSpc>
                  <a:spcPct val="93000"/>
                </a:lnSpc>
                <a:buClr>
                  <a:srgbClr val="33CC33"/>
                </a:buClr>
                <a:buSzPct val="150000"/>
                <a:buFont typeface="Arial" charset="0"/>
                <a:buNone/>
              </a:pPr>
              <a:r>
                <a:rPr lang="en-GB" sz="2000" b="1" dirty="0">
                  <a:solidFill>
                    <a:srgbClr val="000000"/>
                  </a:solidFill>
                  <a:latin typeface="Arial" charset="0"/>
                </a:rPr>
                <a:t>function</a:t>
              </a:r>
              <a:r>
                <a:rPr lang="en-GB" sz="2000" dirty="0">
                  <a:solidFill>
                    <a:srgbClr val="000000"/>
                  </a:solidFill>
                  <a:latin typeface="Arial" charset="0"/>
                </a:rPr>
                <a:t> </a:t>
              </a:r>
              <a:r>
                <a:rPr lang="en-GB" sz="2000" dirty="0">
                  <a:solidFill>
                    <a:srgbClr val="CC0099"/>
                  </a:solidFill>
                  <a:latin typeface="Arial" charset="0"/>
                </a:rPr>
                <a:t>Max-Value</a:t>
              </a:r>
              <a:r>
                <a:rPr lang="en-GB" sz="2000" dirty="0">
                  <a:solidFill>
                    <a:srgbClr val="000000"/>
                  </a:solidFill>
                  <a:latin typeface="Arial" charset="0"/>
                </a:rPr>
                <a:t>(s)</a:t>
              </a:r>
            </a:p>
            <a:p>
              <a:pPr eaLnBrk="1" hangingPunct="1">
                <a:lnSpc>
                  <a:spcPct val="90000"/>
                </a:lnSpc>
                <a:buClr>
                  <a:srgbClr val="33CC33"/>
                </a:buClr>
                <a:buSzPct val="150000"/>
                <a:buFont typeface="Arial" charset="0"/>
                <a:buNone/>
              </a:pPr>
              <a:r>
                <a:rPr lang="en-GB" sz="2000" dirty="0">
                  <a:solidFill>
                    <a:srgbClr val="3333CC"/>
                  </a:solidFill>
                  <a:latin typeface="Arial" charset="0"/>
                </a:rPr>
                <a:t>inputs:</a:t>
              </a:r>
            </a:p>
            <a:p>
              <a:pPr eaLnBrk="1" hangingPunct="1">
                <a:lnSpc>
                  <a:spcPct val="90000"/>
                </a:lnSpc>
                <a:buClr>
                  <a:srgbClr val="33CC33"/>
                </a:buClr>
                <a:buSzPct val="150000"/>
                <a:buFont typeface="Arial" charset="0"/>
                <a:buNone/>
              </a:pPr>
              <a:r>
                <a:rPr lang="en-GB" sz="2000" dirty="0">
                  <a:solidFill>
                    <a:srgbClr val="000000"/>
                  </a:solidFill>
                  <a:latin typeface="Arial" charset="0"/>
                </a:rPr>
                <a:t>	s: current state in game, Max about to play</a:t>
              </a:r>
            </a:p>
            <a:p>
              <a:pPr eaLnBrk="1" hangingPunct="1">
                <a:lnSpc>
                  <a:spcPct val="90000"/>
                </a:lnSpc>
                <a:buClr>
                  <a:srgbClr val="33CC33"/>
                </a:buClr>
                <a:buSzPct val="150000"/>
                <a:buFont typeface="Arial" charset="0"/>
                <a:buNone/>
              </a:pPr>
              <a:r>
                <a:rPr lang="en-GB" sz="2000" dirty="0">
                  <a:solidFill>
                    <a:srgbClr val="3333CC"/>
                  </a:solidFill>
                  <a:latin typeface="Arial" charset="0"/>
                </a:rPr>
                <a:t>output:</a:t>
              </a:r>
              <a:r>
                <a:rPr lang="en-GB" sz="2000" dirty="0">
                  <a:solidFill>
                    <a:srgbClr val="000000"/>
                  </a:solidFill>
                  <a:latin typeface="Arial" charset="0"/>
                </a:rPr>
                <a:t> </a:t>
              </a:r>
              <a:r>
                <a:rPr lang="en-GB" sz="2000" i="1" dirty="0">
                  <a:solidFill>
                    <a:srgbClr val="000000"/>
                  </a:solidFill>
                  <a:latin typeface="Arial" charset="0"/>
                </a:rPr>
                <a:t>best-score </a:t>
              </a:r>
              <a:r>
                <a:rPr lang="en-GB" sz="2000" dirty="0">
                  <a:solidFill>
                    <a:srgbClr val="000000"/>
                  </a:solidFill>
                  <a:latin typeface="Arial" charset="0"/>
                </a:rPr>
                <a:t>(</a:t>
              </a:r>
              <a:r>
                <a:rPr lang="en-GB" sz="2000" i="1" dirty="0">
                  <a:solidFill>
                    <a:srgbClr val="000000"/>
                  </a:solidFill>
                  <a:latin typeface="Arial" charset="0"/>
                </a:rPr>
                <a:t>for Max</a:t>
              </a:r>
              <a:r>
                <a:rPr lang="en-GB" sz="2000" dirty="0">
                  <a:solidFill>
                    <a:srgbClr val="000000"/>
                  </a:solidFill>
                  <a:latin typeface="Arial" charset="0"/>
                </a:rPr>
                <a:t>)</a:t>
              </a:r>
              <a:r>
                <a:rPr lang="en-GB" sz="2000" i="1" dirty="0">
                  <a:solidFill>
                    <a:srgbClr val="000000"/>
                  </a:solidFill>
                  <a:latin typeface="Arial" charset="0"/>
                </a:rPr>
                <a:t> available from s</a:t>
              </a:r>
            </a:p>
            <a:p>
              <a:pPr eaLnBrk="1" hangingPunct="1">
                <a:lnSpc>
                  <a:spcPct val="90000"/>
                </a:lnSpc>
                <a:spcBef>
                  <a:spcPts val="675"/>
                </a:spcBef>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if</a:t>
              </a:r>
              <a:r>
                <a:rPr lang="en-GB" sz="2000" dirty="0">
                  <a:solidFill>
                    <a:srgbClr val="000000"/>
                  </a:solidFill>
                  <a:latin typeface="Arial" charset="0"/>
                </a:rPr>
                <a:t> ( s is a terminal state or at depth limit )</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then return </a:t>
              </a:r>
              <a:r>
                <a:rPr lang="en-GB" sz="2000" dirty="0">
                  <a:solidFill>
                    <a:srgbClr val="000000"/>
                  </a:solidFill>
                  <a:latin typeface="Arial" charset="0"/>
                </a:rPr>
                <a:t>( SBE value of s )</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else</a:t>
              </a:r>
              <a:r>
                <a:rPr lang="en-GB" sz="2000" dirty="0">
                  <a:solidFill>
                    <a:srgbClr val="000000"/>
                  </a:solidFill>
                  <a:latin typeface="Arial" charset="0"/>
                </a:rPr>
                <a:t> </a:t>
              </a:r>
            </a:p>
            <a:p>
              <a:pPr eaLnBrk="1" hangingPunct="1">
                <a:lnSpc>
                  <a:spcPct val="90000"/>
                </a:lnSpc>
                <a:buClr>
                  <a:srgbClr val="33CC33"/>
                </a:buClr>
                <a:buSzPct val="150000"/>
                <a:buFont typeface="Arial" charset="0"/>
                <a:buNone/>
              </a:pPr>
              <a:r>
                <a:rPr lang="en-GB" sz="2000" dirty="0">
                  <a:solidFill>
                    <a:srgbClr val="000000"/>
                  </a:solidFill>
                  <a:latin typeface="Arial" charset="0"/>
                </a:rPr>
                <a:t>		v =  – ∞</a:t>
              </a:r>
              <a:r>
                <a:rPr lang="en-GB" sz="2000" dirty="0">
                  <a:solidFill>
                    <a:srgbClr val="000000"/>
                  </a:solidFill>
                  <a:latin typeface="Symbol" charset="0"/>
                </a:rPr>
                <a:t>		</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err="1">
                  <a:solidFill>
                    <a:srgbClr val="000000"/>
                  </a:solidFill>
                  <a:latin typeface="Arial" charset="0"/>
                </a:rPr>
                <a:t>foreach</a:t>
              </a:r>
              <a:r>
                <a:rPr lang="en-GB" sz="2000" dirty="0">
                  <a:solidFill>
                    <a:srgbClr val="000000"/>
                  </a:solidFill>
                  <a:latin typeface="Arial" charset="0"/>
                </a:rPr>
                <a:t> s</a:t>
              </a:r>
              <a:r>
                <a:rPr lang="en-GB" sz="2000" dirty="0">
                  <a:solidFill>
                    <a:srgbClr val="000000"/>
                  </a:solidFill>
                  <a:latin typeface="Arial" charset="0"/>
                  <a:sym typeface="Symbol" charset="0"/>
                </a:rPr>
                <a:t>’</a:t>
              </a:r>
              <a:r>
                <a:rPr lang="en-GB" altLang="ja-JP" sz="2000" dirty="0">
                  <a:solidFill>
                    <a:srgbClr val="000000"/>
                  </a:solidFill>
                  <a:latin typeface="Arial" charset="0"/>
                </a:rPr>
                <a:t> in Successors(s)</a:t>
              </a:r>
            </a:p>
            <a:p>
              <a:pPr eaLnBrk="1" hangingPunct="1">
                <a:lnSpc>
                  <a:spcPct val="90000"/>
                </a:lnSpc>
                <a:buClr>
                  <a:srgbClr val="33CC33"/>
                </a:buClr>
                <a:buSzPct val="150000"/>
                <a:buFont typeface="Arial" charset="0"/>
                <a:buNone/>
              </a:pPr>
              <a:r>
                <a:rPr lang="en-GB" sz="2000" dirty="0">
                  <a:solidFill>
                    <a:srgbClr val="000000"/>
                  </a:solidFill>
                  <a:latin typeface="Arial" charset="0"/>
                </a:rPr>
                <a:t>		     v = max( v , </a:t>
              </a:r>
              <a:r>
                <a:rPr lang="en-GB" sz="2000" dirty="0">
                  <a:solidFill>
                    <a:srgbClr val="CC0099"/>
                  </a:solidFill>
                  <a:latin typeface="Arial" charset="0"/>
                </a:rPr>
                <a:t>Min-Value</a:t>
              </a:r>
              <a:r>
                <a:rPr lang="en-GB" sz="2000" dirty="0">
                  <a:solidFill>
                    <a:srgbClr val="000000"/>
                  </a:solidFill>
                  <a:latin typeface="Arial" charset="0"/>
                </a:rPr>
                <a:t>(s</a:t>
              </a:r>
              <a:r>
                <a:rPr lang="en-GB" sz="2000" dirty="0">
                  <a:solidFill>
                    <a:srgbClr val="000000"/>
                  </a:solidFill>
                  <a:latin typeface="Arial" charset="0"/>
                  <a:sym typeface="Symbol" charset="0"/>
                </a:rPr>
                <a:t>’</a:t>
              </a:r>
              <a:r>
                <a:rPr lang="en-GB" altLang="ja-JP" sz="2000" dirty="0">
                  <a:solidFill>
                    <a:srgbClr val="000000"/>
                  </a:solidFill>
                  <a:latin typeface="Arial" charset="0"/>
                </a:rPr>
                <a:t>))</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return</a:t>
              </a:r>
              <a:r>
                <a:rPr lang="en-GB" sz="2000" dirty="0">
                  <a:solidFill>
                    <a:srgbClr val="000000"/>
                  </a:solidFill>
                  <a:latin typeface="Arial" charset="0"/>
                </a:rPr>
                <a:t> v</a:t>
              </a:r>
            </a:p>
            <a:p>
              <a:pPr eaLnBrk="1" hangingPunct="1">
                <a:lnSpc>
                  <a:spcPct val="90000"/>
                </a:lnSpc>
                <a:spcBef>
                  <a:spcPts val="675"/>
                </a:spcBef>
                <a:buClr>
                  <a:srgbClr val="33CC33"/>
                </a:buClr>
                <a:buSzPct val="150000"/>
                <a:buFont typeface="Arial" charset="0"/>
                <a:buNone/>
              </a:pPr>
              <a:r>
                <a:rPr lang="en-GB" sz="2000" b="1" dirty="0">
                  <a:solidFill>
                    <a:srgbClr val="000000"/>
                  </a:solidFill>
                  <a:latin typeface="Arial" charset="0"/>
                </a:rPr>
                <a:t>function</a:t>
              </a:r>
              <a:r>
                <a:rPr lang="en-GB" sz="2000" dirty="0">
                  <a:solidFill>
                    <a:srgbClr val="000000"/>
                  </a:solidFill>
                  <a:latin typeface="Arial" charset="0"/>
                </a:rPr>
                <a:t> </a:t>
              </a:r>
              <a:r>
                <a:rPr lang="en-GB" sz="2000" dirty="0">
                  <a:solidFill>
                    <a:srgbClr val="CC0099"/>
                  </a:solidFill>
                  <a:latin typeface="Arial" charset="0"/>
                </a:rPr>
                <a:t>Min-Value</a:t>
              </a:r>
              <a:r>
                <a:rPr lang="en-GB" sz="2000" dirty="0">
                  <a:solidFill>
                    <a:srgbClr val="000000"/>
                  </a:solidFill>
                  <a:latin typeface="Arial" charset="0"/>
                </a:rPr>
                <a:t>(s)</a:t>
              </a:r>
            </a:p>
            <a:p>
              <a:pPr eaLnBrk="1" hangingPunct="1">
                <a:lnSpc>
                  <a:spcPct val="90000"/>
                </a:lnSpc>
                <a:buClr>
                  <a:srgbClr val="33CC33"/>
                </a:buClr>
                <a:buSzPct val="150000"/>
                <a:buFont typeface="Arial" charset="0"/>
                <a:buNone/>
              </a:pPr>
              <a:r>
                <a:rPr lang="en-GB" sz="2000" dirty="0">
                  <a:solidFill>
                    <a:srgbClr val="3333CC"/>
                  </a:solidFill>
                  <a:latin typeface="Arial" charset="0"/>
                </a:rPr>
                <a:t>output:</a:t>
              </a:r>
              <a:r>
                <a:rPr lang="en-GB" sz="2000" dirty="0">
                  <a:solidFill>
                    <a:srgbClr val="000000"/>
                  </a:solidFill>
                  <a:latin typeface="Arial" charset="0"/>
                </a:rPr>
                <a:t> </a:t>
              </a:r>
              <a:r>
                <a:rPr lang="en-GB" sz="2000" i="1" dirty="0">
                  <a:solidFill>
                    <a:srgbClr val="000000"/>
                  </a:solidFill>
                  <a:latin typeface="Arial" charset="0"/>
                </a:rPr>
                <a:t>best-score (for Min) available from s</a:t>
              </a:r>
            </a:p>
            <a:p>
              <a:pPr eaLnBrk="1" hangingPunct="1">
                <a:lnSpc>
                  <a:spcPct val="90000"/>
                </a:lnSpc>
                <a:spcBef>
                  <a:spcPts val="675"/>
                </a:spcBef>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if </a:t>
              </a:r>
              <a:r>
                <a:rPr lang="en-GB" sz="2000" dirty="0">
                  <a:solidFill>
                    <a:srgbClr val="000000"/>
                  </a:solidFill>
                  <a:latin typeface="Arial" charset="0"/>
                </a:rPr>
                <a:t>( s is a terminal state or at depth limit )</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then return </a:t>
              </a:r>
              <a:r>
                <a:rPr lang="en-GB" sz="2000" dirty="0">
                  <a:solidFill>
                    <a:srgbClr val="000000"/>
                  </a:solidFill>
                  <a:latin typeface="Arial" charset="0"/>
                </a:rPr>
                <a:t>( SBE value of s)</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else</a:t>
              </a:r>
              <a:r>
                <a:rPr lang="en-GB" sz="2000" dirty="0">
                  <a:solidFill>
                    <a:srgbClr val="000000"/>
                  </a:solidFill>
                  <a:latin typeface="Arial" charset="0"/>
                </a:rPr>
                <a:t> </a:t>
              </a:r>
            </a:p>
            <a:p>
              <a:pPr eaLnBrk="1" hangingPunct="1">
                <a:lnSpc>
                  <a:spcPct val="90000"/>
                </a:lnSpc>
                <a:buClr>
                  <a:srgbClr val="33CC33"/>
                </a:buClr>
                <a:buSzPct val="150000"/>
                <a:buFont typeface="Arial" charset="0"/>
                <a:buNone/>
              </a:pPr>
              <a:r>
                <a:rPr lang="en-GB" sz="2000" dirty="0">
                  <a:solidFill>
                    <a:srgbClr val="000000"/>
                  </a:solidFill>
                  <a:latin typeface="Arial" charset="0"/>
                </a:rPr>
                <a:t>		v =  +∞</a:t>
              </a:r>
              <a:r>
                <a:rPr lang="en-GB" sz="2000" dirty="0">
                  <a:solidFill>
                    <a:srgbClr val="000000"/>
                  </a:solidFill>
                  <a:latin typeface="Symbol" charset="0"/>
                </a:rPr>
                <a:t>		</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err="1">
                  <a:solidFill>
                    <a:srgbClr val="000000"/>
                  </a:solidFill>
                  <a:latin typeface="Arial" charset="0"/>
                </a:rPr>
                <a:t>foreach</a:t>
              </a:r>
              <a:r>
                <a:rPr lang="en-GB" sz="2000" dirty="0">
                  <a:solidFill>
                    <a:srgbClr val="000000"/>
                  </a:solidFill>
                  <a:latin typeface="Arial" charset="0"/>
                </a:rPr>
                <a:t> s</a:t>
              </a:r>
              <a:r>
                <a:rPr lang="en-GB" sz="2000" dirty="0">
                  <a:solidFill>
                    <a:srgbClr val="000000"/>
                  </a:solidFill>
                  <a:latin typeface="Arial" charset="0"/>
                  <a:sym typeface="Symbol" charset="0"/>
                </a:rPr>
                <a:t>’</a:t>
              </a:r>
              <a:r>
                <a:rPr lang="en-GB" altLang="ja-JP" sz="2000" dirty="0">
                  <a:solidFill>
                    <a:srgbClr val="000000"/>
                  </a:solidFill>
                  <a:latin typeface="Arial" charset="0"/>
                </a:rPr>
                <a:t> in Successors(s)</a:t>
              </a:r>
            </a:p>
            <a:p>
              <a:pPr eaLnBrk="1" hangingPunct="1">
                <a:lnSpc>
                  <a:spcPct val="90000"/>
                </a:lnSpc>
                <a:buClr>
                  <a:srgbClr val="33CC33"/>
                </a:buClr>
                <a:buSzPct val="150000"/>
                <a:buFont typeface="Arial" charset="0"/>
                <a:buNone/>
              </a:pPr>
              <a:r>
                <a:rPr lang="en-GB" sz="2000" dirty="0">
                  <a:solidFill>
                    <a:srgbClr val="000000"/>
                  </a:solidFill>
                  <a:latin typeface="Arial" charset="0"/>
                </a:rPr>
                <a:t>		     v = min( v , </a:t>
              </a:r>
              <a:r>
                <a:rPr lang="en-GB" sz="2000" dirty="0">
                  <a:solidFill>
                    <a:srgbClr val="CC0099"/>
                  </a:solidFill>
                  <a:latin typeface="Arial" charset="0"/>
                </a:rPr>
                <a:t>Max-Value</a:t>
              </a:r>
              <a:r>
                <a:rPr lang="en-GB" sz="2000" dirty="0">
                  <a:solidFill>
                    <a:srgbClr val="000000"/>
                  </a:solidFill>
                  <a:latin typeface="Arial" charset="0"/>
                </a:rPr>
                <a:t>(s</a:t>
              </a:r>
              <a:r>
                <a:rPr lang="en-GB" sz="2000" dirty="0">
                  <a:solidFill>
                    <a:srgbClr val="000000"/>
                  </a:solidFill>
                  <a:latin typeface="Arial" charset="0"/>
                  <a:sym typeface="Symbol" charset="0"/>
                </a:rPr>
                <a:t>’</a:t>
              </a:r>
              <a:r>
                <a:rPr lang="en-GB" altLang="ja-JP" sz="2000" dirty="0">
                  <a:solidFill>
                    <a:srgbClr val="000000"/>
                  </a:solidFill>
                  <a:latin typeface="Arial" charset="0"/>
                </a:rPr>
                <a:t>))</a:t>
              </a:r>
            </a:p>
            <a:p>
              <a:pPr eaLnBrk="1" hangingPunct="1">
                <a:lnSpc>
                  <a:spcPct val="90000"/>
                </a:lnSpc>
                <a:buClr>
                  <a:srgbClr val="33CC33"/>
                </a:buClr>
                <a:buSzPct val="150000"/>
                <a:buFont typeface="Arial" charset="0"/>
                <a:buNone/>
              </a:pPr>
              <a:r>
                <a:rPr lang="en-GB" sz="2000" dirty="0">
                  <a:solidFill>
                    <a:srgbClr val="000000"/>
                  </a:solidFill>
                  <a:latin typeface="Arial" charset="0"/>
                </a:rPr>
                <a:t>	</a:t>
              </a:r>
              <a:r>
                <a:rPr lang="en-GB" sz="2000" b="1" dirty="0">
                  <a:solidFill>
                    <a:srgbClr val="000000"/>
                  </a:solidFill>
                  <a:latin typeface="Arial" charset="0"/>
                </a:rPr>
                <a:t>return</a:t>
              </a:r>
              <a:r>
                <a:rPr lang="en-GB" sz="2000" dirty="0">
                  <a:solidFill>
                    <a:srgbClr val="000000"/>
                  </a:solidFill>
                  <a:latin typeface="Arial" charset="0"/>
                </a:rPr>
                <a:t> v</a:t>
              </a:r>
            </a:p>
          </p:txBody>
        </p:sp>
      </p:grpSp>
      <p:sp>
        <p:nvSpPr>
          <p:cNvPr id="53251" name="AutoShape 7"/>
          <p:cNvSpPr>
            <a:spLocks noChangeArrowheads="1"/>
          </p:cNvSpPr>
          <p:nvPr/>
        </p:nvSpPr>
        <p:spPr bwMode="auto">
          <a:xfrm>
            <a:off x="457200" y="838200"/>
            <a:ext cx="6019800" cy="3276600"/>
          </a:xfrm>
          <a:prstGeom prst="roundRect">
            <a:avLst>
              <a:gd name="adj" fmla="val 51"/>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252" name="AutoShape 8"/>
          <p:cNvSpPr>
            <a:spLocks noChangeArrowheads="1"/>
          </p:cNvSpPr>
          <p:nvPr/>
        </p:nvSpPr>
        <p:spPr bwMode="auto">
          <a:xfrm>
            <a:off x="457200" y="4114800"/>
            <a:ext cx="6019800" cy="2743200"/>
          </a:xfrm>
          <a:prstGeom prst="roundRect">
            <a:avLst>
              <a:gd name="adj" fmla="val 65"/>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1"/>
          <p:cNvGrpSpPr>
            <a:grpSpLocks/>
          </p:cNvGrpSpPr>
          <p:nvPr/>
        </p:nvGrpSpPr>
        <p:grpSpPr bwMode="auto">
          <a:xfrm>
            <a:off x="685800" y="150813"/>
            <a:ext cx="7772400" cy="611187"/>
            <a:chOff x="432" y="95"/>
            <a:chExt cx="4896" cy="385"/>
          </a:xfrm>
        </p:grpSpPr>
        <p:sp>
          <p:nvSpPr>
            <p:cNvPr id="55393" name="AutoShape 2"/>
            <p:cNvSpPr>
              <a:spLocks noChangeArrowheads="1"/>
            </p:cNvSpPr>
            <p:nvPr/>
          </p:nvSpPr>
          <p:spPr bwMode="auto">
            <a:xfrm>
              <a:off x="432" y="96"/>
              <a:ext cx="4896" cy="384"/>
            </a:xfrm>
            <a:prstGeom prst="roundRect">
              <a:avLst>
                <a:gd name="adj" fmla="val 25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5394" name="Text Box 3"/>
            <p:cNvSpPr txBox="1">
              <a:spLocks noChangeArrowheads="1"/>
            </p:cNvSpPr>
            <p:nvPr/>
          </p:nvSpPr>
          <p:spPr bwMode="auto">
            <a:xfrm>
              <a:off x="432" y="95"/>
              <a:ext cx="4896"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eaLnBrk="1" hangingPunct="1">
                <a:lnSpc>
                  <a:spcPct val="93000"/>
                </a:lnSpc>
                <a:buClr>
                  <a:srgbClr val="000099"/>
                </a:buClr>
                <a:buFont typeface="Arial" charset="0"/>
                <a:buNone/>
              </a:pPr>
              <a:r>
                <a:rPr lang="en-GB" sz="3600" b="1">
                  <a:solidFill>
                    <a:srgbClr val="000099"/>
                  </a:solidFill>
                  <a:latin typeface="Arial" charset="0"/>
                </a:rPr>
                <a:t>Minimax  Example</a:t>
              </a:r>
            </a:p>
          </p:txBody>
        </p:sp>
      </p:grpSp>
      <p:grpSp>
        <p:nvGrpSpPr>
          <p:cNvPr id="55298" name="Group 4"/>
          <p:cNvGrpSpPr>
            <a:grpSpLocks/>
          </p:cNvGrpSpPr>
          <p:nvPr/>
        </p:nvGrpSpPr>
        <p:grpSpPr bwMode="auto">
          <a:xfrm>
            <a:off x="4572000" y="1371600"/>
            <a:ext cx="531813" cy="531813"/>
            <a:chOff x="2880" y="864"/>
            <a:chExt cx="335" cy="335"/>
          </a:xfrm>
        </p:grpSpPr>
        <p:sp>
          <p:nvSpPr>
            <p:cNvPr id="55391" name="Oval 5"/>
            <p:cNvSpPr>
              <a:spLocks noChangeArrowheads="1"/>
            </p:cNvSpPr>
            <p:nvPr/>
          </p:nvSpPr>
          <p:spPr bwMode="auto">
            <a:xfrm>
              <a:off x="2880" y="86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92" name="AutoShape 6"/>
            <p:cNvSpPr>
              <a:spLocks noChangeArrowheads="1"/>
            </p:cNvSpPr>
            <p:nvPr/>
          </p:nvSpPr>
          <p:spPr bwMode="auto">
            <a:xfrm>
              <a:off x="2930" y="91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p:txBody>
        </p:sp>
      </p:grpSp>
      <p:grpSp>
        <p:nvGrpSpPr>
          <p:cNvPr id="55299" name="Group 7"/>
          <p:cNvGrpSpPr>
            <a:grpSpLocks/>
          </p:cNvGrpSpPr>
          <p:nvPr/>
        </p:nvGrpSpPr>
        <p:grpSpPr bwMode="auto">
          <a:xfrm>
            <a:off x="2209800" y="3505200"/>
            <a:ext cx="531813" cy="531813"/>
            <a:chOff x="1392" y="2208"/>
            <a:chExt cx="335" cy="335"/>
          </a:xfrm>
        </p:grpSpPr>
        <p:sp>
          <p:nvSpPr>
            <p:cNvPr id="55389" name="Oval 8"/>
            <p:cNvSpPr>
              <a:spLocks noChangeArrowheads="1"/>
            </p:cNvSpPr>
            <p:nvPr/>
          </p:nvSpPr>
          <p:spPr bwMode="auto">
            <a:xfrm>
              <a:off x="1392"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90" name="AutoShape 9"/>
            <p:cNvSpPr>
              <a:spLocks noChangeArrowheads="1"/>
            </p:cNvSpPr>
            <p:nvPr/>
          </p:nvSpPr>
          <p:spPr bwMode="auto">
            <a:xfrm>
              <a:off x="1442"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O</a:t>
              </a:r>
            </a:p>
          </p:txBody>
        </p:sp>
      </p:grpSp>
      <p:cxnSp>
        <p:nvCxnSpPr>
          <p:cNvPr id="55300" name="AutoShape 10"/>
          <p:cNvCxnSpPr>
            <a:cxnSpLocks noChangeShapeType="1"/>
            <a:stCxn id="55389" idx="3"/>
            <a:endCxn id="55301" idx="0"/>
          </p:cNvCxnSpPr>
          <p:nvPr/>
        </p:nvCxnSpPr>
        <p:spPr bwMode="auto">
          <a:xfrm flipH="1">
            <a:off x="2171700" y="3960813"/>
            <a:ext cx="1158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55301" name="Oval 12"/>
          <p:cNvSpPr>
            <a:spLocks noChangeArrowheads="1"/>
          </p:cNvSpPr>
          <p:nvPr/>
        </p:nvSpPr>
        <p:spPr bwMode="auto">
          <a:xfrm>
            <a:off x="1905000" y="4267200"/>
            <a:ext cx="533400" cy="533400"/>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02" name="AutoShape 13"/>
          <p:cNvSpPr>
            <a:spLocks noChangeArrowheads="1"/>
          </p:cNvSpPr>
          <p:nvPr/>
        </p:nvSpPr>
        <p:spPr bwMode="auto">
          <a:xfrm>
            <a:off x="1905000" y="4343400"/>
            <a:ext cx="455613" cy="379413"/>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nchorCtr="1"/>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W</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-3</a:t>
            </a:r>
          </a:p>
        </p:txBody>
      </p:sp>
      <p:grpSp>
        <p:nvGrpSpPr>
          <p:cNvPr id="55303" name="Group 14"/>
          <p:cNvGrpSpPr>
            <a:grpSpLocks/>
          </p:cNvGrpSpPr>
          <p:nvPr/>
        </p:nvGrpSpPr>
        <p:grpSpPr bwMode="auto">
          <a:xfrm>
            <a:off x="2209800" y="1981200"/>
            <a:ext cx="531813" cy="531813"/>
            <a:chOff x="1392" y="1248"/>
            <a:chExt cx="335" cy="335"/>
          </a:xfrm>
        </p:grpSpPr>
        <p:sp>
          <p:nvSpPr>
            <p:cNvPr id="55387" name="Oval 15"/>
            <p:cNvSpPr>
              <a:spLocks noChangeArrowheads="1"/>
            </p:cNvSpPr>
            <p:nvPr/>
          </p:nvSpPr>
          <p:spPr bwMode="auto">
            <a:xfrm>
              <a:off x="1392" y="124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88" name="AutoShape 16"/>
            <p:cNvSpPr>
              <a:spLocks noChangeArrowheads="1"/>
            </p:cNvSpPr>
            <p:nvPr/>
          </p:nvSpPr>
          <p:spPr bwMode="auto">
            <a:xfrm>
              <a:off x="1442" y="129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55304" name="AutoShape 17"/>
          <p:cNvCxnSpPr>
            <a:cxnSpLocks noChangeShapeType="1"/>
            <a:stCxn id="55387" idx="3"/>
            <a:endCxn id="55383" idx="0"/>
          </p:cNvCxnSpPr>
          <p:nvPr/>
        </p:nvCxnSpPr>
        <p:spPr bwMode="auto">
          <a:xfrm flipH="1">
            <a:off x="2171700" y="2436813"/>
            <a:ext cx="1158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05" name="AutoShape 18"/>
          <p:cNvCxnSpPr>
            <a:cxnSpLocks noChangeShapeType="1"/>
            <a:stCxn id="55387" idx="5"/>
            <a:endCxn id="55381" idx="0"/>
          </p:cNvCxnSpPr>
          <p:nvPr/>
        </p:nvCxnSpPr>
        <p:spPr bwMode="auto">
          <a:xfrm>
            <a:off x="2665413" y="2436813"/>
            <a:ext cx="115887"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06" name="AutoShape 19"/>
          <p:cNvCxnSpPr>
            <a:cxnSpLocks noChangeShapeType="1"/>
            <a:stCxn id="55383" idx="3"/>
            <a:endCxn id="55385" idx="0"/>
          </p:cNvCxnSpPr>
          <p:nvPr/>
        </p:nvCxnSpPr>
        <p:spPr bwMode="auto">
          <a:xfrm flipH="1">
            <a:off x="1866900" y="3198813"/>
            <a:ext cx="1158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07" name="Group 20"/>
          <p:cNvGrpSpPr>
            <a:grpSpLocks/>
          </p:cNvGrpSpPr>
          <p:nvPr/>
        </p:nvGrpSpPr>
        <p:grpSpPr bwMode="auto">
          <a:xfrm>
            <a:off x="1600200" y="3505200"/>
            <a:ext cx="531813" cy="531813"/>
            <a:chOff x="1008" y="2208"/>
            <a:chExt cx="335" cy="335"/>
          </a:xfrm>
        </p:grpSpPr>
        <p:sp>
          <p:nvSpPr>
            <p:cNvPr id="55385" name="Oval 21"/>
            <p:cNvSpPr>
              <a:spLocks noChangeArrowheads="1"/>
            </p:cNvSpPr>
            <p:nvPr/>
          </p:nvSpPr>
          <p:spPr bwMode="auto">
            <a:xfrm>
              <a:off x="1008"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86" name="AutoShape 22"/>
            <p:cNvSpPr>
              <a:spLocks noChangeArrowheads="1"/>
            </p:cNvSpPr>
            <p:nvPr/>
          </p:nvSpPr>
          <p:spPr bwMode="auto">
            <a:xfrm>
              <a:off x="1058"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N</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4</a:t>
              </a:r>
            </a:p>
          </p:txBody>
        </p:sp>
      </p:grpSp>
      <p:cxnSp>
        <p:nvCxnSpPr>
          <p:cNvPr id="55308" name="AutoShape 23"/>
          <p:cNvCxnSpPr>
            <a:cxnSpLocks noChangeShapeType="1"/>
            <a:stCxn id="55383" idx="5"/>
            <a:endCxn id="55389" idx="0"/>
          </p:cNvCxnSpPr>
          <p:nvPr/>
        </p:nvCxnSpPr>
        <p:spPr bwMode="auto">
          <a:xfrm>
            <a:off x="2360613" y="3198813"/>
            <a:ext cx="115887"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09" name="Group 24"/>
          <p:cNvGrpSpPr>
            <a:grpSpLocks/>
          </p:cNvGrpSpPr>
          <p:nvPr/>
        </p:nvGrpSpPr>
        <p:grpSpPr bwMode="auto">
          <a:xfrm>
            <a:off x="1905000" y="2743200"/>
            <a:ext cx="531813" cy="531813"/>
            <a:chOff x="1200" y="1728"/>
            <a:chExt cx="335" cy="335"/>
          </a:xfrm>
        </p:grpSpPr>
        <p:sp>
          <p:nvSpPr>
            <p:cNvPr id="55383" name="Oval 25"/>
            <p:cNvSpPr>
              <a:spLocks noChangeArrowheads="1"/>
            </p:cNvSpPr>
            <p:nvPr/>
          </p:nvSpPr>
          <p:spPr bwMode="auto">
            <a:xfrm>
              <a:off x="1200"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84" name="AutoShape 26"/>
            <p:cNvSpPr>
              <a:spLocks noChangeArrowheads="1"/>
            </p:cNvSpPr>
            <p:nvPr/>
          </p:nvSpPr>
          <p:spPr bwMode="auto">
            <a:xfrm>
              <a:off x="1250"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p:txBody>
        </p:sp>
      </p:grpSp>
      <p:grpSp>
        <p:nvGrpSpPr>
          <p:cNvPr id="55310" name="Group 27"/>
          <p:cNvGrpSpPr>
            <a:grpSpLocks/>
          </p:cNvGrpSpPr>
          <p:nvPr/>
        </p:nvGrpSpPr>
        <p:grpSpPr bwMode="auto">
          <a:xfrm>
            <a:off x="2514600" y="2743200"/>
            <a:ext cx="531813" cy="531813"/>
            <a:chOff x="1584" y="1728"/>
            <a:chExt cx="335" cy="335"/>
          </a:xfrm>
        </p:grpSpPr>
        <p:sp>
          <p:nvSpPr>
            <p:cNvPr id="55381" name="Oval 28"/>
            <p:cNvSpPr>
              <a:spLocks noChangeArrowheads="1"/>
            </p:cNvSpPr>
            <p:nvPr/>
          </p:nvSpPr>
          <p:spPr bwMode="auto">
            <a:xfrm>
              <a:off x="1584"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82" name="AutoShape 29"/>
            <p:cNvSpPr>
              <a:spLocks noChangeArrowheads="1"/>
            </p:cNvSpPr>
            <p:nvPr/>
          </p:nvSpPr>
          <p:spPr bwMode="auto">
            <a:xfrm>
              <a:off x="1634"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-5</a:t>
              </a:r>
            </a:p>
          </p:txBody>
        </p:sp>
      </p:grpSp>
      <p:cxnSp>
        <p:nvCxnSpPr>
          <p:cNvPr id="55311" name="AutoShape 30"/>
          <p:cNvCxnSpPr>
            <a:cxnSpLocks noChangeShapeType="1"/>
            <a:stCxn id="55389" idx="5"/>
            <a:endCxn id="55379" idx="0"/>
          </p:cNvCxnSpPr>
          <p:nvPr/>
        </p:nvCxnSpPr>
        <p:spPr bwMode="auto">
          <a:xfrm>
            <a:off x="2665413" y="3960813"/>
            <a:ext cx="115887"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12" name="Group 31"/>
          <p:cNvGrpSpPr>
            <a:grpSpLocks/>
          </p:cNvGrpSpPr>
          <p:nvPr/>
        </p:nvGrpSpPr>
        <p:grpSpPr bwMode="auto">
          <a:xfrm>
            <a:off x="2514600" y="4267200"/>
            <a:ext cx="531813" cy="531813"/>
            <a:chOff x="1584" y="2688"/>
            <a:chExt cx="335" cy="335"/>
          </a:xfrm>
        </p:grpSpPr>
        <p:sp>
          <p:nvSpPr>
            <p:cNvPr id="55379" name="Oval 32"/>
            <p:cNvSpPr>
              <a:spLocks noChangeArrowheads="1"/>
            </p:cNvSpPr>
            <p:nvPr/>
          </p:nvSpPr>
          <p:spPr bwMode="auto">
            <a:xfrm>
              <a:off x="1584" y="268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80" name="AutoShape 33"/>
            <p:cNvSpPr>
              <a:spLocks noChangeArrowheads="1"/>
            </p:cNvSpPr>
            <p:nvPr/>
          </p:nvSpPr>
          <p:spPr bwMode="auto">
            <a:xfrm>
              <a:off x="1634" y="273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X</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-5</a:t>
              </a:r>
            </a:p>
          </p:txBody>
        </p:sp>
      </p:grpSp>
      <p:cxnSp>
        <p:nvCxnSpPr>
          <p:cNvPr id="55313" name="AutoShape 34"/>
          <p:cNvCxnSpPr>
            <a:cxnSpLocks noChangeShapeType="1"/>
            <a:stCxn id="55391" idx="2"/>
            <a:endCxn id="55387" idx="0"/>
          </p:cNvCxnSpPr>
          <p:nvPr/>
        </p:nvCxnSpPr>
        <p:spPr bwMode="auto">
          <a:xfrm flipH="1">
            <a:off x="2476500" y="1638300"/>
            <a:ext cx="2095500" cy="34290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14" name="Group 35"/>
          <p:cNvGrpSpPr>
            <a:grpSpLocks/>
          </p:cNvGrpSpPr>
          <p:nvPr/>
        </p:nvGrpSpPr>
        <p:grpSpPr bwMode="auto">
          <a:xfrm>
            <a:off x="7010400" y="1981200"/>
            <a:ext cx="531813" cy="531813"/>
            <a:chOff x="4416" y="1248"/>
            <a:chExt cx="335" cy="335"/>
          </a:xfrm>
        </p:grpSpPr>
        <p:sp>
          <p:nvSpPr>
            <p:cNvPr id="55377" name="Oval 36"/>
            <p:cNvSpPr>
              <a:spLocks noChangeArrowheads="1"/>
            </p:cNvSpPr>
            <p:nvPr/>
          </p:nvSpPr>
          <p:spPr bwMode="auto">
            <a:xfrm>
              <a:off x="4416" y="124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78" name="AutoShape 37"/>
            <p:cNvSpPr>
              <a:spLocks noChangeArrowheads="1"/>
            </p:cNvSpPr>
            <p:nvPr/>
          </p:nvSpPr>
          <p:spPr bwMode="auto">
            <a:xfrm>
              <a:off x="4466" y="129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p:txBody>
        </p:sp>
      </p:grpSp>
      <p:grpSp>
        <p:nvGrpSpPr>
          <p:cNvPr id="55315" name="Group 38"/>
          <p:cNvGrpSpPr>
            <a:grpSpLocks/>
          </p:cNvGrpSpPr>
          <p:nvPr/>
        </p:nvGrpSpPr>
        <p:grpSpPr bwMode="auto">
          <a:xfrm>
            <a:off x="5410200" y="1981200"/>
            <a:ext cx="531813" cy="531813"/>
            <a:chOff x="3408" y="1248"/>
            <a:chExt cx="335" cy="335"/>
          </a:xfrm>
        </p:grpSpPr>
        <p:sp>
          <p:nvSpPr>
            <p:cNvPr id="55375" name="Oval 39"/>
            <p:cNvSpPr>
              <a:spLocks noChangeArrowheads="1"/>
            </p:cNvSpPr>
            <p:nvPr/>
          </p:nvSpPr>
          <p:spPr bwMode="auto">
            <a:xfrm>
              <a:off x="3408" y="124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76" name="AutoShape 40"/>
            <p:cNvSpPr>
              <a:spLocks noChangeArrowheads="1"/>
            </p:cNvSpPr>
            <p:nvPr/>
          </p:nvSpPr>
          <p:spPr bwMode="auto">
            <a:xfrm>
              <a:off x="3458" y="129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0</a:t>
              </a:r>
            </a:p>
          </p:txBody>
        </p:sp>
      </p:grpSp>
      <p:grpSp>
        <p:nvGrpSpPr>
          <p:cNvPr id="55316" name="Group 41"/>
          <p:cNvGrpSpPr>
            <a:grpSpLocks/>
          </p:cNvGrpSpPr>
          <p:nvPr/>
        </p:nvGrpSpPr>
        <p:grpSpPr bwMode="auto">
          <a:xfrm>
            <a:off x="3810000" y="1981200"/>
            <a:ext cx="531813" cy="531813"/>
            <a:chOff x="2400" y="1248"/>
            <a:chExt cx="335" cy="335"/>
          </a:xfrm>
        </p:grpSpPr>
        <p:sp>
          <p:nvSpPr>
            <p:cNvPr id="55373" name="Oval 42"/>
            <p:cNvSpPr>
              <a:spLocks noChangeArrowheads="1"/>
            </p:cNvSpPr>
            <p:nvPr/>
          </p:nvSpPr>
          <p:spPr bwMode="auto">
            <a:xfrm>
              <a:off x="2400" y="124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74" name="AutoShape 43"/>
            <p:cNvSpPr>
              <a:spLocks noChangeArrowheads="1"/>
            </p:cNvSpPr>
            <p:nvPr/>
          </p:nvSpPr>
          <p:spPr bwMode="auto">
            <a:xfrm>
              <a:off x="2450" y="129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p:txBody>
        </p:sp>
      </p:grpSp>
      <p:cxnSp>
        <p:nvCxnSpPr>
          <p:cNvPr id="55317" name="AutoShape 44"/>
          <p:cNvCxnSpPr>
            <a:cxnSpLocks noChangeShapeType="1"/>
            <a:stCxn id="55377" idx="3"/>
            <a:endCxn id="55357" idx="0"/>
          </p:cNvCxnSpPr>
          <p:nvPr/>
        </p:nvCxnSpPr>
        <p:spPr bwMode="auto">
          <a:xfrm flipH="1">
            <a:off x="6667500" y="2436813"/>
            <a:ext cx="4206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18" name="AutoShape 45"/>
          <p:cNvCxnSpPr>
            <a:cxnSpLocks noChangeShapeType="1"/>
            <a:stCxn id="55377" idx="4"/>
            <a:endCxn id="55347" idx="0"/>
          </p:cNvCxnSpPr>
          <p:nvPr/>
        </p:nvCxnSpPr>
        <p:spPr bwMode="auto">
          <a:xfrm>
            <a:off x="7277100" y="2514600"/>
            <a:ext cx="3175" cy="2301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19" name="AutoShape 46"/>
          <p:cNvCxnSpPr>
            <a:cxnSpLocks noChangeShapeType="1"/>
            <a:stCxn id="55377" idx="5"/>
            <a:endCxn id="55355" idx="0"/>
          </p:cNvCxnSpPr>
          <p:nvPr/>
        </p:nvCxnSpPr>
        <p:spPr bwMode="auto">
          <a:xfrm>
            <a:off x="7466013" y="2436813"/>
            <a:ext cx="422275"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0" name="AutoShape 47"/>
          <p:cNvCxnSpPr>
            <a:cxnSpLocks noChangeShapeType="1"/>
            <a:stCxn id="55373" idx="3"/>
            <a:endCxn id="55353" idx="0"/>
          </p:cNvCxnSpPr>
          <p:nvPr/>
        </p:nvCxnSpPr>
        <p:spPr bwMode="auto">
          <a:xfrm flipH="1">
            <a:off x="3467100" y="2436813"/>
            <a:ext cx="4206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1" name="AutoShape 48"/>
          <p:cNvCxnSpPr>
            <a:cxnSpLocks noChangeShapeType="1"/>
            <a:stCxn id="55373" idx="4"/>
            <a:endCxn id="55351" idx="0"/>
          </p:cNvCxnSpPr>
          <p:nvPr/>
        </p:nvCxnSpPr>
        <p:spPr bwMode="auto">
          <a:xfrm>
            <a:off x="4076700" y="2514600"/>
            <a:ext cx="3175" cy="2301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2" name="AutoShape 49"/>
          <p:cNvCxnSpPr>
            <a:cxnSpLocks noChangeShapeType="1"/>
            <a:stCxn id="55373" idx="5"/>
            <a:endCxn id="55349" idx="0"/>
          </p:cNvCxnSpPr>
          <p:nvPr/>
        </p:nvCxnSpPr>
        <p:spPr bwMode="auto">
          <a:xfrm>
            <a:off x="4265613" y="2436813"/>
            <a:ext cx="422275"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3" name="AutoShape 50"/>
          <p:cNvCxnSpPr>
            <a:cxnSpLocks noChangeShapeType="1"/>
            <a:stCxn id="55391" idx="5"/>
            <a:endCxn id="55375" idx="0"/>
          </p:cNvCxnSpPr>
          <p:nvPr/>
        </p:nvCxnSpPr>
        <p:spPr bwMode="auto">
          <a:xfrm>
            <a:off x="5027613" y="1827213"/>
            <a:ext cx="649287" cy="1539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4" name="AutoShape 51"/>
          <p:cNvCxnSpPr>
            <a:cxnSpLocks noChangeShapeType="1"/>
            <a:stCxn id="55391" idx="6"/>
            <a:endCxn id="55377" idx="0"/>
          </p:cNvCxnSpPr>
          <p:nvPr/>
        </p:nvCxnSpPr>
        <p:spPr bwMode="auto">
          <a:xfrm>
            <a:off x="5105400" y="1638300"/>
            <a:ext cx="2171700" cy="34290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25" name="AutoShape 52"/>
          <p:cNvCxnSpPr>
            <a:cxnSpLocks noChangeShapeType="1"/>
            <a:stCxn id="55391" idx="3"/>
            <a:endCxn id="55373" idx="0"/>
          </p:cNvCxnSpPr>
          <p:nvPr/>
        </p:nvCxnSpPr>
        <p:spPr bwMode="auto">
          <a:xfrm flipH="1">
            <a:off x="4076700" y="1827213"/>
            <a:ext cx="573088" cy="1539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26" name="Group 53"/>
          <p:cNvGrpSpPr>
            <a:grpSpLocks/>
          </p:cNvGrpSpPr>
          <p:nvPr/>
        </p:nvGrpSpPr>
        <p:grpSpPr bwMode="auto">
          <a:xfrm>
            <a:off x="5029200" y="3505200"/>
            <a:ext cx="531813" cy="531813"/>
            <a:chOff x="3168" y="2208"/>
            <a:chExt cx="335" cy="335"/>
          </a:xfrm>
        </p:grpSpPr>
        <p:sp>
          <p:nvSpPr>
            <p:cNvPr id="55371" name="Oval 54"/>
            <p:cNvSpPr>
              <a:spLocks noChangeArrowheads="1"/>
            </p:cNvSpPr>
            <p:nvPr/>
          </p:nvSpPr>
          <p:spPr bwMode="auto">
            <a:xfrm>
              <a:off x="3168"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72" name="AutoShape 55"/>
            <p:cNvSpPr>
              <a:spLocks noChangeArrowheads="1"/>
            </p:cNvSpPr>
            <p:nvPr/>
          </p:nvSpPr>
          <p:spPr bwMode="auto">
            <a:xfrm>
              <a:off x="3218"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R</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0</a:t>
              </a:r>
            </a:p>
          </p:txBody>
        </p:sp>
      </p:grpSp>
      <p:grpSp>
        <p:nvGrpSpPr>
          <p:cNvPr id="55327" name="Group 56"/>
          <p:cNvGrpSpPr>
            <a:grpSpLocks/>
          </p:cNvGrpSpPr>
          <p:nvPr/>
        </p:nvGrpSpPr>
        <p:grpSpPr bwMode="auto">
          <a:xfrm>
            <a:off x="3810000" y="3505200"/>
            <a:ext cx="531813" cy="531813"/>
            <a:chOff x="2400" y="2208"/>
            <a:chExt cx="335" cy="335"/>
          </a:xfrm>
        </p:grpSpPr>
        <p:sp>
          <p:nvSpPr>
            <p:cNvPr id="55369" name="Oval 57"/>
            <p:cNvSpPr>
              <a:spLocks noChangeArrowheads="1"/>
            </p:cNvSpPr>
            <p:nvPr/>
          </p:nvSpPr>
          <p:spPr bwMode="auto">
            <a:xfrm>
              <a:off x="2400"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70" name="AutoShape 58"/>
            <p:cNvSpPr>
              <a:spLocks noChangeArrowheads="1"/>
            </p:cNvSpPr>
            <p:nvPr/>
          </p:nvSpPr>
          <p:spPr bwMode="auto">
            <a:xfrm>
              <a:off x="2450"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P</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9</a:t>
              </a:r>
            </a:p>
          </p:txBody>
        </p:sp>
      </p:grpSp>
      <p:grpSp>
        <p:nvGrpSpPr>
          <p:cNvPr id="55328" name="Group 59"/>
          <p:cNvGrpSpPr>
            <a:grpSpLocks/>
          </p:cNvGrpSpPr>
          <p:nvPr/>
        </p:nvGrpSpPr>
        <p:grpSpPr bwMode="auto">
          <a:xfrm>
            <a:off x="4419600" y="3505200"/>
            <a:ext cx="531813" cy="531813"/>
            <a:chOff x="2784" y="2208"/>
            <a:chExt cx="335" cy="335"/>
          </a:xfrm>
        </p:grpSpPr>
        <p:sp>
          <p:nvSpPr>
            <p:cNvPr id="55367" name="Oval 60"/>
            <p:cNvSpPr>
              <a:spLocks noChangeArrowheads="1"/>
            </p:cNvSpPr>
            <p:nvPr/>
          </p:nvSpPr>
          <p:spPr bwMode="auto">
            <a:xfrm>
              <a:off x="2784"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68" name="AutoShape 61"/>
            <p:cNvSpPr>
              <a:spLocks noChangeArrowheads="1"/>
            </p:cNvSpPr>
            <p:nvPr/>
          </p:nvSpPr>
          <p:spPr bwMode="auto">
            <a:xfrm>
              <a:off x="2834"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Q</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-6</a:t>
              </a:r>
            </a:p>
          </p:txBody>
        </p:sp>
      </p:grpSp>
      <p:cxnSp>
        <p:nvCxnSpPr>
          <p:cNvPr id="55329" name="AutoShape 62"/>
          <p:cNvCxnSpPr>
            <a:cxnSpLocks noChangeShapeType="1"/>
            <a:stCxn id="55349" idx="3"/>
            <a:endCxn id="55369" idx="0"/>
          </p:cNvCxnSpPr>
          <p:nvPr/>
        </p:nvCxnSpPr>
        <p:spPr bwMode="auto">
          <a:xfrm flipH="1">
            <a:off x="4076700" y="3198813"/>
            <a:ext cx="4206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30" name="AutoShape 63"/>
          <p:cNvCxnSpPr>
            <a:cxnSpLocks noChangeShapeType="1"/>
            <a:stCxn id="55349" idx="4"/>
            <a:endCxn id="55367" idx="0"/>
          </p:cNvCxnSpPr>
          <p:nvPr/>
        </p:nvCxnSpPr>
        <p:spPr bwMode="auto">
          <a:xfrm>
            <a:off x="4686300" y="3276600"/>
            <a:ext cx="1588" cy="22860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31" name="AutoShape 64"/>
          <p:cNvCxnSpPr>
            <a:cxnSpLocks noChangeShapeType="1"/>
            <a:stCxn id="55349" idx="5"/>
            <a:endCxn id="55371" idx="0"/>
          </p:cNvCxnSpPr>
          <p:nvPr/>
        </p:nvCxnSpPr>
        <p:spPr bwMode="auto">
          <a:xfrm>
            <a:off x="4875213" y="3198813"/>
            <a:ext cx="422275"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32" name="AutoShape 65"/>
          <p:cNvCxnSpPr>
            <a:cxnSpLocks noChangeShapeType="1"/>
            <a:stCxn id="55357" idx="3"/>
            <a:endCxn id="55365" idx="0"/>
          </p:cNvCxnSpPr>
          <p:nvPr/>
        </p:nvCxnSpPr>
        <p:spPr bwMode="auto">
          <a:xfrm flipH="1">
            <a:off x="6362700" y="3198813"/>
            <a:ext cx="1158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33" name="Group 66"/>
          <p:cNvGrpSpPr>
            <a:grpSpLocks/>
          </p:cNvGrpSpPr>
          <p:nvPr/>
        </p:nvGrpSpPr>
        <p:grpSpPr bwMode="auto">
          <a:xfrm>
            <a:off x="6096000" y="3505200"/>
            <a:ext cx="531813" cy="531813"/>
            <a:chOff x="3840" y="2208"/>
            <a:chExt cx="335" cy="335"/>
          </a:xfrm>
        </p:grpSpPr>
        <p:sp>
          <p:nvSpPr>
            <p:cNvPr id="55365" name="Oval 67"/>
            <p:cNvSpPr>
              <a:spLocks noChangeArrowheads="1"/>
            </p:cNvSpPr>
            <p:nvPr/>
          </p:nvSpPr>
          <p:spPr bwMode="auto">
            <a:xfrm>
              <a:off x="3840"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66" name="AutoShape 68"/>
            <p:cNvSpPr>
              <a:spLocks noChangeArrowheads="1"/>
            </p:cNvSpPr>
            <p:nvPr/>
          </p:nvSpPr>
          <p:spPr bwMode="auto">
            <a:xfrm>
              <a:off x="3890"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3</a:t>
              </a:r>
            </a:p>
          </p:txBody>
        </p:sp>
      </p:grpSp>
      <p:grpSp>
        <p:nvGrpSpPr>
          <p:cNvPr id="55334" name="Group 69"/>
          <p:cNvGrpSpPr>
            <a:grpSpLocks/>
          </p:cNvGrpSpPr>
          <p:nvPr/>
        </p:nvGrpSpPr>
        <p:grpSpPr bwMode="auto">
          <a:xfrm>
            <a:off x="6705600" y="3505200"/>
            <a:ext cx="531813" cy="531813"/>
            <a:chOff x="4224" y="2208"/>
            <a:chExt cx="335" cy="335"/>
          </a:xfrm>
        </p:grpSpPr>
        <p:sp>
          <p:nvSpPr>
            <p:cNvPr id="55363" name="Oval 70"/>
            <p:cNvSpPr>
              <a:spLocks noChangeArrowheads="1"/>
            </p:cNvSpPr>
            <p:nvPr/>
          </p:nvSpPr>
          <p:spPr bwMode="auto">
            <a:xfrm>
              <a:off x="4224"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64" name="AutoShape 71"/>
            <p:cNvSpPr>
              <a:spLocks noChangeArrowheads="1"/>
            </p:cNvSpPr>
            <p:nvPr/>
          </p:nvSpPr>
          <p:spPr bwMode="auto">
            <a:xfrm>
              <a:off x="4274"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T</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5</a:t>
              </a:r>
            </a:p>
          </p:txBody>
        </p:sp>
      </p:grpSp>
      <p:cxnSp>
        <p:nvCxnSpPr>
          <p:cNvPr id="55335" name="AutoShape 72"/>
          <p:cNvCxnSpPr>
            <a:cxnSpLocks noChangeShapeType="1"/>
            <a:stCxn id="55357" idx="5"/>
            <a:endCxn id="55363" idx="0"/>
          </p:cNvCxnSpPr>
          <p:nvPr/>
        </p:nvCxnSpPr>
        <p:spPr bwMode="auto">
          <a:xfrm>
            <a:off x="6856413" y="3198813"/>
            <a:ext cx="115887"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55336" name="AutoShape 73"/>
          <p:cNvCxnSpPr>
            <a:cxnSpLocks noChangeShapeType="1"/>
            <a:stCxn id="55355" idx="3"/>
            <a:endCxn id="55361" idx="0"/>
          </p:cNvCxnSpPr>
          <p:nvPr/>
        </p:nvCxnSpPr>
        <p:spPr bwMode="auto">
          <a:xfrm flipH="1">
            <a:off x="7581900" y="3198813"/>
            <a:ext cx="115888"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37" name="Group 74"/>
          <p:cNvGrpSpPr>
            <a:grpSpLocks/>
          </p:cNvGrpSpPr>
          <p:nvPr/>
        </p:nvGrpSpPr>
        <p:grpSpPr bwMode="auto">
          <a:xfrm>
            <a:off x="7315200" y="3505200"/>
            <a:ext cx="531813" cy="531813"/>
            <a:chOff x="4608" y="2208"/>
            <a:chExt cx="335" cy="335"/>
          </a:xfrm>
        </p:grpSpPr>
        <p:sp>
          <p:nvSpPr>
            <p:cNvPr id="55361" name="Oval 75"/>
            <p:cNvSpPr>
              <a:spLocks noChangeArrowheads="1"/>
            </p:cNvSpPr>
            <p:nvPr/>
          </p:nvSpPr>
          <p:spPr bwMode="auto">
            <a:xfrm>
              <a:off x="4608"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62" name="AutoShape 76"/>
            <p:cNvSpPr>
              <a:spLocks noChangeArrowheads="1"/>
            </p:cNvSpPr>
            <p:nvPr/>
          </p:nvSpPr>
          <p:spPr bwMode="auto">
            <a:xfrm>
              <a:off x="4658"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U</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-7</a:t>
              </a:r>
            </a:p>
          </p:txBody>
        </p:sp>
      </p:grpSp>
      <p:grpSp>
        <p:nvGrpSpPr>
          <p:cNvPr id="55338" name="Group 77"/>
          <p:cNvGrpSpPr>
            <a:grpSpLocks/>
          </p:cNvGrpSpPr>
          <p:nvPr/>
        </p:nvGrpSpPr>
        <p:grpSpPr bwMode="auto">
          <a:xfrm>
            <a:off x="7924800" y="3505200"/>
            <a:ext cx="531813" cy="531813"/>
            <a:chOff x="4992" y="2208"/>
            <a:chExt cx="335" cy="335"/>
          </a:xfrm>
        </p:grpSpPr>
        <p:sp>
          <p:nvSpPr>
            <p:cNvPr id="55359" name="Oval 78"/>
            <p:cNvSpPr>
              <a:spLocks noChangeArrowheads="1"/>
            </p:cNvSpPr>
            <p:nvPr/>
          </p:nvSpPr>
          <p:spPr bwMode="auto">
            <a:xfrm>
              <a:off x="4992" y="220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60" name="AutoShape 79"/>
            <p:cNvSpPr>
              <a:spLocks noChangeArrowheads="1"/>
            </p:cNvSpPr>
            <p:nvPr/>
          </p:nvSpPr>
          <p:spPr bwMode="auto">
            <a:xfrm>
              <a:off x="5042" y="225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V</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-9</a:t>
              </a:r>
            </a:p>
          </p:txBody>
        </p:sp>
      </p:grpSp>
      <p:cxnSp>
        <p:nvCxnSpPr>
          <p:cNvPr id="55339" name="AutoShape 80"/>
          <p:cNvCxnSpPr>
            <a:cxnSpLocks noChangeShapeType="1"/>
            <a:stCxn id="55355" idx="5"/>
            <a:endCxn id="55359" idx="0"/>
          </p:cNvCxnSpPr>
          <p:nvPr/>
        </p:nvCxnSpPr>
        <p:spPr bwMode="auto">
          <a:xfrm>
            <a:off x="8075613" y="3198813"/>
            <a:ext cx="115887" cy="3063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55340" name="Group 81"/>
          <p:cNvGrpSpPr>
            <a:grpSpLocks/>
          </p:cNvGrpSpPr>
          <p:nvPr/>
        </p:nvGrpSpPr>
        <p:grpSpPr bwMode="auto">
          <a:xfrm>
            <a:off x="6400800" y="2743200"/>
            <a:ext cx="531813" cy="531813"/>
            <a:chOff x="4032" y="1728"/>
            <a:chExt cx="335" cy="335"/>
          </a:xfrm>
        </p:grpSpPr>
        <p:sp>
          <p:nvSpPr>
            <p:cNvPr id="55357" name="Oval 82"/>
            <p:cNvSpPr>
              <a:spLocks noChangeArrowheads="1"/>
            </p:cNvSpPr>
            <p:nvPr/>
          </p:nvSpPr>
          <p:spPr bwMode="auto">
            <a:xfrm>
              <a:off x="4032"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58" name="AutoShape 83"/>
            <p:cNvSpPr>
              <a:spLocks noChangeArrowheads="1"/>
            </p:cNvSpPr>
            <p:nvPr/>
          </p:nvSpPr>
          <p:spPr bwMode="auto">
            <a:xfrm>
              <a:off x="4082"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K</a:t>
              </a:r>
            </a:p>
          </p:txBody>
        </p:sp>
      </p:grpSp>
      <p:grpSp>
        <p:nvGrpSpPr>
          <p:cNvPr id="55341" name="Group 84"/>
          <p:cNvGrpSpPr>
            <a:grpSpLocks/>
          </p:cNvGrpSpPr>
          <p:nvPr/>
        </p:nvGrpSpPr>
        <p:grpSpPr bwMode="auto">
          <a:xfrm>
            <a:off x="7620000" y="2743200"/>
            <a:ext cx="531813" cy="531813"/>
            <a:chOff x="4800" y="1728"/>
            <a:chExt cx="335" cy="335"/>
          </a:xfrm>
        </p:grpSpPr>
        <p:sp>
          <p:nvSpPr>
            <p:cNvPr id="55355" name="Oval 85"/>
            <p:cNvSpPr>
              <a:spLocks noChangeArrowheads="1"/>
            </p:cNvSpPr>
            <p:nvPr/>
          </p:nvSpPr>
          <p:spPr bwMode="auto">
            <a:xfrm>
              <a:off x="4800"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56" name="AutoShape 86"/>
            <p:cNvSpPr>
              <a:spLocks noChangeArrowheads="1"/>
            </p:cNvSpPr>
            <p:nvPr/>
          </p:nvSpPr>
          <p:spPr bwMode="auto">
            <a:xfrm>
              <a:off x="4850"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M</a:t>
              </a:r>
            </a:p>
          </p:txBody>
        </p:sp>
      </p:grpSp>
      <p:grpSp>
        <p:nvGrpSpPr>
          <p:cNvPr id="55342" name="Group 87"/>
          <p:cNvGrpSpPr>
            <a:grpSpLocks/>
          </p:cNvGrpSpPr>
          <p:nvPr/>
        </p:nvGrpSpPr>
        <p:grpSpPr bwMode="auto">
          <a:xfrm>
            <a:off x="3200400" y="2743200"/>
            <a:ext cx="531813" cy="531813"/>
            <a:chOff x="2016" y="1728"/>
            <a:chExt cx="335" cy="335"/>
          </a:xfrm>
        </p:grpSpPr>
        <p:sp>
          <p:nvSpPr>
            <p:cNvPr id="55353" name="Oval 88"/>
            <p:cNvSpPr>
              <a:spLocks noChangeArrowheads="1"/>
            </p:cNvSpPr>
            <p:nvPr/>
          </p:nvSpPr>
          <p:spPr bwMode="auto">
            <a:xfrm>
              <a:off x="2016"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54" name="AutoShape 89"/>
            <p:cNvSpPr>
              <a:spLocks noChangeArrowheads="1"/>
            </p:cNvSpPr>
            <p:nvPr/>
          </p:nvSpPr>
          <p:spPr bwMode="auto">
            <a:xfrm>
              <a:off x="2066"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H</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3</a:t>
              </a:r>
            </a:p>
          </p:txBody>
        </p:sp>
      </p:grpSp>
      <p:grpSp>
        <p:nvGrpSpPr>
          <p:cNvPr id="55343" name="Group 90"/>
          <p:cNvGrpSpPr>
            <a:grpSpLocks/>
          </p:cNvGrpSpPr>
          <p:nvPr/>
        </p:nvGrpSpPr>
        <p:grpSpPr bwMode="auto">
          <a:xfrm>
            <a:off x="3810000" y="2743200"/>
            <a:ext cx="531813" cy="531813"/>
            <a:chOff x="2400" y="1728"/>
            <a:chExt cx="335" cy="335"/>
          </a:xfrm>
        </p:grpSpPr>
        <p:sp>
          <p:nvSpPr>
            <p:cNvPr id="55351" name="Oval 91"/>
            <p:cNvSpPr>
              <a:spLocks noChangeArrowheads="1"/>
            </p:cNvSpPr>
            <p:nvPr/>
          </p:nvSpPr>
          <p:spPr bwMode="auto">
            <a:xfrm>
              <a:off x="2400"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52" name="AutoShape 92"/>
            <p:cNvSpPr>
              <a:spLocks noChangeArrowheads="1"/>
            </p:cNvSpPr>
            <p:nvPr/>
          </p:nvSpPr>
          <p:spPr bwMode="auto">
            <a:xfrm>
              <a:off x="2450"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I</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8</a:t>
              </a:r>
            </a:p>
          </p:txBody>
        </p:sp>
      </p:grpSp>
      <p:grpSp>
        <p:nvGrpSpPr>
          <p:cNvPr id="55344" name="Group 93"/>
          <p:cNvGrpSpPr>
            <a:grpSpLocks/>
          </p:cNvGrpSpPr>
          <p:nvPr/>
        </p:nvGrpSpPr>
        <p:grpSpPr bwMode="auto">
          <a:xfrm>
            <a:off x="4419600" y="2743200"/>
            <a:ext cx="531813" cy="531813"/>
            <a:chOff x="2784" y="1728"/>
            <a:chExt cx="335" cy="335"/>
          </a:xfrm>
        </p:grpSpPr>
        <p:sp>
          <p:nvSpPr>
            <p:cNvPr id="55349" name="Oval 94"/>
            <p:cNvSpPr>
              <a:spLocks noChangeArrowheads="1"/>
            </p:cNvSpPr>
            <p:nvPr/>
          </p:nvSpPr>
          <p:spPr bwMode="auto">
            <a:xfrm>
              <a:off x="2784"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50" name="AutoShape 95"/>
            <p:cNvSpPr>
              <a:spLocks noChangeArrowheads="1"/>
            </p:cNvSpPr>
            <p:nvPr/>
          </p:nvSpPr>
          <p:spPr bwMode="auto">
            <a:xfrm>
              <a:off x="2834"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J</a:t>
              </a:r>
            </a:p>
          </p:txBody>
        </p:sp>
      </p:grpSp>
      <p:grpSp>
        <p:nvGrpSpPr>
          <p:cNvPr id="55345" name="Group 96"/>
          <p:cNvGrpSpPr>
            <a:grpSpLocks/>
          </p:cNvGrpSpPr>
          <p:nvPr/>
        </p:nvGrpSpPr>
        <p:grpSpPr bwMode="auto">
          <a:xfrm>
            <a:off x="7010400" y="2743200"/>
            <a:ext cx="531813" cy="531813"/>
            <a:chOff x="4416" y="1728"/>
            <a:chExt cx="335" cy="335"/>
          </a:xfrm>
        </p:grpSpPr>
        <p:sp>
          <p:nvSpPr>
            <p:cNvPr id="55347" name="Oval 97"/>
            <p:cNvSpPr>
              <a:spLocks noChangeArrowheads="1"/>
            </p:cNvSpPr>
            <p:nvPr/>
          </p:nvSpPr>
          <p:spPr bwMode="auto">
            <a:xfrm>
              <a:off x="4416" y="172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55348" name="AutoShape 98"/>
            <p:cNvSpPr>
              <a:spLocks noChangeArrowheads="1"/>
            </p:cNvSpPr>
            <p:nvPr/>
          </p:nvSpPr>
          <p:spPr bwMode="auto">
            <a:xfrm>
              <a:off x="4466" y="177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L</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a:t>
              </a:r>
            </a:p>
          </p:txBody>
        </p:sp>
      </p:grpSp>
      <p:sp>
        <p:nvSpPr>
          <p:cNvPr id="55346" name="AutoShape 99"/>
          <p:cNvSpPr>
            <a:spLocks noChangeArrowheads="1"/>
          </p:cNvSpPr>
          <p:nvPr/>
        </p:nvSpPr>
        <p:spPr bwMode="auto">
          <a:xfrm>
            <a:off x="463550" y="1285875"/>
            <a:ext cx="693738" cy="3725863"/>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noFill/>
        </p:spPr>
        <p:txBody>
          <a:bodyPr lIns="90488" tIns="44450" rIns="90488" bIns="44450"/>
          <a:lstStyle/>
          <a:p>
            <a:pPr eaLnBrk="1" hangingPunct="1"/>
            <a:r>
              <a:rPr lang="en-US">
                <a:latin typeface="Calibri" charset="0"/>
              </a:rPr>
              <a:t>Summary So Far</a:t>
            </a:r>
          </a:p>
        </p:txBody>
      </p:sp>
      <p:sp>
        <p:nvSpPr>
          <p:cNvPr id="949251" name="Rectangle 3"/>
          <p:cNvSpPr>
            <a:spLocks noGrp="1" noChangeArrowheads="1"/>
          </p:cNvSpPr>
          <p:nvPr>
            <p:ph idx="1"/>
          </p:nvPr>
        </p:nvSpPr>
        <p:spPr>
          <a:xfrm>
            <a:off x="457200" y="1295400"/>
            <a:ext cx="8229600" cy="4830763"/>
          </a:xfrm>
        </p:spPr>
        <p:txBody>
          <a:bodyPr lIns="90488" tIns="44450" rIns="90488" bIns="44450"/>
          <a:lstStyle/>
          <a:p>
            <a:pPr eaLnBrk="1" hangingPunct="1"/>
            <a:r>
              <a:rPr lang="en-US" dirty="0">
                <a:latin typeface="Calibri" charset="0"/>
              </a:rPr>
              <a:t>Can't use </a:t>
            </a:r>
            <a:r>
              <a:rPr lang="en-US" dirty="0" err="1">
                <a:latin typeface="Calibri" charset="0"/>
              </a:rPr>
              <a:t>Minimax</a:t>
            </a:r>
            <a:r>
              <a:rPr lang="en-US" dirty="0">
                <a:latin typeface="Calibri" charset="0"/>
              </a:rPr>
              <a:t> search to end of the game</a:t>
            </a:r>
          </a:p>
          <a:p>
            <a:pPr lvl="1" eaLnBrk="1" hangingPunct="1"/>
            <a:r>
              <a:rPr lang="en-US" dirty="0">
                <a:latin typeface="Calibri" charset="0"/>
              </a:rPr>
              <a:t>if we could, then choosing optimal move is easy</a:t>
            </a:r>
          </a:p>
          <a:p>
            <a:pPr eaLnBrk="1" hangingPunct="1"/>
            <a:r>
              <a:rPr lang="en-US" dirty="0">
                <a:latin typeface="Calibri" charset="0"/>
              </a:rPr>
              <a:t>SBE isn't perfect at estimating/scoring</a:t>
            </a:r>
          </a:p>
          <a:p>
            <a:pPr lvl="1" eaLnBrk="1" hangingPunct="1"/>
            <a:r>
              <a:rPr lang="en-US" dirty="0">
                <a:latin typeface="Calibri" charset="0"/>
              </a:rPr>
              <a:t>if it was, just choose best move without searching</a:t>
            </a:r>
          </a:p>
          <a:p>
            <a:pPr eaLnBrk="1" hangingPunct="1"/>
            <a:r>
              <a:rPr lang="en-US" dirty="0">
                <a:latin typeface="Calibri" charset="0"/>
              </a:rPr>
              <a:t>Since neither is feasible for interesting games, combine </a:t>
            </a:r>
            <a:r>
              <a:rPr lang="en-US" dirty="0" err="1">
                <a:latin typeface="Calibri" charset="0"/>
              </a:rPr>
              <a:t>Minimax</a:t>
            </a:r>
            <a:r>
              <a:rPr lang="en-US" dirty="0">
                <a:latin typeface="Calibri" charset="0"/>
              </a:rPr>
              <a:t> and SBE concepts:</a:t>
            </a:r>
          </a:p>
          <a:p>
            <a:pPr lvl="1" eaLnBrk="1" hangingPunct="1"/>
            <a:r>
              <a:rPr lang="en-US" dirty="0">
                <a:latin typeface="Calibri" charset="0"/>
              </a:rPr>
              <a:t>Use </a:t>
            </a:r>
            <a:r>
              <a:rPr lang="en-US" dirty="0" err="1">
                <a:latin typeface="Calibri" charset="0"/>
              </a:rPr>
              <a:t>Minimax</a:t>
            </a:r>
            <a:r>
              <a:rPr lang="en-US" dirty="0">
                <a:latin typeface="Calibri" charset="0"/>
              </a:rPr>
              <a:t> to cutoff search at depth </a:t>
            </a:r>
            <a:r>
              <a:rPr lang="en-US" b="1" i="1" dirty="0">
                <a:latin typeface="Palatino" charset="0"/>
              </a:rPr>
              <a:t>m</a:t>
            </a:r>
          </a:p>
          <a:p>
            <a:pPr lvl="1" eaLnBrk="1" hangingPunct="1"/>
            <a:r>
              <a:rPr lang="en-US" dirty="0">
                <a:latin typeface="Calibri" charset="0"/>
              </a:rPr>
              <a:t>use SBE to estimate/score board configuration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0"/>
            <a:ext cx="8229600" cy="1219200"/>
          </a:xfrm>
        </p:spPr>
        <p:txBody>
          <a:bodyPr/>
          <a:lstStyle/>
          <a:p>
            <a:pPr eaLnBrk="1" hangingPunct="1"/>
            <a:r>
              <a:rPr lang="en-US" dirty="0">
                <a:latin typeface="Calibri" charset="0"/>
              </a:rPr>
              <a:t>Alpha-Beta Idea</a:t>
            </a:r>
          </a:p>
        </p:txBody>
      </p:sp>
      <p:sp>
        <p:nvSpPr>
          <p:cNvPr id="913411" name="Rectangle 3"/>
          <p:cNvSpPr>
            <a:spLocks noGrp="1" noChangeArrowheads="1"/>
          </p:cNvSpPr>
          <p:nvPr>
            <p:ph idx="1"/>
          </p:nvPr>
        </p:nvSpPr>
        <p:spPr>
          <a:xfrm>
            <a:off x="533400" y="1143000"/>
            <a:ext cx="8229600" cy="5562600"/>
          </a:xfrm>
        </p:spPr>
        <p:txBody>
          <a:bodyPr/>
          <a:lstStyle/>
          <a:p>
            <a:pPr eaLnBrk="1" hangingPunct="1">
              <a:spcBef>
                <a:spcPts val="0"/>
              </a:spcBef>
            </a:pPr>
            <a:r>
              <a:rPr lang="en-US" sz="3000" dirty="0">
                <a:latin typeface="Calibri" charset="0"/>
              </a:rPr>
              <a:t>Some of the branches of the game tree won't be taken if playing against an intelligent opponent</a:t>
            </a:r>
          </a:p>
          <a:p>
            <a:pPr eaLnBrk="1" hangingPunct="1">
              <a:spcBef>
                <a:spcPts val="0"/>
              </a:spcBef>
            </a:pPr>
            <a:r>
              <a:rPr lang="ja-JP" altLang="en-US" sz="3000" dirty="0">
                <a:latin typeface="Calibri" charset="0"/>
              </a:rPr>
              <a:t>“</a:t>
            </a:r>
            <a:r>
              <a:rPr lang="en-US" altLang="ja-JP" sz="3000" dirty="0">
                <a:latin typeface="Calibri" charset="0"/>
              </a:rPr>
              <a:t>If you have an idea that is surely bad, don</a:t>
            </a:r>
            <a:r>
              <a:rPr lang="ja-JP" altLang="en-US" sz="3000" dirty="0">
                <a:latin typeface="Calibri" charset="0"/>
              </a:rPr>
              <a:t>’</a:t>
            </a:r>
            <a:r>
              <a:rPr lang="en-US" altLang="ja-JP" sz="3000" dirty="0">
                <a:latin typeface="Calibri" charset="0"/>
              </a:rPr>
              <a:t>t take the time to see how truly awful it is.</a:t>
            </a:r>
            <a:r>
              <a:rPr lang="ja-JP" altLang="en-US" sz="3000" dirty="0">
                <a:latin typeface="Calibri" charset="0"/>
              </a:rPr>
              <a:t>”</a:t>
            </a:r>
            <a:endParaRPr lang="en-US" altLang="ja-JP" sz="3000" dirty="0">
              <a:latin typeface="Calibri" charset="0"/>
            </a:endParaRPr>
          </a:p>
          <a:p>
            <a:pPr eaLnBrk="1" hangingPunct="1">
              <a:lnSpc>
                <a:spcPct val="70000"/>
              </a:lnSpc>
              <a:spcBef>
                <a:spcPct val="30000"/>
              </a:spcBef>
              <a:buFont typeface="Arial" charset="0"/>
              <a:buNone/>
            </a:pPr>
            <a:r>
              <a:rPr lang="en-US" sz="3000" dirty="0">
                <a:latin typeface="Calibri" charset="0"/>
              </a:rPr>
              <a:t>					-- Pat Winston</a:t>
            </a:r>
          </a:p>
          <a:p>
            <a:pPr eaLnBrk="1" hangingPunct="1">
              <a:lnSpc>
                <a:spcPct val="70000"/>
              </a:lnSpc>
              <a:spcBef>
                <a:spcPct val="30000"/>
              </a:spcBef>
            </a:pPr>
            <a:r>
              <a:rPr lang="en-US" sz="3000" b="1" i="1" dirty="0">
                <a:latin typeface="Calibri" charset="0"/>
              </a:rPr>
              <a:t>Pruning</a:t>
            </a:r>
            <a:r>
              <a:rPr lang="en-US" sz="3000" b="1" dirty="0">
                <a:latin typeface="Calibri" charset="0"/>
              </a:rPr>
              <a:t> can be used to ignore some branches</a:t>
            </a:r>
          </a:p>
          <a:p>
            <a:pPr eaLnBrk="1" hangingPunct="1">
              <a:lnSpc>
                <a:spcPct val="70000"/>
              </a:lnSpc>
              <a:spcBef>
                <a:spcPct val="30000"/>
              </a:spcBef>
            </a:pPr>
            <a:r>
              <a:rPr lang="en-US" sz="3000" dirty="0">
                <a:latin typeface="Calibri" charset="0"/>
              </a:rPr>
              <a:t>While doing DFS of game tree, keep track of:</a:t>
            </a:r>
          </a:p>
          <a:p>
            <a:pPr lvl="1" eaLnBrk="1" hangingPunct="1">
              <a:lnSpc>
                <a:spcPct val="70000"/>
              </a:lnSpc>
              <a:spcBef>
                <a:spcPct val="30000"/>
              </a:spcBef>
            </a:pPr>
            <a:r>
              <a:rPr lang="en-US" sz="2600" dirty="0">
                <a:latin typeface="Calibri" charset="0"/>
              </a:rPr>
              <a:t>A</a:t>
            </a:r>
            <a:r>
              <a:rPr lang="en-US" sz="2600" dirty="0">
                <a:latin typeface="Calibri" charset="0"/>
                <a:sym typeface="Wingdings" charset="0"/>
              </a:rPr>
              <a:t>t </a:t>
            </a:r>
            <a:r>
              <a:rPr lang="en-US" sz="2600" b="1" dirty="0">
                <a:latin typeface="Calibri" charset="0"/>
                <a:sym typeface="Wingdings" charset="0"/>
              </a:rPr>
              <a:t>maximizing</a:t>
            </a:r>
            <a:r>
              <a:rPr lang="en-US" sz="2600" dirty="0">
                <a:latin typeface="Calibri" charset="0"/>
                <a:sym typeface="Wingdings" charset="0"/>
              </a:rPr>
              <a:t> levels:</a:t>
            </a:r>
            <a:endParaRPr lang="en-US" sz="2600" dirty="0">
              <a:latin typeface="Calibri" charset="0"/>
            </a:endParaRPr>
          </a:p>
          <a:p>
            <a:pPr lvl="2" eaLnBrk="1" hangingPunct="1">
              <a:lnSpc>
                <a:spcPct val="70000"/>
              </a:lnSpc>
              <a:spcBef>
                <a:spcPct val="30000"/>
              </a:spcBef>
            </a:pPr>
            <a:r>
              <a:rPr lang="en-US" sz="2200" b="1" dirty="0">
                <a:latin typeface="Calibri" charset="0"/>
              </a:rPr>
              <a:t>highest</a:t>
            </a:r>
            <a:r>
              <a:rPr lang="en-US" sz="2200" dirty="0">
                <a:latin typeface="Calibri" charset="0"/>
              </a:rPr>
              <a:t> SBE value, </a:t>
            </a:r>
            <a:r>
              <a:rPr lang="en-US" sz="2200" i="1" dirty="0">
                <a:latin typeface="Calibri" charset="0"/>
              </a:rPr>
              <a:t>v</a:t>
            </a:r>
            <a:r>
              <a:rPr lang="en-US" sz="2200" dirty="0">
                <a:latin typeface="Calibri" charset="0"/>
              </a:rPr>
              <a:t>, seen so far in </a:t>
            </a:r>
            <a:r>
              <a:rPr lang="en-US" sz="2200" dirty="0" err="1">
                <a:latin typeface="Calibri" charset="0"/>
              </a:rPr>
              <a:t>subtree</a:t>
            </a:r>
            <a:r>
              <a:rPr lang="en-US" sz="2200" dirty="0">
                <a:latin typeface="Calibri" charset="0"/>
              </a:rPr>
              <a:t> </a:t>
            </a:r>
            <a:r>
              <a:rPr lang="en-US" sz="2200" b="1" dirty="0">
                <a:latin typeface="Calibri" charset="0"/>
              </a:rPr>
              <a:t>below</a:t>
            </a:r>
            <a:r>
              <a:rPr lang="en-US" sz="2200" dirty="0">
                <a:latin typeface="Calibri" charset="0"/>
              </a:rPr>
              <a:t> each node</a:t>
            </a:r>
          </a:p>
          <a:p>
            <a:pPr lvl="2" eaLnBrk="1" hangingPunct="1">
              <a:lnSpc>
                <a:spcPct val="70000"/>
              </a:lnSpc>
              <a:spcBef>
                <a:spcPct val="30000"/>
              </a:spcBef>
            </a:pPr>
            <a:r>
              <a:rPr lang="en-US" sz="2200" b="1" dirty="0">
                <a:latin typeface="Calibri" charset="0"/>
              </a:rPr>
              <a:t>lower bound </a:t>
            </a:r>
            <a:r>
              <a:rPr lang="en-US" sz="2200" dirty="0">
                <a:latin typeface="Calibri" charset="0"/>
              </a:rPr>
              <a:t>on node's final </a:t>
            </a:r>
            <a:r>
              <a:rPr lang="en-US" sz="2200" dirty="0" err="1">
                <a:latin typeface="Calibri" charset="0"/>
              </a:rPr>
              <a:t>minimax</a:t>
            </a:r>
            <a:r>
              <a:rPr lang="en-US" sz="2200" dirty="0">
                <a:latin typeface="Calibri" charset="0"/>
              </a:rPr>
              <a:t> value</a:t>
            </a:r>
          </a:p>
          <a:p>
            <a:pPr lvl="1" eaLnBrk="1" hangingPunct="1">
              <a:lnSpc>
                <a:spcPct val="70000"/>
              </a:lnSpc>
              <a:spcBef>
                <a:spcPct val="30000"/>
              </a:spcBef>
            </a:pPr>
            <a:r>
              <a:rPr lang="en-US" sz="2600" dirty="0">
                <a:solidFill>
                  <a:srgbClr val="000000"/>
                </a:solidFill>
                <a:latin typeface="Calibri" charset="0"/>
              </a:rPr>
              <a:t>A</a:t>
            </a:r>
            <a:r>
              <a:rPr lang="en-US" sz="2600" dirty="0">
                <a:latin typeface="Calibri" charset="0"/>
                <a:sym typeface="Wingdings" charset="0"/>
              </a:rPr>
              <a:t>t </a:t>
            </a:r>
            <a:r>
              <a:rPr lang="en-US" sz="2600" b="1" dirty="0">
                <a:latin typeface="Calibri" charset="0"/>
                <a:sym typeface="Wingdings" charset="0"/>
              </a:rPr>
              <a:t>minimizing</a:t>
            </a:r>
            <a:r>
              <a:rPr lang="en-US" sz="2600" dirty="0">
                <a:latin typeface="Calibri" charset="0"/>
                <a:sym typeface="Wingdings" charset="0"/>
              </a:rPr>
              <a:t> levels:</a:t>
            </a:r>
            <a:endParaRPr lang="en-US" sz="2600" dirty="0">
              <a:latin typeface="Calibri" charset="0"/>
            </a:endParaRPr>
          </a:p>
          <a:p>
            <a:pPr lvl="2" eaLnBrk="1" hangingPunct="1">
              <a:lnSpc>
                <a:spcPct val="70000"/>
              </a:lnSpc>
              <a:spcBef>
                <a:spcPct val="30000"/>
              </a:spcBef>
            </a:pPr>
            <a:r>
              <a:rPr lang="en-US" sz="2200" b="1" dirty="0">
                <a:latin typeface="Calibri" charset="0"/>
              </a:rPr>
              <a:t>lowest</a:t>
            </a:r>
            <a:r>
              <a:rPr lang="en-US" sz="2200" dirty="0">
                <a:latin typeface="Calibri" charset="0"/>
              </a:rPr>
              <a:t> SBE value, </a:t>
            </a:r>
            <a:r>
              <a:rPr lang="en-US" sz="2200" i="1" dirty="0">
                <a:latin typeface="Calibri" charset="0"/>
              </a:rPr>
              <a:t>v</a:t>
            </a:r>
            <a:r>
              <a:rPr lang="en-US" sz="2200" dirty="0">
                <a:latin typeface="Calibri" charset="0"/>
              </a:rPr>
              <a:t>, seen so far in </a:t>
            </a:r>
            <a:r>
              <a:rPr lang="en-US" sz="2200" dirty="0" err="1">
                <a:latin typeface="Calibri" charset="0"/>
              </a:rPr>
              <a:t>subtree</a:t>
            </a:r>
            <a:r>
              <a:rPr lang="en-US" sz="2200" dirty="0">
                <a:latin typeface="Calibri" charset="0"/>
              </a:rPr>
              <a:t> </a:t>
            </a:r>
            <a:r>
              <a:rPr lang="en-US" sz="2200" b="1" dirty="0">
                <a:latin typeface="Calibri" charset="0"/>
              </a:rPr>
              <a:t>below</a:t>
            </a:r>
            <a:r>
              <a:rPr lang="en-US" sz="2200" dirty="0">
                <a:latin typeface="Calibri" charset="0"/>
              </a:rPr>
              <a:t> each node</a:t>
            </a:r>
          </a:p>
          <a:p>
            <a:pPr lvl="2" eaLnBrk="1" hangingPunct="1">
              <a:lnSpc>
                <a:spcPct val="70000"/>
              </a:lnSpc>
              <a:spcBef>
                <a:spcPct val="30000"/>
              </a:spcBef>
            </a:pPr>
            <a:r>
              <a:rPr lang="en-US" sz="2200" b="1" dirty="0">
                <a:latin typeface="Calibri" charset="0"/>
              </a:rPr>
              <a:t>upper bound</a:t>
            </a:r>
            <a:r>
              <a:rPr lang="en-US" sz="2200" dirty="0">
                <a:latin typeface="Calibri" charset="0"/>
              </a:rPr>
              <a:t> on node's final </a:t>
            </a:r>
            <a:r>
              <a:rPr lang="en-US" sz="2200" dirty="0" err="1">
                <a:latin typeface="Calibri" charset="0"/>
              </a:rPr>
              <a:t>minimax</a:t>
            </a:r>
            <a:r>
              <a:rPr lang="en-US" sz="2200" dirty="0">
                <a:latin typeface="Calibri" charset="0"/>
              </a:rPr>
              <a:t> value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3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34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134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134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1341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1341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1341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13411">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1341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913411">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913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457200" y="274638"/>
            <a:ext cx="8229600" cy="868362"/>
          </a:xfrm>
        </p:spPr>
        <p:txBody>
          <a:bodyPr/>
          <a:lstStyle/>
          <a:p>
            <a:r>
              <a:rPr lang="en-US">
                <a:latin typeface="Calibri" charset="0"/>
              </a:rPr>
              <a:t>Computers Playing Chess</a:t>
            </a:r>
          </a:p>
        </p:txBody>
      </p:sp>
      <p:pic>
        <p:nvPicPr>
          <p:cNvPr id="4" name="Futurama - Robot Chess (Mars U, S2E02).mp4" descr="/Users/Chuck/Courses/CS 540/My 540 slides/Videos/Futurama - Robot Chess (Mars U, S2E02).mp4">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838200" y="1219200"/>
            <a:ext cx="7391400" cy="5543550"/>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D34E-1380-AA43-8DF4-004D496075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D77A77-4155-3F4E-92FD-751B08DA6D63}"/>
              </a:ext>
            </a:extLst>
          </p:cNvPr>
          <p:cNvSpPr>
            <a:spLocks noGrp="1"/>
          </p:cNvSpPr>
          <p:nvPr>
            <p:ph idx="1"/>
          </p:nvPr>
        </p:nvSpPr>
        <p:spPr/>
        <p:txBody>
          <a:bodyPr/>
          <a:lstStyle/>
          <a:p>
            <a:r>
              <a:rPr lang="en-US" dirty="0"/>
              <a:t>Also keep track of</a:t>
            </a:r>
          </a:p>
          <a:p>
            <a:endParaRPr lang="en-US" dirty="0"/>
          </a:p>
          <a:p>
            <a:pPr marL="457200" lvl="1" indent="0">
              <a:buNone/>
            </a:pPr>
            <a:r>
              <a:rPr lang="el-GR" dirty="0"/>
              <a:t>α</a:t>
            </a:r>
            <a:r>
              <a:rPr lang="en-US" dirty="0"/>
              <a:t> = best already explored option along the path to the root for MAX, including the current node</a:t>
            </a:r>
          </a:p>
          <a:p>
            <a:pPr marL="457200" lvl="1" indent="0">
              <a:buNone/>
            </a:pPr>
            <a:endParaRPr lang="en-US" dirty="0"/>
          </a:p>
          <a:p>
            <a:pPr marL="457200" lvl="1" indent="0">
              <a:buNone/>
            </a:pPr>
            <a:r>
              <a:rPr lang="el-GR" dirty="0"/>
              <a:t>β</a:t>
            </a:r>
            <a:r>
              <a:rPr lang="en-US" dirty="0"/>
              <a:t> = best already explored option along the path to the root for MIN, including the current node</a:t>
            </a:r>
          </a:p>
        </p:txBody>
      </p:sp>
    </p:spTree>
    <p:extLst>
      <p:ext uri="{BB962C8B-B14F-4D97-AF65-F5344CB8AC3E}">
        <p14:creationId xmlns:p14="http://schemas.microsoft.com/office/powerpoint/2010/main" val="4098317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685800" y="152400"/>
            <a:ext cx="7770813" cy="6080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Alpha-Beta Idea:  Alpha Cutoff</a:t>
            </a:r>
          </a:p>
        </p:txBody>
      </p:sp>
      <p:sp>
        <p:nvSpPr>
          <p:cNvPr id="61442" name="AutoShape 30"/>
          <p:cNvSpPr>
            <a:spLocks noChangeArrowheads="1"/>
          </p:cNvSpPr>
          <p:nvPr/>
        </p:nvSpPr>
        <p:spPr bwMode="auto">
          <a:xfrm>
            <a:off x="465138" y="990600"/>
            <a:ext cx="982662" cy="2095500"/>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sp>
        <p:nvSpPr>
          <p:cNvPr id="61443" name="Rectangle 31"/>
          <p:cNvSpPr>
            <a:spLocks noGrp="1" noChangeArrowheads="1"/>
          </p:cNvSpPr>
          <p:nvPr>
            <p:ph type="body" idx="1"/>
          </p:nvPr>
        </p:nvSpPr>
        <p:spPr>
          <a:xfrm>
            <a:off x="685800" y="3657600"/>
            <a:ext cx="8229600" cy="30480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dirty="0">
                <a:latin typeface="Calibri" charset="0"/>
              </a:rPr>
              <a:t>Depth-first traversal order</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dirty="0">
                <a:latin typeface="Calibri" charset="0"/>
              </a:rPr>
              <a:t>After returning from A, can get </a:t>
            </a:r>
            <a:r>
              <a:rPr lang="en-US" sz="2600" b="1" i="1" dirty="0">
                <a:latin typeface="Calibri" charset="0"/>
              </a:rPr>
              <a:t>at least 100 at 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dirty="0">
                <a:latin typeface="Calibri" charset="0"/>
              </a:rPr>
              <a:t>After returning from F, can get </a:t>
            </a:r>
            <a:r>
              <a:rPr lang="en-US" sz="2600" b="1" i="1" dirty="0">
                <a:latin typeface="Calibri" charset="0"/>
              </a:rPr>
              <a:t>at most 20 at B</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dirty="0">
                <a:latin typeface="Calibri" charset="0"/>
              </a:rPr>
              <a:t>At this point no matter what </a:t>
            </a:r>
            <a:r>
              <a:rPr lang="en-US" sz="2600" dirty="0" err="1">
                <a:latin typeface="Calibri" charset="0"/>
              </a:rPr>
              <a:t>minimax</a:t>
            </a:r>
            <a:r>
              <a:rPr lang="en-US" sz="2600" dirty="0">
                <a:latin typeface="Calibri" charset="0"/>
              </a:rPr>
              <a:t> value is computed at G, S will prefer A over B.  So, S loses interest in B</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dirty="0">
                <a:latin typeface="Calibri" charset="0"/>
              </a:rPr>
              <a:t>There is no need to visit G.  The </a:t>
            </a:r>
            <a:r>
              <a:rPr lang="en-US" sz="2600" dirty="0" err="1">
                <a:latin typeface="Calibri" charset="0"/>
              </a:rPr>
              <a:t>subtree</a:t>
            </a:r>
            <a:r>
              <a:rPr lang="en-US" sz="2600" dirty="0">
                <a:latin typeface="Calibri" charset="0"/>
              </a:rPr>
              <a:t> at G is pruned.  Saves time.  Called “</a:t>
            </a:r>
            <a:r>
              <a:rPr lang="en-US" altLang="ja-JP" sz="2600" b="1" dirty="0">
                <a:latin typeface="Calibri" charset="0"/>
              </a:rPr>
              <a:t>Alpha cutoff</a:t>
            </a:r>
            <a:r>
              <a:rPr lang="en-US" sz="2600" dirty="0">
                <a:latin typeface="Calibri" charset="0"/>
              </a:rPr>
              <a:t>”</a:t>
            </a:r>
            <a:r>
              <a:rPr lang="en-US" altLang="ja-JP" sz="2600" dirty="0">
                <a:latin typeface="Calibri" charset="0"/>
              </a:rPr>
              <a:t> (at MIN node B)</a:t>
            </a:r>
            <a:endParaRPr lang="en-US" sz="2600" dirty="0">
              <a:latin typeface="Calibri" charset="0"/>
            </a:endParaRPr>
          </a:p>
        </p:txBody>
      </p:sp>
      <p:grpSp>
        <p:nvGrpSpPr>
          <p:cNvPr id="61444" name="Group 36"/>
          <p:cNvGrpSpPr>
            <a:grpSpLocks/>
          </p:cNvGrpSpPr>
          <p:nvPr/>
        </p:nvGrpSpPr>
        <p:grpSpPr bwMode="auto">
          <a:xfrm>
            <a:off x="1600200" y="1119188"/>
            <a:ext cx="5105400" cy="2690812"/>
            <a:chOff x="1600200" y="1119188"/>
            <a:chExt cx="5105400" cy="2690812"/>
          </a:xfrm>
        </p:grpSpPr>
        <p:grpSp>
          <p:nvGrpSpPr>
            <p:cNvPr id="61447" name="Group 2"/>
            <p:cNvGrpSpPr>
              <a:grpSpLocks/>
            </p:cNvGrpSpPr>
            <p:nvPr/>
          </p:nvGrpSpPr>
          <p:grpSpPr bwMode="auto">
            <a:xfrm>
              <a:off x="4176713" y="1119188"/>
              <a:ext cx="531812" cy="531812"/>
              <a:chOff x="2631" y="705"/>
              <a:chExt cx="335" cy="335"/>
            </a:xfrm>
          </p:grpSpPr>
          <p:sp>
            <p:nvSpPr>
              <p:cNvPr id="61477" name="Oval 3"/>
              <p:cNvSpPr>
                <a:spLocks noChangeArrowheads="1"/>
              </p:cNvSpPr>
              <p:nvPr/>
            </p:nvSpPr>
            <p:spPr bwMode="auto">
              <a:xfrm>
                <a:off x="2631" y="705"/>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78" name="AutoShape 4"/>
              <p:cNvSpPr>
                <a:spLocks noChangeArrowheads="1"/>
              </p:cNvSpPr>
              <p:nvPr/>
            </p:nvSpPr>
            <p:spPr bwMode="auto">
              <a:xfrm>
                <a:off x="2680" y="755"/>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grpSp>
          <p:nvGrpSpPr>
            <p:cNvPr id="61448" name="Group 5"/>
            <p:cNvGrpSpPr>
              <a:grpSpLocks/>
            </p:cNvGrpSpPr>
            <p:nvPr/>
          </p:nvGrpSpPr>
          <p:grpSpPr bwMode="auto">
            <a:xfrm>
              <a:off x="2057400" y="1981200"/>
              <a:ext cx="912813" cy="531813"/>
              <a:chOff x="1296" y="1248"/>
              <a:chExt cx="575" cy="335"/>
            </a:xfrm>
          </p:grpSpPr>
          <p:sp>
            <p:nvSpPr>
              <p:cNvPr id="61475" name="Oval 6"/>
              <p:cNvSpPr>
                <a:spLocks noChangeArrowheads="1"/>
              </p:cNvSpPr>
              <p:nvPr/>
            </p:nvSpPr>
            <p:spPr bwMode="auto">
              <a:xfrm>
                <a:off x="1296" y="1248"/>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76" name="AutoShape 7"/>
              <p:cNvSpPr>
                <a:spLocks noChangeArrowheads="1"/>
              </p:cNvSpPr>
              <p:nvPr/>
            </p:nvSpPr>
            <p:spPr bwMode="auto">
              <a:xfrm>
                <a:off x="1382" y="1298"/>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FF0000"/>
                    </a:solidFill>
                    <a:latin typeface="Arial" charset="0"/>
                  </a:rPr>
                  <a:t>100</a:t>
                </a:r>
              </a:p>
            </p:txBody>
          </p:sp>
        </p:grpSp>
        <p:cxnSp>
          <p:nvCxnSpPr>
            <p:cNvPr id="61449" name="AutoShape 8"/>
            <p:cNvCxnSpPr>
              <a:cxnSpLocks noChangeShapeType="1"/>
              <a:endCxn id="61473" idx="0"/>
            </p:cNvCxnSpPr>
            <p:nvPr/>
          </p:nvCxnSpPr>
          <p:spPr bwMode="auto">
            <a:xfrm flipH="1">
              <a:off x="2019300" y="2525713"/>
              <a:ext cx="339725" cy="2174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1450" name="AutoShape 9"/>
            <p:cNvCxnSpPr>
              <a:cxnSpLocks noChangeShapeType="1"/>
              <a:endCxn id="61471" idx="0"/>
            </p:cNvCxnSpPr>
            <p:nvPr/>
          </p:nvCxnSpPr>
          <p:spPr bwMode="auto">
            <a:xfrm>
              <a:off x="2568575" y="2525713"/>
              <a:ext cx="403225" cy="2174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1451" name="Group 10"/>
            <p:cNvGrpSpPr>
              <a:grpSpLocks/>
            </p:cNvGrpSpPr>
            <p:nvPr/>
          </p:nvGrpSpPr>
          <p:grpSpPr bwMode="auto">
            <a:xfrm>
              <a:off x="1600200" y="2743200"/>
              <a:ext cx="836613" cy="531813"/>
              <a:chOff x="1008" y="1728"/>
              <a:chExt cx="527" cy="335"/>
            </a:xfrm>
          </p:grpSpPr>
          <p:sp>
            <p:nvSpPr>
              <p:cNvPr id="61473" name="Oval 11"/>
              <p:cNvSpPr>
                <a:spLocks noChangeArrowheads="1"/>
              </p:cNvSpPr>
              <p:nvPr/>
            </p:nvSpPr>
            <p:spPr bwMode="auto">
              <a:xfrm>
                <a:off x="1008" y="1728"/>
                <a:ext cx="528"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74" name="AutoShape 12"/>
              <p:cNvSpPr>
                <a:spLocks noChangeArrowheads="1"/>
              </p:cNvSpPr>
              <p:nvPr/>
            </p:nvSpPr>
            <p:spPr bwMode="auto">
              <a:xfrm>
                <a:off x="1086" y="1778"/>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61452" name="Group 13"/>
            <p:cNvGrpSpPr>
              <a:grpSpLocks/>
            </p:cNvGrpSpPr>
            <p:nvPr/>
          </p:nvGrpSpPr>
          <p:grpSpPr bwMode="auto">
            <a:xfrm>
              <a:off x="2514600" y="2743200"/>
              <a:ext cx="912813" cy="531813"/>
              <a:chOff x="1584" y="1728"/>
              <a:chExt cx="575" cy="335"/>
            </a:xfrm>
          </p:grpSpPr>
          <p:sp>
            <p:nvSpPr>
              <p:cNvPr id="61471" name="Oval 14"/>
              <p:cNvSpPr>
                <a:spLocks noChangeArrowheads="1"/>
              </p:cNvSpPr>
              <p:nvPr/>
            </p:nvSpPr>
            <p:spPr bwMode="auto">
              <a:xfrm>
                <a:off x="1584" y="1728"/>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72" name="AutoShape 15"/>
              <p:cNvSpPr>
                <a:spLocks noChangeArrowheads="1"/>
              </p:cNvSpPr>
              <p:nvPr/>
            </p:nvSpPr>
            <p:spPr bwMode="auto">
              <a:xfrm>
                <a:off x="1669" y="1778"/>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61453" name="AutoShape 16"/>
            <p:cNvCxnSpPr>
              <a:cxnSpLocks noChangeShapeType="1"/>
              <a:endCxn id="61475" idx="0"/>
            </p:cNvCxnSpPr>
            <p:nvPr/>
          </p:nvCxnSpPr>
          <p:spPr bwMode="auto">
            <a:xfrm flipH="1">
              <a:off x="2514600" y="1581150"/>
              <a:ext cx="1697038"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1454" name="Group 17"/>
            <p:cNvGrpSpPr>
              <a:grpSpLocks/>
            </p:cNvGrpSpPr>
            <p:nvPr/>
          </p:nvGrpSpPr>
          <p:grpSpPr bwMode="auto">
            <a:xfrm>
              <a:off x="4170363" y="2017713"/>
              <a:ext cx="531812" cy="531812"/>
              <a:chOff x="2627" y="1271"/>
              <a:chExt cx="335" cy="335"/>
            </a:xfrm>
          </p:grpSpPr>
          <p:sp>
            <p:nvSpPr>
              <p:cNvPr id="61469" name="Oval 18"/>
              <p:cNvSpPr>
                <a:spLocks noChangeArrowheads="1"/>
              </p:cNvSpPr>
              <p:nvPr/>
            </p:nvSpPr>
            <p:spPr bwMode="auto">
              <a:xfrm>
                <a:off x="2627" y="1271"/>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70" name="AutoShape 19"/>
              <p:cNvSpPr>
                <a:spLocks noChangeArrowheads="1"/>
              </p:cNvSpPr>
              <p:nvPr/>
            </p:nvSpPr>
            <p:spPr bwMode="auto">
              <a:xfrm>
                <a:off x="2677" y="1321"/>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61455" name="AutoShape 20"/>
            <p:cNvCxnSpPr>
              <a:cxnSpLocks noChangeShapeType="1"/>
              <a:endCxn id="61467" idx="0"/>
            </p:cNvCxnSpPr>
            <p:nvPr/>
          </p:nvCxnSpPr>
          <p:spPr bwMode="auto">
            <a:xfrm flipH="1">
              <a:off x="3916363" y="2420938"/>
              <a:ext cx="269875" cy="322262"/>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1456" name="AutoShape 21"/>
            <p:cNvCxnSpPr>
              <a:cxnSpLocks noChangeShapeType="1"/>
              <a:endCxn id="61465" idx="0"/>
            </p:cNvCxnSpPr>
            <p:nvPr/>
          </p:nvCxnSpPr>
          <p:spPr bwMode="auto">
            <a:xfrm>
              <a:off x="4437063" y="2551113"/>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1457" name="AutoShape 22"/>
            <p:cNvCxnSpPr>
              <a:cxnSpLocks noChangeShapeType="1"/>
            </p:cNvCxnSpPr>
            <p:nvPr/>
          </p:nvCxnSpPr>
          <p:spPr bwMode="auto">
            <a:xfrm>
              <a:off x="4640263" y="2498725"/>
              <a:ext cx="785812"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1458" name="AutoShape 23"/>
            <p:cNvCxnSpPr>
              <a:cxnSpLocks noChangeShapeType="1"/>
              <a:endCxn id="61469" idx="0"/>
            </p:cNvCxnSpPr>
            <p:nvPr/>
          </p:nvCxnSpPr>
          <p:spPr bwMode="auto">
            <a:xfrm flipH="1">
              <a:off x="4437063" y="1652588"/>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1459" name="Group 24"/>
            <p:cNvGrpSpPr>
              <a:grpSpLocks/>
            </p:cNvGrpSpPr>
            <p:nvPr/>
          </p:nvGrpSpPr>
          <p:grpSpPr bwMode="auto">
            <a:xfrm>
              <a:off x="3487738" y="2743200"/>
              <a:ext cx="854075" cy="531813"/>
              <a:chOff x="2197" y="1728"/>
              <a:chExt cx="538" cy="335"/>
            </a:xfrm>
          </p:grpSpPr>
          <p:sp>
            <p:nvSpPr>
              <p:cNvPr id="61467" name="Oval 25"/>
              <p:cNvSpPr>
                <a:spLocks noChangeArrowheads="1"/>
              </p:cNvSpPr>
              <p:nvPr/>
            </p:nvSpPr>
            <p:spPr bwMode="auto">
              <a:xfrm>
                <a:off x="2197" y="1728"/>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68" name="AutoShape 26"/>
              <p:cNvSpPr>
                <a:spLocks noChangeArrowheads="1"/>
              </p:cNvSpPr>
              <p:nvPr/>
            </p:nvSpPr>
            <p:spPr bwMode="auto">
              <a:xfrm>
                <a:off x="2277" y="1778"/>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61460" name="Group 27"/>
            <p:cNvGrpSpPr>
              <a:grpSpLocks/>
            </p:cNvGrpSpPr>
            <p:nvPr/>
          </p:nvGrpSpPr>
          <p:grpSpPr bwMode="auto">
            <a:xfrm>
              <a:off x="4421188" y="2743200"/>
              <a:ext cx="606425" cy="531813"/>
              <a:chOff x="2785" y="1728"/>
              <a:chExt cx="382" cy="335"/>
            </a:xfrm>
          </p:grpSpPr>
          <p:sp>
            <p:nvSpPr>
              <p:cNvPr id="61465" name="Oval 28"/>
              <p:cNvSpPr>
                <a:spLocks noChangeArrowheads="1"/>
              </p:cNvSpPr>
              <p:nvPr/>
            </p:nvSpPr>
            <p:spPr bwMode="auto">
              <a:xfrm>
                <a:off x="2785" y="1728"/>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66" name="AutoShape 29"/>
              <p:cNvSpPr>
                <a:spLocks noChangeArrowheads="1"/>
              </p:cNvSpPr>
              <p:nvPr/>
            </p:nvSpPr>
            <p:spPr bwMode="auto">
              <a:xfrm>
                <a:off x="2843" y="1778"/>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FF0000"/>
                    </a:solidFill>
                    <a:latin typeface="Arial" charset="0"/>
                  </a:rPr>
                  <a:t>20</a:t>
                </a:r>
              </a:p>
            </p:txBody>
          </p:sp>
        </p:grpSp>
        <p:grpSp>
          <p:nvGrpSpPr>
            <p:cNvPr id="61461" name="Group 32"/>
            <p:cNvGrpSpPr>
              <a:grpSpLocks/>
            </p:cNvGrpSpPr>
            <p:nvPr/>
          </p:nvGrpSpPr>
          <p:grpSpPr bwMode="auto">
            <a:xfrm>
              <a:off x="5394325" y="2736850"/>
              <a:ext cx="531813" cy="531813"/>
              <a:chOff x="3398" y="1724"/>
              <a:chExt cx="335" cy="335"/>
            </a:xfrm>
          </p:grpSpPr>
          <p:sp>
            <p:nvSpPr>
              <p:cNvPr id="61463" name="Oval 33"/>
              <p:cNvSpPr>
                <a:spLocks noChangeArrowheads="1"/>
              </p:cNvSpPr>
              <p:nvPr/>
            </p:nvSpPr>
            <p:spPr bwMode="auto">
              <a:xfrm>
                <a:off x="3398" y="172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1464" name="AutoShape 34"/>
              <p:cNvSpPr>
                <a:spLocks noChangeArrowheads="1"/>
              </p:cNvSpPr>
              <p:nvPr/>
            </p:nvSpPr>
            <p:spPr bwMode="auto">
              <a:xfrm>
                <a:off x="3448" y="177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61462" name="Isosceles Triangle 35"/>
            <p:cNvSpPr>
              <a:spLocks noChangeArrowheads="1"/>
            </p:cNvSpPr>
            <p:nvPr/>
          </p:nvSpPr>
          <p:spPr bwMode="auto">
            <a:xfrm>
              <a:off x="4648200" y="3276600"/>
              <a:ext cx="2057400" cy="533400"/>
            </a:xfrm>
            <a:prstGeom prst="triangle">
              <a:avLst>
                <a:gd name="adj" fmla="val 50000"/>
              </a:avLst>
            </a:prstGeom>
            <a:solidFill>
              <a:srgbClr val="00B8FF"/>
            </a:solidFill>
            <a:ln w="9525">
              <a:solidFill>
                <a:schemeClr val="tx1"/>
              </a:solidFill>
              <a:round/>
              <a:headEnd/>
              <a:tailEnd/>
            </a:ln>
          </p:spPr>
          <p:txBody>
            <a:bodyPr/>
            <a:lstStyle/>
            <a:p>
              <a:endParaRPr lang="en-US"/>
            </a:p>
          </p:txBody>
        </p:sp>
      </p:grpSp>
      <p:sp>
        <p:nvSpPr>
          <p:cNvPr id="61445" name="TextBox 37"/>
          <p:cNvSpPr txBox="1">
            <a:spLocks noChangeArrowheads="1"/>
          </p:cNvSpPr>
          <p:nvPr/>
        </p:nvSpPr>
        <p:spPr bwMode="auto">
          <a:xfrm>
            <a:off x="4949825" y="1119188"/>
            <a:ext cx="1166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latin typeface="Calibri" charset="0"/>
                <a:sym typeface="Symbol" charset="0"/>
              </a:rPr>
              <a:t>α</a:t>
            </a:r>
            <a:r>
              <a:rPr lang="en-US" dirty="0">
                <a:sym typeface="Symbol" charset="0"/>
              </a:rPr>
              <a:t> = 100</a:t>
            </a:r>
            <a:endParaRPr lang="en-US" dirty="0"/>
          </a:p>
        </p:txBody>
      </p:sp>
      <p:sp>
        <p:nvSpPr>
          <p:cNvPr id="61446" name="TextBox 38"/>
          <p:cNvSpPr txBox="1">
            <a:spLocks noChangeArrowheads="1"/>
          </p:cNvSpPr>
          <p:nvPr/>
        </p:nvSpPr>
        <p:spPr bwMode="auto">
          <a:xfrm>
            <a:off x="5033963" y="2011363"/>
            <a:ext cx="987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dirty="0">
                <a:sym typeface="Symbol" charset="0"/>
              </a:rPr>
              <a:t>v</a:t>
            </a:r>
            <a:r>
              <a:rPr lang="en-US" dirty="0">
                <a:sym typeface="Symbol" charset="0"/>
              </a:rPr>
              <a:t> = 20</a:t>
            </a:r>
            <a:endParaRPr lang="en-US" dirty="0"/>
          </a:p>
        </p:txBody>
      </p:sp>
      <p:cxnSp>
        <p:nvCxnSpPr>
          <p:cNvPr id="3" name="Straight Connector 2"/>
          <p:cNvCxnSpPr/>
          <p:nvPr/>
        </p:nvCxnSpPr>
        <p:spPr>
          <a:xfrm flipV="1">
            <a:off x="5029200" y="2590800"/>
            <a:ext cx="228600" cy="2286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AutoShape 22"/>
          <p:cNvCxnSpPr>
            <a:cxnSpLocks noChangeShapeType="1"/>
          </p:cNvCxnSpPr>
          <p:nvPr/>
        </p:nvCxnSpPr>
        <p:spPr bwMode="auto">
          <a:xfrm>
            <a:off x="4724400" y="2362200"/>
            <a:ext cx="1905000" cy="38100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47" name="Straight Connector 46"/>
          <p:cNvCxnSpPr/>
          <p:nvPr/>
        </p:nvCxnSpPr>
        <p:spPr>
          <a:xfrm flipV="1">
            <a:off x="5715000" y="2438400"/>
            <a:ext cx="228600" cy="2286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391400" y="2057400"/>
            <a:ext cx="788999" cy="461665"/>
          </a:xfrm>
          <a:prstGeom prst="rect">
            <a:avLst/>
          </a:prstGeom>
        </p:spPr>
        <p:txBody>
          <a:bodyPr wrap="none">
            <a:spAutoFit/>
          </a:bodyPr>
          <a:lstStyle/>
          <a:p>
            <a:r>
              <a:rPr lang="en-US" i="1" dirty="0">
                <a:solidFill>
                  <a:srgbClr val="FF0000"/>
                </a:solidFill>
                <a:latin typeface="Calibri" charset="0"/>
                <a:sym typeface="Symbol" charset="0"/>
              </a:rPr>
              <a:t>v ≤ </a:t>
            </a:r>
            <a:r>
              <a:rPr lang="en-US" dirty="0">
                <a:solidFill>
                  <a:srgbClr val="FF0000"/>
                </a:solidFill>
                <a:latin typeface="Calibri" charset="0"/>
                <a:sym typeface="Symbol" charset="0"/>
              </a:rPr>
              <a:t>α</a:t>
            </a:r>
            <a:endParaRPr lang="en-US"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74638"/>
            <a:ext cx="8229600" cy="792162"/>
          </a:xfrm>
        </p:spPr>
        <p:txBody>
          <a:bodyPr/>
          <a:lstStyle/>
          <a:p>
            <a:r>
              <a:rPr lang="en-US">
                <a:latin typeface="Calibri" charset="0"/>
              </a:rPr>
              <a:t>Alpha Cutoff</a:t>
            </a:r>
          </a:p>
        </p:txBody>
      </p:sp>
      <p:sp>
        <p:nvSpPr>
          <p:cNvPr id="63490" name="Content Placeholder 2"/>
          <p:cNvSpPr>
            <a:spLocks noGrp="1"/>
          </p:cNvSpPr>
          <p:nvPr>
            <p:ph idx="1"/>
          </p:nvPr>
        </p:nvSpPr>
        <p:spPr>
          <a:xfrm>
            <a:off x="457200" y="1295400"/>
            <a:ext cx="8229600" cy="5257800"/>
          </a:xfrm>
        </p:spPr>
        <p:txBody>
          <a:bodyPr/>
          <a:lstStyle/>
          <a:p>
            <a:r>
              <a:rPr lang="en-US" dirty="0">
                <a:latin typeface="Calibri" charset="0"/>
              </a:rPr>
              <a:t>At each MIN node, keep track of the minimum value returned so far from its visited children</a:t>
            </a:r>
          </a:p>
          <a:p>
            <a:r>
              <a:rPr lang="en-US" dirty="0">
                <a:latin typeface="Calibri" charset="0"/>
              </a:rPr>
              <a:t>Store this value as </a:t>
            </a:r>
            <a:r>
              <a:rPr lang="en-US" i="1" dirty="0">
                <a:latin typeface="Calibri" charset="0"/>
              </a:rPr>
              <a:t>v</a:t>
            </a:r>
            <a:endParaRPr lang="en-US" dirty="0">
              <a:latin typeface="Calibri" charset="0"/>
              <a:sym typeface="Symbol" charset="0"/>
            </a:endParaRPr>
          </a:p>
          <a:p>
            <a:r>
              <a:rPr lang="en-US" dirty="0">
                <a:latin typeface="Calibri" charset="0"/>
                <a:sym typeface="Symbol" charset="0"/>
              </a:rPr>
              <a:t>Each time </a:t>
            </a:r>
            <a:r>
              <a:rPr lang="en-US" i="1" dirty="0">
                <a:latin typeface="Calibri" charset="0"/>
                <a:sym typeface="Symbol" charset="0"/>
              </a:rPr>
              <a:t>v</a:t>
            </a:r>
            <a:r>
              <a:rPr lang="en-US" dirty="0">
                <a:latin typeface="Calibri" charset="0"/>
                <a:sym typeface="Symbol" charset="0"/>
              </a:rPr>
              <a:t> is updated (at a MIN node), check its value against the α value of all its MAX node ancestors</a:t>
            </a:r>
          </a:p>
          <a:p>
            <a:r>
              <a:rPr lang="en-US" dirty="0">
                <a:latin typeface="Calibri" charset="0"/>
                <a:sym typeface="Symbol" charset="0"/>
              </a:rPr>
              <a:t>If </a:t>
            </a:r>
            <a:r>
              <a:rPr lang="en-US" b="1" i="1" dirty="0">
                <a:latin typeface="Calibri" charset="0"/>
                <a:sym typeface="Symbol" charset="0"/>
              </a:rPr>
              <a:t>v</a:t>
            </a:r>
            <a:r>
              <a:rPr lang="en-US" b="1" dirty="0">
                <a:latin typeface="Calibri" charset="0"/>
                <a:sym typeface="Symbol" charset="0"/>
              </a:rPr>
              <a:t> ≤</a:t>
            </a:r>
            <a:r>
              <a:rPr lang="en-US" dirty="0">
                <a:latin typeface="Calibri" charset="0"/>
                <a:sym typeface="Symbol" charset="0"/>
              </a:rPr>
              <a:t> </a:t>
            </a:r>
            <a:r>
              <a:rPr lang="en-US" b="1" dirty="0">
                <a:latin typeface="Calibri" charset="0"/>
                <a:sym typeface="Symbol" charset="0"/>
              </a:rPr>
              <a:t>α </a:t>
            </a:r>
            <a:r>
              <a:rPr lang="en-US" dirty="0">
                <a:latin typeface="Calibri" charset="0"/>
                <a:sym typeface="Symbol" charset="0"/>
              </a:rPr>
              <a:t>for </a:t>
            </a:r>
            <a:r>
              <a:rPr lang="en-US" i="1" dirty="0">
                <a:latin typeface="Calibri" charset="0"/>
                <a:sym typeface="Symbol" charset="0"/>
              </a:rPr>
              <a:t>some</a:t>
            </a:r>
            <a:r>
              <a:rPr lang="en-US" dirty="0">
                <a:latin typeface="Calibri" charset="0"/>
                <a:sym typeface="Symbol" charset="0"/>
              </a:rPr>
              <a:t> MAX node ancestor, </a:t>
            </a:r>
            <a:r>
              <a:rPr lang="en-US" b="1" dirty="0">
                <a:latin typeface="Calibri" charset="0"/>
                <a:sym typeface="Symbol" charset="0"/>
              </a:rPr>
              <a:t>don’t visit</a:t>
            </a:r>
            <a:r>
              <a:rPr lang="en-US" dirty="0">
                <a:latin typeface="Calibri" charset="0"/>
                <a:sym typeface="Symbol" charset="0"/>
              </a:rPr>
              <a:t> any more of the current MIN node’s children;  i.e., </a:t>
            </a:r>
            <a:r>
              <a:rPr lang="en-US" b="1" i="1" dirty="0">
                <a:solidFill>
                  <a:srgbClr val="FF0000"/>
                </a:solidFill>
                <a:latin typeface="Calibri" charset="0"/>
                <a:sym typeface="Symbol" charset="0"/>
              </a:rPr>
              <a:t>prune (cutoff) all subtrees rooted at remaining children of MIN</a:t>
            </a:r>
            <a:endParaRPr lang="en-US" b="1" i="1" dirty="0">
              <a:solidFill>
                <a:srgbClr val="FF0000"/>
              </a:solidFill>
              <a:latin typeface="Calibri"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85800" y="196850"/>
            <a:ext cx="7770813" cy="519113"/>
          </a:xfrm>
          <a:prstGeom prst="rect">
            <a:avLst/>
          </a:prstGeom>
          <a:noFill/>
          <a:ln w="9525">
            <a:noFill/>
            <a:round/>
            <a:headEnd/>
            <a:tailEnd/>
          </a:ln>
        </p:spPr>
        <p:txBody>
          <a:bodyPr lIns="0" tIns="0" rIns="0" bIns="0" anchor="ctr"/>
          <a:lstStyle/>
          <a:p>
            <a:pPr algn="ctr">
              <a:buClr>
                <a:srgbClr val="000099"/>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dirty="0">
                <a:latin typeface="+mj-lt"/>
                <a:ea typeface="+mn-ea"/>
                <a:cs typeface="+mn-cs"/>
              </a:rPr>
              <a:t>Beta Cutoff Example</a:t>
            </a:r>
          </a:p>
        </p:txBody>
      </p:sp>
      <p:grpSp>
        <p:nvGrpSpPr>
          <p:cNvPr id="65538" name="Group 2"/>
          <p:cNvGrpSpPr>
            <a:grpSpLocks/>
          </p:cNvGrpSpPr>
          <p:nvPr/>
        </p:nvGrpSpPr>
        <p:grpSpPr bwMode="auto">
          <a:xfrm>
            <a:off x="4699000" y="1984375"/>
            <a:ext cx="725488" cy="533400"/>
            <a:chOff x="2960" y="1250"/>
            <a:chExt cx="457" cy="336"/>
          </a:xfrm>
        </p:grpSpPr>
        <p:sp>
          <p:nvSpPr>
            <p:cNvPr id="65576" name="Oval 3"/>
            <p:cNvSpPr>
              <a:spLocks noChangeArrowheads="1"/>
            </p:cNvSpPr>
            <p:nvPr/>
          </p:nvSpPr>
          <p:spPr bwMode="auto">
            <a:xfrm>
              <a:off x="3039" y="1250"/>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77" name="AutoShape 4"/>
            <p:cNvSpPr>
              <a:spLocks noChangeArrowheads="1"/>
            </p:cNvSpPr>
            <p:nvPr/>
          </p:nvSpPr>
          <p:spPr bwMode="auto">
            <a:xfrm>
              <a:off x="2960" y="1300"/>
              <a:ext cx="45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a:t>
              </a:r>
            </a:p>
          </p:txBody>
        </p:sp>
      </p:grpSp>
      <p:grpSp>
        <p:nvGrpSpPr>
          <p:cNvPr id="65539" name="Group 5"/>
          <p:cNvGrpSpPr>
            <a:grpSpLocks/>
          </p:cNvGrpSpPr>
          <p:nvPr/>
        </p:nvGrpSpPr>
        <p:grpSpPr bwMode="auto">
          <a:xfrm>
            <a:off x="2705100" y="2846388"/>
            <a:ext cx="912813" cy="531812"/>
            <a:chOff x="1704" y="1793"/>
            <a:chExt cx="575" cy="335"/>
          </a:xfrm>
        </p:grpSpPr>
        <p:sp>
          <p:nvSpPr>
            <p:cNvPr id="65574" name="Oval 6"/>
            <p:cNvSpPr>
              <a:spLocks noChangeArrowheads="1"/>
            </p:cNvSpPr>
            <p:nvPr/>
          </p:nvSpPr>
          <p:spPr bwMode="auto">
            <a:xfrm>
              <a:off x="1704" y="1793"/>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75" name="AutoShape 7"/>
            <p:cNvSpPr>
              <a:spLocks noChangeArrowheads="1"/>
            </p:cNvSpPr>
            <p:nvPr/>
          </p:nvSpPr>
          <p:spPr bwMode="auto">
            <a:xfrm>
              <a:off x="1790" y="1843"/>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a:t>
              </a:r>
            </a:p>
          </p:txBody>
        </p:sp>
      </p:grpSp>
      <p:cxnSp>
        <p:nvCxnSpPr>
          <p:cNvPr id="65540" name="AutoShape 8"/>
          <p:cNvCxnSpPr>
            <a:cxnSpLocks noChangeShapeType="1"/>
            <a:endCxn id="65572" idx="0"/>
          </p:cNvCxnSpPr>
          <p:nvPr/>
        </p:nvCxnSpPr>
        <p:spPr bwMode="auto">
          <a:xfrm flipH="1">
            <a:off x="2667000" y="33909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5541" name="AutoShape 9"/>
          <p:cNvCxnSpPr>
            <a:cxnSpLocks noChangeShapeType="1"/>
            <a:endCxn id="65570" idx="0"/>
          </p:cNvCxnSpPr>
          <p:nvPr/>
        </p:nvCxnSpPr>
        <p:spPr bwMode="auto">
          <a:xfrm>
            <a:off x="3217863" y="33909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5542" name="Group 10"/>
          <p:cNvGrpSpPr>
            <a:grpSpLocks/>
          </p:cNvGrpSpPr>
          <p:nvPr/>
        </p:nvGrpSpPr>
        <p:grpSpPr bwMode="auto">
          <a:xfrm>
            <a:off x="2247900" y="3608388"/>
            <a:ext cx="836613" cy="531812"/>
            <a:chOff x="1416" y="2273"/>
            <a:chExt cx="527" cy="335"/>
          </a:xfrm>
        </p:grpSpPr>
        <p:sp>
          <p:nvSpPr>
            <p:cNvPr id="65572" name="Oval 11"/>
            <p:cNvSpPr>
              <a:spLocks noChangeArrowheads="1"/>
            </p:cNvSpPr>
            <p:nvPr/>
          </p:nvSpPr>
          <p:spPr bwMode="auto">
            <a:xfrm>
              <a:off x="1416" y="2273"/>
              <a:ext cx="528"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73" name="AutoShape 12"/>
            <p:cNvSpPr>
              <a:spLocks noChangeArrowheads="1"/>
            </p:cNvSpPr>
            <p:nvPr/>
          </p:nvSpPr>
          <p:spPr bwMode="auto">
            <a:xfrm>
              <a:off x="1495" y="2323"/>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a:t>
              </a:r>
            </a:p>
          </p:txBody>
        </p:sp>
      </p:grpSp>
      <p:grpSp>
        <p:nvGrpSpPr>
          <p:cNvPr id="65543" name="Group 13"/>
          <p:cNvGrpSpPr>
            <a:grpSpLocks/>
          </p:cNvGrpSpPr>
          <p:nvPr/>
        </p:nvGrpSpPr>
        <p:grpSpPr bwMode="auto">
          <a:xfrm>
            <a:off x="3162300" y="3608388"/>
            <a:ext cx="912813" cy="531812"/>
            <a:chOff x="1992" y="2273"/>
            <a:chExt cx="575" cy="335"/>
          </a:xfrm>
        </p:grpSpPr>
        <p:sp>
          <p:nvSpPr>
            <p:cNvPr id="65570" name="Oval 14"/>
            <p:cNvSpPr>
              <a:spLocks noChangeArrowheads="1"/>
            </p:cNvSpPr>
            <p:nvPr/>
          </p:nvSpPr>
          <p:spPr bwMode="auto">
            <a:xfrm>
              <a:off x="1992" y="2273"/>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71" name="AutoShape 15"/>
            <p:cNvSpPr>
              <a:spLocks noChangeArrowheads="1"/>
            </p:cNvSpPr>
            <p:nvPr/>
          </p:nvSpPr>
          <p:spPr bwMode="auto">
            <a:xfrm>
              <a:off x="2078" y="2323"/>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a:t>
              </a:r>
            </a:p>
          </p:txBody>
        </p:sp>
      </p:grpSp>
      <p:cxnSp>
        <p:nvCxnSpPr>
          <p:cNvPr id="65544" name="AutoShape 16"/>
          <p:cNvCxnSpPr>
            <a:cxnSpLocks noChangeShapeType="1"/>
            <a:endCxn id="65574" idx="0"/>
          </p:cNvCxnSpPr>
          <p:nvPr/>
        </p:nvCxnSpPr>
        <p:spPr bwMode="auto">
          <a:xfrm flipH="1">
            <a:off x="3162300" y="2446338"/>
            <a:ext cx="1697038"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5545" name="Group 17"/>
          <p:cNvGrpSpPr>
            <a:grpSpLocks/>
          </p:cNvGrpSpPr>
          <p:nvPr/>
        </p:nvGrpSpPr>
        <p:grpSpPr bwMode="auto">
          <a:xfrm>
            <a:off x="4643438" y="2773363"/>
            <a:ext cx="912812" cy="531812"/>
            <a:chOff x="2925" y="1747"/>
            <a:chExt cx="575" cy="335"/>
          </a:xfrm>
        </p:grpSpPr>
        <p:sp>
          <p:nvSpPr>
            <p:cNvPr id="65568" name="Oval 18"/>
            <p:cNvSpPr>
              <a:spLocks noChangeArrowheads="1"/>
            </p:cNvSpPr>
            <p:nvPr/>
          </p:nvSpPr>
          <p:spPr bwMode="auto">
            <a:xfrm>
              <a:off x="2925" y="1747"/>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69" name="AutoShape 19"/>
            <p:cNvSpPr>
              <a:spLocks noChangeArrowheads="1"/>
            </p:cNvSpPr>
            <p:nvPr/>
          </p:nvSpPr>
          <p:spPr bwMode="auto">
            <a:xfrm>
              <a:off x="3011" y="1797"/>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25</a:t>
              </a:r>
            </a:p>
          </p:txBody>
        </p:sp>
      </p:grpSp>
      <p:cxnSp>
        <p:nvCxnSpPr>
          <p:cNvPr id="65546" name="AutoShape 20"/>
          <p:cNvCxnSpPr>
            <a:cxnSpLocks noChangeShapeType="1"/>
            <a:endCxn id="65566" idx="0"/>
          </p:cNvCxnSpPr>
          <p:nvPr/>
        </p:nvCxnSpPr>
        <p:spPr bwMode="auto">
          <a:xfrm flipH="1">
            <a:off x="4564063" y="32861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5547" name="AutoShape 21"/>
          <p:cNvCxnSpPr>
            <a:cxnSpLocks noChangeShapeType="1"/>
            <a:endCxn id="65564" idx="0"/>
          </p:cNvCxnSpPr>
          <p:nvPr/>
        </p:nvCxnSpPr>
        <p:spPr bwMode="auto">
          <a:xfrm>
            <a:off x="5100638" y="3306763"/>
            <a:ext cx="273050" cy="30162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5548" name="AutoShape 22"/>
          <p:cNvCxnSpPr>
            <a:cxnSpLocks noChangeShapeType="1"/>
          </p:cNvCxnSpPr>
          <p:nvPr/>
        </p:nvCxnSpPr>
        <p:spPr bwMode="auto">
          <a:xfrm>
            <a:off x="5360988" y="3292475"/>
            <a:ext cx="785812"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65549" name="AutoShape 23"/>
          <p:cNvCxnSpPr>
            <a:cxnSpLocks noChangeShapeType="1"/>
            <a:endCxn id="65568" idx="0"/>
          </p:cNvCxnSpPr>
          <p:nvPr/>
        </p:nvCxnSpPr>
        <p:spPr bwMode="auto">
          <a:xfrm>
            <a:off x="5091113" y="2517775"/>
            <a:ext cx="9525" cy="2555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65550" name="Group 24"/>
          <p:cNvGrpSpPr>
            <a:grpSpLocks/>
          </p:cNvGrpSpPr>
          <p:nvPr/>
        </p:nvGrpSpPr>
        <p:grpSpPr bwMode="auto">
          <a:xfrm>
            <a:off x="4137025" y="3608388"/>
            <a:ext cx="854075" cy="531812"/>
            <a:chOff x="2606" y="2273"/>
            <a:chExt cx="538" cy="335"/>
          </a:xfrm>
        </p:grpSpPr>
        <p:sp>
          <p:nvSpPr>
            <p:cNvPr id="65566" name="Oval 25"/>
            <p:cNvSpPr>
              <a:spLocks noChangeArrowheads="1"/>
            </p:cNvSpPr>
            <p:nvPr/>
          </p:nvSpPr>
          <p:spPr bwMode="auto">
            <a:xfrm>
              <a:off x="2606" y="2273"/>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67" name="AutoShape 26"/>
            <p:cNvSpPr>
              <a:spLocks noChangeArrowheads="1"/>
            </p:cNvSpPr>
            <p:nvPr/>
          </p:nvSpPr>
          <p:spPr bwMode="auto">
            <a:xfrm>
              <a:off x="2686" y="2323"/>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grpSp>
        <p:nvGrpSpPr>
          <p:cNvPr id="65551" name="Group 27"/>
          <p:cNvGrpSpPr>
            <a:grpSpLocks/>
          </p:cNvGrpSpPr>
          <p:nvPr/>
        </p:nvGrpSpPr>
        <p:grpSpPr bwMode="auto">
          <a:xfrm>
            <a:off x="5070475" y="3608388"/>
            <a:ext cx="606425" cy="531812"/>
            <a:chOff x="3194" y="2273"/>
            <a:chExt cx="382" cy="335"/>
          </a:xfrm>
        </p:grpSpPr>
        <p:sp>
          <p:nvSpPr>
            <p:cNvPr id="65564" name="Oval 28"/>
            <p:cNvSpPr>
              <a:spLocks noChangeArrowheads="1"/>
            </p:cNvSpPr>
            <p:nvPr/>
          </p:nvSpPr>
          <p:spPr bwMode="auto">
            <a:xfrm>
              <a:off x="3194" y="2273"/>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65" name="AutoShape 29"/>
            <p:cNvSpPr>
              <a:spLocks noChangeArrowheads="1"/>
            </p:cNvSpPr>
            <p:nvPr/>
          </p:nvSpPr>
          <p:spPr bwMode="auto">
            <a:xfrm>
              <a:off x="3251" y="2323"/>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25</a:t>
              </a:r>
            </a:p>
          </p:txBody>
        </p:sp>
      </p:grpSp>
      <p:sp>
        <p:nvSpPr>
          <p:cNvPr id="65552" name="AutoShape 30"/>
          <p:cNvSpPr>
            <a:spLocks noChangeArrowheads="1"/>
          </p:cNvSpPr>
          <p:nvPr/>
        </p:nvSpPr>
        <p:spPr bwMode="auto">
          <a:xfrm>
            <a:off x="1069975" y="963613"/>
            <a:ext cx="781050"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rPr>
              <a:t>max</a:t>
            </a:r>
          </a:p>
        </p:txBody>
      </p:sp>
      <p:grpSp>
        <p:nvGrpSpPr>
          <p:cNvPr id="65553" name="Group 31"/>
          <p:cNvGrpSpPr>
            <a:grpSpLocks/>
          </p:cNvGrpSpPr>
          <p:nvPr/>
        </p:nvGrpSpPr>
        <p:grpSpPr bwMode="auto">
          <a:xfrm>
            <a:off x="6042025" y="3602038"/>
            <a:ext cx="531813" cy="531812"/>
            <a:chOff x="3806" y="2269"/>
            <a:chExt cx="335" cy="335"/>
          </a:xfrm>
        </p:grpSpPr>
        <p:sp>
          <p:nvSpPr>
            <p:cNvPr id="65562" name="Oval 32"/>
            <p:cNvSpPr>
              <a:spLocks noChangeArrowheads="1"/>
            </p:cNvSpPr>
            <p:nvPr/>
          </p:nvSpPr>
          <p:spPr bwMode="auto">
            <a:xfrm>
              <a:off x="3806" y="2269"/>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65563" name="AutoShape 33"/>
            <p:cNvSpPr>
              <a:spLocks noChangeArrowheads="1"/>
            </p:cNvSpPr>
            <p:nvPr/>
          </p:nvSpPr>
          <p:spPr bwMode="auto">
            <a:xfrm>
              <a:off x="3856" y="2319"/>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H</a:t>
              </a:r>
            </a:p>
          </p:txBody>
        </p:sp>
      </p:grpSp>
      <p:sp>
        <p:nvSpPr>
          <p:cNvPr id="65554" name="Text Box 34"/>
          <p:cNvSpPr txBox="1">
            <a:spLocks noChangeArrowheads="1"/>
          </p:cNvSpPr>
          <p:nvPr/>
        </p:nvSpPr>
        <p:spPr bwMode="auto">
          <a:xfrm>
            <a:off x="685800" y="4495800"/>
            <a:ext cx="7772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2pPr>
            <a:lvl3pPr marL="11430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3pPr>
            <a:lvl4pPr marL="16002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4pPr>
            <a:lvl5pPr marL="20574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9pPr>
          </a:lstStyle>
          <a:p>
            <a:pPr eaLnBrk="1" hangingPunct="1">
              <a:lnSpc>
                <a:spcPct val="93000"/>
              </a:lnSpc>
              <a:spcBef>
                <a:spcPts val="600"/>
              </a:spcBef>
              <a:buClr>
                <a:srgbClr val="33CC33"/>
              </a:buClr>
              <a:buSzPct val="150000"/>
              <a:buFont typeface="Arial" charset="0"/>
              <a:buChar char="•"/>
            </a:pPr>
            <a:r>
              <a:rPr lang="en-US" sz="2200" dirty="0">
                <a:solidFill>
                  <a:srgbClr val="000000"/>
                </a:solidFill>
                <a:latin typeface="Arial" charset="0"/>
              </a:rPr>
              <a:t>After returning from B, can get </a:t>
            </a:r>
            <a:r>
              <a:rPr lang="en-US" sz="2200" b="1" i="1" dirty="0">
                <a:solidFill>
                  <a:srgbClr val="000000"/>
                </a:solidFill>
                <a:latin typeface="Arial" charset="0"/>
              </a:rPr>
              <a:t>at most 20 at MIN node A</a:t>
            </a:r>
          </a:p>
          <a:p>
            <a:pPr eaLnBrk="1" hangingPunct="1">
              <a:lnSpc>
                <a:spcPct val="93000"/>
              </a:lnSpc>
              <a:spcBef>
                <a:spcPts val="600"/>
              </a:spcBef>
              <a:buClr>
                <a:srgbClr val="33CC33"/>
              </a:buClr>
              <a:buSzPct val="150000"/>
              <a:buFont typeface="Arial" charset="0"/>
              <a:buChar char="•"/>
            </a:pPr>
            <a:r>
              <a:rPr lang="en-US" sz="2200" dirty="0">
                <a:solidFill>
                  <a:srgbClr val="000000"/>
                </a:solidFill>
                <a:latin typeface="Arial" charset="0"/>
              </a:rPr>
              <a:t>After returning from G, can get </a:t>
            </a:r>
            <a:r>
              <a:rPr lang="en-US" sz="2200" b="1" i="1" dirty="0">
                <a:solidFill>
                  <a:srgbClr val="000000"/>
                </a:solidFill>
                <a:latin typeface="Arial" charset="0"/>
              </a:rPr>
              <a:t>at least 25 at MAX node C</a:t>
            </a:r>
          </a:p>
          <a:p>
            <a:pPr eaLnBrk="1" hangingPunct="1">
              <a:lnSpc>
                <a:spcPct val="93000"/>
              </a:lnSpc>
              <a:spcBef>
                <a:spcPts val="600"/>
              </a:spcBef>
              <a:buClr>
                <a:srgbClr val="33CC33"/>
              </a:buClr>
              <a:buSzPct val="150000"/>
              <a:buFont typeface="Arial" charset="0"/>
              <a:buChar char="•"/>
            </a:pPr>
            <a:r>
              <a:rPr lang="en-US" sz="2200" dirty="0">
                <a:solidFill>
                  <a:srgbClr val="000000"/>
                </a:solidFill>
                <a:latin typeface="Arial" charset="0"/>
              </a:rPr>
              <a:t>No matter what </a:t>
            </a:r>
            <a:r>
              <a:rPr lang="en-US" sz="2200" dirty="0" err="1">
                <a:solidFill>
                  <a:srgbClr val="000000"/>
                </a:solidFill>
                <a:latin typeface="Arial" charset="0"/>
              </a:rPr>
              <a:t>minimax</a:t>
            </a:r>
            <a:r>
              <a:rPr lang="en-US" sz="2200" dirty="0">
                <a:solidFill>
                  <a:srgbClr val="000000"/>
                </a:solidFill>
                <a:latin typeface="Arial" charset="0"/>
              </a:rPr>
              <a:t> value is found at H, A will NEVER choose C over B, so don’t visit node H</a:t>
            </a:r>
          </a:p>
          <a:p>
            <a:pPr eaLnBrk="1" hangingPunct="1">
              <a:lnSpc>
                <a:spcPct val="93000"/>
              </a:lnSpc>
              <a:spcBef>
                <a:spcPts val="600"/>
              </a:spcBef>
              <a:buClr>
                <a:srgbClr val="33CC33"/>
              </a:buClr>
              <a:buSzPct val="150000"/>
              <a:buFont typeface="Arial" charset="0"/>
              <a:buChar char="•"/>
            </a:pPr>
            <a:r>
              <a:rPr lang="en-US" sz="2200" dirty="0">
                <a:solidFill>
                  <a:srgbClr val="000000"/>
                </a:solidFill>
                <a:latin typeface="Arial" charset="0"/>
              </a:rPr>
              <a:t>Called “</a:t>
            </a:r>
            <a:r>
              <a:rPr lang="en-US" sz="2200" b="1" dirty="0">
                <a:solidFill>
                  <a:srgbClr val="000000"/>
                </a:solidFill>
                <a:latin typeface="Arial" charset="0"/>
              </a:rPr>
              <a:t>Beta Cutoff</a:t>
            </a:r>
            <a:r>
              <a:rPr lang="en-US" sz="2200" dirty="0">
                <a:solidFill>
                  <a:srgbClr val="000000"/>
                </a:solidFill>
                <a:latin typeface="Arial" charset="0"/>
              </a:rPr>
              <a:t>” (at MAX node C)</a:t>
            </a:r>
          </a:p>
          <a:p>
            <a:pPr eaLnBrk="1" hangingPunct="1">
              <a:spcBef>
                <a:spcPts val="600"/>
              </a:spcBef>
              <a:buClr>
                <a:srgbClr val="33CC33"/>
              </a:buClr>
              <a:buSzPct val="150000"/>
              <a:buFont typeface="Arial" charset="0"/>
              <a:buChar char="•"/>
            </a:pPr>
            <a:endParaRPr lang="en-US" dirty="0">
              <a:solidFill>
                <a:srgbClr val="000000"/>
              </a:solidFill>
              <a:latin typeface="Arial" charset="0"/>
            </a:endParaRPr>
          </a:p>
        </p:txBody>
      </p:sp>
      <p:grpSp>
        <p:nvGrpSpPr>
          <p:cNvPr id="65555" name="Group 35"/>
          <p:cNvGrpSpPr>
            <a:grpSpLocks/>
          </p:cNvGrpSpPr>
          <p:nvPr/>
        </p:nvGrpSpPr>
        <p:grpSpPr bwMode="auto">
          <a:xfrm>
            <a:off x="4824413" y="1084263"/>
            <a:ext cx="531812" cy="531812"/>
            <a:chOff x="3039" y="683"/>
            <a:chExt cx="335" cy="335"/>
          </a:xfrm>
        </p:grpSpPr>
        <p:sp>
          <p:nvSpPr>
            <p:cNvPr id="65560" name="Oval 36"/>
            <p:cNvSpPr>
              <a:spLocks noChangeArrowheads="1"/>
            </p:cNvSpPr>
            <p:nvPr/>
          </p:nvSpPr>
          <p:spPr bwMode="auto">
            <a:xfrm>
              <a:off x="3039" y="683"/>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61" name="AutoShape 37"/>
            <p:cNvSpPr>
              <a:spLocks noChangeArrowheads="1"/>
            </p:cNvSpPr>
            <p:nvPr/>
          </p:nvSpPr>
          <p:spPr bwMode="auto">
            <a:xfrm>
              <a:off x="3089" y="733"/>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cxnSp>
        <p:nvCxnSpPr>
          <p:cNvPr id="65556" name="AutoShape 38"/>
          <p:cNvCxnSpPr>
            <a:cxnSpLocks noChangeShapeType="1"/>
          </p:cNvCxnSpPr>
          <p:nvPr/>
        </p:nvCxnSpPr>
        <p:spPr bwMode="auto">
          <a:xfrm flipH="1">
            <a:off x="5084763" y="16176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65557" name="Text Box 39"/>
          <p:cNvSpPr txBox="1">
            <a:spLocks noChangeArrowheads="1"/>
          </p:cNvSpPr>
          <p:nvPr/>
        </p:nvSpPr>
        <p:spPr bwMode="auto">
          <a:xfrm>
            <a:off x="5643563" y="3248025"/>
            <a:ext cx="3810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charset="0"/>
              </a:rPr>
              <a:t>X</a:t>
            </a:r>
          </a:p>
        </p:txBody>
      </p:sp>
      <p:sp>
        <p:nvSpPr>
          <p:cNvPr id="65558" name="TextBox 40"/>
          <p:cNvSpPr txBox="1">
            <a:spLocks noChangeArrowheads="1"/>
          </p:cNvSpPr>
          <p:nvPr/>
        </p:nvSpPr>
        <p:spPr bwMode="auto">
          <a:xfrm>
            <a:off x="5715000" y="1981200"/>
            <a:ext cx="987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ym typeface="Symbol" charset="0"/>
              </a:rPr>
              <a:t>β = 20</a:t>
            </a:r>
            <a:endParaRPr lang="en-US"/>
          </a:p>
        </p:txBody>
      </p:sp>
      <p:sp>
        <p:nvSpPr>
          <p:cNvPr id="65559" name="TextBox 41"/>
          <p:cNvSpPr txBox="1">
            <a:spLocks noChangeArrowheads="1"/>
          </p:cNvSpPr>
          <p:nvPr/>
        </p:nvSpPr>
        <p:spPr bwMode="auto">
          <a:xfrm>
            <a:off x="5715000" y="2819400"/>
            <a:ext cx="9737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dirty="0">
                <a:sym typeface="Symbol" charset="0"/>
              </a:rPr>
              <a:t>v</a:t>
            </a:r>
            <a:r>
              <a:rPr lang="en-US" dirty="0">
                <a:sym typeface="Symbol" charset="0"/>
              </a:rPr>
              <a:t> = 25</a:t>
            </a:r>
            <a:endParaRPr lang="en-US" dirty="0"/>
          </a:p>
        </p:txBody>
      </p:sp>
      <p:cxnSp>
        <p:nvCxnSpPr>
          <p:cNvPr id="43" name="AutoShape 22"/>
          <p:cNvCxnSpPr>
            <a:cxnSpLocks noChangeShapeType="1"/>
          </p:cNvCxnSpPr>
          <p:nvPr/>
        </p:nvCxnSpPr>
        <p:spPr bwMode="auto">
          <a:xfrm>
            <a:off x="5486400" y="3200400"/>
            <a:ext cx="1752600" cy="45720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45" name="Text Box 39"/>
          <p:cNvSpPr txBox="1">
            <a:spLocks noChangeArrowheads="1"/>
          </p:cNvSpPr>
          <p:nvPr/>
        </p:nvSpPr>
        <p:spPr bwMode="auto">
          <a:xfrm>
            <a:off x="6172200" y="3200400"/>
            <a:ext cx="3810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charset="0"/>
              </a:rPr>
              <a:t>X</a:t>
            </a:r>
          </a:p>
        </p:txBody>
      </p:sp>
      <p:sp>
        <p:nvSpPr>
          <p:cNvPr id="3" name="Rectangle 2"/>
          <p:cNvSpPr/>
          <p:nvPr/>
        </p:nvSpPr>
        <p:spPr>
          <a:xfrm>
            <a:off x="7391400" y="2362200"/>
            <a:ext cx="793231" cy="461665"/>
          </a:xfrm>
          <a:prstGeom prst="rect">
            <a:avLst/>
          </a:prstGeom>
        </p:spPr>
        <p:txBody>
          <a:bodyPr wrap="none">
            <a:spAutoFit/>
          </a:bodyPr>
          <a:lstStyle/>
          <a:p>
            <a:r>
              <a:rPr lang="en-US" i="1" dirty="0">
                <a:solidFill>
                  <a:srgbClr val="FF0000"/>
                </a:solidFill>
                <a:latin typeface="Calibri" charset="0"/>
                <a:sym typeface="Symbol" charset="0"/>
              </a:rPr>
              <a:t>v</a:t>
            </a:r>
            <a:r>
              <a:rPr lang="en-US" dirty="0">
                <a:solidFill>
                  <a:srgbClr val="FF0000"/>
                </a:solidFill>
                <a:latin typeface="Calibri" charset="0"/>
                <a:sym typeface="Symbol" charset="0"/>
              </a:rPr>
              <a:t> ≥ β</a:t>
            </a:r>
            <a:endParaRPr lang="en-US"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Calibri" charset="0"/>
              </a:rPr>
              <a:t>Beta Cutoff</a:t>
            </a:r>
          </a:p>
        </p:txBody>
      </p:sp>
      <p:sp>
        <p:nvSpPr>
          <p:cNvPr id="67586" name="Content Placeholder 2"/>
          <p:cNvSpPr>
            <a:spLocks noGrp="1"/>
          </p:cNvSpPr>
          <p:nvPr>
            <p:ph idx="1"/>
          </p:nvPr>
        </p:nvSpPr>
        <p:spPr>
          <a:xfrm>
            <a:off x="457200" y="1371600"/>
            <a:ext cx="8382000" cy="5181600"/>
          </a:xfrm>
        </p:spPr>
        <p:txBody>
          <a:bodyPr/>
          <a:lstStyle/>
          <a:p>
            <a:r>
              <a:rPr lang="en-US" dirty="0">
                <a:latin typeface="Calibri" charset="0"/>
              </a:rPr>
              <a:t>At each MAX node, keep track of the </a:t>
            </a:r>
            <a:r>
              <a:rPr lang="en-US" i="1" dirty="0">
                <a:latin typeface="Calibri" charset="0"/>
              </a:rPr>
              <a:t>maximum</a:t>
            </a:r>
            <a:r>
              <a:rPr lang="en-US" dirty="0">
                <a:latin typeface="Calibri" charset="0"/>
              </a:rPr>
              <a:t> value returned so far from its visited children</a:t>
            </a:r>
          </a:p>
          <a:p>
            <a:r>
              <a:rPr lang="en-US" dirty="0">
                <a:latin typeface="Calibri" charset="0"/>
              </a:rPr>
              <a:t>Store this value as </a:t>
            </a:r>
            <a:r>
              <a:rPr lang="en-US" i="1" dirty="0">
                <a:latin typeface="Calibri" charset="0"/>
              </a:rPr>
              <a:t>v</a:t>
            </a:r>
            <a:endParaRPr lang="en-US" dirty="0">
              <a:latin typeface="Calibri" charset="0"/>
              <a:sym typeface="Symbol" charset="0"/>
            </a:endParaRPr>
          </a:p>
          <a:p>
            <a:r>
              <a:rPr lang="en-US" dirty="0">
                <a:latin typeface="Calibri" charset="0"/>
                <a:sym typeface="Symbol" charset="0"/>
              </a:rPr>
              <a:t>Each time </a:t>
            </a:r>
            <a:r>
              <a:rPr lang="en-US" i="1" dirty="0">
                <a:latin typeface="Calibri" charset="0"/>
                <a:sym typeface="Symbol" charset="0"/>
              </a:rPr>
              <a:t>v</a:t>
            </a:r>
            <a:r>
              <a:rPr lang="en-US" dirty="0">
                <a:latin typeface="Calibri" charset="0"/>
                <a:sym typeface="Symbol" charset="0"/>
              </a:rPr>
              <a:t> is updated (at a MAX node), check its value against the β value of all its MIN node ancestors</a:t>
            </a:r>
          </a:p>
          <a:p>
            <a:r>
              <a:rPr lang="en-US" dirty="0">
                <a:latin typeface="Calibri" charset="0"/>
                <a:sym typeface="Symbol" charset="0"/>
              </a:rPr>
              <a:t>If </a:t>
            </a:r>
            <a:r>
              <a:rPr lang="en-US" b="1" i="1" dirty="0">
                <a:latin typeface="Calibri" charset="0"/>
                <a:sym typeface="Symbol" charset="0"/>
              </a:rPr>
              <a:t>v</a:t>
            </a:r>
            <a:r>
              <a:rPr lang="en-US" b="1" dirty="0">
                <a:latin typeface="Calibri" charset="0"/>
                <a:sym typeface="Symbol" charset="0"/>
              </a:rPr>
              <a:t> ≥ β </a:t>
            </a:r>
            <a:r>
              <a:rPr lang="en-US" dirty="0">
                <a:latin typeface="Calibri" charset="0"/>
                <a:sym typeface="Symbol" charset="0"/>
              </a:rPr>
              <a:t>for </a:t>
            </a:r>
            <a:r>
              <a:rPr lang="en-US" i="1" dirty="0">
                <a:latin typeface="Calibri" charset="0"/>
                <a:sym typeface="Symbol" charset="0"/>
              </a:rPr>
              <a:t>some</a:t>
            </a:r>
            <a:r>
              <a:rPr lang="en-US" dirty="0">
                <a:latin typeface="Calibri" charset="0"/>
                <a:sym typeface="Symbol" charset="0"/>
              </a:rPr>
              <a:t> MIN node ancestor, </a:t>
            </a:r>
            <a:r>
              <a:rPr lang="en-US" b="1" dirty="0">
                <a:latin typeface="Calibri" charset="0"/>
                <a:sym typeface="Symbol" charset="0"/>
              </a:rPr>
              <a:t>don’t</a:t>
            </a:r>
            <a:r>
              <a:rPr lang="en-US" dirty="0">
                <a:latin typeface="Calibri" charset="0"/>
                <a:sym typeface="Symbol" charset="0"/>
              </a:rPr>
              <a:t> </a:t>
            </a:r>
            <a:r>
              <a:rPr lang="en-US" b="1" dirty="0">
                <a:latin typeface="Calibri" charset="0"/>
                <a:sym typeface="Symbol" charset="0"/>
              </a:rPr>
              <a:t>visit</a:t>
            </a:r>
            <a:r>
              <a:rPr lang="en-US" dirty="0">
                <a:latin typeface="Calibri" charset="0"/>
                <a:sym typeface="Symbol" charset="0"/>
              </a:rPr>
              <a:t> any more of the current MAX node’s children;  i.e., </a:t>
            </a:r>
            <a:r>
              <a:rPr lang="en-US" b="1" i="1" dirty="0">
                <a:solidFill>
                  <a:srgbClr val="FF0000"/>
                </a:solidFill>
                <a:latin typeface="Calibri" charset="0"/>
                <a:sym typeface="Symbol" charset="0"/>
              </a:rPr>
              <a:t>prune (cutoff) all </a:t>
            </a:r>
            <a:r>
              <a:rPr lang="en-US" b="1" i="1" dirty="0" err="1">
                <a:solidFill>
                  <a:srgbClr val="FF0000"/>
                </a:solidFill>
                <a:latin typeface="Calibri" charset="0"/>
                <a:sym typeface="Symbol" charset="0"/>
              </a:rPr>
              <a:t>subtrees</a:t>
            </a:r>
            <a:r>
              <a:rPr lang="en-US" b="1" i="1" dirty="0">
                <a:solidFill>
                  <a:srgbClr val="FF0000"/>
                </a:solidFill>
                <a:latin typeface="Calibri" charset="0"/>
                <a:sym typeface="Symbol" charset="0"/>
              </a:rPr>
              <a:t> rooted at remaining children of MAX</a:t>
            </a:r>
            <a:endParaRPr lang="en-US" b="1" i="1" dirty="0">
              <a:solidFill>
                <a:srgbClr val="FF0000"/>
              </a:solidFill>
              <a:latin typeface="Calibri" charset="0"/>
            </a:endParaRPr>
          </a:p>
          <a:p>
            <a:endParaRPr lang="en-US" dirty="0">
              <a:latin typeface="Calibri"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457200" y="274638"/>
            <a:ext cx="8229600" cy="715962"/>
          </a:xfrm>
        </p:spPr>
        <p:txBody>
          <a:bodyPr/>
          <a:lstStyle/>
          <a:p>
            <a:pPr eaLnBrk="1" hangingPunct="1"/>
            <a:r>
              <a:rPr lang="en-US">
                <a:latin typeface="Calibri" charset="0"/>
              </a:rPr>
              <a:t>Alpha-Beta  Idea</a:t>
            </a:r>
          </a:p>
        </p:txBody>
      </p:sp>
      <p:sp>
        <p:nvSpPr>
          <p:cNvPr id="764931" name="Rectangle 3"/>
          <p:cNvSpPr>
            <a:spLocks noGrp="1" noChangeArrowheads="1"/>
          </p:cNvSpPr>
          <p:nvPr>
            <p:ph idx="1"/>
          </p:nvPr>
        </p:nvSpPr>
        <p:spPr>
          <a:xfrm>
            <a:off x="685800" y="1143000"/>
            <a:ext cx="8001000" cy="5410200"/>
          </a:xfrm>
        </p:spPr>
        <p:txBody>
          <a:bodyPr/>
          <a:lstStyle/>
          <a:p>
            <a:pPr eaLnBrk="1" hangingPunct="1">
              <a:lnSpc>
                <a:spcPct val="90000"/>
              </a:lnSpc>
              <a:spcBef>
                <a:spcPct val="30000"/>
              </a:spcBef>
            </a:pPr>
            <a:r>
              <a:rPr lang="en-US" sz="2800" dirty="0">
                <a:latin typeface="Calibri" charset="0"/>
              </a:rPr>
              <a:t>Store </a:t>
            </a:r>
            <a:r>
              <a:rPr lang="en-US" sz="2800" dirty="0">
                <a:latin typeface="Calibri" charset="0"/>
                <a:sym typeface="Symbol" charset="0"/>
              </a:rPr>
              <a:t>α value at MAX nodes and β value at MIN nodes, representing best value found so far on path back to root, including current node</a:t>
            </a:r>
          </a:p>
          <a:p>
            <a:pPr eaLnBrk="1" hangingPunct="1">
              <a:lnSpc>
                <a:spcPct val="90000"/>
              </a:lnSpc>
              <a:spcBef>
                <a:spcPct val="30000"/>
              </a:spcBef>
            </a:pPr>
            <a:r>
              <a:rPr lang="en-US" sz="2800" dirty="0">
                <a:latin typeface="Calibri" charset="0"/>
              </a:rPr>
              <a:t>Cutoff/pruning occurs</a:t>
            </a:r>
          </a:p>
          <a:p>
            <a:pPr lvl="1" eaLnBrk="1" hangingPunct="1">
              <a:lnSpc>
                <a:spcPct val="90000"/>
              </a:lnSpc>
              <a:spcBef>
                <a:spcPct val="30000"/>
              </a:spcBef>
            </a:pPr>
            <a:r>
              <a:rPr lang="en-US" sz="2400" dirty="0">
                <a:latin typeface="Calibri" charset="0"/>
              </a:rPr>
              <a:t>At MAX node (when </a:t>
            </a:r>
            <a:r>
              <a:rPr lang="en-US" sz="2400" b="1" dirty="0">
                <a:solidFill>
                  <a:srgbClr val="C00000"/>
                </a:solidFill>
                <a:latin typeface="Calibri" charset="0"/>
              </a:rPr>
              <a:t>maximizing</a:t>
            </a:r>
            <a:r>
              <a:rPr lang="en-US" sz="2400" dirty="0">
                <a:latin typeface="Calibri" charset="0"/>
              </a:rPr>
              <a:t>)</a:t>
            </a:r>
          </a:p>
          <a:p>
            <a:pPr lvl="1" eaLnBrk="1" hangingPunct="1">
              <a:lnSpc>
                <a:spcPct val="90000"/>
              </a:lnSpc>
              <a:spcBef>
                <a:spcPct val="30000"/>
              </a:spcBef>
              <a:buFontTx/>
              <a:buNone/>
            </a:pPr>
            <a:r>
              <a:rPr lang="en-US" sz="2400" dirty="0">
                <a:latin typeface="Calibri" charset="0"/>
              </a:rPr>
              <a:t>	if  </a:t>
            </a:r>
            <a:r>
              <a:rPr lang="en-US" sz="2400" dirty="0">
                <a:latin typeface="Calibri" charset="0"/>
                <a:sym typeface="Symbol" charset="0"/>
              </a:rPr>
              <a:t>α</a:t>
            </a:r>
            <a:r>
              <a:rPr lang="en-US" sz="2400" i="1" dirty="0">
                <a:latin typeface="Calibri" charset="0"/>
              </a:rPr>
              <a:t> </a:t>
            </a:r>
            <a:r>
              <a:rPr lang="en-US" sz="2400" dirty="0">
                <a:latin typeface="Calibri" charset="0"/>
                <a:sym typeface="Symbol" charset="0"/>
              </a:rPr>
              <a:t>≥</a:t>
            </a:r>
            <a:r>
              <a:rPr lang="en-US" sz="2400" i="1" dirty="0">
                <a:latin typeface="Calibri" charset="0"/>
              </a:rPr>
              <a:t> </a:t>
            </a:r>
            <a:r>
              <a:rPr lang="en-US" sz="2400" dirty="0">
                <a:latin typeface="Calibri" charset="0"/>
                <a:sym typeface="Symbol" charset="0"/>
              </a:rPr>
              <a:t>β</a:t>
            </a:r>
            <a:r>
              <a:rPr lang="en-US" sz="2400" i="1" dirty="0">
                <a:latin typeface="Calibri" charset="0"/>
                <a:sym typeface="Symbol" charset="0"/>
              </a:rPr>
              <a:t>  </a:t>
            </a:r>
            <a:r>
              <a:rPr lang="en-US" sz="2400" dirty="0">
                <a:latin typeface="Calibri" charset="0"/>
                <a:sym typeface="Symbol" charset="0"/>
              </a:rPr>
              <a:t>for some MIN ancestor</a:t>
            </a:r>
            <a:r>
              <a:rPr lang="en-US" sz="2400" dirty="0">
                <a:latin typeface="Calibri" charset="0"/>
              </a:rPr>
              <a:t>, stop expanding</a:t>
            </a:r>
          </a:p>
          <a:p>
            <a:pPr lvl="1" eaLnBrk="1" hangingPunct="1">
              <a:lnSpc>
                <a:spcPct val="90000"/>
              </a:lnSpc>
              <a:spcBef>
                <a:spcPct val="30000"/>
              </a:spcBef>
            </a:pPr>
            <a:r>
              <a:rPr lang="en-US" sz="2400" dirty="0">
                <a:latin typeface="Calibri" charset="0"/>
              </a:rPr>
              <a:t>Don’t visit more children of MAX node because opponent won't allow computer to make these moves</a:t>
            </a:r>
          </a:p>
          <a:p>
            <a:pPr lvl="1" eaLnBrk="1" hangingPunct="1">
              <a:lnSpc>
                <a:spcPct val="90000"/>
              </a:lnSpc>
              <a:spcBef>
                <a:spcPct val="30000"/>
              </a:spcBef>
              <a:buFontTx/>
              <a:buNone/>
            </a:pPr>
            <a:endParaRPr lang="en-US" sz="2400" dirty="0">
              <a:latin typeface="Calibri" charset="0"/>
            </a:endParaRPr>
          </a:p>
          <a:p>
            <a:pPr lvl="1" eaLnBrk="1" hangingPunct="1">
              <a:lnSpc>
                <a:spcPct val="90000"/>
              </a:lnSpc>
            </a:pPr>
            <a:r>
              <a:rPr lang="en-US" sz="2400" dirty="0">
                <a:latin typeface="Calibri" charset="0"/>
              </a:rPr>
              <a:t>At MIN node (when </a:t>
            </a:r>
            <a:r>
              <a:rPr lang="en-US" sz="2400" b="1" dirty="0">
                <a:solidFill>
                  <a:srgbClr val="C00000"/>
                </a:solidFill>
                <a:latin typeface="Calibri" charset="0"/>
              </a:rPr>
              <a:t>minimizing</a:t>
            </a:r>
            <a:r>
              <a:rPr lang="en-US" sz="2400" dirty="0">
                <a:latin typeface="Calibri" charset="0"/>
              </a:rPr>
              <a:t>)</a:t>
            </a:r>
          </a:p>
          <a:p>
            <a:pPr lvl="1" eaLnBrk="1" hangingPunct="1">
              <a:lnSpc>
                <a:spcPct val="90000"/>
              </a:lnSpc>
              <a:spcBef>
                <a:spcPct val="30000"/>
              </a:spcBef>
              <a:buFontTx/>
              <a:buNone/>
            </a:pPr>
            <a:r>
              <a:rPr lang="en-US" sz="2400" dirty="0">
                <a:latin typeface="Calibri" charset="0"/>
              </a:rPr>
              <a:t>	if, for some MAX node ancestor,  </a:t>
            </a:r>
            <a:r>
              <a:rPr lang="en-US" sz="2400" dirty="0">
                <a:latin typeface="Calibri" charset="0"/>
                <a:sym typeface="Symbol" charset="0"/>
              </a:rPr>
              <a:t>α ≥ β</a:t>
            </a:r>
            <a:r>
              <a:rPr lang="en-US" sz="2400" dirty="0">
                <a:latin typeface="Calibri" charset="0"/>
              </a:rPr>
              <a:t>,  stop expanding</a:t>
            </a:r>
          </a:p>
          <a:p>
            <a:pPr lvl="1" eaLnBrk="1" hangingPunct="1">
              <a:lnSpc>
                <a:spcPct val="90000"/>
              </a:lnSpc>
              <a:spcBef>
                <a:spcPct val="30000"/>
              </a:spcBef>
            </a:pPr>
            <a:r>
              <a:rPr lang="en-US" sz="2400" dirty="0">
                <a:latin typeface="Calibri" charset="0"/>
              </a:rPr>
              <a:t>Don’t visit more children of MIN node because computer won't want to take any of these moves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4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4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49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49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493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6493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64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990600"/>
          </a:xfrm>
        </p:spPr>
        <p:txBody>
          <a:bodyPr/>
          <a:lstStyle/>
          <a:p>
            <a:r>
              <a:rPr lang="en-US" dirty="0">
                <a:latin typeface="Calibri" charset="0"/>
              </a:rPr>
              <a:t>Implementation of Cutoffs</a:t>
            </a:r>
          </a:p>
        </p:txBody>
      </p:sp>
      <p:sp>
        <p:nvSpPr>
          <p:cNvPr id="71682" name="Content Placeholder 2"/>
          <p:cNvSpPr>
            <a:spLocks noGrp="1"/>
          </p:cNvSpPr>
          <p:nvPr>
            <p:ph idx="1"/>
          </p:nvPr>
        </p:nvSpPr>
        <p:spPr>
          <a:xfrm>
            <a:off x="457200" y="914400"/>
            <a:ext cx="8229600" cy="5943600"/>
          </a:xfrm>
        </p:spPr>
        <p:txBody>
          <a:bodyPr/>
          <a:lstStyle/>
          <a:p>
            <a:pPr marL="0" indent="0">
              <a:buNone/>
            </a:pPr>
            <a:r>
              <a:rPr lang="en-US" sz="2800" dirty="0">
                <a:latin typeface="Calibri" charset="0"/>
              </a:rPr>
              <a:t>At each node, keep </a:t>
            </a:r>
            <a:r>
              <a:rPr lang="en-US" sz="2800" i="1" dirty="0">
                <a:latin typeface="Calibri" charset="0"/>
              </a:rPr>
              <a:t>both</a:t>
            </a:r>
            <a:r>
              <a:rPr lang="en-US" sz="2800" dirty="0">
                <a:latin typeface="Calibri" charset="0"/>
              </a:rPr>
              <a:t> </a:t>
            </a:r>
            <a:r>
              <a:rPr lang="en-US" sz="2800" dirty="0">
                <a:latin typeface="Calibri" charset="0"/>
                <a:sym typeface="Symbol" charset="0"/>
              </a:rPr>
              <a:t>α and β values, where α = largest (i.e.,  best) value of all MAX node </a:t>
            </a:r>
            <a:r>
              <a:rPr lang="en-US" sz="2800" i="1" dirty="0">
                <a:latin typeface="Calibri" charset="0"/>
                <a:sym typeface="Symbol" charset="0"/>
              </a:rPr>
              <a:t>ancestors</a:t>
            </a:r>
            <a:r>
              <a:rPr lang="en-US" sz="2800" dirty="0">
                <a:latin typeface="Calibri" charset="0"/>
                <a:sym typeface="Symbol" charset="0"/>
              </a:rPr>
              <a:t> in search tree, and β = smallest (i.e., best) value of all MIN node </a:t>
            </a:r>
            <a:r>
              <a:rPr lang="en-US" sz="2800" i="1" dirty="0">
                <a:latin typeface="Calibri" charset="0"/>
                <a:sym typeface="Symbol" charset="0"/>
              </a:rPr>
              <a:t>ancestors</a:t>
            </a:r>
            <a:r>
              <a:rPr lang="en-US" sz="2800" dirty="0">
                <a:latin typeface="Calibri" charset="0"/>
                <a:sym typeface="Symbol" charset="0"/>
              </a:rPr>
              <a:t> in search tree.  Pass these </a:t>
            </a:r>
            <a:r>
              <a:rPr lang="en-US" sz="2800" i="1" dirty="0">
                <a:latin typeface="Calibri" charset="0"/>
                <a:sym typeface="Symbol" charset="0"/>
              </a:rPr>
              <a:t>down the tree</a:t>
            </a:r>
            <a:r>
              <a:rPr lang="en-US" sz="2800" dirty="0">
                <a:latin typeface="Calibri" charset="0"/>
                <a:sym typeface="Symbol" charset="0"/>
              </a:rPr>
              <a:t> during traversal</a:t>
            </a:r>
          </a:p>
          <a:p>
            <a:pPr lvl="1"/>
            <a:r>
              <a:rPr lang="en-US" dirty="0">
                <a:latin typeface="Calibri" charset="0"/>
                <a:sym typeface="Symbol" charset="0"/>
              </a:rPr>
              <a:t>At MAX node, </a:t>
            </a:r>
            <a:r>
              <a:rPr lang="en-US" i="1" dirty="0">
                <a:latin typeface="Calibri" charset="0"/>
                <a:sym typeface="Symbol" charset="0"/>
              </a:rPr>
              <a:t>v</a:t>
            </a:r>
            <a:r>
              <a:rPr lang="en-US" dirty="0">
                <a:latin typeface="Calibri" charset="0"/>
                <a:sym typeface="Symbol" charset="0"/>
              </a:rPr>
              <a:t> = largest value from its </a:t>
            </a:r>
            <a:r>
              <a:rPr lang="en-US" b="1" i="1" dirty="0">
                <a:latin typeface="Calibri" charset="0"/>
                <a:sym typeface="Symbol" charset="0"/>
              </a:rPr>
              <a:t>children</a:t>
            </a:r>
            <a:r>
              <a:rPr lang="en-US" dirty="0">
                <a:latin typeface="Calibri" charset="0"/>
                <a:sym typeface="Symbol" charset="0"/>
              </a:rPr>
              <a:t> visited so far;   cutoff if  </a:t>
            </a:r>
            <a:r>
              <a:rPr lang="en-US" i="1" dirty="0">
                <a:latin typeface="Calibri" charset="0"/>
                <a:sym typeface="Symbol" charset="0"/>
              </a:rPr>
              <a:t>v</a:t>
            </a:r>
            <a:r>
              <a:rPr lang="en-US" dirty="0">
                <a:latin typeface="Calibri" charset="0"/>
                <a:sym typeface="Symbol" charset="0"/>
              </a:rPr>
              <a:t> ≥ β</a:t>
            </a:r>
          </a:p>
          <a:p>
            <a:pPr lvl="2" eaLnBrk="1" hangingPunct="1">
              <a:spcBef>
                <a:spcPts val="600"/>
              </a:spcBef>
              <a:buClr>
                <a:srgbClr val="33CC33"/>
              </a:buClr>
              <a:buSzPct val="150000"/>
            </a:pPr>
            <a:r>
              <a:rPr lang="en-US" sz="2000" b="1" i="1" dirty="0">
                <a:latin typeface="Arial" charset="0"/>
                <a:cs typeface="Arial" charset="0"/>
                <a:sym typeface="Symbol" charset="0"/>
              </a:rPr>
              <a:t>v</a:t>
            </a:r>
            <a:r>
              <a:rPr lang="en-US" sz="2000" b="1" dirty="0">
                <a:latin typeface="Arial" charset="0"/>
                <a:cs typeface="Arial" charset="0"/>
              </a:rPr>
              <a:t> value at MAX comes from its </a:t>
            </a:r>
            <a:r>
              <a:rPr lang="en-US" sz="2000" b="1" i="1" dirty="0">
                <a:latin typeface="Arial" charset="0"/>
                <a:cs typeface="Arial" charset="0"/>
              </a:rPr>
              <a:t>descendants</a:t>
            </a:r>
          </a:p>
          <a:p>
            <a:pPr lvl="2" eaLnBrk="1" hangingPunct="1">
              <a:spcBef>
                <a:spcPts val="600"/>
              </a:spcBef>
              <a:buClr>
                <a:srgbClr val="33CC33"/>
              </a:buClr>
              <a:buSzPct val="150000"/>
            </a:pPr>
            <a:r>
              <a:rPr lang="en-US" sz="2000" b="1" dirty="0">
                <a:latin typeface="Arial" charset="0"/>
                <a:cs typeface="Arial" charset="0"/>
                <a:sym typeface="Symbol" charset="0"/>
              </a:rPr>
              <a:t>β</a:t>
            </a:r>
            <a:r>
              <a:rPr lang="en-US" sz="2000" b="1" dirty="0">
                <a:latin typeface="Arial" charset="0"/>
                <a:cs typeface="Arial" charset="0"/>
              </a:rPr>
              <a:t> value at MAX comes from its MIN node </a:t>
            </a:r>
            <a:r>
              <a:rPr lang="en-US" sz="2000" b="1" i="1" dirty="0">
                <a:latin typeface="Arial" charset="0"/>
                <a:cs typeface="Arial" charset="0"/>
              </a:rPr>
              <a:t>ancestors</a:t>
            </a:r>
            <a:endParaRPr lang="en-US" sz="2000" dirty="0">
              <a:latin typeface="Calibri" charset="0"/>
              <a:sym typeface="Symbol" charset="0"/>
            </a:endParaRPr>
          </a:p>
          <a:p>
            <a:pPr lvl="1"/>
            <a:r>
              <a:rPr lang="en-US" dirty="0">
                <a:latin typeface="Calibri" charset="0"/>
                <a:sym typeface="Symbol" charset="0"/>
              </a:rPr>
              <a:t>At MIN node, </a:t>
            </a:r>
            <a:r>
              <a:rPr lang="en-US" i="1" dirty="0">
                <a:latin typeface="Calibri" charset="0"/>
                <a:sym typeface="Symbol" charset="0"/>
              </a:rPr>
              <a:t>v</a:t>
            </a:r>
            <a:r>
              <a:rPr lang="en-US" dirty="0">
                <a:latin typeface="Calibri" charset="0"/>
                <a:sym typeface="Symbol" charset="0"/>
              </a:rPr>
              <a:t> = smallest value from its </a:t>
            </a:r>
            <a:r>
              <a:rPr lang="en-US" b="1" i="1" dirty="0">
                <a:latin typeface="Calibri" charset="0"/>
                <a:sym typeface="Symbol" charset="0"/>
              </a:rPr>
              <a:t>children</a:t>
            </a:r>
            <a:r>
              <a:rPr lang="en-US" dirty="0">
                <a:latin typeface="Calibri" charset="0"/>
                <a:sym typeface="Symbol" charset="0"/>
              </a:rPr>
              <a:t> visited so far;   cutoff if  </a:t>
            </a:r>
            <a:r>
              <a:rPr lang="en-US" i="1" dirty="0">
                <a:latin typeface="Calibri" charset="0"/>
                <a:sym typeface="Symbol" charset="0"/>
              </a:rPr>
              <a:t>v</a:t>
            </a:r>
            <a:r>
              <a:rPr lang="en-US" dirty="0">
                <a:latin typeface="Calibri" charset="0"/>
                <a:sym typeface="Symbol" charset="0"/>
              </a:rPr>
              <a:t> ≤ α</a:t>
            </a:r>
          </a:p>
          <a:p>
            <a:pPr lvl="2" eaLnBrk="1" hangingPunct="1">
              <a:spcBef>
                <a:spcPts val="600"/>
              </a:spcBef>
              <a:buClr>
                <a:srgbClr val="33CC33"/>
              </a:buClr>
              <a:buSzPct val="150000"/>
            </a:pPr>
            <a:r>
              <a:rPr lang="en-US" sz="2000" b="1" dirty="0">
                <a:latin typeface="Arial" charset="0"/>
                <a:cs typeface="Arial" charset="0"/>
                <a:sym typeface="Symbol" charset="0"/>
              </a:rPr>
              <a:t>α</a:t>
            </a:r>
            <a:r>
              <a:rPr lang="en-US" sz="2000" b="1" dirty="0">
                <a:latin typeface="Arial" charset="0"/>
                <a:cs typeface="Arial" charset="0"/>
              </a:rPr>
              <a:t> value at MIN comes from its MAX node ancestors</a:t>
            </a:r>
            <a:endParaRPr lang="en-US" sz="2000" b="1" i="1" dirty="0">
              <a:latin typeface="Arial" charset="0"/>
              <a:cs typeface="Arial" charset="0"/>
            </a:endParaRPr>
          </a:p>
          <a:p>
            <a:pPr lvl="2" eaLnBrk="1" hangingPunct="1">
              <a:spcBef>
                <a:spcPts val="600"/>
              </a:spcBef>
              <a:buClr>
                <a:srgbClr val="33CC33"/>
              </a:buClr>
              <a:buSzPct val="150000"/>
            </a:pPr>
            <a:r>
              <a:rPr lang="en-US" sz="2000" b="1" i="1" dirty="0">
                <a:latin typeface="Arial" charset="0"/>
                <a:cs typeface="Arial" charset="0"/>
                <a:sym typeface="Symbol" charset="0"/>
              </a:rPr>
              <a:t>v</a:t>
            </a:r>
            <a:r>
              <a:rPr lang="en-US" sz="2000" b="1" dirty="0">
                <a:latin typeface="Arial" charset="0"/>
                <a:cs typeface="Arial" charset="0"/>
              </a:rPr>
              <a:t> value at MIN comes from its descendants</a:t>
            </a:r>
            <a:endParaRPr lang="en-US" sz="2000" dirty="0">
              <a:latin typeface="Calibri"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Implementation of Alpha Cutoff</a:t>
            </a:r>
          </a:p>
        </p:txBody>
      </p:sp>
      <p:grpSp>
        <p:nvGrpSpPr>
          <p:cNvPr id="73730" name="Group 2"/>
          <p:cNvGrpSpPr>
            <a:grpSpLocks/>
          </p:cNvGrpSpPr>
          <p:nvPr/>
        </p:nvGrpSpPr>
        <p:grpSpPr bwMode="auto">
          <a:xfrm>
            <a:off x="4824413" y="1300163"/>
            <a:ext cx="531812" cy="531812"/>
            <a:chOff x="3039" y="819"/>
            <a:chExt cx="335" cy="335"/>
          </a:xfrm>
        </p:grpSpPr>
        <p:sp>
          <p:nvSpPr>
            <p:cNvPr id="73763" name="Oval 3"/>
            <p:cNvSpPr>
              <a:spLocks noChangeArrowheads="1"/>
            </p:cNvSpPr>
            <p:nvPr/>
          </p:nvSpPr>
          <p:spPr bwMode="auto">
            <a:xfrm>
              <a:off x="3039" y="819"/>
              <a:ext cx="336"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73764" name="AutoShape 4"/>
            <p:cNvSpPr>
              <a:spLocks noChangeArrowheads="1"/>
            </p:cNvSpPr>
            <p:nvPr/>
          </p:nvSpPr>
          <p:spPr bwMode="auto">
            <a:xfrm>
              <a:off x="3089" y="869"/>
              <a:ext cx="237"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grpSp>
        <p:nvGrpSpPr>
          <p:cNvPr id="73731" name="Group 5"/>
          <p:cNvGrpSpPr>
            <a:grpSpLocks/>
          </p:cNvGrpSpPr>
          <p:nvPr/>
        </p:nvGrpSpPr>
        <p:grpSpPr bwMode="auto">
          <a:xfrm>
            <a:off x="2705100" y="2162175"/>
            <a:ext cx="912813" cy="531813"/>
            <a:chOff x="1704" y="1362"/>
            <a:chExt cx="575" cy="335"/>
          </a:xfrm>
        </p:grpSpPr>
        <p:sp>
          <p:nvSpPr>
            <p:cNvPr id="73761"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62"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p:txBody>
        </p:sp>
      </p:grpSp>
      <p:cxnSp>
        <p:nvCxnSpPr>
          <p:cNvPr id="73732" name="AutoShape 8"/>
          <p:cNvCxnSpPr>
            <a:cxnSpLocks noChangeShapeType="1"/>
            <a:endCxn id="73759" idx="0"/>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3733" name="AutoShape 9"/>
          <p:cNvCxnSpPr>
            <a:cxnSpLocks noChangeShapeType="1"/>
            <a:endCxn id="73757" idx="0"/>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3734" name="Group 10"/>
          <p:cNvGrpSpPr>
            <a:grpSpLocks/>
          </p:cNvGrpSpPr>
          <p:nvPr/>
        </p:nvGrpSpPr>
        <p:grpSpPr bwMode="auto">
          <a:xfrm>
            <a:off x="2247900" y="2924175"/>
            <a:ext cx="836613" cy="531813"/>
            <a:chOff x="1416" y="1842"/>
            <a:chExt cx="527" cy="335"/>
          </a:xfrm>
        </p:grpSpPr>
        <p:sp>
          <p:nvSpPr>
            <p:cNvPr id="73759" name="Oval 11"/>
            <p:cNvSpPr>
              <a:spLocks noChangeArrowheads="1"/>
            </p:cNvSpPr>
            <p:nvPr/>
          </p:nvSpPr>
          <p:spPr bwMode="auto">
            <a:xfrm>
              <a:off x="1416" y="1842"/>
              <a:ext cx="528"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60"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73735" name="Group 13"/>
          <p:cNvGrpSpPr>
            <a:grpSpLocks/>
          </p:cNvGrpSpPr>
          <p:nvPr/>
        </p:nvGrpSpPr>
        <p:grpSpPr bwMode="auto">
          <a:xfrm>
            <a:off x="3162300" y="2924175"/>
            <a:ext cx="912813" cy="531813"/>
            <a:chOff x="1992" y="1842"/>
            <a:chExt cx="575" cy="335"/>
          </a:xfrm>
        </p:grpSpPr>
        <p:sp>
          <p:nvSpPr>
            <p:cNvPr id="73757" name="Oval 14"/>
            <p:cNvSpPr>
              <a:spLocks noChangeArrowheads="1"/>
            </p:cNvSpPr>
            <p:nvPr/>
          </p:nvSpPr>
          <p:spPr bwMode="auto">
            <a:xfrm>
              <a:off x="1992" y="184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58"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73736" name="AutoShape 16"/>
          <p:cNvCxnSpPr>
            <a:cxnSpLocks noChangeShapeType="1"/>
            <a:endCxn id="73761" idx="0"/>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3737" name="Group 17"/>
          <p:cNvGrpSpPr>
            <a:grpSpLocks/>
          </p:cNvGrpSpPr>
          <p:nvPr/>
        </p:nvGrpSpPr>
        <p:grpSpPr bwMode="auto">
          <a:xfrm>
            <a:off x="4818063" y="2197100"/>
            <a:ext cx="531812" cy="531813"/>
            <a:chOff x="3035" y="1384"/>
            <a:chExt cx="335" cy="335"/>
          </a:xfrm>
        </p:grpSpPr>
        <p:sp>
          <p:nvSpPr>
            <p:cNvPr id="73755" name="Oval 18"/>
            <p:cNvSpPr>
              <a:spLocks noChangeArrowheads="1"/>
            </p:cNvSpPr>
            <p:nvPr/>
          </p:nvSpPr>
          <p:spPr bwMode="auto">
            <a:xfrm>
              <a:off x="3035" y="138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56" name="AutoShape 19"/>
            <p:cNvSpPr>
              <a:spLocks noChangeArrowheads="1"/>
            </p:cNvSpPr>
            <p:nvPr/>
          </p:nvSpPr>
          <p:spPr bwMode="auto">
            <a:xfrm>
              <a:off x="3085" y="143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73738" name="AutoShape 20"/>
          <p:cNvCxnSpPr>
            <a:cxnSpLocks noChangeShapeType="1"/>
            <a:endCxn id="73753" idx="0"/>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3739" name="AutoShape 21"/>
          <p:cNvCxnSpPr>
            <a:cxnSpLocks noChangeShapeType="1"/>
            <a:endCxn id="73751" idx="0"/>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3740"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3741" name="AutoShape 23"/>
          <p:cNvCxnSpPr>
            <a:cxnSpLocks noChangeShapeType="1"/>
            <a:endCxn id="73755" idx="0"/>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3742" name="Group 24"/>
          <p:cNvGrpSpPr>
            <a:grpSpLocks/>
          </p:cNvGrpSpPr>
          <p:nvPr/>
        </p:nvGrpSpPr>
        <p:grpSpPr bwMode="auto">
          <a:xfrm>
            <a:off x="4137025" y="2924175"/>
            <a:ext cx="854075" cy="531813"/>
            <a:chOff x="2606" y="1842"/>
            <a:chExt cx="538" cy="335"/>
          </a:xfrm>
        </p:grpSpPr>
        <p:sp>
          <p:nvSpPr>
            <p:cNvPr id="73753" name="Oval 25"/>
            <p:cNvSpPr>
              <a:spLocks noChangeArrowheads="1"/>
            </p:cNvSpPr>
            <p:nvPr/>
          </p:nvSpPr>
          <p:spPr bwMode="auto">
            <a:xfrm>
              <a:off x="2606" y="1842"/>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54"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73743" name="Group 27"/>
          <p:cNvGrpSpPr>
            <a:grpSpLocks/>
          </p:cNvGrpSpPr>
          <p:nvPr/>
        </p:nvGrpSpPr>
        <p:grpSpPr bwMode="auto">
          <a:xfrm>
            <a:off x="5070475" y="2924175"/>
            <a:ext cx="606425" cy="531813"/>
            <a:chOff x="3194" y="1842"/>
            <a:chExt cx="382" cy="335"/>
          </a:xfrm>
        </p:grpSpPr>
        <p:sp>
          <p:nvSpPr>
            <p:cNvPr id="73751"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52"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73744"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73745" name="Group 31"/>
          <p:cNvGrpSpPr>
            <a:grpSpLocks/>
          </p:cNvGrpSpPr>
          <p:nvPr/>
        </p:nvGrpSpPr>
        <p:grpSpPr bwMode="auto">
          <a:xfrm>
            <a:off x="6042025" y="2917825"/>
            <a:ext cx="531813" cy="531813"/>
            <a:chOff x="3806" y="1838"/>
            <a:chExt cx="335" cy="335"/>
          </a:xfrm>
        </p:grpSpPr>
        <p:sp>
          <p:nvSpPr>
            <p:cNvPr id="73749"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3750"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73746" name="Text Box 34"/>
          <p:cNvSpPr txBox="1">
            <a:spLocks noChangeArrowheads="1"/>
          </p:cNvSpPr>
          <p:nvPr/>
        </p:nvSpPr>
        <p:spPr bwMode="auto">
          <a:xfrm>
            <a:off x="3505200" y="1219200"/>
            <a:ext cx="1295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l-GR" sz="1800" dirty="0">
                <a:solidFill>
                  <a:srgbClr val="000000"/>
                </a:solidFill>
                <a:latin typeface="Arial" charset="0"/>
              </a:rPr>
              <a:t>α</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l-GR" sz="1800" dirty="0">
                <a:solidFill>
                  <a:srgbClr val="000000"/>
                </a:solidFill>
                <a:latin typeface="Arial" charset="0"/>
              </a:rPr>
              <a:t>β</a:t>
            </a:r>
            <a:r>
              <a:rPr lang="en-GB" sz="1800" dirty="0">
                <a:solidFill>
                  <a:srgbClr val="000000"/>
                </a:solidFill>
                <a:latin typeface="Arial" charset="0"/>
              </a:rPr>
              <a:t> = +∞</a:t>
            </a:r>
            <a:endParaRPr lang="en-GB" sz="1800" b="1" dirty="0">
              <a:solidFill>
                <a:srgbClr val="000000"/>
              </a:solidFill>
              <a:latin typeface="Symbol" charset="0"/>
            </a:endParaRPr>
          </a:p>
        </p:txBody>
      </p:sp>
      <p:sp>
        <p:nvSpPr>
          <p:cNvPr id="73747" name="Text Box 35"/>
          <p:cNvSpPr txBox="1">
            <a:spLocks noChangeArrowheads="1"/>
          </p:cNvSpPr>
          <p:nvPr/>
        </p:nvSpPr>
        <p:spPr bwMode="auto">
          <a:xfrm>
            <a:off x="381000" y="3657600"/>
            <a:ext cx="8610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2pPr>
            <a:lvl3pPr marL="11430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3pPr>
            <a:lvl4pPr marL="16002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4pPr>
            <a:lvl5pPr marL="2057400" indent="-228600"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imes New Roman" charset="0"/>
                <a:ea typeface="ＭＳ Ｐゴシック" charset="0"/>
              </a:defRPr>
            </a:lvl9pPr>
          </a:lstStyle>
          <a:p>
            <a:pPr eaLnBrk="1" hangingPunct="1">
              <a:lnSpc>
                <a:spcPct val="93000"/>
              </a:lnSpc>
              <a:spcBef>
                <a:spcPts val="600"/>
              </a:spcBef>
              <a:buClr>
                <a:srgbClr val="33CC33"/>
              </a:buClr>
              <a:buSzPct val="150000"/>
              <a:buFont typeface="Arial" charset="0"/>
              <a:buChar char="•"/>
            </a:pPr>
            <a:r>
              <a:rPr lang="en-US" dirty="0">
                <a:solidFill>
                  <a:srgbClr val="000000"/>
                </a:solidFill>
                <a:latin typeface="Arial" charset="0"/>
              </a:rPr>
              <a:t>At each node, keep two bounds (based on all </a:t>
            </a:r>
            <a:r>
              <a:rPr lang="en-US" i="1" dirty="0">
                <a:solidFill>
                  <a:srgbClr val="000000"/>
                </a:solidFill>
                <a:latin typeface="Arial" charset="0"/>
              </a:rPr>
              <a:t>nodes</a:t>
            </a:r>
            <a:r>
              <a:rPr lang="en-US" dirty="0">
                <a:solidFill>
                  <a:srgbClr val="000000"/>
                </a:solidFill>
                <a:latin typeface="Arial" charset="0"/>
              </a:rPr>
              <a:t> on path back to root): </a:t>
            </a:r>
          </a:p>
          <a:p>
            <a:pPr lvl="1" eaLnBrk="1" hangingPunct="1">
              <a:spcBef>
                <a:spcPts val="600"/>
              </a:spcBef>
              <a:buClr>
                <a:srgbClr val="0000FF"/>
              </a:buClr>
              <a:buFont typeface="Wingdings" charset="0"/>
              <a:buChar char=""/>
            </a:pPr>
            <a:r>
              <a:rPr lang="el-GR" dirty="0">
                <a:solidFill>
                  <a:srgbClr val="000000"/>
                </a:solidFill>
                <a:latin typeface="Arial" charset="0"/>
              </a:rPr>
              <a:t>α</a:t>
            </a:r>
            <a:r>
              <a:rPr lang="en-US" dirty="0">
                <a:solidFill>
                  <a:srgbClr val="000000"/>
                </a:solidFill>
                <a:latin typeface="Arial" charset="0"/>
              </a:rPr>
              <a:t>: the best (largest) MAX can do at any ancestor</a:t>
            </a:r>
          </a:p>
          <a:p>
            <a:pPr lvl="1" eaLnBrk="1" hangingPunct="1">
              <a:spcBef>
                <a:spcPts val="600"/>
              </a:spcBef>
              <a:buClr>
                <a:srgbClr val="0000FF"/>
              </a:buClr>
              <a:buFont typeface="Wingdings" charset="0"/>
              <a:buChar char=""/>
            </a:pPr>
            <a:r>
              <a:rPr lang="el-GR" dirty="0">
                <a:solidFill>
                  <a:srgbClr val="000000"/>
                </a:solidFill>
                <a:latin typeface="Arial" charset="0"/>
              </a:rPr>
              <a:t>β</a:t>
            </a:r>
            <a:r>
              <a:rPr lang="en-US" dirty="0">
                <a:solidFill>
                  <a:srgbClr val="000000"/>
                </a:solidFill>
                <a:latin typeface="Arial" charset="0"/>
              </a:rPr>
              <a:t>: the best (smallest) MIN can do at any ancestor</a:t>
            </a:r>
          </a:p>
          <a:p>
            <a:pPr eaLnBrk="1" hangingPunct="1">
              <a:spcBef>
                <a:spcPts val="600"/>
              </a:spcBef>
              <a:buClr>
                <a:srgbClr val="0000FF"/>
              </a:buClr>
              <a:buFont typeface="Wingdings" charset="0"/>
              <a:buChar char=""/>
            </a:pPr>
            <a:r>
              <a:rPr lang="en-US" i="1" dirty="0">
                <a:solidFill>
                  <a:srgbClr val="000000"/>
                </a:solidFill>
                <a:latin typeface="Arial" charset="0"/>
              </a:rPr>
              <a:t>v</a:t>
            </a:r>
            <a:r>
              <a:rPr lang="en-US" dirty="0">
                <a:solidFill>
                  <a:srgbClr val="000000"/>
                </a:solidFill>
                <a:latin typeface="Arial" charset="0"/>
              </a:rPr>
              <a:t>: the best value returned by current node’s visited </a:t>
            </a:r>
            <a:r>
              <a:rPr lang="en-US" i="1" dirty="0">
                <a:solidFill>
                  <a:srgbClr val="000000"/>
                </a:solidFill>
                <a:latin typeface="Arial" charset="0"/>
              </a:rPr>
              <a:t>children</a:t>
            </a:r>
            <a:endParaRPr lang="en-US" dirty="0">
              <a:solidFill>
                <a:srgbClr val="000000"/>
              </a:solidFill>
              <a:latin typeface="Arial" charset="0"/>
            </a:endParaRPr>
          </a:p>
          <a:p>
            <a:pPr eaLnBrk="1" hangingPunct="1">
              <a:spcBef>
                <a:spcPts val="600"/>
              </a:spcBef>
              <a:buClr>
                <a:srgbClr val="33CC33"/>
              </a:buClr>
              <a:buSzPct val="150000"/>
              <a:buFont typeface="Arial" charset="0"/>
              <a:buChar char="•"/>
            </a:pPr>
            <a:r>
              <a:rPr lang="en-US" dirty="0">
                <a:solidFill>
                  <a:srgbClr val="000000"/>
                </a:solidFill>
                <a:latin typeface="Arial" charset="0"/>
              </a:rPr>
              <a:t>If at anytime </a:t>
            </a:r>
            <a:r>
              <a:rPr lang="el-GR" dirty="0">
                <a:solidFill>
                  <a:srgbClr val="000000"/>
                </a:solidFill>
                <a:latin typeface="Arial" charset="0"/>
              </a:rPr>
              <a:t>α</a:t>
            </a:r>
            <a:r>
              <a:rPr lang="en-US" dirty="0">
                <a:solidFill>
                  <a:srgbClr val="000000"/>
                </a:solidFill>
                <a:latin typeface="Arial" charset="0"/>
              </a:rPr>
              <a:t> </a:t>
            </a:r>
            <a:r>
              <a:rPr lang="en-US" dirty="0">
                <a:solidFill>
                  <a:srgbClr val="000000"/>
                </a:solidFill>
                <a:latin typeface="Arial" charset="0"/>
                <a:sym typeface="Symbol" charset="0"/>
              </a:rPr>
              <a:t>≥</a:t>
            </a:r>
            <a:r>
              <a:rPr lang="en-US" dirty="0">
                <a:solidFill>
                  <a:srgbClr val="000000"/>
                </a:solidFill>
                <a:latin typeface="Arial" charset="0"/>
              </a:rPr>
              <a:t> </a:t>
            </a:r>
            <a:r>
              <a:rPr lang="en-US" i="1" dirty="0">
                <a:solidFill>
                  <a:srgbClr val="000000"/>
                </a:solidFill>
                <a:latin typeface="Arial" charset="0"/>
              </a:rPr>
              <a:t>v </a:t>
            </a:r>
            <a:r>
              <a:rPr lang="en-US" dirty="0">
                <a:solidFill>
                  <a:srgbClr val="000000"/>
                </a:solidFill>
                <a:latin typeface="Symbol" charset="0"/>
              </a:rPr>
              <a:t> </a:t>
            </a:r>
            <a:r>
              <a:rPr lang="en-US" dirty="0">
                <a:solidFill>
                  <a:srgbClr val="000000"/>
                </a:solidFill>
                <a:latin typeface="Arial" charset="0"/>
              </a:rPr>
              <a:t>at a MIN node, the remaining children are pruned (i.e., not visited)</a:t>
            </a:r>
          </a:p>
        </p:txBody>
      </p:sp>
      <p:sp>
        <p:nvSpPr>
          <p:cNvPr id="73748" name="TextBox 36"/>
          <p:cNvSpPr txBox="1">
            <a:spLocks noChangeArrowheads="1"/>
          </p:cNvSpPr>
          <p:nvPr/>
        </p:nvSpPr>
        <p:spPr bwMode="auto">
          <a:xfrm>
            <a:off x="6019800" y="1295400"/>
            <a:ext cx="29146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Initialize root’s values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75778" name="Group 2"/>
          <p:cNvGrpSpPr>
            <a:grpSpLocks/>
          </p:cNvGrpSpPr>
          <p:nvPr/>
        </p:nvGrpSpPr>
        <p:grpSpPr bwMode="auto">
          <a:xfrm>
            <a:off x="4824413" y="1300163"/>
            <a:ext cx="531812" cy="531812"/>
            <a:chOff x="3039" y="819"/>
            <a:chExt cx="335" cy="335"/>
          </a:xfrm>
        </p:grpSpPr>
        <p:sp>
          <p:nvSpPr>
            <p:cNvPr id="75810" name="Oval 3"/>
            <p:cNvSpPr>
              <a:spLocks noChangeArrowheads="1"/>
            </p:cNvSpPr>
            <p:nvPr/>
          </p:nvSpPr>
          <p:spPr bwMode="auto">
            <a:xfrm>
              <a:off x="3039" y="819"/>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811" name="AutoShape 4"/>
            <p:cNvSpPr>
              <a:spLocks noChangeArrowheads="1"/>
            </p:cNvSpPr>
            <p:nvPr/>
          </p:nvSpPr>
          <p:spPr bwMode="auto">
            <a:xfrm>
              <a:off x="3089" y="869"/>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grpSp>
        <p:nvGrpSpPr>
          <p:cNvPr id="75779" name="Group 5"/>
          <p:cNvGrpSpPr>
            <a:grpSpLocks/>
          </p:cNvGrpSpPr>
          <p:nvPr/>
        </p:nvGrpSpPr>
        <p:grpSpPr bwMode="auto">
          <a:xfrm>
            <a:off x="2705100" y="2162175"/>
            <a:ext cx="912813" cy="531813"/>
            <a:chOff x="1704" y="1362"/>
            <a:chExt cx="575" cy="335"/>
          </a:xfrm>
        </p:grpSpPr>
        <p:sp>
          <p:nvSpPr>
            <p:cNvPr id="75808" name="Oval 6"/>
            <p:cNvSpPr>
              <a:spLocks noChangeArrowheads="1"/>
            </p:cNvSpPr>
            <p:nvPr/>
          </p:nvSpPr>
          <p:spPr bwMode="auto">
            <a:xfrm>
              <a:off x="1704" y="1362"/>
              <a:ext cx="576"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75809" name="AutoShape 7"/>
            <p:cNvSpPr>
              <a:spLocks noChangeArrowheads="1"/>
            </p:cNvSpPr>
            <p:nvPr/>
          </p:nvSpPr>
          <p:spPr bwMode="auto">
            <a:xfrm>
              <a:off x="1790" y="1412"/>
              <a:ext cx="406"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p:txBody>
        </p:sp>
      </p:grpSp>
      <p:cxnSp>
        <p:nvCxnSpPr>
          <p:cNvPr id="75780"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5781"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5782" name="Group 10"/>
          <p:cNvGrpSpPr>
            <a:grpSpLocks/>
          </p:cNvGrpSpPr>
          <p:nvPr/>
        </p:nvGrpSpPr>
        <p:grpSpPr bwMode="auto">
          <a:xfrm>
            <a:off x="2247900" y="2924175"/>
            <a:ext cx="836613" cy="531813"/>
            <a:chOff x="1416" y="1842"/>
            <a:chExt cx="527" cy="335"/>
          </a:xfrm>
        </p:grpSpPr>
        <p:sp>
          <p:nvSpPr>
            <p:cNvPr id="75806" name="Oval 11"/>
            <p:cNvSpPr>
              <a:spLocks noChangeArrowheads="1"/>
            </p:cNvSpPr>
            <p:nvPr/>
          </p:nvSpPr>
          <p:spPr bwMode="auto">
            <a:xfrm>
              <a:off x="1416" y="1842"/>
              <a:ext cx="528"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807"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75783" name="Group 13"/>
          <p:cNvGrpSpPr>
            <a:grpSpLocks/>
          </p:cNvGrpSpPr>
          <p:nvPr/>
        </p:nvGrpSpPr>
        <p:grpSpPr bwMode="auto">
          <a:xfrm>
            <a:off x="3162300" y="2924175"/>
            <a:ext cx="912813" cy="531813"/>
            <a:chOff x="1992" y="1842"/>
            <a:chExt cx="575" cy="335"/>
          </a:xfrm>
        </p:grpSpPr>
        <p:sp>
          <p:nvSpPr>
            <p:cNvPr id="75804" name="Oval 14"/>
            <p:cNvSpPr>
              <a:spLocks noChangeArrowheads="1"/>
            </p:cNvSpPr>
            <p:nvPr/>
          </p:nvSpPr>
          <p:spPr bwMode="auto">
            <a:xfrm>
              <a:off x="1992" y="184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805"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75784"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5785" name="Group 17"/>
          <p:cNvGrpSpPr>
            <a:grpSpLocks/>
          </p:cNvGrpSpPr>
          <p:nvPr/>
        </p:nvGrpSpPr>
        <p:grpSpPr bwMode="auto">
          <a:xfrm>
            <a:off x="4818063" y="2197100"/>
            <a:ext cx="531812" cy="531813"/>
            <a:chOff x="3035" y="1384"/>
            <a:chExt cx="335" cy="335"/>
          </a:xfrm>
        </p:grpSpPr>
        <p:sp>
          <p:nvSpPr>
            <p:cNvPr id="75802" name="Oval 18"/>
            <p:cNvSpPr>
              <a:spLocks noChangeArrowheads="1"/>
            </p:cNvSpPr>
            <p:nvPr/>
          </p:nvSpPr>
          <p:spPr bwMode="auto">
            <a:xfrm>
              <a:off x="3035" y="138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803" name="AutoShape 19"/>
            <p:cNvSpPr>
              <a:spLocks noChangeArrowheads="1"/>
            </p:cNvSpPr>
            <p:nvPr/>
          </p:nvSpPr>
          <p:spPr bwMode="auto">
            <a:xfrm>
              <a:off x="3085" y="143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75786"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5787"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5788"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5789"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5790" name="Group 24"/>
          <p:cNvGrpSpPr>
            <a:grpSpLocks/>
          </p:cNvGrpSpPr>
          <p:nvPr/>
        </p:nvGrpSpPr>
        <p:grpSpPr bwMode="auto">
          <a:xfrm>
            <a:off x="4137025" y="2924175"/>
            <a:ext cx="854075" cy="531813"/>
            <a:chOff x="2606" y="1842"/>
            <a:chExt cx="538" cy="335"/>
          </a:xfrm>
        </p:grpSpPr>
        <p:sp>
          <p:nvSpPr>
            <p:cNvPr id="75800" name="Oval 25"/>
            <p:cNvSpPr>
              <a:spLocks noChangeArrowheads="1"/>
            </p:cNvSpPr>
            <p:nvPr/>
          </p:nvSpPr>
          <p:spPr bwMode="auto">
            <a:xfrm>
              <a:off x="2606" y="1842"/>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801"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75791" name="Group 27"/>
          <p:cNvGrpSpPr>
            <a:grpSpLocks/>
          </p:cNvGrpSpPr>
          <p:nvPr/>
        </p:nvGrpSpPr>
        <p:grpSpPr bwMode="auto">
          <a:xfrm>
            <a:off x="5070475" y="2924175"/>
            <a:ext cx="606425" cy="531813"/>
            <a:chOff x="3194" y="1842"/>
            <a:chExt cx="382" cy="335"/>
          </a:xfrm>
        </p:grpSpPr>
        <p:sp>
          <p:nvSpPr>
            <p:cNvPr id="75798"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799"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75792"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75793" name="Group 31"/>
          <p:cNvGrpSpPr>
            <a:grpSpLocks/>
          </p:cNvGrpSpPr>
          <p:nvPr/>
        </p:nvGrpSpPr>
        <p:grpSpPr bwMode="auto">
          <a:xfrm>
            <a:off x="6042025" y="2917825"/>
            <a:ext cx="531813" cy="531813"/>
            <a:chOff x="3806" y="1838"/>
            <a:chExt cx="335" cy="335"/>
          </a:xfrm>
        </p:grpSpPr>
        <p:sp>
          <p:nvSpPr>
            <p:cNvPr id="75796"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5797"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75794" name="Text Box 34"/>
          <p:cNvSpPr txBox="1">
            <a:spLocks noChangeArrowheads="1"/>
          </p:cNvSpPr>
          <p:nvPr/>
        </p:nvSpPr>
        <p:spPr bwMode="auto">
          <a:xfrm>
            <a:off x="3581400" y="1219200"/>
            <a:ext cx="1295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l-GR" sz="1800" dirty="0">
                <a:solidFill>
                  <a:srgbClr val="000000"/>
                </a:solidFill>
                <a:latin typeface="Arial" charset="0"/>
              </a:rPr>
              <a:t>α</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l-GR" sz="1800" dirty="0">
                <a:solidFill>
                  <a:srgbClr val="000000"/>
                </a:solidFill>
                <a:latin typeface="Arial" charset="0"/>
              </a:rPr>
              <a:t>β</a:t>
            </a:r>
            <a:r>
              <a:rPr lang="en-GB" sz="1800" dirty="0">
                <a:solidFill>
                  <a:srgbClr val="000000"/>
                </a:solidFill>
                <a:latin typeface="Arial" charset="0"/>
              </a:rPr>
              <a:t> = +∞</a:t>
            </a:r>
            <a:endParaRPr lang="en-GB" sz="1800" b="1" dirty="0">
              <a:solidFill>
                <a:srgbClr val="000000"/>
              </a:solidFill>
              <a:latin typeface="Symbol" charset="0"/>
            </a:endParaRPr>
          </a:p>
        </p:txBody>
      </p:sp>
      <p:sp>
        <p:nvSpPr>
          <p:cNvPr id="75795" name="Text Box 35"/>
          <p:cNvSpPr txBox="1">
            <a:spLocks noChangeArrowheads="1"/>
          </p:cNvSpPr>
          <p:nvPr/>
        </p:nvSpPr>
        <p:spPr bwMode="auto">
          <a:xfrm>
            <a:off x="1447800" y="1981200"/>
            <a:ext cx="13716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l-GR" sz="1800" dirty="0">
                <a:solidFill>
                  <a:srgbClr val="000000"/>
                </a:solidFill>
                <a:latin typeface="Arial" charset="0"/>
              </a:rPr>
              <a:t>α</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l-GR" sz="1800" dirty="0">
                <a:solidFill>
                  <a:srgbClr val="000000"/>
                </a:solidFill>
                <a:latin typeface="Arial" charset="0"/>
              </a:rPr>
              <a:t>β</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mn-lt"/>
              </a:rPr>
              <a:t>v</a:t>
            </a:r>
            <a:r>
              <a:rPr lang="en-GB" sz="1800" b="1" dirty="0">
                <a:solidFill>
                  <a:srgbClr val="000000"/>
                </a:solidFill>
                <a:latin typeface="Symbol" charset="0"/>
              </a:rPr>
              <a:t> =  +</a:t>
            </a:r>
            <a:r>
              <a:rPr lang="en-GB" sz="1800" dirty="0">
                <a:solidFill>
                  <a:srgbClr val="000000"/>
                </a:solidFill>
                <a:latin typeface="Arial" charset="0"/>
              </a:rPr>
              <a:t> ∞ </a:t>
            </a:r>
            <a:endParaRPr lang="en-GB" sz="1800" b="1" dirty="0">
              <a:solidFill>
                <a:srgbClr val="000000"/>
              </a:solidFill>
              <a:latin typeface="Symbo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77826" name="Group 2"/>
          <p:cNvGrpSpPr>
            <a:grpSpLocks/>
          </p:cNvGrpSpPr>
          <p:nvPr/>
        </p:nvGrpSpPr>
        <p:grpSpPr bwMode="auto">
          <a:xfrm>
            <a:off x="4824413" y="1300163"/>
            <a:ext cx="531812" cy="531812"/>
            <a:chOff x="3039" y="819"/>
            <a:chExt cx="335" cy="335"/>
          </a:xfrm>
        </p:grpSpPr>
        <p:sp>
          <p:nvSpPr>
            <p:cNvPr id="77858" name="Oval 3"/>
            <p:cNvSpPr>
              <a:spLocks noChangeArrowheads="1"/>
            </p:cNvSpPr>
            <p:nvPr/>
          </p:nvSpPr>
          <p:spPr bwMode="auto">
            <a:xfrm>
              <a:off x="3039" y="819"/>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59" name="AutoShape 4"/>
            <p:cNvSpPr>
              <a:spLocks noChangeArrowheads="1"/>
            </p:cNvSpPr>
            <p:nvPr/>
          </p:nvSpPr>
          <p:spPr bwMode="auto">
            <a:xfrm>
              <a:off x="3089" y="869"/>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grpSp>
        <p:nvGrpSpPr>
          <p:cNvPr id="77827" name="Group 5"/>
          <p:cNvGrpSpPr>
            <a:grpSpLocks/>
          </p:cNvGrpSpPr>
          <p:nvPr/>
        </p:nvGrpSpPr>
        <p:grpSpPr bwMode="auto">
          <a:xfrm>
            <a:off x="2705100" y="2162175"/>
            <a:ext cx="912813" cy="531813"/>
            <a:chOff x="1704" y="1362"/>
            <a:chExt cx="575" cy="335"/>
          </a:xfrm>
        </p:grpSpPr>
        <p:sp>
          <p:nvSpPr>
            <p:cNvPr id="77856"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57"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cxnSp>
        <p:nvCxnSpPr>
          <p:cNvPr id="77828"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7829"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7830" name="Group 10"/>
          <p:cNvGrpSpPr>
            <a:grpSpLocks/>
          </p:cNvGrpSpPr>
          <p:nvPr/>
        </p:nvGrpSpPr>
        <p:grpSpPr bwMode="auto">
          <a:xfrm>
            <a:off x="2247900" y="2924175"/>
            <a:ext cx="836613" cy="531813"/>
            <a:chOff x="1416" y="1842"/>
            <a:chExt cx="527" cy="335"/>
          </a:xfrm>
        </p:grpSpPr>
        <p:sp>
          <p:nvSpPr>
            <p:cNvPr id="77854" name="Oval 11"/>
            <p:cNvSpPr>
              <a:spLocks noChangeArrowheads="1"/>
            </p:cNvSpPr>
            <p:nvPr/>
          </p:nvSpPr>
          <p:spPr bwMode="auto">
            <a:xfrm>
              <a:off x="1416" y="1842"/>
              <a:ext cx="528"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77855" name="AutoShape 12"/>
            <p:cNvSpPr>
              <a:spLocks noChangeArrowheads="1"/>
            </p:cNvSpPr>
            <p:nvPr/>
          </p:nvSpPr>
          <p:spPr bwMode="auto">
            <a:xfrm>
              <a:off x="1495" y="1892"/>
              <a:ext cx="372"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77831" name="Group 13"/>
          <p:cNvGrpSpPr>
            <a:grpSpLocks/>
          </p:cNvGrpSpPr>
          <p:nvPr/>
        </p:nvGrpSpPr>
        <p:grpSpPr bwMode="auto">
          <a:xfrm>
            <a:off x="3162300" y="2924175"/>
            <a:ext cx="912813" cy="531813"/>
            <a:chOff x="1992" y="1842"/>
            <a:chExt cx="575" cy="335"/>
          </a:xfrm>
        </p:grpSpPr>
        <p:sp>
          <p:nvSpPr>
            <p:cNvPr id="77852" name="Oval 14"/>
            <p:cNvSpPr>
              <a:spLocks noChangeArrowheads="1"/>
            </p:cNvSpPr>
            <p:nvPr/>
          </p:nvSpPr>
          <p:spPr bwMode="auto">
            <a:xfrm>
              <a:off x="1992" y="184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53"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77832"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7833" name="Group 17"/>
          <p:cNvGrpSpPr>
            <a:grpSpLocks/>
          </p:cNvGrpSpPr>
          <p:nvPr/>
        </p:nvGrpSpPr>
        <p:grpSpPr bwMode="auto">
          <a:xfrm>
            <a:off x="4818063" y="2197100"/>
            <a:ext cx="531812" cy="531813"/>
            <a:chOff x="3035" y="1384"/>
            <a:chExt cx="335" cy="335"/>
          </a:xfrm>
        </p:grpSpPr>
        <p:sp>
          <p:nvSpPr>
            <p:cNvPr id="77850" name="Oval 18"/>
            <p:cNvSpPr>
              <a:spLocks noChangeArrowheads="1"/>
            </p:cNvSpPr>
            <p:nvPr/>
          </p:nvSpPr>
          <p:spPr bwMode="auto">
            <a:xfrm>
              <a:off x="3035" y="138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51" name="AutoShape 19"/>
            <p:cNvSpPr>
              <a:spLocks noChangeArrowheads="1"/>
            </p:cNvSpPr>
            <p:nvPr/>
          </p:nvSpPr>
          <p:spPr bwMode="auto">
            <a:xfrm>
              <a:off x="3085" y="143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77834"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7835"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7836"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7837"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7838" name="Group 24"/>
          <p:cNvGrpSpPr>
            <a:grpSpLocks/>
          </p:cNvGrpSpPr>
          <p:nvPr/>
        </p:nvGrpSpPr>
        <p:grpSpPr bwMode="auto">
          <a:xfrm>
            <a:off x="4137025" y="2924175"/>
            <a:ext cx="854075" cy="531813"/>
            <a:chOff x="2606" y="1842"/>
            <a:chExt cx="538" cy="335"/>
          </a:xfrm>
        </p:grpSpPr>
        <p:sp>
          <p:nvSpPr>
            <p:cNvPr id="77848" name="Oval 25"/>
            <p:cNvSpPr>
              <a:spLocks noChangeArrowheads="1"/>
            </p:cNvSpPr>
            <p:nvPr/>
          </p:nvSpPr>
          <p:spPr bwMode="auto">
            <a:xfrm>
              <a:off x="2606" y="1842"/>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49"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77839" name="Group 27"/>
          <p:cNvGrpSpPr>
            <a:grpSpLocks/>
          </p:cNvGrpSpPr>
          <p:nvPr/>
        </p:nvGrpSpPr>
        <p:grpSpPr bwMode="auto">
          <a:xfrm>
            <a:off x="5070475" y="2924175"/>
            <a:ext cx="606425" cy="531813"/>
            <a:chOff x="3194" y="1842"/>
            <a:chExt cx="382" cy="335"/>
          </a:xfrm>
        </p:grpSpPr>
        <p:sp>
          <p:nvSpPr>
            <p:cNvPr id="77846"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47"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77840"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77841" name="Group 31"/>
          <p:cNvGrpSpPr>
            <a:grpSpLocks/>
          </p:cNvGrpSpPr>
          <p:nvPr/>
        </p:nvGrpSpPr>
        <p:grpSpPr bwMode="auto">
          <a:xfrm>
            <a:off x="6042025" y="2917825"/>
            <a:ext cx="531813" cy="531813"/>
            <a:chOff x="3806" y="1838"/>
            <a:chExt cx="335" cy="335"/>
          </a:xfrm>
        </p:grpSpPr>
        <p:sp>
          <p:nvSpPr>
            <p:cNvPr id="77844"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7845"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77842" name="Text Box 34"/>
          <p:cNvSpPr txBox="1">
            <a:spLocks noChangeArrowheads="1"/>
          </p:cNvSpPr>
          <p:nvPr/>
        </p:nvSpPr>
        <p:spPr bwMode="auto">
          <a:xfrm>
            <a:off x="3581400" y="1219200"/>
            <a:ext cx="12192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l-GR" sz="1800" dirty="0">
                <a:solidFill>
                  <a:srgbClr val="000000"/>
                </a:solidFill>
                <a:latin typeface="Arial" charset="0"/>
              </a:rPr>
              <a:t>α</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l-GR" sz="1800" dirty="0">
                <a:solidFill>
                  <a:srgbClr val="000000"/>
                </a:solidFill>
                <a:latin typeface="Arial" charset="0"/>
              </a:rPr>
              <a:t>β</a:t>
            </a:r>
            <a:r>
              <a:rPr lang="en-GB" sz="1800" dirty="0">
                <a:solidFill>
                  <a:srgbClr val="000000"/>
                </a:solidFill>
                <a:latin typeface="Arial" charset="0"/>
              </a:rPr>
              <a:t> = +∞</a:t>
            </a:r>
            <a:r>
              <a:rPr lang="en-GB" sz="1800" b="1" dirty="0">
                <a:solidFill>
                  <a:srgbClr val="000000"/>
                </a:solidFill>
                <a:latin typeface="Symbol" charset="0"/>
              </a:rPr>
              <a:t> </a:t>
            </a:r>
          </a:p>
        </p:txBody>
      </p:sp>
      <p:sp>
        <p:nvSpPr>
          <p:cNvPr id="77843" name="Text Box 35"/>
          <p:cNvSpPr txBox="1">
            <a:spLocks noChangeArrowheads="1"/>
          </p:cNvSpPr>
          <p:nvPr/>
        </p:nvSpPr>
        <p:spPr bwMode="auto">
          <a:xfrm>
            <a:off x="1371600" y="1981200"/>
            <a:ext cx="13716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l-GR" sz="1800" dirty="0">
                <a:solidFill>
                  <a:srgbClr val="000000"/>
                </a:solidFill>
                <a:latin typeface="Arial" charset="0"/>
              </a:rPr>
              <a:t>α</a:t>
            </a:r>
            <a:r>
              <a:rPr lang="en-GB" sz="1800" dirty="0">
                <a:solidFill>
                  <a:srgbClr val="000000"/>
                </a:solidFill>
                <a:latin typeface="Arial" charset="0"/>
              </a:rPr>
              <a:t> =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l-GR" sz="1800" dirty="0">
                <a:solidFill>
                  <a:srgbClr val="000000"/>
                </a:solidFill>
                <a:latin typeface="Arial" charset="0"/>
              </a:rPr>
              <a:t>β</a:t>
            </a:r>
            <a:r>
              <a:rPr lang="en-GB" sz="1800" dirty="0">
                <a:solidFill>
                  <a:srgbClr val="000000"/>
                </a:solidFill>
                <a:latin typeface="Arial" charset="0"/>
              </a:rPr>
              <a:t> = 200</a:t>
            </a:r>
          </a:p>
          <a:p>
            <a:pPr lvl="1" eaLnBrk="1" hangingPunct="1">
              <a:lnSpc>
                <a:spcPct val="90000"/>
              </a:lnSpc>
              <a:buClr>
                <a:srgbClr val="0000FF"/>
              </a:buClr>
              <a:buFont typeface="Wingdings" charset="0"/>
              <a:buNone/>
            </a:pPr>
            <a:r>
              <a:rPr lang="en-GB" sz="1800" dirty="0">
                <a:solidFill>
                  <a:srgbClr val="000000"/>
                </a:solidFill>
                <a:latin typeface="Arial" charset="0"/>
              </a:rPr>
              <a:t>v = 200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52400"/>
            <a:ext cx="9144000" cy="9906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Types of Games</a:t>
            </a:r>
          </a:p>
        </p:txBody>
      </p:sp>
      <p:sp>
        <p:nvSpPr>
          <p:cNvPr id="10242" name="Rectangle 2"/>
          <p:cNvSpPr>
            <a:spLocks noGrp="1" noChangeArrowheads="1"/>
          </p:cNvSpPr>
          <p:nvPr>
            <p:ph type="body" idx="1"/>
          </p:nvPr>
        </p:nvSpPr>
        <p:spPr>
          <a:xfrm>
            <a:off x="685800" y="1295400"/>
            <a:ext cx="7772400" cy="5105400"/>
          </a:xfrm>
        </p:spPr>
        <p:txBody>
          <a:bodyPr/>
          <a:lstStyle/>
          <a:p>
            <a:pPr eaLnBrk="1" hangingPunct="1">
              <a:lnSpc>
                <a:spcPct val="93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latin typeface="Calibri" charset="0"/>
              </a:rPr>
              <a:t>Definitions:</a:t>
            </a: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latin typeface="Calibri"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3333CC"/>
                </a:solidFill>
                <a:latin typeface="Calibri" charset="0"/>
              </a:rPr>
              <a:t>Zero-sum</a:t>
            </a:r>
            <a:r>
              <a:rPr lang="en-US" sz="2800">
                <a:latin typeface="Calibri" charset="0"/>
              </a:rPr>
              <a:t>: one player’s gain is the other player’s loss.  Does not mean </a:t>
            </a:r>
            <a:r>
              <a:rPr lang="en-US" sz="2800" i="1">
                <a:latin typeface="Calibri" charset="0"/>
              </a:rPr>
              <a:t>fair</a:t>
            </a:r>
            <a:r>
              <a:rPr lang="en-US" sz="2800">
                <a:latin typeface="Calibri" charset="0"/>
              </a:rPr>
              <a: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3333CC"/>
                </a:solidFill>
                <a:latin typeface="Calibri" charset="0"/>
              </a:rPr>
              <a:t>Discrete</a:t>
            </a:r>
            <a:r>
              <a:rPr lang="en-US" sz="2800">
                <a:latin typeface="Calibri" charset="0"/>
              </a:rPr>
              <a:t>: states and decisions have discrete values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3333CC"/>
                </a:solidFill>
                <a:latin typeface="Calibri" charset="0"/>
              </a:rPr>
              <a:t>Finite</a:t>
            </a:r>
            <a:r>
              <a:rPr lang="en-US" sz="2800">
                <a:latin typeface="Calibri" charset="0"/>
              </a:rPr>
              <a:t>: finite number of states and decisions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3333CC"/>
                </a:solidFill>
                <a:latin typeface="Calibri" charset="0"/>
              </a:rPr>
              <a:t>Deterministic</a:t>
            </a:r>
            <a:r>
              <a:rPr lang="en-US" sz="2800">
                <a:latin typeface="Calibri" charset="0"/>
              </a:rPr>
              <a:t>: no coin flips, die rolls – no chance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3333CC"/>
                </a:solidFill>
                <a:latin typeface="Calibri" charset="0"/>
              </a:rPr>
              <a:t>Perfect information</a:t>
            </a:r>
            <a:r>
              <a:rPr lang="en-US" sz="2800">
                <a:latin typeface="Calibri" charset="0"/>
              </a:rPr>
              <a:t>: each player can see the complete game state.  No simultaneous decisions.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79874" name="Group 2"/>
          <p:cNvGrpSpPr>
            <a:grpSpLocks/>
          </p:cNvGrpSpPr>
          <p:nvPr/>
        </p:nvGrpSpPr>
        <p:grpSpPr bwMode="auto">
          <a:xfrm>
            <a:off x="4824413" y="1300163"/>
            <a:ext cx="531812" cy="531812"/>
            <a:chOff x="3039" y="819"/>
            <a:chExt cx="335" cy="335"/>
          </a:xfrm>
        </p:grpSpPr>
        <p:sp>
          <p:nvSpPr>
            <p:cNvPr id="79906" name="Oval 3"/>
            <p:cNvSpPr>
              <a:spLocks noChangeArrowheads="1"/>
            </p:cNvSpPr>
            <p:nvPr/>
          </p:nvSpPr>
          <p:spPr bwMode="auto">
            <a:xfrm>
              <a:off x="3039" y="819"/>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907" name="AutoShape 4"/>
            <p:cNvSpPr>
              <a:spLocks noChangeArrowheads="1"/>
            </p:cNvSpPr>
            <p:nvPr/>
          </p:nvSpPr>
          <p:spPr bwMode="auto">
            <a:xfrm>
              <a:off x="3089" y="869"/>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p:txBody>
        </p:sp>
      </p:grpSp>
      <p:grpSp>
        <p:nvGrpSpPr>
          <p:cNvPr id="79875" name="Group 5"/>
          <p:cNvGrpSpPr>
            <a:grpSpLocks/>
          </p:cNvGrpSpPr>
          <p:nvPr/>
        </p:nvGrpSpPr>
        <p:grpSpPr bwMode="auto">
          <a:xfrm>
            <a:off x="2705100" y="2162175"/>
            <a:ext cx="912813" cy="531813"/>
            <a:chOff x="1704" y="1362"/>
            <a:chExt cx="575" cy="335"/>
          </a:xfrm>
        </p:grpSpPr>
        <p:sp>
          <p:nvSpPr>
            <p:cNvPr id="79904"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905"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cxnSp>
        <p:nvCxnSpPr>
          <p:cNvPr id="79876"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9877"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9878" name="Group 10"/>
          <p:cNvGrpSpPr>
            <a:grpSpLocks/>
          </p:cNvGrpSpPr>
          <p:nvPr/>
        </p:nvGrpSpPr>
        <p:grpSpPr bwMode="auto">
          <a:xfrm>
            <a:off x="2247900" y="2924175"/>
            <a:ext cx="836613" cy="531813"/>
            <a:chOff x="1416" y="1842"/>
            <a:chExt cx="527" cy="335"/>
          </a:xfrm>
        </p:grpSpPr>
        <p:sp>
          <p:nvSpPr>
            <p:cNvPr id="79902" name="Oval 11"/>
            <p:cNvSpPr>
              <a:spLocks noChangeArrowheads="1"/>
            </p:cNvSpPr>
            <p:nvPr/>
          </p:nvSpPr>
          <p:spPr bwMode="auto">
            <a:xfrm>
              <a:off x="1416" y="1842"/>
              <a:ext cx="528"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903"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79879" name="Group 13"/>
          <p:cNvGrpSpPr>
            <a:grpSpLocks/>
          </p:cNvGrpSpPr>
          <p:nvPr/>
        </p:nvGrpSpPr>
        <p:grpSpPr bwMode="auto">
          <a:xfrm>
            <a:off x="3162300" y="2924175"/>
            <a:ext cx="912813" cy="531813"/>
            <a:chOff x="1992" y="1842"/>
            <a:chExt cx="575" cy="335"/>
          </a:xfrm>
        </p:grpSpPr>
        <p:sp>
          <p:nvSpPr>
            <p:cNvPr id="79900" name="Oval 14"/>
            <p:cNvSpPr>
              <a:spLocks noChangeArrowheads="1"/>
            </p:cNvSpPr>
            <p:nvPr/>
          </p:nvSpPr>
          <p:spPr bwMode="auto">
            <a:xfrm>
              <a:off x="1992" y="1842"/>
              <a:ext cx="576"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79901" name="AutoShape 15"/>
            <p:cNvSpPr>
              <a:spLocks noChangeArrowheads="1"/>
            </p:cNvSpPr>
            <p:nvPr/>
          </p:nvSpPr>
          <p:spPr bwMode="auto">
            <a:xfrm>
              <a:off x="2078" y="1892"/>
              <a:ext cx="406"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79880"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9881" name="Group 17"/>
          <p:cNvGrpSpPr>
            <a:grpSpLocks/>
          </p:cNvGrpSpPr>
          <p:nvPr/>
        </p:nvGrpSpPr>
        <p:grpSpPr bwMode="auto">
          <a:xfrm>
            <a:off x="4818063" y="2197100"/>
            <a:ext cx="531812" cy="531813"/>
            <a:chOff x="3035" y="1384"/>
            <a:chExt cx="335" cy="335"/>
          </a:xfrm>
        </p:grpSpPr>
        <p:sp>
          <p:nvSpPr>
            <p:cNvPr id="79898" name="Oval 18"/>
            <p:cNvSpPr>
              <a:spLocks noChangeArrowheads="1"/>
            </p:cNvSpPr>
            <p:nvPr/>
          </p:nvSpPr>
          <p:spPr bwMode="auto">
            <a:xfrm>
              <a:off x="3035" y="1384"/>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899" name="AutoShape 19"/>
            <p:cNvSpPr>
              <a:spLocks noChangeArrowheads="1"/>
            </p:cNvSpPr>
            <p:nvPr/>
          </p:nvSpPr>
          <p:spPr bwMode="auto">
            <a:xfrm>
              <a:off x="3085" y="1434"/>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79882"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9883"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9884"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79885"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79886" name="Group 24"/>
          <p:cNvGrpSpPr>
            <a:grpSpLocks/>
          </p:cNvGrpSpPr>
          <p:nvPr/>
        </p:nvGrpSpPr>
        <p:grpSpPr bwMode="auto">
          <a:xfrm>
            <a:off x="4137025" y="2924175"/>
            <a:ext cx="854075" cy="531813"/>
            <a:chOff x="2606" y="1842"/>
            <a:chExt cx="538" cy="335"/>
          </a:xfrm>
        </p:grpSpPr>
        <p:sp>
          <p:nvSpPr>
            <p:cNvPr id="79896" name="Oval 25"/>
            <p:cNvSpPr>
              <a:spLocks noChangeArrowheads="1"/>
            </p:cNvSpPr>
            <p:nvPr/>
          </p:nvSpPr>
          <p:spPr bwMode="auto">
            <a:xfrm>
              <a:off x="2606" y="1842"/>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897"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79887" name="Group 27"/>
          <p:cNvGrpSpPr>
            <a:grpSpLocks/>
          </p:cNvGrpSpPr>
          <p:nvPr/>
        </p:nvGrpSpPr>
        <p:grpSpPr bwMode="auto">
          <a:xfrm>
            <a:off x="5070475" y="2924175"/>
            <a:ext cx="606425" cy="531813"/>
            <a:chOff x="3194" y="1842"/>
            <a:chExt cx="382" cy="335"/>
          </a:xfrm>
        </p:grpSpPr>
        <p:sp>
          <p:nvSpPr>
            <p:cNvPr id="79894"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895"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79888"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79889" name="Group 31"/>
          <p:cNvGrpSpPr>
            <a:grpSpLocks/>
          </p:cNvGrpSpPr>
          <p:nvPr/>
        </p:nvGrpSpPr>
        <p:grpSpPr bwMode="auto">
          <a:xfrm>
            <a:off x="6042025" y="2917825"/>
            <a:ext cx="531813" cy="531813"/>
            <a:chOff x="3806" y="1838"/>
            <a:chExt cx="335" cy="335"/>
          </a:xfrm>
        </p:grpSpPr>
        <p:sp>
          <p:nvSpPr>
            <p:cNvPr id="79892"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79893"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79890" name="Text Box 34"/>
          <p:cNvSpPr txBox="1">
            <a:spLocks noChangeArrowheads="1"/>
          </p:cNvSpPr>
          <p:nvPr/>
        </p:nvSpPr>
        <p:spPr bwMode="auto">
          <a:xfrm>
            <a:off x="3486150" y="1219200"/>
            <a:ext cx="1296988"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Arial" charset="0"/>
              </a:rPr>
              <a:t>β= +∞</a:t>
            </a:r>
            <a:endParaRPr lang="en-GB" sz="1800" b="1" dirty="0">
              <a:solidFill>
                <a:srgbClr val="000000"/>
              </a:solidFill>
              <a:latin typeface="Symbol" charset="0"/>
            </a:endParaRPr>
          </a:p>
        </p:txBody>
      </p:sp>
      <p:sp>
        <p:nvSpPr>
          <p:cNvPr id="79891" name="Text Box 35"/>
          <p:cNvSpPr txBox="1">
            <a:spLocks noChangeArrowheads="1"/>
          </p:cNvSpPr>
          <p:nvPr/>
        </p:nvSpPr>
        <p:spPr bwMode="auto">
          <a:xfrm>
            <a:off x="1524000" y="1905000"/>
            <a:ext cx="12192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 -∞</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Arial" charset="0"/>
              </a:rPr>
              <a:t>β=100</a:t>
            </a:r>
          </a:p>
          <a:p>
            <a:pPr lvl="1" eaLnBrk="1" hangingPunct="1">
              <a:lnSpc>
                <a:spcPct val="90000"/>
              </a:lnSpc>
              <a:buClr>
                <a:srgbClr val="0000FF"/>
              </a:buClr>
              <a:buFont typeface="Wingdings" charset="0"/>
              <a:buNone/>
            </a:pPr>
            <a:r>
              <a:rPr lang="en-GB" sz="1800" dirty="0">
                <a:solidFill>
                  <a:srgbClr val="000000"/>
                </a:solidFill>
                <a:latin typeface="Arial" charset="0"/>
              </a:rPr>
              <a:t>v=100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81922" name="Group 2"/>
          <p:cNvGrpSpPr>
            <a:grpSpLocks/>
          </p:cNvGrpSpPr>
          <p:nvPr/>
        </p:nvGrpSpPr>
        <p:grpSpPr bwMode="auto">
          <a:xfrm>
            <a:off x="4699000" y="1300163"/>
            <a:ext cx="757238" cy="533400"/>
            <a:chOff x="2960" y="819"/>
            <a:chExt cx="477" cy="336"/>
          </a:xfrm>
        </p:grpSpPr>
        <p:sp>
          <p:nvSpPr>
            <p:cNvPr id="81955" name="Oval 3"/>
            <p:cNvSpPr>
              <a:spLocks noChangeArrowheads="1"/>
            </p:cNvSpPr>
            <p:nvPr/>
          </p:nvSpPr>
          <p:spPr bwMode="auto">
            <a:xfrm>
              <a:off x="3039" y="819"/>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56" name="AutoShape 4"/>
            <p:cNvSpPr>
              <a:spLocks noChangeArrowheads="1"/>
            </p:cNvSpPr>
            <p:nvPr/>
          </p:nvSpPr>
          <p:spPr bwMode="auto">
            <a:xfrm>
              <a:off x="2960" y="869"/>
              <a:ext cx="47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grpSp>
        <p:nvGrpSpPr>
          <p:cNvPr id="81923" name="Group 5"/>
          <p:cNvGrpSpPr>
            <a:grpSpLocks/>
          </p:cNvGrpSpPr>
          <p:nvPr/>
        </p:nvGrpSpPr>
        <p:grpSpPr bwMode="auto">
          <a:xfrm>
            <a:off x="2705100" y="2162175"/>
            <a:ext cx="912813" cy="531813"/>
            <a:chOff x="1704" y="1362"/>
            <a:chExt cx="575" cy="335"/>
          </a:xfrm>
        </p:grpSpPr>
        <p:sp>
          <p:nvSpPr>
            <p:cNvPr id="81953"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1954"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cxnSp>
        <p:nvCxnSpPr>
          <p:cNvPr id="81924"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1925"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1926" name="Group 10"/>
          <p:cNvGrpSpPr>
            <a:grpSpLocks/>
          </p:cNvGrpSpPr>
          <p:nvPr/>
        </p:nvGrpSpPr>
        <p:grpSpPr bwMode="auto">
          <a:xfrm>
            <a:off x="2247900" y="2924175"/>
            <a:ext cx="836613" cy="531813"/>
            <a:chOff x="1416" y="1842"/>
            <a:chExt cx="527" cy="335"/>
          </a:xfrm>
        </p:grpSpPr>
        <p:sp>
          <p:nvSpPr>
            <p:cNvPr id="81951" name="Oval 11"/>
            <p:cNvSpPr>
              <a:spLocks noChangeArrowheads="1"/>
            </p:cNvSpPr>
            <p:nvPr/>
          </p:nvSpPr>
          <p:spPr bwMode="auto">
            <a:xfrm>
              <a:off x="1416" y="1842"/>
              <a:ext cx="528"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52"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81927" name="Group 13"/>
          <p:cNvGrpSpPr>
            <a:grpSpLocks/>
          </p:cNvGrpSpPr>
          <p:nvPr/>
        </p:nvGrpSpPr>
        <p:grpSpPr bwMode="auto">
          <a:xfrm>
            <a:off x="3162300" y="2924175"/>
            <a:ext cx="912813" cy="531813"/>
            <a:chOff x="1992" y="1842"/>
            <a:chExt cx="575" cy="335"/>
          </a:xfrm>
        </p:grpSpPr>
        <p:sp>
          <p:nvSpPr>
            <p:cNvPr id="81949" name="Oval 14"/>
            <p:cNvSpPr>
              <a:spLocks noChangeArrowheads="1"/>
            </p:cNvSpPr>
            <p:nvPr/>
          </p:nvSpPr>
          <p:spPr bwMode="auto">
            <a:xfrm>
              <a:off x="1992" y="1842"/>
              <a:ext cx="57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50"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81928"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1929" name="Group 17"/>
          <p:cNvGrpSpPr>
            <a:grpSpLocks/>
          </p:cNvGrpSpPr>
          <p:nvPr/>
        </p:nvGrpSpPr>
        <p:grpSpPr bwMode="auto">
          <a:xfrm>
            <a:off x="4818063" y="2197100"/>
            <a:ext cx="531812" cy="531813"/>
            <a:chOff x="3035" y="1384"/>
            <a:chExt cx="335" cy="335"/>
          </a:xfrm>
        </p:grpSpPr>
        <p:sp>
          <p:nvSpPr>
            <p:cNvPr id="81947" name="Oval 18"/>
            <p:cNvSpPr>
              <a:spLocks noChangeArrowheads="1"/>
            </p:cNvSpPr>
            <p:nvPr/>
          </p:nvSpPr>
          <p:spPr bwMode="auto">
            <a:xfrm>
              <a:off x="3035" y="1384"/>
              <a:ext cx="336"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81948" name="AutoShape 19"/>
            <p:cNvSpPr>
              <a:spLocks noChangeArrowheads="1"/>
            </p:cNvSpPr>
            <p:nvPr/>
          </p:nvSpPr>
          <p:spPr bwMode="auto">
            <a:xfrm>
              <a:off x="3085" y="1434"/>
              <a:ext cx="237"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p:txBody>
        </p:sp>
      </p:grpSp>
      <p:cxnSp>
        <p:nvCxnSpPr>
          <p:cNvPr id="81930"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1931"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1932"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1933"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1934" name="Group 24"/>
          <p:cNvGrpSpPr>
            <a:grpSpLocks/>
          </p:cNvGrpSpPr>
          <p:nvPr/>
        </p:nvGrpSpPr>
        <p:grpSpPr bwMode="auto">
          <a:xfrm>
            <a:off x="4137025" y="2924175"/>
            <a:ext cx="854075" cy="531813"/>
            <a:chOff x="2606" y="1842"/>
            <a:chExt cx="538" cy="335"/>
          </a:xfrm>
        </p:grpSpPr>
        <p:sp>
          <p:nvSpPr>
            <p:cNvPr id="81945" name="Oval 25"/>
            <p:cNvSpPr>
              <a:spLocks noChangeArrowheads="1"/>
            </p:cNvSpPr>
            <p:nvPr/>
          </p:nvSpPr>
          <p:spPr bwMode="auto">
            <a:xfrm>
              <a:off x="2606" y="1842"/>
              <a:ext cx="539"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1946"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81935" name="Group 27"/>
          <p:cNvGrpSpPr>
            <a:grpSpLocks/>
          </p:cNvGrpSpPr>
          <p:nvPr/>
        </p:nvGrpSpPr>
        <p:grpSpPr bwMode="auto">
          <a:xfrm>
            <a:off x="5070475" y="2924175"/>
            <a:ext cx="606425" cy="531813"/>
            <a:chOff x="3194" y="1842"/>
            <a:chExt cx="382" cy="335"/>
          </a:xfrm>
        </p:grpSpPr>
        <p:sp>
          <p:nvSpPr>
            <p:cNvPr id="81943"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1944"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81936"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81937" name="Group 31"/>
          <p:cNvGrpSpPr>
            <a:grpSpLocks/>
          </p:cNvGrpSpPr>
          <p:nvPr/>
        </p:nvGrpSpPr>
        <p:grpSpPr bwMode="auto">
          <a:xfrm>
            <a:off x="6042025" y="2917825"/>
            <a:ext cx="531813" cy="531813"/>
            <a:chOff x="3806" y="1838"/>
            <a:chExt cx="335" cy="335"/>
          </a:xfrm>
        </p:grpSpPr>
        <p:sp>
          <p:nvSpPr>
            <p:cNvPr id="81941"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1942"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81938" name="Text Box 34"/>
          <p:cNvSpPr txBox="1">
            <a:spLocks noChangeArrowheads="1"/>
          </p:cNvSpPr>
          <p:nvPr/>
        </p:nvSpPr>
        <p:spPr bwMode="auto">
          <a:xfrm>
            <a:off x="3657600" y="990600"/>
            <a:ext cx="126365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α=100</a:t>
            </a:r>
          </a:p>
          <a:p>
            <a:pPr lvl="1" eaLnBrk="1" hangingPunct="1">
              <a:lnSpc>
                <a:spcPct val="90000"/>
              </a:lnSpc>
              <a:buClr>
                <a:srgbClr val="0000FF"/>
              </a:buClr>
              <a:buFont typeface="Wingdings" charset="0"/>
              <a:buNone/>
            </a:pPr>
            <a:r>
              <a:rPr lang="en-GB" sz="1800" dirty="0">
                <a:solidFill>
                  <a:srgbClr val="000000"/>
                </a:solidFill>
                <a:latin typeface="Arial" charset="0"/>
              </a:rPr>
              <a:t>β=+∞</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mn-lt"/>
              </a:rPr>
              <a:t>v</a:t>
            </a:r>
            <a:r>
              <a:rPr lang="en-GB" sz="1800" dirty="0">
                <a:solidFill>
                  <a:srgbClr val="000000"/>
                </a:solidFill>
                <a:latin typeface="Symbol" charset="0"/>
              </a:rPr>
              <a:t>=100</a:t>
            </a:r>
          </a:p>
        </p:txBody>
      </p:sp>
      <p:sp>
        <p:nvSpPr>
          <p:cNvPr id="81939" name="Text Box 35"/>
          <p:cNvSpPr txBox="1">
            <a:spLocks noChangeArrowheads="1"/>
          </p:cNvSpPr>
          <p:nvPr/>
        </p:nvSpPr>
        <p:spPr bwMode="auto">
          <a:xfrm>
            <a:off x="1524000" y="2181225"/>
            <a:ext cx="1189038"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Arial" charset="0"/>
              </a:rPr>
              <a:t>β=100</a:t>
            </a:r>
          </a:p>
        </p:txBody>
      </p:sp>
      <p:sp>
        <p:nvSpPr>
          <p:cNvPr id="81940" name="Text Box 36"/>
          <p:cNvSpPr txBox="1">
            <a:spLocks noChangeArrowheads="1"/>
          </p:cNvSpPr>
          <p:nvPr/>
        </p:nvSpPr>
        <p:spPr bwMode="auto">
          <a:xfrm>
            <a:off x="5105400" y="2146300"/>
            <a:ext cx="1173162"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α=100</a:t>
            </a:r>
          </a:p>
          <a:p>
            <a:pPr lvl="1" eaLnBrk="1" hangingPunct="1">
              <a:lnSpc>
                <a:spcPct val="90000"/>
              </a:lnSpc>
              <a:buClr>
                <a:srgbClr val="0000FF"/>
              </a:buClr>
              <a:buFont typeface="Wingdings" charset="0"/>
              <a:buNone/>
            </a:pPr>
            <a:r>
              <a:rPr lang="en-GB" sz="1800" dirty="0">
                <a:solidFill>
                  <a:srgbClr val="000000"/>
                </a:solidFill>
                <a:latin typeface="Arial" charset="0"/>
              </a:rPr>
              <a:t>β=+∞</a:t>
            </a:r>
            <a:endParaRPr lang="en-GB" sz="1800" b="1" dirty="0">
              <a:solidFill>
                <a:srgbClr val="000000"/>
              </a:solidFill>
              <a:latin typeface="Symbo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83970" name="Group 2"/>
          <p:cNvGrpSpPr>
            <a:grpSpLocks/>
          </p:cNvGrpSpPr>
          <p:nvPr/>
        </p:nvGrpSpPr>
        <p:grpSpPr bwMode="auto">
          <a:xfrm>
            <a:off x="4699000" y="1300163"/>
            <a:ext cx="757238" cy="533400"/>
            <a:chOff x="2960" y="819"/>
            <a:chExt cx="477" cy="336"/>
          </a:xfrm>
        </p:grpSpPr>
        <p:sp>
          <p:nvSpPr>
            <p:cNvPr id="84003" name="Oval 3"/>
            <p:cNvSpPr>
              <a:spLocks noChangeArrowheads="1"/>
            </p:cNvSpPr>
            <p:nvPr/>
          </p:nvSpPr>
          <p:spPr bwMode="auto">
            <a:xfrm>
              <a:off x="3039" y="819"/>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4004" name="AutoShape 4"/>
            <p:cNvSpPr>
              <a:spLocks noChangeArrowheads="1"/>
            </p:cNvSpPr>
            <p:nvPr/>
          </p:nvSpPr>
          <p:spPr bwMode="auto">
            <a:xfrm>
              <a:off x="2960" y="869"/>
              <a:ext cx="47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grpSp>
        <p:nvGrpSpPr>
          <p:cNvPr id="83971" name="Group 5"/>
          <p:cNvGrpSpPr>
            <a:grpSpLocks/>
          </p:cNvGrpSpPr>
          <p:nvPr/>
        </p:nvGrpSpPr>
        <p:grpSpPr bwMode="auto">
          <a:xfrm>
            <a:off x="2705100" y="2162175"/>
            <a:ext cx="912813" cy="531813"/>
            <a:chOff x="1704" y="1362"/>
            <a:chExt cx="575" cy="335"/>
          </a:xfrm>
        </p:grpSpPr>
        <p:sp>
          <p:nvSpPr>
            <p:cNvPr id="84001"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4002"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cxnSp>
        <p:nvCxnSpPr>
          <p:cNvPr id="83972"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3973"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3974" name="Group 10"/>
          <p:cNvGrpSpPr>
            <a:grpSpLocks/>
          </p:cNvGrpSpPr>
          <p:nvPr/>
        </p:nvGrpSpPr>
        <p:grpSpPr bwMode="auto">
          <a:xfrm>
            <a:off x="2247900" y="2924175"/>
            <a:ext cx="836613" cy="531813"/>
            <a:chOff x="1416" y="1842"/>
            <a:chExt cx="527" cy="335"/>
          </a:xfrm>
        </p:grpSpPr>
        <p:sp>
          <p:nvSpPr>
            <p:cNvPr id="83999" name="Oval 11"/>
            <p:cNvSpPr>
              <a:spLocks noChangeArrowheads="1"/>
            </p:cNvSpPr>
            <p:nvPr/>
          </p:nvSpPr>
          <p:spPr bwMode="auto">
            <a:xfrm>
              <a:off x="1416" y="1842"/>
              <a:ext cx="528"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4000"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83975" name="Group 13"/>
          <p:cNvGrpSpPr>
            <a:grpSpLocks/>
          </p:cNvGrpSpPr>
          <p:nvPr/>
        </p:nvGrpSpPr>
        <p:grpSpPr bwMode="auto">
          <a:xfrm>
            <a:off x="3162300" y="2924175"/>
            <a:ext cx="912813" cy="531813"/>
            <a:chOff x="1992" y="1842"/>
            <a:chExt cx="575" cy="335"/>
          </a:xfrm>
        </p:grpSpPr>
        <p:sp>
          <p:nvSpPr>
            <p:cNvPr id="83997" name="Oval 14"/>
            <p:cNvSpPr>
              <a:spLocks noChangeArrowheads="1"/>
            </p:cNvSpPr>
            <p:nvPr/>
          </p:nvSpPr>
          <p:spPr bwMode="auto">
            <a:xfrm>
              <a:off x="1992" y="1842"/>
              <a:ext cx="57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998"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83976"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3977" name="Group 17"/>
          <p:cNvGrpSpPr>
            <a:grpSpLocks/>
          </p:cNvGrpSpPr>
          <p:nvPr/>
        </p:nvGrpSpPr>
        <p:grpSpPr bwMode="auto">
          <a:xfrm>
            <a:off x="4699000" y="2197100"/>
            <a:ext cx="757238" cy="533400"/>
            <a:chOff x="2960" y="1384"/>
            <a:chExt cx="477" cy="336"/>
          </a:xfrm>
        </p:grpSpPr>
        <p:sp>
          <p:nvSpPr>
            <p:cNvPr id="83995" name="Oval 18"/>
            <p:cNvSpPr>
              <a:spLocks noChangeArrowheads="1"/>
            </p:cNvSpPr>
            <p:nvPr/>
          </p:nvSpPr>
          <p:spPr bwMode="auto">
            <a:xfrm>
              <a:off x="3035" y="1384"/>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996" name="AutoShape 19"/>
            <p:cNvSpPr>
              <a:spLocks noChangeArrowheads="1"/>
            </p:cNvSpPr>
            <p:nvPr/>
          </p:nvSpPr>
          <p:spPr bwMode="auto">
            <a:xfrm>
              <a:off x="2960" y="1434"/>
              <a:ext cx="47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120</a:t>
              </a:r>
            </a:p>
          </p:txBody>
        </p:sp>
      </p:grpSp>
      <p:cxnSp>
        <p:nvCxnSpPr>
          <p:cNvPr id="83978"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3979"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3980"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3981"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3982" name="Group 24"/>
          <p:cNvGrpSpPr>
            <a:grpSpLocks/>
          </p:cNvGrpSpPr>
          <p:nvPr/>
        </p:nvGrpSpPr>
        <p:grpSpPr bwMode="auto">
          <a:xfrm>
            <a:off x="4137025" y="2924175"/>
            <a:ext cx="854075" cy="531813"/>
            <a:chOff x="2606" y="1842"/>
            <a:chExt cx="538" cy="335"/>
          </a:xfrm>
        </p:grpSpPr>
        <p:sp>
          <p:nvSpPr>
            <p:cNvPr id="83993" name="Oval 25"/>
            <p:cNvSpPr>
              <a:spLocks noChangeArrowheads="1"/>
            </p:cNvSpPr>
            <p:nvPr/>
          </p:nvSpPr>
          <p:spPr bwMode="auto">
            <a:xfrm>
              <a:off x="2606" y="1842"/>
              <a:ext cx="539"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83994" name="AutoShape 26"/>
            <p:cNvSpPr>
              <a:spLocks noChangeArrowheads="1"/>
            </p:cNvSpPr>
            <p:nvPr/>
          </p:nvSpPr>
          <p:spPr bwMode="auto">
            <a:xfrm>
              <a:off x="2686" y="1892"/>
              <a:ext cx="380"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83983" name="Group 27"/>
          <p:cNvGrpSpPr>
            <a:grpSpLocks/>
          </p:cNvGrpSpPr>
          <p:nvPr/>
        </p:nvGrpSpPr>
        <p:grpSpPr bwMode="auto">
          <a:xfrm>
            <a:off x="5070475" y="2924175"/>
            <a:ext cx="606425" cy="531813"/>
            <a:chOff x="3194" y="1842"/>
            <a:chExt cx="382" cy="335"/>
          </a:xfrm>
        </p:grpSpPr>
        <p:sp>
          <p:nvSpPr>
            <p:cNvPr id="83991" name="Oval 28"/>
            <p:cNvSpPr>
              <a:spLocks noChangeArrowheads="1"/>
            </p:cNvSpPr>
            <p:nvPr/>
          </p:nvSpPr>
          <p:spPr bwMode="auto">
            <a:xfrm>
              <a:off x="3194" y="1842"/>
              <a:ext cx="383"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3992" name="AutoShape 29"/>
            <p:cNvSpPr>
              <a:spLocks noChangeArrowheads="1"/>
            </p:cNvSpPr>
            <p:nvPr/>
          </p:nvSpPr>
          <p:spPr bwMode="auto">
            <a:xfrm>
              <a:off x="3251" y="1892"/>
              <a:ext cx="27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83984"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83985" name="Group 31"/>
          <p:cNvGrpSpPr>
            <a:grpSpLocks/>
          </p:cNvGrpSpPr>
          <p:nvPr/>
        </p:nvGrpSpPr>
        <p:grpSpPr bwMode="auto">
          <a:xfrm>
            <a:off x="6042025" y="2917825"/>
            <a:ext cx="531813" cy="531813"/>
            <a:chOff x="3806" y="1838"/>
            <a:chExt cx="335" cy="335"/>
          </a:xfrm>
        </p:grpSpPr>
        <p:sp>
          <p:nvSpPr>
            <p:cNvPr id="83989"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3990"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83986" name="Text Box 34"/>
          <p:cNvSpPr txBox="1">
            <a:spLocks noChangeArrowheads="1"/>
          </p:cNvSpPr>
          <p:nvPr/>
        </p:nvSpPr>
        <p:spPr bwMode="auto">
          <a:xfrm>
            <a:off x="3581400" y="1209675"/>
            <a:ext cx="133985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α=100</a:t>
            </a:r>
          </a:p>
          <a:p>
            <a:pPr lvl="1" eaLnBrk="1" hangingPunct="1">
              <a:lnSpc>
                <a:spcPct val="90000"/>
              </a:lnSpc>
              <a:buClr>
                <a:srgbClr val="0000FF"/>
              </a:buClr>
              <a:buFont typeface="Wingdings" charset="0"/>
              <a:buNone/>
            </a:pPr>
            <a:r>
              <a:rPr lang="en-GB" sz="1800" dirty="0">
                <a:solidFill>
                  <a:srgbClr val="000000"/>
                </a:solidFill>
                <a:latin typeface="Arial" charset="0"/>
              </a:rPr>
              <a:t>β=+∞</a:t>
            </a:r>
            <a:endParaRPr lang="en-GB" sz="1800" b="1" dirty="0">
              <a:solidFill>
                <a:srgbClr val="000000"/>
              </a:solidFill>
              <a:latin typeface="Symbol" charset="0"/>
            </a:endParaRPr>
          </a:p>
        </p:txBody>
      </p:sp>
      <p:sp>
        <p:nvSpPr>
          <p:cNvPr id="83987" name="Text Box 35"/>
          <p:cNvSpPr txBox="1">
            <a:spLocks noChangeArrowheads="1"/>
          </p:cNvSpPr>
          <p:nvPr/>
        </p:nvSpPr>
        <p:spPr bwMode="auto">
          <a:xfrm>
            <a:off x="1524000" y="2181225"/>
            <a:ext cx="1265238"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Arial" charset="0"/>
              </a:rPr>
              <a:t>β=100</a:t>
            </a:r>
          </a:p>
        </p:txBody>
      </p:sp>
      <p:sp>
        <p:nvSpPr>
          <p:cNvPr id="83988" name="Text Box 36"/>
          <p:cNvSpPr txBox="1">
            <a:spLocks noChangeArrowheads="1"/>
          </p:cNvSpPr>
          <p:nvPr/>
        </p:nvSpPr>
        <p:spPr bwMode="auto">
          <a:xfrm>
            <a:off x="5181600" y="1981200"/>
            <a:ext cx="1249362"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α=100</a:t>
            </a:r>
          </a:p>
          <a:p>
            <a:pPr lvl="1" eaLnBrk="1" hangingPunct="1">
              <a:lnSpc>
                <a:spcPct val="90000"/>
              </a:lnSpc>
              <a:buClr>
                <a:srgbClr val="0000FF"/>
              </a:buClr>
              <a:buFont typeface="Wingdings" charset="0"/>
              <a:buNone/>
            </a:pPr>
            <a:r>
              <a:rPr lang="en-GB" sz="1800" dirty="0">
                <a:solidFill>
                  <a:srgbClr val="000000"/>
                </a:solidFill>
                <a:latin typeface="Arial" charset="0"/>
              </a:rPr>
              <a:t>β=120</a:t>
            </a:r>
          </a:p>
          <a:p>
            <a:pPr lvl="1" eaLnBrk="1" hangingPunct="1">
              <a:lnSpc>
                <a:spcPct val="90000"/>
              </a:lnSpc>
              <a:buClr>
                <a:srgbClr val="0000FF"/>
              </a:buClr>
              <a:buFont typeface="Wingdings" charset="0"/>
              <a:buNone/>
            </a:pPr>
            <a:r>
              <a:rPr lang="en-GB" sz="1800" dirty="0">
                <a:solidFill>
                  <a:srgbClr val="000000"/>
                </a:solidFill>
                <a:latin typeface="Arial" charset="0"/>
              </a:rPr>
              <a:t>v=120</a:t>
            </a:r>
          </a:p>
        </p:txBody>
      </p:sp>
      <p:sp>
        <p:nvSpPr>
          <p:cNvPr id="2" name="TextBox 1">
            <a:extLst>
              <a:ext uri="{FF2B5EF4-FFF2-40B4-BE49-F238E27FC236}">
                <a16:creationId xmlns:a16="http://schemas.microsoft.com/office/drawing/2014/main" id="{EF7EDA83-8AB8-FC48-9124-84FF656A133A}"/>
              </a:ext>
            </a:extLst>
          </p:cNvPr>
          <p:cNvSpPr txBox="1"/>
          <p:nvPr/>
        </p:nvSpPr>
        <p:spPr>
          <a:xfrm>
            <a:off x="7239001" y="2276475"/>
            <a:ext cx="1905000" cy="1569660"/>
          </a:xfrm>
          <a:prstGeom prst="rect">
            <a:avLst/>
          </a:prstGeom>
          <a:noFill/>
        </p:spPr>
        <p:txBody>
          <a:bodyPr wrap="square" rtlCol="0">
            <a:spAutoFit/>
          </a:bodyPr>
          <a:lstStyle/>
          <a:p>
            <a:r>
              <a:rPr lang="en-US" dirty="0">
                <a:solidFill>
                  <a:srgbClr val="FF0000"/>
                </a:solidFill>
              </a:rPr>
              <a:t>v &gt; </a:t>
            </a:r>
            <a:r>
              <a:rPr lang="el-GR" dirty="0">
                <a:solidFill>
                  <a:srgbClr val="FF0000"/>
                </a:solidFill>
              </a:rPr>
              <a:t>α</a:t>
            </a:r>
            <a:r>
              <a:rPr lang="en-US" dirty="0">
                <a:solidFill>
                  <a:srgbClr val="FF0000"/>
                </a:solidFill>
              </a:rPr>
              <a:t>  so continue to next child of 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685800" y="196850"/>
            <a:ext cx="7770813" cy="519113"/>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 Cutoff Example</a:t>
            </a:r>
          </a:p>
        </p:txBody>
      </p:sp>
      <p:grpSp>
        <p:nvGrpSpPr>
          <p:cNvPr id="86018" name="Group 2"/>
          <p:cNvGrpSpPr>
            <a:grpSpLocks/>
          </p:cNvGrpSpPr>
          <p:nvPr/>
        </p:nvGrpSpPr>
        <p:grpSpPr bwMode="auto">
          <a:xfrm>
            <a:off x="4699000" y="1300163"/>
            <a:ext cx="757238" cy="533400"/>
            <a:chOff x="2960" y="819"/>
            <a:chExt cx="477" cy="336"/>
          </a:xfrm>
        </p:grpSpPr>
        <p:sp>
          <p:nvSpPr>
            <p:cNvPr id="86053" name="Oval 3"/>
            <p:cNvSpPr>
              <a:spLocks noChangeArrowheads="1"/>
            </p:cNvSpPr>
            <p:nvPr/>
          </p:nvSpPr>
          <p:spPr bwMode="auto">
            <a:xfrm>
              <a:off x="3039" y="819"/>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054" name="AutoShape 4"/>
            <p:cNvSpPr>
              <a:spLocks noChangeArrowheads="1"/>
            </p:cNvSpPr>
            <p:nvPr/>
          </p:nvSpPr>
          <p:spPr bwMode="auto">
            <a:xfrm>
              <a:off x="2960" y="869"/>
              <a:ext cx="47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S</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grpSp>
        <p:nvGrpSpPr>
          <p:cNvPr id="86019" name="Group 5"/>
          <p:cNvGrpSpPr>
            <a:grpSpLocks/>
          </p:cNvGrpSpPr>
          <p:nvPr/>
        </p:nvGrpSpPr>
        <p:grpSpPr bwMode="auto">
          <a:xfrm>
            <a:off x="2705100" y="2162175"/>
            <a:ext cx="912813" cy="531813"/>
            <a:chOff x="1704" y="1362"/>
            <a:chExt cx="575" cy="335"/>
          </a:xfrm>
        </p:grpSpPr>
        <p:sp>
          <p:nvSpPr>
            <p:cNvPr id="86051" name="Oval 6"/>
            <p:cNvSpPr>
              <a:spLocks noChangeArrowheads="1"/>
            </p:cNvSpPr>
            <p:nvPr/>
          </p:nvSpPr>
          <p:spPr bwMode="auto">
            <a:xfrm>
              <a:off x="1704" y="1362"/>
              <a:ext cx="57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6052" name="AutoShape 7"/>
            <p:cNvSpPr>
              <a:spLocks noChangeArrowheads="1"/>
            </p:cNvSpPr>
            <p:nvPr/>
          </p:nvSpPr>
          <p:spPr bwMode="auto">
            <a:xfrm>
              <a:off x="1790" y="141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A</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100</a:t>
              </a:r>
            </a:p>
          </p:txBody>
        </p:sp>
      </p:grpSp>
      <p:cxnSp>
        <p:nvCxnSpPr>
          <p:cNvPr id="86020" name="AutoShape 8"/>
          <p:cNvCxnSpPr>
            <a:cxnSpLocks noChangeShapeType="1"/>
          </p:cNvCxnSpPr>
          <p:nvPr/>
        </p:nvCxnSpPr>
        <p:spPr bwMode="auto">
          <a:xfrm flipH="1">
            <a:off x="2667000" y="2705100"/>
            <a:ext cx="3397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6021" name="AutoShape 9"/>
          <p:cNvCxnSpPr>
            <a:cxnSpLocks noChangeShapeType="1"/>
          </p:cNvCxnSpPr>
          <p:nvPr/>
        </p:nvCxnSpPr>
        <p:spPr bwMode="auto">
          <a:xfrm>
            <a:off x="3217863" y="2705100"/>
            <a:ext cx="403225" cy="217488"/>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6022" name="Group 10"/>
          <p:cNvGrpSpPr>
            <a:grpSpLocks/>
          </p:cNvGrpSpPr>
          <p:nvPr/>
        </p:nvGrpSpPr>
        <p:grpSpPr bwMode="auto">
          <a:xfrm>
            <a:off x="2247900" y="2924175"/>
            <a:ext cx="836613" cy="531813"/>
            <a:chOff x="1416" y="1842"/>
            <a:chExt cx="527" cy="335"/>
          </a:xfrm>
        </p:grpSpPr>
        <p:sp>
          <p:nvSpPr>
            <p:cNvPr id="86049" name="Oval 11"/>
            <p:cNvSpPr>
              <a:spLocks noChangeArrowheads="1"/>
            </p:cNvSpPr>
            <p:nvPr/>
          </p:nvSpPr>
          <p:spPr bwMode="auto">
            <a:xfrm>
              <a:off x="1416" y="1842"/>
              <a:ext cx="528"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050" name="AutoShape 12"/>
            <p:cNvSpPr>
              <a:spLocks noChangeArrowheads="1"/>
            </p:cNvSpPr>
            <p:nvPr/>
          </p:nvSpPr>
          <p:spPr bwMode="auto">
            <a:xfrm>
              <a:off x="1495" y="1892"/>
              <a:ext cx="372"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C</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200</a:t>
              </a:r>
            </a:p>
          </p:txBody>
        </p:sp>
      </p:grpSp>
      <p:grpSp>
        <p:nvGrpSpPr>
          <p:cNvPr id="86023" name="Group 13"/>
          <p:cNvGrpSpPr>
            <a:grpSpLocks/>
          </p:cNvGrpSpPr>
          <p:nvPr/>
        </p:nvGrpSpPr>
        <p:grpSpPr bwMode="auto">
          <a:xfrm>
            <a:off x="3162300" y="2924175"/>
            <a:ext cx="912813" cy="531813"/>
            <a:chOff x="1992" y="1842"/>
            <a:chExt cx="575" cy="335"/>
          </a:xfrm>
        </p:grpSpPr>
        <p:sp>
          <p:nvSpPr>
            <p:cNvPr id="86047" name="Oval 14"/>
            <p:cNvSpPr>
              <a:spLocks noChangeArrowheads="1"/>
            </p:cNvSpPr>
            <p:nvPr/>
          </p:nvSpPr>
          <p:spPr bwMode="auto">
            <a:xfrm>
              <a:off x="1992" y="1842"/>
              <a:ext cx="57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048" name="AutoShape 15"/>
            <p:cNvSpPr>
              <a:spLocks noChangeArrowheads="1"/>
            </p:cNvSpPr>
            <p:nvPr/>
          </p:nvSpPr>
          <p:spPr bwMode="auto">
            <a:xfrm>
              <a:off x="2078" y="1892"/>
              <a:ext cx="406"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D</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100</a:t>
              </a:r>
            </a:p>
          </p:txBody>
        </p:sp>
      </p:grpSp>
      <p:cxnSp>
        <p:nvCxnSpPr>
          <p:cNvPr id="86024" name="AutoShape 16"/>
          <p:cNvCxnSpPr>
            <a:cxnSpLocks noChangeShapeType="1"/>
          </p:cNvCxnSpPr>
          <p:nvPr/>
        </p:nvCxnSpPr>
        <p:spPr bwMode="auto">
          <a:xfrm flipH="1">
            <a:off x="3198813" y="1762125"/>
            <a:ext cx="1662112" cy="400050"/>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6025" name="Group 17"/>
          <p:cNvGrpSpPr>
            <a:grpSpLocks/>
          </p:cNvGrpSpPr>
          <p:nvPr/>
        </p:nvGrpSpPr>
        <p:grpSpPr bwMode="auto">
          <a:xfrm>
            <a:off x="4699000" y="2197100"/>
            <a:ext cx="757238" cy="533400"/>
            <a:chOff x="2960" y="1384"/>
            <a:chExt cx="477" cy="336"/>
          </a:xfrm>
        </p:grpSpPr>
        <p:sp>
          <p:nvSpPr>
            <p:cNvPr id="86045" name="Oval 18"/>
            <p:cNvSpPr>
              <a:spLocks noChangeArrowheads="1"/>
            </p:cNvSpPr>
            <p:nvPr/>
          </p:nvSpPr>
          <p:spPr bwMode="auto">
            <a:xfrm>
              <a:off x="3035" y="1384"/>
              <a:ext cx="336"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046" name="AutoShape 19"/>
            <p:cNvSpPr>
              <a:spLocks noChangeArrowheads="1"/>
            </p:cNvSpPr>
            <p:nvPr/>
          </p:nvSpPr>
          <p:spPr bwMode="auto">
            <a:xfrm>
              <a:off x="2960" y="1434"/>
              <a:ext cx="47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B</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20</a:t>
              </a:r>
            </a:p>
          </p:txBody>
        </p:sp>
      </p:grpSp>
      <p:cxnSp>
        <p:nvCxnSpPr>
          <p:cNvPr id="86026" name="AutoShape 20"/>
          <p:cNvCxnSpPr>
            <a:cxnSpLocks noChangeShapeType="1"/>
          </p:cNvCxnSpPr>
          <p:nvPr/>
        </p:nvCxnSpPr>
        <p:spPr bwMode="auto">
          <a:xfrm flipH="1">
            <a:off x="4564063" y="2600325"/>
            <a:ext cx="269875" cy="3222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6027" name="AutoShape 21"/>
          <p:cNvCxnSpPr>
            <a:cxnSpLocks noChangeShapeType="1"/>
          </p:cNvCxnSpPr>
          <p:nvPr/>
        </p:nvCxnSpPr>
        <p:spPr bwMode="auto">
          <a:xfrm>
            <a:off x="5084763" y="2730500"/>
            <a:ext cx="288925" cy="193675"/>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6028" name="AutoShape 22"/>
          <p:cNvCxnSpPr>
            <a:cxnSpLocks noChangeShapeType="1"/>
          </p:cNvCxnSpPr>
          <p:nvPr/>
        </p:nvCxnSpPr>
        <p:spPr bwMode="auto">
          <a:xfrm>
            <a:off x="5289550" y="2679700"/>
            <a:ext cx="785813" cy="296863"/>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86029" name="AutoShape 23"/>
          <p:cNvCxnSpPr>
            <a:cxnSpLocks noChangeShapeType="1"/>
          </p:cNvCxnSpPr>
          <p:nvPr/>
        </p:nvCxnSpPr>
        <p:spPr bwMode="auto">
          <a:xfrm flipH="1">
            <a:off x="5084763" y="1833563"/>
            <a:ext cx="6350" cy="36353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cxnSp>
      <p:grpSp>
        <p:nvGrpSpPr>
          <p:cNvPr id="86030" name="Group 24"/>
          <p:cNvGrpSpPr>
            <a:grpSpLocks/>
          </p:cNvGrpSpPr>
          <p:nvPr/>
        </p:nvGrpSpPr>
        <p:grpSpPr bwMode="auto">
          <a:xfrm>
            <a:off x="4137025" y="2924175"/>
            <a:ext cx="854075" cy="531813"/>
            <a:chOff x="2606" y="1842"/>
            <a:chExt cx="538" cy="335"/>
          </a:xfrm>
        </p:grpSpPr>
        <p:sp>
          <p:nvSpPr>
            <p:cNvPr id="86043" name="Oval 25"/>
            <p:cNvSpPr>
              <a:spLocks noChangeArrowheads="1"/>
            </p:cNvSpPr>
            <p:nvPr/>
          </p:nvSpPr>
          <p:spPr bwMode="auto">
            <a:xfrm>
              <a:off x="2606" y="1842"/>
              <a:ext cx="539" cy="336"/>
            </a:xfrm>
            <a:prstGeom prst="ellipse">
              <a:avLst/>
            </a:prstGeom>
            <a:noFill/>
            <a:ln w="255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044" name="AutoShape 26"/>
            <p:cNvSpPr>
              <a:spLocks noChangeArrowheads="1"/>
            </p:cNvSpPr>
            <p:nvPr/>
          </p:nvSpPr>
          <p:spPr bwMode="auto">
            <a:xfrm>
              <a:off x="2686" y="1892"/>
              <a:ext cx="380"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E</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120</a:t>
              </a:r>
            </a:p>
          </p:txBody>
        </p:sp>
      </p:grpSp>
      <p:grpSp>
        <p:nvGrpSpPr>
          <p:cNvPr id="86031" name="Group 27"/>
          <p:cNvGrpSpPr>
            <a:grpSpLocks/>
          </p:cNvGrpSpPr>
          <p:nvPr/>
        </p:nvGrpSpPr>
        <p:grpSpPr bwMode="auto">
          <a:xfrm>
            <a:off x="5070475" y="2924175"/>
            <a:ext cx="606425" cy="531813"/>
            <a:chOff x="3194" y="1842"/>
            <a:chExt cx="382" cy="335"/>
          </a:xfrm>
        </p:grpSpPr>
        <p:sp>
          <p:nvSpPr>
            <p:cNvPr id="86041" name="Oval 28"/>
            <p:cNvSpPr>
              <a:spLocks noChangeArrowheads="1"/>
            </p:cNvSpPr>
            <p:nvPr/>
          </p:nvSpPr>
          <p:spPr bwMode="auto">
            <a:xfrm>
              <a:off x="3194" y="1842"/>
              <a:ext cx="383" cy="336"/>
            </a:xfrm>
            <a:prstGeom prst="ellipse">
              <a:avLst/>
            </a:prstGeom>
            <a:solidFill>
              <a:srgbClr val="00FF00"/>
            </a:solidFill>
            <a:ln w="25560">
              <a:solidFill>
                <a:srgbClr val="000000"/>
              </a:solidFill>
              <a:miter lim="800000"/>
              <a:headEnd/>
              <a:tailEnd/>
            </a:ln>
          </p:spPr>
          <p:txBody>
            <a:bodyPr wrap="none" anchor="ctr"/>
            <a:lstStyle/>
            <a:p>
              <a:endParaRPr lang="en-US"/>
            </a:p>
          </p:txBody>
        </p:sp>
        <p:sp>
          <p:nvSpPr>
            <p:cNvPr id="86042" name="AutoShape 29"/>
            <p:cNvSpPr>
              <a:spLocks noChangeArrowheads="1"/>
            </p:cNvSpPr>
            <p:nvPr/>
          </p:nvSpPr>
          <p:spPr bwMode="auto">
            <a:xfrm>
              <a:off x="3251" y="1892"/>
              <a:ext cx="270" cy="237"/>
            </a:xfrm>
            <a:prstGeom prst="roundRect">
              <a:avLst>
                <a:gd name="adj" fmla="val 421"/>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F</a:t>
              </a:r>
            </a:p>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charset="0"/>
                </a:rPr>
                <a:t>20</a:t>
              </a:r>
            </a:p>
          </p:txBody>
        </p:sp>
      </p:grpSp>
      <p:sp>
        <p:nvSpPr>
          <p:cNvPr id="86032" name="AutoShape 30"/>
          <p:cNvSpPr>
            <a:spLocks noChangeArrowheads="1"/>
          </p:cNvSpPr>
          <p:nvPr/>
        </p:nvSpPr>
        <p:spPr bwMode="auto">
          <a:xfrm>
            <a:off x="1112838" y="1106488"/>
            <a:ext cx="695325" cy="2263775"/>
          </a:xfrm>
          <a:prstGeom prst="roundRect">
            <a:avLst>
              <a:gd name="adj" fmla="val 22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max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rPr>
              <a:t>min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000000"/>
              </a:solidFill>
            </a:endParaRPr>
          </a:p>
        </p:txBody>
      </p:sp>
      <p:grpSp>
        <p:nvGrpSpPr>
          <p:cNvPr id="86033" name="Group 31"/>
          <p:cNvGrpSpPr>
            <a:grpSpLocks/>
          </p:cNvGrpSpPr>
          <p:nvPr/>
        </p:nvGrpSpPr>
        <p:grpSpPr bwMode="auto">
          <a:xfrm>
            <a:off x="6042025" y="2917825"/>
            <a:ext cx="531813" cy="531813"/>
            <a:chOff x="3806" y="1838"/>
            <a:chExt cx="335" cy="335"/>
          </a:xfrm>
        </p:grpSpPr>
        <p:sp>
          <p:nvSpPr>
            <p:cNvPr id="86039" name="Oval 32"/>
            <p:cNvSpPr>
              <a:spLocks noChangeArrowheads="1"/>
            </p:cNvSpPr>
            <p:nvPr/>
          </p:nvSpPr>
          <p:spPr bwMode="auto">
            <a:xfrm>
              <a:off x="3806" y="1838"/>
              <a:ext cx="336" cy="336"/>
            </a:xfrm>
            <a:prstGeom prst="ellipse">
              <a:avLst/>
            </a:prstGeom>
            <a:solidFill>
              <a:srgbClr val="FFFFFF"/>
            </a:solidFill>
            <a:ln w="25560">
              <a:solidFill>
                <a:srgbClr val="000000"/>
              </a:solidFill>
              <a:miter lim="800000"/>
              <a:headEnd/>
              <a:tailEnd/>
            </a:ln>
          </p:spPr>
          <p:txBody>
            <a:bodyPr wrap="none" anchor="ctr"/>
            <a:lstStyle/>
            <a:p>
              <a:endParaRPr lang="en-US"/>
            </a:p>
          </p:txBody>
        </p:sp>
        <p:sp>
          <p:nvSpPr>
            <p:cNvPr id="86040" name="AutoShape 33"/>
            <p:cNvSpPr>
              <a:spLocks noChangeArrowheads="1"/>
            </p:cNvSpPr>
            <p:nvPr/>
          </p:nvSpPr>
          <p:spPr bwMode="auto">
            <a:xfrm>
              <a:off x="3856" y="1888"/>
              <a:ext cx="237" cy="237"/>
            </a:xfrm>
            <a:prstGeom prst="roundRect">
              <a:avLst>
                <a:gd name="adj" fmla="val 42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algn="ctr">
                <a:lnSpc>
                  <a:spcPct val="75000"/>
                </a:lnSpc>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charset="0"/>
                </a:rPr>
                <a:t>G</a:t>
              </a:r>
            </a:p>
          </p:txBody>
        </p:sp>
      </p:grpSp>
      <p:sp>
        <p:nvSpPr>
          <p:cNvPr id="86034" name="Text Box 34"/>
          <p:cNvSpPr txBox="1">
            <a:spLocks noChangeArrowheads="1"/>
          </p:cNvSpPr>
          <p:nvPr/>
        </p:nvSpPr>
        <p:spPr bwMode="auto">
          <a:xfrm>
            <a:off x="3581400" y="1209675"/>
            <a:ext cx="133985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α=100</a:t>
            </a:r>
          </a:p>
          <a:p>
            <a:pPr lvl="1" eaLnBrk="1" hangingPunct="1">
              <a:lnSpc>
                <a:spcPct val="90000"/>
              </a:lnSpc>
              <a:buClr>
                <a:srgbClr val="0000FF"/>
              </a:buClr>
              <a:buFont typeface="Wingdings" charset="0"/>
              <a:buNone/>
            </a:pPr>
            <a:r>
              <a:rPr lang="en-GB" sz="1800" dirty="0">
                <a:solidFill>
                  <a:srgbClr val="000000"/>
                </a:solidFill>
                <a:latin typeface="Arial" charset="0"/>
              </a:rPr>
              <a:t>β=+∞</a:t>
            </a:r>
            <a:endParaRPr lang="en-GB" sz="1800" b="1" dirty="0">
              <a:solidFill>
                <a:srgbClr val="000000"/>
              </a:solidFill>
              <a:latin typeface="Symbol" charset="0"/>
            </a:endParaRPr>
          </a:p>
        </p:txBody>
      </p:sp>
      <p:sp>
        <p:nvSpPr>
          <p:cNvPr id="86035" name="Text Box 35"/>
          <p:cNvSpPr txBox="1">
            <a:spLocks noChangeArrowheads="1"/>
          </p:cNvSpPr>
          <p:nvPr/>
        </p:nvSpPr>
        <p:spPr bwMode="auto">
          <a:xfrm>
            <a:off x="1447800" y="2181225"/>
            <a:ext cx="1493838"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000000"/>
                </a:solidFill>
                <a:latin typeface="Arial" charset="0"/>
              </a:rPr>
              <a:t>α=-∞</a:t>
            </a:r>
            <a:endParaRPr lang="en-GB" sz="1800" b="1" dirty="0">
              <a:solidFill>
                <a:srgbClr val="000000"/>
              </a:solidFill>
              <a:latin typeface="Symbol" charset="0"/>
            </a:endParaRPr>
          </a:p>
          <a:p>
            <a:pPr lvl="1" eaLnBrk="1" hangingPunct="1">
              <a:lnSpc>
                <a:spcPct val="90000"/>
              </a:lnSpc>
              <a:buClr>
                <a:srgbClr val="0000FF"/>
              </a:buClr>
              <a:buFont typeface="Wingdings" charset="0"/>
              <a:buNone/>
            </a:pPr>
            <a:r>
              <a:rPr lang="en-GB" sz="1800" dirty="0">
                <a:solidFill>
                  <a:srgbClr val="000000"/>
                </a:solidFill>
                <a:latin typeface="Arial" charset="0"/>
              </a:rPr>
              <a:t>β=100</a:t>
            </a:r>
          </a:p>
        </p:txBody>
      </p:sp>
      <p:sp>
        <p:nvSpPr>
          <p:cNvPr id="86036" name="Text Box 36"/>
          <p:cNvSpPr txBox="1">
            <a:spLocks noChangeArrowheads="1"/>
          </p:cNvSpPr>
          <p:nvPr/>
        </p:nvSpPr>
        <p:spPr bwMode="auto">
          <a:xfrm>
            <a:off x="5181600" y="1981200"/>
            <a:ext cx="1173162"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lstStyle>
            <a:lvl1pPr marL="342900" indent="-3429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cs typeface="ＭＳ Ｐゴシック" charset="0"/>
              </a:defRPr>
            </a:lvl1pPr>
            <a:lvl2pPr marL="739775" indent="-282575"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2pPr>
            <a:lvl3pPr marL="11430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3pPr>
            <a:lvl4pPr marL="16002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4pPr>
            <a:lvl5pPr marL="2057400" indent="-228600" eaLnBrk="0" hangingPunct="0">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739775" algn="l"/>
                <a:tab pos="1308100" algn="l"/>
                <a:tab pos="2222500" algn="l"/>
                <a:tab pos="3136900" algn="l"/>
                <a:tab pos="4051300" algn="l"/>
                <a:tab pos="4965700" algn="l"/>
                <a:tab pos="5880100" algn="l"/>
                <a:tab pos="6794500" algn="l"/>
                <a:tab pos="7708900" algn="l"/>
                <a:tab pos="8623300" algn="l"/>
                <a:tab pos="9537700" algn="l"/>
                <a:tab pos="10452100" algn="l"/>
                <a:tab pos="10455275" algn="l"/>
                <a:tab pos="10912475" algn="l"/>
              </a:tabLst>
              <a:defRPr sz="2400">
                <a:solidFill>
                  <a:schemeClr val="tx1"/>
                </a:solidFill>
                <a:latin typeface="Times New Roman" charset="0"/>
                <a:ea typeface="ＭＳ Ｐゴシック" charset="0"/>
              </a:defRPr>
            </a:lvl9pPr>
          </a:lstStyle>
          <a:p>
            <a:pPr lvl="1" eaLnBrk="1" hangingPunct="1">
              <a:lnSpc>
                <a:spcPct val="90000"/>
              </a:lnSpc>
              <a:buClr>
                <a:srgbClr val="0000FF"/>
              </a:buClr>
              <a:buFont typeface="Wingdings" charset="0"/>
              <a:buNone/>
            </a:pPr>
            <a:r>
              <a:rPr lang="en-GB" sz="1800" dirty="0">
                <a:solidFill>
                  <a:srgbClr val="FF0000"/>
                </a:solidFill>
                <a:latin typeface="Arial" charset="0"/>
              </a:rPr>
              <a:t>α=100</a:t>
            </a:r>
          </a:p>
          <a:p>
            <a:pPr lvl="1" eaLnBrk="1" hangingPunct="1">
              <a:lnSpc>
                <a:spcPct val="90000"/>
              </a:lnSpc>
              <a:buClr>
                <a:srgbClr val="0000FF"/>
              </a:buClr>
              <a:buFont typeface="Wingdings" charset="0"/>
              <a:buNone/>
            </a:pPr>
            <a:r>
              <a:rPr lang="en-GB" sz="1800" dirty="0">
                <a:solidFill>
                  <a:srgbClr val="FF0000"/>
                </a:solidFill>
                <a:latin typeface="Arial" charset="0"/>
              </a:rPr>
              <a:t>β=120</a:t>
            </a:r>
          </a:p>
          <a:p>
            <a:pPr lvl="1" eaLnBrk="1" hangingPunct="1">
              <a:lnSpc>
                <a:spcPct val="90000"/>
              </a:lnSpc>
              <a:buClr>
                <a:srgbClr val="0000FF"/>
              </a:buClr>
              <a:buFont typeface="Wingdings" charset="0"/>
              <a:buNone/>
            </a:pPr>
            <a:r>
              <a:rPr lang="en-GB" sz="1800" dirty="0">
                <a:solidFill>
                  <a:srgbClr val="FF0000"/>
                </a:solidFill>
                <a:latin typeface="Arial" charset="0"/>
              </a:rPr>
              <a:t>v=20</a:t>
            </a:r>
          </a:p>
        </p:txBody>
      </p:sp>
      <p:sp>
        <p:nvSpPr>
          <p:cNvPr id="86037" name="Text Box 37"/>
          <p:cNvSpPr txBox="1">
            <a:spLocks noChangeArrowheads="1"/>
          </p:cNvSpPr>
          <p:nvPr/>
        </p:nvSpPr>
        <p:spPr bwMode="auto">
          <a:xfrm>
            <a:off x="5643563" y="2671763"/>
            <a:ext cx="381000"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r>
              <a:rPr lang="en-US">
                <a:solidFill>
                  <a:srgbClr val="FF0000"/>
                </a:solidFill>
                <a:latin typeface="Arial" charset="0"/>
              </a:rPr>
              <a:t>X</a:t>
            </a:r>
          </a:p>
        </p:txBody>
      </p:sp>
      <p:sp>
        <p:nvSpPr>
          <p:cNvPr id="86038" name="TextBox 38"/>
          <p:cNvSpPr txBox="1">
            <a:spLocks noChangeArrowheads="1"/>
          </p:cNvSpPr>
          <p:nvPr/>
        </p:nvSpPr>
        <p:spPr bwMode="auto">
          <a:xfrm>
            <a:off x="685800" y="4343400"/>
            <a:ext cx="8229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Notes:</a:t>
            </a:r>
          </a:p>
          <a:p>
            <a:pPr eaLnBrk="1" hangingPunct="1">
              <a:buFont typeface="Arial" charset="0"/>
              <a:buChar char="•"/>
            </a:pPr>
            <a:r>
              <a:rPr lang="en-US" dirty="0"/>
              <a:t> Alpha cutoff  means </a:t>
            </a:r>
            <a:r>
              <a:rPr lang="en-US" i="1" dirty="0"/>
              <a:t>not</a:t>
            </a:r>
            <a:r>
              <a:rPr lang="en-US" dirty="0"/>
              <a:t> visiting some of a MIN node’s children</a:t>
            </a:r>
          </a:p>
          <a:p>
            <a:pPr eaLnBrk="1" hangingPunct="1">
              <a:buFont typeface="Arial" charset="0"/>
              <a:buChar char="•"/>
            </a:pPr>
            <a:r>
              <a:rPr lang="en-US" dirty="0"/>
              <a:t> </a:t>
            </a:r>
            <a:r>
              <a:rPr lang="en-US" b="1" i="1" dirty="0"/>
              <a:t>v</a:t>
            </a:r>
            <a:r>
              <a:rPr lang="en-US" b="1" dirty="0"/>
              <a:t> values at MIN come from </a:t>
            </a:r>
            <a:r>
              <a:rPr lang="en-US" b="1" i="1" dirty="0"/>
              <a:t>descendants</a:t>
            </a:r>
          </a:p>
          <a:p>
            <a:pPr eaLnBrk="1" hangingPunct="1">
              <a:buFont typeface="Arial" charset="0"/>
              <a:buChar char="•"/>
            </a:pPr>
            <a:r>
              <a:rPr lang="en-US" b="1" dirty="0"/>
              <a:t> Alpha value at MIN come from MAX node </a:t>
            </a:r>
            <a:r>
              <a:rPr lang="en-US" b="1" i="1" dirty="0"/>
              <a:t>ancestors</a:t>
            </a:r>
          </a:p>
        </p:txBody>
      </p:sp>
      <p:sp>
        <p:nvSpPr>
          <p:cNvPr id="4" name="TextBox 3"/>
          <p:cNvSpPr txBox="1"/>
          <p:nvPr/>
        </p:nvSpPr>
        <p:spPr>
          <a:xfrm>
            <a:off x="6629400" y="2209800"/>
            <a:ext cx="2325688" cy="1200329"/>
          </a:xfrm>
          <a:prstGeom prst="rect">
            <a:avLst/>
          </a:prstGeom>
          <a:noFill/>
        </p:spPr>
        <p:txBody>
          <a:bodyPr wrap="square" rtlCol="0">
            <a:spAutoFit/>
          </a:bodyPr>
          <a:lstStyle/>
          <a:p>
            <a:r>
              <a:rPr lang="en-US" i="1" dirty="0">
                <a:solidFill>
                  <a:srgbClr val="FF0000"/>
                </a:solidFill>
              </a:rPr>
              <a:t>v </a:t>
            </a:r>
            <a:r>
              <a:rPr lang="en-US" dirty="0">
                <a:solidFill>
                  <a:srgbClr val="FF0000"/>
                </a:solidFill>
              </a:rPr>
              <a:t>= 20 ≤ </a:t>
            </a:r>
            <a:r>
              <a:rPr lang="el-GR" dirty="0">
                <a:solidFill>
                  <a:srgbClr val="FF0000"/>
                </a:solidFill>
              </a:rPr>
              <a:t>α</a:t>
            </a:r>
            <a:r>
              <a:rPr lang="en-US" dirty="0">
                <a:solidFill>
                  <a:srgbClr val="FF0000"/>
                </a:solidFill>
              </a:rPr>
              <a:t> = 100 </a:t>
            </a:r>
          </a:p>
          <a:p>
            <a:r>
              <a:rPr lang="en-US" dirty="0">
                <a:solidFill>
                  <a:srgbClr val="FF0000"/>
                </a:solidFill>
              </a:rPr>
              <a:t>so prune (i.e., don’t visit 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33BB-4D96-5B4A-8311-29360ACA52B3}"/>
              </a:ext>
            </a:extLst>
          </p:cNvPr>
          <p:cNvSpPr>
            <a:spLocks noGrp="1"/>
          </p:cNvSpPr>
          <p:nvPr>
            <p:ph type="title"/>
          </p:nvPr>
        </p:nvSpPr>
        <p:spPr>
          <a:xfrm>
            <a:off x="457200" y="274638"/>
            <a:ext cx="8229600" cy="868362"/>
          </a:xfrm>
        </p:spPr>
        <p:txBody>
          <a:bodyPr/>
          <a:lstStyle/>
          <a:p>
            <a:r>
              <a:rPr lang="en-US" dirty="0"/>
              <a:t>Alpha-Beta Cutoffs</a:t>
            </a:r>
          </a:p>
        </p:txBody>
      </p:sp>
      <p:sp>
        <p:nvSpPr>
          <p:cNvPr id="3" name="Content Placeholder 2">
            <a:extLst>
              <a:ext uri="{FF2B5EF4-FFF2-40B4-BE49-F238E27FC236}">
                <a16:creationId xmlns:a16="http://schemas.microsoft.com/office/drawing/2014/main" id="{44AC2755-46E8-1243-95EE-31A26DE6D6C5}"/>
              </a:ext>
            </a:extLst>
          </p:cNvPr>
          <p:cNvSpPr>
            <a:spLocks noGrp="1"/>
          </p:cNvSpPr>
          <p:nvPr>
            <p:ph idx="1"/>
          </p:nvPr>
        </p:nvSpPr>
        <p:spPr>
          <a:xfrm>
            <a:off x="457200" y="1143000"/>
            <a:ext cx="8229600" cy="5486400"/>
          </a:xfrm>
        </p:spPr>
        <p:txBody>
          <a:bodyPr/>
          <a:lstStyle/>
          <a:p>
            <a:r>
              <a:rPr lang="en-US" dirty="0"/>
              <a:t>At a MAX node, if </a:t>
            </a:r>
            <a:r>
              <a:rPr lang="en-US" i="1" dirty="0"/>
              <a:t>v</a:t>
            </a:r>
            <a:r>
              <a:rPr lang="en-US" dirty="0"/>
              <a:t> ≥ β then don’t visit (i.e., cutoff) remaining children of this MAX node</a:t>
            </a:r>
          </a:p>
          <a:p>
            <a:pPr lvl="1"/>
            <a:r>
              <a:rPr lang="en-US" sz="2400" i="1" dirty="0"/>
              <a:t>v</a:t>
            </a:r>
            <a:r>
              <a:rPr lang="en-US" sz="2400" dirty="0"/>
              <a:t> is the max value found so far from visiting current MAX node’s children</a:t>
            </a:r>
          </a:p>
          <a:p>
            <a:pPr lvl="1"/>
            <a:r>
              <a:rPr lang="el-GR" sz="2400" dirty="0"/>
              <a:t>β</a:t>
            </a:r>
            <a:r>
              <a:rPr lang="en-US" sz="2400" dirty="0"/>
              <a:t> is the best value found so far at any MIN node ancestor of the current MAX node</a:t>
            </a:r>
          </a:p>
          <a:p>
            <a:r>
              <a:rPr lang="en-US" dirty="0"/>
              <a:t>At a MIN node, if </a:t>
            </a:r>
            <a:r>
              <a:rPr lang="en-US" i="1" dirty="0"/>
              <a:t>v</a:t>
            </a:r>
            <a:r>
              <a:rPr lang="en-US" dirty="0"/>
              <a:t> ≤ α then don’t visit remaining children of this MIN node</a:t>
            </a:r>
          </a:p>
          <a:p>
            <a:pPr lvl="1"/>
            <a:r>
              <a:rPr lang="en-US" sz="2400" i="1" dirty="0"/>
              <a:t>v</a:t>
            </a:r>
            <a:r>
              <a:rPr lang="en-US" sz="2400" dirty="0"/>
              <a:t> is the min value found so far from visiting current MIN node’s children</a:t>
            </a:r>
          </a:p>
          <a:p>
            <a:pPr lvl="1"/>
            <a:r>
              <a:rPr lang="el-GR" sz="2400" dirty="0"/>
              <a:t>α</a:t>
            </a:r>
            <a:r>
              <a:rPr lang="en-US" sz="2400" dirty="0"/>
              <a:t> is the best value found so far at any MAX node ancestor of the current MIN node</a:t>
            </a:r>
          </a:p>
        </p:txBody>
      </p:sp>
    </p:spTree>
    <p:extLst>
      <p:ext uri="{BB962C8B-B14F-4D97-AF65-F5344CB8AC3E}">
        <p14:creationId xmlns:p14="http://schemas.microsoft.com/office/powerpoint/2010/main" val="39192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685800" y="152400"/>
            <a:ext cx="7772400" cy="6096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Alpha-Beta Algorithm</a:t>
            </a:r>
          </a:p>
        </p:txBody>
      </p:sp>
      <p:sp>
        <p:nvSpPr>
          <p:cNvPr id="90114" name="Rectangle 2"/>
          <p:cNvSpPr>
            <a:spLocks noGrp="1" noChangeArrowheads="1"/>
          </p:cNvSpPr>
          <p:nvPr>
            <p:ph type="body" idx="1"/>
          </p:nvPr>
        </p:nvSpPr>
        <p:spPr>
          <a:xfrm>
            <a:off x="457200" y="914400"/>
            <a:ext cx="8686800" cy="5715000"/>
          </a:xfrm>
        </p:spPr>
        <p:txBody>
          <a:bodyPr/>
          <a:lstStyle/>
          <a:p>
            <a:pPr eaLnBrk="1" hangingPunct="1">
              <a:lnSpc>
                <a:spcPct val="93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dirty="0">
                <a:latin typeface="Calibri" charset="0"/>
              </a:rPr>
              <a:t>function</a:t>
            </a:r>
            <a:r>
              <a:rPr lang="en-GB" sz="2800" dirty="0">
                <a:latin typeface="Calibri" charset="0"/>
              </a:rPr>
              <a:t> </a:t>
            </a:r>
            <a:r>
              <a:rPr lang="en-GB" sz="2800" dirty="0">
                <a:solidFill>
                  <a:srgbClr val="CC0099"/>
                </a:solidFill>
                <a:latin typeface="Calibri" charset="0"/>
              </a:rPr>
              <a:t>Max-Value</a:t>
            </a:r>
            <a:r>
              <a:rPr lang="en-GB" sz="2800" dirty="0">
                <a:latin typeface="Calibri" charset="0"/>
              </a:rPr>
              <a:t> (s, α, β)</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3333CC"/>
                </a:solidFill>
                <a:latin typeface="Calibri" charset="0"/>
              </a:rPr>
              <a:t>inputs:</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s: current state in game, Max about to play</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α: best score (highest) for Max along path from s to root</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β: best score (lowest) for Min along path from s to root</a:t>
            </a:r>
          </a:p>
          <a:p>
            <a:pPr eaLnBrk="1" hangingPunct="1">
              <a:lnSpc>
                <a:spcPct val="90000"/>
              </a:lnSpc>
              <a:spcBef>
                <a:spcPts val="675"/>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if</a:t>
            </a:r>
            <a:r>
              <a:rPr lang="en-GB" sz="2800" dirty="0">
                <a:latin typeface="Calibri" charset="0"/>
              </a:rPr>
              <a:t> ( s is a terminal state or at depth limit )</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then</a:t>
            </a:r>
            <a:r>
              <a:rPr lang="en-GB" sz="2800" dirty="0">
                <a:latin typeface="Calibri" charset="0"/>
              </a:rPr>
              <a:t> </a:t>
            </a:r>
            <a:r>
              <a:rPr lang="en-GB" sz="2800" b="1" dirty="0">
                <a:latin typeface="Calibri" charset="0"/>
              </a:rPr>
              <a:t>return</a:t>
            </a:r>
            <a:r>
              <a:rPr lang="en-GB" sz="2800" dirty="0">
                <a:latin typeface="Calibri" charset="0"/>
              </a:rPr>
              <a:t> ( SBE value of s )</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i="1" dirty="0">
                <a:latin typeface="Calibri" charset="0"/>
              </a:rPr>
              <a:t>v</a:t>
            </a:r>
            <a:r>
              <a:rPr lang="en-GB" sz="2800" dirty="0">
                <a:latin typeface="Calibri" charset="0"/>
              </a:rPr>
              <a:t> = -∞</a:t>
            </a:r>
            <a:r>
              <a:rPr lang="en-GB" sz="2800" b="1" dirty="0">
                <a:solidFill>
                  <a:srgbClr val="000000"/>
                </a:solidFill>
                <a:latin typeface="Symbol" charset="0"/>
              </a:rPr>
              <a:t>			</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dirty="0">
                <a:solidFill>
                  <a:srgbClr val="000000"/>
                </a:solidFill>
                <a:latin typeface="Symbol" charset="0"/>
              </a:rPr>
              <a:t>	</a:t>
            </a:r>
            <a:r>
              <a:rPr lang="en-GB" sz="2800" b="1" dirty="0">
                <a:latin typeface="Calibri" charset="0"/>
              </a:rPr>
              <a:t>for each</a:t>
            </a:r>
            <a:r>
              <a:rPr lang="en-GB" sz="2800" dirty="0">
                <a:latin typeface="Calibri" charset="0"/>
              </a:rPr>
              <a:t> s’ in Successors(s)</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i="1" dirty="0">
                <a:latin typeface="Calibri" charset="0"/>
              </a:rPr>
              <a:t>v</a:t>
            </a:r>
            <a:r>
              <a:rPr lang="en-GB" sz="2800" dirty="0">
                <a:latin typeface="Calibri" charset="0"/>
              </a:rPr>
              <a:t> = max( </a:t>
            </a:r>
            <a:r>
              <a:rPr lang="en-GB" sz="2800" i="1" dirty="0">
                <a:latin typeface="Calibri" charset="0"/>
              </a:rPr>
              <a:t>v</a:t>
            </a:r>
            <a:r>
              <a:rPr lang="en-GB" sz="2800" dirty="0">
                <a:latin typeface="Calibri" charset="0"/>
              </a:rPr>
              <a:t>, </a:t>
            </a:r>
            <a:r>
              <a:rPr lang="en-GB" sz="2800" dirty="0">
                <a:solidFill>
                  <a:srgbClr val="CC0099"/>
                </a:solidFill>
                <a:latin typeface="Calibri" charset="0"/>
              </a:rPr>
              <a:t>Min-Value</a:t>
            </a:r>
            <a:r>
              <a:rPr lang="en-GB" sz="2800" dirty="0">
                <a:latin typeface="Calibri" charset="0"/>
              </a:rPr>
              <a:t>(s’, α, β))</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if</a:t>
            </a:r>
            <a:r>
              <a:rPr lang="en-GB" sz="2800" dirty="0">
                <a:latin typeface="Calibri" charset="0"/>
              </a:rPr>
              <a:t> (v ≥ β ) </a:t>
            </a:r>
            <a:r>
              <a:rPr lang="en-GB" sz="2800" b="1" dirty="0">
                <a:latin typeface="Calibri" charset="0"/>
              </a:rPr>
              <a:t>then return </a:t>
            </a:r>
            <a:r>
              <a:rPr lang="en-GB" sz="2800" i="1" dirty="0">
                <a:latin typeface="Calibri" charset="0"/>
              </a:rPr>
              <a:t>v</a:t>
            </a:r>
            <a:r>
              <a:rPr lang="en-GB" sz="2800" dirty="0">
                <a:latin typeface="Calibri" charset="0"/>
              </a:rPr>
              <a:t>    </a:t>
            </a:r>
            <a:r>
              <a:rPr lang="en-GB" sz="2800" dirty="0">
                <a:solidFill>
                  <a:srgbClr val="FF0000"/>
                </a:solidFill>
                <a:latin typeface="Calibri" charset="0"/>
              </a:rPr>
              <a:t>// prune remaining children</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0000"/>
                </a:solidFill>
                <a:latin typeface="Calibri" charset="0"/>
              </a:rPr>
              <a:t>       </a:t>
            </a:r>
            <a:r>
              <a:rPr lang="en-GB" sz="2800" dirty="0">
                <a:latin typeface="Calibri" charset="0"/>
              </a:rPr>
              <a:t>α = max(α, </a:t>
            </a:r>
            <a:r>
              <a:rPr lang="en-GB" sz="2800" i="1" dirty="0">
                <a:latin typeface="Calibri" charset="0"/>
              </a:rPr>
              <a:t>v</a:t>
            </a:r>
            <a:r>
              <a:rPr lang="en-GB" sz="2800" dirty="0">
                <a:latin typeface="Calibri" charset="0"/>
              </a:rPr>
              <a:t>)</a:t>
            </a:r>
            <a:endParaRPr lang="en-GB" sz="2800" dirty="0">
              <a:solidFill>
                <a:srgbClr val="FF0000"/>
              </a:solidFill>
              <a:latin typeface="Calibri" charset="0"/>
            </a:endParaRP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return</a:t>
            </a:r>
            <a:r>
              <a:rPr lang="en-GB" sz="2800" dirty="0">
                <a:latin typeface="Calibri" charset="0"/>
              </a:rPr>
              <a:t> </a:t>
            </a:r>
            <a:r>
              <a:rPr lang="en-GB" sz="2800" i="1" dirty="0">
                <a:latin typeface="Calibri" charset="0"/>
              </a:rPr>
              <a:t>v			</a:t>
            </a:r>
            <a:r>
              <a:rPr lang="en-GB" sz="2800" dirty="0">
                <a:solidFill>
                  <a:srgbClr val="FF0000"/>
                </a:solidFill>
                <a:latin typeface="Calibri" charset="0"/>
              </a:rPr>
              <a:t>// return value of best child</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a:latin typeface="Calibri" charset="0"/>
            </a:endParaRPr>
          </a:p>
        </p:txBody>
      </p:sp>
      <p:sp>
        <p:nvSpPr>
          <p:cNvPr id="90115" name="AutoShape 3"/>
          <p:cNvSpPr>
            <a:spLocks noChangeArrowheads="1"/>
          </p:cNvSpPr>
          <p:nvPr/>
        </p:nvSpPr>
        <p:spPr bwMode="auto">
          <a:xfrm>
            <a:off x="381000" y="838200"/>
            <a:ext cx="8686800" cy="5410200"/>
          </a:xfrm>
          <a:prstGeom prst="roundRect">
            <a:avLst>
              <a:gd name="adj" fmla="val 46"/>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17" name="Text Box 5"/>
          <p:cNvSpPr txBox="1">
            <a:spLocks noChangeArrowheads="1"/>
          </p:cNvSpPr>
          <p:nvPr/>
        </p:nvSpPr>
        <p:spPr bwMode="auto">
          <a:xfrm>
            <a:off x="6346648" y="838200"/>
            <a:ext cx="281305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r>
              <a:rPr lang="en-US" sz="2000" dirty="0">
                <a:solidFill>
                  <a:srgbClr val="000000"/>
                </a:solidFill>
              </a:rPr>
              <a:t>Starting from the root:</a:t>
            </a:r>
          </a:p>
          <a:p>
            <a:pPr eaLnBrk="1" hangingPunct="1"/>
            <a:r>
              <a:rPr lang="en-US" sz="2000" dirty="0">
                <a:solidFill>
                  <a:srgbClr val="000000"/>
                </a:solidFill>
              </a:rPr>
              <a:t>Max-Value(root,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800600"/>
          </a:xfrm>
        </p:spPr>
        <p:txBody>
          <a:bodyPr/>
          <a:lstStyle/>
          <a:p>
            <a:pPr eaLnBrk="1" hangingPunct="1">
              <a:lnSpc>
                <a:spcPct val="90000"/>
              </a:lnSpc>
              <a:spcBef>
                <a:spcPts val="675"/>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dirty="0">
                <a:latin typeface="Calibri" charset="0"/>
              </a:rPr>
              <a:t>function</a:t>
            </a:r>
            <a:r>
              <a:rPr lang="en-GB" sz="2800" dirty="0">
                <a:latin typeface="Calibri" charset="0"/>
              </a:rPr>
              <a:t> </a:t>
            </a:r>
            <a:r>
              <a:rPr lang="en-GB" sz="2800" dirty="0">
                <a:solidFill>
                  <a:srgbClr val="CC0099"/>
                </a:solidFill>
                <a:latin typeface="Calibri" charset="0"/>
              </a:rPr>
              <a:t>Min-Value</a:t>
            </a:r>
            <a:r>
              <a:rPr lang="en-GB" sz="2800" dirty="0">
                <a:latin typeface="Calibri" charset="0"/>
              </a:rPr>
              <a:t>(s, α, β)</a:t>
            </a:r>
          </a:p>
          <a:p>
            <a:pPr eaLnBrk="1" hangingPunct="1">
              <a:lnSpc>
                <a:spcPct val="90000"/>
              </a:lnSpc>
              <a:spcBef>
                <a:spcPts val="675"/>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if </a:t>
            </a:r>
            <a:r>
              <a:rPr lang="en-GB" sz="2800" dirty="0">
                <a:latin typeface="Calibri" charset="0"/>
              </a:rPr>
              <a:t>( s is a terminal state or at depth limit )</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then return </a:t>
            </a:r>
            <a:r>
              <a:rPr lang="en-GB" sz="2800" dirty="0">
                <a:latin typeface="Calibri" charset="0"/>
              </a:rPr>
              <a:t>( SBE value of s)</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i="1" dirty="0">
                <a:latin typeface="Calibri" charset="0"/>
              </a:rPr>
              <a:t>v</a:t>
            </a:r>
            <a:r>
              <a:rPr lang="en-GB" sz="2800" dirty="0">
                <a:latin typeface="Calibri" charset="0"/>
              </a:rPr>
              <a:t> = +∞</a:t>
            </a:r>
            <a:r>
              <a:rPr lang="en-GB" sz="2800" b="1" dirty="0">
                <a:solidFill>
                  <a:srgbClr val="000000"/>
                </a:solidFill>
                <a:latin typeface="Symbol" charset="0"/>
              </a:rPr>
              <a:t>			</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dirty="0">
                <a:solidFill>
                  <a:srgbClr val="000000"/>
                </a:solidFill>
                <a:latin typeface="Symbol" charset="0"/>
              </a:rPr>
              <a:t>	</a:t>
            </a:r>
            <a:r>
              <a:rPr lang="en-GB" sz="2800" b="1" dirty="0">
                <a:latin typeface="Calibri" charset="0"/>
              </a:rPr>
              <a:t>for each </a:t>
            </a:r>
            <a:r>
              <a:rPr lang="en-GB" sz="2800" dirty="0">
                <a:latin typeface="Calibri" charset="0"/>
              </a:rPr>
              <a:t>s’ in Successors(s)</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i="1" dirty="0">
                <a:latin typeface="Calibri" charset="0"/>
              </a:rPr>
              <a:t>v</a:t>
            </a:r>
            <a:r>
              <a:rPr lang="en-GB" sz="2800" dirty="0">
                <a:latin typeface="Calibri" charset="0"/>
              </a:rPr>
              <a:t> = min( </a:t>
            </a:r>
            <a:r>
              <a:rPr lang="en-GB" sz="2800" i="1" dirty="0">
                <a:latin typeface="Calibri" charset="0"/>
              </a:rPr>
              <a:t>v</a:t>
            </a:r>
            <a:r>
              <a:rPr lang="en-GB" sz="2800" dirty="0">
                <a:latin typeface="Calibri" charset="0"/>
              </a:rPr>
              <a:t>, </a:t>
            </a:r>
            <a:r>
              <a:rPr lang="en-GB" sz="2800" dirty="0">
                <a:solidFill>
                  <a:srgbClr val="CC0099"/>
                </a:solidFill>
                <a:latin typeface="Calibri" charset="0"/>
              </a:rPr>
              <a:t>Max-Value</a:t>
            </a:r>
            <a:r>
              <a:rPr lang="en-GB" sz="2800" dirty="0">
                <a:latin typeface="Calibri" charset="0"/>
              </a:rPr>
              <a:t>(s’, α, β))</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b="1" dirty="0">
                <a:latin typeface="Calibri" charset="0"/>
              </a:rPr>
              <a:t>       if</a:t>
            </a:r>
            <a:r>
              <a:rPr lang="en-GB" sz="2800" dirty="0">
                <a:latin typeface="Calibri" charset="0"/>
              </a:rPr>
              <a:t> (v ≤ α ) </a:t>
            </a:r>
            <a:r>
              <a:rPr lang="en-GB" sz="2800" b="1" dirty="0">
                <a:latin typeface="Calibri" charset="0"/>
              </a:rPr>
              <a:t>then return </a:t>
            </a:r>
            <a:r>
              <a:rPr lang="en-GB" sz="2800" i="1" dirty="0">
                <a:latin typeface="Calibri" charset="0"/>
              </a:rPr>
              <a:t>v</a:t>
            </a:r>
            <a:r>
              <a:rPr lang="en-GB" sz="2800" dirty="0">
                <a:latin typeface="Calibri" charset="0"/>
              </a:rPr>
              <a:t>    </a:t>
            </a:r>
            <a:r>
              <a:rPr lang="en-GB" sz="2800" dirty="0">
                <a:solidFill>
                  <a:srgbClr val="FF0000"/>
                </a:solidFill>
                <a:latin typeface="Calibri" charset="0"/>
              </a:rPr>
              <a:t>// prune remaining children	</a:t>
            </a: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0000"/>
                </a:solidFill>
                <a:latin typeface="Calibri" charset="0"/>
              </a:rPr>
              <a:t>		  </a:t>
            </a:r>
            <a:r>
              <a:rPr lang="en-GB" sz="2800" dirty="0">
                <a:latin typeface="Calibri" charset="0"/>
              </a:rPr>
              <a:t>β = min(β, </a:t>
            </a:r>
            <a:r>
              <a:rPr lang="en-GB" sz="2800" i="1" dirty="0">
                <a:latin typeface="Calibri" charset="0"/>
              </a:rPr>
              <a:t>v</a:t>
            </a:r>
            <a:r>
              <a:rPr lang="en-GB" sz="2800" dirty="0">
                <a:latin typeface="Calibri" charset="0"/>
              </a:rPr>
              <a:t>)</a:t>
            </a:r>
            <a:endParaRPr lang="en-GB" sz="2800" dirty="0">
              <a:solidFill>
                <a:srgbClr val="FF0000"/>
              </a:solidFill>
              <a:latin typeface="Calibri" charset="0"/>
            </a:endParaRPr>
          </a:p>
          <a:p>
            <a:pPr eaLnBrk="1" hangingPunct="1">
              <a:lnSpc>
                <a:spcPct val="90000"/>
              </a:lnSpc>
              <a:spcBef>
                <a:spcPct val="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Calibri" charset="0"/>
              </a:rPr>
              <a:t>	</a:t>
            </a:r>
            <a:r>
              <a:rPr lang="en-GB" sz="2800" b="1" dirty="0">
                <a:latin typeface="Calibri" charset="0"/>
              </a:rPr>
              <a:t>return</a:t>
            </a:r>
            <a:r>
              <a:rPr lang="en-GB" sz="2800" dirty="0">
                <a:latin typeface="Calibri" charset="0"/>
              </a:rPr>
              <a:t> </a:t>
            </a:r>
            <a:r>
              <a:rPr lang="en-GB" sz="2800" i="1" dirty="0">
                <a:latin typeface="Calibri" charset="0"/>
              </a:rPr>
              <a:t>v				</a:t>
            </a:r>
            <a:r>
              <a:rPr lang="en-GB" sz="2800" dirty="0">
                <a:solidFill>
                  <a:srgbClr val="FF0000"/>
                </a:solidFill>
                <a:latin typeface="Calibri" charset="0"/>
              </a:rPr>
              <a:t>// return value of best child</a:t>
            </a:r>
          </a:p>
          <a:p>
            <a:pPr marL="0" indent="0">
              <a:buNone/>
            </a:pPr>
            <a:endParaRPr lang="en-US" dirty="0"/>
          </a:p>
        </p:txBody>
      </p:sp>
      <p:sp>
        <p:nvSpPr>
          <p:cNvPr id="4" name="AutoShape 3"/>
          <p:cNvSpPr>
            <a:spLocks noChangeArrowheads="1"/>
          </p:cNvSpPr>
          <p:nvPr/>
        </p:nvSpPr>
        <p:spPr bwMode="auto">
          <a:xfrm>
            <a:off x="381000" y="990600"/>
            <a:ext cx="8458200" cy="4953000"/>
          </a:xfrm>
          <a:prstGeom prst="roundRect">
            <a:avLst>
              <a:gd name="adj" fmla="val 46"/>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355812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59"/>
          <p:cNvSpPr>
            <a:spLocks noGrp="1" noChangeArrowheads="1"/>
          </p:cNvSpPr>
          <p:nvPr>
            <p:ph type="title"/>
          </p:nvPr>
        </p:nvSpPr>
        <p:spPr/>
        <p:txBody>
          <a:bodyPr/>
          <a:lstStyle/>
          <a:p>
            <a:pPr eaLnBrk="1" hangingPunct="1"/>
            <a:r>
              <a:rPr lang="en-US">
                <a:latin typeface="Calibri" charset="0"/>
              </a:rPr>
              <a:t>Alpha-Beta Example</a:t>
            </a:r>
          </a:p>
        </p:txBody>
      </p:sp>
      <p:sp>
        <p:nvSpPr>
          <p:cNvPr id="92162" name="Oval 7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2163" name="AutoShape 111"/>
          <p:cNvCxnSpPr>
            <a:cxnSpLocks noChangeShapeType="1"/>
            <a:stCxn id="92162" idx="3"/>
            <a:endCxn id="9216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64" name="Oval 113"/>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2165"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cxnSp>
        <p:nvCxnSpPr>
          <p:cNvPr id="92166" name="AutoShape 10"/>
          <p:cNvCxnSpPr>
            <a:cxnSpLocks noChangeShapeType="1"/>
            <a:stCxn id="92165" idx="3"/>
            <a:endCxn id="92171"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67" name="AutoShape 11"/>
          <p:cNvCxnSpPr>
            <a:cxnSpLocks noChangeShapeType="1"/>
            <a:stCxn id="92165" idx="5"/>
            <a:endCxn id="92172"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68" name="AutoShape 23"/>
          <p:cNvCxnSpPr>
            <a:cxnSpLocks noChangeShapeType="1"/>
            <a:stCxn id="92171" idx="3"/>
            <a:endCxn id="9216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69" name="Oval 24"/>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2170" name="AutoShape 26"/>
          <p:cNvCxnSpPr>
            <a:cxnSpLocks noChangeShapeType="1"/>
            <a:stCxn id="92171" idx="5"/>
            <a:endCxn id="92162"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1" name="Oval 44"/>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2172" name="Oval 45"/>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2173" name="AutoShape 125"/>
          <p:cNvCxnSpPr>
            <a:cxnSpLocks noChangeShapeType="1"/>
            <a:stCxn id="92162" idx="5"/>
            <a:endCxn id="92174"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4" name="Oval 126"/>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2175" name="AutoShape 136"/>
          <p:cNvCxnSpPr>
            <a:cxnSpLocks noChangeShapeType="1"/>
            <a:stCxn id="92208" idx="2"/>
            <a:endCxn id="9216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6" name="Oval 3"/>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2177" name="Oval 4"/>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2178" name="Oval 6"/>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2179" name="AutoShape 7"/>
          <p:cNvCxnSpPr>
            <a:cxnSpLocks noChangeShapeType="1"/>
            <a:stCxn id="92176" idx="3"/>
            <a:endCxn id="92202"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0" name="AutoShape 8"/>
          <p:cNvCxnSpPr>
            <a:cxnSpLocks noChangeShapeType="1"/>
            <a:stCxn id="92176" idx="4"/>
            <a:endCxn id="92207"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1" name="AutoShape 9"/>
          <p:cNvCxnSpPr>
            <a:cxnSpLocks noChangeShapeType="1"/>
            <a:stCxn id="92176" idx="5"/>
            <a:endCxn id="92203"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2" name="AutoShape 12"/>
          <p:cNvCxnSpPr>
            <a:cxnSpLocks noChangeShapeType="1"/>
            <a:stCxn id="92178" idx="3"/>
            <a:endCxn id="92204"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3" name="AutoShape 13"/>
          <p:cNvCxnSpPr>
            <a:cxnSpLocks noChangeShapeType="1"/>
            <a:stCxn id="92178" idx="4"/>
            <a:endCxn id="92205"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4" name="AutoShape 14"/>
          <p:cNvCxnSpPr>
            <a:cxnSpLocks noChangeShapeType="1"/>
            <a:stCxn id="92178" idx="5"/>
            <a:endCxn id="92206"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5" name="AutoShape 16"/>
          <p:cNvCxnSpPr>
            <a:cxnSpLocks noChangeShapeType="1"/>
            <a:stCxn id="92208" idx="5"/>
            <a:endCxn id="92177"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6" name="AutoShape 17"/>
          <p:cNvCxnSpPr>
            <a:cxnSpLocks noChangeShapeType="1"/>
            <a:stCxn id="92208" idx="6"/>
            <a:endCxn id="92176"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7" name="AutoShape 18"/>
          <p:cNvCxnSpPr>
            <a:cxnSpLocks noChangeShapeType="1"/>
            <a:stCxn id="92208" idx="3"/>
            <a:endCxn id="92178"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88" name="Oval 22"/>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2189" name="Oval 27"/>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2190" name="Oval 28"/>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2191" name="AutoShape 29"/>
          <p:cNvCxnSpPr>
            <a:cxnSpLocks noChangeShapeType="1"/>
            <a:stCxn id="92206" idx="3"/>
            <a:endCxn id="92189"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2" name="AutoShape 30"/>
          <p:cNvCxnSpPr>
            <a:cxnSpLocks noChangeShapeType="1"/>
            <a:stCxn id="92206" idx="4"/>
            <a:endCxn id="92190"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3" name="AutoShape 31"/>
          <p:cNvCxnSpPr>
            <a:cxnSpLocks noChangeShapeType="1"/>
            <a:stCxn id="92206" idx="5"/>
            <a:endCxn id="92188"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4" name="AutoShape 32"/>
          <p:cNvCxnSpPr>
            <a:cxnSpLocks noChangeShapeType="1"/>
            <a:stCxn id="92202" idx="3"/>
            <a:endCxn id="92195"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95" name="Oval 33"/>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2196" name="Oval 34"/>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2197" name="AutoShape 35"/>
          <p:cNvCxnSpPr>
            <a:cxnSpLocks noChangeShapeType="1"/>
            <a:stCxn id="92202" idx="5"/>
            <a:endCxn id="92196"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8" name="AutoShape 36"/>
          <p:cNvCxnSpPr>
            <a:cxnSpLocks noChangeShapeType="1"/>
            <a:stCxn id="92203" idx="3"/>
            <a:endCxn id="9219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99" name="Oval 37"/>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2200" name="Oval 38"/>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2201" name="AutoShape 39"/>
          <p:cNvCxnSpPr>
            <a:cxnSpLocks noChangeShapeType="1"/>
            <a:stCxn id="92203" idx="5"/>
            <a:endCxn id="9220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202"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2203"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2204" name="Oval 46"/>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2205" name="Oval 47"/>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2206" name="Oval 48"/>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2207" name="Oval 49"/>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2208" name="Oval 53"/>
          <p:cNvSpPr>
            <a:spLocks noChangeArrowheads="1"/>
          </p:cNvSpPr>
          <p:nvPr/>
        </p:nvSpPr>
        <p:spPr bwMode="auto">
          <a:xfrm>
            <a:off x="4191000" y="32766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grpSp>
        <p:nvGrpSpPr>
          <p:cNvPr id="2" name="Group 137"/>
          <p:cNvGrpSpPr>
            <a:grpSpLocks/>
          </p:cNvGrpSpPr>
          <p:nvPr/>
        </p:nvGrpSpPr>
        <p:grpSpPr bwMode="auto">
          <a:xfrm>
            <a:off x="2133600" y="3200400"/>
            <a:ext cx="2082800" cy="673100"/>
            <a:chOff x="1320" y="2016"/>
            <a:chExt cx="1312" cy="424"/>
          </a:xfrm>
        </p:grpSpPr>
        <p:cxnSp>
          <p:nvCxnSpPr>
            <p:cNvPr id="92216" name="AutoShape 15"/>
            <p:cNvCxnSpPr>
              <a:cxnSpLocks noChangeShapeType="1"/>
              <a:stCxn id="92208" idx="2"/>
              <a:endCxn id="9216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2217" name="Text Box 127"/>
            <p:cNvSpPr txBox="1">
              <a:spLocks noChangeArrowheads="1"/>
            </p:cNvSpPr>
            <p:nvPr/>
          </p:nvSpPr>
          <p:spPr bwMode="auto">
            <a:xfrm>
              <a:off x="1752"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2210" name="Rectangle 130"/>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2211" name="Text Box 129"/>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819331" name="Text Box 131"/>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2213" name="Rectangle 135"/>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19338" name="Oval 138"/>
          <p:cNvSpPr>
            <a:spLocks noChangeArrowheads="1"/>
          </p:cNvSpPr>
          <p:nvPr/>
        </p:nvSpPr>
        <p:spPr bwMode="auto">
          <a:xfrm>
            <a:off x="4191000" y="3276600"/>
            <a:ext cx="533400" cy="533400"/>
          </a:xfrm>
          <a:prstGeom prst="ellipse">
            <a:avLst/>
          </a:prstGeom>
          <a:no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sp>
        <p:nvSpPr>
          <p:cNvPr id="819339" name="Oval 139"/>
          <p:cNvSpPr>
            <a:spLocks noChangeArrowheads="1"/>
          </p:cNvSpPr>
          <p:nvPr/>
        </p:nvSpPr>
        <p:spPr bwMode="auto">
          <a:xfrm>
            <a:off x="4191000" y="32766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Arial" charset="0"/>
              </a:rPr>
              <a:t>α=</a:t>
            </a:r>
            <a:r>
              <a:rPr lang="en-US" sz="1600" b="1" i="1" dirty="0">
                <a:solidFill>
                  <a:srgbClr val="FF0000"/>
                </a:solidFill>
                <a:latin typeface="Arial" charset="0"/>
                <a:sym typeface="Symbol" charset="0"/>
              </a:rPr>
              <a:t>-∞, </a:t>
            </a:r>
            <a:r>
              <a:rPr lang="en-US" sz="1600" b="1" dirty="0">
                <a:solidFill>
                  <a:srgbClr val="FF0000"/>
                </a:solidFill>
                <a:latin typeface="Arial" charset="0"/>
                <a:sym typeface="Symbol" charset="0"/>
              </a:rPr>
              <a:t>β</a:t>
            </a:r>
            <a:r>
              <a:rPr lang="en-US" sz="1600" b="1" i="1" dirty="0">
                <a:solidFill>
                  <a:srgbClr val="FF0000"/>
                </a:solidFill>
                <a:latin typeface="Arial" charset="0"/>
                <a:sym typeface="Symbol" charset="0"/>
              </a:rPr>
              <a:t>=+∞</a:t>
            </a:r>
            <a:endParaRPr lang="en-US" sz="16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331"/>
                                        </p:tgtEl>
                                        <p:attrNameLst>
                                          <p:attrName>style.visibility</p:attrName>
                                        </p:attrNameLst>
                                      </p:cBhvr>
                                      <p:to>
                                        <p:strVal val="visible"/>
                                      </p:to>
                                    </p:set>
                                    <p:animEffect transition="in" filter="dissolve">
                                      <p:cBhvr>
                                        <p:cTn id="7" dur="500"/>
                                        <p:tgtEl>
                                          <p:spTgt spid="8193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338"/>
                                        </p:tgtEl>
                                        <p:attrNameLst>
                                          <p:attrName>style.visibility</p:attrName>
                                        </p:attrNameLst>
                                      </p:cBhvr>
                                      <p:to>
                                        <p:strVal val="visible"/>
                                      </p:to>
                                    </p:set>
                                    <p:animEffect transition="in" filter="dissolve">
                                      <p:cBhvr>
                                        <p:cTn id="10" dur="500"/>
                                        <p:tgtEl>
                                          <p:spTgt spid="819338"/>
                                        </p:tgtEl>
                                      </p:cBhvr>
                                    </p:animEffect>
                                  </p:childTnLst>
                                </p:cTn>
                              </p:par>
                              <p:par>
                                <p:cTn id="11" presetID="1" presetClass="entr" presetSubtype="0" fill="hold" nodeType="with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819339"/>
                                        </p:tgtEl>
                                        <p:attrNameLst>
                                          <p:attrName>style.visibility</p:attrName>
                                        </p:attrNameLst>
                                      </p:cBhvr>
                                      <p:to>
                                        <p:strVal val="visible"/>
                                      </p:to>
                                    </p:set>
                                    <p:animEffect transition="in" filter="dissolve">
                                      <p:cBhvr>
                                        <p:cTn id="15" dur="500"/>
                                        <p:tgtEl>
                                          <p:spTgt spid="81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31" grpId="0" autoUpdateAnimBg="0"/>
      <p:bldP spid="819338" grpId="0" animBg="1" autoUpdateAnimBg="0"/>
      <p:bldP spid="81933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Text Box 63"/>
          <p:cNvSpPr txBox="1">
            <a:spLocks noChangeArrowheads="1"/>
          </p:cNvSpPr>
          <p:nvPr/>
        </p:nvSpPr>
        <p:spPr bwMode="auto">
          <a:xfrm>
            <a:off x="1143000" y="388620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sp>
        <p:nvSpPr>
          <p:cNvPr id="94210"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4211"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4212" name="AutoShape 3"/>
          <p:cNvCxnSpPr>
            <a:cxnSpLocks noChangeShapeType="1"/>
            <a:stCxn id="94211" idx="3"/>
            <a:endCxn id="9421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13"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4214"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cxnSp>
        <p:nvCxnSpPr>
          <p:cNvPr id="94215" name="AutoShape 6"/>
          <p:cNvCxnSpPr>
            <a:cxnSpLocks noChangeShapeType="1"/>
            <a:stCxn id="94214" idx="3"/>
            <a:endCxn id="9422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16" name="AutoShape 7"/>
          <p:cNvCxnSpPr>
            <a:cxnSpLocks noChangeShapeType="1"/>
            <a:stCxn id="94214" idx="5"/>
            <a:endCxn id="9422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17" name="AutoShape 8"/>
          <p:cNvCxnSpPr>
            <a:cxnSpLocks noChangeShapeType="1"/>
            <a:stCxn id="94220" idx="3"/>
            <a:endCxn id="9421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18"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4219" name="AutoShape 10"/>
          <p:cNvCxnSpPr>
            <a:cxnSpLocks noChangeShapeType="1"/>
            <a:stCxn id="94220" idx="5"/>
            <a:endCxn id="94211"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0" name="Oval 11"/>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4221"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4222" name="AutoShape 13"/>
          <p:cNvCxnSpPr>
            <a:cxnSpLocks noChangeShapeType="1"/>
            <a:stCxn id="94211" idx="5"/>
            <a:endCxn id="9422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3"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4224" name="AutoShape 15"/>
          <p:cNvCxnSpPr>
            <a:cxnSpLocks noChangeShapeType="1"/>
            <a:stCxn id="94257" idx="2"/>
            <a:endCxn id="94214" idx="0"/>
          </p:cNvCxnSpPr>
          <p:nvPr/>
        </p:nvCxnSpPr>
        <p:spPr bwMode="auto">
          <a:xfrm flipH="1">
            <a:off x="2095500" y="3543300"/>
            <a:ext cx="20955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5"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4226"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4227"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4228" name="AutoShape 19"/>
          <p:cNvCxnSpPr>
            <a:cxnSpLocks noChangeShapeType="1"/>
            <a:stCxn id="94225" idx="3"/>
            <a:endCxn id="9425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29" name="AutoShape 20"/>
          <p:cNvCxnSpPr>
            <a:cxnSpLocks noChangeShapeType="1"/>
            <a:stCxn id="94225" idx="4"/>
            <a:endCxn id="9425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0" name="AutoShape 21"/>
          <p:cNvCxnSpPr>
            <a:cxnSpLocks noChangeShapeType="1"/>
            <a:stCxn id="94225" idx="5"/>
            <a:endCxn id="9425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1" name="AutoShape 22"/>
          <p:cNvCxnSpPr>
            <a:cxnSpLocks noChangeShapeType="1"/>
            <a:stCxn id="94227" idx="3"/>
            <a:endCxn id="9425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2" name="AutoShape 23"/>
          <p:cNvCxnSpPr>
            <a:cxnSpLocks noChangeShapeType="1"/>
            <a:stCxn id="94227" idx="4"/>
            <a:endCxn id="9425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3" name="AutoShape 24"/>
          <p:cNvCxnSpPr>
            <a:cxnSpLocks noChangeShapeType="1"/>
            <a:stCxn id="94227" idx="5"/>
            <a:endCxn id="9425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4" name="AutoShape 25"/>
          <p:cNvCxnSpPr>
            <a:cxnSpLocks noChangeShapeType="1"/>
            <a:stCxn id="94257" idx="5"/>
            <a:endCxn id="94226" idx="0"/>
          </p:cNvCxnSpPr>
          <p:nvPr/>
        </p:nvCxnSpPr>
        <p:spPr bwMode="auto">
          <a:xfrm>
            <a:off x="4646285" y="3731885"/>
            <a:ext cx="649615"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5" name="AutoShape 26"/>
          <p:cNvCxnSpPr>
            <a:cxnSpLocks noChangeShapeType="1"/>
            <a:stCxn id="94257" idx="6"/>
            <a:endCxn id="94225" idx="0"/>
          </p:cNvCxnSpPr>
          <p:nvPr/>
        </p:nvCxnSpPr>
        <p:spPr bwMode="auto">
          <a:xfrm>
            <a:off x="4724400" y="3543300"/>
            <a:ext cx="21717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6" name="AutoShape 27"/>
          <p:cNvCxnSpPr>
            <a:cxnSpLocks noChangeShapeType="1"/>
            <a:stCxn id="94257" idx="3"/>
            <a:endCxn id="94227" idx="0"/>
          </p:cNvCxnSpPr>
          <p:nvPr/>
        </p:nvCxnSpPr>
        <p:spPr bwMode="auto">
          <a:xfrm flipH="1">
            <a:off x="3695700" y="3731885"/>
            <a:ext cx="573415"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37"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4238"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4239"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4240" name="AutoShape 31"/>
          <p:cNvCxnSpPr>
            <a:cxnSpLocks noChangeShapeType="1"/>
            <a:stCxn id="94255" idx="3"/>
            <a:endCxn id="9423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1" name="AutoShape 32"/>
          <p:cNvCxnSpPr>
            <a:cxnSpLocks noChangeShapeType="1"/>
            <a:stCxn id="94255" idx="4"/>
            <a:endCxn id="9423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2" name="AutoShape 33"/>
          <p:cNvCxnSpPr>
            <a:cxnSpLocks noChangeShapeType="1"/>
            <a:stCxn id="94255" idx="5"/>
            <a:endCxn id="9423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3" name="AutoShape 34"/>
          <p:cNvCxnSpPr>
            <a:cxnSpLocks noChangeShapeType="1"/>
            <a:stCxn id="94251" idx="3"/>
            <a:endCxn id="9424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44"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4245"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4246" name="AutoShape 37"/>
          <p:cNvCxnSpPr>
            <a:cxnSpLocks noChangeShapeType="1"/>
            <a:stCxn id="94251" idx="5"/>
            <a:endCxn id="9424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7" name="AutoShape 38"/>
          <p:cNvCxnSpPr>
            <a:cxnSpLocks noChangeShapeType="1"/>
            <a:stCxn id="94252" idx="3"/>
            <a:endCxn id="9424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48"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4249"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4250" name="AutoShape 41"/>
          <p:cNvCxnSpPr>
            <a:cxnSpLocks noChangeShapeType="1"/>
            <a:stCxn id="94252" idx="5"/>
            <a:endCxn id="9424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51"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4252"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4253"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4254"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4255"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4256"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4257" name="Oval 48"/>
          <p:cNvSpPr>
            <a:spLocks noChangeArrowheads="1"/>
          </p:cNvSpPr>
          <p:nvPr/>
        </p:nvSpPr>
        <p:spPr bwMode="auto">
          <a:xfrm>
            <a:off x="4191000" y="32766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a:t>
            </a:r>
            <a:r>
              <a:rPr lang="en-US" sz="1600" b="1" i="1" dirty="0">
                <a:solidFill>
                  <a:srgbClr val="FF0000"/>
                </a:solidFill>
                <a:latin typeface="Arial" charset="0"/>
                <a:sym typeface="Symbol" charset="0"/>
              </a:rPr>
              <a:t>, </a:t>
            </a:r>
            <a:r>
              <a:rPr lang="en-US" sz="1600" b="1" dirty="0">
                <a:solidFill>
                  <a:srgbClr val="FF0000"/>
                </a:solidFill>
                <a:latin typeface="Arial" charset="0"/>
                <a:sym typeface="Symbol" charset="0"/>
              </a:rPr>
              <a:t>β</a:t>
            </a:r>
            <a:r>
              <a:rPr lang="en-US" sz="1600" b="1" i="1" dirty="0">
                <a:solidFill>
                  <a:srgbClr val="FF0000"/>
                </a:solidFill>
                <a:latin typeface="Arial" charset="0"/>
                <a:sym typeface="Symbol" charset="0"/>
              </a:rPr>
              <a:t>=+∞</a:t>
            </a:r>
            <a:endParaRPr lang="en-US" sz="1800" b="1" dirty="0">
              <a:solidFill>
                <a:srgbClr val="FF0000"/>
              </a:solidFill>
              <a:latin typeface="Arial" charset="0"/>
            </a:endParaRPr>
          </a:p>
        </p:txBody>
      </p:sp>
      <p:grpSp>
        <p:nvGrpSpPr>
          <p:cNvPr id="94258" name="Group 52"/>
          <p:cNvGrpSpPr>
            <a:grpSpLocks/>
          </p:cNvGrpSpPr>
          <p:nvPr/>
        </p:nvGrpSpPr>
        <p:grpSpPr bwMode="auto">
          <a:xfrm>
            <a:off x="2095500" y="3200400"/>
            <a:ext cx="2095500" cy="685800"/>
            <a:chOff x="1320" y="2016"/>
            <a:chExt cx="1320" cy="432"/>
          </a:xfrm>
        </p:grpSpPr>
        <p:cxnSp>
          <p:nvCxnSpPr>
            <p:cNvPr id="94267" name="AutoShape 53"/>
            <p:cNvCxnSpPr>
              <a:cxnSpLocks noChangeShapeType="1"/>
              <a:stCxn id="94257" idx="2"/>
              <a:endCxn id="94214" idx="0"/>
            </p:cNvCxnSpPr>
            <p:nvPr/>
          </p:nvCxnSpPr>
          <p:spPr bwMode="auto">
            <a:xfrm flipH="1">
              <a:off x="1320" y="2232"/>
              <a:ext cx="1320" cy="216"/>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4268" name="Text Box 54"/>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425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426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426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426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0219" name="Oval 59"/>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sp>
        <p:nvSpPr>
          <p:cNvPr id="860221" name="Text Box 6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cxnSp>
        <p:nvCxnSpPr>
          <p:cNvPr id="94265" name="AutoShape 62"/>
          <p:cNvCxnSpPr>
            <a:cxnSpLocks noChangeShapeType="1"/>
            <a:stCxn id="860220" idx="3"/>
            <a:endCxn id="94220" idx="0"/>
          </p:cNvCxnSpPr>
          <p:nvPr/>
        </p:nvCxnSpPr>
        <p:spPr bwMode="auto">
          <a:xfrm flipH="1">
            <a:off x="1790700" y="4341485"/>
            <a:ext cx="1162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860220" name="Oval 60"/>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solidFill>
                  <a:srgbClr val="000000"/>
                </a:solidFill>
                <a:latin typeface="Arial" charset="0"/>
              </a:rPr>
              <a:t>B</a:t>
            </a:r>
            <a:br>
              <a:rPr lang="en-US" sz="1800" b="1" dirty="0">
                <a:solidFill>
                  <a:srgbClr val="FF0000"/>
                </a:solidFill>
                <a:latin typeface="Arial" charset="0"/>
              </a:rPr>
            </a:br>
            <a:r>
              <a:rPr lang="en-US" sz="1800" b="1" dirty="0">
                <a:solidFill>
                  <a:srgbClr val="FF0000"/>
                </a:solidFill>
                <a:latin typeface="Arial" charset="0"/>
              </a:rPr>
              <a:t>α=-∞</a:t>
            </a:r>
            <a:r>
              <a:rPr lang="en-US" sz="1800" b="1" dirty="0">
                <a:solidFill>
                  <a:srgbClr val="FF0000"/>
                </a:solidFill>
                <a:latin typeface="Arial" charset="0"/>
                <a:sym typeface="Symbol" charset="0"/>
              </a:rPr>
              <a:t>, </a:t>
            </a:r>
            <a:r>
              <a:rPr lang="en-US" sz="1600" b="1" dirty="0">
                <a:solidFill>
                  <a:srgbClr val="FF0000"/>
                </a:solidFill>
                <a:latin typeface="Palatino" charset="0"/>
              </a:rPr>
              <a:t>β</a:t>
            </a:r>
            <a:r>
              <a:rPr lang="en-US" sz="1600" b="1" dirty="0">
                <a:solidFill>
                  <a:srgbClr val="FF0000"/>
                </a:solidFill>
                <a:latin typeface="Arial" charset="0"/>
              </a:rPr>
              <a:t>=+</a:t>
            </a:r>
            <a:r>
              <a:rPr lang="en-US" sz="1600" b="1" dirty="0">
                <a:solidFill>
                  <a:srgbClr val="FF0000"/>
                </a:solidFill>
                <a:latin typeface="Arial" charset="0"/>
                <a:sym typeface="Symbol" charset="0"/>
              </a:rPr>
              <a:t>∞</a:t>
            </a:r>
            <a:endParaRPr lang="en-US" sz="16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21"/>
                                        </p:tgtEl>
                                        <p:attrNameLst>
                                          <p:attrName>style.visibility</p:attrName>
                                        </p:attrNameLst>
                                      </p:cBhvr>
                                      <p:to>
                                        <p:strVal val="visible"/>
                                      </p:to>
                                    </p:set>
                                    <p:animEffect transition="in" filter="dissolve">
                                      <p:cBhvr>
                                        <p:cTn id="7" dur="500"/>
                                        <p:tgtEl>
                                          <p:spTgt spid="860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9"/>
                                        </p:tgtEl>
                                        <p:attrNameLst>
                                          <p:attrName>style.visibility</p:attrName>
                                        </p:attrNameLst>
                                      </p:cBhvr>
                                      <p:to>
                                        <p:strVal val="visible"/>
                                      </p:to>
                                    </p:set>
                                    <p:animEffect transition="in" filter="dissolve">
                                      <p:cBhvr>
                                        <p:cTn id="12" dur="500"/>
                                        <p:tgtEl>
                                          <p:spTgt spid="860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220"/>
                                        </p:tgtEl>
                                        <p:attrNameLst>
                                          <p:attrName>style.visibility</p:attrName>
                                        </p:attrNameLst>
                                      </p:cBhvr>
                                      <p:to>
                                        <p:strVal val="visible"/>
                                      </p:to>
                                    </p:set>
                                    <p:animEffect transition="in" filter="dissolve">
                                      <p:cBhvr>
                                        <p:cTn id="17" dur="500"/>
                                        <p:tgtEl>
                                          <p:spTgt spid="860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9" grpId="0" animBg="1" autoUpdateAnimBg="0"/>
      <p:bldP spid="860221" grpId="0" autoUpdateAnimBg="0"/>
      <p:bldP spid="86022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6258"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6259" name="AutoShape 3"/>
          <p:cNvCxnSpPr>
            <a:cxnSpLocks noChangeShapeType="1"/>
            <a:stCxn id="96258" idx="3"/>
            <a:endCxn id="96260"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0"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6261"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solidFill>
                  <a:srgbClr val="FF0000"/>
                </a:solidFill>
                <a:latin typeface="Arial" charset="0"/>
              </a:rPr>
            </a:br>
            <a:r>
              <a:rPr lang="en-US" sz="1800" b="1" dirty="0">
                <a:solidFill>
                  <a:srgbClr val="FF0000"/>
                </a:solidFill>
                <a:latin typeface="Arial" charset="0"/>
              </a:rPr>
              <a:t>α=-</a:t>
            </a:r>
            <a:r>
              <a:rPr lang="en-US" sz="1800" b="1" dirty="0">
                <a:solidFill>
                  <a:srgbClr val="FF0000"/>
                </a:solidFill>
                <a:latin typeface="Arial" charset="0"/>
                <a:sym typeface="Symbol" charset="0"/>
              </a:rPr>
              <a:t>∞, </a:t>
            </a:r>
            <a:r>
              <a:rPr lang="en-US" sz="1600" b="1" i="1" dirty="0">
                <a:solidFill>
                  <a:srgbClr val="FF0000"/>
                </a:solidFill>
                <a:latin typeface="Palatino" charset="0"/>
              </a:rPr>
              <a:t>β</a:t>
            </a:r>
            <a:r>
              <a:rPr lang="en-US" sz="1600" b="1" dirty="0">
                <a:solidFill>
                  <a:srgbClr val="FF0000"/>
                </a:solidFill>
                <a:latin typeface="Arial" charset="0"/>
              </a:rPr>
              <a:t>=+</a:t>
            </a:r>
            <a:r>
              <a:rPr lang="en-US" sz="1600" b="1" dirty="0">
                <a:solidFill>
                  <a:srgbClr val="FF0000"/>
                </a:solidFill>
                <a:latin typeface="Arial" charset="0"/>
                <a:sym typeface="Symbol" charset="0"/>
              </a:rPr>
              <a:t>∞</a:t>
            </a:r>
            <a:endParaRPr lang="en-US" sz="1600" b="1" dirty="0">
              <a:solidFill>
                <a:srgbClr val="FF0000"/>
              </a:solidFill>
              <a:latin typeface="Arial" charset="0"/>
            </a:endParaRPr>
          </a:p>
        </p:txBody>
      </p:sp>
      <p:cxnSp>
        <p:nvCxnSpPr>
          <p:cNvPr id="96262" name="AutoShape 6"/>
          <p:cNvCxnSpPr>
            <a:cxnSpLocks noChangeShapeType="1"/>
            <a:stCxn id="96261" idx="3"/>
            <a:endCxn id="96267" idx="0"/>
          </p:cNvCxnSpPr>
          <p:nvPr/>
        </p:nvCxnSpPr>
        <p:spPr bwMode="auto">
          <a:xfrm flipH="1">
            <a:off x="1790700" y="4341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63" name="AutoShape 7"/>
          <p:cNvCxnSpPr>
            <a:cxnSpLocks noChangeShapeType="1"/>
            <a:stCxn id="96261" idx="5"/>
            <a:endCxn id="96268" idx="0"/>
          </p:cNvCxnSpPr>
          <p:nvPr/>
        </p:nvCxnSpPr>
        <p:spPr bwMode="auto">
          <a:xfrm>
            <a:off x="2284085" y="4341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64" name="AutoShape 8"/>
          <p:cNvCxnSpPr>
            <a:cxnSpLocks noChangeShapeType="1"/>
            <a:stCxn id="96267" idx="3"/>
            <a:endCxn id="96265"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5"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6266" name="AutoShape 10"/>
          <p:cNvCxnSpPr>
            <a:cxnSpLocks noChangeShapeType="1"/>
            <a:stCxn id="96267" idx="5"/>
            <a:endCxn id="96258"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7" name="Oval 11"/>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6268"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6269" name="AutoShape 13"/>
          <p:cNvCxnSpPr>
            <a:cxnSpLocks noChangeShapeType="1"/>
            <a:stCxn id="96258" idx="5"/>
            <a:endCxn id="96270"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70"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6271" name="AutoShape 15"/>
          <p:cNvCxnSpPr>
            <a:cxnSpLocks noChangeShapeType="1"/>
            <a:stCxn id="96315" idx="2"/>
            <a:endCxn id="96261" idx="0"/>
          </p:cNvCxnSpPr>
          <p:nvPr/>
        </p:nvCxnSpPr>
        <p:spPr bwMode="auto">
          <a:xfrm flipH="1">
            <a:off x="2095500" y="3543300"/>
            <a:ext cx="20955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72"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6273"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6274"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6275" name="AutoShape 19"/>
          <p:cNvCxnSpPr>
            <a:cxnSpLocks noChangeShapeType="1"/>
            <a:stCxn id="96272" idx="3"/>
            <a:endCxn id="96298"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6" name="AutoShape 20"/>
          <p:cNvCxnSpPr>
            <a:cxnSpLocks noChangeShapeType="1"/>
            <a:stCxn id="96272" idx="4"/>
            <a:endCxn id="96303"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7" name="AutoShape 21"/>
          <p:cNvCxnSpPr>
            <a:cxnSpLocks noChangeShapeType="1"/>
            <a:stCxn id="96272" idx="5"/>
            <a:endCxn id="96299"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8" name="AutoShape 22"/>
          <p:cNvCxnSpPr>
            <a:cxnSpLocks noChangeShapeType="1"/>
            <a:stCxn id="96274" idx="3"/>
            <a:endCxn id="96300"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9" name="AutoShape 23"/>
          <p:cNvCxnSpPr>
            <a:cxnSpLocks noChangeShapeType="1"/>
            <a:stCxn id="96274" idx="4"/>
            <a:endCxn id="96301"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0" name="AutoShape 24"/>
          <p:cNvCxnSpPr>
            <a:cxnSpLocks noChangeShapeType="1"/>
            <a:stCxn id="96274" idx="5"/>
            <a:endCxn id="96302"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1" name="AutoShape 25"/>
          <p:cNvCxnSpPr>
            <a:cxnSpLocks noChangeShapeType="1"/>
            <a:stCxn id="96315" idx="5"/>
            <a:endCxn id="96273" idx="0"/>
          </p:cNvCxnSpPr>
          <p:nvPr/>
        </p:nvCxnSpPr>
        <p:spPr bwMode="auto">
          <a:xfrm>
            <a:off x="4711326" y="3731885"/>
            <a:ext cx="5845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2" name="AutoShape 26"/>
          <p:cNvCxnSpPr>
            <a:cxnSpLocks noChangeShapeType="1"/>
            <a:stCxn id="96315" idx="6"/>
            <a:endCxn id="96272" idx="0"/>
          </p:cNvCxnSpPr>
          <p:nvPr/>
        </p:nvCxnSpPr>
        <p:spPr bwMode="auto">
          <a:xfrm>
            <a:off x="4800600" y="3543300"/>
            <a:ext cx="20955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3" name="AutoShape 27"/>
          <p:cNvCxnSpPr>
            <a:cxnSpLocks noChangeShapeType="1"/>
            <a:stCxn id="96315" idx="3"/>
            <a:endCxn id="96274" idx="0"/>
          </p:cNvCxnSpPr>
          <p:nvPr/>
        </p:nvCxnSpPr>
        <p:spPr bwMode="auto">
          <a:xfrm flipH="1">
            <a:off x="3695700" y="3731885"/>
            <a:ext cx="5845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84"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6285"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6286"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6287" name="AutoShape 31"/>
          <p:cNvCxnSpPr>
            <a:cxnSpLocks noChangeShapeType="1"/>
            <a:stCxn id="96302" idx="3"/>
            <a:endCxn id="96285"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8" name="AutoShape 32"/>
          <p:cNvCxnSpPr>
            <a:cxnSpLocks noChangeShapeType="1"/>
            <a:stCxn id="96302" idx="4"/>
            <a:endCxn id="96286"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9" name="AutoShape 33"/>
          <p:cNvCxnSpPr>
            <a:cxnSpLocks noChangeShapeType="1"/>
            <a:stCxn id="96302" idx="5"/>
            <a:endCxn id="96284"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90" name="AutoShape 34"/>
          <p:cNvCxnSpPr>
            <a:cxnSpLocks noChangeShapeType="1"/>
            <a:stCxn id="96298" idx="3"/>
            <a:endCxn id="96291"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1"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6292"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6293" name="AutoShape 37"/>
          <p:cNvCxnSpPr>
            <a:cxnSpLocks noChangeShapeType="1"/>
            <a:stCxn id="96298" idx="5"/>
            <a:endCxn id="96292"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94" name="AutoShape 38"/>
          <p:cNvCxnSpPr>
            <a:cxnSpLocks noChangeShapeType="1"/>
            <a:stCxn id="96299" idx="3"/>
            <a:endCxn id="96295"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5"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6296"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6297" name="AutoShape 41"/>
          <p:cNvCxnSpPr>
            <a:cxnSpLocks noChangeShapeType="1"/>
            <a:stCxn id="96299" idx="5"/>
            <a:endCxn id="96296"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8"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6299"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6300"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6301"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6302"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6303"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grpSp>
        <p:nvGrpSpPr>
          <p:cNvPr id="96304" name="Group 51"/>
          <p:cNvGrpSpPr>
            <a:grpSpLocks/>
          </p:cNvGrpSpPr>
          <p:nvPr/>
        </p:nvGrpSpPr>
        <p:grpSpPr bwMode="auto">
          <a:xfrm>
            <a:off x="2095500" y="3200400"/>
            <a:ext cx="2095500" cy="685800"/>
            <a:chOff x="1320" y="2016"/>
            <a:chExt cx="1320" cy="432"/>
          </a:xfrm>
        </p:grpSpPr>
        <p:cxnSp>
          <p:nvCxnSpPr>
            <p:cNvPr id="96320" name="AutoShape 52"/>
            <p:cNvCxnSpPr>
              <a:cxnSpLocks noChangeShapeType="1"/>
              <a:stCxn id="96315" idx="2"/>
              <a:endCxn id="96261" idx="0"/>
            </p:cNvCxnSpPr>
            <p:nvPr/>
          </p:nvCxnSpPr>
          <p:spPr bwMode="auto">
            <a:xfrm flipH="1">
              <a:off x="1320" y="2232"/>
              <a:ext cx="1320" cy="216"/>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6321" name="Text Box 53"/>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6305"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6306"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6307"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6308"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4314" name="Oval 58"/>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864315" name="Oval 59"/>
          <p:cNvSpPr>
            <a:spLocks noChangeArrowheads="1"/>
          </p:cNvSpPr>
          <p:nvPr/>
        </p:nvSpPr>
        <p:spPr bwMode="auto">
          <a:xfrm>
            <a:off x="1447800" y="4648200"/>
            <a:ext cx="6096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solidFill>
                  <a:srgbClr val="FF0000"/>
                </a:solidFill>
                <a:latin typeface="Arial" charset="0"/>
              </a:rPr>
              <a:t>F</a:t>
            </a:r>
            <a:br>
              <a:rPr lang="en-US" sz="1800" b="1" dirty="0">
                <a:solidFill>
                  <a:srgbClr val="FF0000"/>
                </a:solidFill>
                <a:latin typeface="Arial" charset="0"/>
              </a:rPr>
            </a:br>
            <a:r>
              <a:rPr lang="en-US" sz="1600" b="1" i="1" dirty="0">
                <a:solidFill>
                  <a:srgbClr val="FF0000"/>
                </a:solidFill>
                <a:latin typeface="Palatino" charset="0"/>
              </a:rPr>
              <a:t>α</a:t>
            </a:r>
            <a:r>
              <a:rPr lang="en-US" sz="1600" b="1" i="1" dirty="0">
                <a:solidFill>
                  <a:srgbClr val="FF0000"/>
                </a:solidFill>
                <a:latin typeface="Arial" charset="0"/>
              </a:rPr>
              <a:t>=-∞</a:t>
            </a:r>
            <a:r>
              <a:rPr lang="en-US" sz="1600" b="1" i="1" dirty="0">
                <a:solidFill>
                  <a:srgbClr val="FF0000"/>
                </a:solidFill>
                <a:latin typeface="Arial" charset="0"/>
                <a:sym typeface="Symbol" charset="0"/>
              </a:rPr>
              <a:t>, β=+∞</a:t>
            </a:r>
            <a:endParaRPr lang="en-US" sz="1600" b="1" dirty="0">
              <a:solidFill>
                <a:srgbClr val="FF0000"/>
              </a:solidFill>
              <a:latin typeface="Arial" charset="0"/>
            </a:endParaRPr>
          </a:p>
        </p:txBody>
      </p:sp>
      <p:sp>
        <p:nvSpPr>
          <p:cNvPr id="96311" name="Text Box 60"/>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sp>
        <p:nvSpPr>
          <p:cNvPr id="96319" name="Text Box 63"/>
          <p:cNvSpPr txBox="1">
            <a:spLocks noChangeArrowheads="1"/>
          </p:cNvSpPr>
          <p:nvPr/>
        </p:nvSpPr>
        <p:spPr bwMode="auto">
          <a:xfrm>
            <a:off x="838200" y="3962403"/>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nvGrpSpPr>
          <p:cNvPr id="4" name="Group 69"/>
          <p:cNvGrpSpPr>
            <a:grpSpLocks/>
          </p:cNvGrpSpPr>
          <p:nvPr/>
        </p:nvGrpSpPr>
        <p:grpSpPr bwMode="auto">
          <a:xfrm>
            <a:off x="533400" y="4724400"/>
            <a:ext cx="1068388" cy="673100"/>
            <a:chOff x="336" y="2976"/>
            <a:chExt cx="673" cy="424"/>
          </a:xfrm>
        </p:grpSpPr>
        <p:cxnSp>
          <p:nvCxnSpPr>
            <p:cNvPr id="96316" name="AutoShape 64"/>
            <p:cNvCxnSpPr>
              <a:cxnSpLocks noChangeShapeType="1"/>
              <a:stCxn id="864314" idx="3"/>
              <a:endCxn id="96265"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6317" name="Text Box 68"/>
            <p:cNvSpPr txBox="1">
              <a:spLocks noChangeArrowheads="1"/>
            </p:cNvSpPr>
            <p:nvPr/>
          </p:nvSpPr>
          <p:spPr bwMode="auto">
            <a:xfrm>
              <a:off x="336"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a:solidFill>
                    <a:schemeClr val="accent1"/>
                  </a:solidFill>
                  <a:latin typeface="Arial" charset="0"/>
                </a:rPr>
                <a:t>max</a:t>
              </a:r>
            </a:p>
          </p:txBody>
        </p:sp>
      </p:grpSp>
      <p:sp>
        <p:nvSpPr>
          <p:cNvPr id="864326" name="Text Box 70"/>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96315" name="Oval 48"/>
          <p:cNvSpPr>
            <a:spLocks noChangeArrowheads="1"/>
          </p:cNvSpPr>
          <p:nvPr/>
        </p:nvSpPr>
        <p:spPr bwMode="auto">
          <a:xfrm>
            <a:off x="4191000" y="3276600"/>
            <a:ext cx="6096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a:t>
            </a:r>
            <a:r>
              <a:rPr lang="en-US" sz="1600" b="1" i="1" dirty="0">
                <a:solidFill>
                  <a:srgbClr val="FF0000"/>
                </a:solidFill>
                <a:latin typeface="Arial" charset="0"/>
                <a:sym typeface="Symbol" charset="0"/>
              </a:rPr>
              <a:t>, </a:t>
            </a:r>
            <a:r>
              <a:rPr lang="en-US" sz="1600" b="1" dirty="0">
                <a:solidFill>
                  <a:srgbClr val="FF0000"/>
                </a:solidFill>
                <a:latin typeface="Arial" charset="0"/>
                <a:sym typeface="Symbol" charset="0"/>
              </a:rPr>
              <a:t>β</a:t>
            </a:r>
            <a:r>
              <a:rPr lang="en-US" sz="1600" b="1" i="1" dirty="0">
                <a:solidFill>
                  <a:srgbClr val="FF0000"/>
                </a:solidFill>
                <a:latin typeface="Arial" charset="0"/>
                <a:sym typeface="Symbol" charset="0"/>
              </a:rPr>
              <a:t>=+∞</a:t>
            </a:r>
            <a:endParaRPr lang="en-US" sz="18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4326"/>
                                        </p:tgtEl>
                                        <p:attrNameLst>
                                          <p:attrName>style.visibility</p:attrName>
                                        </p:attrNameLst>
                                      </p:cBhvr>
                                      <p:to>
                                        <p:strVal val="visible"/>
                                      </p:to>
                                    </p:set>
                                    <p:animEffect transition="in" filter="dissolve">
                                      <p:cBhvr>
                                        <p:cTn id="7" dur="500"/>
                                        <p:tgtEl>
                                          <p:spTgt spid="864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4314"/>
                                        </p:tgtEl>
                                        <p:attrNameLst>
                                          <p:attrName>style.visibility</p:attrName>
                                        </p:attrNameLst>
                                      </p:cBhvr>
                                      <p:to>
                                        <p:strVal val="visible"/>
                                      </p:to>
                                    </p:set>
                                    <p:animEffect transition="in" filter="dissolve">
                                      <p:cBhvr>
                                        <p:cTn id="12" dur="500"/>
                                        <p:tgtEl>
                                          <p:spTgt spid="8643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64315"/>
                                        </p:tgtEl>
                                        <p:attrNameLst>
                                          <p:attrName>style.visibility</p:attrName>
                                        </p:attrNameLst>
                                      </p:cBhvr>
                                      <p:to>
                                        <p:strVal val="visible"/>
                                      </p:to>
                                    </p:set>
                                    <p:animEffect transition="in" filter="dissolve">
                                      <p:cBhvr>
                                        <p:cTn id="21" dur="500"/>
                                        <p:tgtEl>
                                          <p:spTgt spid="864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14" grpId="0" animBg="1" autoUpdateAnimBg="0"/>
      <p:bldP spid="864315" grpId="0" animBg="1" autoUpdateAnimBg="0"/>
      <p:bldP spid="8643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pPr eaLnBrk="1" hangingPunct="1"/>
            <a:r>
              <a:rPr lang="en-US">
                <a:latin typeface="Calibri" charset="0"/>
              </a:rPr>
              <a:t>Game Playing and AI</a:t>
            </a:r>
          </a:p>
        </p:txBody>
      </p:sp>
      <p:graphicFrame>
        <p:nvGraphicFramePr>
          <p:cNvPr id="815193" name="Group 89"/>
          <p:cNvGraphicFramePr>
            <a:graphicFrameLocks noGrp="1"/>
          </p:cNvGraphicFramePr>
          <p:nvPr/>
        </p:nvGraphicFramePr>
        <p:xfrm>
          <a:off x="381000" y="1905000"/>
          <a:ext cx="8534400" cy="4114801"/>
        </p:xfrm>
        <a:graphic>
          <a:graphicData uri="http://schemas.openxmlformats.org/drawingml/2006/table">
            <a:tbl>
              <a:tblPr/>
              <a:tblGrid>
                <a:gridCol w="2880360">
                  <a:extLst>
                    <a:ext uri="{9D8B030D-6E8A-4147-A177-3AD203B41FA5}">
                      <a16:colId xmlns:a16="http://schemas.microsoft.com/office/drawing/2014/main" val="20000"/>
                    </a:ext>
                  </a:extLst>
                </a:gridCol>
                <a:gridCol w="280924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76200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dirty="0">
                        <a:ln>
                          <a:noFill/>
                        </a:ln>
                        <a:solidFill>
                          <a:srgbClr val="111111"/>
                        </a:solidFill>
                        <a:effectLst/>
                        <a:latin typeface="Arial" pitchFamily="34" charset="0"/>
                      </a:endParaRPr>
                    </a:p>
                  </a:txBody>
                  <a:tcPr horzOverflow="overflow">
                    <a:lnL cap="flat">
                      <a:noFill/>
                    </a:lnL>
                    <a:lnR w="38100" cap="flat" cmpd="sng" algn="ctr">
                      <a:solidFill>
                        <a:schemeClr val="tx1"/>
                      </a:solidFill>
                      <a:prstDash val="solid"/>
                      <a:miter lim="800000"/>
                      <a:headEnd type="none" w="med" len="med"/>
                      <a:tailEnd type="none" w="med" len="med"/>
                    </a:lnR>
                    <a:lnT cap="fla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Deterministic</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cap="fla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Stochastic (chance)</a:t>
                      </a:r>
                    </a:p>
                  </a:txBody>
                  <a:tcPr horzOverflow="overflow">
                    <a:lnL w="38100" cap="flat" cmpd="sng" algn="ctr">
                      <a:solidFill>
                        <a:schemeClr val="tx1"/>
                      </a:solidFill>
                      <a:prstDash val="solid"/>
                      <a:miter lim="800000"/>
                      <a:headEnd type="none" w="med" len="med"/>
                      <a:tailEnd type="none" w="med" len="med"/>
                    </a:lnL>
                    <a:lnR cap="flat">
                      <a:noFill/>
                    </a:lnR>
                    <a:lnT cap="flat">
                      <a:noFill/>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6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dirty="0">
                        <a:ln>
                          <a:noFill/>
                        </a:ln>
                        <a:solidFill>
                          <a:srgbClr val="11111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Fully Observable</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(perfect info)</a:t>
                      </a:r>
                    </a:p>
                  </a:txBody>
                  <a:tcPr horzOverflow="overflow">
                    <a:lnL cap="flat">
                      <a:noFill/>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tx2"/>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a:ln>
                            <a:noFill/>
                          </a:ln>
                          <a:solidFill>
                            <a:schemeClr val="tx2"/>
                          </a:solidFill>
                          <a:effectLst/>
                          <a:latin typeface="Arial" pitchFamily="34" charset="0"/>
                        </a:rPr>
                        <a:t>Checkers, Chess,</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a:ln>
                            <a:noFill/>
                          </a:ln>
                          <a:solidFill>
                            <a:schemeClr val="tx2"/>
                          </a:solidFill>
                          <a:effectLst/>
                          <a:latin typeface="Arial" pitchFamily="34" charset="0"/>
                        </a:rPr>
                        <a:t>Go, Othello</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accent2"/>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a:ln>
                            <a:noFill/>
                          </a:ln>
                          <a:solidFill>
                            <a:schemeClr val="accent2"/>
                          </a:solidFill>
                          <a:effectLst/>
                          <a:latin typeface="Arial" pitchFamily="34" charset="0"/>
                        </a:rPr>
                        <a:t>Backgammon, Monopoly</a:t>
                      </a:r>
                    </a:p>
                  </a:txBody>
                  <a:tcPr horzOverflow="overflow">
                    <a:lnL w="38100" cap="flat" cmpd="sng" algn="ctr">
                      <a:solidFill>
                        <a:schemeClr val="tx1"/>
                      </a:solidFill>
                      <a:prstDash val="solid"/>
                      <a:miter lim="800000"/>
                      <a:headEnd type="none" w="med" len="med"/>
                      <a:tailEnd type="none" w="med" len="med"/>
                    </a:lnL>
                    <a:lnR cap="flat">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64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1" i="0" u="none" strike="noStrike" cap="none" normalizeH="0" baseline="0" dirty="0">
                        <a:ln>
                          <a:noFill/>
                        </a:ln>
                        <a:solidFill>
                          <a:srgbClr val="11111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Partially Observable</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a:ln>
                            <a:noFill/>
                          </a:ln>
                          <a:solidFill>
                            <a:srgbClr val="111111"/>
                          </a:solidFill>
                          <a:effectLst/>
                          <a:latin typeface="Arial" pitchFamily="34" charset="0"/>
                        </a:rPr>
                        <a:t>(imperfect info)</a:t>
                      </a:r>
                    </a:p>
                  </a:txBody>
                  <a:tcPr horzOverflow="overflow">
                    <a:lnL cap="flat">
                      <a:noFill/>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rgbClr val="FF0000"/>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err="1">
                          <a:ln>
                            <a:noFill/>
                          </a:ln>
                          <a:solidFill>
                            <a:srgbClr val="FF0000"/>
                          </a:solidFill>
                          <a:effectLst/>
                          <a:latin typeface="Arial" pitchFamily="34" charset="0"/>
                        </a:rPr>
                        <a:t>Stratego</a:t>
                      </a:r>
                      <a:r>
                        <a:rPr kumimoji="0" lang="en-US" sz="2000" b="0" i="0" u="none" strike="noStrike" cap="none" normalizeH="0" baseline="0" dirty="0">
                          <a:ln>
                            <a:noFill/>
                          </a:ln>
                          <a:solidFill>
                            <a:srgbClr val="FF0000"/>
                          </a:solidFill>
                          <a:effectLst/>
                          <a:latin typeface="Arial" pitchFamily="34" charset="0"/>
                        </a:rPr>
                        <a:t>,</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a:ln>
                            <a:noFill/>
                          </a:ln>
                          <a:solidFill>
                            <a:srgbClr val="FF0000"/>
                          </a:solidFill>
                          <a:effectLst/>
                          <a:latin typeface="Arial" pitchFamily="34" charset="0"/>
                        </a:rPr>
                        <a:t>Battleship</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000" b="0" i="0" u="none" strike="noStrike" cap="none" normalizeH="0" baseline="0" dirty="0">
                        <a:ln>
                          <a:noFill/>
                        </a:ln>
                        <a:solidFill>
                          <a:schemeClr val="folHlink"/>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a:ln>
                            <a:noFill/>
                          </a:ln>
                          <a:solidFill>
                            <a:schemeClr val="folHlink"/>
                          </a:solidFill>
                          <a:effectLst/>
                          <a:latin typeface="Arial" pitchFamily="34" charset="0"/>
                        </a:rPr>
                        <a:t>Bridge, Poker, Scrabble</a:t>
                      </a:r>
                    </a:p>
                  </a:txBody>
                  <a:tcPr horzOverflow="overflow">
                    <a:lnL w="38100" cap="flat" cmpd="sng" algn="ctr">
                      <a:solidFill>
                        <a:schemeClr val="tx1"/>
                      </a:solidFill>
                      <a:prstDash val="solid"/>
                      <a:miter lim="800000"/>
                      <a:headEnd type="none" w="med" len="med"/>
                      <a:tailEnd type="none" w="med" len="med"/>
                    </a:lnL>
                    <a:lnR cap="flat">
                      <a:noFill/>
                    </a:lnR>
                    <a:lnT w="38100" cap="flat" cmpd="sng" algn="ctr">
                      <a:solidFill>
                        <a:schemeClr val="tx1"/>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1143000" y="6115050"/>
            <a:ext cx="7064375" cy="523875"/>
          </a:xfrm>
          <a:prstGeom prst="rect">
            <a:avLst/>
          </a:prstGeom>
          <a:noFill/>
        </p:spPr>
        <p:txBody>
          <a:bodyPr wrap="none">
            <a:spAutoFit/>
          </a:bodyPr>
          <a:lstStyle/>
          <a:p>
            <a:pPr>
              <a:defRPr/>
            </a:pPr>
            <a:r>
              <a:rPr lang="en-US" sz="2800" dirty="0">
                <a:latin typeface="+mn-lt"/>
                <a:ea typeface="+mn-ea"/>
                <a:cs typeface="+mn-cs"/>
              </a:rPr>
              <a:t>All are also multi-agent, adversarial, static tasks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8305" name="Group 64"/>
          <p:cNvGrpSpPr>
            <a:grpSpLocks/>
          </p:cNvGrpSpPr>
          <p:nvPr/>
        </p:nvGrpSpPr>
        <p:grpSpPr bwMode="auto">
          <a:xfrm>
            <a:off x="762000" y="4724400"/>
            <a:ext cx="839788" cy="673100"/>
            <a:chOff x="480" y="2976"/>
            <a:chExt cx="529" cy="424"/>
          </a:xfrm>
        </p:grpSpPr>
        <p:cxnSp>
          <p:nvCxnSpPr>
            <p:cNvPr id="98369" name="AutoShape 65"/>
            <p:cNvCxnSpPr>
              <a:cxnSpLocks noChangeShapeType="1"/>
              <a:stCxn id="866362" idx="3"/>
              <a:endCxn id="9831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8370" name="Text Box 66"/>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8306"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8307"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8308" name="AutoShape 3"/>
          <p:cNvCxnSpPr>
            <a:cxnSpLocks noChangeShapeType="1"/>
            <a:stCxn id="98307" idx="3"/>
            <a:endCxn id="9830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09"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8310"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solidFill>
                  <a:srgbClr val="FF0000"/>
                </a:solidFill>
                <a:latin typeface="Arial" charset="0"/>
              </a:rPr>
            </a:br>
            <a:r>
              <a:rPr lang="en-US" sz="1800" b="1" dirty="0">
                <a:solidFill>
                  <a:srgbClr val="FF0000"/>
                </a:solidFill>
                <a:latin typeface="Arial" charset="0"/>
              </a:rPr>
              <a:t>α=-</a:t>
            </a:r>
            <a:r>
              <a:rPr lang="en-US" sz="1800" b="1" dirty="0">
                <a:solidFill>
                  <a:srgbClr val="FF0000"/>
                </a:solidFill>
                <a:latin typeface="Arial" charset="0"/>
                <a:sym typeface="Symbol" charset="0"/>
              </a:rPr>
              <a:t>∞, </a:t>
            </a:r>
            <a:r>
              <a:rPr lang="en-US" sz="1600" b="1" i="1" dirty="0">
                <a:solidFill>
                  <a:srgbClr val="FF0000"/>
                </a:solidFill>
                <a:latin typeface="Palatino" charset="0"/>
              </a:rPr>
              <a:t>β</a:t>
            </a:r>
            <a:r>
              <a:rPr lang="en-US" sz="1600" b="1" dirty="0">
                <a:solidFill>
                  <a:srgbClr val="FF0000"/>
                </a:solidFill>
                <a:latin typeface="Arial" charset="0"/>
              </a:rPr>
              <a:t>=+</a:t>
            </a:r>
            <a:r>
              <a:rPr lang="en-US" sz="1600" b="1" dirty="0">
                <a:solidFill>
                  <a:srgbClr val="FF0000"/>
                </a:solidFill>
                <a:latin typeface="Arial" charset="0"/>
                <a:sym typeface="Symbol" charset="0"/>
              </a:rPr>
              <a:t>∞</a:t>
            </a:r>
            <a:endParaRPr lang="en-US" sz="1600" b="1" dirty="0">
              <a:solidFill>
                <a:srgbClr val="FF0000"/>
              </a:solidFill>
              <a:latin typeface="Arial" charset="0"/>
            </a:endParaRPr>
          </a:p>
        </p:txBody>
      </p:sp>
      <p:cxnSp>
        <p:nvCxnSpPr>
          <p:cNvPr id="98311" name="AutoShape 6"/>
          <p:cNvCxnSpPr>
            <a:cxnSpLocks noChangeShapeType="1"/>
            <a:stCxn id="98310" idx="3"/>
            <a:endCxn id="9836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2" name="AutoShape 7"/>
          <p:cNvCxnSpPr>
            <a:cxnSpLocks noChangeShapeType="1"/>
            <a:stCxn id="98310" idx="5"/>
            <a:endCxn id="98315"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3" name="AutoShape 8"/>
          <p:cNvCxnSpPr>
            <a:cxnSpLocks noChangeShapeType="1"/>
            <a:stCxn id="98364" idx="3"/>
            <a:endCxn id="9831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14"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sp>
        <p:nvSpPr>
          <p:cNvPr id="98315"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8316" name="AutoShape 10"/>
          <p:cNvCxnSpPr>
            <a:cxnSpLocks noChangeShapeType="1"/>
            <a:stCxn id="98364" idx="5"/>
            <a:endCxn id="98307"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7" name="AutoShape 13"/>
          <p:cNvCxnSpPr>
            <a:cxnSpLocks noChangeShapeType="1"/>
            <a:stCxn id="98307" idx="5"/>
            <a:endCxn id="98318"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18"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8319" name="AutoShape 15"/>
          <p:cNvCxnSpPr>
            <a:cxnSpLocks noChangeShapeType="1"/>
            <a:stCxn id="98352" idx="2"/>
            <a:endCxn id="98310" idx="0"/>
          </p:cNvCxnSpPr>
          <p:nvPr/>
        </p:nvCxnSpPr>
        <p:spPr bwMode="auto">
          <a:xfrm flipH="1">
            <a:off x="2095500" y="3543300"/>
            <a:ext cx="20955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20"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8321"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8322"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8323" name="AutoShape 19"/>
          <p:cNvCxnSpPr>
            <a:cxnSpLocks noChangeShapeType="1"/>
            <a:stCxn id="98320" idx="3"/>
            <a:endCxn id="9834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4" name="AutoShape 20"/>
          <p:cNvCxnSpPr>
            <a:cxnSpLocks noChangeShapeType="1"/>
            <a:stCxn id="98320" idx="4"/>
            <a:endCxn id="9835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5" name="AutoShape 21"/>
          <p:cNvCxnSpPr>
            <a:cxnSpLocks noChangeShapeType="1"/>
            <a:stCxn id="98320" idx="5"/>
            <a:endCxn id="9834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6" name="AutoShape 22"/>
          <p:cNvCxnSpPr>
            <a:cxnSpLocks noChangeShapeType="1"/>
            <a:stCxn id="98322" idx="3"/>
            <a:endCxn id="98348"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7" name="AutoShape 23"/>
          <p:cNvCxnSpPr>
            <a:cxnSpLocks noChangeShapeType="1"/>
            <a:stCxn id="98322" idx="4"/>
            <a:endCxn id="98349"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8" name="AutoShape 24"/>
          <p:cNvCxnSpPr>
            <a:cxnSpLocks noChangeShapeType="1"/>
            <a:stCxn id="98322" idx="5"/>
            <a:endCxn id="98350"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9" name="AutoShape 25"/>
          <p:cNvCxnSpPr>
            <a:cxnSpLocks noChangeShapeType="1"/>
            <a:stCxn id="98352" idx="5"/>
            <a:endCxn id="98321" idx="0"/>
          </p:cNvCxnSpPr>
          <p:nvPr/>
        </p:nvCxnSpPr>
        <p:spPr bwMode="auto">
          <a:xfrm>
            <a:off x="4711326" y="3731885"/>
            <a:ext cx="5845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0" name="AutoShape 26"/>
          <p:cNvCxnSpPr>
            <a:cxnSpLocks noChangeShapeType="1"/>
            <a:stCxn id="98352" idx="6"/>
            <a:endCxn id="98320" idx="0"/>
          </p:cNvCxnSpPr>
          <p:nvPr/>
        </p:nvCxnSpPr>
        <p:spPr bwMode="auto">
          <a:xfrm>
            <a:off x="4800600" y="3543300"/>
            <a:ext cx="20955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1" name="AutoShape 27"/>
          <p:cNvCxnSpPr>
            <a:cxnSpLocks noChangeShapeType="1"/>
            <a:stCxn id="98352" idx="3"/>
            <a:endCxn id="98322" idx="0"/>
          </p:cNvCxnSpPr>
          <p:nvPr/>
        </p:nvCxnSpPr>
        <p:spPr bwMode="auto">
          <a:xfrm flipH="1">
            <a:off x="3695700" y="3731885"/>
            <a:ext cx="5845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32"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8333"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8334"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8335" name="AutoShape 31"/>
          <p:cNvCxnSpPr>
            <a:cxnSpLocks noChangeShapeType="1"/>
            <a:stCxn id="98350" idx="3"/>
            <a:endCxn id="98333"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6" name="AutoShape 32"/>
          <p:cNvCxnSpPr>
            <a:cxnSpLocks noChangeShapeType="1"/>
            <a:stCxn id="98350" idx="4"/>
            <a:endCxn id="9833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7" name="AutoShape 33"/>
          <p:cNvCxnSpPr>
            <a:cxnSpLocks noChangeShapeType="1"/>
            <a:stCxn id="98350" idx="5"/>
            <a:endCxn id="9833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8" name="AutoShape 34"/>
          <p:cNvCxnSpPr>
            <a:cxnSpLocks noChangeShapeType="1"/>
            <a:stCxn id="98346" idx="3"/>
            <a:endCxn id="9833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39"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8340"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8341" name="AutoShape 37"/>
          <p:cNvCxnSpPr>
            <a:cxnSpLocks noChangeShapeType="1"/>
            <a:stCxn id="98346" idx="5"/>
            <a:endCxn id="9834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42" name="AutoShape 38"/>
          <p:cNvCxnSpPr>
            <a:cxnSpLocks noChangeShapeType="1"/>
            <a:stCxn id="98347" idx="3"/>
            <a:endCxn id="9834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43"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8344"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8345" name="AutoShape 41"/>
          <p:cNvCxnSpPr>
            <a:cxnSpLocks noChangeShapeType="1"/>
            <a:stCxn id="98347" idx="5"/>
            <a:endCxn id="9834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46"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8347"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8348"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8349"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8350"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8351"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8352" name="Oval 48"/>
          <p:cNvSpPr>
            <a:spLocks noChangeArrowheads="1"/>
          </p:cNvSpPr>
          <p:nvPr/>
        </p:nvSpPr>
        <p:spPr bwMode="auto">
          <a:xfrm>
            <a:off x="4191000" y="3276600"/>
            <a:ext cx="6096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dirty="0">
                <a:solidFill>
                  <a:srgbClr val="FF0000"/>
                </a:solidFill>
                <a:latin typeface="Palatino" charset="0"/>
              </a:rPr>
              <a:t>α</a:t>
            </a:r>
            <a:r>
              <a:rPr lang="en-US" sz="1600" b="1" dirty="0">
                <a:solidFill>
                  <a:srgbClr val="FF0000"/>
                </a:solidFill>
                <a:latin typeface="Arial" charset="0"/>
              </a:rPr>
              <a:t>=-</a:t>
            </a:r>
            <a:r>
              <a:rPr lang="en-US" sz="1600" b="1" dirty="0">
                <a:solidFill>
                  <a:srgbClr val="FF0000"/>
                </a:solidFill>
                <a:latin typeface="Arial" charset="0"/>
                <a:sym typeface="Symbol" charset="0"/>
              </a:rPr>
              <a:t>∞ β=+∞</a:t>
            </a:r>
            <a:endParaRPr lang="en-US" sz="1800" b="1" dirty="0">
              <a:solidFill>
                <a:srgbClr val="FF0000"/>
              </a:solidFill>
              <a:latin typeface="Arial" charset="0"/>
            </a:endParaRPr>
          </a:p>
        </p:txBody>
      </p:sp>
      <p:grpSp>
        <p:nvGrpSpPr>
          <p:cNvPr id="98353" name="Group 51"/>
          <p:cNvGrpSpPr>
            <a:grpSpLocks/>
          </p:cNvGrpSpPr>
          <p:nvPr/>
        </p:nvGrpSpPr>
        <p:grpSpPr bwMode="auto">
          <a:xfrm>
            <a:off x="2095500" y="3200400"/>
            <a:ext cx="2095500" cy="685800"/>
            <a:chOff x="1320" y="2016"/>
            <a:chExt cx="1320" cy="432"/>
          </a:xfrm>
        </p:grpSpPr>
        <p:cxnSp>
          <p:nvCxnSpPr>
            <p:cNvPr id="98367" name="AutoShape 52"/>
            <p:cNvCxnSpPr>
              <a:cxnSpLocks noChangeShapeType="1"/>
              <a:stCxn id="98352" idx="2"/>
              <a:endCxn id="98310" idx="0"/>
            </p:cNvCxnSpPr>
            <p:nvPr/>
          </p:nvCxnSpPr>
          <p:spPr bwMode="auto">
            <a:xfrm flipH="1">
              <a:off x="1320" y="2232"/>
              <a:ext cx="1320" cy="216"/>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8368" name="Text Box 53"/>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8354"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355"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8356"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8357"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6362" name="Oval 58"/>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sp>
        <p:nvSpPr>
          <p:cNvPr id="98359" name="Text Box 60"/>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98360" name="Group 61"/>
          <p:cNvGrpSpPr>
            <a:grpSpLocks/>
          </p:cNvGrpSpPr>
          <p:nvPr/>
        </p:nvGrpSpPr>
        <p:grpSpPr bwMode="auto">
          <a:xfrm>
            <a:off x="1066800" y="3962400"/>
            <a:ext cx="839788" cy="673100"/>
            <a:chOff x="672" y="2496"/>
            <a:chExt cx="529" cy="424"/>
          </a:xfrm>
        </p:grpSpPr>
        <p:cxnSp>
          <p:nvCxnSpPr>
            <p:cNvPr id="98365" name="AutoShape 62"/>
            <p:cNvCxnSpPr>
              <a:cxnSpLocks noChangeShapeType="1"/>
              <a:endCxn id="9836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98366" name="Text Box 63"/>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98361" name="Text Box 67"/>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866372" name="Text Box 68"/>
          <p:cNvSpPr txBox="1">
            <a:spLocks noChangeArrowheads="1"/>
          </p:cNvSpPr>
          <p:nvPr/>
        </p:nvSpPr>
        <p:spPr bwMode="auto">
          <a:xfrm>
            <a:off x="3048000" y="6172200"/>
            <a:ext cx="2519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charset="0"/>
              </a:rPr>
              <a:t>brown: terminal state</a:t>
            </a:r>
          </a:p>
        </p:txBody>
      </p:sp>
      <p:sp>
        <p:nvSpPr>
          <p:cNvPr id="866373" name="Text Box 69"/>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N</a:t>
            </a:r>
          </a:p>
        </p:txBody>
      </p:sp>
      <p:sp>
        <p:nvSpPr>
          <p:cNvPr id="98364" name="Oval 11"/>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0000"/>
                </a:solidFill>
                <a:latin typeface="Palatino" charset="0"/>
              </a:rPr>
              <a:t>α</a:t>
            </a:r>
            <a:r>
              <a:rPr lang="en-US" sz="1600" b="1" i="1">
                <a:solidFill>
                  <a:srgbClr val="FF0000"/>
                </a:solidFill>
                <a:latin typeface="Arial" charset="0"/>
              </a:rPr>
              <a:t>=-∞</a:t>
            </a:r>
            <a:r>
              <a:rPr lang="en-US" sz="1600" b="1" i="1">
                <a:solidFill>
                  <a:srgbClr val="FF0000"/>
                </a:solidFill>
                <a:latin typeface="Arial" charset="0"/>
                <a:sym typeface="Symbol" charset="0"/>
              </a:rPr>
              <a:t>, β=+∞</a:t>
            </a:r>
            <a:endParaRPr lang="en-US" sz="1600" b="1" i="1">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6373"/>
                                        </p:tgtEl>
                                        <p:attrNameLst>
                                          <p:attrName>style.visibility</p:attrName>
                                        </p:attrNameLst>
                                      </p:cBhvr>
                                      <p:to>
                                        <p:strVal val="visible"/>
                                      </p:to>
                                    </p:set>
                                    <p:animEffect transition="in" filter="dissolve">
                                      <p:cBhvr>
                                        <p:cTn id="7" dur="500"/>
                                        <p:tgtEl>
                                          <p:spTgt spid="866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6362"/>
                                        </p:tgtEl>
                                        <p:attrNameLst>
                                          <p:attrName>style.visibility</p:attrName>
                                        </p:attrNameLst>
                                      </p:cBhvr>
                                      <p:to>
                                        <p:strVal val="visible"/>
                                      </p:to>
                                    </p:set>
                                    <p:animEffect transition="in" filter="dissolve">
                                      <p:cBhvr>
                                        <p:cTn id="12" dur="500"/>
                                        <p:tgtEl>
                                          <p:spTgt spid="8663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62" grpId="0" animBg="1" autoUpdateAnimBg="0"/>
      <p:bldP spid="866372" grpId="0" autoUpdateAnimBg="0"/>
      <p:bldP spid="86637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0354"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100355" name="AutoShape 3"/>
          <p:cNvCxnSpPr>
            <a:cxnSpLocks noChangeShapeType="1"/>
            <a:stCxn id="100354" idx="3"/>
            <a:endCxn id="100356"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56"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0357" name="Oval 5"/>
          <p:cNvSpPr>
            <a:spLocks noChangeArrowheads="1"/>
          </p:cNvSpPr>
          <p:nvPr/>
        </p:nvSpPr>
        <p:spPr bwMode="auto">
          <a:xfrm>
            <a:off x="21336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800" b="1" dirty="0">
                <a:solidFill>
                  <a:srgbClr val="FF6600"/>
                </a:solidFill>
                <a:latin typeface="Arial" charset="0"/>
              </a:rPr>
              <a:t>α=-∞, </a:t>
            </a:r>
            <a:r>
              <a:rPr lang="en-US" sz="1600" b="1" i="1" dirty="0">
                <a:solidFill>
                  <a:srgbClr val="FF6600"/>
                </a:solidFill>
                <a:latin typeface="Palatino" charset="0"/>
              </a:rPr>
              <a:t>β</a:t>
            </a:r>
            <a:r>
              <a:rPr lang="en-US" sz="1600" b="1" dirty="0">
                <a:solidFill>
                  <a:srgbClr val="FF6600"/>
                </a:solidFill>
                <a:latin typeface="Arial" charset="0"/>
              </a:rPr>
              <a:t>=+</a:t>
            </a:r>
            <a:r>
              <a:rPr lang="en-US" sz="1600" b="1" dirty="0">
                <a:solidFill>
                  <a:srgbClr val="FF6600"/>
                </a:solidFill>
                <a:latin typeface="Arial" charset="0"/>
                <a:sym typeface="Symbol" charset="0"/>
              </a:rPr>
              <a:t>∞</a:t>
            </a:r>
            <a:endParaRPr lang="en-US" sz="1600" b="1" dirty="0">
              <a:solidFill>
                <a:srgbClr val="FF6600"/>
              </a:solidFill>
              <a:latin typeface="Arial" charset="0"/>
            </a:endParaRPr>
          </a:p>
        </p:txBody>
      </p:sp>
      <p:cxnSp>
        <p:nvCxnSpPr>
          <p:cNvPr id="100358" name="AutoShape 6"/>
          <p:cNvCxnSpPr>
            <a:cxnSpLocks noChangeShapeType="1"/>
            <a:stCxn id="100357" idx="3"/>
            <a:endCxn id="100363" idx="0"/>
          </p:cNvCxnSpPr>
          <p:nvPr/>
        </p:nvCxnSpPr>
        <p:spPr bwMode="auto">
          <a:xfrm flipH="1">
            <a:off x="1790700" y="4341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59" name="AutoShape 7"/>
          <p:cNvCxnSpPr>
            <a:cxnSpLocks noChangeShapeType="1"/>
            <a:stCxn id="100357" idx="5"/>
            <a:endCxn id="100364" idx="0"/>
          </p:cNvCxnSpPr>
          <p:nvPr/>
        </p:nvCxnSpPr>
        <p:spPr bwMode="auto">
          <a:xfrm flipH="1">
            <a:off x="2400300" y="4341485"/>
            <a:ext cx="18858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60" name="AutoShape 8"/>
          <p:cNvCxnSpPr>
            <a:cxnSpLocks noChangeShapeType="1"/>
            <a:stCxn id="100363" idx="3"/>
            <a:endCxn id="100361"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1"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0362" name="AutoShape 10"/>
          <p:cNvCxnSpPr>
            <a:cxnSpLocks noChangeShapeType="1"/>
            <a:stCxn id="100363" idx="5"/>
            <a:endCxn id="100354"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3"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a:t>
            </a:r>
          </a:p>
        </p:txBody>
      </p:sp>
      <p:sp>
        <p:nvSpPr>
          <p:cNvPr id="100364"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0365" name="AutoShape 13"/>
          <p:cNvCxnSpPr>
            <a:cxnSpLocks noChangeShapeType="1"/>
            <a:stCxn id="100354" idx="5"/>
            <a:endCxn id="100366"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6"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0367" name="AutoShape 15"/>
          <p:cNvCxnSpPr>
            <a:cxnSpLocks noChangeShapeType="1"/>
            <a:stCxn id="100400" idx="2"/>
            <a:endCxn id="100357" idx="0"/>
          </p:cNvCxnSpPr>
          <p:nvPr/>
        </p:nvCxnSpPr>
        <p:spPr bwMode="auto">
          <a:xfrm flipH="1">
            <a:off x="2400300" y="3543300"/>
            <a:ext cx="17907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8"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0369"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0370"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0371" name="AutoShape 19"/>
          <p:cNvCxnSpPr>
            <a:cxnSpLocks noChangeShapeType="1"/>
            <a:stCxn id="100368" idx="3"/>
            <a:endCxn id="100394"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2" name="AutoShape 20"/>
          <p:cNvCxnSpPr>
            <a:cxnSpLocks noChangeShapeType="1"/>
            <a:stCxn id="100368" idx="4"/>
            <a:endCxn id="100399"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3" name="AutoShape 21"/>
          <p:cNvCxnSpPr>
            <a:cxnSpLocks noChangeShapeType="1"/>
            <a:stCxn id="100368" idx="5"/>
            <a:endCxn id="100395"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4" name="AutoShape 22"/>
          <p:cNvCxnSpPr>
            <a:cxnSpLocks noChangeShapeType="1"/>
            <a:stCxn id="100370" idx="3"/>
            <a:endCxn id="100396"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5" name="AutoShape 23"/>
          <p:cNvCxnSpPr>
            <a:cxnSpLocks noChangeShapeType="1"/>
            <a:stCxn id="100370" idx="4"/>
            <a:endCxn id="100397"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6" name="AutoShape 24"/>
          <p:cNvCxnSpPr>
            <a:cxnSpLocks noChangeShapeType="1"/>
            <a:stCxn id="100370" idx="5"/>
            <a:endCxn id="100398"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7" name="AutoShape 25"/>
          <p:cNvCxnSpPr>
            <a:cxnSpLocks noChangeShapeType="1"/>
            <a:stCxn id="100400" idx="5"/>
            <a:endCxn id="100369" idx="0"/>
          </p:cNvCxnSpPr>
          <p:nvPr/>
        </p:nvCxnSpPr>
        <p:spPr bwMode="auto">
          <a:xfrm>
            <a:off x="4646285" y="3731885"/>
            <a:ext cx="649615"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8" name="AutoShape 26"/>
          <p:cNvCxnSpPr>
            <a:cxnSpLocks noChangeShapeType="1"/>
            <a:stCxn id="100400" idx="6"/>
            <a:endCxn id="100368" idx="0"/>
          </p:cNvCxnSpPr>
          <p:nvPr/>
        </p:nvCxnSpPr>
        <p:spPr bwMode="auto">
          <a:xfrm>
            <a:off x="4724400" y="3543300"/>
            <a:ext cx="21717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9" name="AutoShape 27"/>
          <p:cNvCxnSpPr>
            <a:cxnSpLocks noChangeShapeType="1"/>
            <a:stCxn id="100400" idx="3"/>
            <a:endCxn id="100370" idx="0"/>
          </p:cNvCxnSpPr>
          <p:nvPr/>
        </p:nvCxnSpPr>
        <p:spPr bwMode="auto">
          <a:xfrm flipH="1">
            <a:off x="3695700" y="3731885"/>
            <a:ext cx="573415"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80"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0381"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0382"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0383" name="AutoShape 31"/>
          <p:cNvCxnSpPr>
            <a:cxnSpLocks noChangeShapeType="1"/>
            <a:stCxn id="100398" idx="3"/>
            <a:endCxn id="100381"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4" name="AutoShape 32"/>
          <p:cNvCxnSpPr>
            <a:cxnSpLocks noChangeShapeType="1"/>
            <a:stCxn id="100398" idx="4"/>
            <a:endCxn id="100382"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5" name="AutoShape 33"/>
          <p:cNvCxnSpPr>
            <a:cxnSpLocks noChangeShapeType="1"/>
            <a:stCxn id="100398" idx="5"/>
            <a:endCxn id="100380"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6" name="AutoShape 34"/>
          <p:cNvCxnSpPr>
            <a:cxnSpLocks noChangeShapeType="1"/>
            <a:stCxn id="100394" idx="3"/>
            <a:endCxn id="100387"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87"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0388"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0389" name="AutoShape 37"/>
          <p:cNvCxnSpPr>
            <a:cxnSpLocks noChangeShapeType="1"/>
            <a:stCxn id="100394" idx="5"/>
            <a:endCxn id="100388"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90" name="AutoShape 38"/>
          <p:cNvCxnSpPr>
            <a:cxnSpLocks noChangeShapeType="1"/>
            <a:stCxn id="100395" idx="3"/>
            <a:endCxn id="100391"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91"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0392"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0393" name="AutoShape 41"/>
          <p:cNvCxnSpPr>
            <a:cxnSpLocks noChangeShapeType="1"/>
            <a:stCxn id="100395" idx="5"/>
            <a:endCxn id="100392"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94"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0395"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0396"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0397"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0398"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0399"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0400"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6600"/>
                </a:solidFill>
                <a:latin typeface="Arial" charset="0"/>
              </a:rPr>
              <a:t>α=-</a:t>
            </a:r>
            <a:r>
              <a:rPr lang="en-US" sz="1600" b="1" i="1" dirty="0">
                <a:solidFill>
                  <a:srgbClr val="FF6600"/>
                </a:solidFill>
                <a:latin typeface="Arial" charset="0"/>
                <a:sym typeface="Symbol" charset="0"/>
              </a:rPr>
              <a:t>∞, β=+∞</a:t>
            </a:r>
            <a:endParaRPr lang="en-US" sz="1800" b="1" dirty="0">
              <a:solidFill>
                <a:srgbClr val="FF6600"/>
              </a:solidFill>
              <a:latin typeface="Arial" charset="0"/>
            </a:endParaRPr>
          </a:p>
        </p:txBody>
      </p:sp>
      <p:grpSp>
        <p:nvGrpSpPr>
          <p:cNvPr id="100401" name="Group 51"/>
          <p:cNvGrpSpPr>
            <a:grpSpLocks/>
          </p:cNvGrpSpPr>
          <p:nvPr/>
        </p:nvGrpSpPr>
        <p:grpSpPr bwMode="auto">
          <a:xfrm>
            <a:off x="2400300" y="3276600"/>
            <a:ext cx="1790700" cy="609600"/>
            <a:chOff x="1512" y="2064"/>
            <a:chExt cx="1128" cy="384"/>
          </a:xfrm>
        </p:grpSpPr>
        <p:cxnSp>
          <p:nvCxnSpPr>
            <p:cNvPr id="100416" name="AutoShape 52"/>
            <p:cNvCxnSpPr>
              <a:cxnSpLocks noChangeShapeType="1"/>
              <a:stCxn id="100400" idx="2"/>
              <a:endCxn id="100357" idx="0"/>
            </p:cNvCxnSpPr>
            <p:nvPr/>
          </p:nvCxnSpPr>
          <p:spPr bwMode="auto">
            <a:xfrm flipH="1">
              <a:off x="1512" y="2232"/>
              <a:ext cx="1128" cy="216"/>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0417" name="Text Box 53"/>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0402"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403"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0404"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868409"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v(F) = </a:t>
            </a:r>
            <a:r>
              <a:rPr lang="en-US" sz="2000" b="1" dirty="0">
                <a:latin typeface="Courier New" charset="0"/>
              </a:rPr>
              <a:t>alpha(F) = 4</a:t>
            </a:r>
            <a:r>
              <a:rPr lang="en-US" sz="2000" dirty="0">
                <a:latin typeface="Arial" charset="0"/>
              </a:rPr>
              <a:t>, maximum seen so far</a:t>
            </a:r>
          </a:p>
        </p:txBody>
      </p:sp>
      <p:sp>
        <p:nvSpPr>
          <p:cNvPr id="100406"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0407" name="Group 60"/>
          <p:cNvGrpSpPr>
            <a:grpSpLocks/>
          </p:cNvGrpSpPr>
          <p:nvPr/>
        </p:nvGrpSpPr>
        <p:grpSpPr bwMode="auto">
          <a:xfrm>
            <a:off x="1142999" y="3962400"/>
            <a:ext cx="1068388" cy="685800"/>
            <a:chOff x="720" y="2496"/>
            <a:chExt cx="673" cy="432"/>
          </a:xfrm>
        </p:grpSpPr>
        <p:cxnSp>
          <p:nvCxnSpPr>
            <p:cNvPr id="100414" name="AutoShape 61"/>
            <p:cNvCxnSpPr>
              <a:cxnSpLocks noChangeShapeType="1"/>
              <a:stCxn id="100357" idx="3"/>
              <a:endCxn id="100363" idx="0"/>
            </p:cNvCxnSpPr>
            <p:nvPr/>
          </p:nvCxnSpPr>
          <p:spPr bwMode="auto">
            <a:xfrm flipH="1">
              <a:off x="1128" y="2735"/>
              <a:ext cx="265" cy="193"/>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0415" name="Text Box 62"/>
            <p:cNvSpPr txBox="1">
              <a:spLocks noChangeArrowheads="1"/>
            </p:cNvSpPr>
            <p:nvPr/>
          </p:nvSpPr>
          <p:spPr bwMode="auto">
            <a:xfrm>
              <a:off x="720"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0408" name="Group 63"/>
          <p:cNvGrpSpPr>
            <a:grpSpLocks/>
          </p:cNvGrpSpPr>
          <p:nvPr/>
        </p:nvGrpSpPr>
        <p:grpSpPr bwMode="auto">
          <a:xfrm>
            <a:off x="762000" y="4724400"/>
            <a:ext cx="839788" cy="673100"/>
            <a:chOff x="480" y="2976"/>
            <a:chExt cx="529" cy="424"/>
          </a:xfrm>
        </p:grpSpPr>
        <p:cxnSp>
          <p:nvCxnSpPr>
            <p:cNvPr id="100412" name="AutoShape 64"/>
            <p:cNvCxnSpPr>
              <a:cxnSpLocks noChangeShapeType="1"/>
              <a:endCxn id="100361"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0413" name="Text Box 65"/>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0409"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0410" name="Text Box 67"/>
          <p:cNvSpPr txBox="1">
            <a:spLocks noChangeArrowheads="1"/>
          </p:cNvSpPr>
          <p:nvPr/>
        </p:nvSpPr>
        <p:spPr bwMode="auto">
          <a:xfrm>
            <a:off x="3048000" y="6172200"/>
            <a:ext cx="2519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charset="0"/>
              </a:rPr>
              <a:t>brown: terminal state</a:t>
            </a:r>
          </a:p>
        </p:txBody>
      </p:sp>
      <p:sp>
        <p:nvSpPr>
          <p:cNvPr id="868421" name="Oval 69"/>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F</a:t>
            </a:r>
            <a:br>
              <a:rPr lang="en-US" sz="1800" b="1" dirty="0">
                <a:latin typeface="Arial" charset="0"/>
              </a:rPr>
            </a:br>
            <a:r>
              <a:rPr lang="en-US" sz="1800" b="1" dirty="0">
                <a:solidFill>
                  <a:srgbClr val="FF6600"/>
                </a:solidFill>
                <a:latin typeface="Arial" charset="0"/>
              </a:rPr>
              <a:t>v=4,</a:t>
            </a:r>
            <a:r>
              <a:rPr lang="en-US" sz="1800" b="1" dirty="0">
                <a:latin typeface="Arial" charset="0"/>
              </a:rPr>
              <a:t> </a:t>
            </a:r>
            <a:r>
              <a:rPr lang="en-US" sz="1600" b="1" i="1" dirty="0">
                <a:solidFill>
                  <a:srgbClr val="E46C0A"/>
                </a:solidFill>
                <a:latin typeface="Palatino" charset="0"/>
              </a:rPr>
              <a:t>α</a:t>
            </a:r>
            <a:r>
              <a:rPr lang="en-US" sz="1600" b="1" i="1" dirty="0">
                <a:solidFill>
                  <a:srgbClr val="E46C0A"/>
                </a:solidFill>
                <a:latin typeface="Arial" charset="0"/>
              </a:rPr>
              <a:t>=4, β=</a:t>
            </a:r>
            <a:r>
              <a:rPr lang="en-US" sz="1600" b="1" i="1" dirty="0">
                <a:solidFill>
                  <a:srgbClr val="E46C0A"/>
                </a:solidFill>
                <a:latin typeface="Arial" charset="0"/>
                <a:sym typeface="Symbol" charset="0"/>
              </a:rPr>
              <a:t>+∞</a:t>
            </a:r>
            <a:endParaRPr lang="en-US" sz="1600" b="1" dirty="0">
              <a:solidFill>
                <a:srgbClr val="E46C0A"/>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8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68421"/>
                                        </p:tgtEl>
                                        <p:attrNameLst>
                                          <p:attrName>style.visibility</p:attrName>
                                        </p:attrNameLst>
                                      </p:cBhvr>
                                      <p:to>
                                        <p:strVal val="visible"/>
                                      </p:to>
                                    </p:set>
                                    <p:animEffect transition="in" filter="dissolve">
                                      <p:cBhvr>
                                        <p:cTn id="11" dur="500"/>
                                        <p:tgtEl>
                                          <p:spTgt spid="86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409" grpId="0" autoUpdateAnimBg="0"/>
      <p:bldP spid="86842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2402"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102403" name="AutoShape 3"/>
          <p:cNvCxnSpPr>
            <a:cxnSpLocks noChangeShapeType="1"/>
            <a:stCxn id="102402" idx="3"/>
            <a:endCxn id="10240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04"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2405" name="Oval 5"/>
          <p:cNvSpPr>
            <a:spLocks noChangeArrowheads="1"/>
          </p:cNvSpPr>
          <p:nvPr/>
        </p:nvSpPr>
        <p:spPr bwMode="auto">
          <a:xfrm>
            <a:off x="1905000" y="38862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800" b="1" dirty="0">
                <a:solidFill>
                  <a:srgbClr val="FF6600"/>
                </a:solidFill>
                <a:latin typeface="Arial" charset="0"/>
              </a:rPr>
              <a:t>α=-∞, </a:t>
            </a:r>
            <a:r>
              <a:rPr lang="en-US" sz="1600" b="1" i="1" dirty="0">
                <a:solidFill>
                  <a:srgbClr val="FF6600"/>
                </a:solidFill>
                <a:latin typeface="Palatino" charset="0"/>
              </a:rPr>
              <a:t>β</a:t>
            </a:r>
            <a:r>
              <a:rPr lang="en-US" sz="1600" b="1" dirty="0">
                <a:solidFill>
                  <a:srgbClr val="FF6600"/>
                </a:solidFill>
                <a:latin typeface="Arial" charset="0"/>
              </a:rPr>
              <a:t>=+</a:t>
            </a:r>
            <a:r>
              <a:rPr lang="en-US" sz="1600" b="1" dirty="0">
                <a:solidFill>
                  <a:srgbClr val="FF6600"/>
                </a:solidFill>
                <a:latin typeface="Arial" charset="0"/>
                <a:sym typeface="Symbol" charset="0"/>
              </a:rPr>
              <a:t>∞</a:t>
            </a:r>
            <a:endParaRPr lang="en-US" sz="1600" b="1" dirty="0">
              <a:solidFill>
                <a:srgbClr val="FF6600"/>
              </a:solidFill>
              <a:latin typeface="Arial" charset="0"/>
            </a:endParaRPr>
          </a:p>
        </p:txBody>
      </p:sp>
      <p:cxnSp>
        <p:nvCxnSpPr>
          <p:cNvPr id="102406" name="AutoShape 6"/>
          <p:cNvCxnSpPr>
            <a:cxnSpLocks noChangeShapeType="1"/>
            <a:stCxn id="102405" idx="3"/>
            <a:endCxn id="102411" idx="0"/>
          </p:cNvCxnSpPr>
          <p:nvPr/>
        </p:nvCxnSpPr>
        <p:spPr bwMode="auto">
          <a:xfrm flipH="1">
            <a:off x="1790700" y="4341485"/>
            <a:ext cx="2035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07" name="AutoShape 7"/>
          <p:cNvCxnSpPr>
            <a:cxnSpLocks noChangeShapeType="1"/>
            <a:stCxn id="102405" idx="5"/>
            <a:endCxn id="102412" idx="0"/>
          </p:cNvCxnSpPr>
          <p:nvPr/>
        </p:nvCxnSpPr>
        <p:spPr bwMode="auto">
          <a:xfrm flipH="1">
            <a:off x="2400300" y="4341485"/>
            <a:ext cx="25026"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08" name="AutoShape 8"/>
          <p:cNvCxnSpPr>
            <a:cxnSpLocks noChangeShapeType="1"/>
            <a:stCxn id="102411" idx="3"/>
            <a:endCxn id="10240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09"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2410" name="AutoShape 10"/>
          <p:cNvCxnSpPr>
            <a:cxnSpLocks noChangeShapeType="1"/>
            <a:stCxn id="102411" idx="5"/>
            <a:endCxn id="102402"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11"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F</a:t>
            </a:r>
            <a:br>
              <a:rPr lang="en-US" sz="1800" b="1" dirty="0">
                <a:latin typeface="Arial" charset="0"/>
              </a:rPr>
            </a:br>
            <a:r>
              <a:rPr lang="en-US" sz="1600" b="1" i="1" dirty="0">
                <a:solidFill>
                  <a:srgbClr val="FFFF66"/>
                </a:solidFill>
                <a:latin typeface="Palatino" charset="0"/>
              </a:rPr>
              <a:t>α</a:t>
            </a:r>
            <a:r>
              <a:rPr lang="en-US" sz="1600" b="1" i="1" dirty="0">
                <a:solidFill>
                  <a:srgbClr val="FFFF66"/>
                </a:solidFill>
                <a:latin typeface="Arial" charset="0"/>
              </a:rPr>
              <a:t>=4</a:t>
            </a:r>
          </a:p>
        </p:txBody>
      </p:sp>
      <p:sp>
        <p:nvSpPr>
          <p:cNvPr id="102412"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2413" name="AutoShape 13"/>
          <p:cNvCxnSpPr>
            <a:cxnSpLocks noChangeShapeType="1"/>
            <a:stCxn id="102402" idx="5"/>
            <a:endCxn id="102414"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14"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2415" name="AutoShape 15"/>
          <p:cNvCxnSpPr>
            <a:cxnSpLocks noChangeShapeType="1"/>
            <a:stCxn id="102448" idx="2"/>
            <a:endCxn id="102405" idx="0"/>
          </p:cNvCxnSpPr>
          <p:nvPr/>
        </p:nvCxnSpPr>
        <p:spPr bwMode="auto">
          <a:xfrm flipH="1">
            <a:off x="2209800" y="3543300"/>
            <a:ext cx="21336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16"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2417"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2418"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2419" name="AutoShape 19"/>
          <p:cNvCxnSpPr>
            <a:cxnSpLocks noChangeShapeType="1"/>
            <a:stCxn id="102416" idx="3"/>
            <a:endCxn id="102442"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0" name="AutoShape 20"/>
          <p:cNvCxnSpPr>
            <a:cxnSpLocks noChangeShapeType="1"/>
            <a:stCxn id="102416" idx="4"/>
            <a:endCxn id="102447"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1" name="AutoShape 21"/>
          <p:cNvCxnSpPr>
            <a:cxnSpLocks noChangeShapeType="1"/>
            <a:stCxn id="102416" idx="5"/>
            <a:endCxn id="102443"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2" name="AutoShape 22"/>
          <p:cNvCxnSpPr>
            <a:cxnSpLocks noChangeShapeType="1"/>
            <a:stCxn id="102418" idx="3"/>
            <a:endCxn id="102444"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3" name="AutoShape 23"/>
          <p:cNvCxnSpPr>
            <a:cxnSpLocks noChangeShapeType="1"/>
            <a:stCxn id="102418" idx="4"/>
            <a:endCxn id="102445"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4" name="AutoShape 24"/>
          <p:cNvCxnSpPr>
            <a:cxnSpLocks noChangeShapeType="1"/>
            <a:stCxn id="102418" idx="5"/>
            <a:endCxn id="102446"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5" name="AutoShape 25"/>
          <p:cNvCxnSpPr>
            <a:cxnSpLocks noChangeShapeType="1"/>
            <a:stCxn id="102448" idx="5"/>
            <a:endCxn id="102417" idx="0"/>
          </p:cNvCxnSpPr>
          <p:nvPr/>
        </p:nvCxnSpPr>
        <p:spPr bwMode="auto">
          <a:xfrm>
            <a:off x="4863726" y="3731885"/>
            <a:ext cx="4321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6" name="AutoShape 26"/>
          <p:cNvCxnSpPr>
            <a:cxnSpLocks noChangeShapeType="1"/>
            <a:stCxn id="102448" idx="6"/>
            <a:endCxn id="102416" idx="0"/>
          </p:cNvCxnSpPr>
          <p:nvPr/>
        </p:nvCxnSpPr>
        <p:spPr bwMode="auto">
          <a:xfrm>
            <a:off x="4953000" y="3543300"/>
            <a:ext cx="1943100" cy="3429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7" name="AutoShape 27"/>
          <p:cNvCxnSpPr>
            <a:cxnSpLocks noChangeShapeType="1"/>
            <a:stCxn id="102448" idx="3"/>
            <a:endCxn id="102418" idx="0"/>
          </p:cNvCxnSpPr>
          <p:nvPr/>
        </p:nvCxnSpPr>
        <p:spPr bwMode="auto">
          <a:xfrm flipH="1">
            <a:off x="3695700" y="3731885"/>
            <a:ext cx="736974" cy="1543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28"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2429"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2430"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2431" name="AutoShape 31"/>
          <p:cNvCxnSpPr>
            <a:cxnSpLocks noChangeShapeType="1"/>
            <a:stCxn id="102446" idx="3"/>
            <a:endCxn id="102429"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2" name="AutoShape 32"/>
          <p:cNvCxnSpPr>
            <a:cxnSpLocks noChangeShapeType="1"/>
            <a:stCxn id="102446" idx="4"/>
            <a:endCxn id="102430"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3" name="AutoShape 33"/>
          <p:cNvCxnSpPr>
            <a:cxnSpLocks noChangeShapeType="1"/>
            <a:stCxn id="102446" idx="5"/>
            <a:endCxn id="102428"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4" name="AutoShape 34"/>
          <p:cNvCxnSpPr>
            <a:cxnSpLocks noChangeShapeType="1"/>
            <a:stCxn id="102442" idx="3"/>
            <a:endCxn id="102435"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35"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2436"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2437" name="AutoShape 37"/>
          <p:cNvCxnSpPr>
            <a:cxnSpLocks noChangeShapeType="1"/>
            <a:stCxn id="102442" idx="5"/>
            <a:endCxn id="102436"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8" name="AutoShape 38"/>
          <p:cNvCxnSpPr>
            <a:cxnSpLocks noChangeShapeType="1"/>
            <a:stCxn id="102443" idx="3"/>
            <a:endCxn id="10243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39"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2440"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2441" name="AutoShape 41"/>
          <p:cNvCxnSpPr>
            <a:cxnSpLocks noChangeShapeType="1"/>
            <a:stCxn id="102443" idx="5"/>
            <a:endCxn id="10244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42"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2443"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2444"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2445"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2446"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2447"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2448" name="Oval 48"/>
          <p:cNvSpPr>
            <a:spLocks noChangeArrowheads="1"/>
          </p:cNvSpPr>
          <p:nvPr/>
        </p:nvSpPr>
        <p:spPr bwMode="auto">
          <a:xfrm>
            <a:off x="4343400" y="32766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solidFill>
                  <a:srgbClr val="FF6600"/>
                </a:solidFill>
                <a:latin typeface="Arial" charset="0"/>
              </a:rPr>
              <a:t>A</a:t>
            </a:r>
          </a:p>
          <a:p>
            <a:pPr algn="ctr">
              <a:lnSpc>
                <a:spcPct val="75000"/>
              </a:lnSpc>
            </a:pPr>
            <a:r>
              <a:rPr lang="en-US" sz="1600" b="1" i="1" dirty="0">
                <a:solidFill>
                  <a:srgbClr val="FF6600"/>
                </a:solidFill>
                <a:latin typeface="Palatino" charset="0"/>
              </a:rPr>
              <a:t>α</a:t>
            </a:r>
            <a:r>
              <a:rPr lang="en-US" sz="1600" b="1" i="1" dirty="0">
                <a:solidFill>
                  <a:srgbClr val="FF6600"/>
                </a:solidFill>
                <a:latin typeface="Arial" charset="0"/>
              </a:rPr>
              <a:t>=-</a:t>
            </a:r>
            <a:r>
              <a:rPr lang="en-US" sz="1600" b="1" i="1" dirty="0">
                <a:solidFill>
                  <a:srgbClr val="FF6600"/>
                </a:solidFill>
                <a:latin typeface="Arial" charset="0"/>
                <a:sym typeface="Symbol" charset="0"/>
              </a:rPr>
              <a:t>∞, β=+∞</a:t>
            </a:r>
            <a:endParaRPr lang="en-US" sz="1800" b="1" dirty="0">
              <a:solidFill>
                <a:srgbClr val="FF6600"/>
              </a:solidFill>
              <a:latin typeface="Arial" charset="0"/>
            </a:endParaRPr>
          </a:p>
        </p:txBody>
      </p:sp>
      <p:grpSp>
        <p:nvGrpSpPr>
          <p:cNvPr id="102449" name="Group 51"/>
          <p:cNvGrpSpPr>
            <a:grpSpLocks/>
          </p:cNvGrpSpPr>
          <p:nvPr/>
        </p:nvGrpSpPr>
        <p:grpSpPr bwMode="auto">
          <a:xfrm>
            <a:off x="2209800" y="3200400"/>
            <a:ext cx="2133600" cy="685800"/>
            <a:chOff x="1392" y="2016"/>
            <a:chExt cx="1344" cy="432"/>
          </a:xfrm>
        </p:grpSpPr>
        <p:cxnSp>
          <p:nvCxnSpPr>
            <p:cNvPr id="102469" name="AutoShape 52"/>
            <p:cNvCxnSpPr>
              <a:cxnSpLocks noChangeShapeType="1"/>
              <a:stCxn id="102448" idx="2"/>
              <a:endCxn id="102405" idx="0"/>
            </p:cNvCxnSpPr>
            <p:nvPr/>
          </p:nvCxnSpPr>
          <p:spPr bwMode="auto">
            <a:xfrm flipH="1">
              <a:off x="1392" y="2232"/>
              <a:ext cx="1344" cy="216"/>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70" name="Text Box 53"/>
            <p:cNvSpPr txBox="1">
              <a:spLocks noChangeArrowheads="1"/>
            </p:cNvSpPr>
            <p:nvPr/>
          </p:nvSpPr>
          <p:spPr bwMode="auto">
            <a:xfrm>
              <a:off x="2016"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2450"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451"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2452"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2453"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02454" name="Text Box 58"/>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2455" name="Group 59"/>
          <p:cNvGrpSpPr>
            <a:grpSpLocks/>
          </p:cNvGrpSpPr>
          <p:nvPr/>
        </p:nvGrpSpPr>
        <p:grpSpPr bwMode="auto">
          <a:xfrm>
            <a:off x="1066801" y="3962400"/>
            <a:ext cx="927101" cy="685800"/>
            <a:chOff x="672" y="2496"/>
            <a:chExt cx="584" cy="432"/>
          </a:xfrm>
        </p:grpSpPr>
        <p:cxnSp>
          <p:nvCxnSpPr>
            <p:cNvPr id="102467" name="AutoShape 60"/>
            <p:cNvCxnSpPr>
              <a:cxnSpLocks noChangeShapeType="1"/>
              <a:stCxn id="102405" idx="3"/>
              <a:endCxn id="102411" idx="0"/>
            </p:cNvCxnSpPr>
            <p:nvPr/>
          </p:nvCxnSpPr>
          <p:spPr bwMode="auto">
            <a:xfrm flipH="1">
              <a:off x="1128" y="2735"/>
              <a:ext cx="128" cy="193"/>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2468" name="Text Box 61"/>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2456" name="Group 62"/>
          <p:cNvGrpSpPr>
            <a:grpSpLocks/>
          </p:cNvGrpSpPr>
          <p:nvPr/>
        </p:nvGrpSpPr>
        <p:grpSpPr bwMode="auto">
          <a:xfrm>
            <a:off x="762000" y="4724400"/>
            <a:ext cx="839788" cy="673100"/>
            <a:chOff x="480" y="2976"/>
            <a:chExt cx="529" cy="424"/>
          </a:xfrm>
        </p:grpSpPr>
        <p:cxnSp>
          <p:nvCxnSpPr>
            <p:cNvPr id="102465" name="AutoShape 63"/>
            <p:cNvCxnSpPr>
              <a:cxnSpLocks noChangeShapeType="1"/>
              <a:endCxn id="10240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66"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2457" name="Text Box 6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2458" name="Text Box 66"/>
          <p:cNvSpPr txBox="1">
            <a:spLocks noChangeArrowheads="1"/>
          </p:cNvSpPr>
          <p:nvPr/>
        </p:nvSpPr>
        <p:spPr bwMode="auto">
          <a:xfrm>
            <a:off x="3048000" y="6172200"/>
            <a:ext cx="2519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charset="0"/>
              </a:rPr>
              <a:t>brown: terminal state</a:t>
            </a:r>
          </a:p>
        </p:txBody>
      </p:sp>
      <p:sp>
        <p:nvSpPr>
          <p:cNvPr id="870468"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5" name="Group 75"/>
          <p:cNvGrpSpPr>
            <a:grpSpLocks/>
          </p:cNvGrpSpPr>
          <p:nvPr/>
        </p:nvGrpSpPr>
        <p:grpSpPr bwMode="auto">
          <a:xfrm>
            <a:off x="457200" y="5486400"/>
            <a:ext cx="1449388" cy="685800"/>
            <a:chOff x="288" y="3456"/>
            <a:chExt cx="913" cy="432"/>
          </a:xfrm>
        </p:grpSpPr>
        <p:cxnSp>
          <p:nvCxnSpPr>
            <p:cNvPr id="102463" name="AutoShape 71"/>
            <p:cNvCxnSpPr>
              <a:cxnSpLocks noChangeShapeType="1"/>
              <a:stCxn id="870470" idx="3"/>
              <a:endCxn id="102404" idx="0"/>
            </p:cNvCxnSpPr>
            <p:nvPr/>
          </p:nvCxnSpPr>
          <p:spPr bwMode="auto">
            <a:xfrm flipH="1">
              <a:off x="1128" y="3695"/>
              <a:ext cx="73" cy="193"/>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2464" name="Text Box 74"/>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0476" name="Oval 76"/>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sp>
        <p:nvSpPr>
          <p:cNvPr id="870470" name="Oval 70"/>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solidFill>
                  <a:srgbClr val="FF0000"/>
                </a:solidFill>
                <a:latin typeface="Arial" charset="0"/>
              </a:rPr>
            </a:br>
            <a:r>
              <a:rPr lang="en-US" sz="1600" dirty="0">
                <a:solidFill>
                  <a:srgbClr val="FF6600"/>
                </a:solidFill>
                <a:latin typeface="Arial" charset="0"/>
              </a:rPr>
              <a:t>α=4</a:t>
            </a:r>
            <a:r>
              <a:rPr lang="en-US" sz="1800" b="1" dirty="0">
                <a:solidFill>
                  <a:srgbClr val="FF6600"/>
                </a:solidFill>
                <a:latin typeface="Arial" charset="0"/>
                <a:sym typeface="Symbol" charset="0"/>
              </a:rPr>
              <a:t>, </a:t>
            </a:r>
            <a:r>
              <a:rPr lang="en-US" sz="1600" b="1" i="1" dirty="0">
                <a:solidFill>
                  <a:srgbClr val="FF6600"/>
                </a:solidFill>
                <a:latin typeface="Palatino" charset="0"/>
              </a:rPr>
              <a:t>β</a:t>
            </a:r>
            <a:r>
              <a:rPr lang="en-US" sz="1600" b="1" dirty="0">
                <a:solidFill>
                  <a:srgbClr val="FF6600"/>
                </a:solidFill>
                <a:latin typeface="Arial" charset="0"/>
              </a:rPr>
              <a:t>=+</a:t>
            </a:r>
            <a:r>
              <a:rPr lang="en-US" sz="1600" b="1" dirty="0">
                <a:solidFill>
                  <a:srgbClr val="FF6600"/>
                </a:solidFill>
                <a:latin typeface="Arial" charset="0"/>
                <a:sym typeface="Symbol" charset="0"/>
              </a:rPr>
              <a:t>∞</a:t>
            </a:r>
            <a:endParaRPr lang="en-US" sz="1600" b="1" dirty="0">
              <a:solidFill>
                <a:srgbClr val="FF66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8"/>
                                        </p:tgtEl>
                                        <p:attrNameLst>
                                          <p:attrName>style.visibility</p:attrName>
                                        </p:attrNameLst>
                                      </p:cBhvr>
                                      <p:to>
                                        <p:strVal val="visible"/>
                                      </p:to>
                                    </p:set>
                                    <p:animEffect transition="in" filter="dissolve">
                                      <p:cBhvr>
                                        <p:cTn id="7" dur="500"/>
                                        <p:tgtEl>
                                          <p:spTgt spid="87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76"/>
                                        </p:tgtEl>
                                        <p:attrNameLst>
                                          <p:attrName>style.visibility</p:attrName>
                                        </p:attrNameLst>
                                      </p:cBhvr>
                                      <p:to>
                                        <p:strVal val="visible"/>
                                      </p:to>
                                    </p:set>
                                    <p:animEffect transition="in" filter="dissolve">
                                      <p:cBhvr>
                                        <p:cTn id="12" dur="500"/>
                                        <p:tgtEl>
                                          <p:spTgt spid="870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70470"/>
                                        </p:tgtEl>
                                        <p:attrNameLst>
                                          <p:attrName>style.visibility</p:attrName>
                                        </p:attrNameLst>
                                      </p:cBhvr>
                                      <p:to>
                                        <p:strVal val="visible"/>
                                      </p:to>
                                    </p:set>
                                    <p:animEffect transition="in" filter="dissolve">
                                      <p:cBhvr>
                                        <p:cTn id="21" dur="500"/>
                                        <p:tgtEl>
                                          <p:spTgt spid="870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8" grpId="0" autoUpdateAnimBg="0"/>
      <p:bldP spid="870476" grpId="0" animBg="1" autoUpdateAnimBg="0"/>
      <p:bldP spid="870470"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sp>
        <p:nvSpPr>
          <p:cNvPr id="104450"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solidFill>
                  <a:srgbClr val="FF0000"/>
                </a:solidFill>
                <a:latin typeface="Arial" charset="0"/>
              </a:rPr>
            </a:br>
            <a:r>
              <a:rPr lang="en-US" sz="1800" b="1">
                <a:solidFill>
                  <a:srgbClr val="FF0000"/>
                </a:solidFill>
                <a:latin typeface="Arial" charset="0"/>
              </a:rPr>
              <a:t>α=4</a:t>
            </a:r>
            <a:r>
              <a:rPr lang="en-US" sz="1800" b="1">
                <a:solidFill>
                  <a:srgbClr val="FF0000"/>
                </a:solidFill>
                <a:latin typeface="Arial"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
        <p:nvSpPr>
          <p:cNvPr id="10445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0445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cxnSp>
        <p:nvCxnSpPr>
          <p:cNvPr id="104453" name="AutoShape 4"/>
          <p:cNvCxnSpPr>
            <a:cxnSpLocks noChangeShapeType="1"/>
            <a:stCxn id="104450" idx="3"/>
            <a:endCxn id="10445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54" name="Oval 5"/>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4455"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4456" name="AutoShape 7"/>
          <p:cNvCxnSpPr>
            <a:cxnSpLocks noChangeShapeType="1"/>
            <a:stCxn id="104455" idx="3"/>
            <a:endCxn id="10446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7" name="AutoShape 8"/>
          <p:cNvCxnSpPr>
            <a:cxnSpLocks noChangeShapeType="1"/>
            <a:stCxn id="104455" idx="5"/>
            <a:endCxn id="10446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8" name="AutoShape 9"/>
          <p:cNvCxnSpPr>
            <a:cxnSpLocks noChangeShapeType="1"/>
            <a:stCxn id="104460" idx="3"/>
            <a:endCxn id="10444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9" name="AutoShape 11"/>
          <p:cNvCxnSpPr>
            <a:cxnSpLocks noChangeShapeType="1"/>
            <a:stCxn id="104460" idx="5"/>
            <a:endCxn id="104450"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46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4461"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4462" name="AutoShape 14"/>
          <p:cNvCxnSpPr>
            <a:cxnSpLocks noChangeShapeType="1"/>
            <a:stCxn id="104450" idx="5"/>
            <a:endCxn id="10446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6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4464" name="AutoShape 16"/>
          <p:cNvCxnSpPr>
            <a:cxnSpLocks noChangeShapeType="1"/>
            <a:stCxn id="104497" idx="2"/>
            <a:endCxn id="10445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6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446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4467"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4468" name="AutoShape 20"/>
          <p:cNvCxnSpPr>
            <a:cxnSpLocks noChangeShapeType="1"/>
            <a:stCxn id="104465" idx="3"/>
            <a:endCxn id="10449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69" name="AutoShape 21"/>
          <p:cNvCxnSpPr>
            <a:cxnSpLocks noChangeShapeType="1"/>
            <a:stCxn id="104465" idx="4"/>
            <a:endCxn id="10449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0" name="AutoShape 22"/>
          <p:cNvCxnSpPr>
            <a:cxnSpLocks noChangeShapeType="1"/>
            <a:stCxn id="104465" idx="5"/>
            <a:endCxn id="10449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1" name="AutoShape 23"/>
          <p:cNvCxnSpPr>
            <a:cxnSpLocks noChangeShapeType="1"/>
            <a:stCxn id="104467" idx="3"/>
            <a:endCxn id="10449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2" name="AutoShape 24"/>
          <p:cNvCxnSpPr>
            <a:cxnSpLocks noChangeShapeType="1"/>
            <a:stCxn id="104467" idx="4"/>
            <a:endCxn id="10449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3" name="AutoShape 25"/>
          <p:cNvCxnSpPr>
            <a:cxnSpLocks noChangeShapeType="1"/>
            <a:stCxn id="104467" idx="5"/>
            <a:endCxn id="10449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4" name="AutoShape 26"/>
          <p:cNvCxnSpPr>
            <a:cxnSpLocks noChangeShapeType="1"/>
            <a:stCxn id="104497" idx="5"/>
            <a:endCxn id="10446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5" name="AutoShape 27"/>
          <p:cNvCxnSpPr>
            <a:cxnSpLocks noChangeShapeType="1"/>
            <a:stCxn id="104497" idx="6"/>
            <a:endCxn id="10446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6" name="AutoShape 28"/>
          <p:cNvCxnSpPr>
            <a:cxnSpLocks noChangeShapeType="1"/>
            <a:stCxn id="104497" idx="3"/>
            <a:endCxn id="104467"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7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447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447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4480" name="AutoShape 32"/>
          <p:cNvCxnSpPr>
            <a:cxnSpLocks noChangeShapeType="1"/>
            <a:stCxn id="104495" idx="3"/>
            <a:endCxn id="10447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1" name="AutoShape 33"/>
          <p:cNvCxnSpPr>
            <a:cxnSpLocks noChangeShapeType="1"/>
            <a:stCxn id="104495" idx="4"/>
            <a:endCxn id="10447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2" name="AutoShape 34"/>
          <p:cNvCxnSpPr>
            <a:cxnSpLocks noChangeShapeType="1"/>
            <a:stCxn id="104495" idx="5"/>
            <a:endCxn id="10447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3" name="AutoShape 35"/>
          <p:cNvCxnSpPr>
            <a:cxnSpLocks noChangeShapeType="1"/>
            <a:stCxn id="104491" idx="3"/>
            <a:endCxn id="10448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8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448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4486" name="AutoShape 38"/>
          <p:cNvCxnSpPr>
            <a:cxnSpLocks noChangeShapeType="1"/>
            <a:stCxn id="104491" idx="5"/>
            <a:endCxn id="10448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7" name="AutoShape 39"/>
          <p:cNvCxnSpPr>
            <a:cxnSpLocks noChangeShapeType="1"/>
            <a:stCxn id="104492" idx="3"/>
            <a:endCxn id="10448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8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448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4490" name="AutoShape 42"/>
          <p:cNvCxnSpPr>
            <a:cxnSpLocks noChangeShapeType="1"/>
            <a:stCxn id="104492" idx="5"/>
            <a:endCxn id="10448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9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449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449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449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449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449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449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4498" name="Group 52"/>
          <p:cNvGrpSpPr>
            <a:grpSpLocks/>
          </p:cNvGrpSpPr>
          <p:nvPr/>
        </p:nvGrpSpPr>
        <p:grpSpPr bwMode="auto">
          <a:xfrm>
            <a:off x="2095500" y="3200400"/>
            <a:ext cx="2082800" cy="673100"/>
            <a:chOff x="1320" y="2016"/>
            <a:chExt cx="1312" cy="424"/>
          </a:xfrm>
        </p:grpSpPr>
        <p:cxnSp>
          <p:nvCxnSpPr>
            <p:cNvPr id="104518" name="AutoShape 53"/>
            <p:cNvCxnSpPr>
              <a:cxnSpLocks noChangeShapeType="1"/>
              <a:stCxn id="104497" idx="2"/>
              <a:endCxn id="10445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519" name="Text Box 54"/>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449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50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450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450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04503"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4504" name="Group 60"/>
          <p:cNvGrpSpPr>
            <a:grpSpLocks/>
          </p:cNvGrpSpPr>
          <p:nvPr/>
        </p:nvGrpSpPr>
        <p:grpSpPr bwMode="auto">
          <a:xfrm>
            <a:off x="1066800" y="3962400"/>
            <a:ext cx="839788" cy="673100"/>
            <a:chOff x="672" y="2496"/>
            <a:chExt cx="529" cy="424"/>
          </a:xfrm>
        </p:grpSpPr>
        <p:cxnSp>
          <p:nvCxnSpPr>
            <p:cNvPr id="104516" name="AutoShape 61"/>
            <p:cNvCxnSpPr>
              <a:cxnSpLocks noChangeShapeType="1"/>
              <a:endCxn id="10446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4517" name="Text Box 62"/>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4505" name="Group 63"/>
          <p:cNvGrpSpPr>
            <a:grpSpLocks/>
          </p:cNvGrpSpPr>
          <p:nvPr/>
        </p:nvGrpSpPr>
        <p:grpSpPr bwMode="auto">
          <a:xfrm>
            <a:off x="762000" y="4724400"/>
            <a:ext cx="839788" cy="673100"/>
            <a:chOff x="480" y="2976"/>
            <a:chExt cx="529" cy="424"/>
          </a:xfrm>
        </p:grpSpPr>
        <p:cxnSp>
          <p:nvCxnSpPr>
            <p:cNvPr id="104514" name="AutoShape 64"/>
            <p:cNvCxnSpPr>
              <a:cxnSpLocks noChangeShapeType="1"/>
              <a:endCxn id="10444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515" name="Text Box 65"/>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4506"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876611" name="Text Box 67"/>
          <p:cNvSpPr txBox="1">
            <a:spLocks noChangeArrowheads="1"/>
          </p:cNvSpPr>
          <p:nvPr/>
        </p:nvSpPr>
        <p:spPr bwMode="auto">
          <a:xfrm>
            <a:off x="2971800" y="6172200"/>
            <a:ext cx="3903796" cy="369332"/>
          </a:xfrm>
          <a:prstGeom prst="rect">
            <a:avLst/>
          </a:prstGeom>
          <a:solidFill>
            <a:schemeClr val="bg1"/>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charset="0"/>
              </a:rPr>
              <a:t>brown: terminal state (depth limit)</a:t>
            </a:r>
          </a:p>
        </p:txBody>
      </p:sp>
      <p:sp>
        <p:nvSpPr>
          <p:cNvPr id="104508"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sp>
        <p:nvSpPr>
          <p:cNvPr id="876613" name="Oval 69"/>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grpSp>
        <p:nvGrpSpPr>
          <p:cNvPr id="104510" name="Group 70"/>
          <p:cNvGrpSpPr>
            <a:grpSpLocks/>
          </p:cNvGrpSpPr>
          <p:nvPr/>
        </p:nvGrpSpPr>
        <p:grpSpPr bwMode="auto">
          <a:xfrm>
            <a:off x="457200" y="5486400"/>
            <a:ext cx="1449388" cy="673100"/>
            <a:chOff x="288" y="3456"/>
            <a:chExt cx="913" cy="424"/>
          </a:xfrm>
        </p:grpSpPr>
        <p:cxnSp>
          <p:nvCxnSpPr>
            <p:cNvPr id="104512" name="AutoShape 71"/>
            <p:cNvCxnSpPr>
              <a:cxnSpLocks noChangeShapeType="1"/>
              <a:stCxn id="876613" idx="3"/>
              <a:endCxn id="104454"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4513" name="Text Box 72"/>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6617" name="Text Box 73"/>
          <p:cNvSpPr txBox="1">
            <a:spLocks noChangeArrowheads="1"/>
          </p:cNvSpPr>
          <p:nvPr/>
        </p:nvSpPr>
        <p:spPr bwMode="auto">
          <a:xfrm>
            <a:off x="8229600" y="48768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6617"/>
                                        </p:tgtEl>
                                        <p:attrNameLst>
                                          <p:attrName>style.visibility</p:attrName>
                                        </p:attrNameLst>
                                      </p:cBhvr>
                                      <p:to>
                                        <p:strVal val="visible"/>
                                      </p:to>
                                    </p:set>
                                    <p:animEffect transition="in" filter="dissolve">
                                      <p:cBhvr>
                                        <p:cTn id="7" dur="500"/>
                                        <p:tgtEl>
                                          <p:spTgt spid="876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6613"/>
                                        </p:tgtEl>
                                        <p:attrNameLst>
                                          <p:attrName>style.visibility</p:attrName>
                                        </p:attrNameLst>
                                      </p:cBhvr>
                                      <p:to>
                                        <p:strVal val="visible"/>
                                      </p:to>
                                    </p:set>
                                    <p:animEffect transition="in" filter="dissolve">
                                      <p:cBhvr>
                                        <p:cTn id="12" dur="500"/>
                                        <p:tgtEl>
                                          <p:spTgt spid="876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6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611" grpId="0" animBg="1" autoUpdateAnimBg="0"/>
      <p:bldP spid="876613" grpId="0" animBg="1" autoUpdateAnimBg="0"/>
      <p:bldP spid="87661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6498" name="Text Box 73"/>
          <p:cNvSpPr txBox="1">
            <a:spLocks noChangeArrowheads="1"/>
          </p:cNvSpPr>
          <p:nvPr/>
        </p:nvSpPr>
        <p:spPr bwMode="auto">
          <a:xfrm>
            <a:off x="3048000" y="6172200"/>
            <a:ext cx="2519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charset="0"/>
              </a:rPr>
              <a:t>brown: terminal state</a:t>
            </a:r>
          </a:p>
        </p:txBody>
      </p:sp>
      <p:sp>
        <p:nvSpPr>
          <p:cNvPr id="106499" name="Oval 2"/>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p>
        </p:txBody>
      </p:sp>
      <p:cxnSp>
        <p:nvCxnSpPr>
          <p:cNvPr id="106500" name="AutoShape 3"/>
          <p:cNvCxnSpPr>
            <a:cxnSpLocks noChangeShapeType="1"/>
            <a:stCxn id="106499" idx="3"/>
            <a:endCxn id="10650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01" name="Oval 4"/>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06502"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6503" name="AutoShape 6"/>
          <p:cNvCxnSpPr>
            <a:cxnSpLocks noChangeShapeType="1"/>
            <a:stCxn id="106502" idx="3"/>
            <a:endCxn id="10650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04" name="AutoShape 7"/>
          <p:cNvCxnSpPr>
            <a:cxnSpLocks noChangeShapeType="1"/>
            <a:stCxn id="106502" idx="5"/>
            <a:endCxn id="106509"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05" name="AutoShape 8"/>
          <p:cNvCxnSpPr>
            <a:cxnSpLocks noChangeShapeType="1"/>
            <a:stCxn id="106508" idx="3"/>
            <a:endCxn id="10650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06"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6507" name="AutoShape 10"/>
          <p:cNvCxnSpPr>
            <a:cxnSpLocks noChangeShapeType="1"/>
            <a:stCxn id="106508" idx="5"/>
            <a:endCxn id="10649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08"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6509"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6510" name="AutoShape 13"/>
          <p:cNvCxnSpPr>
            <a:cxnSpLocks noChangeShapeType="1"/>
            <a:stCxn id="106499" idx="5"/>
            <a:endCxn id="10651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11"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6512" name="AutoShape 15"/>
          <p:cNvCxnSpPr>
            <a:cxnSpLocks noChangeShapeType="1"/>
            <a:stCxn id="106545" idx="2"/>
            <a:endCxn id="10650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13"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6514"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6515"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6516" name="AutoShape 19"/>
          <p:cNvCxnSpPr>
            <a:cxnSpLocks noChangeShapeType="1"/>
            <a:stCxn id="106513" idx="3"/>
            <a:endCxn id="10653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7" name="AutoShape 20"/>
          <p:cNvCxnSpPr>
            <a:cxnSpLocks noChangeShapeType="1"/>
            <a:stCxn id="106513" idx="4"/>
            <a:endCxn id="10654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8" name="AutoShape 21"/>
          <p:cNvCxnSpPr>
            <a:cxnSpLocks noChangeShapeType="1"/>
            <a:stCxn id="106513" idx="5"/>
            <a:endCxn id="10654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9" name="AutoShape 22"/>
          <p:cNvCxnSpPr>
            <a:cxnSpLocks noChangeShapeType="1"/>
            <a:stCxn id="106515" idx="3"/>
            <a:endCxn id="106541"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0" name="AutoShape 23"/>
          <p:cNvCxnSpPr>
            <a:cxnSpLocks noChangeShapeType="1"/>
            <a:stCxn id="106515" idx="4"/>
            <a:endCxn id="10654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1" name="AutoShape 24"/>
          <p:cNvCxnSpPr>
            <a:cxnSpLocks noChangeShapeType="1"/>
            <a:stCxn id="106515" idx="5"/>
            <a:endCxn id="10654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2" name="AutoShape 25"/>
          <p:cNvCxnSpPr>
            <a:cxnSpLocks noChangeShapeType="1"/>
            <a:stCxn id="106545" idx="5"/>
            <a:endCxn id="10651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3" name="AutoShape 26"/>
          <p:cNvCxnSpPr>
            <a:cxnSpLocks noChangeShapeType="1"/>
            <a:stCxn id="106545" idx="6"/>
            <a:endCxn id="10651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4" name="AutoShape 27"/>
          <p:cNvCxnSpPr>
            <a:cxnSpLocks noChangeShapeType="1"/>
            <a:stCxn id="106545" idx="3"/>
            <a:endCxn id="106515"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25"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6526"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6527"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6528" name="AutoShape 31"/>
          <p:cNvCxnSpPr>
            <a:cxnSpLocks noChangeShapeType="1"/>
            <a:stCxn id="106543" idx="3"/>
            <a:endCxn id="10652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9" name="AutoShape 32"/>
          <p:cNvCxnSpPr>
            <a:cxnSpLocks noChangeShapeType="1"/>
            <a:stCxn id="106543" idx="4"/>
            <a:endCxn id="10652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0" name="AutoShape 33"/>
          <p:cNvCxnSpPr>
            <a:cxnSpLocks noChangeShapeType="1"/>
            <a:stCxn id="106543" idx="5"/>
            <a:endCxn id="10652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1" name="AutoShape 34"/>
          <p:cNvCxnSpPr>
            <a:cxnSpLocks noChangeShapeType="1"/>
            <a:stCxn id="106539" idx="3"/>
            <a:endCxn id="10653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2"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6533"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6534" name="AutoShape 37"/>
          <p:cNvCxnSpPr>
            <a:cxnSpLocks noChangeShapeType="1"/>
            <a:stCxn id="106539" idx="5"/>
            <a:endCxn id="10653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5" name="AutoShape 38"/>
          <p:cNvCxnSpPr>
            <a:cxnSpLocks noChangeShapeType="1"/>
            <a:stCxn id="106540" idx="3"/>
            <a:endCxn id="10653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6"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6537"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6538" name="AutoShape 41"/>
          <p:cNvCxnSpPr>
            <a:cxnSpLocks noChangeShapeType="1"/>
            <a:stCxn id="106540" idx="5"/>
            <a:endCxn id="10653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9"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6540"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6541"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6542"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6543"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6544"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6545"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6546" name="Group 51"/>
          <p:cNvGrpSpPr>
            <a:grpSpLocks/>
          </p:cNvGrpSpPr>
          <p:nvPr/>
        </p:nvGrpSpPr>
        <p:grpSpPr bwMode="auto">
          <a:xfrm>
            <a:off x="2095500" y="3200400"/>
            <a:ext cx="2082800" cy="673100"/>
            <a:chOff x="1320" y="2016"/>
            <a:chExt cx="1312" cy="424"/>
          </a:xfrm>
        </p:grpSpPr>
        <p:cxnSp>
          <p:nvCxnSpPr>
            <p:cNvPr id="106564" name="AutoShape 52"/>
            <p:cNvCxnSpPr>
              <a:cxnSpLocks noChangeShapeType="1"/>
              <a:stCxn id="106545" idx="2"/>
              <a:endCxn id="10650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65" name="Text Box 53"/>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6547"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6548"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6549"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872505"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v(O)</a:t>
            </a:r>
            <a:r>
              <a:rPr lang="en-US" sz="2000" b="1" dirty="0">
                <a:latin typeface="Courier New" charset="0"/>
              </a:rPr>
              <a:t> = -3</a:t>
            </a:r>
            <a:r>
              <a:rPr lang="en-US" sz="2000" dirty="0">
                <a:solidFill>
                  <a:schemeClr val="tx2"/>
                </a:solidFill>
                <a:latin typeface="Arial" charset="0"/>
              </a:rPr>
              <a:t>, minimum seen so far below O</a:t>
            </a:r>
          </a:p>
        </p:txBody>
      </p:sp>
      <p:sp>
        <p:nvSpPr>
          <p:cNvPr id="106551" name="Text Box 58"/>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6552" name="Group 59"/>
          <p:cNvGrpSpPr>
            <a:grpSpLocks/>
          </p:cNvGrpSpPr>
          <p:nvPr/>
        </p:nvGrpSpPr>
        <p:grpSpPr bwMode="auto">
          <a:xfrm>
            <a:off x="990600" y="3962400"/>
            <a:ext cx="915988" cy="673100"/>
            <a:chOff x="624" y="2496"/>
            <a:chExt cx="577" cy="424"/>
          </a:xfrm>
        </p:grpSpPr>
        <p:cxnSp>
          <p:nvCxnSpPr>
            <p:cNvPr id="106562" name="AutoShape 60"/>
            <p:cNvCxnSpPr>
              <a:cxnSpLocks noChangeShapeType="1"/>
              <a:endCxn id="10650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6563"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6553" name="Group 62"/>
          <p:cNvGrpSpPr>
            <a:grpSpLocks/>
          </p:cNvGrpSpPr>
          <p:nvPr/>
        </p:nvGrpSpPr>
        <p:grpSpPr bwMode="auto">
          <a:xfrm>
            <a:off x="762000" y="4724400"/>
            <a:ext cx="839788" cy="673100"/>
            <a:chOff x="480" y="2976"/>
            <a:chExt cx="529" cy="424"/>
          </a:xfrm>
        </p:grpSpPr>
        <p:cxnSp>
          <p:nvCxnSpPr>
            <p:cNvPr id="106560" name="AutoShape 63"/>
            <p:cNvCxnSpPr>
              <a:cxnSpLocks noChangeShapeType="1"/>
              <a:endCxn id="10650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61"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6554" name="Text Box 6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6555" name="Text Box 67"/>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06556" name="Group 69"/>
          <p:cNvGrpSpPr>
            <a:grpSpLocks/>
          </p:cNvGrpSpPr>
          <p:nvPr/>
        </p:nvGrpSpPr>
        <p:grpSpPr bwMode="auto">
          <a:xfrm>
            <a:off x="457200" y="5486400"/>
            <a:ext cx="1449388" cy="673100"/>
            <a:chOff x="288" y="3456"/>
            <a:chExt cx="913" cy="424"/>
          </a:xfrm>
        </p:grpSpPr>
        <p:cxnSp>
          <p:nvCxnSpPr>
            <p:cNvPr id="106558" name="AutoShape 70"/>
            <p:cNvCxnSpPr>
              <a:cxnSpLocks noChangeShapeType="1"/>
              <a:endCxn id="10650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6559" name="Text Box 71"/>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2523" name="Oval 75"/>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solidFill>
                  <a:srgbClr val="FF0000"/>
                </a:solidFill>
                <a:latin typeface="Arial" charset="0"/>
              </a:rPr>
            </a:br>
            <a:r>
              <a:rPr lang="en-US" sz="1800" b="1" dirty="0">
                <a:solidFill>
                  <a:srgbClr val="FF0000"/>
                </a:solidFill>
                <a:latin typeface="Arial" charset="0"/>
              </a:rPr>
              <a:t>α=</a:t>
            </a:r>
            <a:r>
              <a:rPr lang="en-US" sz="1800" b="1" dirty="0">
                <a:solidFill>
                  <a:srgbClr val="FF0000"/>
                </a:solidFill>
                <a:latin typeface="Arial" charset="0"/>
                <a:sym typeface="Symbol" charset="0"/>
              </a:rPr>
              <a:t>4, </a:t>
            </a:r>
            <a:r>
              <a:rPr lang="en-US" sz="1600" b="1" i="1" dirty="0">
                <a:solidFill>
                  <a:srgbClr val="FF0000"/>
                </a:solidFill>
                <a:latin typeface="Palatino" charset="0"/>
              </a:rPr>
              <a:t>v</a:t>
            </a:r>
            <a:r>
              <a:rPr lang="en-US" sz="1600" b="1" dirty="0">
                <a:solidFill>
                  <a:srgbClr val="FF0000"/>
                </a:solidFill>
                <a:latin typeface="Arial"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2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72523"/>
                                        </p:tgtEl>
                                        <p:attrNameLst>
                                          <p:attrName>style.visibility</p:attrName>
                                        </p:attrNameLst>
                                      </p:cBhvr>
                                      <p:to>
                                        <p:strVal val="visible"/>
                                      </p:to>
                                    </p:set>
                                    <p:animEffect transition="in" filter="dissolve">
                                      <p:cBhvr>
                                        <p:cTn id="11" dur="500"/>
                                        <p:tgtEl>
                                          <p:spTgt spid="87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505" grpId="0" autoUpdateAnimBg="0"/>
      <p:bldP spid="872523"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08546" name="Text Box 2"/>
          <p:cNvSpPr txBox="1">
            <a:spLocks noChangeArrowheads="1"/>
          </p:cNvSpPr>
          <p:nvPr/>
        </p:nvSpPr>
        <p:spPr bwMode="auto">
          <a:xfrm>
            <a:off x="3048000" y="6172200"/>
            <a:ext cx="19032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rgbClr val="FF0000"/>
                </a:solidFill>
                <a:latin typeface="Arial" charset="0"/>
              </a:rPr>
              <a:t>red:  not visited</a:t>
            </a:r>
          </a:p>
        </p:txBody>
      </p:sp>
      <p:sp>
        <p:nvSpPr>
          <p:cNvPr id="108547" name="Oval 3"/>
          <p:cNvSpPr>
            <a:spLocks noChangeArrowheads="1"/>
          </p:cNvSpPr>
          <p:nvPr/>
        </p:nvSpPr>
        <p:spPr bwMode="auto">
          <a:xfrm>
            <a:off x="1828800" y="54102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α</a:t>
            </a:r>
            <a:r>
              <a:rPr lang="en-US" sz="1600" b="1" i="1" dirty="0">
                <a:solidFill>
                  <a:srgbClr val="FFFF66"/>
                </a:solidFill>
                <a:latin typeface="Arial" charset="0"/>
              </a:rPr>
              <a:t>=4</a:t>
            </a:r>
          </a:p>
          <a:p>
            <a:pPr algn="ctr">
              <a:lnSpc>
                <a:spcPct val="75000"/>
              </a:lnSpc>
            </a:pP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08548" name="AutoShape 4"/>
          <p:cNvCxnSpPr>
            <a:cxnSpLocks noChangeShapeType="1"/>
            <a:stCxn id="108547" idx="3"/>
            <a:endCxn id="108549" idx="0"/>
          </p:cNvCxnSpPr>
          <p:nvPr/>
        </p:nvCxnSpPr>
        <p:spPr bwMode="auto">
          <a:xfrm flipH="1">
            <a:off x="1790700" y="5865485"/>
            <a:ext cx="1273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4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0855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8551" name="AutoShape 7"/>
          <p:cNvCxnSpPr>
            <a:cxnSpLocks noChangeShapeType="1"/>
            <a:stCxn id="108550" idx="3"/>
            <a:endCxn id="108556" idx="0"/>
          </p:cNvCxnSpPr>
          <p:nvPr/>
        </p:nvCxnSpPr>
        <p:spPr bwMode="auto">
          <a:xfrm flipH="1">
            <a:off x="1790700" y="4341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52" name="AutoShape 8"/>
          <p:cNvCxnSpPr>
            <a:cxnSpLocks noChangeShapeType="1"/>
            <a:stCxn id="108550" idx="5"/>
            <a:endCxn id="108557"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53" name="AutoShape 9"/>
          <p:cNvCxnSpPr>
            <a:cxnSpLocks noChangeShapeType="1"/>
            <a:stCxn id="108556" idx="3"/>
            <a:endCxn id="108554" idx="0"/>
          </p:cNvCxnSpPr>
          <p:nvPr/>
        </p:nvCxnSpPr>
        <p:spPr bwMode="auto">
          <a:xfrm flipH="1">
            <a:off x="1485900" y="5103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5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8555" name="AutoShape 11"/>
          <p:cNvCxnSpPr>
            <a:cxnSpLocks noChangeShapeType="1"/>
            <a:stCxn id="108556" idx="5"/>
            <a:endCxn id="108547" idx="0"/>
          </p:cNvCxnSpPr>
          <p:nvPr/>
        </p:nvCxnSpPr>
        <p:spPr bwMode="auto">
          <a:xfrm>
            <a:off x="1979285" y="5103485"/>
            <a:ext cx="1543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55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F</a:t>
            </a:r>
            <a:br>
              <a:rPr lang="en-US" sz="1800" b="1" dirty="0">
                <a:latin typeface="Arial" charset="0"/>
              </a:rPr>
            </a:br>
            <a:r>
              <a:rPr lang="en-US" sz="1600" b="1" i="1" dirty="0">
                <a:solidFill>
                  <a:srgbClr val="FFFF66"/>
                </a:solidFill>
                <a:latin typeface="Palatino" charset="0"/>
              </a:rPr>
              <a:t>α</a:t>
            </a:r>
            <a:r>
              <a:rPr lang="en-US" sz="1600" b="1" i="1" dirty="0">
                <a:solidFill>
                  <a:srgbClr val="FFFF66"/>
                </a:solidFill>
                <a:latin typeface="Arial" charset="0"/>
              </a:rPr>
              <a:t>=4</a:t>
            </a:r>
          </a:p>
        </p:txBody>
      </p:sp>
      <p:sp>
        <p:nvSpPr>
          <p:cNvPr id="108557"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8558" name="AutoShape 14"/>
          <p:cNvCxnSpPr>
            <a:cxnSpLocks noChangeShapeType="1"/>
            <a:stCxn id="108547" idx="5"/>
            <a:endCxn id="108559" idx="0"/>
          </p:cNvCxnSpPr>
          <p:nvPr/>
        </p:nvCxnSpPr>
        <p:spPr bwMode="auto">
          <a:xfrm>
            <a:off x="2349126" y="5865485"/>
            <a:ext cx="511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5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8560" name="AutoShape 16"/>
          <p:cNvCxnSpPr>
            <a:cxnSpLocks noChangeShapeType="1"/>
            <a:stCxn id="108593" idx="2"/>
            <a:endCxn id="10855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6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856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8563"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8564" name="AutoShape 20"/>
          <p:cNvCxnSpPr>
            <a:cxnSpLocks noChangeShapeType="1"/>
            <a:stCxn id="108561" idx="3"/>
            <a:endCxn id="10858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5" name="AutoShape 21"/>
          <p:cNvCxnSpPr>
            <a:cxnSpLocks noChangeShapeType="1"/>
            <a:stCxn id="108561" idx="4"/>
            <a:endCxn id="10859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6" name="AutoShape 22"/>
          <p:cNvCxnSpPr>
            <a:cxnSpLocks noChangeShapeType="1"/>
            <a:stCxn id="108561" idx="5"/>
            <a:endCxn id="10858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7" name="AutoShape 23"/>
          <p:cNvCxnSpPr>
            <a:cxnSpLocks noChangeShapeType="1"/>
            <a:stCxn id="108563" idx="3"/>
            <a:endCxn id="108589"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8" name="AutoShape 24"/>
          <p:cNvCxnSpPr>
            <a:cxnSpLocks noChangeShapeType="1"/>
            <a:stCxn id="108563" idx="4"/>
            <a:endCxn id="108590"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9" name="AutoShape 25"/>
          <p:cNvCxnSpPr>
            <a:cxnSpLocks noChangeShapeType="1"/>
            <a:stCxn id="108563" idx="5"/>
            <a:endCxn id="10859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0" name="AutoShape 26"/>
          <p:cNvCxnSpPr>
            <a:cxnSpLocks noChangeShapeType="1"/>
            <a:stCxn id="108593" idx="5"/>
            <a:endCxn id="10856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1" name="AutoShape 27"/>
          <p:cNvCxnSpPr>
            <a:cxnSpLocks noChangeShapeType="1"/>
            <a:stCxn id="108593" idx="6"/>
            <a:endCxn id="10856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2" name="AutoShape 28"/>
          <p:cNvCxnSpPr>
            <a:cxnSpLocks noChangeShapeType="1"/>
            <a:stCxn id="108593" idx="3"/>
            <a:endCxn id="108563"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7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857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857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8576" name="AutoShape 32"/>
          <p:cNvCxnSpPr>
            <a:cxnSpLocks noChangeShapeType="1"/>
            <a:stCxn id="108591" idx="3"/>
            <a:endCxn id="10857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7" name="AutoShape 33"/>
          <p:cNvCxnSpPr>
            <a:cxnSpLocks noChangeShapeType="1"/>
            <a:stCxn id="108591" idx="4"/>
            <a:endCxn id="10857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8" name="AutoShape 34"/>
          <p:cNvCxnSpPr>
            <a:cxnSpLocks noChangeShapeType="1"/>
            <a:stCxn id="108591" idx="5"/>
            <a:endCxn id="10857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9" name="AutoShape 35"/>
          <p:cNvCxnSpPr>
            <a:cxnSpLocks noChangeShapeType="1"/>
            <a:stCxn id="108587" idx="3"/>
            <a:endCxn id="10858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858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8582" name="AutoShape 38"/>
          <p:cNvCxnSpPr>
            <a:cxnSpLocks noChangeShapeType="1"/>
            <a:stCxn id="108587" idx="5"/>
            <a:endCxn id="10858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83" name="AutoShape 39"/>
          <p:cNvCxnSpPr>
            <a:cxnSpLocks noChangeShapeType="1"/>
            <a:stCxn id="108588" idx="3"/>
            <a:endCxn id="10858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858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8586" name="AutoShape 42"/>
          <p:cNvCxnSpPr>
            <a:cxnSpLocks noChangeShapeType="1"/>
            <a:stCxn id="108588" idx="5"/>
            <a:endCxn id="10858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858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8589"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859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859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859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859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FF66"/>
                </a:solidFill>
                <a:latin typeface="Palatino" charset="0"/>
              </a:rPr>
              <a:t>α</a:t>
            </a:r>
            <a:r>
              <a:rPr lang="en-US" sz="1600" b="1" i="1" dirty="0">
                <a:solidFill>
                  <a:srgbClr val="FFFF66"/>
                </a:solidFill>
                <a:latin typeface="Arial" charset="0"/>
              </a:rPr>
              <a:t>=-</a:t>
            </a:r>
            <a:r>
              <a:rPr lang="en-US" sz="1600" b="1" i="1" dirty="0">
                <a:solidFill>
                  <a:srgbClr val="FFFF66"/>
                </a:solidFill>
                <a:latin typeface="Arial" charset="0"/>
                <a:sym typeface="Symbol" charset="0"/>
              </a:rPr>
              <a:t>∞</a:t>
            </a:r>
            <a:endParaRPr lang="en-US" sz="1800" b="1" dirty="0">
              <a:latin typeface="Arial" charset="0"/>
            </a:endParaRPr>
          </a:p>
        </p:txBody>
      </p:sp>
      <p:grpSp>
        <p:nvGrpSpPr>
          <p:cNvPr id="108594" name="Group 52"/>
          <p:cNvGrpSpPr>
            <a:grpSpLocks/>
          </p:cNvGrpSpPr>
          <p:nvPr/>
        </p:nvGrpSpPr>
        <p:grpSpPr bwMode="auto">
          <a:xfrm>
            <a:off x="2095500" y="3200400"/>
            <a:ext cx="2082800" cy="673100"/>
            <a:chOff x="1320" y="2016"/>
            <a:chExt cx="1312" cy="424"/>
          </a:xfrm>
        </p:grpSpPr>
        <p:cxnSp>
          <p:nvCxnSpPr>
            <p:cNvPr id="108613" name="AutoShape 53"/>
            <p:cNvCxnSpPr>
              <a:cxnSpLocks noChangeShapeType="1"/>
              <a:stCxn id="108593" idx="2"/>
              <a:endCxn id="10855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614" name="Text Box 54"/>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859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9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859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8598" name="Rectangle 58"/>
          <p:cNvSpPr>
            <a:spLocks noChangeArrowheads="1"/>
          </p:cNvSpPr>
          <p:nvPr/>
        </p:nvSpPr>
        <p:spPr bwMode="auto">
          <a:xfrm>
            <a:off x="266700" y="2667000"/>
            <a:ext cx="8496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solidFill>
                  <a:srgbClr val="FF0000"/>
                </a:solidFill>
                <a:latin typeface="Arial" charset="0"/>
              </a:rPr>
              <a:t>			</a:t>
            </a:r>
            <a:r>
              <a:rPr lang="en-US" sz="1800" b="1" i="1" dirty="0">
                <a:solidFill>
                  <a:srgbClr val="FF0000"/>
                </a:solidFill>
                <a:latin typeface="Arial" charset="0"/>
              </a:rPr>
              <a:t>v</a:t>
            </a:r>
            <a:r>
              <a:rPr lang="en-US" sz="1800" b="1" dirty="0">
                <a:solidFill>
                  <a:srgbClr val="FF0000"/>
                </a:solidFill>
                <a:latin typeface="Arial" charset="0"/>
              </a:rPr>
              <a:t>(O) = -3 ≤ alpha(O) = 4</a:t>
            </a:r>
            <a:r>
              <a:rPr lang="en-US" sz="2000" b="1" dirty="0">
                <a:solidFill>
                  <a:srgbClr val="FF0000"/>
                </a:solidFill>
                <a:latin typeface="Arial" charset="0"/>
              </a:rPr>
              <a:t>: </a:t>
            </a:r>
            <a:r>
              <a:rPr lang="en-US" sz="2000" dirty="0">
                <a:latin typeface="Arial" charset="0"/>
              </a:rPr>
              <a:t>stop expanding O (cutoff)</a:t>
            </a:r>
          </a:p>
        </p:txBody>
      </p:sp>
      <p:sp>
        <p:nvSpPr>
          <p:cNvPr id="108599"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8600" name="Group 60"/>
          <p:cNvGrpSpPr>
            <a:grpSpLocks/>
          </p:cNvGrpSpPr>
          <p:nvPr/>
        </p:nvGrpSpPr>
        <p:grpSpPr bwMode="auto">
          <a:xfrm>
            <a:off x="914400" y="3962400"/>
            <a:ext cx="992188" cy="685800"/>
            <a:chOff x="576" y="2496"/>
            <a:chExt cx="625" cy="432"/>
          </a:xfrm>
        </p:grpSpPr>
        <p:cxnSp>
          <p:nvCxnSpPr>
            <p:cNvPr id="108611" name="AutoShape 61"/>
            <p:cNvCxnSpPr>
              <a:cxnSpLocks noChangeShapeType="1"/>
              <a:endCxn id="108556" idx="0"/>
            </p:cNvCxnSpPr>
            <p:nvPr/>
          </p:nvCxnSpPr>
          <p:spPr bwMode="auto">
            <a:xfrm flipH="1">
              <a:off x="1128" y="2743"/>
              <a:ext cx="73" cy="18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8612"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8601" name="Group 63"/>
          <p:cNvGrpSpPr>
            <a:grpSpLocks/>
          </p:cNvGrpSpPr>
          <p:nvPr/>
        </p:nvGrpSpPr>
        <p:grpSpPr bwMode="auto">
          <a:xfrm>
            <a:off x="685800" y="4724400"/>
            <a:ext cx="915988" cy="673100"/>
            <a:chOff x="432" y="2976"/>
            <a:chExt cx="577" cy="424"/>
          </a:xfrm>
        </p:grpSpPr>
        <p:cxnSp>
          <p:nvCxnSpPr>
            <p:cNvPr id="108609" name="AutoShape 64"/>
            <p:cNvCxnSpPr>
              <a:cxnSpLocks noChangeShapeType="1"/>
              <a:endCxn id="10855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610" name="Text Box 65"/>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8602"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8603"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08604" name="Group 70"/>
          <p:cNvGrpSpPr>
            <a:grpSpLocks/>
          </p:cNvGrpSpPr>
          <p:nvPr/>
        </p:nvGrpSpPr>
        <p:grpSpPr bwMode="auto">
          <a:xfrm>
            <a:off x="457200" y="5486400"/>
            <a:ext cx="1449388" cy="673100"/>
            <a:chOff x="288" y="3456"/>
            <a:chExt cx="913" cy="424"/>
          </a:xfrm>
        </p:grpSpPr>
        <p:cxnSp>
          <p:nvCxnSpPr>
            <p:cNvPr id="108607" name="AutoShape 71"/>
            <p:cNvCxnSpPr>
              <a:cxnSpLocks noChangeShapeType="1"/>
              <a:endCxn id="10854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8608" name="Text Box 72"/>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8666" name="Oval 74"/>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3" name="Straight Connector 2"/>
          <p:cNvCxnSpPr/>
          <p:nvPr/>
        </p:nvCxnSpPr>
        <p:spPr>
          <a:xfrm flipV="1">
            <a:off x="2227263" y="5878513"/>
            <a:ext cx="230187" cy="217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8666"/>
                                        </p:tgtEl>
                                        <p:attrNameLst>
                                          <p:attrName>style.visibility</p:attrName>
                                        </p:attrNameLst>
                                      </p:cBhvr>
                                      <p:to>
                                        <p:strVal val="visible"/>
                                      </p:to>
                                    </p:set>
                                    <p:animEffect transition="in" filter="dissolve">
                                      <p:cBhvr>
                                        <p:cTn id="7" dur="500"/>
                                        <p:tgtEl>
                                          <p:spTgt spid="87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6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0594" name="Rectangle 51"/>
          <p:cNvSpPr>
            <a:spLocks noGrp="1" noChangeArrowheads="1"/>
          </p:cNvSpPr>
          <p:nvPr>
            <p:ph idx="1"/>
          </p:nvPr>
        </p:nvSpPr>
        <p:spPr>
          <a:xfrm>
            <a:off x="762000" y="1600200"/>
            <a:ext cx="8077200" cy="1066800"/>
          </a:xfrm>
        </p:spPr>
        <p:txBody>
          <a:bodyPr/>
          <a:lstStyle/>
          <a:p>
            <a:pPr eaLnBrk="1" hangingPunct="1">
              <a:lnSpc>
                <a:spcPct val="90000"/>
              </a:lnSpc>
              <a:spcBef>
                <a:spcPct val="30000"/>
              </a:spcBef>
              <a:buFont typeface="Wingdings" charset="0"/>
              <a:buNone/>
            </a:pPr>
            <a:r>
              <a:rPr lang="en-US" sz="2400" dirty="0">
                <a:solidFill>
                  <a:srgbClr val="FF0000"/>
                </a:solidFill>
                <a:latin typeface="Calibri" charset="0"/>
              </a:rPr>
              <a:t>Why?	</a:t>
            </a:r>
            <a:r>
              <a:rPr lang="en-US" sz="2400" dirty="0">
                <a:latin typeface="Calibri" charset="0"/>
              </a:rPr>
              <a:t>Smart opponent will choose W or worse, thus O's upper bound is –3.  So, at F computer shouldn't choose O:-3 since N:4 is better.</a:t>
            </a:r>
          </a:p>
        </p:txBody>
      </p:sp>
      <p:sp>
        <p:nvSpPr>
          <p:cNvPr id="110596" name="Oval 3"/>
          <p:cNvSpPr>
            <a:spLocks noChangeArrowheads="1"/>
          </p:cNvSpPr>
          <p:nvPr/>
        </p:nvSpPr>
        <p:spPr bwMode="auto">
          <a:xfrm>
            <a:off x="1828800" y="54102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α</a:t>
            </a:r>
            <a:r>
              <a:rPr lang="en-US" sz="1600" b="1" i="1" dirty="0">
                <a:solidFill>
                  <a:srgbClr val="FFFF66"/>
                </a:solidFill>
                <a:latin typeface="Arial" charset="0"/>
              </a:rPr>
              <a:t>=4, </a:t>
            </a:r>
          </a:p>
          <a:p>
            <a:pPr algn="ctr">
              <a:lnSpc>
                <a:spcPct val="75000"/>
              </a:lnSpc>
            </a:pP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10597" name="AutoShape 4"/>
          <p:cNvCxnSpPr>
            <a:cxnSpLocks noChangeShapeType="1"/>
            <a:stCxn id="110596" idx="3"/>
            <a:endCxn id="110598" idx="0"/>
          </p:cNvCxnSpPr>
          <p:nvPr/>
        </p:nvCxnSpPr>
        <p:spPr bwMode="auto">
          <a:xfrm flipH="1">
            <a:off x="1790700" y="5865485"/>
            <a:ext cx="1273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59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059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10600" name="AutoShape 7"/>
          <p:cNvCxnSpPr>
            <a:cxnSpLocks noChangeShapeType="1"/>
            <a:stCxn id="110599" idx="3"/>
            <a:endCxn id="110605" idx="0"/>
          </p:cNvCxnSpPr>
          <p:nvPr/>
        </p:nvCxnSpPr>
        <p:spPr bwMode="auto">
          <a:xfrm flipH="1">
            <a:off x="1790700" y="4341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01" name="AutoShape 8"/>
          <p:cNvCxnSpPr>
            <a:cxnSpLocks noChangeShapeType="1"/>
            <a:stCxn id="110599" idx="5"/>
            <a:endCxn id="110606"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02" name="AutoShape 9"/>
          <p:cNvCxnSpPr>
            <a:cxnSpLocks noChangeShapeType="1"/>
            <a:stCxn id="110605" idx="3"/>
            <a:endCxn id="110603" idx="0"/>
          </p:cNvCxnSpPr>
          <p:nvPr/>
        </p:nvCxnSpPr>
        <p:spPr bwMode="auto">
          <a:xfrm flipH="1">
            <a:off x="1485900" y="5103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0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0604" name="AutoShape 11"/>
          <p:cNvCxnSpPr>
            <a:cxnSpLocks noChangeShapeType="1"/>
            <a:stCxn id="110605" idx="5"/>
            <a:endCxn id="110596" idx="0"/>
          </p:cNvCxnSpPr>
          <p:nvPr/>
        </p:nvCxnSpPr>
        <p:spPr bwMode="auto">
          <a:xfrm>
            <a:off x="1979285" y="5103485"/>
            <a:ext cx="1543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0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F</a:t>
            </a:r>
            <a:br>
              <a:rPr lang="en-US" sz="1800" b="1" dirty="0">
                <a:latin typeface="Arial" charset="0"/>
              </a:rPr>
            </a:br>
            <a:r>
              <a:rPr lang="en-US" sz="1600" b="1" i="1" dirty="0">
                <a:solidFill>
                  <a:srgbClr val="FFFF66"/>
                </a:solidFill>
                <a:latin typeface="Palatino" charset="0"/>
              </a:rPr>
              <a:t>α</a:t>
            </a:r>
            <a:r>
              <a:rPr lang="en-US" sz="1600" b="1" i="1" dirty="0">
                <a:solidFill>
                  <a:srgbClr val="FFFF66"/>
                </a:solidFill>
                <a:latin typeface="Arial" charset="0"/>
              </a:rPr>
              <a:t>=4</a:t>
            </a:r>
          </a:p>
        </p:txBody>
      </p:sp>
      <p:sp>
        <p:nvSpPr>
          <p:cNvPr id="110606"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0607" name="AutoShape 14"/>
          <p:cNvCxnSpPr>
            <a:cxnSpLocks noChangeShapeType="1"/>
            <a:stCxn id="110596" idx="5"/>
            <a:endCxn id="110608" idx="0"/>
          </p:cNvCxnSpPr>
          <p:nvPr/>
        </p:nvCxnSpPr>
        <p:spPr bwMode="auto">
          <a:xfrm>
            <a:off x="2349126" y="5865485"/>
            <a:ext cx="511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08" name="Oval 15"/>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0609" name="AutoShape 16"/>
          <p:cNvCxnSpPr>
            <a:cxnSpLocks noChangeShapeType="1"/>
            <a:stCxn id="110642" idx="2"/>
            <a:endCxn id="11059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1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0611"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0612"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0613" name="AutoShape 20"/>
          <p:cNvCxnSpPr>
            <a:cxnSpLocks noChangeShapeType="1"/>
            <a:stCxn id="110610" idx="3"/>
            <a:endCxn id="11063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4" name="AutoShape 21"/>
          <p:cNvCxnSpPr>
            <a:cxnSpLocks noChangeShapeType="1"/>
            <a:stCxn id="110610" idx="4"/>
            <a:endCxn id="11064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5" name="AutoShape 22"/>
          <p:cNvCxnSpPr>
            <a:cxnSpLocks noChangeShapeType="1"/>
            <a:stCxn id="110610" idx="5"/>
            <a:endCxn id="11063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6" name="AutoShape 23"/>
          <p:cNvCxnSpPr>
            <a:cxnSpLocks noChangeShapeType="1"/>
            <a:stCxn id="110612" idx="3"/>
            <a:endCxn id="110638"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7" name="AutoShape 24"/>
          <p:cNvCxnSpPr>
            <a:cxnSpLocks noChangeShapeType="1"/>
            <a:stCxn id="110612" idx="4"/>
            <a:endCxn id="110639"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8" name="AutoShape 25"/>
          <p:cNvCxnSpPr>
            <a:cxnSpLocks noChangeShapeType="1"/>
            <a:stCxn id="110612" idx="5"/>
            <a:endCxn id="110640"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9" name="AutoShape 26"/>
          <p:cNvCxnSpPr>
            <a:cxnSpLocks noChangeShapeType="1"/>
            <a:stCxn id="110642" idx="5"/>
            <a:endCxn id="110611"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0" name="AutoShape 27"/>
          <p:cNvCxnSpPr>
            <a:cxnSpLocks noChangeShapeType="1"/>
            <a:stCxn id="110642" idx="6"/>
            <a:endCxn id="11061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1" name="AutoShape 28"/>
          <p:cNvCxnSpPr>
            <a:cxnSpLocks noChangeShapeType="1"/>
            <a:stCxn id="110642" idx="3"/>
            <a:endCxn id="110612"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22"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0623"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0624"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0625" name="AutoShape 32"/>
          <p:cNvCxnSpPr>
            <a:cxnSpLocks noChangeShapeType="1"/>
            <a:stCxn id="110640" idx="3"/>
            <a:endCxn id="110623"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6" name="AutoShape 33"/>
          <p:cNvCxnSpPr>
            <a:cxnSpLocks noChangeShapeType="1"/>
            <a:stCxn id="110640" idx="4"/>
            <a:endCxn id="11062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7" name="AutoShape 34"/>
          <p:cNvCxnSpPr>
            <a:cxnSpLocks noChangeShapeType="1"/>
            <a:stCxn id="110640" idx="5"/>
            <a:endCxn id="11062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8" name="AutoShape 35"/>
          <p:cNvCxnSpPr>
            <a:cxnSpLocks noChangeShapeType="1"/>
            <a:stCxn id="110636" idx="3"/>
            <a:endCxn id="11062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2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063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0631" name="AutoShape 38"/>
          <p:cNvCxnSpPr>
            <a:cxnSpLocks noChangeShapeType="1"/>
            <a:stCxn id="110636" idx="5"/>
            <a:endCxn id="11063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32" name="AutoShape 39"/>
          <p:cNvCxnSpPr>
            <a:cxnSpLocks noChangeShapeType="1"/>
            <a:stCxn id="110637" idx="3"/>
            <a:endCxn id="11063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3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063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0635" name="AutoShape 42"/>
          <p:cNvCxnSpPr>
            <a:cxnSpLocks noChangeShapeType="1"/>
            <a:stCxn id="110637" idx="5"/>
            <a:endCxn id="11063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3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063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0638"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0639"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0640"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0641"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0642"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0643" name="Group 52"/>
          <p:cNvGrpSpPr>
            <a:grpSpLocks/>
          </p:cNvGrpSpPr>
          <p:nvPr/>
        </p:nvGrpSpPr>
        <p:grpSpPr bwMode="auto">
          <a:xfrm>
            <a:off x="2095500" y="3200400"/>
            <a:ext cx="2082800" cy="673100"/>
            <a:chOff x="1320" y="2016"/>
            <a:chExt cx="1312" cy="424"/>
          </a:xfrm>
        </p:grpSpPr>
        <p:cxnSp>
          <p:nvCxnSpPr>
            <p:cNvPr id="110659" name="AutoShape 53"/>
            <p:cNvCxnSpPr>
              <a:cxnSpLocks noChangeShapeType="1"/>
              <a:stCxn id="110642" idx="2"/>
              <a:endCxn id="11059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60" name="Text Box 54"/>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0644"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645"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0646"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0647"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0648" name="Group 60"/>
          <p:cNvGrpSpPr>
            <a:grpSpLocks/>
          </p:cNvGrpSpPr>
          <p:nvPr/>
        </p:nvGrpSpPr>
        <p:grpSpPr bwMode="auto">
          <a:xfrm>
            <a:off x="914400" y="3962400"/>
            <a:ext cx="992188" cy="685800"/>
            <a:chOff x="576" y="2496"/>
            <a:chExt cx="625" cy="432"/>
          </a:xfrm>
        </p:grpSpPr>
        <p:cxnSp>
          <p:nvCxnSpPr>
            <p:cNvPr id="110657" name="AutoShape 61"/>
            <p:cNvCxnSpPr>
              <a:cxnSpLocks noChangeShapeType="1"/>
              <a:endCxn id="110605" idx="0"/>
            </p:cNvCxnSpPr>
            <p:nvPr/>
          </p:nvCxnSpPr>
          <p:spPr bwMode="auto">
            <a:xfrm flipH="1">
              <a:off x="1128" y="2743"/>
              <a:ext cx="73" cy="18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0658"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0649" name="Group 63"/>
          <p:cNvGrpSpPr>
            <a:grpSpLocks/>
          </p:cNvGrpSpPr>
          <p:nvPr/>
        </p:nvGrpSpPr>
        <p:grpSpPr bwMode="auto">
          <a:xfrm>
            <a:off x="609600" y="4724400"/>
            <a:ext cx="992188" cy="673100"/>
            <a:chOff x="384" y="2976"/>
            <a:chExt cx="625" cy="424"/>
          </a:xfrm>
        </p:grpSpPr>
        <p:cxnSp>
          <p:nvCxnSpPr>
            <p:cNvPr id="110655" name="AutoShape 64"/>
            <p:cNvCxnSpPr>
              <a:cxnSpLocks noChangeShapeType="1"/>
              <a:endCxn id="11060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56"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0650"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10651" name="Text Box 67"/>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10652" name="Group 68"/>
          <p:cNvGrpSpPr>
            <a:grpSpLocks/>
          </p:cNvGrpSpPr>
          <p:nvPr/>
        </p:nvGrpSpPr>
        <p:grpSpPr bwMode="auto">
          <a:xfrm>
            <a:off x="381000" y="5486400"/>
            <a:ext cx="1525588" cy="673100"/>
            <a:chOff x="240" y="3456"/>
            <a:chExt cx="961" cy="424"/>
          </a:xfrm>
        </p:grpSpPr>
        <p:cxnSp>
          <p:nvCxnSpPr>
            <p:cNvPr id="110653" name="AutoShape 69"/>
            <p:cNvCxnSpPr>
              <a:cxnSpLocks noChangeShapeType="1"/>
              <a:endCxn id="11059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0654" name="Text Box 70"/>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264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12644" name="AutoShape 4"/>
          <p:cNvCxnSpPr>
            <a:cxnSpLocks noChangeShapeType="1"/>
            <a:stCxn id="112643" idx="3"/>
            <a:endCxn id="112645"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4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264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12647" name="AutoShape 7"/>
          <p:cNvCxnSpPr>
            <a:cxnSpLocks noChangeShapeType="1"/>
            <a:stCxn id="112646" idx="3"/>
            <a:endCxn id="11265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48" name="AutoShape 8"/>
          <p:cNvCxnSpPr>
            <a:cxnSpLocks noChangeShapeType="1"/>
            <a:stCxn id="112646" idx="5"/>
            <a:endCxn id="112653"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49" name="AutoShape 9"/>
          <p:cNvCxnSpPr>
            <a:cxnSpLocks noChangeShapeType="1"/>
            <a:stCxn id="112652" idx="3"/>
            <a:endCxn id="11265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2651" name="AutoShape 11"/>
          <p:cNvCxnSpPr>
            <a:cxnSpLocks noChangeShapeType="1"/>
            <a:stCxn id="112652" idx="5"/>
            <a:endCxn id="112643"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65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2653"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2654" name="AutoShape 14"/>
          <p:cNvCxnSpPr>
            <a:cxnSpLocks noChangeShapeType="1"/>
            <a:stCxn id="112643" idx="5"/>
            <a:endCxn id="112655"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2656" name="AutoShape 16"/>
          <p:cNvCxnSpPr>
            <a:cxnSpLocks noChangeShapeType="1"/>
            <a:stCxn id="112689" idx="2"/>
            <a:endCxn id="11264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265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2659"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2660" name="AutoShape 20"/>
          <p:cNvCxnSpPr>
            <a:cxnSpLocks noChangeShapeType="1"/>
            <a:stCxn id="112657" idx="3"/>
            <a:endCxn id="11268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1" name="AutoShape 21"/>
          <p:cNvCxnSpPr>
            <a:cxnSpLocks noChangeShapeType="1"/>
            <a:stCxn id="112657" idx="4"/>
            <a:endCxn id="11268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2" name="AutoShape 22"/>
          <p:cNvCxnSpPr>
            <a:cxnSpLocks noChangeShapeType="1"/>
            <a:stCxn id="112657" idx="5"/>
            <a:endCxn id="11268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3" name="AutoShape 23"/>
          <p:cNvCxnSpPr>
            <a:cxnSpLocks noChangeShapeType="1"/>
            <a:stCxn id="112659" idx="3"/>
            <a:endCxn id="112685"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4" name="AutoShape 24"/>
          <p:cNvCxnSpPr>
            <a:cxnSpLocks noChangeShapeType="1"/>
            <a:stCxn id="112659" idx="4"/>
            <a:endCxn id="112686"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5" name="AutoShape 25"/>
          <p:cNvCxnSpPr>
            <a:cxnSpLocks noChangeShapeType="1"/>
            <a:stCxn id="112659" idx="5"/>
            <a:endCxn id="112687"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6" name="AutoShape 26"/>
          <p:cNvCxnSpPr>
            <a:cxnSpLocks noChangeShapeType="1"/>
            <a:stCxn id="112689" idx="5"/>
            <a:endCxn id="11265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7" name="AutoShape 27"/>
          <p:cNvCxnSpPr>
            <a:cxnSpLocks noChangeShapeType="1"/>
            <a:stCxn id="112689" idx="6"/>
            <a:endCxn id="11265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8" name="AutoShape 28"/>
          <p:cNvCxnSpPr>
            <a:cxnSpLocks noChangeShapeType="1"/>
            <a:stCxn id="112689" idx="3"/>
            <a:endCxn id="112659"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6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267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267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2672" name="AutoShape 32"/>
          <p:cNvCxnSpPr>
            <a:cxnSpLocks noChangeShapeType="1"/>
            <a:stCxn id="112687" idx="3"/>
            <a:endCxn id="11267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3" name="AutoShape 33"/>
          <p:cNvCxnSpPr>
            <a:cxnSpLocks noChangeShapeType="1"/>
            <a:stCxn id="112687" idx="4"/>
            <a:endCxn id="11267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4" name="AutoShape 34"/>
          <p:cNvCxnSpPr>
            <a:cxnSpLocks noChangeShapeType="1"/>
            <a:stCxn id="112687" idx="5"/>
            <a:endCxn id="11266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5" name="AutoShape 35"/>
          <p:cNvCxnSpPr>
            <a:cxnSpLocks noChangeShapeType="1"/>
            <a:stCxn id="112683" idx="3"/>
            <a:endCxn id="11267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7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267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2678" name="AutoShape 38"/>
          <p:cNvCxnSpPr>
            <a:cxnSpLocks noChangeShapeType="1"/>
            <a:stCxn id="112683" idx="5"/>
            <a:endCxn id="11267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9" name="AutoShape 39"/>
          <p:cNvCxnSpPr>
            <a:cxnSpLocks noChangeShapeType="1"/>
            <a:stCxn id="112684" idx="3"/>
            <a:endCxn id="11268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8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268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2682" name="AutoShape 42"/>
          <p:cNvCxnSpPr>
            <a:cxnSpLocks noChangeShapeType="1"/>
            <a:stCxn id="112684" idx="5"/>
            <a:endCxn id="11268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8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268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2685"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2686"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268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268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268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2690" name="Group 52"/>
          <p:cNvGrpSpPr>
            <a:grpSpLocks/>
          </p:cNvGrpSpPr>
          <p:nvPr/>
        </p:nvGrpSpPr>
        <p:grpSpPr bwMode="auto">
          <a:xfrm>
            <a:off x="2095500" y="3276600"/>
            <a:ext cx="2082800" cy="596900"/>
            <a:chOff x="1320" y="2064"/>
            <a:chExt cx="1312" cy="376"/>
          </a:xfrm>
        </p:grpSpPr>
        <p:cxnSp>
          <p:nvCxnSpPr>
            <p:cNvPr id="112708" name="AutoShape 53"/>
            <p:cNvCxnSpPr>
              <a:cxnSpLocks noChangeShapeType="1"/>
              <a:stCxn id="112689" idx="2"/>
              <a:endCxn id="11264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709"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269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9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269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269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2695"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2696" name="Group 60"/>
          <p:cNvGrpSpPr>
            <a:grpSpLocks/>
          </p:cNvGrpSpPr>
          <p:nvPr/>
        </p:nvGrpSpPr>
        <p:grpSpPr bwMode="auto">
          <a:xfrm>
            <a:off x="990600" y="3962400"/>
            <a:ext cx="915988" cy="673100"/>
            <a:chOff x="624" y="2496"/>
            <a:chExt cx="577" cy="424"/>
          </a:xfrm>
        </p:grpSpPr>
        <p:cxnSp>
          <p:nvCxnSpPr>
            <p:cNvPr id="112706" name="AutoShape 61"/>
            <p:cNvCxnSpPr>
              <a:cxnSpLocks noChangeShapeType="1"/>
              <a:endCxn id="11265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2707" name="Text Box 62"/>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2697" name="Group 63"/>
          <p:cNvGrpSpPr>
            <a:grpSpLocks/>
          </p:cNvGrpSpPr>
          <p:nvPr/>
        </p:nvGrpSpPr>
        <p:grpSpPr bwMode="auto">
          <a:xfrm>
            <a:off x="609600" y="4724400"/>
            <a:ext cx="992188" cy="673100"/>
            <a:chOff x="384" y="2976"/>
            <a:chExt cx="625" cy="424"/>
          </a:xfrm>
        </p:grpSpPr>
        <p:cxnSp>
          <p:nvCxnSpPr>
            <p:cNvPr id="112704" name="AutoShape 64"/>
            <p:cNvCxnSpPr>
              <a:cxnSpLocks noChangeShapeType="1"/>
              <a:endCxn id="11265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705"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2698"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grpSp>
        <p:nvGrpSpPr>
          <p:cNvPr id="112699" name="Group 68"/>
          <p:cNvGrpSpPr>
            <a:grpSpLocks/>
          </p:cNvGrpSpPr>
          <p:nvPr/>
        </p:nvGrpSpPr>
        <p:grpSpPr bwMode="auto">
          <a:xfrm>
            <a:off x="381000" y="5486400"/>
            <a:ext cx="1525588" cy="673100"/>
            <a:chOff x="240" y="3456"/>
            <a:chExt cx="961" cy="424"/>
          </a:xfrm>
        </p:grpSpPr>
        <p:cxnSp>
          <p:nvCxnSpPr>
            <p:cNvPr id="112702" name="AutoShape 69"/>
            <p:cNvCxnSpPr>
              <a:cxnSpLocks noChangeShapeType="1"/>
              <a:endCxn id="11264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2703" name="Text Box 70"/>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2700" name="Oval 71"/>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2761" name="Rectangle 73"/>
          <p:cNvSpPr>
            <a:spLocks noChangeArrowheads="1"/>
          </p:cNvSpPr>
          <p:nvPr/>
        </p:nvSpPr>
        <p:spPr bwMode="auto">
          <a:xfrm>
            <a:off x="7620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dirty="0">
                <a:solidFill>
                  <a:schemeClr val="tx2"/>
                </a:solidFill>
                <a:latin typeface="Arial" charset="0"/>
              </a:rPr>
              <a:t>			</a:t>
            </a:r>
            <a:r>
              <a:rPr lang="en-US" sz="2000" dirty="0">
                <a:solidFill>
                  <a:schemeClr val="tx2"/>
                </a:solidFill>
                <a:latin typeface="Arial" charset="0"/>
              </a:rPr>
              <a:t>  v(F) = alpha(F) = 4 not changed (maximizing)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6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469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14692" name="AutoShape 4"/>
          <p:cNvCxnSpPr>
            <a:cxnSpLocks noChangeShapeType="1"/>
            <a:stCxn id="114691" idx="3"/>
            <a:endCxn id="114693"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69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469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p>
        </p:txBody>
      </p:sp>
      <p:cxnSp>
        <p:nvCxnSpPr>
          <p:cNvPr id="114695" name="AutoShape 7"/>
          <p:cNvCxnSpPr>
            <a:cxnSpLocks noChangeShapeType="1"/>
            <a:stCxn id="114694" idx="3"/>
            <a:endCxn id="11470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696" name="AutoShape 8"/>
          <p:cNvCxnSpPr>
            <a:cxnSpLocks noChangeShapeType="1"/>
            <a:stCxn id="114694" idx="5"/>
            <a:endCxn id="11470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697" name="AutoShape 9"/>
          <p:cNvCxnSpPr>
            <a:cxnSpLocks noChangeShapeType="1"/>
            <a:stCxn id="114700" idx="3"/>
            <a:endCxn id="11469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69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4699" name="AutoShape 11"/>
          <p:cNvCxnSpPr>
            <a:cxnSpLocks noChangeShapeType="1"/>
            <a:stCxn id="114700" idx="5"/>
            <a:endCxn id="114691"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0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4701"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4702" name="AutoShape 14"/>
          <p:cNvCxnSpPr>
            <a:cxnSpLocks noChangeShapeType="1"/>
            <a:stCxn id="114691" idx="5"/>
            <a:endCxn id="114703"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0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4704" name="AutoShape 16"/>
          <p:cNvCxnSpPr>
            <a:cxnSpLocks noChangeShapeType="1"/>
            <a:stCxn id="114737" idx="2"/>
            <a:endCxn id="11469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0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470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4707"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4708" name="AutoShape 20"/>
          <p:cNvCxnSpPr>
            <a:cxnSpLocks noChangeShapeType="1"/>
            <a:stCxn id="114705" idx="3"/>
            <a:endCxn id="11473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09" name="AutoShape 21"/>
          <p:cNvCxnSpPr>
            <a:cxnSpLocks noChangeShapeType="1"/>
            <a:stCxn id="114705" idx="4"/>
            <a:endCxn id="11473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0" name="AutoShape 22"/>
          <p:cNvCxnSpPr>
            <a:cxnSpLocks noChangeShapeType="1"/>
            <a:stCxn id="114705" idx="5"/>
            <a:endCxn id="11473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1" name="AutoShape 23"/>
          <p:cNvCxnSpPr>
            <a:cxnSpLocks noChangeShapeType="1"/>
            <a:stCxn id="114707" idx="3"/>
            <a:endCxn id="11473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2" name="AutoShape 24"/>
          <p:cNvCxnSpPr>
            <a:cxnSpLocks noChangeShapeType="1"/>
            <a:stCxn id="114707" idx="4"/>
            <a:endCxn id="11473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3" name="AutoShape 25"/>
          <p:cNvCxnSpPr>
            <a:cxnSpLocks noChangeShapeType="1"/>
            <a:stCxn id="114707" idx="5"/>
            <a:endCxn id="11473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4" name="AutoShape 26"/>
          <p:cNvCxnSpPr>
            <a:cxnSpLocks noChangeShapeType="1"/>
            <a:stCxn id="114737" idx="5"/>
            <a:endCxn id="11470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5" name="AutoShape 27"/>
          <p:cNvCxnSpPr>
            <a:cxnSpLocks noChangeShapeType="1"/>
            <a:stCxn id="114737" idx="6"/>
            <a:endCxn id="11470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6" name="AutoShape 28"/>
          <p:cNvCxnSpPr>
            <a:cxnSpLocks noChangeShapeType="1"/>
            <a:stCxn id="114737" idx="3"/>
            <a:endCxn id="114707"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1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471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471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4720" name="AutoShape 32"/>
          <p:cNvCxnSpPr>
            <a:cxnSpLocks noChangeShapeType="1"/>
            <a:stCxn id="114735" idx="3"/>
            <a:endCxn id="11471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1" name="AutoShape 33"/>
          <p:cNvCxnSpPr>
            <a:cxnSpLocks noChangeShapeType="1"/>
            <a:stCxn id="114735" idx="4"/>
            <a:endCxn id="11471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2" name="AutoShape 34"/>
          <p:cNvCxnSpPr>
            <a:cxnSpLocks noChangeShapeType="1"/>
            <a:stCxn id="114735" idx="5"/>
            <a:endCxn id="11471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3" name="AutoShape 35"/>
          <p:cNvCxnSpPr>
            <a:cxnSpLocks noChangeShapeType="1"/>
            <a:stCxn id="114731" idx="3"/>
            <a:endCxn id="11472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2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472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4726" name="AutoShape 38"/>
          <p:cNvCxnSpPr>
            <a:cxnSpLocks noChangeShapeType="1"/>
            <a:stCxn id="114731" idx="5"/>
            <a:endCxn id="11472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7" name="AutoShape 39"/>
          <p:cNvCxnSpPr>
            <a:cxnSpLocks noChangeShapeType="1"/>
            <a:stCxn id="114732" idx="3"/>
            <a:endCxn id="11472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2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472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4730" name="AutoShape 42"/>
          <p:cNvCxnSpPr>
            <a:cxnSpLocks noChangeShapeType="1"/>
            <a:stCxn id="114732" idx="5"/>
            <a:endCxn id="11472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3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473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473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473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473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473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473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4738" name="Group 52"/>
          <p:cNvGrpSpPr>
            <a:grpSpLocks/>
          </p:cNvGrpSpPr>
          <p:nvPr/>
        </p:nvGrpSpPr>
        <p:grpSpPr bwMode="auto">
          <a:xfrm>
            <a:off x="2095500" y="3276600"/>
            <a:ext cx="2082800" cy="596900"/>
            <a:chOff x="1320" y="2064"/>
            <a:chExt cx="1312" cy="376"/>
          </a:xfrm>
        </p:grpSpPr>
        <p:cxnSp>
          <p:nvCxnSpPr>
            <p:cNvPr id="114756" name="AutoShape 53"/>
            <p:cNvCxnSpPr>
              <a:cxnSpLocks noChangeShapeType="1"/>
              <a:stCxn id="114737" idx="2"/>
              <a:endCxn id="11469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57"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473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474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474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474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4743"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4744" name="Group 60"/>
          <p:cNvGrpSpPr>
            <a:grpSpLocks/>
          </p:cNvGrpSpPr>
          <p:nvPr/>
        </p:nvGrpSpPr>
        <p:grpSpPr bwMode="auto">
          <a:xfrm>
            <a:off x="914400" y="3962400"/>
            <a:ext cx="992188" cy="673100"/>
            <a:chOff x="576" y="2496"/>
            <a:chExt cx="625" cy="424"/>
          </a:xfrm>
        </p:grpSpPr>
        <p:cxnSp>
          <p:nvCxnSpPr>
            <p:cNvPr id="114754" name="AutoShape 61"/>
            <p:cNvCxnSpPr>
              <a:cxnSpLocks noChangeShapeType="1"/>
              <a:endCxn id="11470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4755"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4745" name="Group 63"/>
          <p:cNvGrpSpPr>
            <a:grpSpLocks/>
          </p:cNvGrpSpPr>
          <p:nvPr/>
        </p:nvGrpSpPr>
        <p:grpSpPr bwMode="auto">
          <a:xfrm>
            <a:off x="609600" y="4724400"/>
            <a:ext cx="992188" cy="673100"/>
            <a:chOff x="384" y="2976"/>
            <a:chExt cx="625" cy="424"/>
          </a:xfrm>
        </p:grpSpPr>
        <p:cxnSp>
          <p:nvCxnSpPr>
            <p:cNvPr id="114752" name="AutoShape 64"/>
            <p:cNvCxnSpPr>
              <a:cxnSpLocks noChangeShapeType="1"/>
              <a:endCxn id="11469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53"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4746" name="Group 67"/>
          <p:cNvGrpSpPr>
            <a:grpSpLocks/>
          </p:cNvGrpSpPr>
          <p:nvPr/>
        </p:nvGrpSpPr>
        <p:grpSpPr bwMode="auto">
          <a:xfrm>
            <a:off x="457200" y="5486400"/>
            <a:ext cx="1449388" cy="673100"/>
            <a:chOff x="288" y="3456"/>
            <a:chExt cx="913" cy="424"/>
          </a:xfrm>
        </p:grpSpPr>
        <p:cxnSp>
          <p:nvCxnSpPr>
            <p:cNvPr id="114750" name="AutoShape 68"/>
            <p:cNvCxnSpPr>
              <a:cxnSpLocks noChangeShapeType="1"/>
              <a:endCxn id="11469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4751" name="Text Box 69"/>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4747" name="Oval 70"/>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4807" name="Rectangle 71"/>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v(B) = </a:t>
            </a:r>
            <a:r>
              <a:rPr lang="en-US" sz="2000" b="1" dirty="0">
                <a:latin typeface="Courier New" charset="0"/>
              </a:rPr>
              <a:t>beta(B) = 4</a:t>
            </a:r>
            <a:r>
              <a:rPr lang="en-US" sz="2000" dirty="0">
                <a:solidFill>
                  <a:schemeClr val="tx2"/>
                </a:solidFill>
                <a:latin typeface="Arial" charset="0"/>
              </a:rPr>
              <a:t>, minimum seen so far</a:t>
            </a:r>
          </a:p>
        </p:txBody>
      </p:sp>
      <p:sp>
        <p:nvSpPr>
          <p:cNvPr id="884808" name="Oval 72"/>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4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84808"/>
                                        </p:tgtEl>
                                        <p:attrNameLst>
                                          <p:attrName>style.visibility</p:attrName>
                                        </p:attrNameLst>
                                      </p:cBhvr>
                                      <p:to>
                                        <p:strVal val="visible"/>
                                      </p:to>
                                    </p:set>
                                    <p:animEffect transition="in" filter="dissolve">
                                      <p:cBhvr>
                                        <p:cTn id="11" dur="500"/>
                                        <p:tgtEl>
                                          <p:spTgt spid="88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807" grpId="0" autoUpdateAnimBg="0"/>
      <p:bldP spid="884808"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673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16740" name="AutoShape 4"/>
          <p:cNvCxnSpPr>
            <a:cxnSpLocks noChangeShapeType="1"/>
            <a:stCxn id="116739" idx="3"/>
            <a:endCxn id="116741"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4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674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cxnSp>
        <p:nvCxnSpPr>
          <p:cNvPr id="116743" name="AutoShape 7"/>
          <p:cNvCxnSpPr>
            <a:cxnSpLocks noChangeShapeType="1"/>
            <a:stCxn id="116742" idx="3"/>
            <a:endCxn id="11674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44" name="AutoShape 8"/>
          <p:cNvCxnSpPr>
            <a:cxnSpLocks noChangeShapeType="1"/>
            <a:stCxn id="116742" idx="5"/>
            <a:endCxn id="11674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16745" name="AutoShape 9"/>
          <p:cNvCxnSpPr>
            <a:cxnSpLocks noChangeShapeType="1"/>
            <a:stCxn id="116748" idx="3"/>
            <a:endCxn id="11674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4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6747" name="AutoShape 11"/>
          <p:cNvCxnSpPr>
            <a:cxnSpLocks noChangeShapeType="1"/>
            <a:stCxn id="116748" idx="5"/>
            <a:endCxn id="116739"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74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6749"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6750" name="AutoShape 14"/>
          <p:cNvCxnSpPr>
            <a:cxnSpLocks noChangeShapeType="1"/>
            <a:stCxn id="116739" idx="5"/>
            <a:endCxn id="116751"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5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6752" name="AutoShape 16"/>
          <p:cNvCxnSpPr>
            <a:cxnSpLocks noChangeShapeType="1"/>
            <a:stCxn id="116785" idx="2"/>
            <a:endCxn id="11674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5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675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6755"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6756" name="AutoShape 20"/>
          <p:cNvCxnSpPr>
            <a:cxnSpLocks noChangeShapeType="1"/>
            <a:stCxn id="116753" idx="3"/>
            <a:endCxn id="11677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7" name="AutoShape 21"/>
          <p:cNvCxnSpPr>
            <a:cxnSpLocks noChangeShapeType="1"/>
            <a:stCxn id="116753" idx="4"/>
            <a:endCxn id="11678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8" name="AutoShape 22"/>
          <p:cNvCxnSpPr>
            <a:cxnSpLocks noChangeShapeType="1"/>
            <a:stCxn id="116753" idx="5"/>
            <a:endCxn id="11678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9" name="AutoShape 23"/>
          <p:cNvCxnSpPr>
            <a:cxnSpLocks noChangeShapeType="1"/>
            <a:stCxn id="116755" idx="3"/>
            <a:endCxn id="116781"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0" name="AutoShape 24"/>
          <p:cNvCxnSpPr>
            <a:cxnSpLocks noChangeShapeType="1"/>
            <a:stCxn id="116755" idx="4"/>
            <a:endCxn id="11678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1" name="AutoShape 25"/>
          <p:cNvCxnSpPr>
            <a:cxnSpLocks noChangeShapeType="1"/>
            <a:stCxn id="116755" idx="5"/>
            <a:endCxn id="11678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2" name="AutoShape 26"/>
          <p:cNvCxnSpPr>
            <a:cxnSpLocks noChangeShapeType="1"/>
            <a:stCxn id="116785" idx="5"/>
            <a:endCxn id="11675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3" name="AutoShape 27"/>
          <p:cNvCxnSpPr>
            <a:cxnSpLocks noChangeShapeType="1"/>
            <a:stCxn id="116785" idx="6"/>
            <a:endCxn id="11675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4" name="AutoShape 28"/>
          <p:cNvCxnSpPr>
            <a:cxnSpLocks noChangeShapeType="1"/>
            <a:stCxn id="116785" idx="3"/>
            <a:endCxn id="116755"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6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6766"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676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6768" name="AutoShape 32"/>
          <p:cNvCxnSpPr>
            <a:cxnSpLocks noChangeShapeType="1"/>
            <a:stCxn id="116783" idx="3"/>
            <a:endCxn id="11676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9" name="AutoShape 33"/>
          <p:cNvCxnSpPr>
            <a:cxnSpLocks noChangeShapeType="1"/>
            <a:stCxn id="116783" idx="4"/>
            <a:endCxn id="11676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0" name="AutoShape 34"/>
          <p:cNvCxnSpPr>
            <a:cxnSpLocks noChangeShapeType="1"/>
            <a:stCxn id="116783" idx="5"/>
            <a:endCxn id="11676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1" name="AutoShape 35"/>
          <p:cNvCxnSpPr>
            <a:cxnSpLocks noChangeShapeType="1"/>
            <a:stCxn id="116779" idx="3"/>
            <a:endCxn id="11677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677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6774" name="AutoShape 38"/>
          <p:cNvCxnSpPr>
            <a:cxnSpLocks noChangeShapeType="1"/>
            <a:stCxn id="116779" idx="5"/>
            <a:endCxn id="11677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5" name="AutoShape 39"/>
          <p:cNvCxnSpPr>
            <a:cxnSpLocks noChangeShapeType="1"/>
            <a:stCxn id="116780" idx="3"/>
            <a:endCxn id="11677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677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6778" name="AutoShape 42"/>
          <p:cNvCxnSpPr>
            <a:cxnSpLocks noChangeShapeType="1"/>
            <a:stCxn id="116780" idx="5"/>
            <a:endCxn id="11677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678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6781"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6782"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6783"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678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678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6786" name="Group 52"/>
          <p:cNvGrpSpPr>
            <a:grpSpLocks/>
          </p:cNvGrpSpPr>
          <p:nvPr/>
        </p:nvGrpSpPr>
        <p:grpSpPr bwMode="auto">
          <a:xfrm>
            <a:off x="2095500" y="3276600"/>
            <a:ext cx="2082800" cy="596900"/>
            <a:chOff x="1320" y="2064"/>
            <a:chExt cx="1312" cy="376"/>
          </a:xfrm>
        </p:grpSpPr>
        <p:cxnSp>
          <p:nvCxnSpPr>
            <p:cNvPr id="116804" name="AutoShape 53"/>
            <p:cNvCxnSpPr>
              <a:cxnSpLocks noChangeShapeType="1"/>
              <a:stCxn id="116785" idx="2"/>
              <a:endCxn id="11674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805"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678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8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678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679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6791"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6792" name="Group 60"/>
          <p:cNvGrpSpPr>
            <a:grpSpLocks/>
          </p:cNvGrpSpPr>
          <p:nvPr/>
        </p:nvGrpSpPr>
        <p:grpSpPr bwMode="auto">
          <a:xfrm>
            <a:off x="838200" y="3962400"/>
            <a:ext cx="1068388" cy="673100"/>
            <a:chOff x="528" y="2496"/>
            <a:chExt cx="673" cy="424"/>
          </a:xfrm>
        </p:grpSpPr>
        <p:cxnSp>
          <p:nvCxnSpPr>
            <p:cNvPr id="116802" name="AutoShape 61"/>
            <p:cNvCxnSpPr>
              <a:cxnSpLocks noChangeShapeType="1"/>
              <a:endCxn id="11674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6803"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6793" name="Group 63"/>
          <p:cNvGrpSpPr>
            <a:grpSpLocks/>
          </p:cNvGrpSpPr>
          <p:nvPr/>
        </p:nvGrpSpPr>
        <p:grpSpPr bwMode="auto">
          <a:xfrm>
            <a:off x="609600" y="4724400"/>
            <a:ext cx="992188" cy="673100"/>
            <a:chOff x="384" y="2976"/>
            <a:chExt cx="625" cy="424"/>
          </a:xfrm>
        </p:grpSpPr>
        <p:cxnSp>
          <p:nvCxnSpPr>
            <p:cNvPr id="116800" name="AutoShape 64"/>
            <p:cNvCxnSpPr>
              <a:cxnSpLocks noChangeShapeType="1"/>
              <a:endCxn id="11674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801"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6794" name="Group 66"/>
          <p:cNvGrpSpPr>
            <a:grpSpLocks/>
          </p:cNvGrpSpPr>
          <p:nvPr/>
        </p:nvGrpSpPr>
        <p:grpSpPr bwMode="auto">
          <a:xfrm>
            <a:off x="457200" y="5486400"/>
            <a:ext cx="1449388" cy="673100"/>
            <a:chOff x="288" y="3456"/>
            <a:chExt cx="913" cy="424"/>
          </a:xfrm>
        </p:grpSpPr>
        <p:cxnSp>
          <p:nvCxnSpPr>
            <p:cNvPr id="116798" name="AutoShape 67"/>
            <p:cNvCxnSpPr>
              <a:cxnSpLocks noChangeShapeType="1"/>
              <a:endCxn id="11674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6799" name="Text Box 68"/>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6795"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6854" name="Text Box 70"/>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G</a:t>
            </a:r>
          </a:p>
        </p:txBody>
      </p:sp>
      <p:sp>
        <p:nvSpPr>
          <p:cNvPr id="886855" name="Oval 71"/>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6854"/>
                                        </p:tgtEl>
                                        <p:attrNameLst>
                                          <p:attrName>style.visibility</p:attrName>
                                        </p:attrNameLst>
                                      </p:cBhvr>
                                      <p:to>
                                        <p:strVal val="visible"/>
                                      </p:to>
                                    </p:set>
                                    <p:animEffect transition="in" filter="dissolve">
                                      <p:cBhvr>
                                        <p:cTn id="7" dur="500"/>
                                        <p:tgtEl>
                                          <p:spTgt spid="886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6855"/>
                                        </p:tgtEl>
                                        <p:attrNameLst>
                                          <p:attrName>style.visibility</p:attrName>
                                        </p:attrNameLst>
                                      </p:cBhvr>
                                      <p:to>
                                        <p:strVal val="visible"/>
                                      </p:to>
                                    </p:set>
                                    <p:animEffect transition="in" filter="dissolve">
                                      <p:cBhvr>
                                        <p:cTn id="12" dur="500"/>
                                        <p:tgtEl>
                                          <p:spTgt spid="88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854" grpId="0" autoUpdateAnimBg="0"/>
      <p:bldP spid="8868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atin typeface="Calibri" charset="0"/>
              </a:rPr>
              <a:t>Game Playing as Search</a:t>
            </a:r>
          </a:p>
        </p:txBody>
      </p:sp>
      <p:sp>
        <p:nvSpPr>
          <p:cNvPr id="791555" name="Rectangle 3"/>
          <p:cNvSpPr>
            <a:spLocks noGrp="1" noChangeArrowheads="1"/>
          </p:cNvSpPr>
          <p:nvPr>
            <p:ph idx="1"/>
          </p:nvPr>
        </p:nvSpPr>
        <p:spPr>
          <a:xfrm>
            <a:off x="838200" y="1828800"/>
            <a:ext cx="7848600" cy="4724400"/>
          </a:xfrm>
        </p:spPr>
        <p:txBody>
          <a:bodyPr rtlCol="0">
            <a:normAutofit fontScale="92500" lnSpcReduction="10000"/>
          </a:bodyPr>
          <a:lstStyle/>
          <a:p>
            <a:pPr eaLnBrk="1" fontAlgn="auto" hangingPunct="1">
              <a:spcAft>
                <a:spcPts val="0"/>
              </a:spcAft>
              <a:buFont typeface="Arial" pitchFamily="34" charset="0"/>
              <a:buChar char="•"/>
              <a:defRPr/>
            </a:pPr>
            <a:r>
              <a:rPr lang="en-US" dirty="0">
                <a:ea typeface="+mn-ea"/>
                <a:cs typeface="+mn-cs"/>
              </a:rPr>
              <a:t>Consider two-player, perfect information, deterministic, 0-sum board games:</a:t>
            </a:r>
          </a:p>
          <a:p>
            <a:pPr lvl="1" eaLnBrk="1" fontAlgn="auto" hangingPunct="1">
              <a:spcAft>
                <a:spcPts val="0"/>
              </a:spcAft>
              <a:buFont typeface="Arial" pitchFamily="34" charset="0"/>
              <a:buChar char="–"/>
              <a:defRPr/>
            </a:pPr>
            <a:r>
              <a:rPr lang="en-US" dirty="0">
                <a:ea typeface="+mn-ea"/>
              </a:rPr>
              <a:t>e.g., chess, checkers, tic-tac-toe</a:t>
            </a:r>
          </a:p>
          <a:p>
            <a:pPr lvl="1" eaLnBrk="1" fontAlgn="auto" hangingPunct="1">
              <a:spcAft>
                <a:spcPts val="0"/>
              </a:spcAft>
              <a:buFont typeface="Arial" pitchFamily="34" charset="0"/>
              <a:buChar char="–"/>
              <a:defRPr/>
            </a:pPr>
            <a:r>
              <a:rPr lang="en-US" dirty="0">
                <a:ea typeface="+mn-ea"/>
              </a:rPr>
              <a:t>Board configuration:  a specific arrangement of "pieces"</a:t>
            </a:r>
          </a:p>
          <a:p>
            <a:pPr eaLnBrk="1" fontAlgn="auto" hangingPunct="1">
              <a:spcAft>
                <a:spcPts val="0"/>
              </a:spcAft>
              <a:buFont typeface="Arial" pitchFamily="34" charset="0"/>
              <a:buChar char="•"/>
              <a:defRPr/>
            </a:pPr>
            <a:r>
              <a:rPr lang="en-US" dirty="0">
                <a:ea typeface="+mn-ea"/>
                <a:cs typeface="+mn-cs"/>
              </a:rPr>
              <a:t>Representing board games as search problem:</a:t>
            </a:r>
          </a:p>
          <a:p>
            <a:pPr lvl="1" eaLnBrk="1" fontAlgn="auto" hangingPunct="1">
              <a:spcAft>
                <a:spcPts val="0"/>
              </a:spcAft>
              <a:buFont typeface="Arial" pitchFamily="34" charset="0"/>
              <a:buChar char="–"/>
              <a:defRPr/>
            </a:pPr>
            <a:r>
              <a:rPr lang="en-US" b="1" dirty="0">
                <a:ea typeface="+mn-ea"/>
              </a:rPr>
              <a:t>states:</a:t>
            </a:r>
            <a:r>
              <a:rPr lang="en-US" dirty="0">
                <a:ea typeface="+mn-ea"/>
              </a:rPr>
              <a:t> board configurations</a:t>
            </a:r>
          </a:p>
          <a:p>
            <a:pPr lvl="1" eaLnBrk="1" fontAlgn="auto" hangingPunct="1">
              <a:spcAft>
                <a:spcPts val="0"/>
              </a:spcAft>
              <a:buFont typeface="Arial" pitchFamily="34" charset="0"/>
              <a:buChar char="–"/>
              <a:defRPr/>
            </a:pPr>
            <a:r>
              <a:rPr lang="en-US" b="1" dirty="0">
                <a:ea typeface="+mn-ea"/>
              </a:rPr>
              <a:t>actions:</a:t>
            </a:r>
            <a:r>
              <a:rPr lang="en-US" dirty="0">
                <a:ea typeface="+mn-ea"/>
              </a:rPr>
              <a:t> legal moves</a:t>
            </a:r>
          </a:p>
          <a:p>
            <a:pPr lvl="1" eaLnBrk="1" fontAlgn="auto" hangingPunct="1">
              <a:spcAft>
                <a:spcPts val="0"/>
              </a:spcAft>
              <a:buFont typeface="Arial" pitchFamily="34" charset="0"/>
              <a:buChar char="–"/>
              <a:defRPr/>
            </a:pPr>
            <a:r>
              <a:rPr lang="en-US" b="1" dirty="0">
                <a:ea typeface="+mn-ea"/>
              </a:rPr>
              <a:t>initial state:</a:t>
            </a:r>
            <a:r>
              <a:rPr lang="en-US" dirty="0">
                <a:ea typeface="+mn-ea"/>
              </a:rPr>
              <a:t> starting board configuration</a:t>
            </a:r>
          </a:p>
          <a:p>
            <a:pPr lvl="1" eaLnBrk="1" fontAlgn="auto" hangingPunct="1">
              <a:spcAft>
                <a:spcPts val="0"/>
              </a:spcAft>
              <a:buFont typeface="Arial" pitchFamily="34" charset="0"/>
              <a:buChar char="–"/>
              <a:defRPr/>
            </a:pPr>
            <a:r>
              <a:rPr lang="en-US" b="1" dirty="0">
                <a:ea typeface="+mn-ea"/>
              </a:rPr>
              <a:t>goal state:</a:t>
            </a:r>
            <a:r>
              <a:rPr lang="en-US" dirty="0">
                <a:ea typeface="+mn-ea"/>
              </a:rPr>
              <a:t> game over/terminal board configuration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1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1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1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91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1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9155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9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878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18788" name="AutoShape 4"/>
          <p:cNvCxnSpPr>
            <a:cxnSpLocks noChangeShapeType="1"/>
            <a:stCxn id="118787" idx="3"/>
            <a:endCxn id="118789"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8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879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cxnSp>
        <p:nvCxnSpPr>
          <p:cNvPr id="118791" name="AutoShape 7"/>
          <p:cNvCxnSpPr>
            <a:cxnSpLocks noChangeShapeType="1"/>
            <a:stCxn id="118790" idx="3"/>
            <a:endCxn id="11879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792" name="AutoShape 8"/>
          <p:cNvCxnSpPr>
            <a:cxnSpLocks noChangeShapeType="1"/>
            <a:stCxn id="118790" idx="5"/>
            <a:endCxn id="11879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18793" name="AutoShape 9"/>
          <p:cNvCxnSpPr>
            <a:cxnSpLocks noChangeShapeType="1"/>
            <a:stCxn id="118796" idx="3"/>
            <a:endCxn id="11879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9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8795" name="AutoShape 11"/>
          <p:cNvCxnSpPr>
            <a:cxnSpLocks noChangeShapeType="1"/>
            <a:stCxn id="118796" idx="5"/>
            <a:endCxn id="118787"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79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879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18798" name="AutoShape 14"/>
          <p:cNvCxnSpPr>
            <a:cxnSpLocks noChangeShapeType="1"/>
            <a:stCxn id="118787" idx="5"/>
            <a:endCxn id="118799"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9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8800" name="AutoShape 16"/>
          <p:cNvCxnSpPr>
            <a:cxnSpLocks noChangeShapeType="1"/>
            <a:stCxn id="118833" idx="2"/>
            <a:endCxn id="11879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0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880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8803"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8804" name="AutoShape 20"/>
          <p:cNvCxnSpPr>
            <a:cxnSpLocks noChangeShapeType="1"/>
            <a:stCxn id="118801" idx="3"/>
            <a:endCxn id="11882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5" name="AutoShape 21"/>
          <p:cNvCxnSpPr>
            <a:cxnSpLocks noChangeShapeType="1"/>
            <a:stCxn id="118801" idx="4"/>
            <a:endCxn id="11883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6" name="AutoShape 22"/>
          <p:cNvCxnSpPr>
            <a:cxnSpLocks noChangeShapeType="1"/>
            <a:stCxn id="118801" idx="5"/>
            <a:endCxn id="11882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7" name="AutoShape 23"/>
          <p:cNvCxnSpPr>
            <a:cxnSpLocks noChangeShapeType="1"/>
            <a:stCxn id="118803" idx="3"/>
            <a:endCxn id="118829"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8" name="AutoShape 24"/>
          <p:cNvCxnSpPr>
            <a:cxnSpLocks noChangeShapeType="1"/>
            <a:stCxn id="118803" idx="4"/>
            <a:endCxn id="118830"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9" name="AutoShape 25"/>
          <p:cNvCxnSpPr>
            <a:cxnSpLocks noChangeShapeType="1"/>
            <a:stCxn id="118803" idx="5"/>
            <a:endCxn id="11883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0" name="AutoShape 26"/>
          <p:cNvCxnSpPr>
            <a:cxnSpLocks noChangeShapeType="1"/>
            <a:stCxn id="118833" idx="5"/>
            <a:endCxn id="11880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1" name="AutoShape 27"/>
          <p:cNvCxnSpPr>
            <a:cxnSpLocks noChangeShapeType="1"/>
            <a:stCxn id="118833" idx="6"/>
            <a:endCxn id="11880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2" name="AutoShape 28"/>
          <p:cNvCxnSpPr>
            <a:cxnSpLocks noChangeShapeType="1"/>
            <a:stCxn id="118833" idx="3"/>
            <a:endCxn id="118803"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1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881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881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8816" name="AutoShape 32"/>
          <p:cNvCxnSpPr>
            <a:cxnSpLocks noChangeShapeType="1"/>
            <a:stCxn id="118831" idx="3"/>
            <a:endCxn id="11881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7" name="AutoShape 33"/>
          <p:cNvCxnSpPr>
            <a:cxnSpLocks noChangeShapeType="1"/>
            <a:stCxn id="118831" idx="4"/>
            <a:endCxn id="11881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8" name="AutoShape 34"/>
          <p:cNvCxnSpPr>
            <a:cxnSpLocks noChangeShapeType="1"/>
            <a:stCxn id="118831" idx="5"/>
            <a:endCxn id="11881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9" name="AutoShape 35"/>
          <p:cNvCxnSpPr>
            <a:cxnSpLocks noChangeShapeType="1"/>
            <a:stCxn id="118827" idx="3"/>
            <a:endCxn id="11882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882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8822" name="AutoShape 38"/>
          <p:cNvCxnSpPr>
            <a:cxnSpLocks noChangeShapeType="1"/>
            <a:stCxn id="118827" idx="5"/>
            <a:endCxn id="11882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23" name="AutoShape 39"/>
          <p:cNvCxnSpPr>
            <a:cxnSpLocks noChangeShapeType="1"/>
            <a:stCxn id="118828" idx="3"/>
            <a:endCxn id="11882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882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8826" name="AutoShape 42"/>
          <p:cNvCxnSpPr>
            <a:cxnSpLocks noChangeShapeType="1"/>
            <a:stCxn id="118828" idx="5"/>
            <a:endCxn id="11882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882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8829"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883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883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883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883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8834" name="Group 52"/>
          <p:cNvGrpSpPr>
            <a:grpSpLocks/>
          </p:cNvGrpSpPr>
          <p:nvPr/>
        </p:nvGrpSpPr>
        <p:grpSpPr bwMode="auto">
          <a:xfrm>
            <a:off x="2095500" y="3276600"/>
            <a:ext cx="2082800" cy="596900"/>
            <a:chOff x="1320" y="2064"/>
            <a:chExt cx="1312" cy="376"/>
          </a:xfrm>
        </p:grpSpPr>
        <p:cxnSp>
          <p:nvCxnSpPr>
            <p:cNvPr id="118852" name="AutoShape 53"/>
            <p:cNvCxnSpPr>
              <a:cxnSpLocks noChangeShapeType="1"/>
              <a:stCxn id="118833" idx="2"/>
              <a:endCxn id="11879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853"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883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883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883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883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8839"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8840" name="Group 60"/>
          <p:cNvGrpSpPr>
            <a:grpSpLocks/>
          </p:cNvGrpSpPr>
          <p:nvPr/>
        </p:nvGrpSpPr>
        <p:grpSpPr bwMode="auto">
          <a:xfrm>
            <a:off x="838200" y="3962400"/>
            <a:ext cx="1068388" cy="673100"/>
            <a:chOff x="528" y="2496"/>
            <a:chExt cx="673" cy="424"/>
          </a:xfrm>
        </p:grpSpPr>
        <p:cxnSp>
          <p:nvCxnSpPr>
            <p:cNvPr id="118850" name="AutoShape 61"/>
            <p:cNvCxnSpPr>
              <a:cxnSpLocks noChangeShapeType="1"/>
              <a:endCxn id="11879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8851"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8841" name="Group 63"/>
          <p:cNvGrpSpPr>
            <a:grpSpLocks/>
          </p:cNvGrpSpPr>
          <p:nvPr/>
        </p:nvGrpSpPr>
        <p:grpSpPr bwMode="auto">
          <a:xfrm>
            <a:off x="609600" y="4724400"/>
            <a:ext cx="992188" cy="673100"/>
            <a:chOff x="384" y="2976"/>
            <a:chExt cx="625" cy="424"/>
          </a:xfrm>
        </p:grpSpPr>
        <p:cxnSp>
          <p:nvCxnSpPr>
            <p:cNvPr id="118848" name="AutoShape 64"/>
            <p:cNvCxnSpPr>
              <a:cxnSpLocks noChangeShapeType="1"/>
              <a:endCxn id="11879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849"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8842" name="Group 66"/>
          <p:cNvGrpSpPr>
            <a:grpSpLocks/>
          </p:cNvGrpSpPr>
          <p:nvPr/>
        </p:nvGrpSpPr>
        <p:grpSpPr bwMode="auto">
          <a:xfrm>
            <a:off x="381000" y="5486400"/>
            <a:ext cx="1525588" cy="673100"/>
            <a:chOff x="240" y="3456"/>
            <a:chExt cx="961" cy="424"/>
          </a:xfrm>
        </p:grpSpPr>
        <p:cxnSp>
          <p:nvCxnSpPr>
            <p:cNvPr id="118846" name="AutoShape 67"/>
            <p:cNvCxnSpPr>
              <a:cxnSpLocks noChangeShapeType="1"/>
              <a:endCxn id="11878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8847" name="Text Box 68"/>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8843"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8902" name="Rectangle 70"/>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v(B) = </a:t>
            </a:r>
            <a:r>
              <a:rPr lang="en-US" sz="2000" b="1" dirty="0">
                <a:latin typeface="Courier New" charset="0"/>
              </a:rPr>
              <a:t>beta(B) = -5</a:t>
            </a:r>
            <a:r>
              <a:rPr lang="en-US" sz="2000" dirty="0">
                <a:solidFill>
                  <a:schemeClr val="tx2"/>
                </a:solidFill>
                <a:latin typeface="Arial" charset="0"/>
              </a:rPr>
              <a:t>, updated to minimum seen so far</a:t>
            </a:r>
          </a:p>
        </p:txBody>
      </p:sp>
      <p:sp>
        <p:nvSpPr>
          <p:cNvPr id="888903" name="Oval 71"/>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8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88903"/>
                                        </p:tgtEl>
                                        <p:attrNameLst>
                                          <p:attrName>style.visibility</p:attrName>
                                        </p:attrNameLst>
                                      </p:cBhvr>
                                      <p:to>
                                        <p:strVal val="visible"/>
                                      </p:to>
                                    </p:set>
                                    <p:animEffect transition="in" filter="dissolve">
                                      <p:cBhvr>
                                        <p:cTn id="11" dur="500"/>
                                        <p:tgtEl>
                                          <p:spTgt spid="88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902" grpId="0" autoUpdateAnimBg="0"/>
      <p:bldP spid="888903"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0835"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20836" name="AutoShape 4"/>
          <p:cNvCxnSpPr>
            <a:cxnSpLocks noChangeShapeType="1"/>
            <a:stCxn id="120835" idx="3"/>
            <a:endCxn id="120837"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37"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0838"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0839" name="AutoShape 7"/>
          <p:cNvCxnSpPr>
            <a:cxnSpLocks noChangeShapeType="1"/>
            <a:stCxn id="120838" idx="3"/>
            <a:endCxn id="12084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40" name="AutoShape 8"/>
          <p:cNvCxnSpPr>
            <a:cxnSpLocks noChangeShapeType="1"/>
            <a:stCxn id="120838" idx="5"/>
            <a:endCxn id="120845"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0841" name="AutoShape 9"/>
          <p:cNvCxnSpPr>
            <a:cxnSpLocks noChangeShapeType="1"/>
            <a:stCxn id="120844" idx="3"/>
            <a:endCxn id="120842"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2"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0843" name="AutoShape 11"/>
          <p:cNvCxnSpPr>
            <a:cxnSpLocks noChangeShapeType="1"/>
            <a:stCxn id="120844" idx="5"/>
            <a:endCxn id="120835"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844"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0845"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0846" name="AutoShape 14"/>
          <p:cNvCxnSpPr>
            <a:cxnSpLocks noChangeShapeType="1"/>
            <a:stCxn id="120835" idx="5"/>
            <a:endCxn id="120847"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7"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0848" name="AutoShape 16"/>
          <p:cNvCxnSpPr>
            <a:cxnSpLocks noChangeShapeType="1"/>
            <a:stCxn id="120881" idx="2"/>
            <a:endCxn id="120838"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9"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0850"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0851"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20852" name="AutoShape 20"/>
          <p:cNvCxnSpPr>
            <a:cxnSpLocks noChangeShapeType="1"/>
            <a:stCxn id="120849" idx="3"/>
            <a:endCxn id="120875"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3" name="AutoShape 21"/>
          <p:cNvCxnSpPr>
            <a:cxnSpLocks noChangeShapeType="1"/>
            <a:stCxn id="120849" idx="4"/>
            <a:endCxn id="12088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4" name="AutoShape 22"/>
          <p:cNvCxnSpPr>
            <a:cxnSpLocks noChangeShapeType="1"/>
            <a:stCxn id="120849" idx="5"/>
            <a:endCxn id="120876"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5" name="AutoShape 23"/>
          <p:cNvCxnSpPr>
            <a:cxnSpLocks noChangeShapeType="1"/>
            <a:stCxn id="120851" idx="3"/>
            <a:endCxn id="120877"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6" name="AutoShape 24"/>
          <p:cNvCxnSpPr>
            <a:cxnSpLocks noChangeShapeType="1"/>
            <a:stCxn id="120851" idx="4"/>
            <a:endCxn id="120878"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7" name="AutoShape 25"/>
          <p:cNvCxnSpPr>
            <a:cxnSpLocks noChangeShapeType="1"/>
            <a:stCxn id="120851" idx="5"/>
            <a:endCxn id="120879"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8" name="AutoShape 26"/>
          <p:cNvCxnSpPr>
            <a:cxnSpLocks noChangeShapeType="1"/>
            <a:stCxn id="120881" idx="5"/>
            <a:endCxn id="120850"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9" name="AutoShape 27"/>
          <p:cNvCxnSpPr>
            <a:cxnSpLocks noChangeShapeType="1"/>
            <a:stCxn id="120881" idx="6"/>
            <a:endCxn id="120849"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0" name="AutoShape 28"/>
          <p:cNvCxnSpPr>
            <a:cxnSpLocks noChangeShapeType="1"/>
            <a:stCxn id="120881" idx="3"/>
            <a:endCxn id="120851"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61"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0862"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0863"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0864" name="AutoShape 32"/>
          <p:cNvCxnSpPr>
            <a:cxnSpLocks noChangeShapeType="1"/>
            <a:stCxn id="120879" idx="3"/>
            <a:endCxn id="120862"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5" name="AutoShape 33"/>
          <p:cNvCxnSpPr>
            <a:cxnSpLocks noChangeShapeType="1"/>
            <a:stCxn id="120879" idx="4"/>
            <a:endCxn id="120863"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6" name="AutoShape 34"/>
          <p:cNvCxnSpPr>
            <a:cxnSpLocks noChangeShapeType="1"/>
            <a:stCxn id="120879" idx="5"/>
            <a:endCxn id="120861"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7" name="AutoShape 35"/>
          <p:cNvCxnSpPr>
            <a:cxnSpLocks noChangeShapeType="1"/>
            <a:stCxn id="120875" idx="3"/>
            <a:endCxn id="120868"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68"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0869"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0870" name="AutoShape 38"/>
          <p:cNvCxnSpPr>
            <a:cxnSpLocks noChangeShapeType="1"/>
            <a:stCxn id="120875" idx="5"/>
            <a:endCxn id="120869"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71" name="AutoShape 39"/>
          <p:cNvCxnSpPr>
            <a:cxnSpLocks noChangeShapeType="1"/>
            <a:stCxn id="120876" idx="3"/>
            <a:endCxn id="120872"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72"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0873"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0874" name="AutoShape 42"/>
          <p:cNvCxnSpPr>
            <a:cxnSpLocks noChangeShapeType="1"/>
            <a:stCxn id="120876" idx="5"/>
            <a:endCxn id="120873"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75"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0876"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0877"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0878"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0879"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088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088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0882" name="Group 52"/>
          <p:cNvGrpSpPr>
            <a:grpSpLocks/>
          </p:cNvGrpSpPr>
          <p:nvPr/>
        </p:nvGrpSpPr>
        <p:grpSpPr bwMode="auto">
          <a:xfrm>
            <a:off x="2095500" y="3276600"/>
            <a:ext cx="2082800" cy="596900"/>
            <a:chOff x="1320" y="2064"/>
            <a:chExt cx="1312" cy="376"/>
          </a:xfrm>
        </p:grpSpPr>
        <p:cxnSp>
          <p:nvCxnSpPr>
            <p:cNvPr id="120899" name="AutoShape 53"/>
            <p:cNvCxnSpPr>
              <a:cxnSpLocks noChangeShapeType="1"/>
              <a:stCxn id="120881" idx="2"/>
              <a:endCxn id="120838"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900"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088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088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088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088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0887" name="Group 60"/>
          <p:cNvGrpSpPr>
            <a:grpSpLocks/>
          </p:cNvGrpSpPr>
          <p:nvPr/>
        </p:nvGrpSpPr>
        <p:grpSpPr bwMode="auto">
          <a:xfrm>
            <a:off x="838200" y="3962400"/>
            <a:ext cx="1068388" cy="673100"/>
            <a:chOff x="528" y="2496"/>
            <a:chExt cx="673" cy="424"/>
          </a:xfrm>
        </p:grpSpPr>
        <p:cxnSp>
          <p:nvCxnSpPr>
            <p:cNvPr id="120897" name="AutoShape 61"/>
            <p:cNvCxnSpPr>
              <a:cxnSpLocks noChangeShapeType="1"/>
              <a:endCxn id="12084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0898"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0888" name="Group 63"/>
          <p:cNvGrpSpPr>
            <a:grpSpLocks/>
          </p:cNvGrpSpPr>
          <p:nvPr/>
        </p:nvGrpSpPr>
        <p:grpSpPr bwMode="auto">
          <a:xfrm>
            <a:off x="609600" y="4724400"/>
            <a:ext cx="992188" cy="673100"/>
            <a:chOff x="384" y="2976"/>
            <a:chExt cx="625" cy="424"/>
          </a:xfrm>
        </p:grpSpPr>
        <p:cxnSp>
          <p:nvCxnSpPr>
            <p:cNvPr id="120895" name="AutoShape 64"/>
            <p:cNvCxnSpPr>
              <a:cxnSpLocks noChangeShapeType="1"/>
              <a:endCxn id="120842"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896"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0889" name="Group 66"/>
          <p:cNvGrpSpPr>
            <a:grpSpLocks/>
          </p:cNvGrpSpPr>
          <p:nvPr/>
        </p:nvGrpSpPr>
        <p:grpSpPr bwMode="auto">
          <a:xfrm>
            <a:off x="304800" y="5486400"/>
            <a:ext cx="1601788" cy="673100"/>
            <a:chOff x="192" y="3456"/>
            <a:chExt cx="1009" cy="424"/>
          </a:xfrm>
        </p:grpSpPr>
        <p:cxnSp>
          <p:nvCxnSpPr>
            <p:cNvPr id="120893" name="AutoShape 67"/>
            <p:cNvCxnSpPr>
              <a:cxnSpLocks noChangeShapeType="1"/>
              <a:endCxn id="120837"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0894" name="Text Box 68"/>
            <p:cNvSpPr txBox="1">
              <a:spLocks noChangeArrowheads="1"/>
            </p:cNvSpPr>
            <p:nvPr/>
          </p:nvSpPr>
          <p:spPr bwMode="auto">
            <a:xfrm>
              <a:off x="192"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0890"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90950" name="Rectangle 70"/>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v(A) = </a:t>
            </a:r>
            <a:r>
              <a:rPr lang="en-US" sz="2000" b="1" dirty="0">
                <a:latin typeface="Courier New" charset="0"/>
              </a:rPr>
              <a:t>alpha(A) = -5</a:t>
            </a:r>
            <a:r>
              <a:rPr lang="en-US" sz="2000" dirty="0">
                <a:solidFill>
                  <a:schemeClr val="tx2"/>
                </a:solidFill>
                <a:latin typeface="Arial" charset="0"/>
              </a:rPr>
              <a:t>, maximum seen so far</a:t>
            </a:r>
          </a:p>
        </p:txBody>
      </p:sp>
      <p:sp>
        <p:nvSpPr>
          <p:cNvPr id="890952" name="Oval 72"/>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 </a:t>
            </a:r>
            <a:r>
              <a:rPr lang="en-US" sz="1600" dirty="0">
                <a:solidFill>
                  <a:srgbClr val="FF0000"/>
                </a:solidFill>
                <a:latin typeface="Arial" charset="0"/>
                <a:sym typeface="Symbol" charset="0"/>
              </a:rPr>
              <a:t>β</a:t>
            </a:r>
            <a:r>
              <a:rPr lang="en-US" sz="1600" b="1" i="1" dirty="0">
                <a:solidFill>
                  <a:srgbClr val="FF0000"/>
                </a:solidFill>
                <a:latin typeface="Arial" charset="0"/>
                <a:sym typeface="Symbol" charset="0"/>
              </a:rPr>
              <a:t>=+∞</a:t>
            </a:r>
            <a:endParaRPr lang="en-US" sz="18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90952"/>
                                        </p:tgtEl>
                                        <p:attrNameLst>
                                          <p:attrName>style.visibility</p:attrName>
                                        </p:attrNameLst>
                                      </p:cBhvr>
                                      <p:to>
                                        <p:strVal val="visible"/>
                                      </p:to>
                                    </p:set>
                                    <p:animEffect transition="in" filter="dissolve">
                                      <p:cBhvr>
                                        <p:cTn id="11" dur="500"/>
                                        <p:tgtEl>
                                          <p:spTgt spid="890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0" grpId="0" autoUpdateAnimBg="0"/>
      <p:bldP spid="890952"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288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22884" name="AutoShape 4"/>
          <p:cNvCxnSpPr>
            <a:cxnSpLocks noChangeShapeType="1"/>
            <a:stCxn id="122883" idx="3"/>
            <a:endCxn id="122885"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8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288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2887" name="AutoShape 7"/>
          <p:cNvCxnSpPr>
            <a:cxnSpLocks noChangeShapeType="1"/>
            <a:stCxn id="122886" idx="3"/>
            <a:endCxn id="12289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888" name="AutoShape 8"/>
          <p:cNvCxnSpPr>
            <a:cxnSpLocks noChangeShapeType="1"/>
            <a:stCxn id="122886" idx="5"/>
            <a:endCxn id="12289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2889" name="AutoShape 9"/>
          <p:cNvCxnSpPr>
            <a:cxnSpLocks noChangeShapeType="1"/>
            <a:stCxn id="122892" idx="3"/>
            <a:endCxn id="12289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2891" name="AutoShape 11"/>
          <p:cNvCxnSpPr>
            <a:cxnSpLocks noChangeShapeType="1"/>
            <a:stCxn id="122892" idx="5"/>
            <a:endCxn id="122883"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89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289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2894" name="AutoShape 14"/>
          <p:cNvCxnSpPr>
            <a:cxnSpLocks noChangeShapeType="1"/>
            <a:stCxn id="122883" idx="5"/>
            <a:endCxn id="122895"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2896" name="AutoShape 16"/>
          <p:cNvCxnSpPr>
            <a:cxnSpLocks noChangeShapeType="1"/>
            <a:stCxn id="122929" idx="2"/>
            <a:endCxn id="12288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289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2899"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22900" name="AutoShape 20"/>
          <p:cNvCxnSpPr>
            <a:cxnSpLocks noChangeShapeType="1"/>
            <a:stCxn id="122897" idx="3"/>
            <a:endCxn id="12292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1" name="AutoShape 21"/>
          <p:cNvCxnSpPr>
            <a:cxnSpLocks noChangeShapeType="1"/>
            <a:stCxn id="122897" idx="4"/>
            <a:endCxn id="12292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2" name="AutoShape 22"/>
          <p:cNvCxnSpPr>
            <a:cxnSpLocks noChangeShapeType="1"/>
            <a:stCxn id="122897" idx="5"/>
            <a:endCxn id="12292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3" name="AutoShape 23"/>
          <p:cNvCxnSpPr>
            <a:cxnSpLocks noChangeShapeType="1"/>
            <a:stCxn id="122899" idx="3"/>
            <a:endCxn id="122925"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4" name="AutoShape 24"/>
          <p:cNvCxnSpPr>
            <a:cxnSpLocks noChangeShapeType="1"/>
            <a:stCxn id="122899" idx="4"/>
            <a:endCxn id="122926"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5" name="AutoShape 25"/>
          <p:cNvCxnSpPr>
            <a:cxnSpLocks noChangeShapeType="1"/>
            <a:stCxn id="122899" idx="5"/>
            <a:endCxn id="122927"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6" name="AutoShape 26"/>
          <p:cNvCxnSpPr>
            <a:cxnSpLocks noChangeShapeType="1"/>
            <a:stCxn id="122929" idx="5"/>
            <a:endCxn id="12289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7" name="AutoShape 27"/>
          <p:cNvCxnSpPr>
            <a:cxnSpLocks noChangeShapeType="1"/>
            <a:stCxn id="122929" idx="6"/>
            <a:endCxn id="12289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8" name="AutoShape 28"/>
          <p:cNvCxnSpPr>
            <a:cxnSpLocks noChangeShapeType="1"/>
            <a:stCxn id="122929" idx="3"/>
            <a:endCxn id="12289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0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291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291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2912" name="AutoShape 32"/>
          <p:cNvCxnSpPr>
            <a:cxnSpLocks noChangeShapeType="1"/>
            <a:stCxn id="122927" idx="3"/>
            <a:endCxn id="12291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3" name="AutoShape 33"/>
          <p:cNvCxnSpPr>
            <a:cxnSpLocks noChangeShapeType="1"/>
            <a:stCxn id="122927" idx="4"/>
            <a:endCxn id="12291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4" name="AutoShape 34"/>
          <p:cNvCxnSpPr>
            <a:cxnSpLocks noChangeShapeType="1"/>
            <a:stCxn id="122927" idx="5"/>
            <a:endCxn id="12290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5" name="AutoShape 35"/>
          <p:cNvCxnSpPr>
            <a:cxnSpLocks noChangeShapeType="1"/>
            <a:stCxn id="122923" idx="3"/>
            <a:endCxn id="12291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1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291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2918" name="AutoShape 38"/>
          <p:cNvCxnSpPr>
            <a:cxnSpLocks noChangeShapeType="1"/>
            <a:stCxn id="122923" idx="5"/>
            <a:endCxn id="12291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9" name="AutoShape 39"/>
          <p:cNvCxnSpPr>
            <a:cxnSpLocks noChangeShapeType="1"/>
            <a:stCxn id="122924" idx="3"/>
            <a:endCxn id="12292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2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292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2922" name="AutoShape 42"/>
          <p:cNvCxnSpPr>
            <a:cxnSpLocks noChangeShapeType="1"/>
            <a:stCxn id="122924" idx="5"/>
            <a:endCxn id="12292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2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292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2925"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2926"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292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292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292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2930" name="Group 52"/>
          <p:cNvGrpSpPr>
            <a:grpSpLocks/>
          </p:cNvGrpSpPr>
          <p:nvPr/>
        </p:nvGrpSpPr>
        <p:grpSpPr bwMode="auto">
          <a:xfrm>
            <a:off x="2095500" y="3276600"/>
            <a:ext cx="2082800" cy="596900"/>
            <a:chOff x="1320" y="2064"/>
            <a:chExt cx="1312" cy="376"/>
          </a:xfrm>
        </p:grpSpPr>
        <p:cxnSp>
          <p:nvCxnSpPr>
            <p:cNvPr id="122951" name="AutoShape 53"/>
            <p:cNvCxnSpPr>
              <a:cxnSpLocks noChangeShapeType="1"/>
              <a:stCxn id="122929" idx="2"/>
              <a:endCxn id="12288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52"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293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293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293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293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2935" name="Group 59"/>
          <p:cNvGrpSpPr>
            <a:grpSpLocks/>
          </p:cNvGrpSpPr>
          <p:nvPr/>
        </p:nvGrpSpPr>
        <p:grpSpPr bwMode="auto">
          <a:xfrm>
            <a:off x="990600" y="3962400"/>
            <a:ext cx="915988" cy="673100"/>
            <a:chOff x="624" y="2496"/>
            <a:chExt cx="577" cy="424"/>
          </a:xfrm>
        </p:grpSpPr>
        <p:cxnSp>
          <p:nvCxnSpPr>
            <p:cNvPr id="122949" name="AutoShape 60"/>
            <p:cNvCxnSpPr>
              <a:cxnSpLocks noChangeShapeType="1"/>
              <a:endCxn id="12289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2950"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2936" name="Group 62"/>
          <p:cNvGrpSpPr>
            <a:grpSpLocks/>
          </p:cNvGrpSpPr>
          <p:nvPr/>
        </p:nvGrpSpPr>
        <p:grpSpPr bwMode="auto">
          <a:xfrm>
            <a:off x="533400" y="4724400"/>
            <a:ext cx="1068388" cy="673100"/>
            <a:chOff x="336" y="2976"/>
            <a:chExt cx="673" cy="424"/>
          </a:xfrm>
        </p:grpSpPr>
        <p:cxnSp>
          <p:nvCxnSpPr>
            <p:cNvPr id="122947" name="AutoShape 63"/>
            <p:cNvCxnSpPr>
              <a:cxnSpLocks noChangeShapeType="1"/>
              <a:endCxn id="12289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48" name="Text Box 64"/>
            <p:cNvSpPr txBox="1">
              <a:spLocks noChangeArrowheads="1"/>
            </p:cNvSpPr>
            <p:nvPr/>
          </p:nvSpPr>
          <p:spPr bwMode="auto">
            <a:xfrm>
              <a:off x="336"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2937" name="Group 65"/>
          <p:cNvGrpSpPr>
            <a:grpSpLocks/>
          </p:cNvGrpSpPr>
          <p:nvPr/>
        </p:nvGrpSpPr>
        <p:grpSpPr bwMode="auto">
          <a:xfrm>
            <a:off x="457200" y="5486400"/>
            <a:ext cx="1449388" cy="673100"/>
            <a:chOff x="288" y="3456"/>
            <a:chExt cx="913" cy="424"/>
          </a:xfrm>
        </p:grpSpPr>
        <p:cxnSp>
          <p:nvCxnSpPr>
            <p:cNvPr id="122945" name="AutoShape 66"/>
            <p:cNvCxnSpPr>
              <a:cxnSpLocks noChangeShapeType="1"/>
              <a:endCxn id="12288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2946"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293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293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294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a:p>
            <a:pPr algn="ctr">
              <a:lnSpc>
                <a:spcPct val="75000"/>
              </a:lnSpc>
            </a:pPr>
            <a:endParaRPr lang="en-US" sz="1800" b="1" dirty="0">
              <a:solidFill>
                <a:srgbClr val="FFFF00"/>
              </a:solidFill>
              <a:latin typeface="Arial" charset="0"/>
            </a:endParaRPr>
          </a:p>
        </p:txBody>
      </p:sp>
      <p:sp>
        <p:nvSpPr>
          <p:cNvPr id="89299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3000" name="Oval 72"/>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893001" name="AutoShape 73"/>
          <p:cNvCxnSpPr>
            <a:cxnSpLocks noChangeShapeType="1"/>
            <a:stCxn id="893000" idx="3"/>
            <a:endCxn id="12292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893002" name="Oval 74"/>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l-GR" sz="1600" b="1">
                <a:solidFill>
                  <a:srgbClr val="FF0000"/>
                </a:solidFill>
                <a:latin typeface="Palatino" charset="0"/>
                <a:sym typeface="Symbol" charset="0"/>
              </a:rPr>
              <a:t>α</a:t>
            </a:r>
            <a:r>
              <a:rPr lang="en-US" sz="1600" b="1">
                <a:solidFill>
                  <a:srgbClr val="FF0000"/>
                </a:solidFill>
                <a:latin typeface="Palatino" charset="0"/>
                <a:sym typeface="Symbol" charset="0"/>
              </a:rPr>
              <a:t>=-5</a:t>
            </a:r>
            <a:r>
              <a:rPr lang="en-US" sz="1600" b="1" i="1">
                <a:solidFill>
                  <a:srgbClr val="FF0000"/>
                </a:solidFill>
                <a:latin typeface="Palatino"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
        <p:nvSpPr>
          <p:cNvPr id="80" name="Rectangle 70"/>
          <p:cNvSpPr>
            <a:spLocks noChangeArrowheads="1"/>
          </p:cNvSpPr>
          <p:nvPr/>
        </p:nvSpPr>
        <p:spPr bwMode="auto">
          <a:xfrm>
            <a:off x="1066800" y="2590800"/>
            <a:ext cx="5029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2000" dirty="0">
                <a:solidFill>
                  <a:schemeClr val="tx2"/>
                </a:solidFill>
                <a:latin typeface="Arial" charset="0"/>
              </a:rPr>
              <a:t>Copy alpha and beta values from A to 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2999"/>
                                        </p:tgtEl>
                                        <p:attrNameLst>
                                          <p:attrName>style.visibility</p:attrName>
                                        </p:attrNameLst>
                                      </p:cBhvr>
                                      <p:to>
                                        <p:strVal val="visible"/>
                                      </p:to>
                                    </p:set>
                                    <p:animEffect transition="in" filter="dissolve">
                                      <p:cBhvr>
                                        <p:cTn id="7" dur="500"/>
                                        <p:tgtEl>
                                          <p:spTgt spid="892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3000"/>
                                        </p:tgtEl>
                                        <p:attrNameLst>
                                          <p:attrName>style.visibility</p:attrName>
                                        </p:attrNameLst>
                                      </p:cBhvr>
                                      <p:to>
                                        <p:strVal val="visible"/>
                                      </p:to>
                                    </p:set>
                                    <p:animEffect transition="in" filter="dissolve">
                                      <p:cBhvr>
                                        <p:cTn id="12" dur="500"/>
                                        <p:tgtEl>
                                          <p:spTgt spid="8930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8930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93002"/>
                                        </p:tgtEl>
                                        <p:attrNameLst>
                                          <p:attrName>style.visibility</p:attrName>
                                        </p:attrNameLst>
                                      </p:cBhvr>
                                      <p:to>
                                        <p:strVal val="visible"/>
                                      </p:to>
                                    </p:set>
                                    <p:animEffect transition="in" filter="dissolve">
                                      <p:cBhvr>
                                        <p:cTn id="21" dur="500"/>
                                        <p:tgtEl>
                                          <p:spTgt spid="89300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99" grpId="0" autoUpdateAnimBg="0"/>
      <p:bldP spid="893000" grpId="0" animBg="1" autoUpdateAnimBg="0"/>
      <p:bldP spid="893002" grpId="0" animBg="1" autoUpdateAnimBg="0"/>
      <p:bldP spid="8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493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24932" name="AutoShape 4"/>
          <p:cNvCxnSpPr>
            <a:cxnSpLocks noChangeShapeType="1"/>
            <a:stCxn id="124931" idx="3"/>
            <a:endCxn id="124933"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3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493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4935" name="AutoShape 7"/>
          <p:cNvCxnSpPr>
            <a:cxnSpLocks noChangeShapeType="1"/>
            <a:stCxn id="124934" idx="3"/>
            <a:endCxn id="12494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36" name="AutoShape 8"/>
          <p:cNvCxnSpPr>
            <a:cxnSpLocks noChangeShapeType="1"/>
            <a:stCxn id="124934" idx="5"/>
            <a:endCxn id="12494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4937" name="AutoShape 9"/>
          <p:cNvCxnSpPr>
            <a:cxnSpLocks noChangeShapeType="1"/>
            <a:stCxn id="124940" idx="3"/>
            <a:endCxn id="12493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3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4939" name="AutoShape 11"/>
          <p:cNvCxnSpPr>
            <a:cxnSpLocks noChangeShapeType="1"/>
            <a:stCxn id="124940" idx="5"/>
            <a:endCxn id="124931"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4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494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4942" name="AutoShape 14"/>
          <p:cNvCxnSpPr>
            <a:cxnSpLocks noChangeShapeType="1"/>
            <a:stCxn id="124931" idx="5"/>
            <a:endCxn id="124943"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4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4944" name="AutoShape 16"/>
          <p:cNvCxnSpPr>
            <a:cxnSpLocks noChangeShapeType="1"/>
            <a:stCxn id="124977" idx="2"/>
            <a:endCxn id="12493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4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494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4947"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cxnSp>
        <p:nvCxnSpPr>
          <p:cNvPr id="124948" name="AutoShape 20"/>
          <p:cNvCxnSpPr>
            <a:cxnSpLocks noChangeShapeType="1"/>
            <a:stCxn id="124945" idx="3"/>
            <a:endCxn id="12497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49" name="AutoShape 21"/>
          <p:cNvCxnSpPr>
            <a:cxnSpLocks noChangeShapeType="1"/>
            <a:stCxn id="124945" idx="4"/>
            <a:endCxn id="12497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0" name="AutoShape 22"/>
          <p:cNvCxnSpPr>
            <a:cxnSpLocks noChangeShapeType="1"/>
            <a:stCxn id="124945" idx="5"/>
            <a:endCxn id="12497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1" name="AutoShape 23"/>
          <p:cNvCxnSpPr>
            <a:cxnSpLocks noChangeShapeType="1"/>
            <a:stCxn id="124947" idx="3"/>
            <a:endCxn id="12497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4952" name="AutoShape 24"/>
          <p:cNvCxnSpPr>
            <a:cxnSpLocks noChangeShapeType="1"/>
            <a:stCxn id="124947" idx="4"/>
            <a:endCxn id="12497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3" name="AutoShape 25"/>
          <p:cNvCxnSpPr>
            <a:cxnSpLocks noChangeShapeType="1"/>
            <a:stCxn id="124947" idx="5"/>
            <a:endCxn id="12497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4" name="AutoShape 26"/>
          <p:cNvCxnSpPr>
            <a:cxnSpLocks noChangeShapeType="1"/>
            <a:stCxn id="124977" idx="5"/>
            <a:endCxn id="12494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5" name="AutoShape 27"/>
          <p:cNvCxnSpPr>
            <a:cxnSpLocks noChangeShapeType="1"/>
            <a:stCxn id="124977" idx="6"/>
            <a:endCxn id="12494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6" name="AutoShape 28"/>
          <p:cNvCxnSpPr>
            <a:cxnSpLocks noChangeShapeType="1"/>
            <a:stCxn id="124977" idx="3"/>
            <a:endCxn id="124947"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5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495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495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4960" name="AutoShape 32"/>
          <p:cNvCxnSpPr>
            <a:cxnSpLocks noChangeShapeType="1"/>
            <a:stCxn id="124975" idx="3"/>
            <a:endCxn id="12495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1" name="AutoShape 33"/>
          <p:cNvCxnSpPr>
            <a:cxnSpLocks noChangeShapeType="1"/>
            <a:stCxn id="124975" idx="4"/>
            <a:endCxn id="12495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2" name="AutoShape 34"/>
          <p:cNvCxnSpPr>
            <a:cxnSpLocks noChangeShapeType="1"/>
            <a:stCxn id="124975" idx="5"/>
            <a:endCxn id="12495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3" name="AutoShape 35"/>
          <p:cNvCxnSpPr>
            <a:cxnSpLocks noChangeShapeType="1"/>
            <a:stCxn id="124971" idx="3"/>
            <a:endCxn id="12496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6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496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4966" name="AutoShape 38"/>
          <p:cNvCxnSpPr>
            <a:cxnSpLocks noChangeShapeType="1"/>
            <a:stCxn id="124971" idx="5"/>
            <a:endCxn id="12496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7" name="AutoShape 39"/>
          <p:cNvCxnSpPr>
            <a:cxnSpLocks noChangeShapeType="1"/>
            <a:stCxn id="124972" idx="3"/>
            <a:endCxn id="12496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6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496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4970" name="AutoShape 42"/>
          <p:cNvCxnSpPr>
            <a:cxnSpLocks noChangeShapeType="1"/>
            <a:stCxn id="124972" idx="5"/>
            <a:endCxn id="12496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7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497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497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497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497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497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497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4978" name="Group 52"/>
          <p:cNvGrpSpPr>
            <a:grpSpLocks/>
          </p:cNvGrpSpPr>
          <p:nvPr/>
        </p:nvGrpSpPr>
        <p:grpSpPr bwMode="auto">
          <a:xfrm>
            <a:off x="2095500" y="3276600"/>
            <a:ext cx="2082800" cy="596900"/>
            <a:chOff x="1320" y="2064"/>
            <a:chExt cx="1312" cy="376"/>
          </a:xfrm>
        </p:grpSpPr>
        <p:cxnSp>
          <p:nvCxnSpPr>
            <p:cNvPr id="124998" name="AutoShape 53"/>
            <p:cNvCxnSpPr>
              <a:cxnSpLocks noChangeShapeType="1"/>
              <a:stCxn id="124977" idx="2"/>
              <a:endCxn id="12493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99"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497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498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498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498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4983" name="Group 59"/>
          <p:cNvGrpSpPr>
            <a:grpSpLocks/>
          </p:cNvGrpSpPr>
          <p:nvPr/>
        </p:nvGrpSpPr>
        <p:grpSpPr bwMode="auto">
          <a:xfrm>
            <a:off x="914400" y="3962400"/>
            <a:ext cx="992188" cy="673100"/>
            <a:chOff x="576" y="2496"/>
            <a:chExt cx="625" cy="424"/>
          </a:xfrm>
        </p:grpSpPr>
        <p:cxnSp>
          <p:nvCxnSpPr>
            <p:cNvPr id="124996" name="AutoShape 60"/>
            <p:cNvCxnSpPr>
              <a:cxnSpLocks noChangeShapeType="1"/>
              <a:endCxn id="12494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499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4984" name="Group 62"/>
          <p:cNvGrpSpPr>
            <a:grpSpLocks/>
          </p:cNvGrpSpPr>
          <p:nvPr/>
        </p:nvGrpSpPr>
        <p:grpSpPr bwMode="auto">
          <a:xfrm>
            <a:off x="609600" y="4724400"/>
            <a:ext cx="992188" cy="673100"/>
            <a:chOff x="384" y="2976"/>
            <a:chExt cx="625" cy="424"/>
          </a:xfrm>
        </p:grpSpPr>
        <p:cxnSp>
          <p:nvCxnSpPr>
            <p:cNvPr id="124994" name="AutoShape 63"/>
            <p:cNvCxnSpPr>
              <a:cxnSpLocks noChangeShapeType="1"/>
              <a:endCxn id="12493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95"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4985" name="Group 65"/>
          <p:cNvGrpSpPr>
            <a:grpSpLocks/>
          </p:cNvGrpSpPr>
          <p:nvPr/>
        </p:nvGrpSpPr>
        <p:grpSpPr bwMode="auto">
          <a:xfrm>
            <a:off x="457200" y="5486400"/>
            <a:ext cx="1449388" cy="673100"/>
            <a:chOff x="288" y="3456"/>
            <a:chExt cx="913" cy="424"/>
          </a:xfrm>
        </p:grpSpPr>
        <p:cxnSp>
          <p:nvCxnSpPr>
            <p:cNvPr id="124992" name="AutoShape 66"/>
            <p:cNvCxnSpPr>
              <a:cxnSpLocks noChangeShapeType="1"/>
              <a:endCxn id="12493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4993"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498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4987"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498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a:p>
            <a:pPr algn="ctr">
              <a:lnSpc>
                <a:spcPct val="75000"/>
              </a:lnSpc>
            </a:pPr>
            <a:endParaRPr lang="en-US" sz="1800" b="1" dirty="0">
              <a:latin typeface="Arial" charset="0"/>
            </a:endParaRPr>
          </a:p>
        </p:txBody>
      </p:sp>
      <p:sp>
        <p:nvSpPr>
          <p:cNvPr id="12498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5048" name="Oval 72"/>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895051" name="Text Box 7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5051"/>
                                        </p:tgtEl>
                                        <p:attrNameLst>
                                          <p:attrName>style.visibility</p:attrName>
                                        </p:attrNameLst>
                                      </p:cBhvr>
                                      <p:to>
                                        <p:strVal val="visible"/>
                                      </p:to>
                                    </p:set>
                                    <p:animEffect transition="in" filter="dissolve">
                                      <p:cBhvr>
                                        <p:cTn id="7" dur="500"/>
                                        <p:tgtEl>
                                          <p:spTgt spid="895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5048"/>
                                        </p:tgtEl>
                                        <p:attrNameLst>
                                          <p:attrName>style.visibility</p:attrName>
                                        </p:attrNameLst>
                                      </p:cBhvr>
                                      <p:to>
                                        <p:strVal val="visible"/>
                                      </p:to>
                                    </p:set>
                                    <p:animEffect transition="in" filter="dissolve">
                                      <p:cBhvr>
                                        <p:cTn id="12" dur="500"/>
                                        <p:tgtEl>
                                          <p:spTgt spid="89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048" grpId="0" animBg="1" autoUpdateAnimBg="0"/>
      <p:bldP spid="89505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697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26980" name="AutoShape 4"/>
          <p:cNvCxnSpPr>
            <a:cxnSpLocks noChangeShapeType="1"/>
            <a:stCxn id="126979" idx="3"/>
            <a:endCxn id="126981"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8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698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6983" name="AutoShape 7"/>
          <p:cNvCxnSpPr>
            <a:cxnSpLocks noChangeShapeType="1"/>
            <a:stCxn id="126982" idx="3"/>
            <a:endCxn id="12698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84" name="AutoShape 8"/>
          <p:cNvCxnSpPr>
            <a:cxnSpLocks noChangeShapeType="1"/>
            <a:stCxn id="126982" idx="5"/>
            <a:endCxn id="12698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6985" name="AutoShape 9"/>
          <p:cNvCxnSpPr>
            <a:cxnSpLocks noChangeShapeType="1"/>
            <a:stCxn id="126988" idx="3"/>
            <a:endCxn id="12698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8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6987" name="AutoShape 11"/>
          <p:cNvCxnSpPr>
            <a:cxnSpLocks noChangeShapeType="1"/>
            <a:stCxn id="126988" idx="5"/>
            <a:endCxn id="126979"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698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698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6990" name="AutoShape 14"/>
          <p:cNvCxnSpPr>
            <a:cxnSpLocks noChangeShapeType="1"/>
            <a:stCxn id="126979" idx="5"/>
            <a:endCxn id="126991"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9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6992" name="AutoShape 16"/>
          <p:cNvCxnSpPr>
            <a:cxnSpLocks noChangeShapeType="1"/>
            <a:stCxn id="127025" idx="2"/>
            <a:endCxn id="12698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9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699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699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a:t>
            </a:r>
          </a:p>
        </p:txBody>
      </p:sp>
      <p:cxnSp>
        <p:nvCxnSpPr>
          <p:cNvPr id="126996" name="AutoShape 20"/>
          <p:cNvCxnSpPr>
            <a:cxnSpLocks noChangeShapeType="1"/>
            <a:stCxn id="126993" idx="3"/>
            <a:endCxn id="12701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7" name="AutoShape 21"/>
          <p:cNvCxnSpPr>
            <a:cxnSpLocks noChangeShapeType="1"/>
            <a:stCxn id="126993" idx="4"/>
            <a:endCxn id="12702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8" name="AutoShape 22"/>
          <p:cNvCxnSpPr>
            <a:cxnSpLocks noChangeShapeType="1"/>
            <a:stCxn id="126993" idx="5"/>
            <a:endCxn id="12702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9" name="AutoShape 23"/>
          <p:cNvCxnSpPr>
            <a:cxnSpLocks noChangeShapeType="1"/>
            <a:stCxn id="126995" idx="3"/>
            <a:endCxn id="12702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7000" name="AutoShape 24"/>
          <p:cNvCxnSpPr>
            <a:cxnSpLocks noChangeShapeType="1"/>
            <a:stCxn id="126995" idx="4"/>
            <a:endCxn id="12702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1" name="AutoShape 25"/>
          <p:cNvCxnSpPr>
            <a:cxnSpLocks noChangeShapeType="1"/>
            <a:stCxn id="126995" idx="5"/>
            <a:endCxn id="12702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2" name="AutoShape 26"/>
          <p:cNvCxnSpPr>
            <a:cxnSpLocks noChangeShapeType="1"/>
            <a:stCxn id="127025" idx="5"/>
            <a:endCxn id="12699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3" name="AutoShape 27"/>
          <p:cNvCxnSpPr>
            <a:cxnSpLocks noChangeShapeType="1"/>
            <a:stCxn id="127025" idx="6"/>
            <a:endCxn id="12699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4" name="AutoShape 28"/>
          <p:cNvCxnSpPr>
            <a:cxnSpLocks noChangeShapeType="1"/>
            <a:stCxn id="127025" idx="3"/>
            <a:endCxn id="12699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0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7006"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700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7008" name="AutoShape 32"/>
          <p:cNvCxnSpPr>
            <a:cxnSpLocks noChangeShapeType="1"/>
            <a:stCxn id="127023" idx="3"/>
            <a:endCxn id="12700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9" name="AutoShape 33"/>
          <p:cNvCxnSpPr>
            <a:cxnSpLocks noChangeShapeType="1"/>
            <a:stCxn id="127023" idx="4"/>
            <a:endCxn id="12700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0" name="AutoShape 34"/>
          <p:cNvCxnSpPr>
            <a:cxnSpLocks noChangeShapeType="1"/>
            <a:stCxn id="127023" idx="5"/>
            <a:endCxn id="12700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1" name="AutoShape 35"/>
          <p:cNvCxnSpPr>
            <a:cxnSpLocks noChangeShapeType="1"/>
            <a:stCxn id="127019" idx="3"/>
            <a:endCxn id="12701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701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7014" name="AutoShape 38"/>
          <p:cNvCxnSpPr>
            <a:cxnSpLocks noChangeShapeType="1"/>
            <a:stCxn id="127019" idx="5"/>
            <a:endCxn id="12701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5" name="AutoShape 39"/>
          <p:cNvCxnSpPr>
            <a:cxnSpLocks noChangeShapeType="1"/>
            <a:stCxn id="127020" idx="3"/>
            <a:endCxn id="12701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701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7018" name="AutoShape 42"/>
          <p:cNvCxnSpPr>
            <a:cxnSpLocks noChangeShapeType="1"/>
            <a:stCxn id="127020" idx="5"/>
            <a:endCxn id="12701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702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702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27022"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7023"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702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702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7026" name="Group 52"/>
          <p:cNvGrpSpPr>
            <a:grpSpLocks/>
          </p:cNvGrpSpPr>
          <p:nvPr/>
        </p:nvGrpSpPr>
        <p:grpSpPr bwMode="auto">
          <a:xfrm>
            <a:off x="2095500" y="3276600"/>
            <a:ext cx="2082800" cy="596900"/>
            <a:chOff x="1320" y="2064"/>
            <a:chExt cx="1312" cy="376"/>
          </a:xfrm>
        </p:grpSpPr>
        <p:cxnSp>
          <p:nvCxnSpPr>
            <p:cNvPr id="127045" name="AutoShape 53"/>
            <p:cNvCxnSpPr>
              <a:cxnSpLocks noChangeShapeType="1"/>
              <a:stCxn id="127025" idx="2"/>
              <a:endCxn id="12698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46"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702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702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702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703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7031" name="Group 59"/>
          <p:cNvGrpSpPr>
            <a:grpSpLocks/>
          </p:cNvGrpSpPr>
          <p:nvPr/>
        </p:nvGrpSpPr>
        <p:grpSpPr bwMode="auto">
          <a:xfrm>
            <a:off x="914400" y="3962400"/>
            <a:ext cx="992188" cy="673100"/>
            <a:chOff x="576" y="2496"/>
            <a:chExt cx="625" cy="424"/>
          </a:xfrm>
        </p:grpSpPr>
        <p:cxnSp>
          <p:nvCxnSpPr>
            <p:cNvPr id="127043" name="AutoShape 60"/>
            <p:cNvCxnSpPr>
              <a:cxnSpLocks noChangeShapeType="1"/>
              <a:endCxn id="12698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704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7032" name="Group 62"/>
          <p:cNvGrpSpPr>
            <a:grpSpLocks/>
          </p:cNvGrpSpPr>
          <p:nvPr/>
        </p:nvGrpSpPr>
        <p:grpSpPr bwMode="auto">
          <a:xfrm>
            <a:off x="609600" y="4724400"/>
            <a:ext cx="992188" cy="673100"/>
            <a:chOff x="384" y="2976"/>
            <a:chExt cx="625" cy="424"/>
          </a:xfrm>
        </p:grpSpPr>
        <p:cxnSp>
          <p:nvCxnSpPr>
            <p:cNvPr id="127041" name="AutoShape 63"/>
            <p:cNvCxnSpPr>
              <a:cxnSpLocks noChangeShapeType="1"/>
              <a:endCxn id="12698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42"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7033" name="Group 65"/>
          <p:cNvGrpSpPr>
            <a:grpSpLocks/>
          </p:cNvGrpSpPr>
          <p:nvPr/>
        </p:nvGrpSpPr>
        <p:grpSpPr bwMode="auto">
          <a:xfrm>
            <a:off x="457200" y="5486400"/>
            <a:ext cx="1449388" cy="673100"/>
            <a:chOff x="288" y="3456"/>
            <a:chExt cx="913" cy="424"/>
          </a:xfrm>
        </p:grpSpPr>
        <p:cxnSp>
          <p:nvCxnSpPr>
            <p:cNvPr id="127039" name="AutoShape 66"/>
            <p:cNvCxnSpPr>
              <a:cxnSpLocks noChangeShapeType="1"/>
              <a:endCxn id="12698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7040"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703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97093" name="Rectangle 69"/>
          <p:cNvSpPr>
            <a:spLocks noChangeArrowheads="1"/>
          </p:cNvSpPr>
          <p:nvPr/>
        </p:nvSpPr>
        <p:spPr bwMode="auto">
          <a:xfrm>
            <a:off x="1676400" y="2057400"/>
            <a:ext cx="5410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i="1" dirty="0">
                <a:latin typeface="Courier New" charset="0"/>
              </a:rPr>
              <a:t>v</a:t>
            </a:r>
            <a:r>
              <a:rPr lang="pt-BR" sz="1800" b="1" dirty="0">
                <a:latin typeface="Courier New" charset="0"/>
              </a:rPr>
              <a:t>(C)</a:t>
            </a:r>
            <a:r>
              <a:rPr lang="de-DE" sz="1800" b="1" dirty="0">
                <a:latin typeface="Courier New" charset="0"/>
              </a:rPr>
              <a:t> = </a:t>
            </a:r>
            <a:r>
              <a:rPr lang="en-US" sz="2000" b="1" dirty="0">
                <a:latin typeface="Courier New" charset="0"/>
              </a:rPr>
              <a:t>beta(C) = 3</a:t>
            </a:r>
            <a:r>
              <a:rPr lang="en-US" sz="2000" dirty="0">
                <a:solidFill>
                  <a:schemeClr val="tx2"/>
                </a:solidFill>
                <a:latin typeface="Arial" charset="0"/>
              </a:rPr>
              <a:t>, minimum seen so far </a:t>
            </a:r>
            <a:r>
              <a:rPr lang="en-US" sz="2000" i="1" dirty="0">
                <a:solidFill>
                  <a:schemeClr val="tx2"/>
                </a:solidFill>
                <a:latin typeface="Arial" charset="0"/>
              </a:rPr>
              <a:t>v</a:t>
            </a:r>
            <a:r>
              <a:rPr lang="mr-IN" sz="2000" dirty="0">
                <a:solidFill>
                  <a:schemeClr val="tx2"/>
                </a:solidFill>
                <a:latin typeface="Arial" charset="0"/>
              </a:rPr>
              <a:t>(C)</a:t>
            </a:r>
            <a:r>
              <a:rPr lang="en-US" sz="2000" dirty="0">
                <a:solidFill>
                  <a:schemeClr val="tx2"/>
                </a:solidFill>
                <a:latin typeface="Arial" charset="0"/>
              </a:rPr>
              <a:t> (= 3) &gt; α</a:t>
            </a:r>
            <a:r>
              <a:rPr lang="mr-IN" sz="2000" dirty="0">
                <a:solidFill>
                  <a:schemeClr val="tx2"/>
                </a:solidFill>
                <a:latin typeface="Arial" charset="0"/>
              </a:rPr>
              <a:t>(C)</a:t>
            </a:r>
            <a:r>
              <a:rPr lang="en-US" sz="2000" dirty="0">
                <a:solidFill>
                  <a:schemeClr val="tx2"/>
                </a:solidFill>
                <a:latin typeface="Arial" charset="0"/>
              </a:rPr>
              <a:t> (= -5), so </a:t>
            </a:r>
            <a:r>
              <a:rPr lang="en-US" sz="2000" b="1" i="1" dirty="0">
                <a:solidFill>
                  <a:schemeClr val="tx2"/>
                </a:solidFill>
                <a:latin typeface="Arial" charset="0"/>
              </a:rPr>
              <a:t>no</a:t>
            </a:r>
            <a:r>
              <a:rPr lang="en-US" sz="2000" dirty="0">
                <a:solidFill>
                  <a:schemeClr val="tx2"/>
                </a:solidFill>
                <a:latin typeface="Arial" charset="0"/>
              </a:rPr>
              <a:t> cutoff</a:t>
            </a:r>
          </a:p>
        </p:txBody>
      </p:sp>
      <p:sp>
        <p:nvSpPr>
          <p:cNvPr id="12703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27037"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7098" name="Oval 74"/>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p>
          <a:p>
            <a:pPr algn="ctr">
              <a:lnSpc>
                <a:spcPct val="75000"/>
              </a:lnSpc>
            </a:pPr>
            <a:r>
              <a:rPr lang="en-US" sz="1600" b="1" i="1" dirty="0">
                <a:solidFill>
                  <a:srgbClr val="FF0000"/>
                </a:solidFill>
                <a:latin typeface="Palatino" charset="0"/>
                <a:sym typeface="Symbol" charset="0"/>
              </a:rPr>
              <a:t>α=-5, </a:t>
            </a:r>
            <a:r>
              <a:rPr lang="en-US" sz="1600" b="1" i="1" dirty="0">
                <a:solidFill>
                  <a:srgbClr val="FF0000"/>
                </a:solidFill>
                <a:latin typeface="Palatino" charset="0"/>
              </a:rPr>
              <a:t>β</a:t>
            </a:r>
            <a:r>
              <a:rPr lang="en-US" sz="1600" b="1" dirty="0">
                <a:solidFill>
                  <a:srgbClr val="FF0000"/>
                </a:solidFill>
                <a:latin typeface="Arial" charset="0"/>
              </a:rPr>
              <a:t>=3, </a:t>
            </a:r>
            <a:r>
              <a:rPr lang="en-US" sz="1600" b="1" i="1" dirty="0">
                <a:solidFill>
                  <a:srgbClr val="FF0000"/>
                </a:solidFill>
                <a:latin typeface="Arial" charset="0"/>
              </a:rPr>
              <a:t>v</a:t>
            </a:r>
            <a:r>
              <a:rPr lang="en-US" sz="1600" b="1" dirty="0">
                <a:solidFill>
                  <a:srgbClr val="FF0000"/>
                </a:solidFill>
                <a:latin typeface="Arial"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70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97098"/>
                                        </p:tgtEl>
                                        <p:attrNameLst>
                                          <p:attrName>style.visibility</p:attrName>
                                        </p:attrNameLst>
                                      </p:cBhvr>
                                      <p:to>
                                        <p:strVal val="visible"/>
                                      </p:to>
                                    </p:set>
                                    <p:animEffect transition="in" filter="dissolve">
                                      <p:cBhvr>
                                        <p:cTn id="11" dur="500"/>
                                        <p:tgtEl>
                                          <p:spTgt spid="89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93" grpId="0" autoUpdateAnimBg="0"/>
      <p:bldP spid="897098"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902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29028" name="AutoShape 4"/>
          <p:cNvCxnSpPr>
            <a:cxnSpLocks noChangeShapeType="1"/>
            <a:stCxn id="129027" idx="3"/>
            <a:endCxn id="129029"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2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903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9031" name="AutoShape 7"/>
          <p:cNvCxnSpPr>
            <a:cxnSpLocks noChangeShapeType="1"/>
            <a:stCxn id="129030" idx="3"/>
            <a:endCxn id="12903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32" name="AutoShape 8"/>
          <p:cNvCxnSpPr>
            <a:cxnSpLocks noChangeShapeType="1"/>
            <a:stCxn id="129030" idx="5"/>
            <a:endCxn id="12903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33" name="AutoShape 9"/>
          <p:cNvCxnSpPr>
            <a:cxnSpLocks noChangeShapeType="1"/>
            <a:stCxn id="129036" idx="3"/>
            <a:endCxn id="12903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3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9035" name="AutoShape 11"/>
          <p:cNvCxnSpPr>
            <a:cxnSpLocks noChangeShapeType="1"/>
            <a:stCxn id="129036" idx="5"/>
            <a:endCxn id="129027"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3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903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9038" name="AutoShape 14"/>
          <p:cNvCxnSpPr>
            <a:cxnSpLocks noChangeShapeType="1"/>
            <a:stCxn id="129027" idx="5"/>
            <a:endCxn id="129039"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3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9040" name="AutoShape 16"/>
          <p:cNvCxnSpPr>
            <a:cxnSpLocks noChangeShapeType="1"/>
            <a:stCxn id="129073" idx="2"/>
            <a:endCxn id="12903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4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904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904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29044" name="AutoShape 20"/>
          <p:cNvCxnSpPr>
            <a:cxnSpLocks noChangeShapeType="1"/>
            <a:stCxn id="129041" idx="3"/>
            <a:endCxn id="12906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5" name="AutoShape 21"/>
          <p:cNvCxnSpPr>
            <a:cxnSpLocks noChangeShapeType="1"/>
            <a:stCxn id="129041" idx="4"/>
            <a:endCxn id="12907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6" name="AutoShape 22"/>
          <p:cNvCxnSpPr>
            <a:cxnSpLocks noChangeShapeType="1"/>
            <a:stCxn id="129041" idx="5"/>
            <a:endCxn id="12906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47" name="AutoShape 23"/>
          <p:cNvCxnSpPr>
            <a:cxnSpLocks noChangeShapeType="1"/>
            <a:stCxn id="129043" idx="3"/>
            <a:endCxn id="12906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48" name="AutoShape 24"/>
          <p:cNvCxnSpPr>
            <a:cxnSpLocks noChangeShapeType="1"/>
            <a:stCxn id="129043" idx="4"/>
            <a:endCxn id="12907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9049" name="AutoShape 25"/>
          <p:cNvCxnSpPr>
            <a:cxnSpLocks noChangeShapeType="1"/>
            <a:stCxn id="129043" idx="5"/>
            <a:endCxn id="12907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0" name="AutoShape 26"/>
          <p:cNvCxnSpPr>
            <a:cxnSpLocks noChangeShapeType="1"/>
            <a:stCxn id="129073" idx="5"/>
            <a:endCxn id="12904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1" name="AutoShape 27"/>
          <p:cNvCxnSpPr>
            <a:cxnSpLocks noChangeShapeType="1"/>
            <a:stCxn id="129073" idx="6"/>
            <a:endCxn id="12904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2" name="AutoShape 28"/>
          <p:cNvCxnSpPr>
            <a:cxnSpLocks noChangeShapeType="1"/>
            <a:stCxn id="129073" idx="3"/>
            <a:endCxn id="12904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5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905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905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9056" name="AutoShape 32"/>
          <p:cNvCxnSpPr>
            <a:cxnSpLocks noChangeShapeType="1"/>
            <a:stCxn id="129071" idx="3"/>
            <a:endCxn id="12905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7" name="AutoShape 33"/>
          <p:cNvCxnSpPr>
            <a:cxnSpLocks noChangeShapeType="1"/>
            <a:stCxn id="129071" idx="4"/>
            <a:endCxn id="12905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8" name="AutoShape 34"/>
          <p:cNvCxnSpPr>
            <a:cxnSpLocks noChangeShapeType="1"/>
            <a:stCxn id="129071" idx="5"/>
            <a:endCxn id="12905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59" name="AutoShape 35"/>
          <p:cNvCxnSpPr>
            <a:cxnSpLocks noChangeShapeType="1"/>
            <a:stCxn id="129067" idx="3"/>
            <a:endCxn id="12906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906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9062" name="AutoShape 38"/>
          <p:cNvCxnSpPr>
            <a:cxnSpLocks noChangeShapeType="1"/>
            <a:stCxn id="129067" idx="5"/>
            <a:endCxn id="12906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9063" name="AutoShape 39"/>
          <p:cNvCxnSpPr>
            <a:cxnSpLocks noChangeShapeType="1"/>
            <a:stCxn id="129068" idx="3"/>
            <a:endCxn id="12906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906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9066" name="AutoShape 42"/>
          <p:cNvCxnSpPr>
            <a:cxnSpLocks noChangeShapeType="1"/>
            <a:stCxn id="129068" idx="5"/>
            <a:endCxn id="12906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906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906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906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2907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907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907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907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9074" name="Group 52"/>
          <p:cNvGrpSpPr>
            <a:grpSpLocks/>
          </p:cNvGrpSpPr>
          <p:nvPr/>
        </p:nvGrpSpPr>
        <p:grpSpPr bwMode="auto">
          <a:xfrm>
            <a:off x="2095500" y="3276600"/>
            <a:ext cx="2082800" cy="596900"/>
            <a:chOff x="1320" y="2064"/>
            <a:chExt cx="1312" cy="376"/>
          </a:xfrm>
        </p:grpSpPr>
        <p:cxnSp>
          <p:nvCxnSpPr>
            <p:cNvPr id="129094" name="AutoShape 53"/>
            <p:cNvCxnSpPr>
              <a:cxnSpLocks noChangeShapeType="1"/>
              <a:stCxn id="129073" idx="2"/>
              <a:endCxn id="12903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95"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907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907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907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907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9079" name="Group 59"/>
          <p:cNvGrpSpPr>
            <a:grpSpLocks/>
          </p:cNvGrpSpPr>
          <p:nvPr/>
        </p:nvGrpSpPr>
        <p:grpSpPr bwMode="auto">
          <a:xfrm>
            <a:off x="838200" y="3962400"/>
            <a:ext cx="1068388" cy="673100"/>
            <a:chOff x="528" y="2496"/>
            <a:chExt cx="673" cy="424"/>
          </a:xfrm>
        </p:grpSpPr>
        <p:cxnSp>
          <p:nvCxnSpPr>
            <p:cNvPr id="129092" name="AutoShape 60"/>
            <p:cNvCxnSpPr>
              <a:cxnSpLocks noChangeShapeType="1"/>
              <a:endCxn id="12903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9093"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9080" name="Group 62"/>
          <p:cNvGrpSpPr>
            <a:grpSpLocks/>
          </p:cNvGrpSpPr>
          <p:nvPr/>
        </p:nvGrpSpPr>
        <p:grpSpPr bwMode="auto">
          <a:xfrm>
            <a:off x="609600" y="4724400"/>
            <a:ext cx="992188" cy="673100"/>
            <a:chOff x="384" y="2976"/>
            <a:chExt cx="625" cy="424"/>
          </a:xfrm>
        </p:grpSpPr>
        <p:cxnSp>
          <p:nvCxnSpPr>
            <p:cNvPr id="129090" name="AutoShape 63"/>
            <p:cNvCxnSpPr>
              <a:cxnSpLocks noChangeShapeType="1"/>
              <a:endCxn id="12903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9091"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9081" name="Group 65"/>
          <p:cNvGrpSpPr>
            <a:grpSpLocks/>
          </p:cNvGrpSpPr>
          <p:nvPr/>
        </p:nvGrpSpPr>
        <p:grpSpPr bwMode="auto">
          <a:xfrm>
            <a:off x="457200" y="5486400"/>
            <a:ext cx="1449388" cy="673100"/>
            <a:chOff x="288" y="3456"/>
            <a:chExt cx="913" cy="424"/>
          </a:xfrm>
        </p:grpSpPr>
        <p:cxnSp>
          <p:nvCxnSpPr>
            <p:cNvPr id="129088" name="AutoShape 66"/>
            <p:cNvCxnSpPr>
              <a:cxnSpLocks noChangeShapeType="1"/>
              <a:endCxn id="12902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9089"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908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908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908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29085"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9145" name="Oval 73"/>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899146" name="Text Box 74"/>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9146"/>
                                        </p:tgtEl>
                                        <p:attrNameLst>
                                          <p:attrName>style.visibility</p:attrName>
                                        </p:attrNameLst>
                                      </p:cBhvr>
                                      <p:to>
                                        <p:strVal val="visible"/>
                                      </p:to>
                                    </p:set>
                                    <p:animEffect transition="in" filter="dissolve">
                                      <p:cBhvr>
                                        <p:cTn id="7" dur="500"/>
                                        <p:tgtEl>
                                          <p:spTgt spid="899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9145"/>
                                        </p:tgtEl>
                                        <p:attrNameLst>
                                          <p:attrName>style.visibility</p:attrName>
                                        </p:attrNameLst>
                                      </p:cBhvr>
                                      <p:to>
                                        <p:strVal val="visible"/>
                                      </p:to>
                                    </p:set>
                                    <p:animEffect transition="in" filter="dissolve">
                                      <p:cBhvr>
                                        <p:cTn id="12" dur="500"/>
                                        <p:tgtEl>
                                          <p:spTgt spid="89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145" grpId="0" animBg="1" autoUpdateAnimBg="0"/>
      <p:bldP spid="89914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1075"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31076" name="AutoShape 4"/>
          <p:cNvCxnSpPr>
            <a:cxnSpLocks noChangeShapeType="1"/>
            <a:stCxn id="131075" idx="3"/>
            <a:endCxn id="131077"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77"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1078"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1079" name="AutoShape 7"/>
          <p:cNvCxnSpPr>
            <a:cxnSpLocks noChangeShapeType="1"/>
            <a:stCxn id="131078" idx="3"/>
            <a:endCxn id="13108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80" name="AutoShape 8"/>
          <p:cNvCxnSpPr>
            <a:cxnSpLocks noChangeShapeType="1"/>
            <a:stCxn id="131078" idx="5"/>
            <a:endCxn id="131085"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81" name="AutoShape 9"/>
          <p:cNvCxnSpPr>
            <a:cxnSpLocks noChangeShapeType="1"/>
            <a:stCxn id="131084" idx="3"/>
            <a:endCxn id="131082"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2"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1083" name="AutoShape 11"/>
          <p:cNvCxnSpPr>
            <a:cxnSpLocks noChangeShapeType="1"/>
            <a:stCxn id="131084" idx="5"/>
            <a:endCxn id="131075"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084"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1085"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1086" name="AutoShape 14"/>
          <p:cNvCxnSpPr>
            <a:cxnSpLocks noChangeShapeType="1"/>
            <a:stCxn id="131075" idx="5"/>
            <a:endCxn id="131087"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7"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1088" name="AutoShape 16"/>
          <p:cNvCxnSpPr>
            <a:cxnSpLocks noChangeShapeType="1"/>
            <a:stCxn id="131121" idx="2"/>
            <a:endCxn id="131078"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089"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1090"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1091"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1092" name="AutoShape 20"/>
          <p:cNvCxnSpPr>
            <a:cxnSpLocks noChangeShapeType="1"/>
            <a:stCxn id="131089" idx="3"/>
            <a:endCxn id="131115"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3" name="AutoShape 21"/>
          <p:cNvCxnSpPr>
            <a:cxnSpLocks noChangeShapeType="1"/>
            <a:stCxn id="131089" idx="4"/>
            <a:endCxn id="13112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4" name="AutoShape 22"/>
          <p:cNvCxnSpPr>
            <a:cxnSpLocks noChangeShapeType="1"/>
            <a:stCxn id="131089" idx="5"/>
            <a:endCxn id="131116"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5" name="AutoShape 23"/>
          <p:cNvCxnSpPr>
            <a:cxnSpLocks noChangeShapeType="1"/>
            <a:stCxn id="131091" idx="3"/>
            <a:endCxn id="131117"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96" name="AutoShape 24"/>
          <p:cNvCxnSpPr>
            <a:cxnSpLocks noChangeShapeType="1"/>
            <a:stCxn id="131091" idx="4"/>
            <a:endCxn id="131118"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1097" name="AutoShape 25"/>
          <p:cNvCxnSpPr>
            <a:cxnSpLocks noChangeShapeType="1"/>
            <a:stCxn id="131091" idx="5"/>
            <a:endCxn id="131119"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8" name="AutoShape 26"/>
          <p:cNvCxnSpPr>
            <a:cxnSpLocks noChangeShapeType="1"/>
            <a:stCxn id="131121" idx="5"/>
            <a:endCxn id="131090"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099" name="AutoShape 27"/>
          <p:cNvCxnSpPr>
            <a:cxnSpLocks noChangeShapeType="1"/>
            <a:stCxn id="131121" idx="6"/>
            <a:endCxn id="131089"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0" name="AutoShape 28"/>
          <p:cNvCxnSpPr>
            <a:cxnSpLocks noChangeShapeType="1"/>
            <a:stCxn id="131121" idx="3"/>
            <a:endCxn id="131091"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01"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1102"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1103"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1104" name="AutoShape 32"/>
          <p:cNvCxnSpPr>
            <a:cxnSpLocks noChangeShapeType="1"/>
            <a:stCxn id="131119" idx="3"/>
            <a:endCxn id="131102"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5" name="AutoShape 33"/>
          <p:cNvCxnSpPr>
            <a:cxnSpLocks noChangeShapeType="1"/>
            <a:stCxn id="131119" idx="4"/>
            <a:endCxn id="131103"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6" name="AutoShape 34"/>
          <p:cNvCxnSpPr>
            <a:cxnSpLocks noChangeShapeType="1"/>
            <a:stCxn id="131119" idx="5"/>
            <a:endCxn id="131101"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07" name="AutoShape 35"/>
          <p:cNvCxnSpPr>
            <a:cxnSpLocks noChangeShapeType="1"/>
            <a:stCxn id="131115" idx="3"/>
            <a:endCxn id="131108"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08"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1109"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1110" name="AutoShape 38"/>
          <p:cNvCxnSpPr>
            <a:cxnSpLocks noChangeShapeType="1"/>
            <a:stCxn id="131115" idx="5"/>
            <a:endCxn id="131109"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1111" name="AutoShape 39"/>
          <p:cNvCxnSpPr>
            <a:cxnSpLocks noChangeShapeType="1"/>
            <a:stCxn id="131116" idx="3"/>
            <a:endCxn id="131112"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12"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1113"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1114" name="AutoShape 42"/>
          <p:cNvCxnSpPr>
            <a:cxnSpLocks noChangeShapeType="1"/>
            <a:stCxn id="131116" idx="5"/>
            <a:endCxn id="131113"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1115"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1116"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1117"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1118"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1119"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3112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112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1122" name="Group 52"/>
          <p:cNvGrpSpPr>
            <a:grpSpLocks/>
          </p:cNvGrpSpPr>
          <p:nvPr/>
        </p:nvGrpSpPr>
        <p:grpSpPr bwMode="auto">
          <a:xfrm>
            <a:off x="2095500" y="3276600"/>
            <a:ext cx="2082800" cy="596900"/>
            <a:chOff x="1320" y="2064"/>
            <a:chExt cx="1312" cy="376"/>
          </a:xfrm>
        </p:grpSpPr>
        <p:cxnSp>
          <p:nvCxnSpPr>
            <p:cNvPr id="131140" name="AutoShape 53"/>
            <p:cNvCxnSpPr>
              <a:cxnSpLocks noChangeShapeType="1"/>
              <a:stCxn id="131121" idx="2"/>
              <a:endCxn id="131078"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41"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112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112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112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112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1127" name="Group 59"/>
          <p:cNvGrpSpPr>
            <a:grpSpLocks/>
          </p:cNvGrpSpPr>
          <p:nvPr/>
        </p:nvGrpSpPr>
        <p:grpSpPr bwMode="auto">
          <a:xfrm>
            <a:off x="838200" y="3962400"/>
            <a:ext cx="1068388" cy="673100"/>
            <a:chOff x="528" y="2496"/>
            <a:chExt cx="673" cy="424"/>
          </a:xfrm>
        </p:grpSpPr>
        <p:cxnSp>
          <p:nvCxnSpPr>
            <p:cNvPr id="131138" name="AutoShape 60"/>
            <p:cNvCxnSpPr>
              <a:cxnSpLocks noChangeShapeType="1"/>
              <a:endCxn id="13108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1139"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1128" name="Group 62"/>
          <p:cNvGrpSpPr>
            <a:grpSpLocks/>
          </p:cNvGrpSpPr>
          <p:nvPr/>
        </p:nvGrpSpPr>
        <p:grpSpPr bwMode="auto">
          <a:xfrm>
            <a:off x="685800" y="4724400"/>
            <a:ext cx="915988" cy="673100"/>
            <a:chOff x="432" y="2976"/>
            <a:chExt cx="577" cy="424"/>
          </a:xfrm>
        </p:grpSpPr>
        <p:cxnSp>
          <p:nvCxnSpPr>
            <p:cNvPr id="131136" name="AutoShape 63"/>
            <p:cNvCxnSpPr>
              <a:cxnSpLocks noChangeShapeType="1"/>
              <a:endCxn id="131082"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1137"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1129" name="Group 65"/>
          <p:cNvGrpSpPr>
            <a:grpSpLocks/>
          </p:cNvGrpSpPr>
          <p:nvPr/>
        </p:nvGrpSpPr>
        <p:grpSpPr bwMode="auto">
          <a:xfrm>
            <a:off x="457200" y="5486400"/>
            <a:ext cx="1449388" cy="673100"/>
            <a:chOff x="288" y="3456"/>
            <a:chExt cx="913" cy="424"/>
          </a:xfrm>
        </p:grpSpPr>
        <p:cxnSp>
          <p:nvCxnSpPr>
            <p:cNvPr id="131134" name="AutoShape 66"/>
            <p:cNvCxnSpPr>
              <a:cxnSpLocks noChangeShapeType="1"/>
              <a:endCxn id="131077"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1135"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1130"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0118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a:solidFill>
                  <a:schemeClr val="tx2"/>
                </a:solidFill>
                <a:latin typeface="Arial" charset="0"/>
              </a:rPr>
              <a:t>	  </a:t>
            </a:r>
            <a:r>
              <a:rPr lang="en-US" sz="2000">
                <a:solidFill>
                  <a:schemeClr val="tx2"/>
                </a:solidFill>
                <a:latin typeface="Arial" charset="0"/>
              </a:rPr>
              <a:t>beta(C) not changed (minimizing)</a:t>
            </a:r>
          </a:p>
        </p:txBody>
      </p:sp>
      <p:sp>
        <p:nvSpPr>
          <p:cNvPr id="131132"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31133"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312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33124" name="AutoShape 4"/>
          <p:cNvCxnSpPr>
            <a:cxnSpLocks noChangeShapeType="1"/>
            <a:stCxn id="133123" idx="3"/>
            <a:endCxn id="133125"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2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312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3127" name="AutoShape 7"/>
          <p:cNvCxnSpPr>
            <a:cxnSpLocks noChangeShapeType="1"/>
            <a:stCxn id="133126" idx="3"/>
            <a:endCxn id="13313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28" name="AutoShape 8"/>
          <p:cNvCxnSpPr>
            <a:cxnSpLocks noChangeShapeType="1"/>
            <a:stCxn id="133126" idx="5"/>
            <a:endCxn id="13313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29" name="AutoShape 9"/>
          <p:cNvCxnSpPr>
            <a:cxnSpLocks noChangeShapeType="1"/>
            <a:stCxn id="133132" idx="3"/>
            <a:endCxn id="13313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3131" name="AutoShape 11"/>
          <p:cNvCxnSpPr>
            <a:cxnSpLocks noChangeShapeType="1"/>
            <a:stCxn id="133132" idx="5"/>
            <a:endCxn id="133123"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3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313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3134" name="AutoShape 14"/>
          <p:cNvCxnSpPr>
            <a:cxnSpLocks noChangeShapeType="1"/>
            <a:stCxn id="133123" idx="5"/>
            <a:endCxn id="133135"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3136" name="AutoShape 16"/>
          <p:cNvCxnSpPr>
            <a:cxnSpLocks noChangeShapeType="1"/>
            <a:stCxn id="133169" idx="2"/>
            <a:endCxn id="13312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3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313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3139"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3140" name="AutoShape 20"/>
          <p:cNvCxnSpPr>
            <a:cxnSpLocks noChangeShapeType="1"/>
            <a:stCxn id="133137" idx="3"/>
            <a:endCxn id="13316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1" name="AutoShape 21"/>
          <p:cNvCxnSpPr>
            <a:cxnSpLocks noChangeShapeType="1"/>
            <a:stCxn id="133137" idx="4"/>
            <a:endCxn id="13316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2" name="AutoShape 22"/>
          <p:cNvCxnSpPr>
            <a:cxnSpLocks noChangeShapeType="1"/>
            <a:stCxn id="133137" idx="5"/>
            <a:endCxn id="13316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3" name="AutoShape 23"/>
          <p:cNvCxnSpPr>
            <a:cxnSpLocks noChangeShapeType="1"/>
            <a:stCxn id="133139" idx="3"/>
            <a:endCxn id="13316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4" name="AutoShape 24"/>
          <p:cNvCxnSpPr>
            <a:cxnSpLocks noChangeShapeType="1"/>
            <a:stCxn id="133139" idx="4"/>
            <a:endCxn id="13316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5" name="AutoShape 25"/>
          <p:cNvCxnSpPr>
            <a:cxnSpLocks noChangeShapeType="1"/>
            <a:stCxn id="133139" idx="5"/>
            <a:endCxn id="133167"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3146" name="AutoShape 26"/>
          <p:cNvCxnSpPr>
            <a:cxnSpLocks noChangeShapeType="1"/>
            <a:stCxn id="133169" idx="5"/>
            <a:endCxn id="13313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7" name="AutoShape 27"/>
          <p:cNvCxnSpPr>
            <a:cxnSpLocks noChangeShapeType="1"/>
            <a:stCxn id="133169" idx="6"/>
            <a:endCxn id="13313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48" name="AutoShape 28"/>
          <p:cNvCxnSpPr>
            <a:cxnSpLocks noChangeShapeType="1"/>
            <a:stCxn id="133169" idx="3"/>
            <a:endCxn id="13313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4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315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315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3152" name="AutoShape 32"/>
          <p:cNvCxnSpPr>
            <a:cxnSpLocks noChangeShapeType="1"/>
            <a:stCxn id="133167" idx="3"/>
            <a:endCxn id="13315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3" name="AutoShape 33"/>
          <p:cNvCxnSpPr>
            <a:cxnSpLocks noChangeShapeType="1"/>
            <a:stCxn id="133167" idx="4"/>
            <a:endCxn id="13315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4" name="AutoShape 34"/>
          <p:cNvCxnSpPr>
            <a:cxnSpLocks noChangeShapeType="1"/>
            <a:stCxn id="133167" idx="5"/>
            <a:endCxn id="13314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5" name="AutoShape 35"/>
          <p:cNvCxnSpPr>
            <a:cxnSpLocks noChangeShapeType="1"/>
            <a:stCxn id="133163" idx="3"/>
            <a:endCxn id="13315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5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315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3158" name="AutoShape 38"/>
          <p:cNvCxnSpPr>
            <a:cxnSpLocks noChangeShapeType="1"/>
            <a:stCxn id="133163" idx="5"/>
            <a:endCxn id="13315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3159" name="AutoShape 39"/>
          <p:cNvCxnSpPr>
            <a:cxnSpLocks noChangeShapeType="1"/>
            <a:stCxn id="133164" idx="3"/>
            <a:endCxn id="13316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6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316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3162" name="AutoShape 42"/>
          <p:cNvCxnSpPr>
            <a:cxnSpLocks noChangeShapeType="1"/>
            <a:stCxn id="133164" idx="5"/>
            <a:endCxn id="13316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316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316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316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316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316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3316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316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3170" name="Group 52"/>
          <p:cNvGrpSpPr>
            <a:grpSpLocks/>
          </p:cNvGrpSpPr>
          <p:nvPr/>
        </p:nvGrpSpPr>
        <p:grpSpPr bwMode="auto">
          <a:xfrm>
            <a:off x="2095500" y="3276600"/>
            <a:ext cx="2082800" cy="596900"/>
            <a:chOff x="1320" y="2064"/>
            <a:chExt cx="1312" cy="376"/>
          </a:xfrm>
        </p:grpSpPr>
        <p:cxnSp>
          <p:nvCxnSpPr>
            <p:cNvPr id="133192" name="AutoShape 53"/>
            <p:cNvCxnSpPr>
              <a:cxnSpLocks noChangeShapeType="1"/>
              <a:stCxn id="133169" idx="2"/>
              <a:endCxn id="13312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93"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317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317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317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317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3175" name="Group 59"/>
          <p:cNvGrpSpPr>
            <a:grpSpLocks/>
          </p:cNvGrpSpPr>
          <p:nvPr/>
        </p:nvGrpSpPr>
        <p:grpSpPr bwMode="auto">
          <a:xfrm>
            <a:off x="838200" y="3962400"/>
            <a:ext cx="1068388" cy="673100"/>
            <a:chOff x="528" y="2496"/>
            <a:chExt cx="673" cy="424"/>
          </a:xfrm>
        </p:grpSpPr>
        <p:cxnSp>
          <p:nvCxnSpPr>
            <p:cNvPr id="133190" name="AutoShape 60"/>
            <p:cNvCxnSpPr>
              <a:cxnSpLocks noChangeShapeType="1"/>
              <a:endCxn id="13313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3191"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3176" name="Group 62"/>
          <p:cNvGrpSpPr>
            <a:grpSpLocks/>
          </p:cNvGrpSpPr>
          <p:nvPr/>
        </p:nvGrpSpPr>
        <p:grpSpPr bwMode="auto">
          <a:xfrm>
            <a:off x="609600" y="4724400"/>
            <a:ext cx="992188" cy="673100"/>
            <a:chOff x="384" y="2976"/>
            <a:chExt cx="625" cy="424"/>
          </a:xfrm>
        </p:grpSpPr>
        <p:cxnSp>
          <p:nvCxnSpPr>
            <p:cNvPr id="133188" name="AutoShape 63"/>
            <p:cNvCxnSpPr>
              <a:cxnSpLocks noChangeShapeType="1"/>
              <a:endCxn id="13313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3189"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3177" name="Group 65"/>
          <p:cNvGrpSpPr>
            <a:grpSpLocks/>
          </p:cNvGrpSpPr>
          <p:nvPr/>
        </p:nvGrpSpPr>
        <p:grpSpPr bwMode="auto">
          <a:xfrm>
            <a:off x="457200" y="5486400"/>
            <a:ext cx="1449388" cy="673100"/>
            <a:chOff x="288" y="3456"/>
            <a:chExt cx="913" cy="424"/>
          </a:xfrm>
        </p:grpSpPr>
        <p:cxnSp>
          <p:nvCxnSpPr>
            <p:cNvPr id="133186" name="AutoShape 66"/>
            <p:cNvCxnSpPr>
              <a:cxnSpLocks noChangeShapeType="1"/>
              <a:endCxn id="13312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3187"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317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317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3318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33181"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903241" name="Text Box 73"/>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3242" name="Oval 74"/>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cxnSp>
        <p:nvCxnSpPr>
          <p:cNvPr id="903243" name="AutoShape 75"/>
          <p:cNvCxnSpPr>
            <a:cxnSpLocks noChangeShapeType="1"/>
            <a:stCxn id="903242" idx="3"/>
            <a:endCxn id="133150"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03244" name="Oval 76"/>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a:t>
            </a:r>
            <a:r>
              <a:rPr lang="en-US" sz="1600">
                <a:solidFill>
                  <a:srgbClr val="FF0000"/>
                </a:solidFill>
                <a:latin typeface="Arial" charset="0"/>
                <a:sym typeface="Symbol" charset="0"/>
              </a:rPr>
              <a:t>5</a:t>
            </a:r>
            <a:r>
              <a:rPr lang="en-US" sz="1600" b="1" i="1">
                <a:solidFill>
                  <a:srgbClr val="FF0000"/>
                </a:solidFill>
                <a:latin typeface="Arial" charset="0"/>
                <a:sym typeface="Symbol" charset="0"/>
              </a:rPr>
              <a:t>, </a:t>
            </a:r>
            <a:r>
              <a:rPr lang="en-US" sz="1600">
                <a:solidFill>
                  <a:srgbClr val="FF0000"/>
                </a:solidFill>
                <a:latin typeface="Arial" charset="0"/>
                <a:sym typeface="Symbol" charset="0"/>
              </a:rPr>
              <a:t>β</a:t>
            </a:r>
            <a:r>
              <a:rPr lang="en-US" sz="1600" b="1" i="1">
                <a:solidFill>
                  <a:srgbClr val="FF0000"/>
                </a:solidFill>
                <a:latin typeface="Arial" charset="0"/>
                <a:sym typeface="Symbol" charset="0"/>
              </a:rPr>
              <a:t>=3</a:t>
            </a:r>
            <a:endParaRPr lang="en-US" sz="1600" b="1" i="1">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3241"/>
                                        </p:tgtEl>
                                        <p:attrNameLst>
                                          <p:attrName>style.visibility</p:attrName>
                                        </p:attrNameLst>
                                      </p:cBhvr>
                                      <p:to>
                                        <p:strVal val="visible"/>
                                      </p:to>
                                    </p:set>
                                    <p:animEffect transition="in" filter="dissolve">
                                      <p:cBhvr>
                                        <p:cTn id="7" dur="500"/>
                                        <p:tgtEl>
                                          <p:spTgt spid="903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3242"/>
                                        </p:tgtEl>
                                        <p:attrNameLst>
                                          <p:attrName>style.visibility</p:attrName>
                                        </p:attrNameLst>
                                      </p:cBhvr>
                                      <p:to>
                                        <p:strVal val="visible"/>
                                      </p:to>
                                    </p:set>
                                    <p:animEffect transition="in" filter="dissolve">
                                      <p:cBhvr>
                                        <p:cTn id="12" dur="500"/>
                                        <p:tgtEl>
                                          <p:spTgt spid="903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032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03244"/>
                                        </p:tgtEl>
                                        <p:attrNameLst>
                                          <p:attrName>style.visibility</p:attrName>
                                        </p:attrNameLst>
                                      </p:cBhvr>
                                      <p:to>
                                        <p:strVal val="visible"/>
                                      </p:to>
                                    </p:set>
                                    <p:animEffect transition="in" filter="dissolve">
                                      <p:cBhvr>
                                        <p:cTn id="21" dur="500"/>
                                        <p:tgtEl>
                                          <p:spTgt spid="903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241" grpId="0" autoUpdateAnimBg="0"/>
      <p:bldP spid="903242" grpId="0" animBg="1" autoUpdateAnimBg="0"/>
      <p:bldP spid="903244"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517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35172" name="AutoShape 4"/>
          <p:cNvCxnSpPr>
            <a:cxnSpLocks noChangeShapeType="1"/>
            <a:stCxn id="135171" idx="3"/>
            <a:endCxn id="135173"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7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517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B</a:t>
            </a:r>
            <a:br>
              <a:rPr lang="en-US" sz="1800" b="1" dirty="0">
                <a:latin typeface="Arial" charset="0"/>
              </a:rPr>
            </a:br>
            <a:r>
              <a:rPr lang="en-US" sz="1600" b="1" i="1" dirty="0">
                <a:solidFill>
                  <a:srgbClr val="FFFF66"/>
                </a:solidFill>
                <a:latin typeface="Palatino" charset="0"/>
              </a:rPr>
              <a:t>β</a:t>
            </a:r>
            <a:r>
              <a:rPr lang="en-US" sz="1600" b="1" dirty="0">
                <a:solidFill>
                  <a:srgbClr val="FFFF66"/>
                </a:solidFill>
                <a:latin typeface="Arial" charset="0"/>
              </a:rPr>
              <a:t>=-5</a:t>
            </a:r>
          </a:p>
        </p:txBody>
      </p:sp>
      <p:cxnSp>
        <p:nvCxnSpPr>
          <p:cNvPr id="135175" name="AutoShape 7"/>
          <p:cNvCxnSpPr>
            <a:cxnSpLocks noChangeShapeType="1"/>
            <a:stCxn id="135174" idx="3"/>
            <a:endCxn id="13518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76" name="AutoShape 8"/>
          <p:cNvCxnSpPr>
            <a:cxnSpLocks noChangeShapeType="1"/>
            <a:stCxn id="135174" idx="5"/>
            <a:endCxn id="13518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77" name="AutoShape 9"/>
          <p:cNvCxnSpPr>
            <a:cxnSpLocks noChangeShapeType="1"/>
            <a:stCxn id="135180" idx="3"/>
            <a:endCxn id="13517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7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5179" name="AutoShape 11"/>
          <p:cNvCxnSpPr>
            <a:cxnSpLocks noChangeShapeType="1"/>
            <a:stCxn id="135180" idx="5"/>
            <a:endCxn id="135171"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18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518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5182" name="AutoShape 14"/>
          <p:cNvCxnSpPr>
            <a:cxnSpLocks noChangeShapeType="1"/>
            <a:stCxn id="135171" idx="5"/>
            <a:endCxn id="135183"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8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5184" name="AutoShape 16"/>
          <p:cNvCxnSpPr>
            <a:cxnSpLocks noChangeShapeType="1"/>
            <a:stCxn id="135217" idx="2"/>
            <a:endCxn id="13517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18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518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5187" name="Oval 19"/>
          <p:cNvSpPr>
            <a:spLocks noChangeArrowheads="1"/>
          </p:cNvSpPr>
          <p:nvPr/>
        </p:nvSpPr>
        <p:spPr bwMode="auto">
          <a:xfrm>
            <a:off x="3429000" y="38862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p>
          <a:p>
            <a:pPr algn="ctr">
              <a:lnSpc>
                <a:spcPct val="75000"/>
              </a:lnSpc>
            </a:pPr>
            <a:r>
              <a:rPr lang="en-US" sz="1600" b="1" i="1" dirty="0">
                <a:solidFill>
                  <a:srgbClr val="FF0000"/>
                </a:solidFill>
                <a:latin typeface="Palatino" charset="0"/>
                <a:sym typeface="Symbol" charset="0"/>
              </a:rPr>
              <a:t>α=-5, </a:t>
            </a:r>
            <a:r>
              <a:rPr lang="en-US" sz="1600" b="1" i="1" dirty="0">
                <a:solidFill>
                  <a:srgbClr val="FF0000"/>
                </a:solidFill>
                <a:latin typeface="Palatino" charset="0"/>
              </a:rPr>
              <a:t>β</a:t>
            </a:r>
            <a:r>
              <a:rPr lang="en-US" sz="1600" b="1" dirty="0">
                <a:solidFill>
                  <a:srgbClr val="FF0000"/>
                </a:solidFill>
                <a:latin typeface="Arial" charset="0"/>
              </a:rPr>
              <a:t>=3</a:t>
            </a:r>
          </a:p>
        </p:txBody>
      </p:sp>
      <p:cxnSp>
        <p:nvCxnSpPr>
          <p:cNvPr id="135188" name="AutoShape 20"/>
          <p:cNvCxnSpPr>
            <a:cxnSpLocks noChangeShapeType="1"/>
            <a:stCxn id="135185" idx="3"/>
            <a:endCxn id="13521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89" name="AutoShape 21"/>
          <p:cNvCxnSpPr>
            <a:cxnSpLocks noChangeShapeType="1"/>
            <a:stCxn id="135185" idx="4"/>
            <a:endCxn id="13521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0" name="AutoShape 22"/>
          <p:cNvCxnSpPr>
            <a:cxnSpLocks noChangeShapeType="1"/>
            <a:stCxn id="135185" idx="5"/>
            <a:endCxn id="13521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1" name="AutoShape 23"/>
          <p:cNvCxnSpPr>
            <a:cxnSpLocks noChangeShapeType="1"/>
            <a:stCxn id="135187" idx="3"/>
            <a:endCxn id="135213" idx="0"/>
          </p:cNvCxnSpPr>
          <p:nvPr/>
        </p:nvCxnSpPr>
        <p:spPr bwMode="auto">
          <a:xfrm flipH="1">
            <a:off x="3086100" y="4341485"/>
            <a:ext cx="432174"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2" name="AutoShape 24"/>
          <p:cNvCxnSpPr>
            <a:cxnSpLocks noChangeShapeType="1"/>
            <a:stCxn id="135187" idx="4"/>
            <a:endCxn id="135214" idx="0"/>
          </p:cNvCxnSpPr>
          <p:nvPr/>
        </p:nvCxnSpPr>
        <p:spPr bwMode="auto">
          <a:xfrm flipH="1">
            <a:off x="3695700" y="4419600"/>
            <a:ext cx="38100" cy="2286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3" name="AutoShape 25"/>
          <p:cNvCxnSpPr>
            <a:cxnSpLocks noChangeShapeType="1"/>
            <a:stCxn id="135187" idx="5"/>
            <a:endCxn id="135215" idx="0"/>
          </p:cNvCxnSpPr>
          <p:nvPr/>
        </p:nvCxnSpPr>
        <p:spPr bwMode="auto">
          <a:xfrm>
            <a:off x="3949326" y="4341485"/>
            <a:ext cx="355974"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5194" name="AutoShape 26"/>
          <p:cNvCxnSpPr>
            <a:cxnSpLocks noChangeShapeType="1"/>
            <a:stCxn id="135217" idx="5"/>
            <a:endCxn id="13518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5" name="AutoShape 27"/>
          <p:cNvCxnSpPr>
            <a:cxnSpLocks noChangeShapeType="1"/>
            <a:stCxn id="135217" idx="6"/>
            <a:endCxn id="13518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196" name="AutoShape 28"/>
          <p:cNvCxnSpPr>
            <a:cxnSpLocks noChangeShapeType="1"/>
            <a:stCxn id="135217" idx="3"/>
            <a:endCxn id="135187" idx="0"/>
          </p:cNvCxnSpPr>
          <p:nvPr/>
        </p:nvCxnSpPr>
        <p:spPr bwMode="auto">
          <a:xfrm flipH="1">
            <a:off x="3733800" y="3731885"/>
            <a:ext cx="535315" cy="1543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19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519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3519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5200" name="AutoShape 32"/>
          <p:cNvCxnSpPr>
            <a:cxnSpLocks noChangeShapeType="1"/>
            <a:stCxn id="135215" idx="3"/>
            <a:endCxn id="135198"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5201" name="AutoShape 33"/>
          <p:cNvCxnSpPr>
            <a:cxnSpLocks noChangeShapeType="1"/>
            <a:stCxn id="135215" idx="4"/>
            <a:endCxn id="135199"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2" name="AutoShape 34"/>
          <p:cNvCxnSpPr>
            <a:cxnSpLocks noChangeShapeType="1"/>
            <a:stCxn id="135215" idx="5"/>
            <a:endCxn id="135197"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3" name="AutoShape 35"/>
          <p:cNvCxnSpPr>
            <a:cxnSpLocks noChangeShapeType="1"/>
            <a:stCxn id="135211" idx="3"/>
            <a:endCxn id="13520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0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520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5206" name="AutoShape 38"/>
          <p:cNvCxnSpPr>
            <a:cxnSpLocks noChangeShapeType="1"/>
            <a:stCxn id="135211" idx="5"/>
            <a:endCxn id="13520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5207" name="AutoShape 39"/>
          <p:cNvCxnSpPr>
            <a:cxnSpLocks noChangeShapeType="1"/>
            <a:stCxn id="135212" idx="3"/>
            <a:endCxn id="13520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0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520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5210" name="AutoShape 42"/>
          <p:cNvCxnSpPr>
            <a:cxnSpLocks noChangeShapeType="1"/>
            <a:stCxn id="135212" idx="5"/>
            <a:endCxn id="13520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521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521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521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521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5215"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0000"/>
                </a:solidFill>
                <a:latin typeface="Palatino" charset="0"/>
                <a:sym typeface="Symbol" charset="0"/>
              </a:rPr>
              <a:t>α</a:t>
            </a:r>
            <a:r>
              <a:rPr lang="en-US" sz="1600" b="1" i="1" dirty="0">
                <a:solidFill>
                  <a:srgbClr val="FF0000"/>
                </a:solidFill>
                <a:latin typeface="Arial" charset="0"/>
              </a:rPr>
              <a:t>=-5</a:t>
            </a:r>
            <a:r>
              <a:rPr lang="en-US" sz="1600" dirty="0">
                <a:solidFill>
                  <a:srgbClr val="FF0000"/>
                </a:solidFill>
                <a:latin typeface="Arial" charset="0"/>
                <a:sym typeface="Symbol" charset="0"/>
              </a:rPr>
              <a:t>, </a:t>
            </a:r>
            <a:r>
              <a:rPr lang="en-US" sz="1600" b="1" i="1" dirty="0">
                <a:solidFill>
                  <a:srgbClr val="FF0000"/>
                </a:solidFill>
                <a:latin typeface="Palatino" charset="0"/>
              </a:rPr>
              <a:t>β</a:t>
            </a:r>
            <a:r>
              <a:rPr lang="en-US" sz="1600" b="1" i="1" dirty="0">
                <a:solidFill>
                  <a:srgbClr val="FF0000"/>
                </a:solidFill>
                <a:latin typeface="Arial" charset="0"/>
                <a:sym typeface="Symbol" charset="0"/>
              </a:rPr>
              <a:t>=3, v=9</a:t>
            </a:r>
            <a:endParaRPr lang="en-US" sz="1600" b="1" i="1" dirty="0">
              <a:solidFill>
                <a:srgbClr val="FF0000"/>
              </a:solidFill>
              <a:latin typeface="Arial" charset="0"/>
            </a:endParaRPr>
          </a:p>
        </p:txBody>
      </p:sp>
      <p:sp>
        <p:nvSpPr>
          <p:cNvPr id="13521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521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5218" name="Group 52"/>
          <p:cNvGrpSpPr>
            <a:grpSpLocks/>
          </p:cNvGrpSpPr>
          <p:nvPr/>
        </p:nvGrpSpPr>
        <p:grpSpPr bwMode="auto">
          <a:xfrm>
            <a:off x="2095500" y="3276600"/>
            <a:ext cx="2082800" cy="596900"/>
            <a:chOff x="1320" y="2064"/>
            <a:chExt cx="1312" cy="376"/>
          </a:xfrm>
        </p:grpSpPr>
        <p:cxnSp>
          <p:nvCxnSpPr>
            <p:cNvPr id="135239" name="AutoShape 53"/>
            <p:cNvCxnSpPr>
              <a:cxnSpLocks noChangeShapeType="1"/>
              <a:stCxn id="135217" idx="2"/>
              <a:endCxn id="13517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240"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521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522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522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522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5223" name="Group 59"/>
          <p:cNvGrpSpPr>
            <a:grpSpLocks/>
          </p:cNvGrpSpPr>
          <p:nvPr/>
        </p:nvGrpSpPr>
        <p:grpSpPr bwMode="auto">
          <a:xfrm>
            <a:off x="838200" y="3962400"/>
            <a:ext cx="1068388" cy="673100"/>
            <a:chOff x="528" y="2496"/>
            <a:chExt cx="673" cy="424"/>
          </a:xfrm>
        </p:grpSpPr>
        <p:cxnSp>
          <p:nvCxnSpPr>
            <p:cNvPr id="135237" name="AutoShape 60"/>
            <p:cNvCxnSpPr>
              <a:cxnSpLocks noChangeShapeType="1"/>
              <a:endCxn id="13518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5238" name="Text Box 61"/>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5224" name="Group 62"/>
          <p:cNvGrpSpPr>
            <a:grpSpLocks/>
          </p:cNvGrpSpPr>
          <p:nvPr/>
        </p:nvGrpSpPr>
        <p:grpSpPr bwMode="auto">
          <a:xfrm>
            <a:off x="685800" y="4724400"/>
            <a:ext cx="915988" cy="673100"/>
            <a:chOff x="432" y="2976"/>
            <a:chExt cx="577" cy="424"/>
          </a:xfrm>
        </p:grpSpPr>
        <p:cxnSp>
          <p:nvCxnSpPr>
            <p:cNvPr id="135235" name="AutoShape 63"/>
            <p:cNvCxnSpPr>
              <a:cxnSpLocks noChangeShapeType="1"/>
              <a:endCxn id="13517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5236"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5225" name="Group 65"/>
          <p:cNvGrpSpPr>
            <a:grpSpLocks/>
          </p:cNvGrpSpPr>
          <p:nvPr/>
        </p:nvGrpSpPr>
        <p:grpSpPr bwMode="auto">
          <a:xfrm>
            <a:off x="457200" y="5486400"/>
            <a:ext cx="1449388" cy="673100"/>
            <a:chOff x="288" y="3456"/>
            <a:chExt cx="913" cy="424"/>
          </a:xfrm>
        </p:grpSpPr>
        <p:cxnSp>
          <p:nvCxnSpPr>
            <p:cNvPr id="135233" name="AutoShape 66"/>
            <p:cNvCxnSpPr>
              <a:cxnSpLocks noChangeShapeType="1"/>
              <a:endCxn id="13517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5234"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522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5227"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3522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3522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5230"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5292" name="Text Box 76"/>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P</a:t>
            </a:r>
          </a:p>
        </p:txBody>
      </p:sp>
      <p:sp>
        <p:nvSpPr>
          <p:cNvPr id="905293" name="Oval 77"/>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5292"/>
                                        </p:tgtEl>
                                        <p:attrNameLst>
                                          <p:attrName>style.visibility</p:attrName>
                                        </p:attrNameLst>
                                      </p:cBhvr>
                                      <p:to>
                                        <p:strVal val="visible"/>
                                      </p:to>
                                    </p:set>
                                    <p:animEffect transition="in" filter="dissolve">
                                      <p:cBhvr>
                                        <p:cTn id="7" dur="500"/>
                                        <p:tgtEl>
                                          <p:spTgt spid="905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5293"/>
                                        </p:tgtEl>
                                        <p:attrNameLst>
                                          <p:attrName>style.visibility</p:attrName>
                                        </p:attrNameLst>
                                      </p:cBhvr>
                                      <p:to>
                                        <p:strVal val="visible"/>
                                      </p:to>
                                    </p:set>
                                    <p:animEffect transition="in" filter="dissolve">
                                      <p:cBhvr>
                                        <p:cTn id="12" dur="500"/>
                                        <p:tgtEl>
                                          <p:spTgt spid="905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92" grpId="0" autoUpdateAnimBg="0"/>
      <p:bldP spid="90529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721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37220" name="AutoShape 4"/>
          <p:cNvCxnSpPr>
            <a:cxnSpLocks noChangeShapeType="1"/>
            <a:stCxn id="137219" idx="3"/>
            <a:endCxn id="137221"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2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722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7223" name="AutoShape 7"/>
          <p:cNvCxnSpPr>
            <a:cxnSpLocks noChangeShapeType="1"/>
            <a:stCxn id="137222" idx="3"/>
            <a:endCxn id="13722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24" name="AutoShape 8"/>
          <p:cNvCxnSpPr>
            <a:cxnSpLocks noChangeShapeType="1"/>
            <a:stCxn id="137222" idx="5"/>
            <a:endCxn id="13722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25" name="AutoShape 9"/>
          <p:cNvCxnSpPr>
            <a:cxnSpLocks noChangeShapeType="1"/>
            <a:stCxn id="137228" idx="3"/>
            <a:endCxn id="13722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2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7227" name="AutoShape 11"/>
          <p:cNvCxnSpPr>
            <a:cxnSpLocks noChangeShapeType="1"/>
            <a:stCxn id="137228" idx="5"/>
            <a:endCxn id="137219"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2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722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7230" name="AutoShape 14"/>
          <p:cNvCxnSpPr>
            <a:cxnSpLocks noChangeShapeType="1"/>
            <a:stCxn id="137219" idx="5"/>
            <a:endCxn id="137231"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3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7232" name="AutoShape 16"/>
          <p:cNvCxnSpPr>
            <a:cxnSpLocks noChangeShapeType="1"/>
            <a:stCxn id="137265" idx="2"/>
            <a:endCxn id="13722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3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723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723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C</a:t>
            </a:r>
          </a:p>
          <a:p>
            <a:pPr algn="ctr">
              <a:lnSpc>
                <a:spcPct val="75000"/>
              </a:lnSpc>
            </a:pPr>
            <a:r>
              <a:rPr lang="en-US" sz="1600" b="1" i="1" dirty="0">
                <a:solidFill>
                  <a:srgbClr val="FF0000"/>
                </a:solidFill>
                <a:latin typeface="Palatino" charset="0"/>
                <a:sym typeface="Symbol" charset="0"/>
              </a:rPr>
              <a:t>α=-5, </a:t>
            </a:r>
            <a:r>
              <a:rPr lang="en-US" sz="1600" b="1" i="1" dirty="0">
                <a:solidFill>
                  <a:srgbClr val="FF0000"/>
                </a:solidFill>
                <a:latin typeface="Palatino" charset="0"/>
              </a:rPr>
              <a:t>β</a:t>
            </a:r>
            <a:r>
              <a:rPr lang="en-US" sz="1600" b="1" dirty="0">
                <a:solidFill>
                  <a:srgbClr val="FF0000"/>
                </a:solidFill>
                <a:latin typeface="Arial" charset="0"/>
              </a:rPr>
              <a:t>=3</a:t>
            </a:r>
          </a:p>
        </p:txBody>
      </p:sp>
      <p:cxnSp>
        <p:nvCxnSpPr>
          <p:cNvPr id="137236" name="AutoShape 20"/>
          <p:cNvCxnSpPr>
            <a:cxnSpLocks noChangeShapeType="1"/>
            <a:stCxn id="137233" idx="3"/>
            <a:endCxn id="13725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7" name="AutoShape 21"/>
          <p:cNvCxnSpPr>
            <a:cxnSpLocks noChangeShapeType="1"/>
            <a:stCxn id="137233" idx="4"/>
            <a:endCxn id="13726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8" name="AutoShape 22"/>
          <p:cNvCxnSpPr>
            <a:cxnSpLocks noChangeShapeType="1"/>
            <a:stCxn id="137233" idx="5"/>
            <a:endCxn id="13726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39" name="AutoShape 23"/>
          <p:cNvCxnSpPr>
            <a:cxnSpLocks noChangeShapeType="1"/>
            <a:stCxn id="137235" idx="3"/>
            <a:endCxn id="13726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0" name="AutoShape 24"/>
          <p:cNvCxnSpPr>
            <a:cxnSpLocks noChangeShapeType="1"/>
            <a:stCxn id="137235" idx="4"/>
            <a:endCxn id="137262"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1" name="AutoShape 25"/>
          <p:cNvCxnSpPr>
            <a:cxnSpLocks noChangeShapeType="1"/>
            <a:stCxn id="137235" idx="5"/>
            <a:endCxn id="137263" idx="0"/>
          </p:cNvCxnSpPr>
          <p:nvPr/>
        </p:nvCxnSpPr>
        <p:spPr bwMode="auto">
          <a:xfrm>
            <a:off x="3884613" y="4354513"/>
            <a:ext cx="4206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7242" name="AutoShape 26"/>
          <p:cNvCxnSpPr>
            <a:cxnSpLocks noChangeShapeType="1"/>
            <a:stCxn id="137265" idx="5"/>
            <a:endCxn id="13723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43" name="AutoShape 27"/>
          <p:cNvCxnSpPr>
            <a:cxnSpLocks noChangeShapeType="1"/>
            <a:stCxn id="137265" idx="6"/>
            <a:endCxn id="13723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44" name="AutoShape 28"/>
          <p:cNvCxnSpPr>
            <a:cxnSpLocks noChangeShapeType="1"/>
            <a:stCxn id="137265" idx="3"/>
            <a:endCxn id="13723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4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7246"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3724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7248" name="AutoShape 32"/>
          <p:cNvCxnSpPr>
            <a:cxnSpLocks noChangeShapeType="1"/>
            <a:stCxn id="137263" idx="3"/>
            <a:endCxn id="137246" idx="0"/>
          </p:cNvCxnSpPr>
          <p:nvPr/>
        </p:nvCxnSpPr>
        <p:spPr bwMode="auto">
          <a:xfrm flipH="1">
            <a:off x="3695700" y="5116513"/>
            <a:ext cx="4206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7249" name="AutoShape 33"/>
          <p:cNvCxnSpPr>
            <a:cxnSpLocks noChangeShapeType="1"/>
            <a:stCxn id="137263" idx="4"/>
            <a:endCxn id="13724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0" name="AutoShape 34"/>
          <p:cNvCxnSpPr>
            <a:cxnSpLocks noChangeShapeType="1"/>
            <a:stCxn id="137263" idx="5"/>
            <a:endCxn id="13724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1" name="AutoShape 35"/>
          <p:cNvCxnSpPr>
            <a:cxnSpLocks noChangeShapeType="1"/>
            <a:stCxn id="137259" idx="3"/>
            <a:endCxn id="13725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725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7254" name="AutoShape 38"/>
          <p:cNvCxnSpPr>
            <a:cxnSpLocks noChangeShapeType="1"/>
            <a:stCxn id="137259" idx="5"/>
            <a:endCxn id="13725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7255" name="AutoShape 39"/>
          <p:cNvCxnSpPr>
            <a:cxnSpLocks noChangeShapeType="1"/>
            <a:stCxn id="137260" idx="3"/>
            <a:endCxn id="13725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725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7258" name="AutoShape 42"/>
          <p:cNvCxnSpPr>
            <a:cxnSpLocks noChangeShapeType="1"/>
            <a:stCxn id="137260" idx="5"/>
            <a:endCxn id="13725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725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726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726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7262"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7263"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p>
        </p:txBody>
      </p:sp>
      <p:sp>
        <p:nvSpPr>
          <p:cNvPr id="13726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726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7266" name="Group 52"/>
          <p:cNvGrpSpPr>
            <a:grpSpLocks/>
          </p:cNvGrpSpPr>
          <p:nvPr/>
        </p:nvGrpSpPr>
        <p:grpSpPr bwMode="auto">
          <a:xfrm>
            <a:off x="2095500" y="3276600"/>
            <a:ext cx="2082800" cy="596900"/>
            <a:chOff x="1320" y="2064"/>
            <a:chExt cx="1312" cy="376"/>
          </a:xfrm>
        </p:grpSpPr>
        <p:cxnSp>
          <p:nvCxnSpPr>
            <p:cNvPr id="137286" name="AutoShape 53"/>
            <p:cNvCxnSpPr>
              <a:cxnSpLocks noChangeShapeType="1"/>
              <a:stCxn id="137265" idx="2"/>
              <a:endCxn id="13722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87"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726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726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726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727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7271" name="Group 59"/>
          <p:cNvGrpSpPr>
            <a:grpSpLocks/>
          </p:cNvGrpSpPr>
          <p:nvPr/>
        </p:nvGrpSpPr>
        <p:grpSpPr bwMode="auto">
          <a:xfrm>
            <a:off x="990600" y="3962400"/>
            <a:ext cx="915988" cy="673100"/>
            <a:chOff x="624" y="2496"/>
            <a:chExt cx="577" cy="424"/>
          </a:xfrm>
        </p:grpSpPr>
        <p:cxnSp>
          <p:nvCxnSpPr>
            <p:cNvPr id="137284" name="AutoShape 60"/>
            <p:cNvCxnSpPr>
              <a:cxnSpLocks noChangeShapeType="1"/>
              <a:endCxn id="13722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7285"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7272" name="Group 62"/>
          <p:cNvGrpSpPr>
            <a:grpSpLocks/>
          </p:cNvGrpSpPr>
          <p:nvPr/>
        </p:nvGrpSpPr>
        <p:grpSpPr bwMode="auto">
          <a:xfrm>
            <a:off x="685800" y="4724400"/>
            <a:ext cx="915988" cy="673100"/>
            <a:chOff x="432" y="2976"/>
            <a:chExt cx="577" cy="424"/>
          </a:xfrm>
        </p:grpSpPr>
        <p:cxnSp>
          <p:nvCxnSpPr>
            <p:cNvPr id="137282" name="AutoShape 63"/>
            <p:cNvCxnSpPr>
              <a:cxnSpLocks noChangeShapeType="1"/>
              <a:endCxn id="13722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7283"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7273" name="Group 65"/>
          <p:cNvGrpSpPr>
            <a:grpSpLocks/>
          </p:cNvGrpSpPr>
          <p:nvPr/>
        </p:nvGrpSpPr>
        <p:grpSpPr bwMode="auto">
          <a:xfrm>
            <a:off x="533400" y="5486400"/>
            <a:ext cx="1373188" cy="673100"/>
            <a:chOff x="336" y="3456"/>
            <a:chExt cx="865" cy="424"/>
          </a:xfrm>
        </p:grpSpPr>
        <p:cxnSp>
          <p:nvCxnSpPr>
            <p:cNvPr id="137280" name="AutoShape 66"/>
            <p:cNvCxnSpPr>
              <a:cxnSpLocks noChangeShapeType="1"/>
              <a:endCxn id="13722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7281"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727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0733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a:t>
            </a:r>
            <a:r>
              <a:rPr lang="en-US" sz="2000" b="1" dirty="0">
                <a:latin typeface="Courier New" charset="0"/>
              </a:rPr>
              <a:t>v(J) = 9</a:t>
            </a:r>
            <a:endParaRPr lang="en-US" sz="2000" dirty="0">
              <a:latin typeface="Arial" charset="0"/>
            </a:endParaRPr>
          </a:p>
        </p:txBody>
      </p:sp>
      <p:sp>
        <p:nvSpPr>
          <p:cNvPr id="13727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37277"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7278"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907339" name="Oval 75"/>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0000"/>
                </a:solidFill>
                <a:latin typeface="Arial" charset="0"/>
              </a:rPr>
              <a:t>α=-5, </a:t>
            </a:r>
            <a:r>
              <a:rPr lang="en-US" sz="1600" b="1" i="1" dirty="0">
                <a:solidFill>
                  <a:srgbClr val="FF0000"/>
                </a:solidFill>
                <a:latin typeface="Palatino" charset="0"/>
              </a:rPr>
              <a:t>β</a:t>
            </a:r>
            <a:r>
              <a:rPr lang="en-US" sz="1600" b="1" i="1" dirty="0">
                <a:solidFill>
                  <a:srgbClr val="FF0000"/>
                </a:solidFill>
                <a:latin typeface="Arial" charset="0"/>
                <a:sym typeface="Symbol" charset="0"/>
              </a:rPr>
              <a:t>=3, v=9</a:t>
            </a:r>
            <a:endParaRPr lang="en-US" sz="1600" b="1" i="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7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07339"/>
                                        </p:tgtEl>
                                        <p:attrNameLst>
                                          <p:attrName>style.visibility</p:attrName>
                                        </p:attrNameLst>
                                      </p:cBhvr>
                                      <p:to>
                                        <p:strVal val="visible"/>
                                      </p:to>
                                    </p:set>
                                    <p:animEffect transition="in" filter="dissolve">
                                      <p:cBhvr>
                                        <p:cTn id="11" dur="500"/>
                                        <p:tgtEl>
                                          <p:spTgt spid="90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333" grpId="0" autoUpdateAnimBg="0"/>
      <p:bldP spid="90733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Calibri" charset="0"/>
              </a:rPr>
              <a:t>Game Tree Representation</a:t>
            </a:r>
          </a:p>
        </p:txBody>
      </p:sp>
      <p:sp>
        <p:nvSpPr>
          <p:cNvPr id="794502" name="Text Box 902"/>
          <p:cNvSpPr>
            <a:spLocks noGrp="1" noChangeArrowheads="1"/>
          </p:cNvSpPr>
          <p:nvPr>
            <p:ph idx="1"/>
          </p:nvPr>
        </p:nvSpPr>
        <p:spPr>
          <a:xfrm>
            <a:off x="838200" y="1828800"/>
            <a:ext cx="3810000" cy="2133600"/>
          </a:xfrm>
        </p:spPr>
        <p:txBody>
          <a:bodyPr lIns="0" rIns="0"/>
          <a:lstStyle/>
          <a:p>
            <a:pPr eaLnBrk="1" hangingPunct="1">
              <a:lnSpc>
                <a:spcPct val="90000"/>
              </a:lnSpc>
              <a:buFont typeface="Wingdings" charset="0"/>
              <a:buNone/>
            </a:pPr>
            <a:r>
              <a:rPr lang="en-US" sz="2700" dirty="0">
                <a:latin typeface="Calibri" charset="0"/>
              </a:rPr>
              <a:t>	What's the new aspect</a:t>
            </a:r>
            <a:br>
              <a:rPr lang="en-US" sz="2700" dirty="0">
                <a:latin typeface="Calibri" charset="0"/>
              </a:rPr>
            </a:br>
            <a:r>
              <a:rPr lang="en-US" sz="2700" dirty="0">
                <a:latin typeface="Calibri" charset="0"/>
              </a:rPr>
              <a:t>to the search problem?</a:t>
            </a:r>
          </a:p>
          <a:p>
            <a:pPr eaLnBrk="1" hangingPunct="1">
              <a:lnSpc>
                <a:spcPct val="90000"/>
              </a:lnSpc>
              <a:buFont typeface="Wingdings" charset="0"/>
              <a:buNone/>
            </a:pPr>
            <a:endParaRPr lang="en-US" sz="2700" dirty="0">
              <a:latin typeface="Calibri" charset="0"/>
            </a:endParaRPr>
          </a:p>
          <a:p>
            <a:pPr eaLnBrk="1" hangingPunct="1">
              <a:lnSpc>
                <a:spcPct val="90000"/>
              </a:lnSpc>
              <a:buFont typeface="Wingdings" charset="0"/>
              <a:buNone/>
            </a:pPr>
            <a:r>
              <a:rPr lang="en-US" sz="2700" dirty="0">
                <a:latin typeface="Calibri" charset="0"/>
              </a:rPr>
              <a:t>	There’</a:t>
            </a:r>
            <a:r>
              <a:rPr lang="en-US" altLang="ja-JP" sz="2700" dirty="0">
                <a:latin typeface="Calibri" charset="0"/>
              </a:rPr>
              <a:t>s an opponent</a:t>
            </a:r>
            <a:br>
              <a:rPr lang="en-US" altLang="ja-JP" sz="2700" dirty="0">
                <a:latin typeface="Calibri" charset="0"/>
              </a:rPr>
            </a:br>
            <a:r>
              <a:rPr lang="en-US" altLang="ja-JP" sz="2700" dirty="0">
                <a:latin typeface="Calibri" charset="0"/>
              </a:rPr>
              <a:t>we cannot control!</a:t>
            </a:r>
            <a:endParaRPr lang="en-US" sz="2700" dirty="0">
              <a:latin typeface="Times New Roman" charset="0"/>
            </a:endParaRPr>
          </a:p>
        </p:txBody>
      </p:sp>
      <p:grpSp>
        <p:nvGrpSpPr>
          <p:cNvPr id="2" name="Group 131"/>
          <p:cNvGrpSpPr>
            <a:grpSpLocks/>
          </p:cNvGrpSpPr>
          <p:nvPr/>
        </p:nvGrpSpPr>
        <p:grpSpPr bwMode="auto">
          <a:xfrm>
            <a:off x="7086600" y="2590800"/>
            <a:ext cx="685800" cy="685800"/>
            <a:chOff x="4464" y="1536"/>
            <a:chExt cx="432" cy="432"/>
          </a:xfrm>
        </p:grpSpPr>
        <p:sp>
          <p:nvSpPr>
            <p:cNvPr id="17142" name="Oval 12"/>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143" name="Rectangle 40"/>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4" name="Rectangle 39"/>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5" name="Rectangle 38"/>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6" name="Rectangle 37"/>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7" name="Rectangle 36"/>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8" name="Rectangle 35"/>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49" name="Rectangle 34"/>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50" name="Rectangle 33"/>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51" name="Rectangle 32"/>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52" name="Line 41"/>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53" name="Line 42"/>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54" name="Line 43"/>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55" name="Line 44"/>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56" name="Line 45"/>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57" name="Line 46"/>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58" name="Line 47"/>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59" name="Line 48"/>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0" name="Line 85"/>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1" name="Line 86"/>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2" name="Line 87"/>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3" name="Line 90"/>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4" name="Line 92"/>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5" name="Line 100"/>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6" name="Line 102"/>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67" name="Line 105"/>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3" name="Group 904"/>
          <p:cNvGrpSpPr>
            <a:grpSpLocks/>
          </p:cNvGrpSpPr>
          <p:nvPr/>
        </p:nvGrpSpPr>
        <p:grpSpPr bwMode="auto">
          <a:xfrm>
            <a:off x="5029200" y="3189288"/>
            <a:ext cx="2157413" cy="1154112"/>
            <a:chOff x="3168" y="2009"/>
            <a:chExt cx="1359" cy="727"/>
          </a:xfrm>
        </p:grpSpPr>
        <p:cxnSp>
          <p:nvCxnSpPr>
            <p:cNvPr id="17114" name="AutoShape 14"/>
            <p:cNvCxnSpPr>
              <a:cxnSpLocks noChangeShapeType="1"/>
              <a:stCxn id="17142" idx="3"/>
              <a:endCxn id="17116" idx="0"/>
            </p:cNvCxnSpPr>
            <p:nvPr/>
          </p:nvCxnSpPr>
          <p:spPr bwMode="auto">
            <a:xfrm flipH="1">
              <a:off x="3384" y="2009"/>
              <a:ext cx="1143"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grpSp>
          <p:nvGrpSpPr>
            <p:cNvPr id="17115" name="Group 132"/>
            <p:cNvGrpSpPr>
              <a:grpSpLocks/>
            </p:cNvGrpSpPr>
            <p:nvPr/>
          </p:nvGrpSpPr>
          <p:grpSpPr bwMode="auto">
            <a:xfrm>
              <a:off x="3168" y="2304"/>
              <a:ext cx="432" cy="432"/>
              <a:chOff x="4464" y="1536"/>
              <a:chExt cx="432" cy="432"/>
            </a:xfrm>
          </p:grpSpPr>
          <p:sp>
            <p:nvSpPr>
              <p:cNvPr id="17116" name="Oval 133"/>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117" name="Rectangle 134"/>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18" name="Rectangle 135"/>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19" name="Rectangle 136"/>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0" name="Rectangle 137"/>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1" name="Rectangle 138"/>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2" name="Rectangle 139"/>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3" name="Rectangle 140"/>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4" name="Rectangle 141"/>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125" name="Rectangle 142"/>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7126" name="Line 143"/>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27" name="Line 144"/>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28" name="Line 145"/>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29" name="Line 146"/>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0" name="Line 147"/>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1" name="Line 148"/>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32" name="Line 149"/>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33" name="Line 150"/>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4" name="Line 151"/>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5" name="Line 152"/>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6" name="Line 153"/>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7" name="Line 154"/>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8" name="Line 155"/>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39" name="Line 156"/>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40" name="Line 157"/>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41" name="Line 158"/>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grpSp>
        <p:nvGrpSpPr>
          <p:cNvPr id="5" name="Group 905"/>
          <p:cNvGrpSpPr>
            <a:grpSpLocks/>
          </p:cNvGrpSpPr>
          <p:nvPr/>
        </p:nvGrpSpPr>
        <p:grpSpPr bwMode="auto">
          <a:xfrm>
            <a:off x="5867400" y="3189288"/>
            <a:ext cx="3124200" cy="1154112"/>
            <a:chOff x="3696" y="2009"/>
            <a:chExt cx="1968" cy="727"/>
          </a:xfrm>
        </p:grpSpPr>
        <p:cxnSp>
          <p:nvCxnSpPr>
            <p:cNvPr id="16893" name="AutoShape 23"/>
            <p:cNvCxnSpPr>
              <a:cxnSpLocks noChangeShapeType="1"/>
              <a:stCxn id="17142" idx="5"/>
              <a:endCxn id="16906" idx="0"/>
            </p:cNvCxnSpPr>
            <p:nvPr/>
          </p:nvCxnSpPr>
          <p:spPr bwMode="auto">
            <a:xfrm>
              <a:off x="4833" y="2009"/>
              <a:ext cx="61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894" name="AutoShape 25"/>
            <p:cNvCxnSpPr>
              <a:cxnSpLocks noChangeShapeType="1"/>
              <a:stCxn id="17142" idx="3"/>
              <a:endCxn id="17088" idx="0"/>
            </p:cNvCxnSpPr>
            <p:nvPr/>
          </p:nvCxnSpPr>
          <p:spPr bwMode="auto">
            <a:xfrm flipH="1">
              <a:off x="3912" y="2009"/>
              <a:ext cx="61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grpSp>
          <p:nvGrpSpPr>
            <p:cNvPr id="16895" name="Group 159"/>
            <p:cNvGrpSpPr>
              <a:grpSpLocks/>
            </p:cNvGrpSpPr>
            <p:nvPr/>
          </p:nvGrpSpPr>
          <p:grpSpPr bwMode="auto">
            <a:xfrm>
              <a:off x="3696" y="2304"/>
              <a:ext cx="432" cy="432"/>
              <a:chOff x="4464" y="1536"/>
              <a:chExt cx="432" cy="432"/>
            </a:xfrm>
          </p:grpSpPr>
          <p:sp>
            <p:nvSpPr>
              <p:cNvPr id="17088" name="Oval 160"/>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089" name="Rectangle 161"/>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0" name="Rectangle 162"/>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1" name="Rectangle 163"/>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2" name="Rectangle 164"/>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3" name="Rectangle 165"/>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4" name="Rectangle 166"/>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5" name="Rectangle 167"/>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6" name="Rectangle 168"/>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7097" name="Rectangle 169"/>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98" name="Line 170"/>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99" name="Line 171"/>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00" name="Line 172"/>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01" name="Line 173"/>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2" name="Line 174"/>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3" name="Line 175"/>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04" name="Line 176"/>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105" name="Line 177"/>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6" name="Line 178"/>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7" name="Line 179"/>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8" name="Line 180"/>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09" name="Line 181"/>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10" name="Line 182"/>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11" name="Line 183"/>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12" name="Line 184"/>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113" name="Line 185"/>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896" name="Group 186"/>
            <p:cNvGrpSpPr>
              <a:grpSpLocks/>
            </p:cNvGrpSpPr>
            <p:nvPr/>
          </p:nvGrpSpPr>
          <p:grpSpPr bwMode="auto">
            <a:xfrm>
              <a:off x="4224" y="2304"/>
              <a:ext cx="432" cy="432"/>
              <a:chOff x="4464" y="1536"/>
              <a:chExt cx="432" cy="432"/>
            </a:xfrm>
          </p:grpSpPr>
          <p:sp>
            <p:nvSpPr>
              <p:cNvPr id="17062" name="Oval 187"/>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063" name="Rectangle 188"/>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4" name="Rectangle 189"/>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5" name="Rectangle 190"/>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6" name="Rectangle 191"/>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7" name="Rectangle 192"/>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8" name="Rectangle 193"/>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69" name="Rectangle 194"/>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7070" name="Rectangle 195"/>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71" name="Rectangle 196"/>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72" name="Line 197"/>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73" name="Line 198"/>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74" name="Line 199"/>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75" name="Line 200"/>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76" name="Line 201"/>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77" name="Line 202"/>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78" name="Line 203"/>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79" name="Line 204"/>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0" name="Line 205"/>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1" name="Line 206"/>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2" name="Line 207"/>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3" name="Line 208"/>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4" name="Line 209"/>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5" name="Line 210"/>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6" name="Line 211"/>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87" name="Line 212"/>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897" name="Group 213"/>
            <p:cNvGrpSpPr>
              <a:grpSpLocks/>
            </p:cNvGrpSpPr>
            <p:nvPr/>
          </p:nvGrpSpPr>
          <p:grpSpPr bwMode="auto">
            <a:xfrm>
              <a:off x="4752" y="2304"/>
              <a:ext cx="432" cy="432"/>
              <a:chOff x="4464" y="1536"/>
              <a:chExt cx="432" cy="432"/>
            </a:xfrm>
          </p:grpSpPr>
          <p:sp>
            <p:nvSpPr>
              <p:cNvPr id="17036" name="Oval 214"/>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037" name="Rectangle 215"/>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38" name="Rectangle 216"/>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39" name="Rectangle 217"/>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0" name="Rectangle 218"/>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1" name="Rectangle 219"/>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2" name="Rectangle 220"/>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3" name="Rectangle 221"/>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4" name="Rectangle 222"/>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5" name="Rectangle 223"/>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46" name="Line 224"/>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47" name="Line 225"/>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48" name="Line 226"/>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49" name="Line 227"/>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0" name="Line 228"/>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1" name="Line 229"/>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52" name="Line 230"/>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53" name="Line 231"/>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4" name="Line 232"/>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5" name="Line 233"/>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6" name="Line 234"/>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7" name="Line 235"/>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8" name="Line 236"/>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59" name="Line 237"/>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60" name="Line 238"/>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61" name="Line 239"/>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898" name="Group 240"/>
            <p:cNvGrpSpPr>
              <a:grpSpLocks/>
            </p:cNvGrpSpPr>
            <p:nvPr/>
          </p:nvGrpSpPr>
          <p:grpSpPr bwMode="auto">
            <a:xfrm>
              <a:off x="4848" y="2304"/>
              <a:ext cx="432" cy="432"/>
              <a:chOff x="4464" y="1536"/>
              <a:chExt cx="432" cy="432"/>
            </a:xfrm>
          </p:grpSpPr>
          <p:sp>
            <p:nvSpPr>
              <p:cNvPr id="17010" name="Oval 241"/>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7011" name="Rectangle 242"/>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2" name="Rectangle 243"/>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3" name="Rectangle 244"/>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4" name="Rectangle 245"/>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5" name="Rectangle 246"/>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6" name="Rectangle 247"/>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7" name="Rectangle 248"/>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8" name="Rectangle 249"/>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19" name="Rectangle 250"/>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7020" name="Line 251"/>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21" name="Line 252"/>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22" name="Line 253"/>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23" name="Line 254"/>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24" name="Line 255"/>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25" name="Line 256"/>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26" name="Line 257"/>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27" name="Line 258"/>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28" name="Line 259"/>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29" name="Line 260"/>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0" name="Line 261"/>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1" name="Line 262"/>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2" name="Line 263"/>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3" name="Line 264"/>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4" name="Line 265"/>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35" name="Line 266"/>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899" name="Group 267"/>
            <p:cNvGrpSpPr>
              <a:grpSpLocks/>
            </p:cNvGrpSpPr>
            <p:nvPr/>
          </p:nvGrpSpPr>
          <p:grpSpPr bwMode="auto">
            <a:xfrm>
              <a:off x="4944" y="2304"/>
              <a:ext cx="432" cy="432"/>
              <a:chOff x="4464" y="1536"/>
              <a:chExt cx="432" cy="432"/>
            </a:xfrm>
          </p:grpSpPr>
          <p:sp>
            <p:nvSpPr>
              <p:cNvPr id="16984" name="Oval 268"/>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985" name="Rectangle 269"/>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86" name="Rectangle 270"/>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87" name="Rectangle 271"/>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88" name="Rectangle 272"/>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89" name="Rectangle 273"/>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90" name="Rectangle 274"/>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91" name="Rectangle 275"/>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92" name="Rectangle 276"/>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93" name="Rectangle 277"/>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94" name="Line 278"/>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95" name="Line 279"/>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96" name="Line 280"/>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97" name="Line 281"/>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98" name="Line 282"/>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99" name="Line 283"/>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00" name="Line 284"/>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7001" name="Line 285"/>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2" name="Line 286"/>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3" name="Line 287"/>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4" name="Line 288"/>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5" name="Line 289"/>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6" name="Line 290"/>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7" name="Line 291"/>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8" name="Line 292"/>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7009" name="Line 293"/>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900" name="Group 294"/>
            <p:cNvGrpSpPr>
              <a:grpSpLocks/>
            </p:cNvGrpSpPr>
            <p:nvPr/>
          </p:nvGrpSpPr>
          <p:grpSpPr bwMode="auto">
            <a:xfrm>
              <a:off x="5040" y="2304"/>
              <a:ext cx="432" cy="432"/>
              <a:chOff x="4464" y="1536"/>
              <a:chExt cx="432" cy="432"/>
            </a:xfrm>
          </p:grpSpPr>
          <p:sp>
            <p:nvSpPr>
              <p:cNvPr id="16958" name="Oval 295"/>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959" name="Rectangle 296"/>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0" name="Rectangle 297"/>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1" name="Rectangle 298"/>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2" name="Rectangle 299"/>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3" name="Rectangle 300"/>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4" name="Rectangle 301"/>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5" name="Rectangle 302"/>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6" name="Rectangle 303"/>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7" name="Rectangle 304"/>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68" name="Line 305"/>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69" name="Line 306"/>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70" name="Line 307"/>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71" name="Line 308"/>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2" name="Line 309"/>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3" name="Line 310"/>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74" name="Line 311"/>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75" name="Line 312"/>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6" name="Line 313"/>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7" name="Line 314"/>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8" name="Line 315"/>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79" name="Line 316"/>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80" name="Line 317"/>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81" name="Line 318"/>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82" name="Line 319"/>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83" name="Line 320"/>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901" name="Group 321"/>
            <p:cNvGrpSpPr>
              <a:grpSpLocks/>
            </p:cNvGrpSpPr>
            <p:nvPr/>
          </p:nvGrpSpPr>
          <p:grpSpPr bwMode="auto">
            <a:xfrm>
              <a:off x="5136" y="2304"/>
              <a:ext cx="432" cy="432"/>
              <a:chOff x="4464" y="1536"/>
              <a:chExt cx="432" cy="432"/>
            </a:xfrm>
          </p:grpSpPr>
          <p:sp>
            <p:nvSpPr>
              <p:cNvPr id="16932" name="Oval 322"/>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933" name="Rectangle 323"/>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4" name="Rectangle 324"/>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5" name="Rectangle 325"/>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6" name="Rectangle 326"/>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7" name="Rectangle 327"/>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8" name="Rectangle 328"/>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39" name="Rectangle 329"/>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40" name="Rectangle 330"/>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41" name="Rectangle 331"/>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42" name="Line 332"/>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43" name="Line 333"/>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44" name="Line 334"/>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45" name="Line 335"/>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46" name="Line 336"/>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47" name="Line 337"/>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48" name="Line 338"/>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49" name="Line 339"/>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0" name="Line 340"/>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1" name="Line 341"/>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2" name="Line 342"/>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3" name="Line 343"/>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4" name="Line 344"/>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5" name="Line 345"/>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6" name="Line 346"/>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57" name="Line 347"/>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902" name="Group 348"/>
            <p:cNvGrpSpPr>
              <a:grpSpLocks/>
            </p:cNvGrpSpPr>
            <p:nvPr/>
          </p:nvGrpSpPr>
          <p:grpSpPr bwMode="auto">
            <a:xfrm>
              <a:off x="5232" y="2304"/>
              <a:ext cx="432" cy="432"/>
              <a:chOff x="4464" y="1536"/>
              <a:chExt cx="432" cy="432"/>
            </a:xfrm>
          </p:grpSpPr>
          <p:sp>
            <p:nvSpPr>
              <p:cNvPr id="16906" name="Oval 349"/>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907" name="Rectangle 350"/>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908" name="Rectangle 351"/>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09" name="Rectangle 352"/>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0" name="Rectangle 353"/>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1" name="Rectangle 354"/>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2" name="Rectangle 355"/>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3" name="Rectangle 356"/>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4" name="Rectangle 357"/>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5" name="Rectangle 358"/>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916" name="Line 359"/>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17" name="Line 360"/>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18" name="Line 361"/>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19" name="Line 362"/>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0" name="Line 363"/>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1" name="Line 364"/>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22" name="Line 365"/>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923" name="Line 366"/>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4" name="Line 367"/>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5" name="Line 368"/>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6" name="Line 369"/>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7" name="Line 370"/>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8" name="Line 371"/>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29" name="Line 372"/>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30" name="Line 373"/>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931" name="Line 374"/>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cxnSp>
          <p:nvCxnSpPr>
            <p:cNvPr id="16903" name="AutoShape 375"/>
            <p:cNvCxnSpPr>
              <a:cxnSpLocks noChangeShapeType="1"/>
              <a:stCxn id="17142" idx="3"/>
              <a:endCxn id="17062" idx="0"/>
            </p:cNvCxnSpPr>
            <p:nvPr/>
          </p:nvCxnSpPr>
          <p:spPr bwMode="auto">
            <a:xfrm flipH="1">
              <a:off x="4440" y="2009"/>
              <a:ext cx="87"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904" name="AutoShape 376"/>
            <p:cNvCxnSpPr>
              <a:cxnSpLocks noChangeShapeType="1"/>
              <a:stCxn id="17142" idx="5"/>
              <a:endCxn id="17036" idx="0"/>
            </p:cNvCxnSpPr>
            <p:nvPr/>
          </p:nvCxnSpPr>
          <p:spPr bwMode="auto">
            <a:xfrm>
              <a:off x="4833" y="2009"/>
              <a:ext cx="13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6905" name="Text Box 378"/>
            <p:cNvSpPr txBox="1">
              <a:spLocks noChangeArrowheads="1"/>
            </p:cNvSpPr>
            <p:nvPr/>
          </p:nvSpPr>
          <p:spPr bwMode="auto">
            <a:xfrm>
              <a:off x="4944" y="2064"/>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latin typeface="Arial" charset="0"/>
                </a:rPr>
                <a:t>…</a:t>
              </a:r>
            </a:p>
          </p:txBody>
        </p:sp>
      </p:grpSp>
      <p:grpSp>
        <p:nvGrpSpPr>
          <p:cNvPr id="14" name="Group 935"/>
          <p:cNvGrpSpPr>
            <a:grpSpLocks/>
          </p:cNvGrpSpPr>
          <p:nvPr/>
        </p:nvGrpSpPr>
        <p:grpSpPr bwMode="auto">
          <a:xfrm>
            <a:off x="2971800" y="4256088"/>
            <a:ext cx="3810000" cy="1154112"/>
            <a:chOff x="1872" y="2681"/>
            <a:chExt cx="2400" cy="727"/>
          </a:xfrm>
        </p:grpSpPr>
        <p:cxnSp>
          <p:nvCxnSpPr>
            <p:cNvPr id="16671" name="AutoShape 622"/>
            <p:cNvCxnSpPr>
              <a:cxnSpLocks noChangeShapeType="1"/>
              <a:stCxn id="17116" idx="3"/>
              <a:endCxn id="16867" idx="0"/>
            </p:cNvCxnSpPr>
            <p:nvPr/>
          </p:nvCxnSpPr>
          <p:spPr bwMode="auto">
            <a:xfrm flipH="1">
              <a:off x="2088" y="2681"/>
              <a:ext cx="1143"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672" name="AutoShape 623"/>
            <p:cNvCxnSpPr>
              <a:cxnSpLocks noChangeShapeType="1"/>
              <a:stCxn id="17116" idx="5"/>
              <a:endCxn id="16685" idx="0"/>
            </p:cNvCxnSpPr>
            <p:nvPr/>
          </p:nvCxnSpPr>
          <p:spPr bwMode="auto">
            <a:xfrm>
              <a:off x="3537" y="2681"/>
              <a:ext cx="519"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673" name="AutoShape 624"/>
            <p:cNvCxnSpPr>
              <a:cxnSpLocks noChangeShapeType="1"/>
              <a:stCxn id="17116" idx="3"/>
              <a:endCxn id="16841" idx="0"/>
            </p:cNvCxnSpPr>
            <p:nvPr/>
          </p:nvCxnSpPr>
          <p:spPr bwMode="auto">
            <a:xfrm flipH="1">
              <a:off x="2616" y="2681"/>
              <a:ext cx="61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grpSp>
          <p:nvGrpSpPr>
            <p:cNvPr id="16674" name="Group 652"/>
            <p:cNvGrpSpPr>
              <a:grpSpLocks/>
            </p:cNvGrpSpPr>
            <p:nvPr/>
          </p:nvGrpSpPr>
          <p:grpSpPr bwMode="auto">
            <a:xfrm>
              <a:off x="1872" y="2976"/>
              <a:ext cx="432" cy="432"/>
              <a:chOff x="4464" y="1536"/>
              <a:chExt cx="432" cy="432"/>
            </a:xfrm>
          </p:grpSpPr>
          <p:sp>
            <p:nvSpPr>
              <p:cNvPr id="16867" name="Oval 653"/>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868" name="Rectangle 654"/>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69" name="Rectangle 655"/>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0" name="Rectangle 656"/>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1" name="Rectangle 657"/>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2" name="Rectangle 658"/>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3" name="Rectangle 659"/>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4" name="Rectangle 660"/>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75" name="Rectangle 661"/>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876" name="Rectangle 662"/>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877" name="Line 663"/>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78" name="Line 664"/>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79" name="Line 665"/>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80" name="Line 666"/>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1" name="Line 667"/>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2" name="Line 668"/>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83" name="Line 669"/>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84" name="Line 670"/>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5" name="Line 671"/>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6" name="Line 672"/>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7" name="Line 673"/>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8" name="Line 674"/>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89" name="Line 675"/>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90" name="Line 676"/>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91" name="Line 677"/>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92" name="Line 678"/>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75" name="Group 679"/>
            <p:cNvGrpSpPr>
              <a:grpSpLocks/>
            </p:cNvGrpSpPr>
            <p:nvPr/>
          </p:nvGrpSpPr>
          <p:grpSpPr bwMode="auto">
            <a:xfrm>
              <a:off x="2400" y="2976"/>
              <a:ext cx="432" cy="432"/>
              <a:chOff x="4464" y="1536"/>
              <a:chExt cx="432" cy="432"/>
            </a:xfrm>
          </p:grpSpPr>
          <p:sp>
            <p:nvSpPr>
              <p:cNvPr id="16841" name="Oval 680"/>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842" name="Rectangle 681"/>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3" name="Rectangle 682"/>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4" name="Rectangle 683"/>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5" name="Rectangle 684"/>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6" name="Rectangle 685"/>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7" name="Rectangle 686"/>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48" name="Rectangle 687"/>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849" name="Rectangle 688"/>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50" name="Rectangle 689"/>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851" name="Line 690"/>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52" name="Line 691"/>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53" name="Line 692"/>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54" name="Line 693"/>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55" name="Line 694"/>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56" name="Line 695"/>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57" name="Line 696"/>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58" name="Line 697"/>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59" name="Line 698"/>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0" name="Line 699"/>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1" name="Line 700"/>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2" name="Line 701"/>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3" name="Line 702"/>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4" name="Line 703"/>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5" name="Line 704"/>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66" name="Line 705"/>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76" name="Group 706"/>
            <p:cNvGrpSpPr>
              <a:grpSpLocks/>
            </p:cNvGrpSpPr>
            <p:nvPr/>
          </p:nvGrpSpPr>
          <p:grpSpPr bwMode="auto">
            <a:xfrm>
              <a:off x="2928" y="2976"/>
              <a:ext cx="432" cy="432"/>
              <a:chOff x="4464" y="1536"/>
              <a:chExt cx="432" cy="432"/>
            </a:xfrm>
          </p:grpSpPr>
          <p:sp>
            <p:nvSpPr>
              <p:cNvPr id="16815" name="Oval 707"/>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816" name="Rectangle 708"/>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17" name="Rectangle 709"/>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18" name="Rectangle 710"/>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19" name="Rectangle 711"/>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20" name="Rectangle 712"/>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21" name="Rectangle 713"/>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822" name="Rectangle 714"/>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23" name="Rectangle 715"/>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824" name="Rectangle 716"/>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825" name="Line 717"/>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26" name="Line 718"/>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27" name="Line 719"/>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28" name="Line 720"/>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29" name="Line 721"/>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0" name="Line 722"/>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31" name="Line 723"/>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32" name="Line 724"/>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3" name="Line 725"/>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4" name="Line 726"/>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5" name="Line 727"/>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6" name="Line 728"/>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7" name="Line 729"/>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8" name="Line 730"/>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39" name="Line 731"/>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40" name="Line 732"/>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77" name="Group 733"/>
            <p:cNvGrpSpPr>
              <a:grpSpLocks/>
            </p:cNvGrpSpPr>
            <p:nvPr/>
          </p:nvGrpSpPr>
          <p:grpSpPr bwMode="auto">
            <a:xfrm>
              <a:off x="3456" y="2976"/>
              <a:ext cx="432" cy="432"/>
              <a:chOff x="4464" y="1536"/>
              <a:chExt cx="432" cy="432"/>
            </a:xfrm>
          </p:grpSpPr>
          <p:sp>
            <p:nvSpPr>
              <p:cNvPr id="16789" name="Oval 734"/>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790" name="Rectangle 735"/>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1" name="Rectangle 736"/>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2" name="Rectangle 737"/>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3" name="Rectangle 738"/>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4" name="Rectangle 739"/>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5" name="Rectangle 740"/>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6" name="Rectangle 741"/>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7" name="Rectangle 742"/>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8" name="Rectangle 743"/>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99" name="Line 744"/>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0" name="Line 745"/>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01" name="Line 746"/>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02" name="Line 747"/>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3" name="Line 748"/>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4" name="Line 749"/>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05" name="Line 750"/>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806" name="Line 751"/>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7" name="Line 752"/>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8" name="Line 753"/>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09" name="Line 754"/>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10" name="Line 755"/>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11" name="Line 756"/>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12" name="Line 757"/>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13" name="Line 758"/>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814" name="Line 759"/>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78" name="Group 760"/>
            <p:cNvGrpSpPr>
              <a:grpSpLocks/>
            </p:cNvGrpSpPr>
            <p:nvPr/>
          </p:nvGrpSpPr>
          <p:grpSpPr bwMode="auto">
            <a:xfrm>
              <a:off x="3552" y="2976"/>
              <a:ext cx="432" cy="432"/>
              <a:chOff x="4464" y="1536"/>
              <a:chExt cx="432" cy="432"/>
            </a:xfrm>
          </p:grpSpPr>
          <p:sp>
            <p:nvSpPr>
              <p:cNvPr id="16763" name="Oval 761"/>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764" name="Rectangle 762"/>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65" name="Rectangle 763"/>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66" name="Rectangle 764"/>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67" name="Rectangle 765"/>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68" name="Rectangle 766"/>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69" name="Rectangle 767"/>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70" name="Rectangle 768"/>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71" name="Rectangle 769"/>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72" name="Rectangle 770"/>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73" name="Line 771"/>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74" name="Line 772"/>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75" name="Line 773"/>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76" name="Line 774"/>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77" name="Line 775"/>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78" name="Line 776"/>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79" name="Line 777"/>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80" name="Line 778"/>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1" name="Line 779"/>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2" name="Line 780"/>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3" name="Line 781"/>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4" name="Line 782"/>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5" name="Line 783"/>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6" name="Line 784"/>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7" name="Line 785"/>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88" name="Line 786"/>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79" name="Group 787"/>
            <p:cNvGrpSpPr>
              <a:grpSpLocks/>
            </p:cNvGrpSpPr>
            <p:nvPr/>
          </p:nvGrpSpPr>
          <p:grpSpPr bwMode="auto">
            <a:xfrm>
              <a:off x="3648" y="2976"/>
              <a:ext cx="432" cy="432"/>
              <a:chOff x="4464" y="1536"/>
              <a:chExt cx="432" cy="432"/>
            </a:xfrm>
          </p:grpSpPr>
          <p:sp>
            <p:nvSpPr>
              <p:cNvPr id="16737" name="Oval 788"/>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738" name="Rectangle 789"/>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39" name="Rectangle 790"/>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0" name="Rectangle 791"/>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1" name="Rectangle 792"/>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2" name="Rectangle 793"/>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3" name="Rectangle 794"/>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4" name="Rectangle 795"/>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5" name="Rectangle 796"/>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6" name="Rectangle 797"/>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47" name="Line 798"/>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48" name="Line 799"/>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49" name="Line 800"/>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50" name="Line 801"/>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1" name="Line 802"/>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2" name="Line 803"/>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53" name="Line 804"/>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54" name="Line 805"/>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5" name="Line 806"/>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6" name="Line 807"/>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7" name="Line 808"/>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8" name="Line 809"/>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59" name="Line 810"/>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60" name="Line 811"/>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61" name="Line 812"/>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62" name="Line 813"/>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80" name="Group 814"/>
            <p:cNvGrpSpPr>
              <a:grpSpLocks/>
            </p:cNvGrpSpPr>
            <p:nvPr/>
          </p:nvGrpSpPr>
          <p:grpSpPr bwMode="auto">
            <a:xfrm>
              <a:off x="3744" y="2976"/>
              <a:ext cx="432" cy="432"/>
              <a:chOff x="4464" y="1536"/>
              <a:chExt cx="432" cy="432"/>
            </a:xfrm>
          </p:grpSpPr>
          <p:sp>
            <p:nvSpPr>
              <p:cNvPr id="16711" name="Oval 815"/>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712" name="Rectangle 816"/>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3" name="Rectangle 817"/>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4" name="Rectangle 818"/>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5" name="Rectangle 819"/>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6" name="Rectangle 820"/>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7" name="Rectangle 821"/>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8" name="Rectangle 822"/>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19" name="Rectangle 823"/>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20" name="Rectangle 824"/>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721" name="Line 825"/>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22" name="Line 826"/>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23" name="Line 827"/>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24" name="Line 828"/>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25" name="Line 829"/>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26" name="Line 830"/>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27" name="Line 831"/>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28" name="Line 832"/>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29" name="Line 833"/>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0" name="Line 834"/>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1" name="Line 835"/>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2" name="Line 836"/>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3" name="Line 837"/>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4" name="Line 838"/>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5" name="Line 839"/>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36" name="Line 840"/>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681" name="Group 841"/>
            <p:cNvGrpSpPr>
              <a:grpSpLocks/>
            </p:cNvGrpSpPr>
            <p:nvPr/>
          </p:nvGrpSpPr>
          <p:grpSpPr bwMode="auto">
            <a:xfrm>
              <a:off x="3840" y="2976"/>
              <a:ext cx="432" cy="432"/>
              <a:chOff x="4464" y="1536"/>
              <a:chExt cx="432" cy="432"/>
            </a:xfrm>
          </p:grpSpPr>
          <p:sp>
            <p:nvSpPr>
              <p:cNvPr id="16685" name="Oval 842"/>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686" name="Rectangle 843"/>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687" name="Rectangle 844"/>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88" name="Rectangle 845"/>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89" name="Rectangle 846"/>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90" name="Rectangle 847"/>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91" name="Rectangle 848"/>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92" name="Rectangle 849"/>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93" name="Rectangle 850"/>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94" name="Rectangle 851"/>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695" name="Line 852"/>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96" name="Line 853"/>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97" name="Line 854"/>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98" name="Line 855"/>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99" name="Line 856"/>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0" name="Line 857"/>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01" name="Line 858"/>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702" name="Line 859"/>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3" name="Line 860"/>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4" name="Line 861"/>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5" name="Line 862"/>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6" name="Line 863"/>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7" name="Line 864"/>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8" name="Line 865"/>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09" name="Line 866"/>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710" name="Line 867"/>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cxnSp>
          <p:nvCxnSpPr>
            <p:cNvPr id="16682" name="AutoShape 895"/>
            <p:cNvCxnSpPr>
              <a:cxnSpLocks noChangeShapeType="1"/>
              <a:stCxn id="17116" idx="3"/>
              <a:endCxn id="16815" idx="0"/>
            </p:cNvCxnSpPr>
            <p:nvPr/>
          </p:nvCxnSpPr>
          <p:spPr bwMode="auto">
            <a:xfrm flipH="1">
              <a:off x="3144" y="2681"/>
              <a:ext cx="87"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683" name="AutoShape 896"/>
            <p:cNvCxnSpPr>
              <a:cxnSpLocks noChangeShapeType="1"/>
              <a:stCxn id="17116" idx="5"/>
              <a:endCxn id="16789" idx="0"/>
            </p:cNvCxnSpPr>
            <p:nvPr/>
          </p:nvCxnSpPr>
          <p:spPr bwMode="auto">
            <a:xfrm>
              <a:off x="3537" y="2681"/>
              <a:ext cx="13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6684" name="Text Box 897"/>
            <p:cNvSpPr txBox="1">
              <a:spLocks noChangeArrowheads="1"/>
            </p:cNvSpPr>
            <p:nvPr/>
          </p:nvSpPr>
          <p:spPr bwMode="auto">
            <a:xfrm>
              <a:off x="3648" y="2736"/>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latin typeface="Arial" charset="0"/>
                </a:rPr>
                <a:t>…</a:t>
              </a:r>
            </a:p>
          </p:txBody>
        </p:sp>
      </p:grpSp>
      <p:sp>
        <p:nvSpPr>
          <p:cNvPr id="794498" name="Rectangle 898"/>
          <p:cNvSpPr>
            <a:spLocks noChangeArrowheads="1"/>
          </p:cNvSpPr>
          <p:nvPr/>
        </p:nvSpPr>
        <p:spPr bwMode="auto">
          <a:xfrm>
            <a:off x="838200" y="5791200"/>
            <a:ext cx="3886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chemeClr val="tx1"/>
              </a:buClr>
              <a:buSzPct val="75000"/>
            </a:pPr>
            <a:r>
              <a:rPr lang="en-US" b="1">
                <a:latin typeface="Arial" charset="0"/>
              </a:rPr>
              <a:t>How can we handle this?</a:t>
            </a:r>
          </a:p>
        </p:txBody>
      </p:sp>
      <p:grpSp>
        <p:nvGrpSpPr>
          <p:cNvPr id="23" name="Group 908"/>
          <p:cNvGrpSpPr>
            <a:grpSpLocks/>
          </p:cNvGrpSpPr>
          <p:nvPr/>
        </p:nvGrpSpPr>
        <p:grpSpPr bwMode="auto">
          <a:xfrm>
            <a:off x="5029200" y="3657600"/>
            <a:ext cx="685800" cy="685800"/>
            <a:chOff x="4464" y="1536"/>
            <a:chExt cx="432" cy="432"/>
          </a:xfrm>
        </p:grpSpPr>
        <p:sp>
          <p:nvSpPr>
            <p:cNvPr id="16645" name="Oval 909"/>
            <p:cNvSpPr>
              <a:spLocks noChangeArrowheads="1"/>
            </p:cNvSpPr>
            <p:nvPr/>
          </p:nvSpPr>
          <p:spPr bwMode="auto">
            <a:xfrm>
              <a:off x="4464" y="1536"/>
              <a:ext cx="432" cy="432"/>
            </a:xfrm>
            <a:prstGeom prst="ellipse">
              <a:avLst/>
            </a:prstGeom>
            <a:solidFill>
              <a:schemeClr val="accent1"/>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646" name="Rectangle 910"/>
            <p:cNvSpPr>
              <a:spLocks noChangeArrowheads="1"/>
            </p:cNvSpPr>
            <p:nvPr/>
          </p:nvSpPr>
          <p:spPr bwMode="auto">
            <a:xfrm>
              <a:off x="472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47" name="Rectangle 911"/>
            <p:cNvSpPr>
              <a:spLocks noChangeArrowheads="1"/>
            </p:cNvSpPr>
            <p:nvPr/>
          </p:nvSpPr>
          <p:spPr bwMode="auto">
            <a:xfrm>
              <a:off x="464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48" name="Rectangle 912"/>
            <p:cNvSpPr>
              <a:spLocks noChangeArrowheads="1"/>
            </p:cNvSpPr>
            <p:nvPr/>
          </p:nvSpPr>
          <p:spPr bwMode="auto">
            <a:xfrm>
              <a:off x="456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49" name="Rectangle 913"/>
            <p:cNvSpPr>
              <a:spLocks noChangeArrowheads="1"/>
            </p:cNvSpPr>
            <p:nvPr/>
          </p:nvSpPr>
          <p:spPr bwMode="auto">
            <a:xfrm>
              <a:off x="472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50" name="Rectangle 914"/>
            <p:cNvSpPr>
              <a:spLocks noChangeArrowheads="1"/>
            </p:cNvSpPr>
            <p:nvPr/>
          </p:nvSpPr>
          <p:spPr bwMode="auto">
            <a:xfrm>
              <a:off x="464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51" name="Rectangle 915"/>
            <p:cNvSpPr>
              <a:spLocks noChangeArrowheads="1"/>
            </p:cNvSpPr>
            <p:nvPr/>
          </p:nvSpPr>
          <p:spPr bwMode="auto">
            <a:xfrm>
              <a:off x="456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52" name="Rectangle 916"/>
            <p:cNvSpPr>
              <a:spLocks noChangeArrowheads="1"/>
            </p:cNvSpPr>
            <p:nvPr/>
          </p:nvSpPr>
          <p:spPr bwMode="auto">
            <a:xfrm>
              <a:off x="472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53" name="Rectangle 917"/>
            <p:cNvSpPr>
              <a:spLocks noChangeArrowheads="1"/>
            </p:cNvSpPr>
            <p:nvPr/>
          </p:nvSpPr>
          <p:spPr bwMode="auto">
            <a:xfrm>
              <a:off x="464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54" name="Rectangle 918"/>
            <p:cNvSpPr>
              <a:spLocks noChangeArrowheads="1"/>
            </p:cNvSpPr>
            <p:nvPr/>
          </p:nvSpPr>
          <p:spPr bwMode="auto">
            <a:xfrm>
              <a:off x="456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655" name="Line 919"/>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56" name="Line 920"/>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57" name="Line 921"/>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58" name="Line 922"/>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59" name="Line 923"/>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0" name="Line 924"/>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61" name="Line 925"/>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62" name="Line 926"/>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3" name="Line 927"/>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4" name="Line 928"/>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5" name="Line 929"/>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6" name="Line 930"/>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7" name="Line 931"/>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8" name="Line 932"/>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69" name="Line 933"/>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70" name="Line 934"/>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24" name="Group 1159"/>
          <p:cNvGrpSpPr>
            <a:grpSpLocks/>
          </p:cNvGrpSpPr>
          <p:nvPr/>
        </p:nvGrpSpPr>
        <p:grpSpPr bwMode="auto">
          <a:xfrm>
            <a:off x="6096000" y="4724400"/>
            <a:ext cx="685800" cy="685800"/>
            <a:chOff x="4464" y="1536"/>
            <a:chExt cx="432" cy="432"/>
          </a:xfrm>
        </p:grpSpPr>
        <p:sp>
          <p:nvSpPr>
            <p:cNvPr id="16619" name="Oval 1160"/>
            <p:cNvSpPr>
              <a:spLocks noChangeArrowheads="1"/>
            </p:cNvSpPr>
            <p:nvPr/>
          </p:nvSpPr>
          <p:spPr bwMode="auto">
            <a:xfrm>
              <a:off x="4464" y="1536"/>
              <a:ext cx="432" cy="432"/>
            </a:xfrm>
            <a:prstGeom prst="ellipse">
              <a:avLst/>
            </a:prstGeom>
            <a:solidFill>
              <a:schemeClr val="accent1"/>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620" name="Rectangle 1161"/>
            <p:cNvSpPr>
              <a:spLocks noChangeArrowheads="1"/>
            </p:cNvSpPr>
            <p:nvPr/>
          </p:nvSpPr>
          <p:spPr bwMode="auto">
            <a:xfrm>
              <a:off x="472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621" name="Rectangle 1162"/>
            <p:cNvSpPr>
              <a:spLocks noChangeArrowheads="1"/>
            </p:cNvSpPr>
            <p:nvPr/>
          </p:nvSpPr>
          <p:spPr bwMode="auto">
            <a:xfrm>
              <a:off x="464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2" name="Rectangle 1163"/>
            <p:cNvSpPr>
              <a:spLocks noChangeArrowheads="1"/>
            </p:cNvSpPr>
            <p:nvPr/>
          </p:nvSpPr>
          <p:spPr bwMode="auto">
            <a:xfrm>
              <a:off x="456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3" name="Rectangle 1164"/>
            <p:cNvSpPr>
              <a:spLocks noChangeArrowheads="1"/>
            </p:cNvSpPr>
            <p:nvPr/>
          </p:nvSpPr>
          <p:spPr bwMode="auto">
            <a:xfrm>
              <a:off x="472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4" name="Rectangle 1165"/>
            <p:cNvSpPr>
              <a:spLocks noChangeArrowheads="1"/>
            </p:cNvSpPr>
            <p:nvPr/>
          </p:nvSpPr>
          <p:spPr bwMode="auto">
            <a:xfrm>
              <a:off x="464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5" name="Rectangle 1166"/>
            <p:cNvSpPr>
              <a:spLocks noChangeArrowheads="1"/>
            </p:cNvSpPr>
            <p:nvPr/>
          </p:nvSpPr>
          <p:spPr bwMode="auto">
            <a:xfrm>
              <a:off x="456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6" name="Rectangle 1167"/>
            <p:cNvSpPr>
              <a:spLocks noChangeArrowheads="1"/>
            </p:cNvSpPr>
            <p:nvPr/>
          </p:nvSpPr>
          <p:spPr bwMode="auto">
            <a:xfrm>
              <a:off x="472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7" name="Rectangle 1168"/>
            <p:cNvSpPr>
              <a:spLocks noChangeArrowheads="1"/>
            </p:cNvSpPr>
            <p:nvPr/>
          </p:nvSpPr>
          <p:spPr bwMode="auto">
            <a:xfrm>
              <a:off x="464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28" name="Rectangle 1169"/>
            <p:cNvSpPr>
              <a:spLocks noChangeArrowheads="1"/>
            </p:cNvSpPr>
            <p:nvPr/>
          </p:nvSpPr>
          <p:spPr bwMode="auto">
            <a:xfrm>
              <a:off x="456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629" name="Line 1170"/>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0" name="Line 1171"/>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31" name="Line 1172"/>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32" name="Line 1173"/>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3" name="Line 1174"/>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4" name="Line 1175"/>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35" name="Line 1176"/>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36" name="Line 1177"/>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7" name="Line 1178"/>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8" name="Line 1179"/>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39" name="Line 1180"/>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40" name="Line 1181"/>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41" name="Line 1182"/>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42" name="Line 1183"/>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43" name="Line 1184"/>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44" name="Line 1185"/>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25" name="Group 1436"/>
          <p:cNvGrpSpPr>
            <a:grpSpLocks/>
          </p:cNvGrpSpPr>
          <p:nvPr/>
        </p:nvGrpSpPr>
        <p:grpSpPr bwMode="auto">
          <a:xfrm>
            <a:off x="5029200" y="5322888"/>
            <a:ext cx="2971800" cy="1154112"/>
            <a:chOff x="3168" y="3353"/>
            <a:chExt cx="1872" cy="727"/>
          </a:xfrm>
        </p:grpSpPr>
        <p:cxnSp>
          <p:nvCxnSpPr>
            <p:cNvPr id="16425" name="AutoShape 1188"/>
            <p:cNvCxnSpPr>
              <a:cxnSpLocks noChangeShapeType="1"/>
              <a:stCxn id="16685" idx="3"/>
              <a:endCxn id="16437" idx="0"/>
            </p:cNvCxnSpPr>
            <p:nvPr/>
          </p:nvCxnSpPr>
          <p:spPr bwMode="auto">
            <a:xfrm flipH="1">
              <a:off x="3384" y="3353"/>
              <a:ext cx="519"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426" name="AutoShape 1189"/>
            <p:cNvCxnSpPr>
              <a:cxnSpLocks noChangeShapeType="1"/>
              <a:stCxn id="16685" idx="5"/>
              <a:endCxn id="16593" idx="0"/>
            </p:cNvCxnSpPr>
            <p:nvPr/>
          </p:nvCxnSpPr>
          <p:spPr bwMode="auto">
            <a:xfrm>
              <a:off x="4209" y="3353"/>
              <a:ext cx="61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grpSp>
          <p:nvGrpSpPr>
            <p:cNvPr id="16427" name="Group 1217"/>
            <p:cNvGrpSpPr>
              <a:grpSpLocks/>
            </p:cNvGrpSpPr>
            <p:nvPr/>
          </p:nvGrpSpPr>
          <p:grpSpPr bwMode="auto">
            <a:xfrm flipH="1">
              <a:off x="4608" y="3648"/>
              <a:ext cx="432" cy="432"/>
              <a:chOff x="4464" y="1536"/>
              <a:chExt cx="432" cy="432"/>
            </a:xfrm>
          </p:grpSpPr>
          <p:sp>
            <p:nvSpPr>
              <p:cNvPr id="16593" name="Oval 1218"/>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594" name="Rectangle 1219"/>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95" name="Rectangle 1220"/>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596" name="Rectangle 1221"/>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597" name="Rectangle 1222"/>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98" name="Rectangle 1223"/>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99" name="Rectangle 1224"/>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00" name="Rectangle 1225"/>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601" name="Rectangle 1226"/>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02" name="Rectangle 1227"/>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603" name="Line 1228"/>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04" name="Line 1229"/>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05" name="Line 1230"/>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06" name="Line 1231"/>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07" name="Line 1232"/>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08" name="Line 1233"/>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09" name="Line 1234"/>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610" name="Line 1235"/>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1" name="Line 1236"/>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2" name="Line 1237"/>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3" name="Line 1238"/>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4" name="Line 1239"/>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5" name="Line 1240"/>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6" name="Line 1241"/>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7" name="Line 1242"/>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618" name="Line 1243"/>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28" name="Group 1244"/>
            <p:cNvGrpSpPr>
              <a:grpSpLocks/>
            </p:cNvGrpSpPr>
            <p:nvPr/>
          </p:nvGrpSpPr>
          <p:grpSpPr bwMode="auto">
            <a:xfrm flipH="1">
              <a:off x="4080" y="3648"/>
              <a:ext cx="432" cy="432"/>
              <a:chOff x="4464" y="1536"/>
              <a:chExt cx="432" cy="432"/>
            </a:xfrm>
          </p:grpSpPr>
          <p:sp>
            <p:nvSpPr>
              <p:cNvPr id="16567" name="Oval 1245"/>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568" name="Rectangle 1246"/>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569" name="Rectangle 1247"/>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0" name="Rectangle 1248"/>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571" name="Rectangle 1249"/>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2" name="Rectangle 1250"/>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3" name="Rectangle 1251"/>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4" name="Rectangle 1252"/>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575" name="Rectangle 1253"/>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6" name="Rectangle 1254"/>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77" name="Line 1255"/>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78" name="Line 1256"/>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79" name="Line 1257"/>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80" name="Line 1258"/>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1" name="Line 1259"/>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2" name="Line 1260"/>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83" name="Line 1261"/>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84" name="Line 1262"/>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5" name="Line 1263"/>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6" name="Line 1264"/>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7" name="Line 1265"/>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8" name="Line 1266"/>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89" name="Line 1267"/>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90" name="Line 1268"/>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91" name="Line 1269"/>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92" name="Line 1270"/>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29" name="Group 1271"/>
            <p:cNvGrpSpPr>
              <a:grpSpLocks/>
            </p:cNvGrpSpPr>
            <p:nvPr/>
          </p:nvGrpSpPr>
          <p:grpSpPr bwMode="auto">
            <a:xfrm flipH="1">
              <a:off x="3552" y="3648"/>
              <a:ext cx="432" cy="432"/>
              <a:chOff x="4464" y="1536"/>
              <a:chExt cx="432" cy="432"/>
            </a:xfrm>
          </p:grpSpPr>
          <p:sp>
            <p:nvSpPr>
              <p:cNvPr id="16541" name="Oval 1272"/>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542" name="Rectangle 1273"/>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3" name="Rectangle 1274"/>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4" name="Rectangle 1275"/>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5" name="Rectangle 1276"/>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6" name="Rectangle 1277"/>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7" name="Rectangle 1278"/>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8" name="Rectangle 1279"/>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49" name="Rectangle 1280"/>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50" name="Rectangle 1281"/>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51" name="Line 1282"/>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52" name="Line 1283"/>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53" name="Line 1284"/>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54" name="Line 1285"/>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55" name="Line 1286"/>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56" name="Line 1287"/>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57" name="Line 1288"/>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58" name="Line 1289"/>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59" name="Line 1290"/>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0" name="Line 1291"/>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1" name="Line 1292"/>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2" name="Line 1293"/>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3" name="Line 1294"/>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4" name="Line 1295"/>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5" name="Line 1296"/>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66" name="Line 1297"/>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30" name="Group 1298"/>
            <p:cNvGrpSpPr>
              <a:grpSpLocks/>
            </p:cNvGrpSpPr>
            <p:nvPr/>
          </p:nvGrpSpPr>
          <p:grpSpPr bwMode="auto">
            <a:xfrm flipH="1">
              <a:off x="3456" y="3648"/>
              <a:ext cx="432" cy="432"/>
              <a:chOff x="4464" y="1536"/>
              <a:chExt cx="432" cy="432"/>
            </a:xfrm>
          </p:grpSpPr>
          <p:sp>
            <p:nvSpPr>
              <p:cNvPr id="16515" name="Oval 1299"/>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516" name="Rectangle 1300"/>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17" name="Rectangle 1301"/>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18" name="Rectangle 1302"/>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19" name="Rectangle 1303"/>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0" name="Rectangle 1304"/>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1" name="Rectangle 1305"/>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2" name="Rectangle 1306"/>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3" name="Rectangle 1307"/>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4" name="Rectangle 1308"/>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525" name="Line 1309"/>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26" name="Line 1310"/>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27" name="Line 1311"/>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28" name="Line 1312"/>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29" name="Line 1313"/>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0" name="Line 1314"/>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31" name="Line 1315"/>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32" name="Line 1316"/>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3" name="Line 1317"/>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4" name="Line 1318"/>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5" name="Line 1319"/>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6" name="Line 1320"/>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7" name="Line 1321"/>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8" name="Line 1322"/>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39" name="Line 1323"/>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40" name="Line 1324"/>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31" name="Group 1325"/>
            <p:cNvGrpSpPr>
              <a:grpSpLocks/>
            </p:cNvGrpSpPr>
            <p:nvPr/>
          </p:nvGrpSpPr>
          <p:grpSpPr bwMode="auto">
            <a:xfrm flipH="1">
              <a:off x="3360" y="3648"/>
              <a:ext cx="432" cy="432"/>
              <a:chOff x="4464" y="1536"/>
              <a:chExt cx="432" cy="432"/>
            </a:xfrm>
          </p:grpSpPr>
          <p:sp>
            <p:nvSpPr>
              <p:cNvPr id="16489" name="Oval 1326"/>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490" name="Rectangle 1327"/>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1" name="Rectangle 1328"/>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2" name="Rectangle 1329"/>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3" name="Rectangle 1330"/>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4" name="Rectangle 1331"/>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5" name="Rectangle 1332"/>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6" name="Rectangle 1333"/>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7" name="Rectangle 1334"/>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8" name="Rectangle 1335"/>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99" name="Line 1336"/>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0" name="Line 1337"/>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01" name="Line 1338"/>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02" name="Line 1339"/>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3" name="Line 1340"/>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4" name="Line 1341"/>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05" name="Line 1342"/>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506" name="Line 1343"/>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7" name="Line 1344"/>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8" name="Line 1345"/>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09" name="Line 1346"/>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10" name="Line 1347"/>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11" name="Line 1348"/>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12" name="Line 1349"/>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13" name="Line 1350"/>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514" name="Line 1351"/>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32" name="Group 1352"/>
            <p:cNvGrpSpPr>
              <a:grpSpLocks/>
            </p:cNvGrpSpPr>
            <p:nvPr/>
          </p:nvGrpSpPr>
          <p:grpSpPr bwMode="auto">
            <a:xfrm flipH="1">
              <a:off x="3264" y="3648"/>
              <a:ext cx="432" cy="432"/>
              <a:chOff x="4464" y="1536"/>
              <a:chExt cx="432" cy="432"/>
            </a:xfrm>
          </p:grpSpPr>
          <p:sp>
            <p:nvSpPr>
              <p:cNvPr id="16463" name="Oval 1353"/>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464" name="Rectangle 1354"/>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65" name="Rectangle 1355"/>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66" name="Rectangle 1356"/>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67" name="Rectangle 1357"/>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68" name="Rectangle 1358"/>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69" name="Rectangle 1359"/>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70" name="Rectangle 1360"/>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71" name="Rectangle 1361"/>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72" name="Rectangle 1362"/>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73" name="Line 1363"/>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74" name="Line 1364"/>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75" name="Line 1365"/>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76" name="Line 1366"/>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77" name="Line 1367"/>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78" name="Line 1368"/>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79" name="Line 1369"/>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80" name="Line 1370"/>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1" name="Line 1371"/>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2" name="Line 1372"/>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3" name="Line 1373"/>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4" name="Line 1374"/>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5" name="Line 1375"/>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6" name="Line 1376"/>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7" name="Line 1377"/>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88" name="Line 1378"/>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16433" name="Group 1379"/>
            <p:cNvGrpSpPr>
              <a:grpSpLocks/>
            </p:cNvGrpSpPr>
            <p:nvPr/>
          </p:nvGrpSpPr>
          <p:grpSpPr bwMode="auto">
            <a:xfrm flipH="1">
              <a:off x="3168" y="3648"/>
              <a:ext cx="432" cy="432"/>
              <a:chOff x="4464" y="1536"/>
              <a:chExt cx="432" cy="432"/>
            </a:xfrm>
          </p:grpSpPr>
          <p:sp>
            <p:nvSpPr>
              <p:cNvPr id="16437" name="Oval 1380"/>
              <p:cNvSpPr>
                <a:spLocks noChangeArrowheads="1"/>
              </p:cNvSpPr>
              <p:nvPr/>
            </p:nvSpPr>
            <p:spPr bwMode="auto">
              <a:xfrm>
                <a:off x="4464" y="1536"/>
                <a:ext cx="432" cy="432"/>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438" name="Rectangle 1381"/>
              <p:cNvSpPr>
                <a:spLocks noChangeArrowheads="1"/>
              </p:cNvSpPr>
              <p:nvPr/>
            </p:nvSpPr>
            <p:spPr bwMode="auto">
              <a:xfrm>
                <a:off x="472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39" name="Rectangle 1382"/>
              <p:cNvSpPr>
                <a:spLocks noChangeArrowheads="1"/>
              </p:cNvSpPr>
              <p:nvPr/>
            </p:nvSpPr>
            <p:spPr bwMode="auto">
              <a:xfrm>
                <a:off x="464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40" name="Rectangle 1383"/>
              <p:cNvSpPr>
                <a:spLocks noChangeArrowheads="1"/>
              </p:cNvSpPr>
              <p:nvPr/>
            </p:nvSpPr>
            <p:spPr bwMode="auto">
              <a:xfrm>
                <a:off x="4560" y="1808"/>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441" name="Rectangle 1384"/>
              <p:cNvSpPr>
                <a:spLocks noChangeArrowheads="1"/>
              </p:cNvSpPr>
              <p:nvPr/>
            </p:nvSpPr>
            <p:spPr bwMode="auto">
              <a:xfrm>
                <a:off x="472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42" name="Rectangle 1385"/>
              <p:cNvSpPr>
                <a:spLocks noChangeArrowheads="1"/>
              </p:cNvSpPr>
              <p:nvPr/>
            </p:nvSpPr>
            <p:spPr bwMode="auto">
              <a:xfrm>
                <a:off x="464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43" name="Rectangle 1386"/>
              <p:cNvSpPr>
                <a:spLocks noChangeArrowheads="1"/>
              </p:cNvSpPr>
              <p:nvPr/>
            </p:nvSpPr>
            <p:spPr bwMode="auto">
              <a:xfrm>
                <a:off x="4560" y="1696"/>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44" name="Rectangle 1387"/>
              <p:cNvSpPr>
                <a:spLocks noChangeArrowheads="1"/>
              </p:cNvSpPr>
              <p:nvPr/>
            </p:nvSpPr>
            <p:spPr bwMode="auto">
              <a:xfrm>
                <a:off x="472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445" name="Rectangle 1388"/>
              <p:cNvSpPr>
                <a:spLocks noChangeArrowheads="1"/>
              </p:cNvSpPr>
              <p:nvPr/>
            </p:nvSpPr>
            <p:spPr bwMode="auto">
              <a:xfrm>
                <a:off x="464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446" name="Rectangle 1389"/>
              <p:cNvSpPr>
                <a:spLocks noChangeArrowheads="1"/>
              </p:cNvSpPr>
              <p:nvPr/>
            </p:nvSpPr>
            <p:spPr bwMode="auto">
              <a:xfrm>
                <a:off x="4560" y="1584"/>
                <a:ext cx="80"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47" name="Line 1390"/>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48" name="Line 1391"/>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49" name="Line 1392"/>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50" name="Line 1393"/>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1" name="Line 1394"/>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2" name="Line 1395"/>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53" name="Line 1396"/>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54" name="Line 1397"/>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5" name="Line 1398"/>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6" name="Line 1399"/>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7" name="Line 1400"/>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8" name="Line 1401"/>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59" name="Line 1402"/>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60" name="Line 1403"/>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61" name="Line 1404"/>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62" name="Line 1405"/>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cxnSp>
          <p:nvCxnSpPr>
            <p:cNvPr id="16434" name="AutoShape 1406"/>
            <p:cNvCxnSpPr>
              <a:cxnSpLocks noChangeShapeType="1"/>
              <a:stCxn id="16685" idx="5"/>
              <a:endCxn id="16567" idx="0"/>
            </p:cNvCxnSpPr>
            <p:nvPr/>
          </p:nvCxnSpPr>
          <p:spPr bwMode="auto">
            <a:xfrm>
              <a:off x="4209" y="3353"/>
              <a:ext cx="87"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6435" name="AutoShape 1407"/>
            <p:cNvCxnSpPr>
              <a:cxnSpLocks noChangeShapeType="1"/>
              <a:stCxn id="16685" idx="3"/>
              <a:endCxn id="16541" idx="0"/>
            </p:cNvCxnSpPr>
            <p:nvPr/>
          </p:nvCxnSpPr>
          <p:spPr bwMode="auto">
            <a:xfrm flipH="1">
              <a:off x="3768" y="3353"/>
              <a:ext cx="135" cy="2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6436" name="Text Box 1408"/>
            <p:cNvSpPr txBox="1">
              <a:spLocks noChangeArrowheads="1"/>
            </p:cNvSpPr>
            <p:nvPr/>
          </p:nvSpPr>
          <p:spPr bwMode="auto">
            <a:xfrm flipH="1">
              <a:off x="3600" y="3408"/>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latin typeface="Arial" charset="0"/>
                </a:rPr>
                <a:t>…</a:t>
              </a:r>
            </a:p>
          </p:txBody>
        </p:sp>
      </p:grpSp>
      <p:grpSp>
        <p:nvGrpSpPr>
          <p:cNvPr id="769" name="Group 1437"/>
          <p:cNvGrpSpPr>
            <a:grpSpLocks/>
          </p:cNvGrpSpPr>
          <p:nvPr/>
        </p:nvGrpSpPr>
        <p:grpSpPr bwMode="auto">
          <a:xfrm>
            <a:off x="6477000" y="5791200"/>
            <a:ext cx="685800" cy="685800"/>
            <a:chOff x="4464" y="1536"/>
            <a:chExt cx="432" cy="432"/>
          </a:xfrm>
        </p:grpSpPr>
        <p:sp>
          <p:nvSpPr>
            <p:cNvPr id="16399" name="Oval 1438"/>
            <p:cNvSpPr>
              <a:spLocks noChangeArrowheads="1"/>
            </p:cNvSpPr>
            <p:nvPr/>
          </p:nvSpPr>
          <p:spPr bwMode="auto">
            <a:xfrm>
              <a:off x="4464" y="1536"/>
              <a:ext cx="432" cy="432"/>
            </a:xfrm>
            <a:prstGeom prst="ellipse">
              <a:avLst/>
            </a:prstGeom>
            <a:solidFill>
              <a:schemeClr val="accent1"/>
            </a:solidFill>
            <a:ln w="25400">
              <a:solidFill>
                <a:schemeClr val="tx1"/>
              </a:solidFill>
              <a:miter lim="800000"/>
              <a:headEnd/>
              <a:tailEnd/>
            </a:ln>
          </p:spPr>
          <p:txBody>
            <a:bodyPr wrap="none" anchor="ctr"/>
            <a:lstStyle/>
            <a:p>
              <a:pPr algn="ctr">
                <a:lnSpc>
                  <a:spcPct val="75000"/>
                </a:lnSpc>
              </a:pPr>
              <a:endParaRPr lang="en-US" sz="1800" i="1">
                <a:solidFill>
                  <a:schemeClr val="bg1"/>
                </a:solidFill>
                <a:latin typeface="Arial" charset="0"/>
              </a:endParaRPr>
            </a:p>
          </p:txBody>
        </p:sp>
        <p:sp>
          <p:nvSpPr>
            <p:cNvPr id="16400" name="Rectangle 1439"/>
            <p:cNvSpPr>
              <a:spLocks noChangeArrowheads="1"/>
            </p:cNvSpPr>
            <p:nvPr/>
          </p:nvSpPr>
          <p:spPr bwMode="auto">
            <a:xfrm>
              <a:off x="472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O</a:t>
              </a:r>
            </a:p>
          </p:txBody>
        </p:sp>
        <p:sp>
          <p:nvSpPr>
            <p:cNvPr id="16401" name="Rectangle 1440"/>
            <p:cNvSpPr>
              <a:spLocks noChangeArrowheads="1"/>
            </p:cNvSpPr>
            <p:nvPr/>
          </p:nvSpPr>
          <p:spPr bwMode="auto">
            <a:xfrm>
              <a:off x="464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2" name="Rectangle 1441"/>
            <p:cNvSpPr>
              <a:spLocks noChangeArrowheads="1"/>
            </p:cNvSpPr>
            <p:nvPr/>
          </p:nvSpPr>
          <p:spPr bwMode="auto">
            <a:xfrm>
              <a:off x="4560" y="1808"/>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403" name="Rectangle 1442"/>
            <p:cNvSpPr>
              <a:spLocks noChangeArrowheads="1"/>
            </p:cNvSpPr>
            <p:nvPr/>
          </p:nvSpPr>
          <p:spPr bwMode="auto">
            <a:xfrm>
              <a:off x="472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4" name="Rectangle 1443"/>
            <p:cNvSpPr>
              <a:spLocks noChangeArrowheads="1"/>
            </p:cNvSpPr>
            <p:nvPr/>
          </p:nvSpPr>
          <p:spPr bwMode="auto">
            <a:xfrm>
              <a:off x="464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5" name="Rectangle 1444"/>
            <p:cNvSpPr>
              <a:spLocks noChangeArrowheads="1"/>
            </p:cNvSpPr>
            <p:nvPr/>
          </p:nvSpPr>
          <p:spPr bwMode="auto">
            <a:xfrm>
              <a:off x="4560" y="1696"/>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6" name="Rectangle 1445"/>
            <p:cNvSpPr>
              <a:spLocks noChangeArrowheads="1"/>
            </p:cNvSpPr>
            <p:nvPr/>
          </p:nvSpPr>
          <p:spPr bwMode="auto">
            <a:xfrm>
              <a:off x="472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7" name="Rectangle 1446"/>
            <p:cNvSpPr>
              <a:spLocks noChangeArrowheads="1"/>
            </p:cNvSpPr>
            <p:nvPr/>
          </p:nvSpPr>
          <p:spPr bwMode="auto">
            <a:xfrm>
              <a:off x="464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endParaRPr lang="en-US" sz="1000">
                <a:latin typeface="Arial" charset="0"/>
              </a:endParaRPr>
            </a:p>
          </p:txBody>
        </p:sp>
        <p:sp>
          <p:nvSpPr>
            <p:cNvPr id="16408" name="Rectangle 1447"/>
            <p:cNvSpPr>
              <a:spLocks noChangeArrowheads="1"/>
            </p:cNvSpPr>
            <p:nvPr/>
          </p:nvSpPr>
          <p:spPr bwMode="auto">
            <a:xfrm>
              <a:off x="4560" y="1584"/>
              <a:ext cx="80" cy="11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4" tIns="0" rIns="9144" bIns="0" anchor="ctr" anchorCtr="1"/>
            <a:lstStyle/>
            <a:p>
              <a:r>
                <a:rPr lang="en-US" sz="1000">
                  <a:latin typeface="Arial" charset="0"/>
                </a:rPr>
                <a:t>X</a:t>
              </a:r>
            </a:p>
          </p:txBody>
        </p:sp>
        <p:sp>
          <p:nvSpPr>
            <p:cNvPr id="16409" name="Line 1448"/>
            <p:cNvSpPr>
              <a:spLocks noChangeShapeType="1"/>
            </p:cNvSpPr>
            <p:nvPr/>
          </p:nvSpPr>
          <p:spPr bwMode="auto">
            <a:xfrm>
              <a:off x="456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0" name="Line 1449"/>
            <p:cNvSpPr>
              <a:spLocks noChangeShapeType="1"/>
            </p:cNvSpPr>
            <p:nvPr/>
          </p:nvSpPr>
          <p:spPr bwMode="auto">
            <a:xfrm>
              <a:off x="4560" y="1696"/>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11" name="Line 1450"/>
            <p:cNvSpPr>
              <a:spLocks noChangeShapeType="1"/>
            </p:cNvSpPr>
            <p:nvPr/>
          </p:nvSpPr>
          <p:spPr bwMode="auto">
            <a:xfrm>
              <a:off x="4560" y="1808"/>
              <a:ext cx="24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12" name="Line 1451"/>
            <p:cNvSpPr>
              <a:spLocks noChangeShapeType="1"/>
            </p:cNvSpPr>
            <p:nvPr/>
          </p:nvSpPr>
          <p:spPr bwMode="auto">
            <a:xfrm>
              <a:off x="456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3" name="Line 1452"/>
            <p:cNvSpPr>
              <a:spLocks noChangeShapeType="1"/>
            </p:cNvSpPr>
            <p:nvPr/>
          </p:nvSpPr>
          <p:spPr bwMode="auto">
            <a:xfrm>
              <a:off x="456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4" name="Line 1453"/>
            <p:cNvSpPr>
              <a:spLocks noChangeShapeType="1"/>
            </p:cNvSpPr>
            <p:nvPr/>
          </p:nvSpPr>
          <p:spPr bwMode="auto">
            <a:xfrm>
              <a:off x="464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15" name="Line 1454"/>
            <p:cNvSpPr>
              <a:spLocks noChangeShapeType="1"/>
            </p:cNvSpPr>
            <p:nvPr/>
          </p:nvSpPr>
          <p:spPr bwMode="auto">
            <a:xfrm>
              <a:off x="4720" y="1584"/>
              <a:ext cx="0" cy="33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lIns="9144" tIns="0" rIns="9144" bIns="0" anchor="ctr" anchorCtr="1"/>
            <a:lstStyle/>
            <a:p>
              <a:endParaRPr lang="en-US"/>
            </a:p>
          </p:txBody>
        </p:sp>
        <p:sp>
          <p:nvSpPr>
            <p:cNvPr id="16416" name="Line 1455"/>
            <p:cNvSpPr>
              <a:spLocks noChangeShapeType="1"/>
            </p:cNvSpPr>
            <p:nvPr/>
          </p:nvSpPr>
          <p:spPr bwMode="auto">
            <a:xfrm>
              <a:off x="4800" y="1584"/>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7" name="Line 1456"/>
            <p:cNvSpPr>
              <a:spLocks noChangeShapeType="1"/>
            </p:cNvSpPr>
            <p:nvPr/>
          </p:nvSpPr>
          <p:spPr bwMode="auto">
            <a:xfrm>
              <a:off x="464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8" name="Line 1457"/>
            <p:cNvSpPr>
              <a:spLocks noChangeShapeType="1"/>
            </p:cNvSpPr>
            <p:nvPr/>
          </p:nvSpPr>
          <p:spPr bwMode="auto">
            <a:xfrm>
              <a:off x="456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19" name="Line 1458"/>
            <p:cNvSpPr>
              <a:spLocks noChangeShapeType="1"/>
            </p:cNvSpPr>
            <p:nvPr/>
          </p:nvSpPr>
          <p:spPr bwMode="auto">
            <a:xfrm>
              <a:off x="4720" y="1584"/>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20" name="Line 1459"/>
            <p:cNvSpPr>
              <a:spLocks noChangeShapeType="1"/>
            </p:cNvSpPr>
            <p:nvPr/>
          </p:nvSpPr>
          <p:spPr bwMode="auto">
            <a:xfrm>
              <a:off x="4800" y="1696"/>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21" name="Line 1460"/>
            <p:cNvSpPr>
              <a:spLocks noChangeShapeType="1"/>
            </p:cNvSpPr>
            <p:nvPr/>
          </p:nvSpPr>
          <p:spPr bwMode="auto">
            <a:xfrm>
              <a:off x="456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22" name="Line 1461"/>
            <p:cNvSpPr>
              <a:spLocks noChangeShapeType="1"/>
            </p:cNvSpPr>
            <p:nvPr/>
          </p:nvSpPr>
          <p:spPr bwMode="auto">
            <a:xfrm>
              <a:off x="4800" y="1808"/>
              <a:ext cx="0" cy="11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23" name="Line 1462"/>
            <p:cNvSpPr>
              <a:spLocks noChangeShapeType="1"/>
            </p:cNvSpPr>
            <p:nvPr/>
          </p:nvSpPr>
          <p:spPr bwMode="auto">
            <a:xfrm>
              <a:off x="464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sp>
          <p:nvSpPr>
            <p:cNvPr id="16424" name="Line 1463"/>
            <p:cNvSpPr>
              <a:spLocks noChangeShapeType="1"/>
            </p:cNvSpPr>
            <p:nvPr/>
          </p:nvSpPr>
          <p:spPr bwMode="auto">
            <a:xfrm>
              <a:off x="4720" y="1920"/>
              <a:ext cx="8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lIns="9144" tIns="0" rIns="9144" bIns="0" anchor="ctr" anchorCtr="1"/>
            <a:lstStyle/>
            <a:p>
              <a:endParaRPr lang="en-US"/>
            </a:p>
          </p:txBody>
        </p:sp>
      </p:grpSp>
      <p:grpSp>
        <p:nvGrpSpPr>
          <p:cNvPr id="770" name="Group 1494"/>
          <p:cNvGrpSpPr>
            <a:grpSpLocks/>
          </p:cNvGrpSpPr>
          <p:nvPr/>
        </p:nvGrpSpPr>
        <p:grpSpPr bwMode="auto">
          <a:xfrm>
            <a:off x="6553200" y="6489700"/>
            <a:ext cx="457200" cy="215900"/>
            <a:chOff x="4128" y="4088"/>
            <a:chExt cx="288" cy="136"/>
          </a:xfrm>
        </p:grpSpPr>
        <p:cxnSp>
          <p:nvCxnSpPr>
            <p:cNvPr id="16397" name="AutoShape 1465"/>
            <p:cNvCxnSpPr>
              <a:cxnSpLocks noChangeShapeType="1"/>
              <a:stCxn id="16399" idx="4"/>
            </p:cNvCxnSpPr>
            <p:nvPr/>
          </p:nvCxnSpPr>
          <p:spPr bwMode="auto">
            <a:xfrm flipH="1">
              <a:off x="4128" y="4088"/>
              <a:ext cx="168" cy="136"/>
            </a:xfrm>
            <a:prstGeom prst="straightConnector1">
              <a:avLst/>
            </a:prstGeom>
            <a:noFill/>
            <a:ln w="25400">
              <a:solidFill>
                <a:schemeClr val="tx1"/>
              </a:solidFill>
              <a:prstDash val="sysDot"/>
              <a:miter lim="800000"/>
              <a:headEnd/>
              <a:tailEnd type="triangle" w="med" len="sm"/>
            </a:ln>
            <a:extLst>
              <a:ext uri="{909E8E84-426E-40dd-AFC4-6F175D3DCCD1}">
                <a14:hiddenFill xmlns:a14="http://schemas.microsoft.com/office/drawing/2010/main" xmlns="">
                  <a:noFill/>
                </a14:hiddenFill>
              </a:ext>
            </a:extLst>
          </p:spPr>
        </p:cxnSp>
        <p:cxnSp>
          <p:nvCxnSpPr>
            <p:cNvPr id="16398" name="AutoShape 1493"/>
            <p:cNvCxnSpPr>
              <a:cxnSpLocks noChangeShapeType="1"/>
              <a:stCxn id="16399" idx="4"/>
            </p:cNvCxnSpPr>
            <p:nvPr/>
          </p:nvCxnSpPr>
          <p:spPr bwMode="auto">
            <a:xfrm>
              <a:off x="4296" y="4088"/>
              <a:ext cx="120" cy="136"/>
            </a:xfrm>
            <a:prstGeom prst="straightConnector1">
              <a:avLst/>
            </a:prstGeom>
            <a:noFill/>
            <a:ln w="25400">
              <a:solidFill>
                <a:schemeClr val="tx1"/>
              </a:solidFill>
              <a:prstDash val="sysDot"/>
              <a:miter lim="800000"/>
              <a:headEnd/>
              <a:tailEnd type="triangle" w="med" len="sm"/>
            </a:ln>
            <a:extLst>
              <a:ext uri="{909E8E84-426E-40dd-AFC4-6F175D3DCCD1}">
                <a14:hiddenFill xmlns:a14="http://schemas.microsoft.com/office/drawing/2010/main" xmlns="">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76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770"/>
                                        </p:tgtEl>
                                        <p:attrNameLst>
                                          <p:attrName>style.visibility</p:attrName>
                                        </p:attrNameLst>
                                      </p:cBhvr>
                                      <p:to>
                                        <p:strVal val="visible"/>
                                      </p:to>
                                    </p:set>
                                    <p:animEffect transition="in" filter="dissolve">
                                      <p:cBhvr>
                                        <p:cTn id="44" dur="500"/>
                                        <p:tgtEl>
                                          <p:spTgt spid="7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94502">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794502">
                                            <p:txEl>
                                              <p:pRg st="2" end="2"/>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794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502" grpId="0" build="p" autoUpdateAnimBg="0"/>
      <p:bldP spid="79449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39266" name="Text Box 2"/>
          <p:cNvSpPr txBox="1">
            <a:spLocks noChangeArrowheads="1"/>
          </p:cNvSpPr>
          <p:nvPr/>
        </p:nvSpPr>
        <p:spPr bwMode="auto">
          <a:xfrm>
            <a:off x="3048000" y="6172200"/>
            <a:ext cx="19032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rgbClr val="FF0000"/>
                </a:solidFill>
                <a:latin typeface="Arial" charset="0"/>
              </a:rPr>
              <a:t>red:  not visited</a:t>
            </a:r>
          </a:p>
        </p:txBody>
      </p:sp>
      <p:sp>
        <p:nvSpPr>
          <p:cNvPr id="13926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39268" name="AutoShape 4"/>
          <p:cNvCxnSpPr>
            <a:cxnSpLocks noChangeShapeType="1"/>
            <a:stCxn id="139267" idx="3"/>
            <a:endCxn id="139269"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6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3927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39271" name="AutoShape 7"/>
          <p:cNvCxnSpPr>
            <a:cxnSpLocks noChangeShapeType="1"/>
            <a:stCxn id="139270" idx="3"/>
            <a:endCxn id="13927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72" name="AutoShape 8"/>
          <p:cNvCxnSpPr>
            <a:cxnSpLocks noChangeShapeType="1"/>
            <a:stCxn id="139270" idx="5"/>
            <a:endCxn id="13927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73" name="AutoShape 9"/>
          <p:cNvCxnSpPr>
            <a:cxnSpLocks noChangeShapeType="1"/>
            <a:stCxn id="139276" idx="3"/>
            <a:endCxn id="13927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7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39275" name="AutoShape 11"/>
          <p:cNvCxnSpPr>
            <a:cxnSpLocks noChangeShapeType="1"/>
            <a:stCxn id="139276" idx="5"/>
            <a:endCxn id="139267"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27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3927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39278" name="AutoShape 14"/>
          <p:cNvCxnSpPr>
            <a:cxnSpLocks noChangeShapeType="1"/>
            <a:stCxn id="139267" idx="5"/>
            <a:endCxn id="139279"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7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39280" name="AutoShape 16"/>
          <p:cNvCxnSpPr>
            <a:cxnSpLocks noChangeShapeType="1"/>
            <a:stCxn id="139313" idx="2"/>
            <a:endCxn id="13927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28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3928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3928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39284" name="AutoShape 20"/>
          <p:cNvCxnSpPr>
            <a:cxnSpLocks noChangeShapeType="1"/>
            <a:stCxn id="139281" idx="3"/>
            <a:endCxn id="13930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5" name="AutoShape 21"/>
          <p:cNvCxnSpPr>
            <a:cxnSpLocks noChangeShapeType="1"/>
            <a:stCxn id="139281" idx="4"/>
            <a:endCxn id="13931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6" name="AutoShape 22"/>
          <p:cNvCxnSpPr>
            <a:cxnSpLocks noChangeShapeType="1"/>
            <a:stCxn id="139281" idx="5"/>
            <a:endCxn id="13930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87" name="AutoShape 23"/>
          <p:cNvCxnSpPr>
            <a:cxnSpLocks noChangeShapeType="1"/>
            <a:stCxn id="139283" idx="3"/>
            <a:endCxn id="13930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88" name="AutoShape 24"/>
          <p:cNvCxnSpPr>
            <a:cxnSpLocks noChangeShapeType="1"/>
            <a:stCxn id="139283" idx="4"/>
            <a:endCxn id="13931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89" name="AutoShape 25"/>
          <p:cNvCxnSpPr>
            <a:cxnSpLocks noChangeShapeType="1"/>
            <a:stCxn id="139283" idx="5"/>
            <a:endCxn id="139311"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39290" name="AutoShape 26"/>
          <p:cNvCxnSpPr>
            <a:cxnSpLocks noChangeShapeType="1"/>
            <a:stCxn id="139313" idx="5"/>
            <a:endCxn id="13928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1" name="AutoShape 27"/>
          <p:cNvCxnSpPr>
            <a:cxnSpLocks noChangeShapeType="1"/>
            <a:stCxn id="139313" idx="6"/>
            <a:endCxn id="13928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2" name="AutoShape 28"/>
          <p:cNvCxnSpPr>
            <a:cxnSpLocks noChangeShapeType="1"/>
            <a:stCxn id="139313" idx="3"/>
            <a:endCxn id="13928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29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39294"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3929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39296" name="AutoShape 32"/>
          <p:cNvCxnSpPr>
            <a:cxnSpLocks noChangeShapeType="1"/>
            <a:stCxn id="139311" idx="3"/>
            <a:endCxn id="139294"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39297" name="AutoShape 33"/>
          <p:cNvCxnSpPr>
            <a:cxnSpLocks noChangeShapeType="1"/>
            <a:stCxn id="139311" idx="4"/>
            <a:endCxn id="139295"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8" name="AutoShape 34"/>
          <p:cNvCxnSpPr>
            <a:cxnSpLocks noChangeShapeType="1"/>
            <a:stCxn id="139311" idx="5"/>
            <a:endCxn id="139293"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299" name="AutoShape 35"/>
          <p:cNvCxnSpPr>
            <a:cxnSpLocks noChangeShapeType="1"/>
            <a:stCxn id="139307" idx="3"/>
            <a:endCxn id="13930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3930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39302" name="AutoShape 38"/>
          <p:cNvCxnSpPr>
            <a:cxnSpLocks noChangeShapeType="1"/>
            <a:stCxn id="139307" idx="5"/>
            <a:endCxn id="13930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39303" name="AutoShape 39"/>
          <p:cNvCxnSpPr>
            <a:cxnSpLocks noChangeShapeType="1"/>
            <a:stCxn id="139308" idx="3"/>
            <a:endCxn id="13930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3930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39306" name="AutoShape 42"/>
          <p:cNvCxnSpPr>
            <a:cxnSpLocks noChangeShapeType="1"/>
            <a:stCxn id="139308" idx="5"/>
            <a:endCxn id="13930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3930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3930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3930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39310"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39311"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=-5, </a:t>
            </a:r>
            <a:r>
              <a:rPr lang="en-US" sz="1600" b="1" i="1" dirty="0">
                <a:solidFill>
                  <a:srgbClr val="FF0000"/>
                </a:solidFill>
                <a:latin typeface="Arial" charset="0"/>
                <a:sym typeface="Symbol" charset="0"/>
              </a:rPr>
              <a:t>β=3, v=9</a:t>
            </a:r>
            <a:endParaRPr lang="en-US" sz="1600" b="1" i="1" dirty="0">
              <a:solidFill>
                <a:srgbClr val="FF0000"/>
              </a:solidFill>
              <a:latin typeface="Arial" charset="0"/>
            </a:endParaRPr>
          </a:p>
        </p:txBody>
      </p:sp>
      <p:sp>
        <p:nvSpPr>
          <p:cNvPr id="13931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3931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39314" name="Group 52"/>
          <p:cNvGrpSpPr>
            <a:grpSpLocks/>
          </p:cNvGrpSpPr>
          <p:nvPr/>
        </p:nvGrpSpPr>
        <p:grpSpPr bwMode="auto">
          <a:xfrm>
            <a:off x="2095500" y="3276600"/>
            <a:ext cx="2082800" cy="596900"/>
            <a:chOff x="1320" y="2064"/>
            <a:chExt cx="1312" cy="376"/>
          </a:xfrm>
        </p:grpSpPr>
        <p:cxnSp>
          <p:nvCxnSpPr>
            <p:cNvPr id="139336" name="AutoShape 53"/>
            <p:cNvCxnSpPr>
              <a:cxnSpLocks noChangeShapeType="1"/>
              <a:stCxn id="139313" idx="2"/>
              <a:endCxn id="13927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337"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3931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931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3931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39318" name="Rectangle 58"/>
          <p:cNvSpPr>
            <a:spLocks noChangeArrowheads="1"/>
          </p:cNvSpPr>
          <p:nvPr/>
        </p:nvSpPr>
        <p:spPr bwMode="auto">
          <a:xfrm>
            <a:off x="533400" y="2362200"/>
            <a:ext cx="8077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39319" name="Group 59"/>
          <p:cNvGrpSpPr>
            <a:grpSpLocks/>
          </p:cNvGrpSpPr>
          <p:nvPr/>
        </p:nvGrpSpPr>
        <p:grpSpPr bwMode="auto">
          <a:xfrm>
            <a:off x="914400" y="3962400"/>
            <a:ext cx="992188" cy="673100"/>
            <a:chOff x="576" y="2496"/>
            <a:chExt cx="625" cy="424"/>
          </a:xfrm>
        </p:grpSpPr>
        <p:cxnSp>
          <p:nvCxnSpPr>
            <p:cNvPr id="139334" name="AutoShape 60"/>
            <p:cNvCxnSpPr>
              <a:cxnSpLocks noChangeShapeType="1"/>
              <a:endCxn id="13927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9335"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39320" name="Group 62"/>
          <p:cNvGrpSpPr>
            <a:grpSpLocks/>
          </p:cNvGrpSpPr>
          <p:nvPr/>
        </p:nvGrpSpPr>
        <p:grpSpPr bwMode="auto">
          <a:xfrm>
            <a:off x="685800" y="4724400"/>
            <a:ext cx="915988" cy="673100"/>
            <a:chOff x="432" y="2976"/>
            <a:chExt cx="577" cy="424"/>
          </a:xfrm>
        </p:grpSpPr>
        <p:cxnSp>
          <p:nvCxnSpPr>
            <p:cNvPr id="139332" name="AutoShape 63"/>
            <p:cNvCxnSpPr>
              <a:cxnSpLocks noChangeShapeType="1"/>
              <a:endCxn id="13927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39333"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39321" name="Group 65"/>
          <p:cNvGrpSpPr>
            <a:grpSpLocks/>
          </p:cNvGrpSpPr>
          <p:nvPr/>
        </p:nvGrpSpPr>
        <p:grpSpPr bwMode="auto">
          <a:xfrm>
            <a:off x="457200" y="5486400"/>
            <a:ext cx="1449388" cy="673100"/>
            <a:chOff x="288" y="3456"/>
            <a:chExt cx="913" cy="424"/>
          </a:xfrm>
        </p:grpSpPr>
        <p:cxnSp>
          <p:nvCxnSpPr>
            <p:cNvPr id="139330" name="AutoShape 66"/>
            <p:cNvCxnSpPr>
              <a:cxnSpLocks noChangeShapeType="1"/>
              <a:endCxn id="13926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39331"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3932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39323" name="Rectangle 69"/>
          <p:cNvSpPr>
            <a:spLocks noChangeArrowheads="1"/>
          </p:cNvSpPr>
          <p:nvPr/>
        </p:nvSpPr>
        <p:spPr bwMode="auto">
          <a:xfrm>
            <a:off x="609600" y="2362200"/>
            <a:ext cx="8077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solidFill>
                  <a:srgbClr val="FF0000"/>
                </a:solidFill>
                <a:latin typeface="Arial" charset="0"/>
              </a:rPr>
              <a:t>		v(</a:t>
            </a:r>
            <a:r>
              <a:rPr lang="en-US" sz="2000" b="1" dirty="0">
                <a:solidFill>
                  <a:srgbClr val="FF0000"/>
                </a:solidFill>
                <a:latin typeface="Arial" charset="0"/>
              </a:rPr>
              <a:t>J) (= 9) </a:t>
            </a:r>
            <a:r>
              <a:rPr lang="en-US" sz="2000" b="1" dirty="0">
                <a:solidFill>
                  <a:srgbClr val="FF0000"/>
                </a:solidFill>
                <a:latin typeface="Arial" charset="0"/>
                <a:sym typeface="Symbol" charset="0"/>
              </a:rPr>
              <a:t>≥</a:t>
            </a:r>
            <a:r>
              <a:rPr lang="en-US" sz="2000" b="1" dirty="0">
                <a:solidFill>
                  <a:srgbClr val="FF0000"/>
                </a:solidFill>
                <a:latin typeface="Arial" charset="0"/>
              </a:rPr>
              <a:t> beta(J) (= 3) </a:t>
            </a:r>
            <a:r>
              <a:rPr lang="en-US" sz="2000" dirty="0">
                <a:latin typeface="Arial" charset="0"/>
              </a:rPr>
              <a:t>so</a:t>
            </a:r>
            <a:r>
              <a:rPr lang="en-US" sz="2000" b="1" dirty="0">
                <a:solidFill>
                  <a:srgbClr val="FF0000"/>
                </a:solidFill>
                <a:latin typeface="Arial" charset="0"/>
              </a:rPr>
              <a:t> </a:t>
            </a:r>
            <a:r>
              <a:rPr lang="en-US" sz="2000" dirty="0">
                <a:latin typeface="Arial" charset="0"/>
              </a:rPr>
              <a:t>stop expanding J (beta cutoff)</a:t>
            </a:r>
          </a:p>
        </p:txBody>
      </p:sp>
      <p:sp>
        <p:nvSpPr>
          <p:cNvPr id="13932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39325"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39326"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grpSp>
        <p:nvGrpSpPr>
          <p:cNvPr id="6" name="Group 76"/>
          <p:cNvGrpSpPr>
            <a:grpSpLocks/>
          </p:cNvGrpSpPr>
          <p:nvPr/>
        </p:nvGrpSpPr>
        <p:grpSpPr bwMode="auto">
          <a:xfrm>
            <a:off x="4038600" y="5410200"/>
            <a:ext cx="1143000" cy="533400"/>
            <a:chOff x="2544" y="3408"/>
            <a:chExt cx="720" cy="336"/>
          </a:xfrm>
        </p:grpSpPr>
        <p:sp>
          <p:nvSpPr>
            <p:cNvPr id="139328" name="Oval 74"/>
            <p:cNvSpPr>
              <a:spLocks noChangeArrowheads="1"/>
            </p:cNvSpPr>
            <p:nvPr/>
          </p:nvSpPr>
          <p:spPr bwMode="auto">
            <a:xfrm>
              <a:off x="2544" y="3408"/>
              <a:ext cx="336" cy="336"/>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sp>
          <p:nvSpPr>
            <p:cNvPr id="139329" name="Oval 75"/>
            <p:cNvSpPr>
              <a:spLocks noChangeArrowheads="1"/>
            </p:cNvSpPr>
            <p:nvPr/>
          </p:nvSpPr>
          <p:spPr bwMode="auto">
            <a:xfrm>
              <a:off x="2928" y="3408"/>
              <a:ext cx="336" cy="336"/>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1314" name="Rectangle 76"/>
          <p:cNvSpPr>
            <a:spLocks noGrp="1" noChangeArrowheads="1"/>
          </p:cNvSpPr>
          <p:nvPr>
            <p:ph idx="1"/>
          </p:nvPr>
        </p:nvSpPr>
        <p:spPr>
          <a:xfrm>
            <a:off x="762000" y="1524000"/>
            <a:ext cx="7543800" cy="1066800"/>
          </a:xfrm>
        </p:spPr>
        <p:txBody>
          <a:bodyPr/>
          <a:lstStyle/>
          <a:p>
            <a:pPr eaLnBrk="1" hangingPunct="1">
              <a:lnSpc>
                <a:spcPct val="90000"/>
              </a:lnSpc>
              <a:spcBef>
                <a:spcPct val="30000"/>
              </a:spcBef>
              <a:buFont typeface="Wingdings" charset="0"/>
              <a:buNone/>
            </a:pPr>
            <a:r>
              <a:rPr lang="en-US" sz="2400" dirty="0">
                <a:solidFill>
                  <a:srgbClr val="FF0000"/>
                </a:solidFill>
                <a:latin typeface="Calibri" charset="0"/>
              </a:rPr>
              <a:t>Why?	</a:t>
            </a:r>
            <a:r>
              <a:rPr lang="en-US" sz="2400" dirty="0">
                <a:latin typeface="Calibri" charset="0"/>
              </a:rPr>
              <a:t>Computer should choose P or better at J, so J's lower bound is 9.  But, smart opponent at C won't take J:9 since H:3 is better for opponent.</a:t>
            </a:r>
          </a:p>
        </p:txBody>
      </p:sp>
      <p:sp>
        <p:nvSpPr>
          <p:cNvPr id="141316"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41317" name="AutoShape 4"/>
          <p:cNvCxnSpPr>
            <a:cxnSpLocks noChangeShapeType="1"/>
            <a:stCxn id="141316" idx="3"/>
            <a:endCxn id="141318"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1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131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1320" name="AutoShape 7"/>
          <p:cNvCxnSpPr>
            <a:cxnSpLocks noChangeShapeType="1"/>
            <a:stCxn id="141319" idx="3"/>
            <a:endCxn id="141325"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21" name="AutoShape 8"/>
          <p:cNvCxnSpPr>
            <a:cxnSpLocks noChangeShapeType="1"/>
            <a:stCxn id="141319" idx="5"/>
            <a:endCxn id="141326"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22" name="AutoShape 9"/>
          <p:cNvCxnSpPr>
            <a:cxnSpLocks noChangeShapeType="1"/>
            <a:stCxn id="141325" idx="3"/>
            <a:endCxn id="141323"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2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1324" name="AutoShape 11"/>
          <p:cNvCxnSpPr>
            <a:cxnSpLocks noChangeShapeType="1"/>
            <a:stCxn id="141325" idx="5"/>
            <a:endCxn id="141316"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2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1326"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1327" name="AutoShape 14"/>
          <p:cNvCxnSpPr>
            <a:cxnSpLocks noChangeShapeType="1"/>
            <a:stCxn id="141316" idx="5"/>
            <a:endCxn id="141328"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28"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1329" name="AutoShape 16"/>
          <p:cNvCxnSpPr>
            <a:cxnSpLocks noChangeShapeType="1"/>
            <a:stCxn id="141361" idx="2"/>
            <a:endCxn id="14131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3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1331"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1332"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41333" name="AutoShape 20"/>
          <p:cNvCxnSpPr>
            <a:cxnSpLocks noChangeShapeType="1"/>
            <a:stCxn id="141330" idx="3"/>
            <a:endCxn id="14135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4" name="AutoShape 21"/>
          <p:cNvCxnSpPr>
            <a:cxnSpLocks noChangeShapeType="1"/>
            <a:stCxn id="141330" idx="4"/>
            <a:endCxn id="14136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5" name="AutoShape 22"/>
          <p:cNvCxnSpPr>
            <a:cxnSpLocks noChangeShapeType="1"/>
            <a:stCxn id="141330" idx="5"/>
            <a:endCxn id="14135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36" name="AutoShape 23"/>
          <p:cNvCxnSpPr>
            <a:cxnSpLocks noChangeShapeType="1"/>
            <a:stCxn id="141332" idx="3"/>
            <a:endCxn id="141358"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7" name="AutoShape 24"/>
          <p:cNvCxnSpPr>
            <a:cxnSpLocks noChangeShapeType="1"/>
            <a:stCxn id="141332" idx="4"/>
            <a:endCxn id="141359"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8" name="AutoShape 25"/>
          <p:cNvCxnSpPr>
            <a:cxnSpLocks noChangeShapeType="1"/>
            <a:stCxn id="141332" idx="5"/>
            <a:endCxn id="141374"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1339" name="AutoShape 26"/>
          <p:cNvCxnSpPr>
            <a:cxnSpLocks noChangeShapeType="1"/>
            <a:stCxn id="141361" idx="5"/>
            <a:endCxn id="141331"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0" name="AutoShape 27"/>
          <p:cNvCxnSpPr>
            <a:cxnSpLocks noChangeShapeType="1"/>
            <a:stCxn id="141361" idx="6"/>
            <a:endCxn id="14133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1" name="AutoShape 28"/>
          <p:cNvCxnSpPr>
            <a:cxnSpLocks noChangeShapeType="1"/>
            <a:stCxn id="141361" idx="3"/>
            <a:endCxn id="141332"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42"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1343"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1344"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1345" name="AutoShape 32"/>
          <p:cNvCxnSpPr>
            <a:cxnSpLocks noChangeShapeType="1"/>
            <a:stCxn id="141374" idx="3"/>
            <a:endCxn id="141343"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1346" name="AutoShape 33"/>
          <p:cNvCxnSpPr>
            <a:cxnSpLocks noChangeShapeType="1"/>
            <a:stCxn id="141374" idx="4"/>
            <a:endCxn id="141344"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7" name="AutoShape 34"/>
          <p:cNvCxnSpPr>
            <a:cxnSpLocks noChangeShapeType="1"/>
            <a:stCxn id="141374" idx="5"/>
            <a:endCxn id="141342"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48" name="AutoShape 35"/>
          <p:cNvCxnSpPr>
            <a:cxnSpLocks noChangeShapeType="1"/>
            <a:stCxn id="141356" idx="3"/>
            <a:endCxn id="14134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4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135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1351" name="AutoShape 38"/>
          <p:cNvCxnSpPr>
            <a:cxnSpLocks noChangeShapeType="1"/>
            <a:stCxn id="141356" idx="5"/>
            <a:endCxn id="14135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1352" name="AutoShape 39"/>
          <p:cNvCxnSpPr>
            <a:cxnSpLocks noChangeShapeType="1"/>
            <a:stCxn id="141357" idx="3"/>
            <a:endCxn id="14135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5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135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1355" name="AutoShape 42"/>
          <p:cNvCxnSpPr>
            <a:cxnSpLocks noChangeShapeType="1"/>
            <a:stCxn id="141357" idx="5"/>
            <a:endCxn id="14135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135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135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1358"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1359"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136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136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1362" name="Group 52"/>
          <p:cNvGrpSpPr>
            <a:grpSpLocks/>
          </p:cNvGrpSpPr>
          <p:nvPr/>
        </p:nvGrpSpPr>
        <p:grpSpPr bwMode="auto">
          <a:xfrm>
            <a:off x="2095500" y="3276600"/>
            <a:ext cx="2082800" cy="596900"/>
            <a:chOff x="1320" y="2064"/>
            <a:chExt cx="1312" cy="376"/>
          </a:xfrm>
        </p:grpSpPr>
        <p:cxnSp>
          <p:nvCxnSpPr>
            <p:cNvPr id="141381" name="AutoShape 53"/>
            <p:cNvCxnSpPr>
              <a:cxnSpLocks noChangeShapeType="1"/>
              <a:stCxn id="141361" idx="2"/>
              <a:endCxn id="14131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82" name="Text Box 54"/>
            <p:cNvSpPr txBox="1">
              <a:spLocks noChangeArrowheads="1"/>
            </p:cNvSpPr>
            <p:nvPr/>
          </p:nvSpPr>
          <p:spPr bwMode="auto">
            <a:xfrm>
              <a:off x="1872"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136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136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136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136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1367" name="Group 59"/>
          <p:cNvGrpSpPr>
            <a:grpSpLocks/>
          </p:cNvGrpSpPr>
          <p:nvPr/>
        </p:nvGrpSpPr>
        <p:grpSpPr bwMode="auto">
          <a:xfrm>
            <a:off x="914400" y="3962400"/>
            <a:ext cx="992188" cy="673100"/>
            <a:chOff x="576" y="2496"/>
            <a:chExt cx="625" cy="424"/>
          </a:xfrm>
        </p:grpSpPr>
        <p:cxnSp>
          <p:nvCxnSpPr>
            <p:cNvPr id="141379" name="AutoShape 60"/>
            <p:cNvCxnSpPr>
              <a:cxnSpLocks noChangeShapeType="1"/>
              <a:endCxn id="141325"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1380"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1368" name="Group 62"/>
          <p:cNvGrpSpPr>
            <a:grpSpLocks/>
          </p:cNvGrpSpPr>
          <p:nvPr/>
        </p:nvGrpSpPr>
        <p:grpSpPr bwMode="auto">
          <a:xfrm>
            <a:off x="685800" y="4724400"/>
            <a:ext cx="915988" cy="673100"/>
            <a:chOff x="432" y="2976"/>
            <a:chExt cx="577" cy="424"/>
          </a:xfrm>
        </p:grpSpPr>
        <p:cxnSp>
          <p:nvCxnSpPr>
            <p:cNvPr id="141377" name="AutoShape 63"/>
            <p:cNvCxnSpPr>
              <a:cxnSpLocks noChangeShapeType="1"/>
              <a:endCxn id="14132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1378"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1369" name="Group 65"/>
          <p:cNvGrpSpPr>
            <a:grpSpLocks/>
          </p:cNvGrpSpPr>
          <p:nvPr/>
        </p:nvGrpSpPr>
        <p:grpSpPr bwMode="auto">
          <a:xfrm>
            <a:off x="381000" y="5486400"/>
            <a:ext cx="1525588" cy="673100"/>
            <a:chOff x="240" y="3456"/>
            <a:chExt cx="961" cy="424"/>
          </a:xfrm>
        </p:grpSpPr>
        <p:cxnSp>
          <p:nvCxnSpPr>
            <p:cNvPr id="141375" name="AutoShape 66"/>
            <p:cNvCxnSpPr>
              <a:cxnSpLocks noChangeShapeType="1"/>
              <a:endCxn id="14131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1376" name="Text Box 67"/>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1370"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1371"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41372"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141373" name="Text Box 72"/>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J</a:t>
            </a:r>
          </a:p>
        </p:txBody>
      </p:sp>
      <p:sp>
        <p:nvSpPr>
          <p:cNvPr id="141374"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0000"/>
                </a:solidFill>
                <a:latin typeface="Palatino" charset="0"/>
              </a:rPr>
              <a:t>v</a:t>
            </a:r>
            <a:r>
              <a:rPr lang="en-US" sz="1600" b="1" i="1" dirty="0">
                <a:solidFill>
                  <a:srgbClr val="FF0000"/>
                </a:solidFill>
                <a:latin typeface="Arial" charset="0"/>
              </a:rPr>
              <a:t>=9, </a:t>
            </a:r>
            <a:r>
              <a:rPr lang="en-US" sz="1600" b="1" i="1" dirty="0">
                <a:solidFill>
                  <a:srgbClr val="FF0000"/>
                </a:solidFill>
                <a:latin typeface="Arial" charset="0"/>
                <a:sym typeface="Symbol" charset="0"/>
              </a:rPr>
              <a:t>β=3</a:t>
            </a:r>
            <a:endParaRPr lang="en-US" sz="1600" b="1" i="1" dirty="0">
              <a:solidFill>
                <a:srgbClr val="FF0000"/>
              </a:solidFill>
              <a:latin typeface="Arial"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336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43364" name="AutoShape 4"/>
          <p:cNvCxnSpPr>
            <a:cxnSpLocks noChangeShapeType="1"/>
            <a:stCxn id="143363" idx="3"/>
            <a:endCxn id="143365"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6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336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3367" name="AutoShape 7"/>
          <p:cNvCxnSpPr>
            <a:cxnSpLocks noChangeShapeType="1"/>
            <a:stCxn id="143366" idx="3"/>
            <a:endCxn id="14337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68" name="AutoShape 8"/>
          <p:cNvCxnSpPr>
            <a:cxnSpLocks noChangeShapeType="1"/>
            <a:stCxn id="143366" idx="5"/>
            <a:endCxn id="14337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69" name="AutoShape 9"/>
          <p:cNvCxnSpPr>
            <a:cxnSpLocks noChangeShapeType="1"/>
            <a:stCxn id="143372" idx="3"/>
            <a:endCxn id="14337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3371" name="AutoShape 11"/>
          <p:cNvCxnSpPr>
            <a:cxnSpLocks noChangeShapeType="1"/>
            <a:stCxn id="143372" idx="5"/>
            <a:endCxn id="143363"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37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337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3374" name="AutoShape 14"/>
          <p:cNvCxnSpPr>
            <a:cxnSpLocks noChangeShapeType="1"/>
            <a:stCxn id="143363" idx="5"/>
            <a:endCxn id="143375"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3376" name="AutoShape 16"/>
          <p:cNvCxnSpPr>
            <a:cxnSpLocks noChangeShapeType="1"/>
            <a:stCxn id="143409" idx="2"/>
            <a:endCxn id="14336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7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337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3379"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cxnSp>
        <p:nvCxnSpPr>
          <p:cNvPr id="143380" name="AutoShape 20"/>
          <p:cNvCxnSpPr>
            <a:cxnSpLocks noChangeShapeType="1"/>
            <a:stCxn id="143377" idx="3"/>
            <a:endCxn id="14340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1" name="AutoShape 21"/>
          <p:cNvCxnSpPr>
            <a:cxnSpLocks noChangeShapeType="1"/>
            <a:stCxn id="143377" idx="4"/>
            <a:endCxn id="14340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2" name="AutoShape 22"/>
          <p:cNvCxnSpPr>
            <a:cxnSpLocks noChangeShapeType="1"/>
            <a:stCxn id="143377" idx="5"/>
            <a:endCxn id="14340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3" name="AutoShape 23"/>
          <p:cNvCxnSpPr>
            <a:cxnSpLocks noChangeShapeType="1"/>
            <a:stCxn id="143379" idx="3"/>
            <a:endCxn id="14340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4" name="AutoShape 24"/>
          <p:cNvCxnSpPr>
            <a:cxnSpLocks noChangeShapeType="1"/>
            <a:stCxn id="143379" idx="4"/>
            <a:endCxn id="14340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5" name="AutoShape 25"/>
          <p:cNvCxnSpPr>
            <a:cxnSpLocks noChangeShapeType="1"/>
            <a:stCxn id="143379" idx="5"/>
            <a:endCxn id="143407"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3386" name="AutoShape 26"/>
          <p:cNvCxnSpPr>
            <a:cxnSpLocks noChangeShapeType="1"/>
            <a:stCxn id="143409" idx="5"/>
            <a:endCxn id="14337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7" name="AutoShape 27"/>
          <p:cNvCxnSpPr>
            <a:cxnSpLocks noChangeShapeType="1"/>
            <a:stCxn id="143409" idx="6"/>
            <a:endCxn id="14337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88" name="AutoShape 28"/>
          <p:cNvCxnSpPr>
            <a:cxnSpLocks noChangeShapeType="1"/>
            <a:stCxn id="143409" idx="3"/>
            <a:endCxn id="14337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389"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3390"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3391"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3392" name="AutoShape 32"/>
          <p:cNvCxnSpPr>
            <a:cxnSpLocks noChangeShapeType="1"/>
            <a:stCxn id="143407" idx="3"/>
            <a:endCxn id="143390"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3393" name="AutoShape 33"/>
          <p:cNvCxnSpPr>
            <a:cxnSpLocks noChangeShapeType="1"/>
            <a:stCxn id="143407" idx="4"/>
            <a:endCxn id="143391"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4" name="AutoShape 34"/>
          <p:cNvCxnSpPr>
            <a:cxnSpLocks noChangeShapeType="1"/>
            <a:stCxn id="143407" idx="5"/>
            <a:endCxn id="143389"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5" name="AutoShape 35"/>
          <p:cNvCxnSpPr>
            <a:cxnSpLocks noChangeShapeType="1"/>
            <a:stCxn id="143403" idx="3"/>
            <a:endCxn id="14339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39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339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3398" name="AutoShape 38"/>
          <p:cNvCxnSpPr>
            <a:cxnSpLocks noChangeShapeType="1"/>
            <a:stCxn id="143403" idx="5"/>
            <a:endCxn id="14339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3399" name="AutoShape 39"/>
          <p:cNvCxnSpPr>
            <a:cxnSpLocks noChangeShapeType="1"/>
            <a:stCxn id="143404" idx="3"/>
            <a:endCxn id="14340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40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340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3402" name="AutoShape 42"/>
          <p:cNvCxnSpPr>
            <a:cxnSpLocks noChangeShapeType="1"/>
            <a:stCxn id="143404" idx="5"/>
            <a:endCxn id="14340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340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340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340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340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3407"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4340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340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3410" name="Group 52"/>
          <p:cNvGrpSpPr>
            <a:grpSpLocks/>
          </p:cNvGrpSpPr>
          <p:nvPr/>
        </p:nvGrpSpPr>
        <p:grpSpPr bwMode="auto">
          <a:xfrm>
            <a:off x="2095500" y="3276600"/>
            <a:ext cx="2082800" cy="596900"/>
            <a:chOff x="1320" y="2064"/>
            <a:chExt cx="1312" cy="376"/>
          </a:xfrm>
        </p:grpSpPr>
        <p:cxnSp>
          <p:nvCxnSpPr>
            <p:cNvPr id="143428" name="AutoShape 53"/>
            <p:cNvCxnSpPr>
              <a:cxnSpLocks noChangeShapeType="1"/>
              <a:stCxn id="143409" idx="2"/>
              <a:endCxn id="14336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429"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341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341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341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341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3415" name="Group 59"/>
          <p:cNvGrpSpPr>
            <a:grpSpLocks/>
          </p:cNvGrpSpPr>
          <p:nvPr/>
        </p:nvGrpSpPr>
        <p:grpSpPr bwMode="auto">
          <a:xfrm>
            <a:off x="914400" y="3962400"/>
            <a:ext cx="992188" cy="673100"/>
            <a:chOff x="576" y="2496"/>
            <a:chExt cx="625" cy="424"/>
          </a:xfrm>
        </p:grpSpPr>
        <p:cxnSp>
          <p:nvCxnSpPr>
            <p:cNvPr id="143426" name="AutoShape 60"/>
            <p:cNvCxnSpPr>
              <a:cxnSpLocks noChangeShapeType="1"/>
              <a:endCxn id="14337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342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3416" name="Group 62"/>
          <p:cNvGrpSpPr>
            <a:grpSpLocks/>
          </p:cNvGrpSpPr>
          <p:nvPr/>
        </p:nvGrpSpPr>
        <p:grpSpPr bwMode="auto">
          <a:xfrm>
            <a:off x="685800" y="4724400"/>
            <a:ext cx="915988" cy="673100"/>
            <a:chOff x="432" y="2976"/>
            <a:chExt cx="577" cy="424"/>
          </a:xfrm>
        </p:grpSpPr>
        <p:cxnSp>
          <p:nvCxnSpPr>
            <p:cNvPr id="143424" name="AutoShape 63"/>
            <p:cNvCxnSpPr>
              <a:cxnSpLocks noChangeShapeType="1"/>
              <a:endCxn id="14337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3425"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3417" name="Group 65"/>
          <p:cNvGrpSpPr>
            <a:grpSpLocks/>
          </p:cNvGrpSpPr>
          <p:nvPr/>
        </p:nvGrpSpPr>
        <p:grpSpPr bwMode="auto">
          <a:xfrm>
            <a:off x="457200" y="5486400"/>
            <a:ext cx="1449388" cy="673100"/>
            <a:chOff x="288" y="3456"/>
            <a:chExt cx="913" cy="424"/>
          </a:xfrm>
        </p:grpSpPr>
        <p:cxnSp>
          <p:nvCxnSpPr>
            <p:cNvPr id="143422" name="AutoShape 66"/>
            <p:cNvCxnSpPr>
              <a:cxnSpLocks noChangeShapeType="1"/>
              <a:endCxn id="14336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3423"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341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341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dirty="0">
                <a:solidFill>
                  <a:schemeClr val="tx2"/>
                </a:solidFill>
                <a:latin typeface="Arial" charset="0"/>
              </a:rPr>
              <a:t>	  </a:t>
            </a:r>
            <a:r>
              <a:rPr lang="en-US" sz="2000" dirty="0">
                <a:solidFill>
                  <a:schemeClr val="tx2"/>
                </a:solidFill>
                <a:latin typeface="Arial" charset="0"/>
              </a:rPr>
              <a:t>v</a:t>
            </a:r>
            <a:r>
              <a:rPr lang="pt-BR" sz="2000" dirty="0">
                <a:solidFill>
                  <a:schemeClr val="tx2"/>
                </a:solidFill>
                <a:latin typeface="Arial" charset="0"/>
              </a:rPr>
              <a:t>(C)</a:t>
            </a:r>
            <a:r>
              <a:rPr lang="de-DE" sz="1800" dirty="0">
                <a:solidFill>
                  <a:schemeClr val="tx2"/>
                </a:solidFill>
                <a:latin typeface="Arial" charset="0"/>
              </a:rPr>
              <a:t> </a:t>
            </a:r>
            <a:r>
              <a:rPr lang="de-DE" sz="2000" dirty="0" err="1">
                <a:solidFill>
                  <a:schemeClr val="tx2"/>
                </a:solidFill>
                <a:latin typeface="Arial" charset="0"/>
              </a:rPr>
              <a:t>and</a:t>
            </a:r>
            <a:r>
              <a:rPr lang="de-DE" sz="1800" dirty="0">
                <a:solidFill>
                  <a:schemeClr val="tx2"/>
                </a:solidFill>
                <a:latin typeface="Arial" charset="0"/>
              </a:rPr>
              <a:t> </a:t>
            </a:r>
            <a:r>
              <a:rPr lang="en-US" sz="2000" dirty="0">
                <a:solidFill>
                  <a:srgbClr val="000000"/>
                </a:solidFill>
                <a:latin typeface="Arial" charset="0"/>
              </a:rPr>
              <a:t>beta(C) not changed (minimizing)</a:t>
            </a:r>
          </a:p>
        </p:txBody>
      </p:sp>
      <p:sp>
        <p:nvSpPr>
          <p:cNvPr id="14342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n-US" sz="1600" b="1" i="1" dirty="0">
                <a:solidFill>
                  <a:srgbClr val="FF0000"/>
                </a:solidFill>
                <a:latin typeface="Palatino" charset="0"/>
              </a:rPr>
              <a:t>α</a:t>
            </a:r>
            <a:r>
              <a:rPr lang="en-US" sz="1600" b="1" i="1" dirty="0">
                <a:solidFill>
                  <a:srgbClr val="FF0000"/>
                </a:solidFill>
                <a:latin typeface="Arial" charset="0"/>
              </a:rPr>
              <a:t>=-5,</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43421"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541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45412" name="AutoShape 4"/>
          <p:cNvCxnSpPr>
            <a:cxnSpLocks noChangeShapeType="1"/>
            <a:stCxn id="145411" idx="3"/>
            <a:endCxn id="145413"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1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541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5415" name="AutoShape 7"/>
          <p:cNvCxnSpPr>
            <a:cxnSpLocks noChangeShapeType="1"/>
            <a:stCxn id="145414" idx="3"/>
            <a:endCxn id="14542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16" name="AutoShape 8"/>
          <p:cNvCxnSpPr>
            <a:cxnSpLocks noChangeShapeType="1"/>
            <a:stCxn id="145414" idx="5"/>
            <a:endCxn id="14542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17" name="AutoShape 9"/>
          <p:cNvCxnSpPr>
            <a:cxnSpLocks noChangeShapeType="1"/>
            <a:stCxn id="145420" idx="3"/>
            <a:endCxn id="14541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1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5419" name="AutoShape 11"/>
          <p:cNvCxnSpPr>
            <a:cxnSpLocks noChangeShapeType="1"/>
            <a:stCxn id="145420" idx="5"/>
            <a:endCxn id="145411"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2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542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5422" name="AutoShape 14"/>
          <p:cNvCxnSpPr>
            <a:cxnSpLocks noChangeShapeType="1"/>
            <a:stCxn id="145411" idx="5"/>
            <a:endCxn id="145423"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2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5424" name="AutoShape 16"/>
          <p:cNvCxnSpPr>
            <a:cxnSpLocks noChangeShapeType="1"/>
            <a:stCxn id="145457" idx="2"/>
            <a:endCxn id="14541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2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542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5427"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5428" name="AutoShape 20"/>
          <p:cNvCxnSpPr>
            <a:cxnSpLocks noChangeShapeType="1"/>
            <a:stCxn id="145425" idx="3"/>
            <a:endCxn id="14545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29" name="AutoShape 21"/>
          <p:cNvCxnSpPr>
            <a:cxnSpLocks noChangeShapeType="1"/>
            <a:stCxn id="145425" idx="4"/>
            <a:endCxn id="14545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0" name="AutoShape 22"/>
          <p:cNvCxnSpPr>
            <a:cxnSpLocks noChangeShapeType="1"/>
            <a:stCxn id="145425" idx="5"/>
            <a:endCxn id="14545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1" name="AutoShape 23"/>
          <p:cNvCxnSpPr>
            <a:cxnSpLocks noChangeShapeType="1"/>
            <a:stCxn id="145427" idx="3"/>
            <a:endCxn id="14545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2" name="AutoShape 24"/>
          <p:cNvCxnSpPr>
            <a:cxnSpLocks noChangeShapeType="1"/>
            <a:stCxn id="145427" idx="4"/>
            <a:endCxn id="145454"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3" name="AutoShape 25"/>
          <p:cNvCxnSpPr>
            <a:cxnSpLocks noChangeShapeType="1"/>
            <a:stCxn id="145427" idx="5"/>
            <a:endCxn id="145455"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5434" name="AutoShape 26"/>
          <p:cNvCxnSpPr>
            <a:cxnSpLocks noChangeShapeType="1"/>
            <a:stCxn id="145457" idx="5"/>
            <a:endCxn id="14542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5" name="AutoShape 27"/>
          <p:cNvCxnSpPr>
            <a:cxnSpLocks noChangeShapeType="1"/>
            <a:stCxn id="145457" idx="6"/>
            <a:endCxn id="14542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36" name="AutoShape 28"/>
          <p:cNvCxnSpPr>
            <a:cxnSpLocks noChangeShapeType="1"/>
            <a:stCxn id="145457" idx="3"/>
            <a:endCxn id="145427"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37"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5438"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5439"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5440" name="AutoShape 32"/>
          <p:cNvCxnSpPr>
            <a:cxnSpLocks noChangeShapeType="1"/>
            <a:stCxn id="145455" idx="3"/>
            <a:endCxn id="145438"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5441" name="AutoShape 33"/>
          <p:cNvCxnSpPr>
            <a:cxnSpLocks noChangeShapeType="1"/>
            <a:stCxn id="145455" idx="4"/>
            <a:endCxn id="145439"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2" name="AutoShape 34"/>
          <p:cNvCxnSpPr>
            <a:cxnSpLocks noChangeShapeType="1"/>
            <a:stCxn id="145455" idx="5"/>
            <a:endCxn id="145437"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3" name="AutoShape 35"/>
          <p:cNvCxnSpPr>
            <a:cxnSpLocks noChangeShapeType="1"/>
            <a:stCxn id="145451" idx="3"/>
            <a:endCxn id="14544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4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544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5446" name="AutoShape 38"/>
          <p:cNvCxnSpPr>
            <a:cxnSpLocks noChangeShapeType="1"/>
            <a:stCxn id="145451" idx="5"/>
            <a:endCxn id="14544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5447" name="AutoShape 39"/>
          <p:cNvCxnSpPr>
            <a:cxnSpLocks noChangeShapeType="1"/>
            <a:stCxn id="145452" idx="3"/>
            <a:endCxn id="14544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4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544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5450" name="AutoShape 42"/>
          <p:cNvCxnSpPr>
            <a:cxnSpLocks noChangeShapeType="1"/>
            <a:stCxn id="145452" idx="5"/>
            <a:endCxn id="14544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545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545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545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545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5455"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4545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545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5458" name="Group 52"/>
          <p:cNvGrpSpPr>
            <a:grpSpLocks/>
          </p:cNvGrpSpPr>
          <p:nvPr/>
        </p:nvGrpSpPr>
        <p:grpSpPr bwMode="auto">
          <a:xfrm>
            <a:off x="2095500" y="3276600"/>
            <a:ext cx="2082800" cy="596900"/>
            <a:chOff x="1320" y="2064"/>
            <a:chExt cx="1312" cy="376"/>
          </a:xfrm>
        </p:grpSpPr>
        <p:cxnSp>
          <p:nvCxnSpPr>
            <p:cNvPr id="145476" name="AutoShape 53"/>
            <p:cNvCxnSpPr>
              <a:cxnSpLocks noChangeShapeType="1"/>
              <a:stCxn id="145457" idx="2"/>
              <a:endCxn id="14541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77" name="Text Box 54"/>
            <p:cNvSpPr txBox="1">
              <a:spLocks noChangeArrowheads="1"/>
            </p:cNvSpPr>
            <p:nvPr/>
          </p:nvSpPr>
          <p:spPr bwMode="auto">
            <a:xfrm>
              <a:off x="1872"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545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546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546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546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5463" name="Group 59"/>
          <p:cNvGrpSpPr>
            <a:grpSpLocks/>
          </p:cNvGrpSpPr>
          <p:nvPr/>
        </p:nvGrpSpPr>
        <p:grpSpPr bwMode="auto">
          <a:xfrm>
            <a:off x="914400" y="3962400"/>
            <a:ext cx="992188" cy="673100"/>
            <a:chOff x="576" y="2496"/>
            <a:chExt cx="625" cy="424"/>
          </a:xfrm>
        </p:grpSpPr>
        <p:cxnSp>
          <p:nvCxnSpPr>
            <p:cNvPr id="145474" name="AutoShape 60"/>
            <p:cNvCxnSpPr>
              <a:cxnSpLocks noChangeShapeType="1"/>
              <a:endCxn id="14542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5475"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5464" name="Group 62"/>
          <p:cNvGrpSpPr>
            <a:grpSpLocks/>
          </p:cNvGrpSpPr>
          <p:nvPr/>
        </p:nvGrpSpPr>
        <p:grpSpPr bwMode="auto">
          <a:xfrm>
            <a:off x="762000" y="4724400"/>
            <a:ext cx="839788" cy="673100"/>
            <a:chOff x="480" y="2976"/>
            <a:chExt cx="529" cy="424"/>
          </a:xfrm>
        </p:grpSpPr>
        <p:cxnSp>
          <p:nvCxnSpPr>
            <p:cNvPr id="145472" name="AutoShape 63"/>
            <p:cNvCxnSpPr>
              <a:cxnSpLocks noChangeShapeType="1"/>
              <a:endCxn id="14541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5473"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5465" name="Group 65"/>
          <p:cNvGrpSpPr>
            <a:grpSpLocks/>
          </p:cNvGrpSpPr>
          <p:nvPr/>
        </p:nvGrpSpPr>
        <p:grpSpPr bwMode="auto">
          <a:xfrm>
            <a:off x="533400" y="5486400"/>
            <a:ext cx="1373188" cy="673100"/>
            <a:chOff x="336" y="3456"/>
            <a:chExt cx="865" cy="424"/>
          </a:xfrm>
        </p:grpSpPr>
        <p:cxnSp>
          <p:nvCxnSpPr>
            <p:cNvPr id="145470" name="AutoShape 66"/>
            <p:cNvCxnSpPr>
              <a:cxnSpLocks noChangeShapeType="1"/>
              <a:endCxn id="14541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5471"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546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91757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v(A) = </a:t>
            </a:r>
            <a:r>
              <a:rPr lang="en-US" sz="2000" b="1" dirty="0">
                <a:latin typeface="Courier New" charset="0"/>
              </a:rPr>
              <a:t>alpha(A) = 3</a:t>
            </a:r>
            <a:r>
              <a:rPr lang="en-US" sz="2000" dirty="0">
                <a:solidFill>
                  <a:schemeClr val="tx2"/>
                </a:solidFill>
                <a:latin typeface="Arial" charset="0"/>
              </a:rPr>
              <a:t>, </a:t>
            </a:r>
            <a:r>
              <a:rPr lang="en-US" sz="2000" dirty="0">
                <a:solidFill>
                  <a:srgbClr val="000000"/>
                </a:solidFill>
                <a:latin typeface="Arial" charset="0"/>
              </a:rPr>
              <a:t>updated to maximum seen so far</a:t>
            </a:r>
          </a:p>
        </p:txBody>
      </p:sp>
      <p:sp>
        <p:nvSpPr>
          <p:cNvPr id="14546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917576" name="Oval 72"/>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17576"/>
                                        </p:tgtEl>
                                        <p:attrNameLst>
                                          <p:attrName>style.visibility</p:attrName>
                                        </p:attrNameLst>
                                      </p:cBhvr>
                                      <p:to>
                                        <p:strVal val="visible"/>
                                      </p:to>
                                    </p:set>
                                    <p:animEffect transition="in" filter="dissolve">
                                      <p:cBhvr>
                                        <p:cTn id="11" dur="500"/>
                                        <p:tgtEl>
                                          <p:spTgt spid="917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autoUpdateAnimBg="0"/>
      <p:bldP spid="917576"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745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47460" name="AutoShape 4"/>
          <p:cNvCxnSpPr>
            <a:cxnSpLocks noChangeShapeType="1"/>
            <a:stCxn id="147459" idx="3"/>
            <a:endCxn id="147461"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6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746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7463" name="AutoShape 7"/>
          <p:cNvCxnSpPr>
            <a:cxnSpLocks noChangeShapeType="1"/>
            <a:stCxn id="147462" idx="3"/>
            <a:endCxn id="14746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64" name="AutoShape 8"/>
          <p:cNvCxnSpPr>
            <a:cxnSpLocks noChangeShapeType="1"/>
            <a:stCxn id="147462" idx="5"/>
            <a:endCxn id="14746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65" name="AutoShape 9"/>
          <p:cNvCxnSpPr>
            <a:cxnSpLocks noChangeShapeType="1"/>
            <a:stCxn id="147468" idx="3"/>
            <a:endCxn id="14746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6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7467" name="AutoShape 11"/>
          <p:cNvCxnSpPr>
            <a:cxnSpLocks noChangeShapeType="1"/>
            <a:stCxn id="147468" idx="5"/>
            <a:endCxn id="147459"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46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746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7470" name="AutoShape 14"/>
          <p:cNvCxnSpPr>
            <a:cxnSpLocks noChangeShapeType="1"/>
            <a:stCxn id="147459" idx="5"/>
            <a:endCxn id="147471"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7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7472" name="AutoShape 16"/>
          <p:cNvCxnSpPr>
            <a:cxnSpLocks noChangeShapeType="1"/>
            <a:stCxn id="147505" idx="2"/>
            <a:endCxn id="14746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7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747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4747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solidFill>
                  <a:srgbClr val="000000"/>
                </a:solidFill>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7476" name="AutoShape 20"/>
          <p:cNvCxnSpPr>
            <a:cxnSpLocks noChangeShapeType="1"/>
            <a:stCxn id="147473" idx="3"/>
            <a:endCxn id="14749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7" name="AutoShape 21"/>
          <p:cNvCxnSpPr>
            <a:cxnSpLocks noChangeShapeType="1"/>
            <a:stCxn id="147473" idx="4"/>
            <a:endCxn id="14750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8" name="AutoShape 22"/>
          <p:cNvCxnSpPr>
            <a:cxnSpLocks noChangeShapeType="1"/>
            <a:stCxn id="147473" idx="5"/>
            <a:endCxn id="14750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79" name="AutoShape 23"/>
          <p:cNvCxnSpPr>
            <a:cxnSpLocks noChangeShapeType="1"/>
            <a:stCxn id="147475" idx="3"/>
            <a:endCxn id="14750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0" name="AutoShape 24"/>
          <p:cNvCxnSpPr>
            <a:cxnSpLocks noChangeShapeType="1"/>
            <a:stCxn id="147475" idx="4"/>
            <a:endCxn id="147502"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1" name="AutoShape 25"/>
          <p:cNvCxnSpPr>
            <a:cxnSpLocks noChangeShapeType="1"/>
            <a:stCxn id="147475" idx="5"/>
            <a:endCxn id="147503"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7482" name="AutoShape 26"/>
          <p:cNvCxnSpPr>
            <a:cxnSpLocks noChangeShapeType="1"/>
            <a:stCxn id="147505" idx="5"/>
            <a:endCxn id="147474"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7483" name="AutoShape 27"/>
          <p:cNvCxnSpPr>
            <a:cxnSpLocks noChangeShapeType="1"/>
            <a:stCxn id="147505" idx="6"/>
            <a:endCxn id="14747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84" name="AutoShape 28"/>
          <p:cNvCxnSpPr>
            <a:cxnSpLocks noChangeShapeType="1"/>
            <a:stCxn id="147505" idx="3"/>
            <a:endCxn id="14747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485"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7486"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7487"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7488" name="AutoShape 32"/>
          <p:cNvCxnSpPr>
            <a:cxnSpLocks noChangeShapeType="1"/>
            <a:stCxn id="147503" idx="3"/>
            <a:endCxn id="147486"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7489" name="AutoShape 33"/>
          <p:cNvCxnSpPr>
            <a:cxnSpLocks noChangeShapeType="1"/>
            <a:stCxn id="147503" idx="4"/>
            <a:endCxn id="147487"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0" name="AutoShape 34"/>
          <p:cNvCxnSpPr>
            <a:cxnSpLocks noChangeShapeType="1"/>
            <a:stCxn id="147503" idx="5"/>
            <a:endCxn id="147485"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1" name="AutoShape 35"/>
          <p:cNvCxnSpPr>
            <a:cxnSpLocks noChangeShapeType="1"/>
            <a:stCxn id="147499" idx="3"/>
            <a:endCxn id="14749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749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7494" name="AutoShape 38"/>
          <p:cNvCxnSpPr>
            <a:cxnSpLocks noChangeShapeType="1"/>
            <a:stCxn id="147499" idx="5"/>
            <a:endCxn id="14749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7495" name="AutoShape 39"/>
          <p:cNvCxnSpPr>
            <a:cxnSpLocks noChangeShapeType="1"/>
            <a:stCxn id="147500" idx="3"/>
            <a:endCxn id="14749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749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7498" name="AutoShape 42"/>
          <p:cNvCxnSpPr>
            <a:cxnSpLocks noChangeShapeType="1"/>
            <a:stCxn id="147500" idx="5"/>
            <a:endCxn id="14749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749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750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750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7502"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7503"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4750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750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7506" name="Group 52"/>
          <p:cNvGrpSpPr>
            <a:grpSpLocks/>
          </p:cNvGrpSpPr>
          <p:nvPr/>
        </p:nvGrpSpPr>
        <p:grpSpPr bwMode="auto">
          <a:xfrm>
            <a:off x="2095500" y="3276600"/>
            <a:ext cx="2082800" cy="596900"/>
            <a:chOff x="1320" y="2064"/>
            <a:chExt cx="1312" cy="376"/>
          </a:xfrm>
        </p:grpSpPr>
        <p:cxnSp>
          <p:nvCxnSpPr>
            <p:cNvPr id="147525" name="AutoShape 53"/>
            <p:cNvCxnSpPr>
              <a:cxnSpLocks noChangeShapeType="1"/>
              <a:stCxn id="147505" idx="2"/>
              <a:endCxn id="14746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526"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750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50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750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4751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47511" name="Group 59"/>
          <p:cNvGrpSpPr>
            <a:grpSpLocks/>
          </p:cNvGrpSpPr>
          <p:nvPr/>
        </p:nvGrpSpPr>
        <p:grpSpPr bwMode="auto">
          <a:xfrm>
            <a:off x="914400" y="3962400"/>
            <a:ext cx="992188" cy="673100"/>
            <a:chOff x="576" y="2496"/>
            <a:chExt cx="625" cy="424"/>
          </a:xfrm>
        </p:grpSpPr>
        <p:cxnSp>
          <p:nvCxnSpPr>
            <p:cNvPr id="147523" name="AutoShape 60"/>
            <p:cNvCxnSpPr>
              <a:cxnSpLocks noChangeShapeType="1"/>
              <a:endCxn id="14746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752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7512" name="Group 62"/>
          <p:cNvGrpSpPr>
            <a:grpSpLocks/>
          </p:cNvGrpSpPr>
          <p:nvPr/>
        </p:nvGrpSpPr>
        <p:grpSpPr bwMode="auto">
          <a:xfrm>
            <a:off x="685800" y="4724400"/>
            <a:ext cx="915988" cy="673100"/>
            <a:chOff x="432" y="2976"/>
            <a:chExt cx="577" cy="424"/>
          </a:xfrm>
        </p:grpSpPr>
        <p:cxnSp>
          <p:nvCxnSpPr>
            <p:cNvPr id="147521" name="AutoShape 63"/>
            <p:cNvCxnSpPr>
              <a:cxnSpLocks noChangeShapeType="1"/>
              <a:endCxn id="14746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7522"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7513" name="Group 65"/>
          <p:cNvGrpSpPr>
            <a:grpSpLocks/>
          </p:cNvGrpSpPr>
          <p:nvPr/>
        </p:nvGrpSpPr>
        <p:grpSpPr bwMode="auto">
          <a:xfrm>
            <a:off x="533400" y="5486400"/>
            <a:ext cx="1373188" cy="673100"/>
            <a:chOff x="336" y="3456"/>
            <a:chExt cx="865" cy="424"/>
          </a:xfrm>
        </p:grpSpPr>
        <p:cxnSp>
          <p:nvCxnSpPr>
            <p:cNvPr id="147519" name="AutoShape 66"/>
            <p:cNvCxnSpPr>
              <a:cxnSpLocks noChangeShapeType="1"/>
              <a:endCxn id="14746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7520"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751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7515"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4751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919624" name="Text Box 72"/>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D</a:t>
            </a:r>
          </a:p>
        </p:txBody>
      </p:sp>
      <p:sp>
        <p:nvSpPr>
          <p:cNvPr id="919625" name="Oval 73"/>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9624"/>
                                        </p:tgtEl>
                                        <p:attrNameLst>
                                          <p:attrName>style.visibility</p:attrName>
                                        </p:attrNameLst>
                                      </p:cBhvr>
                                      <p:to>
                                        <p:strVal val="visible"/>
                                      </p:to>
                                    </p:set>
                                    <p:animEffect transition="in" filter="dissolve">
                                      <p:cBhvr>
                                        <p:cTn id="7" dur="500"/>
                                        <p:tgtEl>
                                          <p:spTgt spid="919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9625"/>
                                        </p:tgtEl>
                                        <p:attrNameLst>
                                          <p:attrName>style.visibility</p:attrName>
                                        </p:attrNameLst>
                                      </p:cBhvr>
                                      <p:to>
                                        <p:strVal val="visible"/>
                                      </p:to>
                                    </p:set>
                                    <p:animEffect transition="in" filter="dissolve">
                                      <p:cBhvr>
                                        <p:cTn id="12" dur="500"/>
                                        <p:tgtEl>
                                          <p:spTgt spid="919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624" grpId="0" autoUpdateAnimBg="0"/>
      <p:bldP spid="919625"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4950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49508" name="AutoShape 4"/>
          <p:cNvCxnSpPr>
            <a:cxnSpLocks noChangeShapeType="1"/>
            <a:stCxn id="149507" idx="3"/>
            <a:endCxn id="149509"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0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4951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49511" name="AutoShape 7"/>
          <p:cNvCxnSpPr>
            <a:cxnSpLocks noChangeShapeType="1"/>
            <a:stCxn id="149510" idx="3"/>
            <a:endCxn id="14951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12" name="AutoShape 8"/>
          <p:cNvCxnSpPr>
            <a:cxnSpLocks noChangeShapeType="1"/>
            <a:stCxn id="149510" idx="5"/>
            <a:endCxn id="14951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13" name="AutoShape 9"/>
          <p:cNvCxnSpPr>
            <a:cxnSpLocks noChangeShapeType="1"/>
            <a:stCxn id="149516" idx="3"/>
            <a:endCxn id="14951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1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49515" name="AutoShape 11"/>
          <p:cNvCxnSpPr>
            <a:cxnSpLocks noChangeShapeType="1"/>
            <a:stCxn id="149516" idx="5"/>
            <a:endCxn id="149507"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1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4951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49518" name="AutoShape 14"/>
          <p:cNvCxnSpPr>
            <a:cxnSpLocks noChangeShapeType="1"/>
            <a:stCxn id="149507" idx="5"/>
            <a:endCxn id="149519"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1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49520" name="AutoShape 16"/>
          <p:cNvCxnSpPr>
            <a:cxnSpLocks noChangeShapeType="1"/>
            <a:stCxn id="149553" idx="2"/>
            <a:endCxn id="14951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2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49522"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49523"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99"/>
                </a:solidFill>
                <a:latin typeface="Palatino" charset="0"/>
              </a:rPr>
              <a:t>β</a:t>
            </a:r>
            <a:r>
              <a:rPr lang="en-US" sz="1600" b="1">
                <a:solidFill>
                  <a:srgbClr val="FFFF99"/>
                </a:solidFill>
                <a:latin typeface="Arial" charset="0"/>
              </a:rPr>
              <a:t>=3</a:t>
            </a:r>
          </a:p>
        </p:txBody>
      </p:sp>
      <p:cxnSp>
        <p:nvCxnSpPr>
          <p:cNvPr id="149524" name="AutoShape 20"/>
          <p:cNvCxnSpPr>
            <a:cxnSpLocks noChangeShapeType="1"/>
            <a:stCxn id="149521" idx="3"/>
            <a:endCxn id="14954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5" name="AutoShape 21"/>
          <p:cNvCxnSpPr>
            <a:cxnSpLocks noChangeShapeType="1"/>
            <a:stCxn id="149521" idx="4"/>
            <a:endCxn id="14955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6" name="AutoShape 22"/>
          <p:cNvCxnSpPr>
            <a:cxnSpLocks noChangeShapeType="1"/>
            <a:stCxn id="149521" idx="5"/>
            <a:endCxn id="14954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27" name="AutoShape 23"/>
          <p:cNvCxnSpPr>
            <a:cxnSpLocks noChangeShapeType="1"/>
            <a:stCxn id="149523" idx="3"/>
            <a:endCxn id="149549"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28" name="AutoShape 24"/>
          <p:cNvCxnSpPr>
            <a:cxnSpLocks noChangeShapeType="1"/>
            <a:stCxn id="149523" idx="4"/>
            <a:endCxn id="149550"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29" name="AutoShape 25"/>
          <p:cNvCxnSpPr>
            <a:cxnSpLocks noChangeShapeType="1"/>
            <a:stCxn id="149523" idx="5"/>
            <a:endCxn id="149551"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49530" name="AutoShape 26"/>
          <p:cNvCxnSpPr>
            <a:cxnSpLocks noChangeShapeType="1"/>
            <a:stCxn id="149553" idx="5"/>
            <a:endCxn id="149522"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9531" name="AutoShape 27"/>
          <p:cNvCxnSpPr>
            <a:cxnSpLocks noChangeShapeType="1"/>
            <a:stCxn id="149553" idx="6"/>
            <a:endCxn id="14952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2" name="AutoShape 28"/>
          <p:cNvCxnSpPr>
            <a:cxnSpLocks noChangeShapeType="1"/>
            <a:stCxn id="149553" idx="3"/>
            <a:endCxn id="149523"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33"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49534"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49535"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49536" name="AutoShape 32"/>
          <p:cNvCxnSpPr>
            <a:cxnSpLocks noChangeShapeType="1"/>
            <a:stCxn id="149551" idx="3"/>
            <a:endCxn id="149534"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49537" name="AutoShape 33"/>
          <p:cNvCxnSpPr>
            <a:cxnSpLocks noChangeShapeType="1"/>
            <a:stCxn id="149551" idx="4"/>
            <a:endCxn id="149535"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8" name="AutoShape 34"/>
          <p:cNvCxnSpPr>
            <a:cxnSpLocks noChangeShapeType="1"/>
            <a:stCxn id="149551" idx="5"/>
            <a:endCxn id="149533"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39" name="AutoShape 35"/>
          <p:cNvCxnSpPr>
            <a:cxnSpLocks noChangeShapeType="1"/>
            <a:stCxn id="149547" idx="3"/>
            <a:endCxn id="14954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4954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49542" name="AutoShape 38"/>
          <p:cNvCxnSpPr>
            <a:cxnSpLocks noChangeShapeType="1"/>
            <a:stCxn id="149547" idx="5"/>
            <a:endCxn id="14954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49543" name="AutoShape 39"/>
          <p:cNvCxnSpPr>
            <a:cxnSpLocks noChangeShapeType="1"/>
            <a:stCxn id="149548" idx="3"/>
            <a:endCxn id="14954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4954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49546" name="AutoShape 42"/>
          <p:cNvCxnSpPr>
            <a:cxnSpLocks noChangeShapeType="1"/>
            <a:stCxn id="149548" idx="5"/>
            <a:endCxn id="14954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4954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4954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49549"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49550"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49551"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4955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4955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49554" name="Group 52"/>
          <p:cNvGrpSpPr>
            <a:grpSpLocks/>
          </p:cNvGrpSpPr>
          <p:nvPr/>
        </p:nvGrpSpPr>
        <p:grpSpPr bwMode="auto">
          <a:xfrm>
            <a:off x="2095500" y="3276600"/>
            <a:ext cx="2082800" cy="596900"/>
            <a:chOff x="1320" y="2064"/>
            <a:chExt cx="1312" cy="376"/>
          </a:xfrm>
        </p:grpSpPr>
        <p:cxnSp>
          <p:nvCxnSpPr>
            <p:cNvPr id="149571" name="AutoShape 53"/>
            <p:cNvCxnSpPr>
              <a:cxnSpLocks noChangeShapeType="1"/>
              <a:stCxn id="149553" idx="2"/>
              <a:endCxn id="14951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72"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4955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955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4955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grpSp>
        <p:nvGrpSpPr>
          <p:cNvPr id="149559" name="Group 59"/>
          <p:cNvGrpSpPr>
            <a:grpSpLocks/>
          </p:cNvGrpSpPr>
          <p:nvPr/>
        </p:nvGrpSpPr>
        <p:grpSpPr bwMode="auto">
          <a:xfrm>
            <a:off x="990600" y="3962400"/>
            <a:ext cx="915988" cy="673100"/>
            <a:chOff x="624" y="2496"/>
            <a:chExt cx="577" cy="424"/>
          </a:xfrm>
        </p:grpSpPr>
        <p:cxnSp>
          <p:nvCxnSpPr>
            <p:cNvPr id="149569" name="AutoShape 60"/>
            <p:cNvCxnSpPr>
              <a:cxnSpLocks noChangeShapeType="1"/>
              <a:endCxn id="14951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9570"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49560" name="Group 62"/>
          <p:cNvGrpSpPr>
            <a:grpSpLocks/>
          </p:cNvGrpSpPr>
          <p:nvPr/>
        </p:nvGrpSpPr>
        <p:grpSpPr bwMode="auto">
          <a:xfrm>
            <a:off x="762000" y="4724400"/>
            <a:ext cx="839788" cy="673100"/>
            <a:chOff x="480" y="2976"/>
            <a:chExt cx="529" cy="424"/>
          </a:xfrm>
        </p:grpSpPr>
        <p:cxnSp>
          <p:nvCxnSpPr>
            <p:cNvPr id="149567" name="AutoShape 63"/>
            <p:cNvCxnSpPr>
              <a:cxnSpLocks noChangeShapeType="1"/>
              <a:endCxn id="14951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49568"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49561" name="Group 65"/>
          <p:cNvGrpSpPr>
            <a:grpSpLocks/>
          </p:cNvGrpSpPr>
          <p:nvPr/>
        </p:nvGrpSpPr>
        <p:grpSpPr bwMode="auto">
          <a:xfrm>
            <a:off x="533400" y="5486400"/>
            <a:ext cx="1373188" cy="673100"/>
            <a:chOff x="336" y="3456"/>
            <a:chExt cx="865" cy="424"/>
          </a:xfrm>
        </p:grpSpPr>
        <p:cxnSp>
          <p:nvCxnSpPr>
            <p:cNvPr id="149565" name="AutoShape 66"/>
            <p:cNvCxnSpPr>
              <a:cxnSpLocks noChangeShapeType="1"/>
              <a:endCxn id="14950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49566"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49562"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49563" name="Rectangle 69"/>
          <p:cNvSpPr>
            <a:spLocks noChangeArrowheads="1"/>
          </p:cNvSpPr>
          <p:nvPr/>
        </p:nvSpPr>
        <p:spPr bwMode="auto">
          <a:xfrm>
            <a:off x="838199" y="2286000"/>
            <a:ext cx="6362701"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dirty="0">
                <a:latin typeface="Courier New" charset="0"/>
              </a:rPr>
              <a:t>  </a:t>
            </a:r>
            <a:r>
              <a:rPr lang="en-US" sz="2000" dirty="0">
                <a:solidFill>
                  <a:srgbClr val="000000"/>
                </a:solidFill>
                <a:latin typeface="Arial" charset="0"/>
              </a:rPr>
              <a:t>alpha(A) and v(A) not updated after returning from D (because A is a maximizing node and 0 &lt; 3)</a:t>
            </a:r>
          </a:p>
        </p:txBody>
      </p:sp>
      <p:sp>
        <p:nvSpPr>
          <p:cNvPr id="149564"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1554" name="Rectangle 51"/>
          <p:cNvSpPr>
            <a:spLocks noGrp="1" noChangeArrowheads="1"/>
          </p:cNvSpPr>
          <p:nvPr>
            <p:ph idx="1"/>
          </p:nvPr>
        </p:nvSpPr>
        <p:spPr>
          <a:xfrm>
            <a:off x="838200" y="2362200"/>
            <a:ext cx="8077200" cy="304800"/>
          </a:xfrm>
        </p:spPr>
        <p:txBody>
          <a:bodyPr/>
          <a:lstStyle/>
          <a:p>
            <a:pPr eaLnBrk="1" hangingPunct="1">
              <a:lnSpc>
                <a:spcPct val="90000"/>
              </a:lnSpc>
              <a:spcBef>
                <a:spcPct val="30000"/>
              </a:spcBef>
              <a:buFont typeface="Wingdings" charset="0"/>
              <a:buNone/>
            </a:pPr>
            <a:r>
              <a:rPr lang="en-US" sz="2400">
                <a:latin typeface="Calibri" charset="0"/>
              </a:rPr>
              <a:t>How does the algorithm finish the search tree?</a:t>
            </a:r>
            <a:endParaRPr lang="en-US" sz="2400">
              <a:solidFill>
                <a:schemeClr val="tx2"/>
              </a:solidFill>
              <a:latin typeface="Calibri" charset="0"/>
            </a:endParaRPr>
          </a:p>
        </p:txBody>
      </p:sp>
      <p:sp>
        <p:nvSpPr>
          <p:cNvPr id="151556"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51557" name="AutoShape 4"/>
          <p:cNvCxnSpPr>
            <a:cxnSpLocks noChangeShapeType="1"/>
            <a:stCxn id="151556" idx="3"/>
            <a:endCxn id="151558"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5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155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1560" name="AutoShape 7"/>
          <p:cNvCxnSpPr>
            <a:cxnSpLocks noChangeShapeType="1"/>
            <a:stCxn id="151559" idx="3"/>
            <a:endCxn id="151565"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61" name="AutoShape 8"/>
          <p:cNvCxnSpPr>
            <a:cxnSpLocks noChangeShapeType="1"/>
            <a:stCxn id="151559" idx="5"/>
            <a:endCxn id="151566"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62" name="AutoShape 9"/>
          <p:cNvCxnSpPr>
            <a:cxnSpLocks noChangeShapeType="1"/>
            <a:stCxn id="151565" idx="3"/>
            <a:endCxn id="151563"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6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1564" name="AutoShape 11"/>
          <p:cNvCxnSpPr>
            <a:cxnSpLocks noChangeShapeType="1"/>
            <a:stCxn id="151565" idx="5"/>
            <a:endCxn id="151556"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56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1566"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1567" name="AutoShape 14"/>
          <p:cNvCxnSpPr>
            <a:cxnSpLocks noChangeShapeType="1"/>
            <a:stCxn id="151556" idx="5"/>
            <a:endCxn id="151568"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68"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1569" name="AutoShape 16"/>
          <p:cNvCxnSpPr>
            <a:cxnSpLocks noChangeShapeType="1"/>
            <a:stCxn id="151602" idx="2"/>
            <a:endCxn id="15155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7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51571"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1572"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1573" name="AutoShape 20"/>
          <p:cNvCxnSpPr>
            <a:cxnSpLocks noChangeShapeType="1"/>
            <a:stCxn id="151570" idx="3"/>
            <a:endCxn id="15159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4" name="AutoShape 21"/>
          <p:cNvCxnSpPr>
            <a:cxnSpLocks noChangeShapeType="1"/>
            <a:stCxn id="151570" idx="4"/>
            <a:endCxn id="15160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5" name="AutoShape 22"/>
          <p:cNvCxnSpPr>
            <a:cxnSpLocks noChangeShapeType="1"/>
            <a:stCxn id="151570" idx="5"/>
            <a:endCxn id="15159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76" name="AutoShape 23"/>
          <p:cNvCxnSpPr>
            <a:cxnSpLocks noChangeShapeType="1"/>
            <a:stCxn id="151572" idx="3"/>
            <a:endCxn id="151598"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7" name="AutoShape 24"/>
          <p:cNvCxnSpPr>
            <a:cxnSpLocks noChangeShapeType="1"/>
            <a:stCxn id="151572" idx="4"/>
            <a:endCxn id="151599"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8" name="AutoShape 25"/>
          <p:cNvCxnSpPr>
            <a:cxnSpLocks noChangeShapeType="1"/>
            <a:stCxn id="151572" idx="5"/>
            <a:endCxn id="151600"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1579" name="AutoShape 26"/>
          <p:cNvCxnSpPr>
            <a:cxnSpLocks noChangeShapeType="1"/>
            <a:stCxn id="151602" idx="5"/>
            <a:endCxn id="151571"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1580" name="AutoShape 27"/>
          <p:cNvCxnSpPr>
            <a:cxnSpLocks noChangeShapeType="1"/>
            <a:stCxn id="151602" idx="6"/>
            <a:endCxn id="15157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1" name="AutoShape 28"/>
          <p:cNvCxnSpPr>
            <a:cxnSpLocks noChangeShapeType="1"/>
            <a:stCxn id="151602" idx="3"/>
            <a:endCxn id="151572"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582"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1583"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1584"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1585" name="AutoShape 32"/>
          <p:cNvCxnSpPr>
            <a:cxnSpLocks noChangeShapeType="1"/>
            <a:stCxn id="151600" idx="3"/>
            <a:endCxn id="151583"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1586" name="AutoShape 33"/>
          <p:cNvCxnSpPr>
            <a:cxnSpLocks noChangeShapeType="1"/>
            <a:stCxn id="151600" idx="4"/>
            <a:endCxn id="151584"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7" name="AutoShape 34"/>
          <p:cNvCxnSpPr>
            <a:cxnSpLocks noChangeShapeType="1"/>
            <a:stCxn id="151600" idx="5"/>
            <a:endCxn id="151582"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88" name="AutoShape 35"/>
          <p:cNvCxnSpPr>
            <a:cxnSpLocks noChangeShapeType="1"/>
            <a:stCxn id="151596" idx="3"/>
            <a:endCxn id="15158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8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5159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51591" name="AutoShape 38"/>
          <p:cNvCxnSpPr>
            <a:cxnSpLocks noChangeShapeType="1"/>
            <a:stCxn id="151596" idx="5"/>
            <a:endCxn id="15159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1592" name="AutoShape 39"/>
          <p:cNvCxnSpPr>
            <a:cxnSpLocks noChangeShapeType="1"/>
            <a:stCxn id="151597" idx="3"/>
            <a:endCxn id="15159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9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159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1595" name="AutoShape 42"/>
          <p:cNvCxnSpPr>
            <a:cxnSpLocks noChangeShapeType="1"/>
            <a:stCxn id="151597" idx="5"/>
            <a:endCxn id="15159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159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5159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1598"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1599"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1600"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51601"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51602"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1603" name="Group 52"/>
          <p:cNvGrpSpPr>
            <a:grpSpLocks/>
          </p:cNvGrpSpPr>
          <p:nvPr/>
        </p:nvGrpSpPr>
        <p:grpSpPr bwMode="auto">
          <a:xfrm>
            <a:off x="2095500" y="3276600"/>
            <a:ext cx="2082800" cy="596900"/>
            <a:chOff x="1320" y="2064"/>
            <a:chExt cx="1312" cy="376"/>
          </a:xfrm>
        </p:grpSpPr>
        <p:cxnSp>
          <p:nvCxnSpPr>
            <p:cNvPr id="151620" name="AutoShape 53"/>
            <p:cNvCxnSpPr>
              <a:cxnSpLocks noChangeShapeType="1"/>
              <a:stCxn id="151602" idx="2"/>
              <a:endCxn id="15155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621"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1604"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1605"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1606"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1607"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1608" name="Group 59"/>
          <p:cNvGrpSpPr>
            <a:grpSpLocks/>
          </p:cNvGrpSpPr>
          <p:nvPr/>
        </p:nvGrpSpPr>
        <p:grpSpPr bwMode="auto">
          <a:xfrm>
            <a:off x="914400" y="3962400"/>
            <a:ext cx="992188" cy="673100"/>
            <a:chOff x="576" y="2496"/>
            <a:chExt cx="625" cy="424"/>
          </a:xfrm>
        </p:grpSpPr>
        <p:cxnSp>
          <p:nvCxnSpPr>
            <p:cNvPr id="151618" name="AutoShape 60"/>
            <p:cNvCxnSpPr>
              <a:cxnSpLocks noChangeShapeType="1"/>
              <a:endCxn id="151565"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1619"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1609" name="Group 62"/>
          <p:cNvGrpSpPr>
            <a:grpSpLocks/>
          </p:cNvGrpSpPr>
          <p:nvPr/>
        </p:nvGrpSpPr>
        <p:grpSpPr bwMode="auto">
          <a:xfrm>
            <a:off x="762000" y="4724400"/>
            <a:ext cx="839788" cy="673100"/>
            <a:chOff x="480" y="2976"/>
            <a:chExt cx="529" cy="424"/>
          </a:xfrm>
        </p:grpSpPr>
        <p:cxnSp>
          <p:nvCxnSpPr>
            <p:cNvPr id="151616" name="AutoShape 63"/>
            <p:cNvCxnSpPr>
              <a:cxnSpLocks noChangeShapeType="1"/>
              <a:endCxn id="15156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1617"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1610" name="Group 65"/>
          <p:cNvGrpSpPr>
            <a:grpSpLocks/>
          </p:cNvGrpSpPr>
          <p:nvPr/>
        </p:nvGrpSpPr>
        <p:grpSpPr bwMode="auto">
          <a:xfrm>
            <a:off x="457200" y="5486400"/>
            <a:ext cx="1449388" cy="673100"/>
            <a:chOff x="288" y="3456"/>
            <a:chExt cx="913" cy="424"/>
          </a:xfrm>
        </p:grpSpPr>
        <p:cxnSp>
          <p:nvCxnSpPr>
            <p:cNvPr id="151614" name="AutoShape 66"/>
            <p:cNvCxnSpPr>
              <a:cxnSpLocks noChangeShapeType="1"/>
              <a:endCxn id="15155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1615"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1611"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1612"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1613"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3602" name="Rectangle 51"/>
          <p:cNvSpPr>
            <a:spLocks noGrp="1" noChangeArrowheads="1"/>
          </p:cNvSpPr>
          <p:nvPr>
            <p:ph idx="1"/>
          </p:nvPr>
        </p:nvSpPr>
        <p:spPr>
          <a:xfrm>
            <a:off x="838200" y="1828800"/>
            <a:ext cx="5943600" cy="838200"/>
          </a:xfrm>
        </p:spPr>
        <p:txBody>
          <a:bodyPr/>
          <a:lstStyle/>
          <a:p>
            <a:pPr eaLnBrk="1" hangingPunct="1">
              <a:lnSpc>
                <a:spcPct val="90000"/>
              </a:lnSpc>
              <a:spcBef>
                <a:spcPct val="30000"/>
              </a:spcBef>
              <a:buFont typeface="Wingdings" charset="0"/>
              <a:buNone/>
            </a:pPr>
            <a:r>
              <a:rPr lang="en-US" sz="2400" dirty="0">
                <a:latin typeface="Calibri" charset="0"/>
              </a:rPr>
              <a:t>After visiting K, S, T, L and returning to E,</a:t>
            </a:r>
          </a:p>
          <a:p>
            <a:pPr eaLnBrk="1" hangingPunct="1">
              <a:lnSpc>
                <a:spcPct val="90000"/>
              </a:lnSpc>
              <a:spcBef>
                <a:spcPct val="30000"/>
              </a:spcBef>
              <a:buFont typeface="Wingdings" charset="0"/>
              <a:buNone/>
            </a:pPr>
            <a:r>
              <a:rPr lang="en-US" sz="2400" dirty="0">
                <a:solidFill>
                  <a:srgbClr val="FF0000"/>
                </a:solidFill>
                <a:latin typeface="Calibri" charset="0"/>
              </a:rPr>
              <a:t>v(E) (= 2) ≤ alpha(E) (= 3) </a:t>
            </a:r>
            <a:r>
              <a:rPr lang="en-US" sz="2400" dirty="0">
                <a:solidFill>
                  <a:srgbClr val="000000"/>
                </a:solidFill>
                <a:latin typeface="Calibri" charset="0"/>
              </a:rPr>
              <a:t>so</a:t>
            </a:r>
            <a:r>
              <a:rPr lang="en-US" sz="2400" dirty="0">
                <a:solidFill>
                  <a:srgbClr val="FF0000"/>
                </a:solidFill>
                <a:latin typeface="Calibri" charset="0"/>
              </a:rPr>
              <a:t> </a:t>
            </a:r>
            <a:r>
              <a:rPr lang="en-US" sz="2400" dirty="0">
                <a:latin typeface="Calibri" charset="0"/>
              </a:rPr>
              <a:t>stop expanding E and don’t visit M (alpha cutoff) </a:t>
            </a:r>
          </a:p>
        </p:txBody>
      </p:sp>
      <p:sp>
        <p:nvSpPr>
          <p:cNvPr id="153604"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53605" name="AutoShape 4"/>
          <p:cNvCxnSpPr>
            <a:cxnSpLocks noChangeShapeType="1"/>
            <a:stCxn id="153604" idx="3"/>
            <a:endCxn id="153606"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06"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3607"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3608" name="AutoShape 7"/>
          <p:cNvCxnSpPr>
            <a:cxnSpLocks noChangeShapeType="1"/>
            <a:stCxn id="153607" idx="3"/>
            <a:endCxn id="153613"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09" name="AutoShape 8"/>
          <p:cNvCxnSpPr>
            <a:cxnSpLocks noChangeShapeType="1"/>
            <a:stCxn id="153607" idx="5"/>
            <a:endCxn id="153614"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10" name="AutoShape 9"/>
          <p:cNvCxnSpPr>
            <a:cxnSpLocks noChangeShapeType="1"/>
            <a:stCxn id="153613" idx="3"/>
            <a:endCxn id="153611"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1"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3612" name="AutoShape 11"/>
          <p:cNvCxnSpPr>
            <a:cxnSpLocks noChangeShapeType="1"/>
            <a:stCxn id="153613" idx="5"/>
            <a:endCxn id="153604"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13"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3614"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3615" name="AutoShape 14"/>
          <p:cNvCxnSpPr>
            <a:cxnSpLocks noChangeShapeType="1"/>
            <a:stCxn id="153604" idx="5"/>
            <a:endCxn id="153616"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6"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3617" name="AutoShape 16"/>
          <p:cNvCxnSpPr>
            <a:cxnSpLocks noChangeShapeType="1"/>
            <a:stCxn id="153649" idx="2"/>
            <a:endCxn id="153607"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18" name="Oval 17"/>
          <p:cNvSpPr>
            <a:spLocks noChangeArrowheads="1"/>
          </p:cNvSpPr>
          <p:nvPr/>
        </p:nvSpPr>
        <p:spPr bwMode="auto">
          <a:xfrm>
            <a:off x="66294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p>
          <a:p>
            <a:pPr algn="ctr">
              <a:lnSpc>
                <a:spcPct val="75000"/>
              </a:lnSpc>
            </a:pPr>
            <a:r>
              <a:rPr lang="en-US" sz="1600" b="1" i="1" dirty="0">
                <a:solidFill>
                  <a:srgbClr val="FF0000"/>
                </a:solidFill>
                <a:latin typeface="Palatino" charset="0"/>
                <a:sym typeface="Symbol" charset="0"/>
              </a:rPr>
              <a:t>α=3, </a:t>
            </a:r>
            <a:r>
              <a:rPr lang="en-US" sz="1600" b="1" i="1" dirty="0">
                <a:solidFill>
                  <a:srgbClr val="FF0000"/>
                </a:solidFill>
                <a:latin typeface="Palatino" charset="0"/>
              </a:rPr>
              <a:t>β</a:t>
            </a:r>
            <a:r>
              <a:rPr lang="en-US" sz="1600" b="1" dirty="0">
                <a:solidFill>
                  <a:srgbClr val="FF0000"/>
                </a:solidFill>
                <a:latin typeface="Arial" charset="0"/>
              </a:rPr>
              <a:t>=5, v=2</a:t>
            </a:r>
          </a:p>
        </p:txBody>
      </p:sp>
      <p:sp>
        <p:nvSpPr>
          <p:cNvPr id="153619"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3620"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3621" name="AutoShape 20"/>
          <p:cNvCxnSpPr>
            <a:cxnSpLocks noChangeShapeType="1"/>
            <a:stCxn id="153618" idx="3"/>
            <a:endCxn id="153661" idx="0"/>
          </p:cNvCxnSpPr>
          <p:nvPr/>
        </p:nvCxnSpPr>
        <p:spPr bwMode="auto">
          <a:xfrm flipH="1">
            <a:off x="6286500"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2" name="AutoShape 21"/>
          <p:cNvCxnSpPr>
            <a:cxnSpLocks noChangeShapeType="1"/>
            <a:stCxn id="153618" idx="4"/>
            <a:endCxn id="153647" idx="0"/>
          </p:cNvCxnSpPr>
          <p:nvPr/>
        </p:nvCxnSpPr>
        <p:spPr bwMode="auto">
          <a:xfrm>
            <a:off x="6896100" y="4419600"/>
            <a:ext cx="0" cy="2286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3" name="AutoShape 22"/>
          <p:cNvCxnSpPr>
            <a:cxnSpLocks noChangeShapeType="1"/>
            <a:stCxn id="153618" idx="5"/>
            <a:endCxn id="153644" idx="0"/>
          </p:cNvCxnSpPr>
          <p:nvPr/>
        </p:nvCxnSpPr>
        <p:spPr bwMode="auto">
          <a:xfrm>
            <a:off x="7084685" y="4341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24" name="AutoShape 23"/>
          <p:cNvCxnSpPr>
            <a:cxnSpLocks noChangeShapeType="1"/>
            <a:stCxn id="153620" idx="3"/>
            <a:endCxn id="15364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5" name="AutoShape 24"/>
          <p:cNvCxnSpPr>
            <a:cxnSpLocks noChangeShapeType="1"/>
            <a:stCxn id="153620" idx="4"/>
            <a:endCxn id="153646"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6" name="AutoShape 25"/>
          <p:cNvCxnSpPr>
            <a:cxnSpLocks noChangeShapeType="1"/>
            <a:stCxn id="153620" idx="5"/>
            <a:endCxn id="153648"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3627" name="AutoShape 26"/>
          <p:cNvCxnSpPr>
            <a:cxnSpLocks noChangeShapeType="1"/>
            <a:stCxn id="153649" idx="5"/>
            <a:endCxn id="153619"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28" name="AutoShape 27"/>
          <p:cNvCxnSpPr>
            <a:cxnSpLocks noChangeShapeType="1"/>
            <a:stCxn id="153649" idx="6"/>
            <a:endCxn id="153618" idx="0"/>
          </p:cNvCxnSpPr>
          <p:nvPr/>
        </p:nvCxnSpPr>
        <p:spPr bwMode="auto">
          <a:xfrm>
            <a:off x="4724400" y="3543300"/>
            <a:ext cx="2171700" cy="3429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29" name="AutoShape 28"/>
          <p:cNvCxnSpPr>
            <a:cxnSpLocks noChangeShapeType="1"/>
            <a:stCxn id="153649" idx="3"/>
            <a:endCxn id="153620"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30"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3631"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3632"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3633" name="AutoShape 32"/>
          <p:cNvCxnSpPr>
            <a:cxnSpLocks noChangeShapeType="1"/>
            <a:stCxn id="153648" idx="3"/>
            <a:endCxn id="153631"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34" name="AutoShape 33"/>
          <p:cNvCxnSpPr>
            <a:cxnSpLocks noChangeShapeType="1"/>
            <a:stCxn id="153648" idx="4"/>
            <a:endCxn id="153632"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35" name="AutoShape 34"/>
          <p:cNvCxnSpPr>
            <a:cxnSpLocks noChangeShapeType="1"/>
            <a:stCxn id="153648" idx="5"/>
            <a:endCxn id="153630"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3636" name="AutoShape 35"/>
          <p:cNvCxnSpPr>
            <a:cxnSpLocks noChangeShapeType="1"/>
            <a:stCxn id="153661" idx="3"/>
            <a:endCxn id="153637"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37"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3638"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3639" name="AutoShape 38"/>
          <p:cNvCxnSpPr>
            <a:cxnSpLocks noChangeShapeType="1"/>
            <a:stCxn id="153661" idx="5"/>
            <a:endCxn id="153638"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3640" name="AutoShape 39"/>
          <p:cNvCxnSpPr>
            <a:cxnSpLocks noChangeShapeType="1"/>
            <a:stCxn id="153644" idx="3"/>
            <a:endCxn id="153641"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41"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3642"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3643" name="AutoShape 42"/>
          <p:cNvCxnSpPr>
            <a:cxnSpLocks noChangeShapeType="1"/>
            <a:stCxn id="153644" idx="5"/>
            <a:endCxn id="153642"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3644"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3645"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3646"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3647"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3648"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5364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3650" name="Group 52"/>
          <p:cNvGrpSpPr>
            <a:grpSpLocks/>
          </p:cNvGrpSpPr>
          <p:nvPr/>
        </p:nvGrpSpPr>
        <p:grpSpPr bwMode="auto">
          <a:xfrm>
            <a:off x="2095500" y="3276600"/>
            <a:ext cx="2082800" cy="596900"/>
            <a:chOff x="1320" y="2064"/>
            <a:chExt cx="1312" cy="376"/>
          </a:xfrm>
        </p:grpSpPr>
        <p:cxnSp>
          <p:nvCxnSpPr>
            <p:cNvPr id="153668" name="AutoShape 53"/>
            <p:cNvCxnSpPr>
              <a:cxnSpLocks noChangeShapeType="1"/>
              <a:stCxn id="153649" idx="2"/>
              <a:endCxn id="153607"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69"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365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365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365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365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3655" name="Group 59"/>
          <p:cNvGrpSpPr>
            <a:grpSpLocks/>
          </p:cNvGrpSpPr>
          <p:nvPr/>
        </p:nvGrpSpPr>
        <p:grpSpPr bwMode="auto">
          <a:xfrm>
            <a:off x="914400" y="3962400"/>
            <a:ext cx="992188" cy="673100"/>
            <a:chOff x="576" y="2496"/>
            <a:chExt cx="625" cy="424"/>
          </a:xfrm>
        </p:grpSpPr>
        <p:cxnSp>
          <p:nvCxnSpPr>
            <p:cNvPr id="153666" name="AutoShape 60"/>
            <p:cNvCxnSpPr>
              <a:cxnSpLocks noChangeShapeType="1"/>
              <a:endCxn id="153613"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366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3656" name="Group 62"/>
          <p:cNvGrpSpPr>
            <a:grpSpLocks/>
          </p:cNvGrpSpPr>
          <p:nvPr/>
        </p:nvGrpSpPr>
        <p:grpSpPr bwMode="auto">
          <a:xfrm>
            <a:off x="762000" y="4724400"/>
            <a:ext cx="839788" cy="673100"/>
            <a:chOff x="480" y="2976"/>
            <a:chExt cx="529" cy="424"/>
          </a:xfrm>
        </p:grpSpPr>
        <p:cxnSp>
          <p:nvCxnSpPr>
            <p:cNvPr id="153664" name="AutoShape 63"/>
            <p:cNvCxnSpPr>
              <a:cxnSpLocks noChangeShapeType="1"/>
              <a:endCxn id="153611"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3665"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3657" name="Group 65"/>
          <p:cNvGrpSpPr>
            <a:grpSpLocks/>
          </p:cNvGrpSpPr>
          <p:nvPr/>
        </p:nvGrpSpPr>
        <p:grpSpPr bwMode="auto">
          <a:xfrm>
            <a:off x="533400" y="5486400"/>
            <a:ext cx="1373188" cy="673100"/>
            <a:chOff x="336" y="3456"/>
            <a:chExt cx="865" cy="424"/>
          </a:xfrm>
        </p:grpSpPr>
        <p:cxnSp>
          <p:nvCxnSpPr>
            <p:cNvPr id="153662" name="AutoShape 66"/>
            <p:cNvCxnSpPr>
              <a:cxnSpLocks noChangeShapeType="1"/>
              <a:endCxn id="153606"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3663"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365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365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366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53661"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sym typeface="Symbol" charset="0"/>
              </a:rPr>
              <a:t>β=+</a:t>
            </a:r>
            <a:r>
              <a:rPr lang="en-US" sz="1600" b="1">
                <a:solidFill>
                  <a:srgbClr val="FF0000"/>
                </a:solidFill>
                <a:latin typeface="Arial" charset="0"/>
                <a:sym typeface="Symbol" charset="0"/>
              </a:rPr>
              <a:t>∞</a:t>
            </a:r>
            <a:endParaRPr lang="en-US" sz="1600" b="1">
              <a:solidFill>
                <a:srgbClr val="FF0000"/>
              </a:solidFill>
              <a:latin typeface="Arial"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5650" name="Rectangle 74"/>
          <p:cNvSpPr>
            <a:spLocks noGrp="1" noChangeArrowheads="1"/>
          </p:cNvSpPr>
          <p:nvPr>
            <p:ph idx="1"/>
          </p:nvPr>
        </p:nvSpPr>
        <p:spPr>
          <a:xfrm>
            <a:off x="609600" y="1524000"/>
            <a:ext cx="7162800" cy="1219200"/>
          </a:xfrm>
        </p:spPr>
        <p:txBody>
          <a:bodyPr/>
          <a:lstStyle/>
          <a:p>
            <a:pPr eaLnBrk="1" hangingPunct="1">
              <a:lnSpc>
                <a:spcPct val="90000"/>
              </a:lnSpc>
              <a:spcBef>
                <a:spcPct val="30000"/>
              </a:spcBef>
              <a:buFont typeface="Wingdings" charset="0"/>
              <a:buNone/>
            </a:pPr>
            <a:r>
              <a:rPr lang="en-US" sz="2400" dirty="0">
                <a:solidFill>
                  <a:srgbClr val="FF0000"/>
                </a:solidFill>
                <a:latin typeface="Calibri" charset="0"/>
              </a:rPr>
              <a:t>Why?	</a:t>
            </a:r>
            <a:r>
              <a:rPr lang="en-US" sz="2400" dirty="0">
                <a:latin typeface="Calibri" charset="0"/>
              </a:rPr>
              <a:t>Smart opponent will choose L or worse, thus E's upper bound is 2.  So computer at A shouldn't choose E:2 since C:3 is a better move.</a:t>
            </a:r>
          </a:p>
        </p:txBody>
      </p:sp>
      <p:sp>
        <p:nvSpPr>
          <p:cNvPr id="155652"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55653" name="AutoShape 4"/>
          <p:cNvCxnSpPr>
            <a:cxnSpLocks noChangeShapeType="1"/>
            <a:stCxn id="155652" idx="3"/>
            <a:endCxn id="155654"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54"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5655"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5656" name="AutoShape 7"/>
          <p:cNvCxnSpPr>
            <a:cxnSpLocks noChangeShapeType="1"/>
            <a:stCxn id="155655" idx="3"/>
            <a:endCxn id="155661"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57" name="AutoShape 8"/>
          <p:cNvCxnSpPr>
            <a:cxnSpLocks noChangeShapeType="1"/>
            <a:stCxn id="155655" idx="5"/>
            <a:endCxn id="155662"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58" name="AutoShape 9"/>
          <p:cNvCxnSpPr>
            <a:cxnSpLocks noChangeShapeType="1"/>
            <a:stCxn id="155661" idx="3"/>
            <a:endCxn id="15565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59"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5660" name="AutoShape 11"/>
          <p:cNvCxnSpPr>
            <a:cxnSpLocks noChangeShapeType="1"/>
            <a:stCxn id="155661" idx="5"/>
            <a:endCxn id="155652"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61"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5662"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5663" name="AutoShape 14"/>
          <p:cNvCxnSpPr>
            <a:cxnSpLocks noChangeShapeType="1"/>
            <a:stCxn id="155652" idx="5"/>
            <a:endCxn id="155664"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64"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5665" name="AutoShape 16"/>
          <p:cNvCxnSpPr>
            <a:cxnSpLocks noChangeShapeType="1"/>
            <a:stCxn id="155697" idx="2"/>
            <a:endCxn id="15565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66" name="Oval 17"/>
          <p:cNvSpPr>
            <a:spLocks noChangeArrowheads="1"/>
          </p:cNvSpPr>
          <p:nvPr/>
        </p:nvSpPr>
        <p:spPr bwMode="auto">
          <a:xfrm>
            <a:off x="6629400" y="3886200"/>
            <a:ext cx="6096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p>
          <a:p>
            <a:pPr algn="ctr">
              <a:lnSpc>
                <a:spcPct val="75000"/>
              </a:lnSpc>
            </a:pPr>
            <a:r>
              <a:rPr lang="en-US" sz="1600" b="1" i="1" dirty="0">
                <a:solidFill>
                  <a:srgbClr val="FF0000"/>
                </a:solidFill>
                <a:latin typeface="Palatino" charset="0"/>
                <a:sym typeface="Symbol" charset="0"/>
              </a:rPr>
              <a:t>α=3, </a:t>
            </a:r>
            <a:r>
              <a:rPr lang="en-US" sz="1600" b="1" i="1" dirty="0">
                <a:solidFill>
                  <a:srgbClr val="FF0000"/>
                </a:solidFill>
                <a:latin typeface="Palatino" charset="0"/>
              </a:rPr>
              <a:t>β</a:t>
            </a:r>
            <a:r>
              <a:rPr lang="en-US" sz="1600" b="1" dirty="0">
                <a:solidFill>
                  <a:srgbClr val="FF0000"/>
                </a:solidFill>
                <a:latin typeface="Arial" charset="0"/>
              </a:rPr>
              <a:t>=5, v=2</a:t>
            </a:r>
          </a:p>
        </p:txBody>
      </p:sp>
      <p:sp>
        <p:nvSpPr>
          <p:cNvPr id="155667"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5668"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5669" name="AutoShape 20"/>
          <p:cNvCxnSpPr>
            <a:cxnSpLocks noChangeShapeType="1"/>
            <a:stCxn id="155666" idx="3"/>
            <a:endCxn id="155708" idx="0"/>
          </p:cNvCxnSpPr>
          <p:nvPr/>
        </p:nvCxnSpPr>
        <p:spPr bwMode="auto">
          <a:xfrm flipH="1">
            <a:off x="6286500" y="4341485"/>
            <a:ext cx="432174"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0" name="AutoShape 21"/>
          <p:cNvCxnSpPr>
            <a:cxnSpLocks noChangeShapeType="1"/>
            <a:stCxn id="155666" idx="4"/>
            <a:endCxn id="155695" idx="0"/>
          </p:cNvCxnSpPr>
          <p:nvPr/>
        </p:nvCxnSpPr>
        <p:spPr bwMode="auto">
          <a:xfrm flipH="1">
            <a:off x="6896100" y="4419600"/>
            <a:ext cx="38100" cy="2286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1" name="AutoShape 22"/>
          <p:cNvCxnSpPr>
            <a:cxnSpLocks noChangeShapeType="1"/>
            <a:stCxn id="155666" idx="5"/>
            <a:endCxn id="155692" idx="0"/>
          </p:cNvCxnSpPr>
          <p:nvPr/>
        </p:nvCxnSpPr>
        <p:spPr bwMode="auto">
          <a:xfrm>
            <a:off x="7149726" y="4341485"/>
            <a:ext cx="355974"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72" name="AutoShape 23"/>
          <p:cNvCxnSpPr>
            <a:cxnSpLocks noChangeShapeType="1"/>
            <a:stCxn id="155668" idx="3"/>
            <a:endCxn id="15569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3" name="AutoShape 24"/>
          <p:cNvCxnSpPr>
            <a:cxnSpLocks noChangeShapeType="1"/>
            <a:stCxn id="155668" idx="4"/>
            <a:endCxn id="155694"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4" name="AutoShape 25"/>
          <p:cNvCxnSpPr>
            <a:cxnSpLocks noChangeShapeType="1"/>
            <a:stCxn id="155668" idx="5"/>
            <a:endCxn id="155696"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5675" name="AutoShape 26"/>
          <p:cNvCxnSpPr>
            <a:cxnSpLocks noChangeShapeType="1"/>
            <a:stCxn id="155697" idx="5"/>
            <a:endCxn id="155667"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76" name="AutoShape 27"/>
          <p:cNvCxnSpPr>
            <a:cxnSpLocks noChangeShapeType="1"/>
            <a:stCxn id="155697" idx="6"/>
            <a:endCxn id="155666" idx="0"/>
          </p:cNvCxnSpPr>
          <p:nvPr/>
        </p:nvCxnSpPr>
        <p:spPr bwMode="auto">
          <a:xfrm>
            <a:off x="4724400" y="3543300"/>
            <a:ext cx="2209800" cy="3429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77" name="AutoShape 28"/>
          <p:cNvCxnSpPr>
            <a:cxnSpLocks noChangeShapeType="1"/>
            <a:stCxn id="155697" idx="3"/>
            <a:endCxn id="155668"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78"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5679"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5680"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5681" name="AutoShape 32"/>
          <p:cNvCxnSpPr>
            <a:cxnSpLocks noChangeShapeType="1"/>
            <a:stCxn id="155696" idx="3"/>
            <a:endCxn id="155679"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82" name="AutoShape 33"/>
          <p:cNvCxnSpPr>
            <a:cxnSpLocks noChangeShapeType="1"/>
            <a:stCxn id="155696" idx="4"/>
            <a:endCxn id="155680"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83" name="AutoShape 34"/>
          <p:cNvCxnSpPr>
            <a:cxnSpLocks noChangeShapeType="1"/>
            <a:stCxn id="155696" idx="5"/>
            <a:endCxn id="155678"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5684" name="AutoShape 35"/>
          <p:cNvCxnSpPr>
            <a:cxnSpLocks noChangeShapeType="1"/>
            <a:stCxn id="155708" idx="3"/>
            <a:endCxn id="155685"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685"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5686"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5687" name="AutoShape 38"/>
          <p:cNvCxnSpPr>
            <a:cxnSpLocks noChangeShapeType="1"/>
            <a:stCxn id="155708" idx="5"/>
            <a:endCxn id="155686"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5688" name="AutoShape 39"/>
          <p:cNvCxnSpPr>
            <a:cxnSpLocks noChangeShapeType="1"/>
            <a:stCxn id="155692" idx="3"/>
            <a:endCxn id="15568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89"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5690"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5691" name="AutoShape 42"/>
          <p:cNvCxnSpPr>
            <a:cxnSpLocks noChangeShapeType="1"/>
            <a:stCxn id="155692" idx="5"/>
            <a:endCxn id="15569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5692"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5693"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5694"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5695"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5696"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5569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5698" name="Group 52"/>
          <p:cNvGrpSpPr>
            <a:grpSpLocks/>
          </p:cNvGrpSpPr>
          <p:nvPr/>
        </p:nvGrpSpPr>
        <p:grpSpPr bwMode="auto">
          <a:xfrm>
            <a:off x="2095500" y="3276600"/>
            <a:ext cx="2082800" cy="596900"/>
            <a:chOff x="1320" y="2064"/>
            <a:chExt cx="1312" cy="376"/>
          </a:xfrm>
        </p:grpSpPr>
        <p:cxnSp>
          <p:nvCxnSpPr>
            <p:cNvPr id="155715" name="AutoShape 53"/>
            <p:cNvCxnSpPr>
              <a:cxnSpLocks noChangeShapeType="1"/>
              <a:stCxn id="155697" idx="2"/>
              <a:endCxn id="15565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716"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569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570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570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570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5703" name="Group 59"/>
          <p:cNvGrpSpPr>
            <a:grpSpLocks/>
          </p:cNvGrpSpPr>
          <p:nvPr/>
        </p:nvGrpSpPr>
        <p:grpSpPr bwMode="auto">
          <a:xfrm>
            <a:off x="914400" y="3962400"/>
            <a:ext cx="992188" cy="673100"/>
            <a:chOff x="576" y="2496"/>
            <a:chExt cx="625" cy="424"/>
          </a:xfrm>
        </p:grpSpPr>
        <p:cxnSp>
          <p:nvCxnSpPr>
            <p:cNvPr id="155713" name="AutoShape 60"/>
            <p:cNvCxnSpPr>
              <a:cxnSpLocks noChangeShapeType="1"/>
              <a:endCxn id="155661"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571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5704" name="Group 62"/>
          <p:cNvGrpSpPr>
            <a:grpSpLocks/>
          </p:cNvGrpSpPr>
          <p:nvPr/>
        </p:nvGrpSpPr>
        <p:grpSpPr bwMode="auto">
          <a:xfrm>
            <a:off x="762000" y="4724400"/>
            <a:ext cx="839788" cy="673100"/>
            <a:chOff x="480" y="2976"/>
            <a:chExt cx="529" cy="424"/>
          </a:xfrm>
        </p:grpSpPr>
        <p:cxnSp>
          <p:nvCxnSpPr>
            <p:cNvPr id="155711" name="AutoShape 63"/>
            <p:cNvCxnSpPr>
              <a:cxnSpLocks noChangeShapeType="1"/>
              <a:endCxn id="15565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5712"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5705" name="Group 65"/>
          <p:cNvGrpSpPr>
            <a:grpSpLocks/>
          </p:cNvGrpSpPr>
          <p:nvPr/>
        </p:nvGrpSpPr>
        <p:grpSpPr bwMode="auto">
          <a:xfrm>
            <a:off x="533400" y="5486400"/>
            <a:ext cx="1373188" cy="673100"/>
            <a:chOff x="336" y="3456"/>
            <a:chExt cx="865" cy="424"/>
          </a:xfrm>
        </p:grpSpPr>
        <p:cxnSp>
          <p:nvCxnSpPr>
            <p:cNvPr id="155709" name="AutoShape 66"/>
            <p:cNvCxnSpPr>
              <a:cxnSpLocks noChangeShapeType="1"/>
              <a:endCxn id="155654"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5710" name="Text Box 67"/>
            <p:cNvSpPr txBox="1">
              <a:spLocks noChangeArrowheads="1"/>
            </p:cNvSpPr>
            <p:nvPr/>
          </p:nvSpPr>
          <p:spPr bwMode="auto">
            <a:xfrm>
              <a:off x="336"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570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5707"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55708"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rPr>
              <a:t>β</a:t>
            </a:r>
            <a:r>
              <a:rPr lang="en-US" sz="1600">
                <a:solidFill>
                  <a:srgbClr val="FF0000"/>
                </a:solidFill>
                <a:latin typeface="Arial" charset="0"/>
                <a:sym typeface="Symbol" charset="0"/>
              </a:rPr>
              <a:t>=2</a:t>
            </a:r>
            <a:endParaRPr lang="en-US" sz="1600">
              <a:solidFill>
                <a:srgbClr val="FF0000"/>
              </a:solidFill>
              <a:latin typeface="Arial"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57698" name="Rectangle 51"/>
          <p:cNvSpPr>
            <a:spLocks noGrp="1" noChangeArrowheads="1"/>
          </p:cNvSpPr>
          <p:nvPr>
            <p:ph idx="1"/>
          </p:nvPr>
        </p:nvSpPr>
        <p:spPr>
          <a:xfrm>
            <a:off x="838200" y="2209800"/>
            <a:ext cx="8077200" cy="457200"/>
          </a:xfrm>
        </p:spPr>
        <p:txBody>
          <a:bodyPr/>
          <a:lstStyle/>
          <a:p>
            <a:pPr eaLnBrk="1" hangingPunct="1">
              <a:lnSpc>
                <a:spcPct val="90000"/>
              </a:lnSpc>
              <a:spcBef>
                <a:spcPct val="30000"/>
              </a:spcBef>
              <a:buFont typeface="Wingdings" charset="0"/>
              <a:buNone/>
            </a:pPr>
            <a:r>
              <a:rPr lang="en-US" sz="2400" dirty="0">
                <a:latin typeface="Calibri" charset="0"/>
              </a:rPr>
              <a:t>Final result:  Computer chooses move C</a:t>
            </a:r>
            <a:endParaRPr lang="en-US" sz="2400" dirty="0">
              <a:solidFill>
                <a:schemeClr val="tx2"/>
              </a:solidFill>
              <a:latin typeface="Calibri" charset="0"/>
            </a:endParaRPr>
          </a:p>
        </p:txBody>
      </p:sp>
      <p:sp>
        <p:nvSpPr>
          <p:cNvPr id="157700"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O</a:t>
            </a:r>
            <a:br>
              <a:rPr lang="en-US" sz="1800" b="1" dirty="0">
                <a:latin typeface="Arial" charset="0"/>
              </a:rPr>
            </a:br>
            <a:r>
              <a:rPr lang="en-US" sz="1600" b="1" i="1" dirty="0">
                <a:solidFill>
                  <a:srgbClr val="FFFF66"/>
                </a:solidFill>
                <a:latin typeface="Palatino" charset="0"/>
              </a:rPr>
              <a:t>v</a:t>
            </a:r>
            <a:r>
              <a:rPr lang="en-US" sz="1600" b="1" dirty="0">
                <a:solidFill>
                  <a:srgbClr val="FFFF66"/>
                </a:solidFill>
                <a:latin typeface="Arial" charset="0"/>
              </a:rPr>
              <a:t>=-3</a:t>
            </a:r>
          </a:p>
        </p:txBody>
      </p:sp>
      <p:cxnSp>
        <p:nvCxnSpPr>
          <p:cNvPr id="157701" name="AutoShape 4"/>
          <p:cNvCxnSpPr>
            <a:cxnSpLocks noChangeShapeType="1"/>
            <a:stCxn id="157700" idx="3"/>
            <a:endCxn id="157702" idx="0"/>
          </p:cNvCxnSpPr>
          <p:nvPr/>
        </p:nvCxnSpPr>
        <p:spPr bwMode="auto">
          <a:xfrm flipH="1">
            <a:off x="1790700"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02"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57703"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57704" name="AutoShape 7"/>
          <p:cNvCxnSpPr>
            <a:cxnSpLocks noChangeShapeType="1"/>
            <a:stCxn id="157703" idx="3"/>
            <a:endCxn id="157709"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05" name="AutoShape 8"/>
          <p:cNvCxnSpPr>
            <a:cxnSpLocks noChangeShapeType="1"/>
            <a:stCxn id="157703" idx="5"/>
            <a:endCxn id="157710"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06" name="AutoShape 9"/>
          <p:cNvCxnSpPr>
            <a:cxnSpLocks noChangeShapeType="1"/>
            <a:stCxn id="157709" idx="3"/>
            <a:endCxn id="157707"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07"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57708" name="AutoShape 11"/>
          <p:cNvCxnSpPr>
            <a:cxnSpLocks noChangeShapeType="1"/>
            <a:stCxn id="157709" idx="5"/>
            <a:endCxn id="157700" idx="0"/>
          </p:cNvCxnSpPr>
          <p:nvPr/>
        </p:nvCxnSpPr>
        <p:spPr bwMode="auto">
          <a:xfrm>
            <a:off x="1979285" y="5103485"/>
            <a:ext cx="1162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09"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57710"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57711" name="AutoShape 14"/>
          <p:cNvCxnSpPr>
            <a:cxnSpLocks noChangeShapeType="1"/>
            <a:stCxn id="157700" idx="5"/>
            <a:endCxn id="157712" idx="0"/>
          </p:cNvCxnSpPr>
          <p:nvPr/>
        </p:nvCxnSpPr>
        <p:spPr bwMode="auto">
          <a:xfrm>
            <a:off x="2284085" y="5865485"/>
            <a:ext cx="1162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12"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57713" name="AutoShape 16"/>
          <p:cNvCxnSpPr>
            <a:cxnSpLocks noChangeShapeType="1"/>
            <a:stCxn id="157745" idx="2"/>
            <a:endCxn id="157703"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14" name="Oval 17"/>
          <p:cNvSpPr>
            <a:spLocks noChangeArrowheads="1"/>
          </p:cNvSpPr>
          <p:nvPr/>
        </p:nvSpPr>
        <p:spPr bwMode="auto">
          <a:xfrm>
            <a:off x="66294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E</a:t>
            </a:r>
          </a:p>
          <a:p>
            <a:pPr algn="ctr">
              <a:lnSpc>
                <a:spcPct val="75000"/>
              </a:lnSpc>
            </a:pPr>
            <a:r>
              <a:rPr lang="en-US" sz="1600" b="1" i="1" dirty="0">
                <a:solidFill>
                  <a:srgbClr val="FF0000"/>
                </a:solidFill>
                <a:latin typeface="Palatino" charset="0"/>
                <a:sym typeface="Symbol" charset="0"/>
              </a:rPr>
              <a:t>α=3, </a:t>
            </a:r>
            <a:r>
              <a:rPr lang="en-US" sz="1600" b="1" i="1" dirty="0">
                <a:solidFill>
                  <a:srgbClr val="FF0000"/>
                </a:solidFill>
                <a:latin typeface="Palatino" charset="0"/>
              </a:rPr>
              <a:t>β</a:t>
            </a:r>
            <a:r>
              <a:rPr lang="en-US" sz="1600" b="1" dirty="0">
                <a:solidFill>
                  <a:srgbClr val="FF0000"/>
                </a:solidFill>
                <a:latin typeface="Arial" charset="0"/>
              </a:rPr>
              <a:t>=5, v=2</a:t>
            </a:r>
          </a:p>
        </p:txBody>
      </p:sp>
      <p:sp>
        <p:nvSpPr>
          <p:cNvPr id="157715" name="Oval 18"/>
          <p:cNvSpPr>
            <a:spLocks noChangeArrowheads="1"/>
          </p:cNvSpPr>
          <p:nvPr/>
        </p:nvSpPr>
        <p:spPr bwMode="auto">
          <a:xfrm>
            <a:off x="5029200" y="3886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0</a:t>
            </a:r>
            <a:endParaRPr lang="en-US" sz="1800" b="1">
              <a:solidFill>
                <a:schemeClr val="bg1"/>
              </a:solidFill>
              <a:latin typeface="Arial" charset="0"/>
            </a:endParaRPr>
          </a:p>
        </p:txBody>
      </p:sp>
      <p:sp>
        <p:nvSpPr>
          <p:cNvPr id="157716"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=3</a:t>
            </a:r>
          </a:p>
        </p:txBody>
      </p:sp>
      <p:cxnSp>
        <p:nvCxnSpPr>
          <p:cNvPr id="157717" name="AutoShape 20"/>
          <p:cNvCxnSpPr>
            <a:cxnSpLocks noChangeShapeType="1"/>
            <a:stCxn id="157714" idx="3"/>
            <a:endCxn id="157757" idx="0"/>
          </p:cNvCxnSpPr>
          <p:nvPr/>
        </p:nvCxnSpPr>
        <p:spPr bwMode="auto">
          <a:xfrm flipH="1">
            <a:off x="6286500"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18" name="AutoShape 21"/>
          <p:cNvCxnSpPr>
            <a:cxnSpLocks noChangeShapeType="1"/>
            <a:stCxn id="157714" idx="4"/>
            <a:endCxn id="157742" idx="0"/>
          </p:cNvCxnSpPr>
          <p:nvPr/>
        </p:nvCxnSpPr>
        <p:spPr bwMode="auto">
          <a:xfrm>
            <a:off x="6896100" y="4419600"/>
            <a:ext cx="0" cy="2286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19" name="AutoShape 22"/>
          <p:cNvCxnSpPr>
            <a:cxnSpLocks noChangeShapeType="1"/>
            <a:stCxn id="157714" idx="5"/>
            <a:endCxn id="157740" idx="0"/>
          </p:cNvCxnSpPr>
          <p:nvPr/>
        </p:nvCxnSpPr>
        <p:spPr bwMode="auto">
          <a:xfrm>
            <a:off x="7084685" y="4341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20" name="AutoShape 23"/>
          <p:cNvCxnSpPr>
            <a:cxnSpLocks noChangeShapeType="1"/>
            <a:stCxn id="157716" idx="3"/>
            <a:endCxn id="15774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1" name="AutoShape 24"/>
          <p:cNvCxnSpPr>
            <a:cxnSpLocks noChangeShapeType="1"/>
            <a:stCxn id="157716" idx="4"/>
            <a:endCxn id="157743" idx="0"/>
          </p:cNvCxnSpPr>
          <p:nvPr/>
        </p:nvCxnSpPr>
        <p:spPr bwMode="auto">
          <a:xfrm>
            <a:off x="3695700" y="4432300"/>
            <a:ext cx="0" cy="203200"/>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2" name="AutoShape 25"/>
          <p:cNvCxnSpPr>
            <a:cxnSpLocks noChangeShapeType="1"/>
            <a:stCxn id="157716" idx="5"/>
            <a:endCxn id="157744" idx="0"/>
          </p:cNvCxnSpPr>
          <p:nvPr/>
        </p:nvCxnSpPr>
        <p:spPr bwMode="auto">
          <a:xfrm>
            <a:off x="3884285" y="4341485"/>
            <a:ext cx="421015" cy="306715"/>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57723" name="AutoShape 26"/>
          <p:cNvCxnSpPr>
            <a:cxnSpLocks noChangeShapeType="1"/>
            <a:stCxn id="157745" idx="5"/>
            <a:endCxn id="157715" idx="0"/>
          </p:cNvCxnSpPr>
          <p:nvPr/>
        </p:nvCxnSpPr>
        <p:spPr bwMode="auto">
          <a:xfrm>
            <a:off x="4646613" y="3744913"/>
            <a:ext cx="649287"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24" name="AutoShape 27"/>
          <p:cNvCxnSpPr>
            <a:cxnSpLocks noChangeShapeType="1"/>
            <a:stCxn id="157745" idx="6"/>
            <a:endCxn id="157714" idx="0"/>
          </p:cNvCxnSpPr>
          <p:nvPr/>
        </p:nvCxnSpPr>
        <p:spPr bwMode="auto">
          <a:xfrm>
            <a:off x="4724400" y="3543300"/>
            <a:ext cx="2171700" cy="342900"/>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25" name="AutoShape 28"/>
          <p:cNvCxnSpPr>
            <a:cxnSpLocks noChangeShapeType="1"/>
            <a:stCxn id="157745" idx="3"/>
            <a:endCxn id="157716"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26" name="Oval 29"/>
          <p:cNvSpPr>
            <a:spLocks noChangeArrowheads="1"/>
          </p:cNvSpPr>
          <p:nvPr/>
        </p:nvSpPr>
        <p:spPr bwMode="auto">
          <a:xfrm>
            <a:off x="4648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57727" name="Oval 30"/>
          <p:cNvSpPr>
            <a:spLocks noChangeArrowheads="1"/>
          </p:cNvSpPr>
          <p:nvPr/>
        </p:nvSpPr>
        <p:spPr bwMode="auto">
          <a:xfrm>
            <a:off x="3429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solidFill>
                  <a:schemeClr val="bg1"/>
                </a:solidFill>
                <a:latin typeface="Arial" charset="0"/>
              </a:rPr>
              <a:t>9</a:t>
            </a:r>
          </a:p>
        </p:txBody>
      </p:sp>
      <p:sp>
        <p:nvSpPr>
          <p:cNvPr id="157728" name="Oval 31"/>
          <p:cNvSpPr>
            <a:spLocks noChangeArrowheads="1"/>
          </p:cNvSpPr>
          <p:nvPr/>
        </p:nvSpPr>
        <p:spPr bwMode="auto">
          <a:xfrm>
            <a:off x="40386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57729" name="AutoShape 32"/>
          <p:cNvCxnSpPr>
            <a:cxnSpLocks noChangeShapeType="1"/>
            <a:stCxn id="157744" idx="3"/>
            <a:endCxn id="157727" idx="0"/>
          </p:cNvCxnSpPr>
          <p:nvPr/>
        </p:nvCxnSpPr>
        <p:spPr bwMode="auto">
          <a:xfrm flipH="1">
            <a:off x="3695700" y="5103485"/>
            <a:ext cx="421015" cy="306715"/>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30" name="AutoShape 33"/>
          <p:cNvCxnSpPr>
            <a:cxnSpLocks noChangeShapeType="1"/>
            <a:stCxn id="157744" idx="4"/>
            <a:endCxn id="157728" idx="0"/>
          </p:cNvCxnSpPr>
          <p:nvPr/>
        </p:nvCxnSpPr>
        <p:spPr bwMode="auto">
          <a:xfrm>
            <a:off x="4305300" y="5181600"/>
            <a:ext cx="0" cy="2286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31" name="AutoShape 34"/>
          <p:cNvCxnSpPr>
            <a:cxnSpLocks noChangeShapeType="1"/>
            <a:stCxn id="157744" idx="5"/>
            <a:endCxn id="157726" idx="0"/>
          </p:cNvCxnSpPr>
          <p:nvPr/>
        </p:nvCxnSpPr>
        <p:spPr bwMode="auto">
          <a:xfrm>
            <a:off x="4493885" y="5103485"/>
            <a:ext cx="421015" cy="306715"/>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57732" name="AutoShape 35"/>
          <p:cNvCxnSpPr>
            <a:cxnSpLocks noChangeShapeType="1"/>
            <a:stCxn id="157757" idx="3"/>
            <a:endCxn id="157733" idx="0"/>
          </p:cNvCxnSpPr>
          <p:nvPr/>
        </p:nvCxnSpPr>
        <p:spPr bwMode="auto">
          <a:xfrm flipH="1">
            <a:off x="5981700" y="5116513"/>
            <a:ext cx="115888"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33" name="Oval 36"/>
          <p:cNvSpPr>
            <a:spLocks noChangeArrowheads="1"/>
          </p:cNvSpPr>
          <p:nvPr/>
        </p:nvSpPr>
        <p:spPr bwMode="auto">
          <a:xfrm>
            <a:off x="57150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solidFill>
                  <a:schemeClr val="bg1"/>
                </a:solidFill>
                <a:latin typeface="Arial" charset="0"/>
              </a:rPr>
              <a:t>3</a:t>
            </a:r>
          </a:p>
        </p:txBody>
      </p:sp>
      <p:sp>
        <p:nvSpPr>
          <p:cNvPr id="157734" name="Oval 37"/>
          <p:cNvSpPr>
            <a:spLocks noChangeArrowheads="1"/>
          </p:cNvSpPr>
          <p:nvPr/>
        </p:nvSpPr>
        <p:spPr bwMode="auto">
          <a:xfrm>
            <a:off x="63246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solidFill>
                  <a:schemeClr val="bg1"/>
                </a:solidFill>
                <a:latin typeface="Arial" charset="0"/>
              </a:rPr>
              <a:t>5</a:t>
            </a:r>
          </a:p>
        </p:txBody>
      </p:sp>
      <p:cxnSp>
        <p:nvCxnSpPr>
          <p:cNvPr id="157735" name="AutoShape 38"/>
          <p:cNvCxnSpPr>
            <a:cxnSpLocks noChangeShapeType="1"/>
            <a:stCxn id="157757" idx="5"/>
            <a:endCxn id="157734" idx="0"/>
          </p:cNvCxnSpPr>
          <p:nvPr/>
        </p:nvCxnSpPr>
        <p:spPr bwMode="auto">
          <a:xfrm>
            <a:off x="64754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cxnSp>
        <p:nvCxnSpPr>
          <p:cNvPr id="157736" name="AutoShape 39"/>
          <p:cNvCxnSpPr>
            <a:cxnSpLocks noChangeShapeType="1"/>
            <a:stCxn id="157740" idx="3"/>
            <a:endCxn id="157737"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37" name="Oval 40"/>
          <p:cNvSpPr>
            <a:spLocks noChangeArrowheads="1"/>
          </p:cNvSpPr>
          <p:nvPr/>
        </p:nvSpPr>
        <p:spPr bwMode="auto">
          <a:xfrm>
            <a:off x="69342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57738" name="Oval 41"/>
          <p:cNvSpPr>
            <a:spLocks noChangeArrowheads="1"/>
          </p:cNvSpPr>
          <p:nvPr/>
        </p:nvSpPr>
        <p:spPr bwMode="auto">
          <a:xfrm>
            <a:off x="7543800" y="5410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57739" name="AutoShape 42"/>
          <p:cNvCxnSpPr>
            <a:cxnSpLocks noChangeShapeType="1"/>
            <a:stCxn id="157740" idx="5"/>
            <a:endCxn id="157738"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57740" name="Oval 44"/>
          <p:cNvSpPr>
            <a:spLocks noChangeArrowheads="1"/>
          </p:cNvSpPr>
          <p:nvPr/>
        </p:nvSpPr>
        <p:spPr bwMode="auto">
          <a:xfrm>
            <a:off x="7239000" y="4648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5774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57742" name="Oval 48"/>
          <p:cNvSpPr>
            <a:spLocks noChangeArrowheads="1"/>
          </p:cNvSpPr>
          <p:nvPr/>
        </p:nvSpPr>
        <p:spPr bwMode="auto">
          <a:xfrm>
            <a:off x="662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sp>
        <p:nvSpPr>
          <p:cNvPr id="157743" name="Oval 46"/>
          <p:cNvSpPr>
            <a:spLocks noChangeArrowheads="1"/>
          </p:cNvSpPr>
          <p:nvPr/>
        </p:nvSpPr>
        <p:spPr bwMode="auto">
          <a:xfrm>
            <a:off x="34290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8</a:t>
            </a:r>
          </a:p>
        </p:txBody>
      </p:sp>
      <p:sp>
        <p:nvSpPr>
          <p:cNvPr id="157744" name="Oval 47"/>
          <p:cNvSpPr>
            <a:spLocks noChangeArrowheads="1"/>
          </p:cNvSpPr>
          <p:nvPr/>
        </p:nvSpPr>
        <p:spPr bwMode="auto">
          <a:xfrm>
            <a:off x="40386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J</a:t>
            </a:r>
          </a:p>
          <a:p>
            <a:pPr algn="ctr">
              <a:lnSpc>
                <a:spcPct val="75000"/>
              </a:lnSpc>
            </a:pPr>
            <a:r>
              <a:rPr lang="en-US" sz="1600" b="1" i="1" dirty="0">
                <a:solidFill>
                  <a:srgbClr val="FFFF66"/>
                </a:solidFill>
                <a:latin typeface="Palatino" charset="0"/>
              </a:rPr>
              <a:t>v</a:t>
            </a:r>
            <a:r>
              <a:rPr lang="en-US" sz="1600" b="1" i="1" dirty="0">
                <a:solidFill>
                  <a:srgbClr val="FFFF66"/>
                </a:solidFill>
                <a:latin typeface="Arial" charset="0"/>
              </a:rPr>
              <a:t>=9</a:t>
            </a:r>
          </a:p>
        </p:txBody>
      </p:sp>
      <p:sp>
        <p:nvSpPr>
          <p:cNvPr id="15774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57746" name="Group 52"/>
          <p:cNvGrpSpPr>
            <a:grpSpLocks/>
          </p:cNvGrpSpPr>
          <p:nvPr/>
        </p:nvGrpSpPr>
        <p:grpSpPr bwMode="auto">
          <a:xfrm>
            <a:off x="2095500" y="3276600"/>
            <a:ext cx="2082800" cy="596900"/>
            <a:chOff x="1320" y="2064"/>
            <a:chExt cx="1312" cy="376"/>
          </a:xfrm>
        </p:grpSpPr>
        <p:cxnSp>
          <p:nvCxnSpPr>
            <p:cNvPr id="157764" name="AutoShape 53"/>
            <p:cNvCxnSpPr>
              <a:cxnSpLocks noChangeShapeType="1"/>
              <a:stCxn id="157745" idx="2"/>
              <a:endCxn id="157703"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65"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5774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774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5774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5775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57751" name="Group 59"/>
          <p:cNvGrpSpPr>
            <a:grpSpLocks/>
          </p:cNvGrpSpPr>
          <p:nvPr/>
        </p:nvGrpSpPr>
        <p:grpSpPr bwMode="auto">
          <a:xfrm>
            <a:off x="914400" y="3962400"/>
            <a:ext cx="992188" cy="673100"/>
            <a:chOff x="576" y="2496"/>
            <a:chExt cx="625" cy="424"/>
          </a:xfrm>
        </p:grpSpPr>
        <p:cxnSp>
          <p:nvCxnSpPr>
            <p:cNvPr id="157762" name="AutoShape 60"/>
            <p:cNvCxnSpPr>
              <a:cxnSpLocks noChangeShapeType="1"/>
              <a:endCxn id="157709"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7763"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57752" name="Group 62"/>
          <p:cNvGrpSpPr>
            <a:grpSpLocks/>
          </p:cNvGrpSpPr>
          <p:nvPr/>
        </p:nvGrpSpPr>
        <p:grpSpPr bwMode="auto">
          <a:xfrm>
            <a:off x="685800" y="4724400"/>
            <a:ext cx="915988" cy="673100"/>
            <a:chOff x="432" y="2976"/>
            <a:chExt cx="577" cy="424"/>
          </a:xfrm>
        </p:grpSpPr>
        <p:cxnSp>
          <p:nvCxnSpPr>
            <p:cNvPr id="157760" name="AutoShape 63"/>
            <p:cNvCxnSpPr>
              <a:cxnSpLocks noChangeShapeType="1"/>
              <a:endCxn id="157707"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57761" name="Text Box 64"/>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57753" name="Group 65"/>
          <p:cNvGrpSpPr>
            <a:grpSpLocks/>
          </p:cNvGrpSpPr>
          <p:nvPr/>
        </p:nvGrpSpPr>
        <p:grpSpPr bwMode="auto">
          <a:xfrm>
            <a:off x="457200" y="5486400"/>
            <a:ext cx="1449388" cy="673100"/>
            <a:chOff x="288" y="3456"/>
            <a:chExt cx="913" cy="424"/>
          </a:xfrm>
        </p:grpSpPr>
        <p:cxnSp>
          <p:nvCxnSpPr>
            <p:cNvPr id="157758" name="AutoShape 66"/>
            <p:cNvCxnSpPr>
              <a:cxnSpLocks noChangeShapeType="1"/>
              <a:endCxn id="157702"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57759"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5775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57755"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solidFill>
                <a:schemeClr val="tx2"/>
              </a:solidFill>
              <a:latin typeface="Arial" charset="0"/>
            </a:endParaRPr>
          </a:p>
        </p:txBody>
      </p:sp>
      <p:sp>
        <p:nvSpPr>
          <p:cNvPr id="15775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dirty="0">
                <a:latin typeface="Arial" charset="0"/>
              </a:rPr>
              <a:t>A</a:t>
            </a:r>
          </a:p>
          <a:p>
            <a:pPr algn="ctr">
              <a:lnSpc>
                <a:spcPct val="75000"/>
              </a:lnSpc>
            </a:pPr>
            <a:r>
              <a:rPr lang="el-GR" sz="1600" b="1" i="1" dirty="0">
                <a:solidFill>
                  <a:srgbClr val="FF0000"/>
                </a:solidFill>
                <a:latin typeface="Palatino" charset="0"/>
              </a:rPr>
              <a:t>α</a:t>
            </a:r>
            <a:r>
              <a:rPr lang="en-US" sz="1600" b="1" i="1" dirty="0">
                <a:solidFill>
                  <a:srgbClr val="FF0000"/>
                </a:solidFill>
                <a:latin typeface="Arial" charset="0"/>
              </a:rPr>
              <a:t>=3,</a:t>
            </a:r>
            <a:r>
              <a:rPr lang="en-US" sz="1600" b="1" i="1" dirty="0">
                <a:solidFill>
                  <a:srgbClr val="FFFF66"/>
                </a:solidFill>
                <a:latin typeface="Arial" charset="0"/>
              </a:rPr>
              <a:t> </a:t>
            </a:r>
            <a:r>
              <a:rPr lang="en-US" sz="1800" dirty="0">
                <a:solidFill>
                  <a:srgbClr val="FF0000"/>
                </a:solidFill>
                <a:latin typeface="Arial" charset="0"/>
                <a:sym typeface="Symbol" charset="0"/>
              </a:rPr>
              <a:t>β</a:t>
            </a:r>
            <a:r>
              <a:rPr lang="en-US" sz="1800" b="1" i="1" dirty="0">
                <a:solidFill>
                  <a:srgbClr val="FF0000"/>
                </a:solidFill>
                <a:latin typeface="Arial" charset="0"/>
                <a:sym typeface="Symbol" charset="0"/>
              </a:rPr>
              <a:t>=+∞</a:t>
            </a:r>
            <a:endParaRPr lang="en-US" sz="2000" b="1" dirty="0">
              <a:solidFill>
                <a:srgbClr val="FF0000"/>
              </a:solidFill>
              <a:latin typeface="Arial" charset="0"/>
            </a:endParaRPr>
          </a:p>
        </p:txBody>
      </p:sp>
      <p:sp>
        <p:nvSpPr>
          <p:cNvPr id="157757" name="Oval 43"/>
          <p:cNvSpPr>
            <a:spLocks noChangeArrowheads="1"/>
          </p:cNvSpPr>
          <p:nvPr/>
        </p:nvSpPr>
        <p:spPr bwMode="auto">
          <a:xfrm>
            <a:off x="60198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sym typeface="Symbol" charset="0"/>
              </a:rPr>
              <a:t>β=2</a:t>
            </a:r>
            <a:endParaRPr lang="en-US" sz="1600">
              <a:solidFill>
                <a:srgbClr val="FF0000"/>
              </a:solidFill>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Greedy Search</a:t>
            </a:r>
            <a:br>
              <a:rPr lang="en-US">
                <a:ea typeface="+mj-ea"/>
                <a:cs typeface="+mj-cs"/>
              </a:rPr>
            </a:br>
            <a:r>
              <a:rPr lang="en-US">
                <a:ea typeface="+mj-ea"/>
                <a:cs typeface="+mj-cs"/>
              </a:rPr>
              <a:t>using an Evaluation Function</a:t>
            </a:r>
          </a:p>
        </p:txBody>
      </p:sp>
      <p:sp>
        <p:nvSpPr>
          <p:cNvPr id="748547" name="Rectangle 3"/>
          <p:cNvSpPr>
            <a:spLocks noGrp="1" noChangeArrowheads="1"/>
          </p:cNvSpPr>
          <p:nvPr>
            <p:ph idx="1"/>
          </p:nvPr>
        </p:nvSpPr>
        <p:spPr>
          <a:xfrm>
            <a:off x="685800" y="1905000"/>
            <a:ext cx="8001000" cy="4648200"/>
          </a:xfrm>
        </p:spPr>
        <p:txBody>
          <a:bodyPr/>
          <a:lstStyle/>
          <a:p>
            <a:pPr eaLnBrk="1" hangingPunct="1">
              <a:lnSpc>
                <a:spcPct val="80000"/>
              </a:lnSpc>
              <a:buClr>
                <a:schemeClr val="tx1"/>
              </a:buClr>
            </a:pPr>
            <a:r>
              <a:rPr lang="en-US" sz="2700" dirty="0">
                <a:solidFill>
                  <a:srgbClr val="CC3300"/>
                </a:solidFill>
                <a:latin typeface="Calibri" charset="0"/>
              </a:rPr>
              <a:t>A </a:t>
            </a:r>
            <a:r>
              <a:rPr lang="en-US" sz="2700" b="1" i="1" dirty="0">
                <a:solidFill>
                  <a:srgbClr val="CC3300"/>
                </a:solidFill>
                <a:latin typeface="Calibri" charset="0"/>
              </a:rPr>
              <a:t>Utility function </a:t>
            </a:r>
            <a:r>
              <a:rPr lang="en-US" sz="2700" dirty="0">
                <a:solidFill>
                  <a:srgbClr val="CC3300"/>
                </a:solidFill>
                <a:latin typeface="Calibri" charset="0"/>
              </a:rPr>
              <a:t>is used to map each </a:t>
            </a:r>
            <a:r>
              <a:rPr lang="en-US" sz="2700" b="1" dirty="0">
                <a:solidFill>
                  <a:srgbClr val="CC3300"/>
                </a:solidFill>
                <a:latin typeface="Calibri" charset="0"/>
              </a:rPr>
              <a:t>terminal state </a:t>
            </a:r>
            <a:r>
              <a:rPr lang="en-US" sz="2700" dirty="0">
                <a:solidFill>
                  <a:srgbClr val="CC3300"/>
                </a:solidFill>
                <a:latin typeface="Calibri" charset="0"/>
              </a:rPr>
              <a:t>of the board (i.e., states where the game is over) to a score indicating the value of that outcome to the computer</a:t>
            </a:r>
          </a:p>
          <a:p>
            <a:pPr eaLnBrk="1" hangingPunct="1">
              <a:lnSpc>
                <a:spcPct val="80000"/>
              </a:lnSpc>
              <a:buClr>
                <a:schemeClr val="tx1"/>
              </a:buClr>
            </a:pPr>
            <a:endParaRPr lang="en-US" sz="2700" dirty="0">
              <a:solidFill>
                <a:srgbClr val="CC3300"/>
              </a:solidFill>
              <a:latin typeface="Calibri" charset="0"/>
            </a:endParaRPr>
          </a:p>
          <a:p>
            <a:pPr eaLnBrk="1" hangingPunct="1">
              <a:lnSpc>
                <a:spcPct val="80000"/>
              </a:lnSpc>
              <a:buClr>
                <a:schemeClr val="tx1"/>
              </a:buClr>
            </a:pPr>
            <a:r>
              <a:rPr lang="en-US" sz="2700" dirty="0">
                <a:solidFill>
                  <a:srgbClr val="CC3300"/>
                </a:solidFill>
                <a:latin typeface="Calibri" charset="0"/>
              </a:rPr>
              <a:t>We’</a:t>
            </a:r>
            <a:r>
              <a:rPr lang="en-US" altLang="ja-JP" sz="2700" dirty="0">
                <a:solidFill>
                  <a:srgbClr val="CC3300"/>
                </a:solidFill>
                <a:latin typeface="Calibri" charset="0"/>
              </a:rPr>
              <a:t>ll use:</a:t>
            </a:r>
            <a:endParaRPr lang="en-US" altLang="ja-JP" sz="2700" dirty="0">
              <a:latin typeface="Calibri" charset="0"/>
            </a:endParaRPr>
          </a:p>
          <a:p>
            <a:pPr lvl="1" eaLnBrk="1" hangingPunct="1">
              <a:lnSpc>
                <a:spcPct val="80000"/>
              </a:lnSpc>
            </a:pPr>
            <a:r>
              <a:rPr lang="en-US" sz="2400" dirty="0">
                <a:latin typeface="Calibri" charset="0"/>
              </a:rPr>
              <a:t>positive for winning;  large + means better for computer</a:t>
            </a:r>
          </a:p>
          <a:p>
            <a:pPr lvl="1" eaLnBrk="1" hangingPunct="1">
              <a:lnSpc>
                <a:spcPct val="80000"/>
              </a:lnSpc>
            </a:pPr>
            <a:r>
              <a:rPr lang="en-US" sz="2400" dirty="0">
                <a:latin typeface="Calibri" charset="0"/>
              </a:rPr>
              <a:t>negative for losing;  large  − means better for opponent</a:t>
            </a:r>
          </a:p>
          <a:p>
            <a:pPr lvl="1" eaLnBrk="1" hangingPunct="1">
              <a:lnSpc>
                <a:spcPct val="80000"/>
              </a:lnSpc>
            </a:pPr>
            <a:r>
              <a:rPr lang="en-US" sz="2400" dirty="0">
                <a:latin typeface="Calibri" charset="0"/>
              </a:rPr>
              <a:t>0 for a draw</a:t>
            </a:r>
          </a:p>
          <a:p>
            <a:pPr lvl="1" eaLnBrk="1" hangingPunct="1">
              <a:lnSpc>
                <a:spcPct val="80000"/>
              </a:lnSpc>
            </a:pPr>
            <a:r>
              <a:rPr lang="en-US" sz="2400" dirty="0">
                <a:latin typeface="Calibri" charset="0"/>
              </a:rPr>
              <a:t>typical values (loss to win):</a:t>
            </a:r>
          </a:p>
          <a:p>
            <a:pPr lvl="2" eaLnBrk="1" hangingPunct="1">
              <a:lnSpc>
                <a:spcPct val="80000"/>
              </a:lnSpc>
            </a:pPr>
            <a:r>
              <a:rPr lang="en-US" dirty="0">
                <a:latin typeface="Calibri" charset="0"/>
              </a:rPr>
              <a:t>-</a:t>
            </a:r>
            <a:r>
              <a:rPr lang="en-US" dirty="0">
                <a:latin typeface="Calibri" charset="0"/>
                <a:sym typeface="Symbol" charset="0"/>
              </a:rPr>
              <a:t>∞</a:t>
            </a:r>
            <a:r>
              <a:rPr lang="en-US" dirty="0">
                <a:latin typeface="Calibri" charset="0"/>
              </a:rPr>
              <a:t> to +</a:t>
            </a:r>
            <a:r>
              <a:rPr lang="en-US" dirty="0">
                <a:latin typeface="Calibri" charset="0"/>
                <a:sym typeface="Symbol" charset="0"/>
              </a:rPr>
              <a:t>∞</a:t>
            </a:r>
            <a:endParaRPr lang="en-US" dirty="0">
              <a:latin typeface="Calibri" charset="0"/>
            </a:endParaRPr>
          </a:p>
          <a:p>
            <a:pPr lvl="2" eaLnBrk="1" hangingPunct="1">
              <a:lnSpc>
                <a:spcPct val="80000"/>
              </a:lnSpc>
            </a:pPr>
            <a:r>
              <a:rPr lang="en-US" dirty="0">
                <a:latin typeface="Calibri" charset="0"/>
              </a:rPr>
              <a:t>-1.0 to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85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85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85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85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854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854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8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build="p" bldLvl="3"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686800" cy="4525963"/>
          </a:xfrm>
        </p:spPr>
        <p:txBody>
          <a:bodyPr/>
          <a:lstStyle/>
          <a:p>
            <a:pPr marL="0" indent="0">
              <a:buNone/>
            </a:pPr>
            <a:r>
              <a:rPr lang="en-US" dirty="0"/>
              <a:t>Another step-by-step example (from AI course at UC Berkeley) given at</a:t>
            </a:r>
          </a:p>
          <a:p>
            <a:pPr marL="0" indent="0">
              <a:buNone/>
            </a:pPr>
            <a:endParaRPr lang="en-US" dirty="0"/>
          </a:p>
          <a:p>
            <a:pPr marL="0" indent="0">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=xBXHtz4Gbdo</a:t>
            </a:r>
            <a:endParaRPr lang="en-US" dirty="0"/>
          </a:p>
        </p:txBody>
      </p:sp>
    </p:spTree>
    <p:extLst>
      <p:ext uri="{BB962C8B-B14F-4D97-AF65-F5344CB8AC3E}">
        <p14:creationId xmlns:p14="http://schemas.microsoft.com/office/powerpoint/2010/main" val="3056585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685800" y="152400"/>
            <a:ext cx="7772400" cy="6096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Calibri" charset="0"/>
              </a:rPr>
              <a:t>Alpha-Beta Algorithm</a:t>
            </a:r>
          </a:p>
        </p:txBody>
      </p:sp>
      <p:sp>
        <p:nvSpPr>
          <p:cNvPr id="90114" name="Rectangle 2"/>
          <p:cNvSpPr>
            <a:spLocks noGrp="1" noChangeArrowheads="1"/>
          </p:cNvSpPr>
          <p:nvPr>
            <p:ph type="body" idx="1"/>
          </p:nvPr>
        </p:nvSpPr>
        <p:spPr>
          <a:xfrm>
            <a:off x="457200" y="914400"/>
            <a:ext cx="8382000" cy="5715000"/>
          </a:xfrm>
        </p:spPr>
        <p:txBody>
          <a:bodyPr/>
          <a:lstStyle/>
          <a:p>
            <a:pPr eaLnBrk="1" hangingPunct="1">
              <a:lnSpc>
                <a:spcPct val="93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a:latin typeface="Calibri" charset="0"/>
              </a:rPr>
              <a:t>function</a:t>
            </a:r>
            <a:r>
              <a:rPr lang="en-GB" sz="2000" dirty="0">
                <a:latin typeface="Calibri" charset="0"/>
              </a:rPr>
              <a:t> </a:t>
            </a:r>
            <a:r>
              <a:rPr lang="en-GB" sz="2000" dirty="0">
                <a:solidFill>
                  <a:srgbClr val="CC0099"/>
                </a:solidFill>
                <a:latin typeface="Calibri" charset="0"/>
              </a:rPr>
              <a:t>Max-Value</a:t>
            </a:r>
            <a:r>
              <a:rPr lang="en-GB" sz="2000" dirty="0">
                <a:latin typeface="Calibri" charset="0"/>
              </a:rPr>
              <a:t> (s, α, β)</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3333CC"/>
                </a:solidFill>
                <a:latin typeface="Calibri" charset="0"/>
              </a:rPr>
              <a:t>inputs:</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s: current state in game, Max about to play</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α: best score (highest) for Max along path to s</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β: best score (lowest) for Min along path to s</a:t>
            </a:r>
          </a:p>
          <a:p>
            <a:pPr eaLnBrk="1" hangingPunct="1">
              <a:lnSpc>
                <a:spcPct val="90000"/>
              </a:lnSpc>
              <a:spcBef>
                <a:spcPts val="675"/>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if</a:t>
            </a:r>
            <a:r>
              <a:rPr lang="en-GB" sz="2000" dirty="0">
                <a:latin typeface="Calibri" charset="0"/>
              </a:rPr>
              <a:t> ( s is a terminal state )</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then</a:t>
            </a:r>
            <a:r>
              <a:rPr lang="en-GB" sz="2000" dirty="0">
                <a:latin typeface="Calibri" charset="0"/>
              </a:rPr>
              <a:t> </a:t>
            </a:r>
            <a:r>
              <a:rPr lang="en-GB" sz="2000" b="1" dirty="0">
                <a:latin typeface="Calibri" charset="0"/>
              </a:rPr>
              <a:t>return</a:t>
            </a:r>
            <a:r>
              <a:rPr lang="en-GB" sz="2000" dirty="0">
                <a:latin typeface="Calibri" charset="0"/>
              </a:rPr>
              <a:t> ( SBE value of s )</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else</a:t>
            </a:r>
            <a:r>
              <a:rPr lang="en-GB" sz="2000" dirty="0">
                <a:latin typeface="Calibri" charset="0"/>
              </a:rPr>
              <a:t> </a:t>
            </a:r>
            <a:r>
              <a:rPr lang="en-GB" sz="2000" b="1" dirty="0">
                <a:latin typeface="Calibri" charset="0"/>
              </a:rPr>
              <a:t>for each</a:t>
            </a:r>
            <a:r>
              <a:rPr lang="en-GB" sz="2000" dirty="0">
                <a:latin typeface="Calibri" charset="0"/>
              </a:rPr>
              <a:t> s’ in Successors(s)</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α := max( α, </a:t>
            </a:r>
            <a:r>
              <a:rPr lang="en-GB" sz="2000" dirty="0">
                <a:solidFill>
                  <a:srgbClr val="CC0099"/>
                </a:solidFill>
                <a:latin typeface="Calibri" charset="0"/>
              </a:rPr>
              <a:t>Min-Value</a:t>
            </a:r>
            <a:r>
              <a:rPr lang="en-GB" sz="2000" dirty="0">
                <a:latin typeface="Calibri" charset="0"/>
              </a:rPr>
              <a:t>(s’, α, β))</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if</a:t>
            </a:r>
            <a:r>
              <a:rPr lang="en-GB" sz="2000" dirty="0">
                <a:latin typeface="Calibri" charset="0"/>
              </a:rPr>
              <a:t> ( α ≥ β ) </a:t>
            </a:r>
            <a:r>
              <a:rPr lang="en-GB" sz="2000" b="1" dirty="0">
                <a:latin typeface="Calibri" charset="0"/>
              </a:rPr>
              <a:t>then return </a:t>
            </a:r>
            <a:r>
              <a:rPr lang="en-GB" sz="2000" dirty="0">
                <a:latin typeface="Calibri" charset="0"/>
              </a:rPr>
              <a:t>α    </a:t>
            </a:r>
            <a:r>
              <a:rPr lang="en-GB" sz="2000" dirty="0">
                <a:solidFill>
                  <a:srgbClr val="FF0000"/>
                </a:solidFill>
                <a:latin typeface="Calibri" charset="0"/>
              </a:rPr>
              <a:t>// prune remaining children of Max </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return</a:t>
            </a:r>
            <a:r>
              <a:rPr lang="en-GB" sz="2000" dirty="0">
                <a:latin typeface="Calibri" charset="0"/>
              </a:rPr>
              <a:t> α</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a:latin typeface="Calibri" charset="0"/>
            </a:endParaRPr>
          </a:p>
          <a:p>
            <a:pPr eaLnBrk="1" hangingPunct="1">
              <a:lnSpc>
                <a:spcPct val="90000"/>
              </a:lnSpc>
              <a:spcBef>
                <a:spcPts val="675"/>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a:latin typeface="Calibri" charset="0"/>
              </a:rPr>
              <a:t>function</a:t>
            </a:r>
            <a:r>
              <a:rPr lang="en-GB" sz="2000" dirty="0">
                <a:latin typeface="Calibri" charset="0"/>
              </a:rPr>
              <a:t> </a:t>
            </a:r>
            <a:r>
              <a:rPr lang="en-GB" sz="2000" dirty="0">
                <a:solidFill>
                  <a:srgbClr val="CC0099"/>
                </a:solidFill>
                <a:latin typeface="Calibri" charset="0"/>
              </a:rPr>
              <a:t>Min-Value</a:t>
            </a:r>
            <a:r>
              <a:rPr lang="en-GB" sz="2000" dirty="0">
                <a:latin typeface="Calibri" charset="0"/>
              </a:rPr>
              <a:t>(s, α, β)</a:t>
            </a:r>
            <a:r>
              <a:rPr lang="x-none" sz="2000" dirty="0">
                <a:latin typeface="Calibri" charset="0"/>
                <a:cs typeface="Arial" charset="0"/>
              </a:rPr>
              <a:t>‏</a:t>
            </a:r>
            <a:endParaRPr lang="en-GB" sz="2000" dirty="0">
              <a:latin typeface="Calibri" charset="0"/>
            </a:endParaRPr>
          </a:p>
          <a:p>
            <a:pPr eaLnBrk="1" hangingPunct="1">
              <a:lnSpc>
                <a:spcPct val="90000"/>
              </a:lnSpc>
              <a:spcBef>
                <a:spcPts val="675"/>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if </a:t>
            </a:r>
            <a:r>
              <a:rPr lang="en-GB" sz="2000" dirty="0">
                <a:latin typeface="Calibri" charset="0"/>
              </a:rPr>
              <a:t>( s is a terminal state )</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then return </a:t>
            </a:r>
            <a:r>
              <a:rPr lang="en-GB" sz="2000" dirty="0">
                <a:latin typeface="Calibri" charset="0"/>
              </a:rPr>
              <a:t>( SBE value of s)</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else for each </a:t>
            </a:r>
            <a:r>
              <a:rPr lang="en-GB" sz="2000" dirty="0">
                <a:latin typeface="Calibri" charset="0"/>
              </a:rPr>
              <a:t>s’ in Successors(s)</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β := min( β, </a:t>
            </a:r>
            <a:r>
              <a:rPr lang="en-GB" sz="2000" dirty="0">
                <a:solidFill>
                  <a:srgbClr val="CC0099"/>
                </a:solidFill>
                <a:latin typeface="Calibri" charset="0"/>
              </a:rPr>
              <a:t>Max-Value</a:t>
            </a:r>
            <a:r>
              <a:rPr lang="en-GB" sz="2000" dirty="0">
                <a:latin typeface="Calibri" charset="0"/>
              </a:rPr>
              <a:t>(s’, α, β))</a:t>
            </a:r>
            <a:r>
              <a:rPr lang="x-none" sz="2000" dirty="0">
                <a:latin typeface="Calibri" charset="0"/>
                <a:cs typeface="Arial" charset="0"/>
              </a:rPr>
              <a:t>‏</a:t>
            </a:r>
            <a:endParaRPr lang="en-GB" sz="2000" dirty="0">
              <a:latin typeface="Calibri" charset="0"/>
            </a:endParaRP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a:latin typeface="Calibri" charset="0"/>
              </a:rPr>
              <a:t>          if</a:t>
            </a:r>
            <a:r>
              <a:rPr lang="en-GB" sz="2000" dirty="0">
                <a:latin typeface="Calibri" charset="0"/>
              </a:rPr>
              <a:t> (α ≥ β ) </a:t>
            </a:r>
            <a:r>
              <a:rPr lang="en-GB" sz="2000" b="1" dirty="0">
                <a:latin typeface="Calibri" charset="0"/>
              </a:rPr>
              <a:t>then return </a:t>
            </a:r>
            <a:r>
              <a:rPr lang="en-GB" sz="2000" dirty="0">
                <a:latin typeface="Calibri" charset="0"/>
              </a:rPr>
              <a:t>β    </a:t>
            </a:r>
            <a:r>
              <a:rPr lang="en-GB" sz="2000" dirty="0">
                <a:solidFill>
                  <a:srgbClr val="FF0000"/>
                </a:solidFill>
                <a:latin typeface="Calibri" charset="0"/>
              </a:rPr>
              <a:t>// prune remaining children of Min </a:t>
            </a:r>
          </a:p>
          <a:p>
            <a:pPr eaLnBrk="1" hangingPunct="1">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latin typeface="Calibri" charset="0"/>
              </a:rPr>
              <a:t>	</a:t>
            </a:r>
            <a:r>
              <a:rPr lang="en-GB" sz="2000" b="1" dirty="0">
                <a:latin typeface="Calibri" charset="0"/>
              </a:rPr>
              <a:t>return</a:t>
            </a:r>
            <a:r>
              <a:rPr lang="en-GB" sz="2000" dirty="0">
                <a:latin typeface="Calibri" charset="0"/>
              </a:rPr>
              <a:t> β</a:t>
            </a:r>
          </a:p>
        </p:txBody>
      </p:sp>
      <p:sp>
        <p:nvSpPr>
          <p:cNvPr id="90115" name="AutoShape 3"/>
          <p:cNvSpPr>
            <a:spLocks noChangeArrowheads="1"/>
          </p:cNvSpPr>
          <p:nvPr/>
        </p:nvSpPr>
        <p:spPr bwMode="auto">
          <a:xfrm>
            <a:off x="457200" y="914400"/>
            <a:ext cx="5867400" cy="3352800"/>
          </a:xfrm>
          <a:prstGeom prst="roundRect">
            <a:avLst>
              <a:gd name="adj" fmla="val 46"/>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16" name="AutoShape 4"/>
          <p:cNvSpPr>
            <a:spLocks noChangeArrowheads="1"/>
          </p:cNvSpPr>
          <p:nvPr/>
        </p:nvSpPr>
        <p:spPr bwMode="auto">
          <a:xfrm>
            <a:off x="457200" y="4267200"/>
            <a:ext cx="5943600" cy="2362200"/>
          </a:xfrm>
          <a:prstGeom prst="roundRect">
            <a:avLst>
              <a:gd name="adj" fmla="val 69"/>
            </a:avLst>
          </a:prstGeom>
          <a:noFill/>
          <a:ln w="936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17" name="Text Box 5"/>
          <p:cNvSpPr txBox="1">
            <a:spLocks noChangeArrowheads="1"/>
          </p:cNvSpPr>
          <p:nvPr/>
        </p:nvSpPr>
        <p:spPr bwMode="auto">
          <a:xfrm>
            <a:off x="6324600" y="914400"/>
            <a:ext cx="281305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r>
              <a:rPr lang="en-US" sz="2000" dirty="0">
                <a:solidFill>
                  <a:srgbClr val="000000"/>
                </a:solidFill>
              </a:rPr>
              <a:t>Starting from the root:</a:t>
            </a:r>
          </a:p>
          <a:p>
            <a:pPr eaLnBrk="1" hangingPunct="1"/>
            <a:r>
              <a:rPr lang="en-US" sz="2000" dirty="0">
                <a:solidFill>
                  <a:srgbClr val="000000"/>
                </a:solidFill>
              </a:rPr>
              <a:t>Max-Value(root, -∞, +∞)</a:t>
            </a:r>
            <a:r>
              <a:rPr lang="x-none" sz="2000">
                <a:solidFill>
                  <a:srgbClr val="000000"/>
                </a:solidFill>
                <a:cs typeface="Arial" charset="0"/>
              </a:rPr>
              <a:t>‏</a:t>
            </a:r>
            <a:endParaRPr lang="en-US" sz="2000" dirty="0">
              <a:solidFill>
                <a:srgbClr val="000000"/>
              </a:solidFill>
            </a:endParaRPr>
          </a:p>
        </p:txBody>
      </p:sp>
    </p:spTree>
    <p:extLst>
      <p:ext uri="{BB962C8B-B14F-4D97-AF65-F5344CB8AC3E}">
        <p14:creationId xmlns:p14="http://schemas.microsoft.com/office/powerpoint/2010/main" val="1788166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61" name="Rectangle 59"/>
          <p:cNvSpPr>
            <a:spLocks noGrp="1" noChangeArrowheads="1"/>
          </p:cNvSpPr>
          <p:nvPr>
            <p:ph type="title"/>
          </p:nvPr>
        </p:nvSpPr>
        <p:spPr/>
        <p:txBody>
          <a:bodyPr/>
          <a:lstStyle/>
          <a:p>
            <a:pPr eaLnBrk="1" hangingPunct="1"/>
            <a:r>
              <a:rPr lang="en-US">
                <a:latin typeface="Calibri" charset="0"/>
              </a:rPr>
              <a:t>Alpha-Beta Example</a:t>
            </a:r>
          </a:p>
        </p:txBody>
      </p:sp>
      <p:sp>
        <p:nvSpPr>
          <p:cNvPr id="92162" name="Oval 7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2163" name="AutoShape 111"/>
          <p:cNvCxnSpPr>
            <a:cxnSpLocks noChangeShapeType="1"/>
            <a:stCxn id="92162" idx="3"/>
            <a:endCxn id="9216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64" name="Oval 113"/>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2165"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cxnSp>
        <p:nvCxnSpPr>
          <p:cNvPr id="92166" name="AutoShape 10"/>
          <p:cNvCxnSpPr>
            <a:cxnSpLocks noChangeShapeType="1"/>
            <a:stCxn id="92165" idx="3"/>
            <a:endCxn id="92171"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67" name="AutoShape 11"/>
          <p:cNvCxnSpPr>
            <a:cxnSpLocks noChangeShapeType="1"/>
            <a:stCxn id="92165" idx="5"/>
            <a:endCxn id="92172"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68" name="AutoShape 23"/>
          <p:cNvCxnSpPr>
            <a:cxnSpLocks noChangeShapeType="1"/>
            <a:stCxn id="92171" idx="3"/>
            <a:endCxn id="9216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69" name="Oval 24"/>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2170" name="AutoShape 26"/>
          <p:cNvCxnSpPr>
            <a:cxnSpLocks noChangeShapeType="1"/>
            <a:stCxn id="92171" idx="5"/>
            <a:endCxn id="92162"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1" name="Oval 44"/>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2172" name="Oval 45"/>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2173" name="AutoShape 125"/>
          <p:cNvCxnSpPr>
            <a:cxnSpLocks noChangeShapeType="1"/>
            <a:stCxn id="92162" idx="5"/>
            <a:endCxn id="92174"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4" name="Oval 126"/>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2175" name="AutoShape 136"/>
          <p:cNvCxnSpPr>
            <a:cxnSpLocks noChangeShapeType="1"/>
            <a:stCxn id="92208" idx="2"/>
            <a:endCxn id="9216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76" name="Oval 3"/>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2177" name="Oval 4"/>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2178" name="Oval 6"/>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2179" name="AutoShape 7"/>
          <p:cNvCxnSpPr>
            <a:cxnSpLocks noChangeShapeType="1"/>
            <a:stCxn id="92176" idx="3"/>
            <a:endCxn id="92202"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0" name="AutoShape 8"/>
          <p:cNvCxnSpPr>
            <a:cxnSpLocks noChangeShapeType="1"/>
            <a:stCxn id="92176" idx="4"/>
            <a:endCxn id="92207"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1" name="AutoShape 9"/>
          <p:cNvCxnSpPr>
            <a:cxnSpLocks noChangeShapeType="1"/>
            <a:stCxn id="92176" idx="5"/>
            <a:endCxn id="92203"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2" name="AutoShape 12"/>
          <p:cNvCxnSpPr>
            <a:cxnSpLocks noChangeShapeType="1"/>
            <a:stCxn id="92178" idx="3"/>
            <a:endCxn id="92204"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3" name="AutoShape 13"/>
          <p:cNvCxnSpPr>
            <a:cxnSpLocks noChangeShapeType="1"/>
            <a:stCxn id="92178" idx="4"/>
            <a:endCxn id="92205"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4" name="AutoShape 14"/>
          <p:cNvCxnSpPr>
            <a:cxnSpLocks noChangeShapeType="1"/>
            <a:stCxn id="92178" idx="5"/>
            <a:endCxn id="92206"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5" name="AutoShape 16"/>
          <p:cNvCxnSpPr>
            <a:cxnSpLocks noChangeShapeType="1"/>
            <a:stCxn id="92208" idx="5"/>
            <a:endCxn id="92177"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6" name="AutoShape 17"/>
          <p:cNvCxnSpPr>
            <a:cxnSpLocks noChangeShapeType="1"/>
            <a:stCxn id="92208" idx="6"/>
            <a:endCxn id="92176"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87" name="AutoShape 18"/>
          <p:cNvCxnSpPr>
            <a:cxnSpLocks noChangeShapeType="1"/>
            <a:stCxn id="92208" idx="3"/>
            <a:endCxn id="92178"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88" name="Oval 22"/>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2189" name="Oval 27"/>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2190" name="Oval 28"/>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2191" name="AutoShape 29"/>
          <p:cNvCxnSpPr>
            <a:cxnSpLocks noChangeShapeType="1"/>
            <a:stCxn id="92206" idx="3"/>
            <a:endCxn id="92189"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2" name="AutoShape 30"/>
          <p:cNvCxnSpPr>
            <a:cxnSpLocks noChangeShapeType="1"/>
            <a:stCxn id="92206" idx="4"/>
            <a:endCxn id="92190"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3" name="AutoShape 31"/>
          <p:cNvCxnSpPr>
            <a:cxnSpLocks noChangeShapeType="1"/>
            <a:stCxn id="92206" idx="5"/>
            <a:endCxn id="92188"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4" name="AutoShape 32"/>
          <p:cNvCxnSpPr>
            <a:cxnSpLocks noChangeShapeType="1"/>
            <a:stCxn id="92202" idx="3"/>
            <a:endCxn id="92195"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95" name="Oval 33"/>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2196" name="Oval 34"/>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2197" name="AutoShape 35"/>
          <p:cNvCxnSpPr>
            <a:cxnSpLocks noChangeShapeType="1"/>
            <a:stCxn id="92202" idx="5"/>
            <a:endCxn id="92196"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2198" name="AutoShape 36"/>
          <p:cNvCxnSpPr>
            <a:cxnSpLocks noChangeShapeType="1"/>
            <a:stCxn id="92203" idx="3"/>
            <a:endCxn id="9219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199" name="Oval 37"/>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2200" name="Oval 38"/>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2201" name="AutoShape 39"/>
          <p:cNvCxnSpPr>
            <a:cxnSpLocks noChangeShapeType="1"/>
            <a:stCxn id="92203" idx="5"/>
            <a:endCxn id="9220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2202"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2203"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2204" name="Oval 46"/>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2205" name="Oval 47"/>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2206" name="Oval 48"/>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2207" name="Oval 49"/>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2208" name="Oval 53"/>
          <p:cNvSpPr>
            <a:spLocks noChangeArrowheads="1"/>
          </p:cNvSpPr>
          <p:nvPr/>
        </p:nvSpPr>
        <p:spPr bwMode="auto">
          <a:xfrm>
            <a:off x="4191000" y="32766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grpSp>
        <p:nvGrpSpPr>
          <p:cNvPr id="2" name="Group 137"/>
          <p:cNvGrpSpPr>
            <a:grpSpLocks/>
          </p:cNvGrpSpPr>
          <p:nvPr/>
        </p:nvGrpSpPr>
        <p:grpSpPr bwMode="auto">
          <a:xfrm>
            <a:off x="2133600" y="3200400"/>
            <a:ext cx="2082800" cy="673100"/>
            <a:chOff x="1320" y="2016"/>
            <a:chExt cx="1312" cy="424"/>
          </a:xfrm>
        </p:grpSpPr>
        <p:cxnSp>
          <p:nvCxnSpPr>
            <p:cNvPr id="92216" name="AutoShape 15"/>
            <p:cNvCxnSpPr>
              <a:cxnSpLocks noChangeShapeType="1"/>
              <a:stCxn id="92208" idx="2"/>
              <a:endCxn id="9216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2217" name="Text Box 127"/>
            <p:cNvSpPr txBox="1">
              <a:spLocks noChangeArrowheads="1"/>
            </p:cNvSpPr>
            <p:nvPr/>
          </p:nvSpPr>
          <p:spPr bwMode="auto">
            <a:xfrm>
              <a:off x="1752"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2210" name="Rectangle 130"/>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2211" name="Text Box 129"/>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819331" name="Text Box 131"/>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2213" name="Rectangle 135"/>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19338" name="Oval 13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sp>
        <p:nvSpPr>
          <p:cNvPr id="819339" name="Oval 139"/>
          <p:cNvSpPr>
            <a:spLocks noChangeArrowheads="1"/>
          </p:cNvSpPr>
          <p:nvPr/>
        </p:nvSpPr>
        <p:spPr bwMode="auto">
          <a:xfrm>
            <a:off x="3886200" y="3276600"/>
            <a:ext cx="1295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E46C0A"/>
                </a:solidFill>
                <a:latin typeface="Arial" charset="0"/>
              </a:rPr>
              <a:t>α=</a:t>
            </a:r>
            <a:r>
              <a:rPr lang="en-US" sz="1600" b="1" i="1">
                <a:solidFill>
                  <a:srgbClr val="E46C0A"/>
                </a:solidFill>
                <a:latin typeface="Arial" charset="0"/>
                <a:sym typeface="Symbol" charset="0"/>
              </a:rPr>
              <a:t>-∞, </a:t>
            </a:r>
            <a:r>
              <a:rPr lang="en-US" sz="1600" b="1">
                <a:solidFill>
                  <a:srgbClr val="E46C0A"/>
                </a:solidFill>
                <a:latin typeface="Arial" charset="0"/>
                <a:sym typeface="Symbol" charset="0"/>
              </a:rPr>
              <a:t>β</a:t>
            </a:r>
            <a:r>
              <a:rPr lang="en-US" sz="1600" b="1" i="1">
                <a:solidFill>
                  <a:srgbClr val="E46C0A"/>
                </a:solidFill>
                <a:latin typeface="Arial" charset="0"/>
                <a:sym typeface="Symbol" charset="0"/>
              </a:rPr>
              <a:t>=+∞</a:t>
            </a:r>
            <a:endParaRPr lang="en-US" sz="1600" b="1">
              <a:solidFill>
                <a:srgbClr val="E46C0A"/>
              </a:solidFill>
              <a:latin typeface="Arial" charset="0"/>
            </a:endParaRPr>
          </a:p>
        </p:txBody>
      </p:sp>
    </p:spTree>
    <p:extLst>
      <p:ext uri="{BB962C8B-B14F-4D97-AF65-F5344CB8AC3E}">
        <p14:creationId xmlns:p14="http://schemas.microsoft.com/office/powerpoint/2010/main" val="478460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331"/>
                                        </p:tgtEl>
                                        <p:attrNameLst>
                                          <p:attrName>style.visibility</p:attrName>
                                        </p:attrNameLst>
                                      </p:cBhvr>
                                      <p:to>
                                        <p:strVal val="visible"/>
                                      </p:to>
                                    </p:set>
                                    <p:animEffect transition="in" filter="dissolve">
                                      <p:cBhvr>
                                        <p:cTn id="7" dur="500"/>
                                        <p:tgtEl>
                                          <p:spTgt spid="81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338"/>
                                        </p:tgtEl>
                                        <p:attrNameLst>
                                          <p:attrName>style.visibility</p:attrName>
                                        </p:attrNameLst>
                                      </p:cBhvr>
                                      <p:to>
                                        <p:strVal val="visible"/>
                                      </p:to>
                                    </p:set>
                                    <p:animEffect transition="in" filter="dissolve">
                                      <p:cBhvr>
                                        <p:cTn id="12" dur="500"/>
                                        <p:tgtEl>
                                          <p:spTgt spid="8193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19339"/>
                                        </p:tgtEl>
                                        <p:attrNameLst>
                                          <p:attrName>style.visibility</p:attrName>
                                        </p:attrNameLst>
                                      </p:cBhvr>
                                      <p:to>
                                        <p:strVal val="visible"/>
                                      </p:to>
                                    </p:set>
                                    <p:animEffect transition="in" filter="dissolve">
                                      <p:cBhvr>
                                        <p:cTn id="21" dur="500"/>
                                        <p:tgtEl>
                                          <p:spTgt spid="81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31" grpId="0" autoUpdateAnimBg="0"/>
      <p:bldP spid="819338" grpId="0" animBg="1" autoUpdateAnimBg="0"/>
      <p:bldP spid="819339"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209" name="Text Box 63"/>
          <p:cNvSpPr txBox="1">
            <a:spLocks noChangeArrowheads="1"/>
          </p:cNvSpPr>
          <p:nvPr/>
        </p:nvSpPr>
        <p:spPr bwMode="auto">
          <a:xfrm>
            <a:off x="1143000" y="3886200"/>
            <a:ext cx="590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sp>
        <p:nvSpPr>
          <p:cNvPr id="94210"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4211"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4212" name="AutoShape 3"/>
          <p:cNvCxnSpPr>
            <a:cxnSpLocks noChangeShapeType="1"/>
            <a:stCxn id="94211" idx="3"/>
            <a:endCxn id="9421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13"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4214" name="Oval 5"/>
          <p:cNvSpPr>
            <a:spLocks noChangeArrowheads="1"/>
          </p:cNvSpPr>
          <p:nvPr/>
        </p:nvSpPr>
        <p:spPr bwMode="auto">
          <a:xfrm>
            <a:off x="18288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cxnSp>
        <p:nvCxnSpPr>
          <p:cNvPr id="94215" name="AutoShape 6"/>
          <p:cNvCxnSpPr>
            <a:cxnSpLocks noChangeShapeType="1"/>
            <a:stCxn id="94214" idx="3"/>
            <a:endCxn id="9422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16" name="AutoShape 7"/>
          <p:cNvCxnSpPr>
            <a:cxnSpLocks noChangeShapeType="1"/>
            <a:stCxn id="94214" idx="5"/>
            <a:endCxn id="9422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17" name="AutoShape 8"/>
          <p:cNvCxnSpPr>
            <a:cxnSpLocks noChangeShapeType="1"/>
            <a:stCxn id="94220" idx="3"/>
            <a:endCxn id="9421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18"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4219" name="AutoShape 10"/>
          <p:cNvCxnSpPr>
            <a:cxnSpLocks noChangeShapeType="1"/>
            <a:stCxn id="94220" idx="5"/>
            <a:endCxn id="94211"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0" name="Oval 11"/>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4221"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4222" name="AutoShape 13"/>
          <p:cNvCxnSpPr>
            <a:cxnSpLocks noChangeShapeType="1"/>
            <a:stCxn id="94211" idx="5"/>
            <a:endCxn id="9422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3"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4224" name="AutoShape 15"/>
          <p:cNvCxnSpPr>
            <a:cxnSpLocks noChangeShapeType="1"/>
            <a:stCxn id="94257" idx="2"/>
            <a:endCxn id="9421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25"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4226"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4227"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4228" name="AutoShape 19"/>
          <p:cNvCxnSpPr>
            <a:cxnSpLocks noChangeShapeType="1"/>
            <a:stCxn id="94225" idx="3"/>
            <a:endCxn id="9425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29" name="AutoShape 20"/>
          <p:cNvCxnSpPr>
            <a:cxnSpLocks noChangeShapeType="1"/>
            <a:stCxn id="94225" idx="4"/>
            <a:endCxn id="9425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0" name="AutoShape 21"/>
          <p:cNvCxnSpPr>
            <a:cxnSpLocks noChangeShapeType="1"/>
            <a:stCxn id="94225" idx="5"/>
            <a:endCxn id="9425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1" name="AutoShape 22"/>
          <p:cNvCxnSpPr>
            <a:cxnSpLocks noChangeShapeType="1"/>
            <a:stCxn id="94227" idx="3"/>
            <a:endCxn id="9425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2" name="AutoShape 23"/>
          <p:cNvCxnSpPr>
            <a:cxnSpLocks noChangeShapeType="1"/>
            <a:stCxn id="94227" idx="4"/>
            <a:endCxn id="9425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3" name="AutoShape 24"/>
          <p:cNvCxnSpPr>
            <a:cxnSpLocks noChangeShapeType="1"/>
            <a:stCxn id="94227" idx="5"/>
            <a:endCxn id="9425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4" name="AutoShape 25"/>
          <p:cNvCxnSpPr>
            <a:cxnSpLocks noChangeShapeType="1"/>
            <a:stCxn id="94257" idx="5"/>
            <a:endCxn id="9422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5" name="AutoShape 26"/>
          <p:cNvCxnSpPr>
            <a:cxnSpLocks noChangeShapeType="1"/>
            <a:stCxn id="94257" idx="6"/>
            <a:endCxn id="9422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36" name="AutoShape 27"/>
          <p:cNvCxnSpPr>
            <a:cxnSpLocks noChangeShapeType="1"/>
            <a:stCxn id="94257" idx="3"/>
            <a:endCxn id="94227"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37"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4238"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4239"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4240" name="AutoShape 31"/>
          <p:cNvCxnSpPr>
            <a:cxnSpLocks noChangeShapeType="1"/>
            <a:stCxn id="94255" idx="3"/>
            <a:endCxn id="9423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1" name="AutoShape 32"/>
          <p:cNvCxnSpPr>
            <a:cxnSpLocks noChangeShapeType="1"/>
            <a:stCxn id="94255" idx="4"/>
            <a:endCxn id="9423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2" name="AutoShape 33"/>
          <p:cNvCxnSpPr>
            <a:cxnSpLocks noChangeShapeType="1"/>
            <a:stCxn id="94255" idx="5"/>
            <a:endCxn id="9423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3" name="AutoShape 34"/>
          <p:cNvCxnSpPr>
            <a:cxnSpLocks noChangeShapeType="1"/>
            <a:stCxn id="94251" idx="3"/>
            <a:endCxn id="9424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44"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4245"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4246" name="AutoShape 37"/>
          <p:cNvCxnSpPr>
            <a:cxnSpLocks noChangeShapeType="1"/>
            <a:stCxn id="94251" idx="5"/>
            <a:endCxn id="9424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4247" name="AutoShape 38"/>
          <p:cNvCxnSpPr>
            <a:cxnSpLocks noChangeShapeType="1"/>
            <a:stCxn id="94252" idx="3"/>
            <a:endCxn id="9424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48"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4249"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4250" name="AutoShape 41"/>
          <p:cNvCxnSpPr>
            <a:cxnSpLocks noChangeShapeType="1"/>
            <a:stCxn id="94252" idx="5"/>
            <a:endCxn id="9424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4251"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4252"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4253"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4254"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4255"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4256"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4257"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E46C0A"/>
                </a:solidFill>
                <a:latin typeface="Palatino" charset="0"/>
              </a:rPr>
              <a:t>α</a:t>
            </a:r>
            <a:r>
              <a:rPr lang="en-US" sz="1600" b="1" i="1">
                <a:solidFill>
                  <a:srgbClr val="E46C0A"/>
                </a:solidFill>
                <a:latin typeface="Arial" charset="0"/>
              </a:rPr>
              <a:t>=-∞</a:t>
            </a:r>
            <a:r>
              <a:rPr lang="en-US" sz="1600" b="1" i="1">
                <a:solidFill>
                  <a:srgbClr val="E46C0A"/>
                </a:solidFill>
                <a:latin typeface="Arial" charset="0"/>
                <a:sym typeface="Symbol" charset="0"/>
              </a:rPr>
              <a:t>, </a:t>
            </a:r>
            <a:r>
              <a:rPr lang="en-US" sz="1600" b="1">
                <a:solidFill>
                  <a:srgbClr val="E46C0A"/>
                </a:solidFill>
                <a:latin typeface="Arial" charset="0"/>
                <a:sym typeface="Symbol" charset="0"/>
              </a:rPr>
              <a:t>β</a:t>
            </a:r>
            <a:r>
              <a:rPr lang="en-US" sz="1600" b="1" i="1">
                <a:solidFill>
                  <a:srgbClr val="E46C0A"/>
                </a:solidFill>
                <a:latin typeface="Arial" charset="0"/>
                <a:sym typeface="Symbol" charset="0"/>
              </a:rPr>
              <a:t>=+∞</a:t>
            </a:r>
            <a:endParaRPr lang="en-US" sz="1800" b="1">
              <a:solidFill>
                <a:srgbClr val="E46C0A"/>
              </a:solidFill>
              <a:latin typeface="Arial" charset="0"/>
            </a:endParaRPr>
          </a:p>
        </p:txBody>
      </p:sp>
      <p:grpSp>
        <p:nvGrpSpPr>
          <p:cNvPr id="94258" name="Group 52"/>
          <p:cNvGrpSpPr>
            <a:grpSpLocks/>
          </p:cNvGrpSpPr>
          <p:nvPr/>
        </p:nvGrpSpPr>
        <p:grpSpPr bwMode="auto">
          <a:xfrm>
            <a:off x="2095500" y="3200400"/>
            <a:ext cx="2082800" cy="673100"/>
            <a:chOff x="1320" y="2016"/>
            <a:chExt cx="1312" cy="424"/>
          </a:xfrm>
        </p:grpSpPr>
        <p:cxnSp>
          <p:nvCxnSpPr>
            <p:cNvPr id="94267" name="AutoShape 53"/>
            <p:cNvCxnSpPr>
              <a:cxnSpLocks noChangeShapeType="1"/>
              <a:stCxn id="94257" idx="2"/>
              <a:endCxn id="9421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4268" name="Text Box 54"/>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425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426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426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426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0219" name="Oval 59"/>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sp>
        <p:nvSpPr>
          <p:cNvPr id="860221" name="Text Box 6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cxnSp>
        <p:nvCxnSpPr>
          <p:cNvPr id="94265" name="AutoShape 62"/>
          <p:cNvCxnSpPr>
            <a:cxnSpLocks noChangeShapeType="1"/>
            <a:stCxn id="860220" idx="3"/>
            <a:endCxn id="94220" idx="0"/>
          </p:cNvCxnSpPr>
          <p:nvPr/>
        </p:nvCxnSpPr>
        <p:spPr bwMode="auto">
          <a:xfrm flipH="1">
            <a:off x="1790700" y="4354513"/>
            <a:ext cx="1158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860220" name="Oval 60"/>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solidFill>
                  <a:srgbClr val="000000"/>
                </a:solidFill>
                <a:latin typeface="Arial" charset="0"/>
              </a:rPr>
              <a:t>B</a:t>
            </a:r>
            <a:br>
              <a:rPr lang="en-US" sz="1800" b="1">
                <a:solidFill>
                  <a:srgbClr val="FF0000"/>
                </a:solidFill>
                <a:latin typeface="Arial" charset="0"/>
              </a:rPr>
            </a:br>
            <a:r>
              <a:rPr lang="en-US" sz="1800" b="1">
                <a:solidFill>
                  <a:srgbClr val="FF0000"/>
                </a:solidFill>
                <a:latin typeface="Arial" charset="0"/>
              </a:rPr>
              <a:t>α=-∞</a:t>
            </a:r>
            <a:r>
              <a:rPr lang="en-US" sz="1800" b="1">
                <a:solidFill>
                  <a:srgbClr val="FF0000"/>
                </a:solidFill>
                <a:latin typeface="Arial" charset="0"/>
                <a:sym typeface="Symbol" charset="0"/>
              </a:rPr>
              <a:t>, </a:t>
            </a:r>
            <a:r>
              <a:rPr lang="en-US" sz="1600" b="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Tree>
    <p:extLst>
      <p:ext uri="{BB962C8B-B14F-4D97-AF65-F5344CB8AC3E}">
        <p14:creationId xmlns:p14="http://schemas.microsoft.com/office/powerpoint/2010/main" val="811558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221"/>
                                        </p:tgtEl>
                                        <p:attrNameLst>
                                          <p:attrName>style.visibility</p:attrName>
                                        </p:attrNameLst>
                                      </p:cBhvr>
                                      <p:to>
                                        <p:strVal val="visible"/>
                                      </p:to>
                                    </p:set>
                                    <p:animEffect transition="in" filter="dissolve">
                                      <p:cBhvr>
                                        <p:cTn id="7" dur="500"/>
                                        <p:tgtEl>
                                          <p:spTgt spid="860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9"/>
                                        </p:tgtEl>
                                        <p:attrNameLst>
                                          <p:attrName>style.visibility</p:attrName>
                                        </p:attrNameLst>
                                      </p:cBhvr>
                                      <p:to>
                                        <p:strVal val="visible"/>
                                      </p:to>
                                    </p:set>
                                    <p:animEffect transition="in" filter="dissolve">
                                      <p:cBhvr>
                                        <p:cTn id="12" dur="500"/>
                                        <p:tgtEl>
                                          <p:spTgt spid="860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220"/>
                                        </p:tgtEl>
                                        <p:attrNameLst>
                                          <p:attrName>style.visibility</p:attrName>
                                        </p:attrNameLst>
                                      </p:cBhvr>
                                      <p:to>
                                        <p:strVal val="visible"/>
                                      </p:to>
                                    </p:set>
                                    <p:animEffect transition="in" filter="dissolve">
                                      <p:cBhvr>
                                        <p:cTn id="17" dur="500"/>
                                        <p:tgtEl>
                                          <p:spTgt spid="860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9" grpId="0" animBg="1" autoUpdateAnimBg="0"/>
      <p:bldP spid="860221" grpId="0" autoUpdateAnimBg="0"/>
      <p:bldP spid="860220"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57"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6258"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6259" name="AutoShape 3"/>
          <p:cNvCxnSpPr>
            <a:cxnSpLocks noChangeShapeType="1"/>
            <a:stCxn id="96258" idx="3"/>
            <a:endCxn id="96260"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0"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6261"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solidFill>
                  <a:srgbClr val="FF0000"/>
                </a:solidFill>
                <a:latin typeface="Arial" charset="0"/>
              </a:rPr>
            </a:br>
            <a:r>
              <a:rPr lang="en-US" sz="1800" b="1">
                <a:solidFill>
                  <a:srgbClr val="FF0000"/>
                </a:solidFill>
                <a:latin typeface="Arial" charset="0"/>
              </a:rPr>
              <a:t>α=-</a:t>
            </a:r>
            <a:r>
              <a:rPr lang="en-US" sz="1800" b="1">
                <a:solidFill>
                  <a:srgbClr val="FF0000"/>
                </a:solidFill>
                <a:latin typeface="Arial"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cxnSp>
        <p:nvCxnSpPr>
          <p:cNvPr id="96262" name="AutoShape 6"/>
          <p:cNvCxnSpPr>
            <a:cxnSpLocks noChangeShapeType="1"/>
            <a:stCxn id="96261" idx="3"/>
            <a:endCxn id="96267"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63" name="AutoShape 7"/>
          <p:cNvCxnSpPr>
            <a:cxnSpLocks noChangeShapeType="1"/>
            <a:stCxn id="96261" idx="5"/>
            <a:endCxn id="96268"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64" name="AutoShape 8"/>
          <p:cNvCxnSpPr>
            <a:cxnSpLocks noChangeShapeType="1"/>
            <a:stCxn id="96267" idx="3"/>
            <a:endCxn id="96265"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5"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cxnSp>
        <p:nvCxnSpPr>
          <p:cNvPr id="96266" name="AutoShape 10"/>
          <p:cNvCxnSpPr>
            <a:cxnSpLocks noChangeShapeType="1"/>
            <a:stCxn id="96267" idx="5"/>
            <a:endCxn id="96258"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67" name="Oval 11"/>
          <p:cNvSpPr>
            <a:spLocks noChangeArrowheads="1"/>
          </p:cNvSpPr>
          <p:nvPr/>
        </p:nvSpPr>
        <p:spPr bwMode="auto">
          <a:xfrm>
            <a:off x="1524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96268"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6269" name="AutoShape 13"/>
          <p:cNvCxnSpPr>
            <a:cxnSpLocks noChangeShapeType="1"/>
            <a:stCxn id="96258" idx="5"/>
            <a:endCxn id="96270"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70"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6271" name="AutoShape 15"/>
          <p:cNvCxnSpPr>
            <a:cxnSpLocks noChangeShapeType="1"/>
            <a:stCxn id="96315" idx="2"/>
            <a:endCxn id="96261"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72"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6273"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6274"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6275" name="AutoShape 19"/>
          <p:cNvCxnSpPr>
            <a:cxnSpLocks noChangeShapeType="1"/>
            <a:stCxn id="96272" idx="3"/>
            <a:endCxn id="96298"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6" name="AutoShape 20"/>
          <p:cNvCxnSpPr>
            <a:cxnSpLocks noChangeShapeType="1"/>
            <a:stCxn id="96272" idx="4"/>
            <a:endCxn id="96303"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7" name="AutoShape 21"/>
          <p:cNvCxnSpPr>
            <a:cxnSpLocks noChangeShapeType="1"/>
            <a:stCxn id="96272" idx="5"/>
            <a:endCxn id="96299"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8" name="AutoShape 22"/>
          <p:cNvCxnSpPr>
            <a:cxnSpLocks noChangeShapeType="1"/>
            <a:stCxn id="96274" idx="3"/>
            <a:endCxn id="96300"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79" name="AutoShape 23"/>
          <p:cNvCxnSpPr>
            <a:cxnSpLocks noChangeShapeType="1"/>
            <a:stCxn id="96274" idx="4"/>
            <a:endCxn id="96301"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0" name="AutoShape 24"/>
          <p:cNvCxnSpPr>
            <a:cxnSpLocks noChangeShapeType="1"/>
            <a:stCxn id="96274" idx="5"/>
            <a:endCxn id="96302"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1" name="AutoShape 25"/>
          <p:cNvCxnSpPr>
            <a:cxnSpLocks noChangeShapeType="1"/>
            <a:stCxn id="96315" idx="5"/>
            <a:endCxn id="96273"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2" name="AutoShape 26"/>
          <p:cNvCxnSpPr>
            <a:cxnSpLocks noChangeShapeType="1"/>
            <a:stCxn id="96315" idx="6"/>
            <a:endCxn id="96272"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3" name="AutoShape 27"/>
          <p:cNvCxnSpPr>
            <a:cxnSpLocks noChangeShapeType="1"/>
            <a:stCxn id="96315" idx="3"/>
            <a:endCxn id="96274"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84"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6285"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6286"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6287" name="AutoShape 31"/>
          <p:cNvCxnSpPr>
            <a:cxnSpLocks noChangeShapeType="1"/>
            <a:stCxn id="96302" idx="3"/>
            <a:endCxn id="96285"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8" name="AutoShape 32"/>
          <p:cNvCxnSpPr>
            <a:cxnSpLocks noChangeShapeType="1"/>
            <a:stCxn id="96302" idx="4"/>
            <a:endCxn id="96286"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89" name="AutoShape 33"/>
          <p:cNvCxnSpPr>
            <a:cxnSpLocks noChangeShapeType="1"/>
            <a:stCxn id="96302" idx="5"/>
            <a:endCxn id="96284"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90" name="AutoShape 34"/>
          <p:cNvCxnSpPr>
            <a:cxnSpLocks noChangeShapeType="1"/>
            <a:stCxn id="96298" idx="3"/>
            <a:endCxn id="96291"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1"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6292"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6293" name="AutoShape 37"/>
          <p:cNvCxnSpPr>
            <a:cxnSpLocks noChangeShapeType="1"/>
            <a:stCxn id="96298" idx="5"/>
            <a:endCxn id="96292"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6294" name="AutoShape 38"/>
          <p:cNvCxnSpPr>
            <a:cxnSpLocks noChangeShapeType="1"/>
            <a:stCxn id="96299" idx="3"/>
            <a:endCxn id="96295"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5"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6296"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6297" name="AutoShape 41"/>
          <p:cNvCxnSpPr>
            <a:cxnSpLocks noChangeShapeType="1"/>
            <a:stCxn id="96299" idx="5"/>
            <a:endCxn id="96296"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6298"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6299"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6300"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6301"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6302"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6303"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grpSp>
        <p:nvGrpSpPr>
          <p:cNvPr id="96304" name="Group 51"/>
          <p:cNvGrpSpPr>
            <a:grpSpLocks/>
          </p:cNvGrpSpPr>
          <p:nvPr/>
        </p:nvGrpSpPr>
        <p:grpSpPr bwMode="auto">
          <a:xfrm>
            <a:off x="2095500" y="3200400"/>
            <a:ext cx="2082800" cy="673100"/>
            <a:chOff x="1320" y="2016"/>
            <a:chExt cx="1312" cy="424"/>
          </a:xfrm>
        </p:grpSpPr>
        <p:cxnSp>
          <p:nvCxnSpPr>
            <p:cNvPr id="96320" name="AutoShape 52"/>
            <p:cNvCxnSpPr>
              <a:cxnSpLocks noChangeShapeType="1"/>
              <a:stCxn id="96315" idx="2"/>
              <a:endCxn id="96261"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6321" name="Text Box 53"/>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6305"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6306"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6307"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6308"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4314" name="Oval 58"/>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p>
        </p:txBody>
      </p:sp>
      <p:sp>
        <p:nvSpPr>
          <p:cNvPr id="864315" name="Oval 59"/>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E46C0A"/>
                </a:solidFill>
                <a:latin typeface="Palatino" charset="0"/>
              </a:rPr>
              <a:t>α</a:t>
            </a:r>
            <a:r>
              <a:rPr lang="en-US" sz="1600" b="1" i="1">
                <a:solidFill>
                  <a:srgbClr val="E46C0A"/>
                </a:solidFill>
                <a:latin typeface="Arial" charset="0"/>
              </a:rPr>
              <a:t>=-∞</a:t>
            </a:r>
            <a:r>
              <a:rPr lang="en-US" sz="1600" b="1" i="1">
                <a:solidFill>
                  <a:srgbClr val="E46C0A"/>
                </a:solidFill>
                <a:latin typeface="Arial" charset="0"/>
                <a:sym typeface="Symbol" charset="0"/>
              </a:rPr>
              <a:t>, β=+∞</a:t>
            </a:r>
            <a:endParaRPr lang="en-US" sz="1600" b="1">
              <a:solidFill>
                <a:srgbClr val="E46C0A"/>
              </a:solidFill>
              <a:latin typeface="Arial" charset="0"/>
            </a:endParaRPr>
          </a:p>
        </p:txBody>
      </p:sp>
      <p:sp>
        <p:nvSpPr>
          <p:cNvPr id="96311" name="Text Box 60"/>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96312" name="Group 61"/>
          <p:cNvGrpSpPr>
            <a:grpSpLocks/>
          </p:cNvGrpSpPr>
          <p:nvPr/>
        </p:nvGrpSpPr>
        <p:grpSpPr bwMode="auto">
          <a:xfrm>
            <a:off x="1066800" y="3962400"/>
            <a:ext cx="839788" cy="673100"/>
            <a:chOff x="672" y="2496"/>
            <a:chExt cx="529" cy="424"/>
          </a:xfrm>
        </p:grpSpPr>
        <p:cxnSp>
          <p:nvCxnSpPr>
            <p:cNvPr id="96318" name="AutoShape 62"/>
            <p:cNvCxnSpPr>
              <a:cxnSpLocks noChangeShapeType="1"/>
              <a:stCxn id="864315" idx="3"/>
              <a:endCxn id="96267"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96319" name="Text Box 63"/>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4" name="Group 69"/>
          <p:cNvGrpSpPr>
            <a:grpSpLocks/>
          </p:cNvGrpSpPr>
          <p:nvPr/>
        </p:nvGrpSpPr>
        <p:grpSpPr bwMode="auto">
          <a:xfrm>
            <a:off x="762000" y="4724400"/>
            <a:ext cx="839788" cy="673100"/>
            <a:chOff x="480" y="2976"/>
            <a:chExt cx="529" cy="424"/>
          </a:xfrm>
        </p:grpSpPr>
        <p:cxnSp>
          <p:nvCxnSpPr>
            <p:cNvPr id="96316" name="AutoShape 64"/>
            <p:cNvCxnSpPr>
              <a:cxnSpLocks noChangeShapeType="1"/>
              <a:stCxn id="864314" idx="3"/>
              <a:endCxn id="96265"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6317" name="Text Box 68"/>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864326" name="Text Box 70"/>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96315"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a:t>
            </a:r>
            <a:r>
              <a:rPr lang="en-US" sz="1600" b="1" i="1">
                <a:solidFill>
                  <a:srgbClr val="FF0000"/>
                </a:solidFill>
                <a:latin typeface="Arial" charset="0"/>
                <a:sym typeface="Symbol" charset="0"/>
              </a:rPr>
              <a:t>, </a:t>
            </a:r>
            <a:r>
              <a:rPr lang="en-US" sz="1600" b="1">
                <a:solidFill>
                  <a:srgbClr val="FF0000"/>
                </a:solidFill>
                <a:latin typeface="Arial" charset="0"/>
                <a:sym typeface="Symbol" charset="0"/>
              </a:rPr>
              <a:t>β</a:t>
            </a:r>
            <a:r>
              <a:rPr lang="en-US" sz="1600" b="1" i="1">
                <a:solidFill>
                  <a:srgbClr val="FF0000"/>
                </a:solidFill>
                <a:latin typeface="Arial" charset="0"/>
                <a:sym typeface="Symbol" charset="0"/>
              </a:rPr>
              <a:t>=+∞</a:t>
            </a:r>
            <a:endParaRPr lang="en-US" sz="1800" b="1">
              <a:solidFill>
                <a:srgbClr val="FF0000"/>
              </a:solidFill>
              <a:latin typeface="Arial" charset="0"/>
            </a:endParaRPr>
          </a:p>
        </p:txBody>
      </p:sp>
    </p:spTree>
    <p:extLst>
      <p:ext uri="{BB962C8B-B14F-4D97-AF65-F5344CB8AC3E}">
        <p14:creationId xmlns:p14="http://schemas.microsoft.com/office/powerpoint/2010/main" val="2981274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4326"/>
                                        </p:tgtEl>
                                        <p:attrNameLst>
                                          <p:attrName>style.visibility</p:attrName>
                                        </p:attrNameLst>
                                      </p:cBhvr>
                                      <p:to>
                                        <p:strVal val="visible"/>
                                      </p:to>
                                    </p:set>
                                    <p:animEffect transition="in" filter="dissolve">
                                      <p:cBhvr>
                                        <p:cTn id="7" dur="500"/>
                                        <p:tgtEl>
                                          <p:spTgt spid="864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4314"/>
                                        </p:tgtEl>
                                        <p:attrNameLst>
                                          <p:attrName>style.visibility</p:attrName>
                                        </p:attrNameLst>
                                      </p:cBhvr>
                                      <p:to>
                                        <p:strVal val="visible"/>
                                      </p:to>
                                    </p:set>
                                    <p:animEffect transition="in" filter="dissolve">
                                      <p:cBhvr>
                                        <p:cTn id="12" dur="500"/>
                                        <p:tgtEl>
                                          <p:spTgt spid="8643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64315"/>
                                        </p:tgtEl>
                                        <p:attrNameLst>
                                          <p:attrName>style.visibility</p:attrName>
                                        </p:attrNameLst>
                                      </p:cBhvr>
                                      <p:to>
                                        <p:strVal val="visible"/>
                                      </p:to>
                                    </p:set>
                                    <p:animEffect transition="in" filter="dissolve">
                                      <p:cBhvr>
                                        <p:cTn id="21" dur="500"/>
                                        <p:tgtEl>
                                          <p:spTgt spid="864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14" grpId="0" animBg="1" autoUpdateAnimBg="0"/>
      <p:bldP spid="864315" grpId="0" animBg="1" autoUpdateAnimBg="0"/>
      <p:bldP spid="864326"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pSp>
        <p:nvGrpSpPr>
          <p:cNvPr id="98305" name="Group 64"/>
          <p:cNvGrpSpPr>
            <a:grpSpLocks/>
          </p:cNvGrpSpPr>
          <p:nvPr/>
        </p:nvGrpSpPr>
        <p:grpSpPr bwMode="auto">
          <a:xfrm>
            <a:off x="762000" y="4724400"/>
            <a:ext cx="839788" cy="673100"/>
            <a:chOff x="480" y="2976"/>
            <a:chExt cx="529" cy="424"/>
          </a:xfrm>
        </p:grpSpPr>
        <p:cxnSp>
          <p:nvCxnSpPr>
            <p:cNvPr id="98369" name="AutoShape 65"/>
            <p:cNvCxnSpPr>
              <a:cxnSpLocks noChangeShapeType="1"/>
              <a:stCxn id="866362" idx="3"/>
              <a:endCxn id="9831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8370" name="Text Box 66"/>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8306"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98307"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98308" name="AutoShape 3"/>
          <p:cNvCxnSpPr>
            <a:cxnSpLocks noChangeShapeType="1"/>
            <a:stCxn id="98307" idx="3"/>
            <a:endCxn id="9830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09"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98310"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solidFill>
                  <a:srgbClr val="FF0000"/>
                </a:solidFill>
                <a:latin typeface="Arial" charset="0"/>
              </a:rPr>
            </a:br>
            <a:r>
              <a:rPr lang="en-US" sz="1800" b="1">
                <a:solidFill>
                  <a:srgbClr val="FF0000"/>
                </a:solidFill>
                <a:latin typeface="Arial" charset="0"/>
              </a:rPr>
              <a:t>α=-</a:t>
            </a:r>
            <a:r>
              <a:rPr lang="en-US" sz="1800" b="1">
                <a:solidFill>
                  <a:srgbClr val="FF0000"/>
                </a:solidFill>
                <a:latin typeface="Arial"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cxnSp>
        <p:nvCxnSpPr>
          <p:cNvPr id="98311" name="AutoShape 6"/>
          <p:cNvCxnSpPr>
            <a:cxnSpLocks noChangeShapeType="1"/>
            <a:stCxn id="98310" idx="3"/>
            <a:endCxn id="9836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2" name="AutoShape 7"/>
          <p:cNvCxnSpPr>
            <a:cxnSpLocks noChangeShapeType="1"/>
            <a:stCxn id="98310" idx="5"/>
            <a:endCxn id="98315"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3" name="AutoShape 8"/>
          <p:cNvCxnSpPr>
            <a:cxnSpLocks noChangeShapeType="1"/>
            <a:stCxn id="98364" idx="3"/>
            <a:endCxn id="9831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14" name="Oval 9"/>
          <p:cNvSpPr>
            <a:spLocks noChangeArrowheads="1"/>
          </p:cNvSpPr>
          <p:nvPr/>
        </p:nvSpPr>
        <p:spPr bwMode="auto">
          <a:xfrm>
            <a:off x="1219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latin typeface="Arial" charset="0"/>
              </a:rPr>
              <a:t>4</a:t>
            </a:r>
          </a:p>
        </p:txBody>
      </p:sp>
      <p:sp>
        <p:nvSpPr>
          <p:cNvPr id="98315"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98316" name="AutoShape 10"/>
          <p:cNvCxnSpPr>
            <a:cxnSpLocks noChangeShapeType="1"/>
            <a:stCxn id="98364" idx="5"/>
            <a:endCxn id="98307"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17" name="AutoShape 13"/>
          <p:cNvCxnSpPr>
            <a:cxnSpLocks noChangeShapeType="1"/>
            <a:stCxn id="98307" idx="5"/>
            <a:endCxn id="98318"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18"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98319" name="AutoShape 15"/>
          <p:cNvCxnSpPr>
            <a:cxnSpLocks noChangeShapeType="1"/>
            <a:stCxn id="98352" idx="2"/>
            <a:endCxn id="9831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20"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98321"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98322"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98323" name="AutoShape 19"/>
          <p:cNvCxnSpPr>
            <a:cxnSpLocks noChangeShapeType="1"/>
            <a:stCxn id="98320" idx="3"/>
            <a:endCxn id="9834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4" name="AutoShape 20"/>
          <p:cNvCxnSpPr>
            <a:cxnSpLocks noChangeShapeType="1"/>
            <a:stCxn id="98320" idx="4"/>
            <a:endCxn id="9835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5" name="AutoShape 21"/>
          <p:cNvCxnSpPr>
            <a:cxnSpLocks noChangeShapeType="1"/>
            <a:stCxn id="98320" idx="5"/>
            <a:endCxn id="9834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6" name="AutoShape 22"/>
          <p:cNvCxnSpPr>
            <a:cxnSpLocks noChangeShapeType="1"/>
            <a:stCxn id="98322" idx="3"/>
            <a:endCxn id="98348"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7" name="AutoShape 23"/>
          <p:cNvCxnSpPr>
            <a:cxnSpLocks noChangeShapeType="1"/>
            <a:stCxn id="98322" idx="4"/>
            <a:endCxn id="98349"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8" name="AutoShape 24"/>
          <p:cNvCxnSpPr>
            <a:cxnSpLocks noChangeShapeType="1"/>
            <a:stCxn id="98322" idx="5"/>
            <a:endCxn id="98350"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29" name="AutoShape 25"/>
          <p:cNvCxnSpPr>
            <a:cxnSpLocks noChangeShapeType="1"/>
            <a:stCxn id="98352" idx="5"/>
            <a:endCxn id="98321"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0" name="AutoShape 26"/>
          <p:cNvCxnSpPr>
            <a:cxnSpLocks noChangeShapeType="1"/>
            <a:stCxn id="98352" idx="6"/>
            <a:endCxn id="9832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1" name="AutoShape 27"/>
          <p:cNvCxnSpPr>
            <a:cxnSpLocks noChangeShapeType="1"/>
            <a:stCxn id="98352" idx="3"/>
            <a:endCxn id="98322"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32"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98333"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98334"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98335" name="AutoShape 31"/>
          <p:cNvCxnSpPr>
            <a:cxnSpLocks noChangeShapeType="1"/>
            <a:stCxn id="98350" idx="3"/>
            <a:endCxn id="98333"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6" name="AutoShape 32"/>
          <p:cNvCxnSpPr>
            <a:cxnSpLocks noChangeShapeType="1"/>
            <a:stCxn id="98350" idx="4"/>
            <a:endCxn id="9833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7" name="AutoShape 33"/>
          <p:cNvCxnSpPr>
            <a:cxnSpLocks noChangeShapeType="1"/>
            <a:stCxn id="98350" idx="5"/>
            <a:endCxn id="9833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38" name="AutoShape 34"/>
          <p:cNvCxnSpPr>
            <a:cxnSpLocks noChangeShapeType="1"/>
            <a:stCxn id="98346" idx="3"/>
            <a:endCxn id="9833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39"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98340"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98341" name="AutoShape 37"/>
          <p:cNvCxnSpPr>
            <a:cxnSpLocks noChangeShapeType="1"/>
            <a:stCxn id="98346" idx="5"/>
            <a:endCxn id="9834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98342" name="AutoShape 38"/>
          <p:cNvCxnSpPr>
            <a:cxnSpLocks noChangeShapeType="1"/>
            <a:stCxn id="98347" idx="3"/>
            <a:endCxn id="9834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43"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98344"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98345" name="AutoShape 41"/>
          <p:cNvCxnSpPr>
            <a:cxnSpLocks noChangeShapeType="1"/>
            <a:stCxn id="98347" idx="5"/>
            <a:endCxn id="9834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98346"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98347"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98348"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98349"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98350"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98351"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98352"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98353" name="Group 51"/>
          <p:cNvGrpSpPr>
            <a:grpSpLocks/>
          </p:cNvGrpSpPr>
          <p:nvPr/>
        </p:nvGrpSpPr>
        <p:grpSpPr bwMode="auto">
          <a:xfrm>
            <a:off x="2095500" y="3200400"/>
            <a:ext cx="2082800" cy="673100"/>
            <a:chOff x="1320" y="2016"/>
            <a:chExt cx="1312" cy="424"/>
          </a:xfrm>
        </p:grpSpPr>
        <p:cxnSp>
          <p:nvCxnSpPr>
            <p:cNvPr id="98367" name="AutoShape 52"/>
            <p:cNvCxnSpPr>
              <a:cxnSpLocks noChangeShapeType="1"/>
              <a:stCxn id="98352" idx="2"/>
              <a:endCxn id="9831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98368" name="Text Box 53"/>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98354"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355"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98356"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98357"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866362" name="Oval 58"/>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sp>
        <p:nvSpPr>
          <p:cNvPr id="98359" name="Text Box 60"/>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98360" name="Group 61"/>
          <p:cNvGrpSpPr>
            <a:grpSpLocks/>
          </p:cNvGrpSpPr>
          <p:nvPr/>
        </p:nvGrpSpPr>
        <p:grpSpPr bwMode="auto">
          <a:xfrm>
            <a:off x="1066800" y="3962400"/>
            <a:ext cx="839788" cy="673100"/>
            <a:chOff x="672" y="2496"/>
            <a:chExt cx="529" cy="424"/>
          </a:xfrm>
        </p:grpSpPr>
        <p:cxnSp>
          <p:nvCxnSpPr>
            <p:cNvPr id="98365" name="AutoShape 62"/>
            <p:cNvCxnSpPr>
              <a:cxnSpLocks noChangeShapeType="1"/>
              <a:endCxn id="9836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98366" name="Text Box 63"/>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98361" name="Text Box 67"/>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866372" name="Text Box 68"/>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866373" name="Text Box 69"/>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N</a:t>
            </a:r>
          </a:p>
        </p:txBody>
      </p:sp>
      <p:sp>
        <p:nvSpPr>
          <p:cNvPr id="98364"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0000"/>
                </a:solidFill>
                <a:latin typeface="Palatino" charset="0"/>
              </a:rPr>
              <a:t>α</a:t>
            </a:r>
            <a:r>
              <a:rPr lang="en-US" sz="1600" b="1" i="1">
                <a:solidFill>
                  <a:srgbClr val="FF0000"/>
                </a:solidFill>
                <a:latin typeface="Arial" charset="0"/>
              </a:rPr>
              <a:t>=-∞</a:t>
            </a:r>
            <a:r>
              <a:rPr lang="en-US" sz="1600" b="1" i="1">
                <a:solidFill>
                  <a:srgbClr val="FF0000"/>
                </a:solidFill>
                <a:latin typeface="Arial" charset="0"/>
                <a:sym typeface="Symbol" charset="0"/>
              </a:rPr>
              <a:t>, β=+∞</a:t>
            </a:r>
            <a:endParaRPr lang="en-US" sz="1600" b="1" i="1">
              <a:solidFill>
                <a:srgbClr val="FF0000"/>
              </a:solidFill>
              <a:latin typeface="Arial" charset="0"/>
            </a:endParaRPr>
          </a:p>
        </p:txBody>
      </p:sp>
    </p:spTree>
    <p:extLst>
      <p:ext uri="{BB962C8B-B14F-4D97-AF65-F5344CB8AC3E}">
        <p14:creationId xmlns:p14="http://schemas.microsoft.com/office/powerpoint/2010/main" val="3499512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6373"/>
                                        </p:tgtEl>
                                        <p:attrNameLst>
                                          <p:attrName>style.visibility</p:attrName>
                                        </p:attrNameLst>
                                      </p:cBhvr>
                                      <p:to>
                                        <p:strVal val="visible"/>
                                      </p:to>
                                    </p:set>
                                    <p:animEffect transition="in" filter="dissolve">
                                      <p:cBhvr>
                                        <p:cTn id="7" dur="500"/>
                                        <p:tgtEl>
                                          <p:spTgt spid="866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6362"/>
                                        </p:tgtEl>
                                        <p:attrNameLst>
                                          <p:attrName>style.visibility</p:attrName>
                                        </p:attrNameLst>
                                      </p:cBhvr>
                                      <p:to>
                                        <p:strVal val="visible"/>
                                      </p:to>
                                    </p:set>
                                    <p:animEffect transition="in" filter="dissolve">
                                      <p:cBhvr>
                                        <p:cTn id="12" dur="500"/>
                                        <p:tgtEl>
                                          <p:spTgt spid="8663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62" grpId="0" animBg="1" autoUpdateAnimBg="0"/>
      <p:bldP spid="866372" grpId="0" autoUpdateAnimBg="0"/>
      <p:bldP spid="86637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3"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0354"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100355" name="AutoShape 3"/>
          <p:cNvCxnSpPr>
            <a:cxnSpLocks noChangeShapeType="1"/>
            <a:stCxn id="100354" idx="3"/>
            <a:endCxn id="100356"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56"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0357"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0358" name="AutoShape 6"/>
          <p:cNvCxnSpPr>
            <a:cxnSpLocks noChangeShapeType="1"/>
            <a:stCxn id="100357" idx="3"/>
            <a:endCxn id="100363"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59" name="AutoShape 7"/>
          <p:cNvCxnSpPr>
            <a:cxnSpLocks noChangeShapeType="1"/>
            <a:stCxn id="100357" idx="5"/>
            <a:endCxn id="100364"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60" name="AutoShape 8"/>
          <p:cNvCxnSpPr>
            <a:cxnSpLocks noChangeShapeType="1"/>
            <a:stCxn id="100363" idx="3"/>
            <a:endCxn id="100361"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1"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0362" name="AutoShape 10"/>
          <p:cNvCxnSpPr>
            <a:cxnSpLocks noChangeShapeType="1"/>
            <a:stCxn id="100363" idx="5"/>
            <a:endCxn id="100354" idx="0"/>
          </p:cNvCxnSpPr>
          <p:nvPr/>
        </p:nvCxnSpPr>
        <p:spPr bwMode="auto">
          <a:xfrm>
            <a:off x="1979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3"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a:t>
            </a:r>
          </a:p>
        </p:txBody>
      </p:sp>
      <p:sp>
        <p:nvSpPr>
          <p:cNvPr id="100364"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0365" name="AutoShape 13"/>
          <p:cNvCxnSpPr>
            <a:cxnSpLocks noChangeShapeType="1"/>
            <a:stCxn id="100354" idx="5"/>
            <a:endCxn id="100366"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6"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0367" name="AutoShape 15"/>
          <p:cNvCxnSpPr>
            <a:cxnSpLocks noChangeShapeType="1"/>
            <a:stCxn id="100400" idx="2"/>
            <a:endCxn id="100357"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68"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0369"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0370"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0371" name="AutoShape 19"/>
          <p:cNvCxnSpPr>
            <a:cxnSpLocks noChangeShapeType="1"/>
            <a:stCxn id="100368" idx="3"/>
            <a:endCxn id="100394"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2" name="AutoShape 20"/>
          <p:cNvCxnSpPr>
            <a:cxnSpLocks noChangeShapeType="1"/>
            <a:stCxn id="100368" idx="4"/>
            <a:endCxn id="100399"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3" name="AutoShape 21"/>
          <p:cNvCxnSpPr>
            <a:cxnSpLocks noChangeShapeType="1"/>
            <a:stCxn id="100368" idx="5"/>
            <a:endCxn id="100395"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4" name="AutoShape 22"/>
          <p:cNvCxnSpPr>
            <a:cxnSpLocks noChangeShapeType="1"/>
            <a:stCxn id="100370" idx="3"/>
            <a:endCxn id="100396"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5" name="AutoShape 23"/>
          <p:cNvCxnSpPr>
            <a:cxnSpLocks noChangeShapeType="1"/>
            <a:stCxn id="100370" idx="4"/>
            <a:endCxn id="100397"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6" name="AutoShape 24"/>
          <p:cNvCxnSpPr>
            <a:cxnSpLocks noChangeShapeType="1"/>
            <a:stCxn id="100370" idx="5"/>
            <a:endCxn id="100398"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7" name="AutoShape 25"/>
          <p:cNvCxnSpPr>
            <a:cxnSpLocks noChangeShapeType="1"/>
            <a:stCxn id="100400" idx="5"/>
            <a:endCxn id="100369"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8" name="AutoShape 26"/>
          <p:cNvCxnSpPr>
            <a:cxnSpLocks noChangeShapeType="1"/>
            <a:stCxn id="100400" idx="6"/>
            <a:endCxn id="100368"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79" name="AutoShape 27"/>
          <p:cNvCxnSpPr>
            <a:cxnSpLocks noChangeShapeType="1"/>
            <a:stCxn id="100400" idx="3"/>
            <a:endCxn id="100370"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80"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0381"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0382"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0383" name="AutoShape 31"/>
          <p:cNvCxnSpPr>
            <a:cxnSpLocks noChangeShapeType="1"/>
            <a:stCxn id="100398" idx="3"/>
            <a:endCxn id="100381"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4" name="AutoShape 32"/>
          <p:cNvCxnSpPr>
            <a:cxnSpLocks noChangeShapeType="1"/>
            <a:stCxn id="100398" idx="4"/>
            <a:endCxn id="100382"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5" name="AutoShape 33"/>
          <p:cNvCxnSpPr>
            <a:cxnSpLocks noChangeShapeType="1"/>
            <a:stCxn id="100398" idx="5"/>
            <a:endCxn id="100380"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86" name="AutoShape 34"/>
          <p:cNvCxnSpPr>
            <a:cxnSpLocks noChangeShapeType="1"/>
            <a:stCxn id="100394" idx="3"/>
            <a:endCxn id="100387"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87"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0388"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0389" name="AutoShape 37"/>
          <p:cNvCxnSpPr>
            <a:cxnSpLocks noChangeShapeType="1"/>
            <a:stCxn id="100394" idx="5"/>
            <a:endCxn id="100388"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0390" name="AutoShape 38"/>
          <p:cNvCxnSpPr>
            <a:cxnSpLocks noChangeShapeType="1"/>
            <a:stCxn id="100395" idx="3"/>
            <a:endCxn id="100391"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91"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0392"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0393" name="AutoShape 41"/>
          <p:cNvCxnSpPr>
            <a:cxnSpLocks noChangeShapeType="1"/>
            <a:stCxn id="100395" idx="5"/>
            <a:endCxn id="100392"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0394"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0395"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0396"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0397"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0398"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0399"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0400"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0401" name="Group 51"/>
          <p:cNvGrpSpPr>
            <a:grpSpLocks/>
          </p:cNvGrpSpPr>
          <p:nvPr/>
        </p:nvGrpSpPr>
        <p:grpSpPr bwMode="auto">
          <a:xfrm>
            <a:off x="2095500" y="3276600"/>
            <a:ext cx="2082800" cy="596900"/>
            <a:chOff x="1320" y="2064"/>
            <a:chExt cx="1312" cy="376"/>
          </a:xfrm>
        </p:grpSpPr>
        <p:cxnSp>
          <p:nvCxnSpPr>
            <p:cNvPr id="100416" name="AutoShape 52"/>
            <p:cNvCxnSpPr>
              <a:cxnSpLocks noChangeShapeType="1"/>
              <a:stCxn id="100400" idx="2"/>
              <a:endCxn id="100357"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0417" name="Text Box 53"/>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0402"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403"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0404"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868409"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alpha(F) = 4</a:t>
            </a:r>
            <a:r>
              <a:rPr lang="en-US" sz="2000">
                <a:latin typeface="Arial" charset="0"/>
              </a:rPr>
              <a:t>, maximum seen so far</a:t>
            </a:r>
          </a:p>
        </p:txBody>
      </p:sp>
      <p:sp>
        <p:nvSpPr>
          <p:cNvPr id="100406"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0407" name="Group 60"/>
          <p:cNvGrpSpPr>
            <a:grpSpLocks/>
          </p:cNvGrpSpPr>
          <p:nvPr/>
        </p:nvGrpSpPr>
        <p:grpSpPr bwMode="auto">
          <a:xfrm>
            <a:off x="1143000" y="3962400"/>
            <a:ext cx="763588" cy="673100"/>
            <a:chOff x="720" y="2496"/>
            <a:chExt cx="481" cy="424"/>
          </a:xfrm>
        </p:grpSpPr>
        <p:cxnSp>
          <p:nvCxnSpPr>
            <p:cNvPr id="100414" name="AutoShape 61"/>
            <p:cNvCxnSpPr>
              <a:cxnSpLocks noChangeShapeType="1"/>
              <a:endCxn id="100363"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0415" name="Text Box 62"/>
            <p:cNvSpPr txBox="1">
              <a:spLocks noChangeArrowheads="1"/>
            </p:cNvSpPr>
            <p:nvPr/>
          </p:nvSpPr>
          <p:spPr bwMode="auto">
            <a:xfrm>
              <a:off x="720"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0408" name="Group 63"/>
          <p:cNvGrpSpPr>
            <a:grpSpLocks/>
          </p:cNvGrpSpPr>
          <p:nvPr/>
        </p:nvGrpSpPr>
        <p:grpSpPr bwMode="auto">
          <a:xfrm>
            <a:off x="762000" y="4724400"/>
            <a:ext cx="839788" cy="673100"/>
            <a:chOff x="480" y="2976"/>
            <a:chExt cx="529" cy="424"/>
          </a:xfrm>
        </p:grpSpPr>
        <p:cxnSp>
          <p:nvCxnSpPr>
            <p:cNvPr id="100412" name="AutoShape 64"/>
            <p:cNvCxnSpPr>
              <a:cxnSpLocks noChangeShapeType="1"/>
              <a:endCxn id="100361"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0413" name="Text Box 65"/>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0409"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0410" name="Text Box 67"/>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868421" name="Oval 69"/>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E46C0A"/>
                </a:solidFill>
                <a:latin typeface="Palatino" charset="0"/>
              </a:rPr>
              <a:t>α</a:t>
            </a:r>
            <a:r>
              <a:rPr lang="en-US" sz="1600" b="1" i="1">
                <a:solidFill>
                  <a:srgbClr val="E46C0A"/>
                </a:solidFill>
                <a:latin typeface="Arial" charset="0"/>
              </a:rPr>
              <a:t>=4, β=</a:t>
            </a:r>
            <a:r>
              <a:rPr lang="en-US" sz="1600" b="1" i="1">
                <a:solidFill>
                  <a:srgbClr val="E46C0A"/>
                </a:solidFill>
                <a:latin typeface="Arial" charset="0"/>
                <a:sym typeface="Symbol" charset="0"/>
              </a:rPr>
              <a:t>+∞</a:t>
            </a:r>
            <a:endParaRPr lang="en-US" sz="1600" b="1">
              <a:solidFill>
                <a:srgbClr val="E46C0A"/>
              </a:solidFill>
              <a:latin typeface="Arial" charset="0"/>
            </a:endParaRPr>
          </a:p>
        </p:txBody>
      </p:sp>
    </p:spTree>
    <p:extLst>
      <p:ext uri="{BB962C8B-B14F-4D97-AF65-F5344CB8AC3E}">
        <p14:creationId xmlns:p14="http://schemas.microsoft.com/office/powerpoint/2010/main" val="2848171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8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68421"/>
                                        </p:tgtEl>
                                        <p:attrNameLst>
                                          <p:attrName>style.visibility</p:attrName>
                                        </p:attrNameLst>
                                      </p:cBhvr>
                                      <p:to>
                                        <p:strVal val="visible"/>
                                      </p:to>
                                    </p:set>
                                    <p:animEffect transition="in" filter="dissolve">
                                      <p:cBhvr>
                                        <p:cTn id="11" dur="500"/>
                                        <p:tgtEl>
                                          <p:spTgt spid="86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409" grpId="0" autoUpdateAnimBg="0"/>
      <p:bldP spid="868421"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1"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2402" name="Oval 2"/>
          <p:cNvSpPr>
            <a:spLocks noChangeArrowheads="1"/>
          </p:cNvSpPr>
          <p:nvPr/>
        </p:nvSpPr>
        <p:spPr bwMode="auto">
          <a:xfrm>
            <a:off x="1828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cxnSp>
        <p:nvCxnSpPr>
          <p:cNvPr id="102403" name="AutoShape 3"/>
          <p:cNvCxnSpPr>
            <a:cxnSpLocks noChangeShapeType="1"/>
            <a:stCxn id="102402" idx="3"/>
            <a:endCxn id="10240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04" name="Oval 4"/>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2405"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2406" name="AutoShape 6"/>
          <p:cNvCxnSpPr>
            <a:cxnSpLocks noChangeShapeType="1"/>
            <a:stCxn id="102405" idx="3"/>
            <a:endCxn id="102411"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07" name="AutoShape 7"/>
          <p:cNvCxnSpPr>
            <a:cxnSpLocks noChangeShapeType="1"/>
            <a:stCxn id="102405" idx="5"/>
            <a:endCxn id="102412"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08" name="AutoShape 8"/>
          <p:cNvCxnSpPr>
            <a:cxnSpLocks noChangeShapeType="1"/>
            <a:stCxn id="102411" idx="3"/>
            <a:endCxn id="10240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09"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2410" name="AutoShape 10"/>
          <p:cNvCxnSpPr>
            <a:cxnSpLocks noChangeShapeType="1"/>
            <a:stCxn id="102411" idx="5"/>
            <a:endCxn id="102402"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11"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2412"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2413" name="AutoShape 13"/>
          <p:cNvCxnSpPr>
            <a:cxnSpLocks noChangeShapeType="1"/>
            <a:stCxn id="102402" idx="5"/>
            <a:endCxn id="102414"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14"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2415" name="AutoShape 15"/>
          <p:cNvCxnSpPr>
            <a:cxnSpLocks noChangeShapeType="1"/>
            <a:stCxn id="102448" idx="2"/>
            <a:endCxn id="10240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16"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2417"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2418"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2419" name="AutoShape 19"/>
          <p:cNvCxnSpPr>
            <a:cxnSpLocks noChangeShapeType="1"/>
            <a:stCxn id="102416" idx="3"/>
            <a:endCxn id="102442"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0" name="AutoShape 20"/>
          <p:cNvCxnSpPr>
            <a:cxnSpLocks noChangeShapeType="1"/>
            <a:stCxn id="102416" idx="4"/>
            <a:endCxn id="102447"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1" name="AutoShape 21"/>
          <p:cNvCxnSpPr>
            <a:cxnSpLocks noChangeShapeType="1"/>
            <a:stCxn id="102416" idx="5"/>
            <a:endCxn id="102443"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2" name="AutoShape 22"/>
          <p:cNvCxnSpPr>
            <a:cxnSpLocks noChangeShapeType="1"/>
            <a:stCxn id="102418" idx="3"/>
            <a:endCxn id="102444"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3" name="AutoShape 23"/>
          <p:cNvCxnSpPr>
            <a:cxnSpLocks noChangeShapeType="1"/>
            <a:stCxn id="102418" idx="4"/>
            <a:endCxn id="102445"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4" name="AutoShape 24"/>
          <p:cNvCxnSpPr>
            <a:cxnSpLocks noChangeShapeType="1"/>
            <a:stCxn id="102418" idx="5"/>
            <a:endCxn id="102446"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5" name="AutoShape 25"/>
          <p:cNvCxnSpPr>
            <a:cxnSpLocks noChangeShapeType="1"/>
            <a:stCxn id="102448" idx="5"/>
            <a:endCxn id="102417"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6" name="AutoShape 26"/>
          <p:cNvCxnSpPr>
            <a:cxnSpLocks noChangeShapeType="1"/>
            <a:stCxn id="102448" idx="6"/>
            <a:endCxn id="102416"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27" name="AutoShape 27"/>
          <p:cNvCxnSpPr>
            <a:cxnSpLocks noChangeShapeType="1"/>
            <a:stCxn id="102448" idx="3"/>
            <a:endCxn id="102418"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28"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2429"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2430"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2431" name="AutoShape 31"/>
          <p:cNvCxnSpPr>
            <a:cxnSpLocks noChangeShapeType="1"/>
            <a:stCxn id="102446" idx="3"/>
            <a:endCxn id="102429"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2" name="AutoShape 32"/>
          <p:cNvCxnSpPr>
            <a:cxnSpLocks noChangeShapeType="1"/>
            <a:stCxn id="102446" idx="4"/>
            <a:endCxn id="102430"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3" name="AutoShape 33"/>
          <p:cNvCxnSpPr>
            <a:cxnSpLocks noChangeShapeType="1"/>
            <a:stCxn id="102446" idx="5"/>
            <a:endCxn id="102428"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4" name="AutoShape 34"/>
          <p:cNvCxnSpPr>
            <a:cxnSpLocks noChangeShapeType="1"/>
            <a:stCxn id="102442" idx="3"/>
            <a:endCxn id="102435"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35"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2436"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2437" name="AutoShape 37"/>
          <p:cNvCxnSpPr>
            <a:cxnSpLocks noChangeShapeType="1"/>
            <a:stCxn id="102442" idx="5"/>
            <a:endCxn id="102436"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2438" name="AutoShape 38"/>
          <p:cNvCxnSpPr>
            <a:cxnSpLocks noChangeShapeType="1"/>
            <a:stCxn id="102443" idx="3"/>
            <a:endCxn id="102439"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39"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2440"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2441" name="AutoShape 41"/>
          <p:cNvCxnSpPr>
            <a:cxnSpLocks noChangeShapeType="1"/>
            <a:stCxn id="102443" idx="5"/>
            <a:endCxn id="102440"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2442"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2443"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2444"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2445"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2446"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2447"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2448"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2449" name="Group 51"/>
          <p:cNvGrpSpPr>
            <a:grpSpLocks/>
          </p:cNvGrpSpPr>
          <p:nvPr/>
        </p:nvGrpSpPr>
        <p:grpSpPr bwMode="auto">
          <a:xfrm>
            <a:off x="2095500" y="3200400"/>
            <a:ext cx="2082800" cy="673100"/>
            <a:chOff x="1320" y="2016"/>
            <a:chExt cx="1312" cy="424"/>
          </a:xfrm>
        </p:grpSpPr>
        <p:cxnSp>
          <p:nvCxnSpPr>
            <p:cNvPr id="102469" name="AutoShape 52"/>
            <p:cNvCxnSpPr>
              <a:cxnSpLocks noChangeShapeType="1"/>
              <a:stCxn id="102448" idx="2"/>
              <a:endCxn id="10240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70" name="Text Box 53"/>
            <p:cNvSpPr txBox="1">
              <a:spLocks noChangeArrowheads="1"/>
            </p:cNvSpPr>
            <p:nvPr/>
          </p:nvSpPr>
          <p:spPr bwMode="auto">
            <a:xfrm>
              <a:off x="2016"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2450"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451"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2452"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2453"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02454" name="Text Box 58"/>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2455" name="Group 59"/>
          <p:cNvGrpSpPr>
            <a:grpSpLocks/>
          </p:cNvGrpSpPr>
          <p:nvPr/>
        </p:nvGrpSpPr>
        <p:grpSpPr bwMode="auto">
          <a:xfrm>
            <a:off x="1066800" y="3962400"/>
            <a:ext cx="839788" cy="673100"/>
            <a:chOff x="672" y="2496"/>
            <a:chExt cx="529" cy="424"/>
          </a:xfrm>
        </p:grpSpPr>
        <p:cxnSp>
          <p:nvCxnSpPr>
            <p:cNvPr id="102467" name="AutoShape 60"/>
            <p:cNvCxnSpPr>
              <a:cxnSpLocks noChangeShapeType="1"/>
              <a:endCxn id="102411"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2468" name="Text Box 61"/>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2456" name="Group 62"/>
          <p:cNvGrpSpPr>
            <a:grpSpLocks/>
          </p:cNvGrpSpPr>
          <p:nvPr/>
        </p:nvGrpSpPr>
        <p:grpSpPr bwMode="auto">
          <a:xfrm>
            <a:off x="762000" y="4724400"/>
            <a:ext cx="839788" cy="673100"/>
            <a:chOff x="480" y="2976"/>
            <a:chExt cx="529" cy="424"/>
          </a:xfrm>
        </p:grpSpPr>
        <p:cxnSp>
          <p:nvCxnSpPr>
            <p:cNvPr id="102465" name="AutoShape 63"/>
            <p:cNvCxnSpPr>
              <a:cxnSpLocks noChangeShapeType="1"/>
              <a:endCxn id="10240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2466"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2457" name="Text Box 6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2458" name="Text Box 66"/>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870468"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5" name="Group 75"/>
          <p:cNvGrpSpPr>
            <a:grpSpLocks/>
          </p:cNvGrpSpPr>
          <p:nvPr/>
        </p:nvGrpSpPr>
        <p:grpSpPr bwMode="auto">
          <a:xfrm>
            <a:off x="457200" y="5486400"/>
            <a:ext cx="1449388" cy="673100"/>
            <a:chOff x="288" y="3456"/>
            <a:chExt cx="913" cy="424"/>
          </a:xfrm>
        </p:grpSpPr>
        <p:cxnSp>
          <p:nvCxnSpPr>
            <p:cNvPr id="102463" name="AutoShape 71"/>
            <p:cNvCxnSpPr>
              <a:cxnSpLocks noChangeShapeType="1"/>
              <a:stCxn id="870470" idx="3"/>
              <a:endCxn id="102404"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2464" name="Text Box 74"/>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0476" name="Oval 76"/>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p>
        </p:txBody>
      </p:sp>
      <p:sp>
        <p:nvSpPr>
          <p:cNvPr id="870470" name="Oval 70"/>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solidFill>
                  <a:srgbClr val="FF0000"/>
                </a:solidFill>
                <a:latin typeface="Arial" charset="0"/>
              </a:rPr>
            </a:br>
            <a:r>
              <a:rPr lang="en-US" sz="1800" b="1">
                <a:solidFill>
                  <a:srgbClr val="FF0000"/>
                </a:solidFill>
                <a:latin typeface="Arial" charset="0"/>
              </a:rPr>
              <a:t>α=4</a:t>
            </a:r>
            <a:r>
              <a:rPr lang="en-US" sz="1800" b="1">
                <a:solidFill>
                  <a:srgbClr val="FF0000"/>
                </a:solidFill>
                <a:latin typeface="Arial"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Tree>
    <p:extLst>
      <p:ext uri="{BB962C8B-B14F-4D97-AF65-F5344CB8AC3E}">
        <p14:creationId xmlns:p14="http://schemas.microsoft.com/office/powerpoint/2010/main" val="2652803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8"/>
                                        </p:tgtEl>
                                        <p:attrNameLst>
                                          <p:attrName>style.visibility</p:attrName>
                                        </p:attrNameLst>
                                      </p:cBhvr>
                                      <p:to>
                                        <p:strVal val="visible"/>
                                      </p:to>
                                    </p:set>
                                    <p:animEffect transition="in" filter="dissolve">
                                      <p:cBhvr>
                                        <p:cTn id="7" dur="500"/>
                                        <p:tgtEl>
                                          <p:spTgt spid="870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76"/>
                                        </p:tgtEl>
                                        <p:attrNameLst>
                                          <p:attrName>style.visibility</p:attrName>
                                        </p:attrNameLst>
                                      </p:cBhvr>
                                      <p:to>
                                        <p:strVal val="visible"/>
                                      </p:to>
                                    </p:set>
                                    <p:animEffect transition="in" filter="dissolve">
                                      <p:cBhvr>
                                        <p:cTn id="12" dur="500"/>
                                        <p:tgtEl>
                                          <p:spTgt spid="870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70470"/>
                                        </p:tgtEl>
                                        <p:attrNameLst>
                                          <p:attrName>style.visibility</p:attrName>
                                        </p:attrNameLst>
                                      </p:cBhvr>
                                      <p:to>
                                        <p:strVal val="visible"/>
                                      </p:to>
                                    </p:set>
                                    <p:animEffect transition="in" filter="dissolve">
                                      <p:cBhvr>
                                        <p:cTn id="21" dur="500"/>
                                        <p:tgtEl>
                                          <p:spTgt spid="870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8" grpId="0" autoUpdateAnimBg="0"/>
      <p:bldP spid="870476" grpId="0" animBg="1" autoUpdateAnimBg="0"/>
      <p:bldP spid="870470"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4449"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sp>
        <p:nvSpPr>
          <p:cNvPr id="104450"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solidFill>
                  <a:srgbClr val="FF0000"/>
                </a:solidFill>
                <a:latin typeface="Arial" charset="0"/>
              </a:rPr>
            </a:br>
            <a:r>
              <a:rPr lang="en-US" sz="1800" b="1">
                <a:solidFill>
                  <a:srgbClr val="FF0000"/>
                </a:solidFill>
                <a:latin typeface="Arial" charset="0"/>
              </a:rPr>
              <a:t>α=4</a:t>
            </a:r>
            <a:r>
              <a:rPr lang="en-US" sz="1800" b="1">
                <a:solidFill>
                  <a:srgbClr val="FF0000"/>
                </a:solidFill>
                <a:latin typeface="Arial"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
        <p:nvSpPr>
          <p:cNvPr id="10445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0445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cxnSp>
        <p:nvCxnSpPr>
          <p:cNvPr id="104453" name="AutoShape 4"/>
          <p:cNvCxnSpPr>
            <a:cxnSpLocks noChangeShapeType="1"/>
            <a:stCxn id="104450" idx="3"/>
            <a:endCxn id="104454"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54" name="Oval 5"/>
          <p:cNvSpPr>
            <a:spLocks noChangeArrowheads="1"/>
          </p:cNvSpPr>
          <p:nvPr/>
        </p:nvSpPr>
        <p:spPr bwMode="auto">
          <a:xfrm>
            <a:off x="15240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latin typeface="Arial" charset="0"/>
              </a:rPr>
              <a:t>-3</a:t>
            </a:r>
          </a:p>
        </p:txBody>
      </p:sp>
      <p:sp>
        <p:nvSpPr>
          <p:cNvPr id="104455"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4456" name="AutoShape 7"/>
          <p:cNvCxnSpPr>
            <a:cxnSpLocks noChangeShapeType="1"/>
            <a:stCxn id="104455" idx="3"/>
            <a:endCxn id="10446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7" name="AutoShape 8"/>
          <p:cNvCxnSpPr>
            <a:cxnSpLocks noChangeShapeType="1"/>
            <a:stCxn id="104455" idx="5"/>
            <a:endCxn id="10446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8" name="AutoShape 9"/>
          <p:cNvCxnSpPr>
            <a:cxnSpLocks noChangeShapeType="1"/>
            <a:stCxn id="104460" idx="3"/>
            <a:endCxn id="104449"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59" name="AutoShape 11"/>
          <p:cNvCxnSpPr>
            <a:cxnSpLocks noChangeShapeType="1"/>
            <a:stCxn id="104460" idx="5"/>
            <a:endCxn id="104450"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46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4461"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4462" name="AutoShape 14"/>
          <p:cNvCxnSpPr>
            <a:cxnSpLocks noChangeShapeType="1"/>
            <a:stCxn id="104450" idx="5"/>
            <a:endCxn id="10446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6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4464" name="AutoShape 16"/>
          <p:cNvCxnSpPr>
            <a:cxnSpLocks noChangeShapeType="1"/>
            <a:stCxn id="104497" idx="2"/>
            <a:endCxn id="104455"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6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446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4467"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4468" name="AutoShape 20"/>
          <p:cNvCxnSpPr>
            <a:cxnSpLocks noChangeShapeType="1"/>
            <a:stCxn id="104465" idx="3"/>
            <a:endCxn id="10449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69" name="AutoShape 21"/>
          <p:cNvCxnSpPr>
            <a:cxnSpLocks noChangeShapeType="1"/>
            <a:stCxn id="104465" idx="4"/>
            <a:endCxn id="10449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0" name="AutoShape 22"/>
          <p:cNvCxnSpPr>
            <a:cxnSpLocks noChangeShapeType="1"/>
            <a:stCxn id="104465" idx="5"/>
            <a:endCxn id="10449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1" name="AutoShape 23"/>
          <p:cNvCxnSpPr>
            <a:cxnSpLocks noChangeShapeType="1"/>
            <a:stCxn id="104467" idx="3"/>
            <a:endCxn id="10449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2" name="AutoShape 24"/>
          <p:cNvCxnSpPr>
            <a:cxnSpLocks noChangeShapeType="1"/>
            <a:stCxn id="104467" idx="4"/>
            <a:endCxn id="10449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3" name="AutoShape 25"/>
          <p:cNvCxnSpPr>
            <a:cxnSpLocks noChangeShapeType="1"/>
            <a:stCxn id="104467" idx="5"/>
            <a:endCxn id="10449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4" name="AutoShape 26"/>
          <p:cNvCxnSpPr>
            <a:cxnSpLocks noChangeShapeType="1"/>
            <a:stCxn id="104497" idx="5"/>
            <a:endCxn id="10446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5" name="AutoShape 27"/>
          <p:cNvCxnSpPr>
            <a:cxnSpLocks noChangeShapeType="1"/>
            <a:stCxn id="104497" idx="6"/>
            <a:endCxn id="10446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76" name="AutoShape 28"/>
          <p:cNvCxnSpPr>
            <a:cxnSpLocks noChangeShapeType="1"/>
            <a:stCxn id="104497" idx="3"/>
            <a:endCxn id="104467"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7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447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447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4480" name="AutoShape 32"/>
          <p:cNvCxnSpPr>
            <a:cxnSpLocks noChangeShapeType="1"/>
            <a:stCxn id="104495" idx="3"/>
            <a:endCxn id="10447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1" name="AutoShape 33"/>
          <p:cNvCxnSpPr>
            <a:cxnSpLocks noChangeShapeType="1"/>
            <a:stCxn id="104495" idx="4"/>
            <a:endCxn id="10447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2" name="AutoShape 34"/>
          <p:cNvCxnSpPr>
            <a:cxnSpLocks noChangeShapeType="1"/>
            <a:stCxn id="104495" idx="5"/>
            <a:endCxn id="10447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3" name="AutoShape 35"/>
          <p:cNvCxnSpPr>
            <a:cxnSpLocks noChangeShapeType="1"/>
            <a:stCxn id="104491" idx="3"/>
            <a:endCxn id="10448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8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448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4486" name="AutoShape 38"/>
          <p:cNvCxnSpPr>
            <a:cxnSpLocks noChangeShapeType="1"/>
            <a:stCxn id="104491" idx="5"/>
            <a:endCxn id="10448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4487" name="AutoShape 39"/>
          <p:cNvCxnSpPr>
            <a:cxnSpLocks noChangeShapeType="1"/>
            <a:stCxn id="104492" idx="3"/>
            <a:endCxn id="10448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8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448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4490" name="AutoShape 42"/>
          <p:cNvCxnSpPr>
            <a:cxnSpLocks noChangeShapeType="1"/>
            <a:stCxn id="104492" idx="5"/>
            <a:endCxn id="10448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449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449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449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449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449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449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449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4498" name="Group 52"/>
          <p:cNvGrpSpPr>
            <a:grpSpLocks/>
          </p:cNvGrpSpPr>
          <p:nvPr/>
        </p:nvGrpSpPr>
        <p:grpSpPr bwMode="auto">
          <a:xfrm>
            <a:off x="2095500" y="3200400"/>
            <a:ext cx="2082800" cy="673100"/>
            <a:chOff x="1320" y="2016"/>
            <a:chExt cx="1312" cy="424"/>
          </a:xfrm>
        </p:grpSpPr>
        <p:cxnSp>
          <p:nvCxnSpPr>
            <p:cNvPr id="104518" name="AutoShape 53"/>
            <p:cNvCxnSpPr>
              <a:cxnSpLocks noChangeShapeType="1"/>
              <a:stCxn id="104497" idx="2"/>
              <a:endCxn id="104455"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519" name="Text Box 54"/>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449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50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450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450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04503"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4504" name="Group 60"/>
          <p:cNvGrpSpPr>
            <a:grpSpLocks/>
          </p:cNvGrpSpPr>
          <p:nvPr/>
        </p:nvGrpSpPr>
        <p:grpSpPr bwMode="auto">
          <a:xfrm>
            <a:off x="1066800" y="3962400"/>
            <a:ext cx="839788" cy="673100"/>
            <a:chOff x="672" y="2496"/>
            <a:chExt cx="529" cy="424"/>
          </a:xfrm>
        </p:grpSpPr>
        <p:cxnSp>
          <p:nvCxnSpPr>
            <p:cNvPr id="104516" name="AutoShape 61"/>
            <p:cNvCxnSpPr>
              <a:cxnSpLocks noChangeShapeType="1"/>
              <a:endCxn id="10446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4517" name="Text Box 62"/>
            <p:cNvSpPr txBox="1">
              <a:spLocks noChangeArrowheads="1"/>
            </p:cNvSpPr>
            <p:nvPr/>
          </p:nvSpPr>
          <p:spPr bwMode="auto">
            <a:xfrm>
              <a:off x="672"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4505" name="Group 63"/>
          <p:cNvGrpSpPr>
            <a:grpSpLocks/>
          </p:cNvGrpSpPr>
          <p:nvPr/>
        </p:nvGrpSpPr>
        <p:grpSpPr bwMode="auto">
          <a:xfrm>
            <a:off x="762000" y="4724400"/>
            <a:ext cx="839788" cy="673100"/>
            <a:chOff x="480" y="2976"/>
            <a:chExt cx="529" cy="424"/>
          </a:xfrm>
        </p:grpSpPr>
        <p:cxnSp>
          <p:nvCxnSpPr>
            <p:cNvPr id="104514" name="AutoShape 64"/>
            <p:cNvCxnSpPr>
              <a:cxnSpLocks noChangeShapeType="1"/>
              <a:endCxn id="104449"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4515" name="Text Box 65"/>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4506"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876611" name="Text Box 67"/>
          <p:cNvSpPr txBox="1">
            <a:spLocks noChangeArrowheads="1"/>
          </p:cNvSpPr>
          <p:nvPr/>
        </p:nvSpPr>
        <p:spPr bwMode="auto">
          <a:xfrm>
            <a:off x="3048000" y="6172200"/>
            <a:ext cx="365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 (depth limit)</a:t>
            </a:r>
          </a:p>
        </p:txBody>
      </p:sp>
      <p:sp>
        <p:nvSpPr>
          <p:cNvPr id="104508"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sp>
        <p:nvSpPr>
          <p:cNvPr id="876613" name="Oval 69"/>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grpSp>
        <p:nvGrpSpPr>
          <p:cNvPr id="104510" name="Group 70"/>
          <p:cNvGrpSpPr>
            <a:grpSpLocks/>
          </p:cNvGrpSpPr>
          <p:nvPr/>
        </p:nvGrpSpPr>
        <p:grpSpPr bwMode="auto">
          <a:xfrm>
            <a:off x="457200" y="5486400"/>
            <a:ext cx="1449388" cy="673100"/>
            <a:chOff x="288" y="3456"/>
            <a:chExt cx="913" cy="424"/>
          </a:xfrm>
        </p:grpSpPr>
        <p:cxnSp>
          <p:nvCxnSpPr>
            <p:cNvPr id="104512" name="AutoShape 71"/>
            <p:cNvCxnSpPr>
              <a:cxnSpLocks noChangeShapeType="1"/>
              <a:stCxn id="876613" idx="3"/>
              <a:endCxn id="104454"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4513" name="Text Box 72"/>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6617" name="Text Box 73"/>
          <p:cNvSpPr txBox="1">
            <a:spLocks noChangeArrowheads="1"/>
          </p:cNvSpPr>
          <p:nvPr/>
        </p:nvSpPr>
        <p:spPr bwMode="auto">
          <a:xfrm>
            <a:off x="8229600" y="48768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W</a:t>
            </a:r>
          </a:p>
        </p:txBody>
      </p:sp>
    </p:spTree>
    <p:extLst>
      <p:ext uri="{BB962C8B-B14F-4D97-AF65-F5344CB8AC3E}">
        <p14:creationId xmlns:p14="http://schemas.microsoft.com/office/powerpoint/2010/main" val="33152288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6617"/>
                                        </p:tgtEl>
                                        <p:attrNameLst>
                                          <p:attrName>style.visibility</p:attrName>
                                        </p:attrNameLst>
                                      </p:cBhvr>
                                      <p:to>
                                        <p:strVal val="visible"/>
                                      </p:to>
                                    </p:set>
                                    <p:animEffect transition="in" filter="dissolve">
                                      <p:cBhvr>
                                        <p:cTn id="7" dur="500"/>
                                        <p:tgtEl>
                                          <p:spTgt spid="876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6613"/>
                                        </p:tgtEl>
                                        <p:attrNameLst>
                                          <p:attrName>style.visibility</p:attrName>
                                        </p:attrNameLst>
                                      </p:cBhvr>
                                      <p:to>
                                        <p:strVal val="visible"/>
                                      </p:to>
                                    </p:set>
                                    <p:animEffect transition="in" filter="dissolve">
                                      <p:cBhvr>
                                        <p:cTn id="12" dur="500"/>
                                        <p:tgtEl>
                                          <p:spTgt spid="876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6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611" grpId="0" autoUpdateAnimBg="0"/>
      <p:bldP spid="876613" grpId="0" animBg="1" autoUpdateAnimBg="0"/>
      <p:bldP spid="87661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6497" name="Rectangle 49"/>
          <p:cNvSpPr>
            <a:spLocks noGrp="1" noChangeArrowheads="1"/>
          </p:cNvSpPr>
          <p:nvPr>
            <p:ph type="title"/>
          </p:nvPr>
        </p:nvSpPr>
        <p:spPr/>
        <p:txBody>
          <a:bodyPr/>
          <a:lstStyle/>
          <a:p>
            <a:pPr eaLnBrk="1" hangingPunct="1"/>
            <a:r>
              <a:rPr lang="en-US">
                <a:latin typeface="Calibri" charset="0"/>
              </a:rPr>
              <a:t>Alpha-Beta Example</a:t>
            </a:r>
          </a:p>
        </p:txBody>
      </p:sp>
      <p:sp>
        <p:nvSpPr>
          <p:cNvPr id="106498" name="Text Box 73"/>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06499" name="Oval 2"/>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p>
        </p:txBody>
      </p:sp>
      <p:cxnSp>
        <p:nvCxnSpPr>
          <p:cNvPr id="106500" name="AutoShape 3"/>
          <p:cNvCxnSpPr>
            <a:cxnSpLocks noChangeShapeType="1"/>
            <a:stCxn id="106499" idx="3"/>
            <a:endCxn id="10650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01" name="Oval 4"/>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06502" name="Oval 5"/>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6503" name="AutoShape 6"/>
          <p:cNvCxnSpPr>
            <a:cxnSpLocks noChangeShapeType="1"/>
            <a:stCxn id="106502" idx="3"/>
            <a:endCxn id="10650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04" name="AutoShape 7"/>
          <p:cNvCxnSpPr>
            <a:cxnSpLocks noChangeShapeType="1"/>
            <a:stCxn id="106502" idx="5"/>
            <a:endCxn id="106509"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05" name="AutoShape 8"/>
          <p:cNvCxnSpPr>
            <a:cxnSpLocks noChangeShapeType="1"/>
            <a:stCxn id="106508" idx="3"/>
            <a:endCxn id="10650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06" name="Oval 9"/>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6507" name="AutoShape 10"/>
          <p:cNvCxnSpPr>
            <a:cxnSpLocks noChangeShapeType="1"/>
            <a:stCxn id="106508" idx="5"/>
            <a:endCxn id="10649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08" name="Oval 11"/>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6509" name="Oval 12"/>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6510" name="AutoShape 13"/>
          <p:cNvCxnSpPr>
            <a:cxnSpLocks noChangeShapeType="1"/>
            <a:stCxn id="106499" idx="5"/>
            <a:endCxn id="10651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11" name="Oval 14"/>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6512" name="AutoShape 15"/>
          <p:cNvCxnSpPr>
            <a:cxnSpLocks noChangeShapeType="1"/>
            <a:stCxn id="106545" idx="2"/>
            <a:endCxn id="10650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13" name="Oval 16"/>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6514" name="Oval 17"/>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6515" name="Oval 18"/>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6516" name="AutoShape 19"/>
          <p:cNvCxnSpPr>
            <a:cxnSpLocks noChangeShapeType="1"/>
            <a:stCxn id="106513" idx="3"/>
            <a:endCxn id="10653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7" name="AutoShape 20"/>
          <p:cNvCxnSpPr>
            <a:cxnSpLocks noChangeShapeType="1"/>
            <a:stCxn id="106513" idx="4"/>
            <a:endCxn id="10654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8" name="AutoShape 21"/>
          <p:cNvCxnSpPr>
            <a:cxnSpLocks noChangeShapeType="1"/>
            <a:stCxn id="106513" idx="5"/>
            <a:endCxn id="10654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19" name="AutoShape 22"/>
          <p:cNvCxnSpPr>
            <a:cxnSpLocks noChangeShapeType="1"/>
            <a:stCxn id="106515" idx="3"/>
            <a:endCxn id="106541"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0" name="AutoShape 23"/>
          <p:cNvCxnSpPr>
            <a:cxnSpLocks noChangeShapeType="1"/>
            <a:stCxn id="106515" idx="4"/>
            <a:endCxn id="10654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1" name="AutoShape 24"/>
          <p:cNvCxnSpPr>
            <a:cxnSpLocks noChangeShapeType="1"/>
            <a:stCxn id="106515" idx="5"/>
            <a:endCxn id="10654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2" name="AutoShape 25"/>
          <p:cNvCxnSpPr>
            <a:cxnSpLocks noChangeShapeType="1"/>
            <a:stCxn id="106545" idx="5"/>
            <a:endCxn id="10651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3" name="AutoShape 26"/>
          <p:cNvCxnSpPr>
            <a:cxnSpLocks noChangeShapeType="1"/>
            <a:stCxn id="106545" idx="6"/>
            <a:endCxn id="10651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4" name="AutoShape 27"/>
          <p:cNvCxnSpPr>
            <a:cxnSpLocks noChangeShapeType="1"/>
            <a:stCxn id="106545" idx="3"/>
            <a:endCxn id="106515"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25" name="Oval 28"/>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6526" name="Oval 29"/>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6527" name="Oval 30"/>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6528" name="AutoShape 31"/>
          <p:cNvCxnSpPr>
            <a:cxnSpLocks noChangeShapeType="1"/>
            <a:stCxn id="106543" idx="3"/>
            <a:endCxn id="10652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29" name="AutoShape 32"/>
          <p:cNvCxnSpPr>
            <a:cxnSpLocks noChangeShapeType="1"/>
            <a:stCxn id="106543" idx="4"/>
            <a:endCxn id="10652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0" name="AutoShape 33"/>
          <p:cNvCxnSpPr>
            <a:cxnSpLocks noChangeShapeType="1"/>
            <a:stCxn id="106543" idx="5"/>
            <a:endCxn id="10652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1" name="AutoShape 34"/>
          <p:cNvCxnSpPr>
            <a:cxnSpLocks noChangeShapeType="1"/>
            <a:stCxn id="106539" idx="3"/>
            <a:endCxn id="10653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2" name="Oval 35"/>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6533" name="Oval 36"/>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6534" name="AutoShape 37"/>
          <p:cNvCxnSpPr>
            <a:cxnSpLocks noChangeShapeType="1"/>
            <a:stCxn id="106539" idx="5"/>
            <a:endCxn id="10653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6535" name="AutoShape 38"/>
          <p:cNvCxnSpPr>
            <a:cxnSpLocks noChangeShapeType="1"/>
            <a:stCxn id="106540" idx="3"/>
            <a:endCxn id="10653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6" name="Oval 39"/>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6537" name="Oval 40"/>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6538" name="AutoShape 41"/>
          <p:cNvCxnSpPr>
            <a:cxnSpLocks noChangeShapeType="1"/>
            <a:stCxn id="106540" idx="5"/>
            <a:endCxn id="10653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6539" name="Oval 42"/>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6540" name="Oval 43"/>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6541" name="Oval 44"/>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6542" name="Oval 45"/>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6543" name="Oval 46"/>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6544" name="Oval 47"/>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6545" name="Oval 48"/>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6546" name="Group 51"/>
          <p:cNvGrpSpPr>
            <a:grpSpLocks/>
          </p:cNvGrpSpPr>
          <p:nvPr/>
        </p:nvGrpSpPr>
        <p:grpSpPr bwMode="auto">
          <a:xfrm>
            <a:off x="2095500" y="3200400"/>
            <a:ext cx="2082800" cy="673100"/>
            <a:chOff x="1320" y="2016"/>
            <a:chExt cx="1312" cy="424"/>
          </a:xfrm>
        </p:grpSpPr>
        <p:cxnSp>
          <p:nvCxnSpPr>
            <p:cNvPr id="106564" name="AutoShape 52"/>
            <p:cNvCxnSpPr>
              <a:cxnSpLocks noChangeShapeType="1"/>
              <a:stCxn id="106545" idx="2"/>
              <a:endCxn id="10650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65" name="Text Box 53"/>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6547" name="Rectangle 54"/>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6548" name="Text Box 55"/>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6549" name="Text Box 56"/>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872505" name="Rectangle 57"/>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beta(O) = -3</a:t>
            </a:r>
            <a:r>
              <a:rPr lang="en-US" sz="2000">
                <a:solidFill>
                  <a:schemeClr val="tx2"/>
                </a:solidFill>
                <a:latin typeface="Arial" charset="0"/>
              </a:rPr>
              <a:t>, minimum seen so far</a:t>
            </a:r>
          </a:p>
        </p:txBody>
      </p:sp>
      <p:sp>
        <p:nvSpPr>
          <p:cNvPr id="106551" name="Text Box 58"/>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6552" name="Group 59"/>
          <p:cNvGrpSpPr>
            <a:grpSpLocks/>
          </p:cNvGrpSpPr>
          <p:nvPr/>
        </p:nvGrpSpPr>
        <p:grpSpPr bwMode="auto">
          <a:xfrm>
            <a:off x="990600" y="3962400"/>
            <a:ext cx="915988" cy="673100"/>
            <a:chOff x="624" y="2496"/>
            <a:chExt cx="577" cy="424"/>
          </a:xfrm>
        </p:grpSpPr>
        <p:cxnSp>
          <p:nvCxnSpPr>
            <p:cNvPr id="106562" name="AutoShape 60"/>
            <p:cNvCxnSpPr>
              <a:cxnSpLocks noChangeShapeType="1"/>
              <a:endCxn id="10650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6563"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6553" name="Group 62"/>
          <p:cNvGrpSpPr>
            <a:grpSpLocks/>
          </p:cNvGrpSpPr>
          <p:nvPr/>
        </p:nvGrpSpPr>
        <p:grpSpPr bwMode="auto">
          <a:xfrm>
            <a:off x="762000" y="4724400"/>
            <a:ext cx="839788" cy="673100"/>
            <a:chOff x="480" y="2976"/>
            <a:chExt cx="529" cy="424"/>
          </a:xfrm>
        </p:grpSpPr>
        <p:cxnSp>
          <p:nvCxnSpPr>
            <p:cNvPr id="106560" name="AutoShape 63"/>
            <p:cNvCxnSpPr>
              <a:cxnSpLocks noChangeShapeType="1"/>
              <a:endCxn id="10650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6561" name="Text Box 64"/>
            <p:cNvSpPr txBox="1">
              <a:spLocks noChangeArrowheads="1"/>
            </p:cNvSpPr>
            <p:nvPr/>
          </p:nvSpPr>
          <p:spPr bwMode="auto">
            <a:xfrm>
              <a:off x="480"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6554" name="Text Box 6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6555" name="Text Box 67"/>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06556" name="Group 69"/>
          <p:cNvGrpSpPr>
            <a:grpSpLocks/>
          </p:cNvGrpSpPr>
          <p:nvPr/>
        </p:nvGrpSpPr>
        <p:grpSpPr bwMode="auto">
          <a:xfrm>
            <a:off x="457200" y="5486400"/>
            <a:ext cx="1449388" cy="673100"/>
            <a:chOff x="288" y="3456"/>
            <a:chExt cx="913" cy="424"/>
          </a:xfrm>
        </p:grpSpPr>
        <p:cxnSp>
          <p:nvCxnSpPr>
            <p:cNvPr id="106558" name="AutoShape 70"/>
            <p:cNvCxnSpPr>
              <a:cxnSpLocks noChangeShapeType="1"/>
              <a:endCxn id="10650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6559" name="Text Box 71"/>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2523" name="Oval 75"/>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solidFill>
                  <a:srgbClr val="FF0000"/>
                </a:solidFill>
                <a:latin typeface="Arial" charset="0"/>
              </a:rPr>
            </a:br>
            <a:r>
              <a:rPr lang="en-US" sz="1800" b="1">
                <a:solidFill>
                  <a:srgbClr val="FF0000"/>
                </a:solidFill>
                <a:latin typeface="Arial" charset="0"/>
              </a:rPr>
              <a:t>α=</a:t>
            </a:r>
            <a:r>
              <a:rPr lang="en-US" sz="1800" b="1">
                <a:solidFill>
                  <a:srgbClr val="FF0000"/>
                </a:solidFill>
                <a:latin typeface="Arial" charset="0"/>
                <a:sym typeface="Symbol" charset="0"/>
              </a:rPr>
              <a:t>4, </a:t>
            </a:r>
            <a:r>
              <a:rPr lang="en-US" sz="1600" b="1" i="1">
                <a:solidFill>
                  <a:srgbClr val="FF0000"/>
                </a:solidFill>
                <a:latin typeface="Palatino" charset="0"/>
              </a:rPr>
              <a:t>β</a:t>
            </a:r>
            <a:r>
              <a:rPr lang="en-US" sz="1600" b="1">
                <a:solidFill>
                  <a:srgbClr val="FF0000"/>
                </a:solidFill>
                <a:latin typeface="Arial" charset="0"/>
              </a:rPr>
              <a:t>=-3</a:t>
            </a:r>
          </a:p>
        </p:txBody>
      </p:sp>
    </p:spTree>
    <p:extLst>
      <p:ext uri="{BB962C8B-B14F-4D97-AF65-F5344CB8AC3E}">
        <p14:creationId xmlns:p14="http://schemas.microsoft.com/office/powerpoint/2010/main" val="1709513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2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72523"/>
                                        </p:tgtEl>
                                        <p:attrNameLst>
                                          <p:attrName>style.visibility</p:attrName>
                                        </p:attrNameLst>
                                      </p:cBhvr>
                                      <p:to>
                                        <p:strVal val="visible"/>
                                      </p:to>
                                    </p:set>
                                    <p:animEffect transition="in" filter="dissolve">
                                      <p:cBhvr>
                                        <p:cTn id="11" dur="500"/>
                                        <p:tgtEl>
                                          <p:spTgt spid="87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505" grpId="0" autoUpdateAnimBg="0"/>
      <p:bldP spid="87252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lIns="90488" tIns="44450" rIns="90488" bIns="44450" rtlCol="0">
            <a:normAutofit fontScale="90000"/>
          </a:bodyPr>
          <a:lstStyle/>
          <a:p>
            <a:pPr eaLnBrk="1" fontAlgn="auto" hangingPunct="1">
              <a:spcAft>
                <a:spcPts val="0"/>
              </a:spcAft>
              <a:defRPr/>
            </a:pPr>
            <a:r>
              <a:rPr lang="en-US" dirty="0">
                <a:ea typeface="+mj-ea"/>
                <a:cs typeface="+mj-cs"/>
              </a:rPr>
              <a:t>Greedy Search</a:t>
            </a:r>
            <a:br>
              <a:rPr lang="en-US" dirty="0">
                <a:ea typeface="+mj-ea"/>
                <a:cs typeface="+mj-cs"/>
              </a:rPr>
            </a:br>
            <a:r>
              <a:rPr lang="en-US" dirty="0">
                <a:ea typeface="+mj-ea"/>
                <a:cs typeface="+mj-cs"/>
              </a:rPr>
              <a:t>using an Evaluation Function</a:t>
            </a:r>
          </a:p>
        </p:txBody>
      </p:sp>
      <p:sp>
        <p:nvSpPr>
          <p:cNvPr id="933891" name="Rectangle 3"/>
          <p:cNvSpPr>
            <a:spLocks noGrp="1" noChangeArrowheads="1"/>
          </p:cNvSpPr>
          <p:nvPr>
            <p:ph idx="1"/>
          </p:nvPr>
        </p:nvSpPr>
        <p:spPr>
          <a:xfrm>
            <a:off x="609600" y="1676400"/>
            <a:ext cx="8305800" cy="2286000"/>
          </a:xfrm>
        </p:spPr>
        <p:txBody>
          <a:bodyPr lIns="90488" tIns="44450" rIns="90488" bIns="44450" rtlCol="0">
            <a:normAutofit fontScale="92500" lnSpcReduction="20000"/>
          </a:bodyPr>
          <a:lstStyle/>
          <a:p>
            <a:pPr eaLnBrk="1" fontAlgn="auto" hangingPunct="1">
              <a:lnSpc>
                <a:spcPct val="90000"/>
              </a:lnSpc>
              <a:spcBef>
                <a:spcPct val="10000"/>
              </a:spcBef>
              <a:spcAft>
                <a:spcPts val="0"/>
              </a:spcAft>
              <a:buFont typeface="Arial" pitchFamily="34" charset="0"/>
              <a:buChar char="•"/>
              <a:defRPr/>
            </a:pPr>
            <a:r>
              <a:rPr lang="en-US" dirty="0">
                <a:ea typeface="+mn-ea"/>
                <a:cs typeface="+mn-cs"/>
              </a:rPr>
              <a:t>Expand the search tree to the terminal states</a:t>
            </a:r>
            <a:br>
              <a:rPr lang="en-US" dirty="0">
                <a:ea typeface="+mn-ea"/>
                <a:cs typeface="+mn-cs"/>
              </a:rPr>
            </a:br>
            <a:r>
              <a:rPr lang="en-US" dirty="0">
                <a:ea typeface="+mn-ea"/>
                <a:cs typeface="+mn-cs"/>
              </a:rPr>
              <a:t>on each branch</a:t>
            </a:r>
          </a:p>
          <a:p>
            <a:pPr eaLnBrk="1" fontAlgn="auto" hangingPunct="1">
              <a:lnSpc>
                <a:spcPct val="90000"/>
              </a:lnSpc>
              <a:spcBef>
                <a:spcPct val="10000"/>
              </a:spcBef>
              <a:spcAft>
                <a:spcPts val="0"/>
              </a:spcAft>
              <a:buFont typeface="Arial" pitchFamily="34" charset="0"/>
              <a:buChar char="•"/>
              <a:defRPr/>
            </a:pPr>
            <a:r>
              <a:rPr lang="en-US" dirty="0">
                <a:ea typeface="+mn-ea"/>
                <a:cs typeface="+mn-cs"/>
              </a:rPr>
              <a:t>Evaluate the Utility of each terminal board configuration</a:t>
            </a:r>
          </a:p>
          <a:p>
            <a:pPr eaLnBrk="1" fontAlgn="auto" hangingPunct="1">
              <a:lnSpc>
                <a:spcPct val="90000"/>
              </a:lnSpc>
              <a:spcBef>
                <a:spcPct val="10000"/>
              </a:spcBef>
              <a:spcAft>
                <a:spcPts val="0"/>
              </a:spcAft>
              <a:buFont typeface="Arial" pitchFamily="34" charset="0"/>
              <a:buChar char="•"/>
              <a:defRPr/>
            </a:pPr>
            <a:r>
              <a:rPr lang="en-US" dirty="0">
                <a:ea typeface="+mn-ea"/>
                <a:cs typeface="+mn-cs"/>
              </a:rPr>
              <a:t>Make the initial move that results in the board configuration with the </a:t>
            </a:r>
            <a:r>
              <a:rPr lang="en-US" i="1" dirty="0">
                <a:ea typeface="+mn-ea"/>
                <a:cs typeface="+mn-cs"/>
              </a:rPr>
              <a:t>maximum</a:t>
            </a:r>
            <a:r>
              <a:rPr lang="en-US" dirty="0">
                <a:ea typeface="+mn-ea"/>
                <a:cs typeface="+mn-cs"/>
              </a:rPr>
              <a:t> value</a:t>
            </a:r>
          </a:p>
        </p:txBody>
      </p:sp>
      <p:grpSp>
        <p:nvGrpSpPr>
          <p:cNvPr id="2" name="Group 54"/>
          <p:cNvGrpSpPr>
            <a:grpSpLocks/>
          </p:cNvGrpSpPr>
          <p:nvPr/>
        </p:nvGrpSpPr>
        <p:grpSpPr bwMode="auto">
          <a:xfrm>
            <a:off x="1371600" y="4457700"/>
            <a:ext cx="5334000" cy="1028700"/>
            <a:chOff x="864" y="2808"/>
            <a:chExt cx="3360" cy="648"/>
          </a:xfrm>
        </p:grpSpPr>
        <p:sp>
          <p:nvSpPr>
            <p:cNvPr id="20516" name="Oval 26"/>
            <p:cNvSpPr>
              <a:spLocks noChangeArrowheads="1"/>
            </p:cNvSpPr>
            <p:nvPr/>
          </p:nvSpPr>
          <p:spPr bwMode="auto">
            <a:xfrm>
              <a:off x="3888" y="3120"/>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20517" name="Oval 27"/>
            <p:cNvSpPr>
              <a:spLocks noChangeArrowheads="1"/>
            </p:cNvSpPr>
            <p:nvPr/>
          </p:nvSpPr>
          <p:spPr bwMode="auto">
            <a:xfrm>
              <a:off x="2880" y="3120"/>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D</a:t>
              </a:r>
            </a:p>
          </p:txBody>
        </p:sp>
        <p:sp>
          <p:nvSpPr>
            <p:cNvPr id="20518" name="Oval 28"/>
            <p:cNvSpPr>
              <a:spLocks noChangeArrowheads="1"/>
            </p:cNvSpPr>
            <p:nvPr/>
          </p:nvSpPr>
          <p:spPr bwMode="auto">
            <a:xfrm>
              <a:off x="864" y="3120"/>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p:txBody>
        </p:sp>
        <p:sp>
          <p:nvSpPr>
            <p:cNvPr id="20519" name="Oval 29"/>
            <p:cNvSpPr>
              <a:spLocks noChangeArrowheads="1"/>
            </p:cNvSpPr>
            <p:nvPr/>
          </p:nvSpPr>
          <p:spPr bwMode="auto">
            <a:xfrm>
              <a:off x="1872" y="3120"/>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p:txBody>
        </p:sp>
        <p:cxnSp>
          <p:nvCxnSpPr>
            <p:cNvPr id="20520" name="AutoShape 30"/>
            <p:cNvCxnSpPr>
              <a:cxnSpLocks noChangeShapeType="1"/>
              <a:stCxn id="933925" idx="2"/>
              <a:endCxn id="20518" idx="0"/>
            </p:cNvCxnSpPr>
            <p:nvPr/>
          </p:nvCxnSpPr>
          <p:spPr bwMode="auto">
            <a:xfrm flipH="1">
              <a:off x="1032" y="2808"/>
              <a:ext cx="1312" cy="304"/>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0521" name="AutoShape 31"/>
            <p:cNvCxnSpPr>
              <a:cxnSpLocks noChangeShapeType="1"/>
              <a:stCxn id="933925" idx="5"/>
              <a:endCxn id="20517" idx="0"/>
            </p:cNvCxnSpPr>
            <p:nvPr/>
          </p:nvCxnSpPr>
          <p:spPr bwMode="auto">
            <a:xfrm>
              <a:off x="2639" y="2935"/>
              <a:ext cx="409"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0522" name="AutoShape 32"/>
            <p:cNvCxnSpPr>
              <a:cxnSpLocks noChangeShapeType="1"/>
              <a:stCxn id="933925" idx="6"/>
              <a:endCxn id="20516" idx="0"/>
            </p:cNvCxnSpPr>
            <p:nvPr/>
          </p:nvCxnSpPr>
          <p:spPr bwMode="auto">
            <a:xfrm>
              <a:off x="2696" y="2808"/>
              <a:ext cx="1360" cy="304"/>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cxnSp>
          <p:nvCxnSpPr>
            <p:cNvPr id="20523" name="AutoShape 33"/>
            <p:cNvCxnSpPr>
              <a:cxnSpLocks noChangeShapeType="1"/>
              <a:stCxn id="933925" idx="3"/>
              <a:endCxn id="20519" idx="0"/>
            </p:cNvCxnSpPr>
            <p:nvPr/>
          </p:nvCxnSpPr>
          <p:spPr bwMode="auto">
            <a:xfrm flipH="1">
              <a:off x="2040" y="2935"/>
              <a:ext cx="361" cy="177"/>
            </a:xfrm>
            <a:prstGeom prst="straightConnector1">
              <a:avLst/>
            </a:prstGeom>
            <a:noFill/>
            <a:ln w="25400">
              <a:solidFill>
                <a:schemeClr val="tx2"/>
              </a:solidFill>
              <a:miter lim="800000"/>
              <a:headEnd/>
              <a:tailEnd type="triangle" w="med" len="sm"/>
            </a:ln>
            <a:extLst>
              <a:ext uri="{909E8E84-426E-40dd-AFC4-6F175D3DCCD1}">
                <a14:hiddenFill xmlns:a14="http://schemas.microsoft.com/office/drawing/2010/main" xmlns="">
                  <a:noFill/>
                </a14:hiddenFill>
              </a:ext>
            </a:extLst>
          </p:spPr>
        </p:cxnSp>
      </p:grpSp>
      <p:grpSp>
        <p:nvGrpSpPr>
          <p:cNvPr id="3" name="Group 50"/>
          <p:cNvGrpSpPr>
            <a:grpSpLocks/>
          </p:cNvGrpSpPr>
          <p:nvPr/>
        </p:nvGrpSpPr>
        <p:grpSpPr bwMode="auto">
          <a:xfrm>
            <a:off x="1371600" y="4953000"/>
            <a:ext cx="5334000" cy="533400"/>
            <a:chOff x="2064" y="384"/>
            <a:chExt cx="3360" cy="336"/>
          </a:xfrm>
        </p:grpSpPr>
        <p:sp>
          <p:nvSpPr>
            <p:cNvPr id="20512" name="Oval 42"/>
            <p:cNvSpPr>
              <a:spLocks noChangeArrowheads="1"/>
            </p:cNvSpPr>
            <p:nvPr/>
          </p:nvSpPr>
          <p:spPr bwMode="auto">
            <a:xfrm>
              <a:off x="5088" y="384"/>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E</a:t>
              </a:r>
            </a:p>
            <a:p>
              <a:pPr algn="ctr">
                <a:lnSpc>
                  <a:spcPct val="75000"/>
                </a:lnSpc>
              </a:pPr>
              <a:r>
                <a:rPr lang="en-US" sz="1600" b="1">
                  <a:solidFill>
                    <a:schemeClr val="bg1"/>
                  </a:solidFill>
                  <a:latin typeface="Arial" charset="0"/>
                </a:rPr>
                <a:t>3</a:t>
              </a:r>
            </a:p>
          </p:txBody>
        </p:sp>
        <p:sp>
          <p:nvSpPr>
            <p:cNvPr id="20513" name="Oval 43"/>
            <p:cNvSpPr>
              <a:spLocks noChangeArrowheads="1"/>
            </p:cNvSpPr>
            <p:nvPr/>
          </p:nvSpPr>
          <p:spPr bwMode="auto">
            <a:xfrm>
              <a:off x="4080" y="384"/>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solidFill>
                    <a:schemeClr val="bg1"/>
                  </a:solidFill>
                  <a:latin typeface="Arial" charset="0"/>
                </a:rPr>
                <a:t>2</a:t>
              </a:r>
            </a:p>
          </p:txBody>
        </p:sp>
        <p:sp>
          <p:nvSpPr>
            <p:cNvPr id="20514" name="Oval 44"/>
            <p:cNvSpPr>
              <a:spLocks noChangeArrowheads="1"/>
            </p:cNvSpPr>
            <p:nvPr/>
          </p:nvSpPr>
          <p:spPr bwMode="auto">
            <a:xfrm>
              <a:off x="2064" y="384"/>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p>
            <a:p>
              <a:pPr algn="ctr">
                <a:lnSpc>
                  <a:spcPct val="75000"/>
                </a:lnSpc>
              </a:pPr>
              <a:r>
                <a:rPr lang="en-US" sz="1600" b="1">
                  <a:solidFill>
                    <a:schemeClr val="bg1"/>
                  </a:solidFill>
                  <a:latin typeface="Arial" charset="0"/>
                </a:rPr>
                <a:t>-5</a:t>
              </a:r>
            </a:p>
          </p:txBody>
        </p:sp>
        <p:sp>
          <p:nvSpPr>
            <p:cNvPr id="20515" name="Oval 45"/>
            <p:cNvSpPr>
              <a:spLocks noChangeArrowheads="1"/>
            </p:cNvSpPr>
            <p:nvPr/>
          </p:nvSpPr>
          <p:spPr bwMode="auto">
            <a:xfrm>
              <a:off x="3072" y="384"/>
              <a:ext cx="336" cy="336"/>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a:solidFill>
                    <a:schemeClr val="bg1"/>
                  </a:solidFill>
                  <a:latin typeface="Arial" charset="0"/>
                </a:rPr>
                <a:t>9</a:t>
              </a:r>
            </a:p>
          </p:txBody>
        </p:sp>
      </p:grpSp>
      <p:grpSp>
        <p:nvGrpSpPr>
          <p:cNvPr id="4" name="Group 51"/>
          <p:cNvGrpSpPr>
            <a:grpSpLocks/>
          </p:cNvGrpSpPr>
          <p:nvPr/>
        </p:nvGrpSpPr>
        <p:grpSpPr bwMode="auto">
          <a:xfrm>
            <a:off x="1073150" y="5421313"/>
            <a:ext cx="6248400" cy="865187"/>
            <a:chOff x="676" y="3415"/>
            <a:chExt cx="3936" cy="545"/>
          </a:xfrm>
        </p:grpSpPr>
        <p:cxnSp>
          <p:nvCxnSpPr>
            <p:cNvPr id="20492" name="AutoShape 5"/>
            <p:cNvCxnSpPr>
              <a:cxnSpLocks noChangeShapeType="1"/>
              <a:stCxn id="20516" idx="3"/>
              <a:endCxn id="20493" idx="0"/>
            </p:cNvCxnSpPr>
            <p:nvPr/>
          </p:nvCxnSpPr>
          <p:spPr bwMode="auto">
            <a:xfrm flipH="1">
              <a:off x="3676"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0493" name="Oval 6"/>
            <p:cNvSpPr>
              <a:spLocks noChangeArrowheads="1"/>
            </p:cNvSpPr>
            <p:nvPr/>
          </p:nvSpPr>
          <p:spPr bwMode="auto">
            <a:xfrm>
              <a:off x="3508"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M</a:t>
              </a:r>
            </a:p>
            <a:p>
              <a:pPr algn="ctr">
                <a:lnSpc>
                  <a:spcPct val="75000"/>
                </a:lnSpc>
              </a:pPr>
              <a:r>
                <a:rPr lang="en-US" sz="1600" b="1">
                  <a:solidFill>
                    <a:schemeClr val="bg1"/>
                  </a:solidFill>
                  <a:latin typeface="Arial" charset="0"/>
                </a:rPr>
                <a:t>1</a:t>
              </a:r>
            </a:p>
          </p:txBody>
        </p:sp>
        <p:sp>
          <p:nvSpPr>
            <p:cNvPr id="20494" name="Oval 7"/>
            <p:cNvSpPr>
              <a:spLocks noChangeArrowheads="1"/>
            </p:cNvSpPr>
            <p:nvPr/>
          </p:nvSpPr>
          <p:spPr bwMode="auto">
            <a:xfrm>
              <a:off x="38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3</a:t>
              </a:r>
            </a:p>
          </p:txBody>
        </p:sp>
        <p:sp>
          <p:nvSpPr>
            <p:cNvPr id="20495" name="Oval 8"/>
            <p:cNvSpPr>
              <a:spLocks noChangeArrowheads="1"/>
            </p:cNvSpPr>
            <p:nvPr/>
          </p:nvSpPr>
          <p:spPr bwMode="auto">
            <a:xfrm>
              <a:off x="42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O</a:t>
              </a:r>
            </a:p>
            <a:p>
              <a:pPr algn="ctr">
                <a:lnSpc>
                  <a:spcPct val="75000"/>
                </a:lnSpc>
              </a:pPr>
              <a:r>
                <a:rPr lang="en-US" sz="1600" b="1">
                  <a:solidFill>
                    <a:schemeClr val="bg1"/>
                  </a:solidFill>
                  <a:latin typeface="Arial" charset="0"/>
                </a:rPr>
                <a:t>2</a:t>
              </a:r>
            </a:p>
          </p:txBody>
        </p:sp>
        <p:cxnSp>
          <p:nvCxnSpPr>
            <p:cNvPr id="20496" name="AutoShape 9"/>
            <p:cNvCxnSpPr>
              <a:cxnSpLocks noChangeShapeType="1"/>
              <a:stCxn id="20516" idx="4"/>
              <a:endCxn id="20494" idx="0"/>
            </p:cNvCxnSpPr>
            <p:nvPr/>
          </p:nvCxnSpPr>
          <p:spPr bwMode="auto">
            <a:xfrm>
              <a:off x="4056"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0497" name="AutoShape 10"/>
            <p:cNvCxnSpPr>
              <a:cxnSpLocks noChangeShapeType="1"/>
              <a:stCxn id="20516" idx="5"/>
              <a:endCxn id="20495" idx="0"/>
            </p:cNvCxnSpPr>
            <p:nvPr/>
          </p:nvCxnSpPr>
          <p:spPr bwMode="auto">
            <a:xfrm>
              <a:off x="4175"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0498" name="AutoShape 11"/>
            <p:cNvCxnSpPr>
              <a:cxnSpLocks noChangeShapeType="1"/>
              <a:stCxn id="20517" idx="3"/>
              <a:endCxn id="20499" idx="0"/>
            </p:cNvCxnSpPr>
            <p:nvPr/>
          </p:nvCxnSpPr>
          <p:spPr bwMode="auto">
            <a:xfrm flipH="1">
              <a:off x="2860"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0499" name="Oval 12"/>
            <p:cNvSpPr>
              <a:spLocks noChangeArrowheads="1"/>
            </p:cNvSpPr>
            <p:nvPr/>
          </p:nvSpPr>
          <p:spPr bwMode="auto">
            <a:xfrm>
              <a:off x="26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K</a:t>
              </a:r>
            </a:p>
            <a:p>
              <a:pPr algn="ctr">
                <a:lnSpc>
                  <a:spcPct val="75000"/>
                </a:lnSpc>
              </a:pPr>
              <a:r>
                <a:rPr lang="en-US" sz="1600" b="1">
                  <a:solidFill>
                    <a:schemeClr val="bg1"/>
                  </a:solidFill>
                  <a:latin typeface="Arial" charset="0"/>
                </a:rPr>
                <a:t>0</a:t>
              </a:r>
            </a:p>
          </p:txBody>
        </p:sp>
        <p:sp>
          <p:nvSpPr>
            <p:cNvPr id="20500" name="Oval 13"/>
            <p:cNvSpPr>
              <a:spLocks noChangeArrowheads="1"/>
            </p:cNvSpPr>
            <p:nvPr/>
          </p:nvSpPr>
          <p:spPr bwMode="auto">
            <a:xfrm>
              <a:off x="30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solidFill>
                    <a:schemeClr val="bg1"/>
                  </a:solidFill>
                  <a:latin typeface="Arial" charset="0"/>
                </a:rPr>
                <a:t>2</a:t>
              </a:r>
            </a:p>
          </p:txBody>
        </p:sp>
        <p:cxnSp>
          <p:nvCxnSpPr>
            <p:cNvPr id="20501" name="AutoShape 14"/>
            <p:cNvCxnSpPr>
              <a:cxnSpLocks noChangeShapeType="1"/>
              <a:stCxn id="20517" idx="5"/>
              <a:endCxn id="20500" idx="0"/>
            </p:cNvCxnSpPr>
            <p:nvPr/>
          </p:nvCxnSpPr>
          <p:spPr bwMode="auto">
            <a:xfrm>
              <a:off x="3167"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0502" name="AutoShape 15"/>
            <p:cNvCxnSpPr>
              <a:cxnSpLocks noChangeShapeType="1"/>
              <a:stCxn id="20518" idx="3"/>
              <a:endCxn id="20503" idx="0"/>
            </p:cNvCxnSpPr>
            <p:nvPr/>
          </p:nvCxnSpPr>
          <p:spPr bwMode="auto">
            <a:xfrm flipH="1">
              <a:off x="844" y="3415"/>
              <a:ext cx="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0503" name="Oval 16"/>
            <p:cNvSpPr>
              <a:spLocks noChangeArrowheads="1"/>
            </p:cNvSpPr>
            <p:nvPr/>
          </p:nvSpPr>
          <p:spPr bwMode="auto">
            <a:xfrm>
              <a:off x="6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F</a:t>
              </a:r>
            </a:p>
            <a:p>
              <a:pPr algn="ctr">
                <a:lnSpc>
                  <a:spcPct val="75000"/>
                </a:lnSpc>
              </a:pPr>
              <a:r>
                <a:rPr lang="en-US" sz="1600" b="1">
                  <a:solidFill>
                    <a:schemeClr val="bg1"/>
                  </a:solidFill>
                  <a:latin typeface="Arial" charset="0"/>
                </a:rPr>
                <a:t>-7</a:t>
              </a:r>
            </a:p>
          </p:txBody>
        </p:sp>
        <p:sp>
          <p:nvSpPr>
            <p:cNvPr id="20504" name="Oval 17"/>
            <p:cNvSpPr>
              <a:spLocks noChangeArrowheads="1"/>
            </p:cNvSpPr>
            <p:nvPr/>
          </p:nvSpPr>
          <p:spPr bwMode="auto">
            <a:xfrm>
              <a:off x="10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20505" name="AutoShape 18"/>
            <p:cNvCxnSpPr>
              <a:cxnSpLocks noChangeShapeType="1"/>
              <a:stCxn id="20518" idx="5"/>
              <a:endCxn id="20504" idx="0"/>
            </p:cNvCxnSpPr>
            <p:nvPr/>
          </p:nvCxnSpPr>
          <p:spPr bwMode="auto">
            <a:xfrm>
              <a:off x="1151" y="3415"/>
              <a:ext cx="77"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0506" name="AutoShape 19"/>
            <p:cNvCxnSpPr>
              <a:cxnSpLocks noChangeShapeType="1"/>
              <a:stCxn id="20519" idx="3"/>
              <a:endCxn id="20507" idx="0"/>
            </p:cNvCxnSpPr>
            <p:nvPr/>
          </p:nvCxnSpPr>
          <p:spPr bwMode="auto">
            <a:xfrm flipH="1">
              <a:off x="1660" y="3415"/>
              <a:ext cx="261"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20507" name="Oval 20"/>
            <p:cNvSpPr>
              <a:spLocks noChangeArrowheads="1"/>
            </p:cNvSpPr>
            <p:nvPr/>
          </p:nvSpPr>
          <p:spPr bwMode="auto">
            <a:xfrm>
              <a:off x="1492"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20508" name="Oval 21"/>
            <p:cNvSpPr>
              <a:spLocks noChangeArrowheads="1"/>
            </p:cNvSpPr>
            <p:nvPr/>
          </p:nvSpPr>
          <p:spPr bwMode="auto">
            <a:xfrm>
              <a:off x="1876"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solidFill>
                    <a:schemeClr val="bg1"/>
                  </a:solidFill>
                  <a:latin typeface="Arial" charset="0"/>
                </a:rPr>
                <a:t>9</a:t>
              </a:r>
            </a:p>
          </p:txBody>
        </p:sp>
        <p:sp>
          <p:nvSpPr>
            <p:cNvPr id="20509" name="Oval 22"/>
            <p:cNvSpPr>
              <a:spLocks noChangeArrowheads="1"/>
            </p:cNvSpPr>
            <p:nvPr/>
          </p:nvSpPr>
          <p:spPr bwMode="auto">
            <a:xfrm>
              <a:off x="2260" y="3624"/>
              <a:ext cx="336" cy="336"/>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J</a:t>
              </a:r>
            </a:p>
            <a:p>
              <a:pPr algn="ctr">
                <a:lnSpc>
                  <a:spcPct val="75000"/>
                </a:lnSpc>
              </a:pPr>
              <a:r>
                <a:rPr lang="en-US" sz="1600" b="1">
                  <a:solidFill>
                    <a:schemeClr val="bg1"/>
                  </a:solidFill>
                  <a:latin typeface="Arial" charset="0"/>
                </a:rPr>
                <a:t>-6</a:t>
              </a:r>
            </a:p>
          </p:txBody>
        </p:sp>
        <p:cxnSp>
          <p:nvCxnSpPr>
            <p:cNvPr id="20510" name="AutoShape 23"/>
            <p:cNvCxnSpPr>
              <a:cxnSpLocks noChangeShapeType="1"/>
              <a:stCxn id="20519" idx="4"/>
              <a:endCxn id="20508" idx="0"/>
            </p:cNvCxnSpPr>
            <p:nvPr/>
          </p:nvCxnSpPr>
          <p:spPr bwMode="auto">
            <a:xfrm>
              <a:off x="2040" y="3464"/>
              <a:ext cx="4" cy="152"/>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20511" name="AutoShape 24"/>
            <p:cNvCxnSpPr>
              <a:cxnSpLocks noChangeShapeType="1"/>
              <a:stCxn id="20519" idx="5"/>
              <a:endCxn id="20509" idx="0"/>
            </p:cNvCxnSpPr>
            <p:nvPr/>
          </p:nvCxnSpPr>
          <p:spPr bwMode="auto">
            <a:xfrm>
              <a:off x="2159" y="3415"/>
              <a:ext cx="269" cy="201"/>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grpSp>
      <p:sp>
        <p:nvSpPr>
          <p:cNvPr id="933922" name="Text Box 34"/>
          <p:cNvSpPr txBox="1">
            <a:spLocks noChangeArrowheads="1"/>
          </p:cNvSpPr>
          <p:nvPr/>
        </p:nvSpPr>
        <p:spPr bwMode="auto">
          <a:xfrm>
            <a:off x="4800600" y="39624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tx2"/>
                </a:solidFill>
                <a:latin typeface="Arial" charset="0"/>
              </a:rPr>
              <a:t>computer's</a:t>
            </a:r>
            <a:br>
              <a:rPr lang="en-US" sz="1800" b="1" dirty="0">
                <a:solidFill>
                  <a:schemeClr val="tx2"/>
                </a:solidFill>
                <a:latin typeface="Arial" charset="0"/>
              </a:rPr>
            </a:br>
            <a:r>
              <a:rPr lang="en-US" sz="1800" b="1" dirty="0">
                <a:solidFill>
                  <a:schemeClr val="tx2"/>
                </a:solidFill>
                <a:latin typeface="Arial" charset="0"/>
              </a:rPr>
              <a:t>possible moves</a:t>
            </a:r>
          </a:p>
        </p:txBody>
      </p:sp>
      <p:sp>
        <p:nvSpPr>
          <p:cNvPr id="933923" name="Text Box 35"/>
          <p:cNvSpPr txBox="1">
            <a:spLocks noChangeArrowheads="1"/>
          </p:cNvSpPr>
          <p:nvPr/>
        </p:nvSpPr>
        <p:spPr bwMode="auto">
          <a:xfrm>
            <a:off x="6781800" y="4876800"/>
            <a:ext cx="1898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7C80"/>
                </a:solidFill>
                <a:latin typeface="Arial" charset="0"/>
              </a:rPr>
              <a:t>opponent's</a:t>
            </a:r>
            <a:br>
              <a:rPr lang="en-US" sz="1800" b="1">
                <a:solidFill>
                  <a:srgbClr val="FF7C80"/>
                </a:solidFill>
                <a:latin typeface="Arial" charset="0"/>
              </a:rPr>
            </a:br>
            <a:r>
              <a:rPr lang="en-US" sz="1800" b="1">
                <a:solidFill>
                  <a:srgbClr val="FF7C80"/>
                </a:solidFill>
                <a:latin typeface="Arial" charset="0"/>
              </a:rPr>
              <a:t>possible moves</a:t>
            </a:r>
          </a:p>
        </p:txBody>
      </p:sp>
      <p:sp>
        <p:nvSpPr>
          <p:cNvPr id="933924" name="Text Box 36"/>
          <p:cNvSpPr txBox="1">
            <a:spLocks noChangeArrowheads="1"/>
          </p:cNvSpPr>
          <p:nvPr/>
        </p:nvSpPr>
        <p:spPr bwMode="auto">
          <a:xfrm>
            <a:off x="1600200" y="6324600"/>
            <a:ext cx="5203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0000"/>
                </a:solidFill>
                <a:latin typeface="Arial" charset="0"/>
              </a:rPr>
              <a:t>board evaluation from computer's perspective</a:t>
            </a:r>
          </a:p>
        </p:txBody>
      </p:sp>
      <p:sp>
        <p:nvSpPr>
          <p:cNvPr id="933925" name="Oval 37"/>
          <p:cNvSpPr>
            <a:spLocks noChangeArrowheads="1"/>
          </p:cNvSpPr>
          <p:nvPr/>
        </p:nvSpPr>
        <p:spPr bwMode="auto">
          <a:xfrm>
            <a:off x="3733800" y="4191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p:txBody>
      </p:sp>
      <p:sp>
        <p:nvSpPr>
          <p:cNvPr id="933926" name="Text Box 38"/>
          <p:cNvSpPr txBox="1">
            <a:spLocks noChangeArrowheads="1"/>
          </p:cNvSpPr>
          <p:nvPr/>
        </p:nvSpPr>
        <p:spPr bwMode="auto">
          <a:xfrm>
            <a:off x="7346950" y="5867400"/>
            <a:ext cx="1797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terminal states</a:t>
            </a:r>
          </a:p>
        </p:txBody>
      </p:sp>
      <p:sp>
        <p:nvSpPr>
          <p:cNvPr id="933941" name="Oval 53"/>
          <p:cNvSpPr>
            <a:spLocks noChangeArrowheads="1"/>
          </p:cNvSpPr>
          <p:nvPr/>
        </p:nvSpPr>
        <p:spPr bwMode="auto">
          <a:xfrm>
            <a:off x="3733800" y="41910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a:solidFill>
                  <a:schemeClr val="bg1"/>
                </a:solidFill>
                <a:latin typeface="Arial" charset="0"/>
              </a:rPr>
              <a:t>9</a:t>
            </a:r>
            <a:endParaRPr lang="en-US" sz="18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3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3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3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33925"/>
                                        </p:tgtEl>
                                        <p:attrNameLst>
                                          <p:attrName>style.visibility</p:attrName>
                                        </p:attrNameLst>
                                      </p:cBhvr>
                                      <p:to>
                                        <p:strVal val="visible"/>
                                      </p:to>
                                    </p:set>
                                    <p:animEffect transition="in" filter="dissolve">
                                      <p:cBhvr>
                                        <p:cTn id="19" dur="500"/>
                                        <p:tgtEl>
                                          <p:spTgt spid="9339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33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93392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93392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93392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93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uild="p" autoUpdateAnimBg="0"/>
      <p:bldP spid="933922" grpId="0" autoUpdateAnimBg="0"/>
      <p:bldP spid="933923" grpId="0" autoUpdateAnimBg="0"/>
      <p:bldP spid="933924" grpId="0" autoUpdateAnimBg="0"/>
      <p:bldP spid="933925" grpId="0" animBg="1" autoUpdateAnimBg="0"/>
      <p:bldP spid="933926" grpId="0" autoUpdateAnimBg="0"/>
      <p:bldP spid="933941"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854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08546"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0854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08548" name="AutoShape 4"/>
          <p:cNvCxnSpPr>
            <a:cxnSpLocks noChangeShapeType="1"/>
            <a:stCxn id="108547" idx="3"/>
            <a:endCxn id="10854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4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0855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08551" name="AutoShape 7"/>
          <p:cNvCxnSpPr>
            <a:cxnSpLocks noChangeShapeType="1"/>
            <a:stCxn id="108550" idx="3"/>
            <a:endCxn id="10855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52" name="AutoShape 8"/>
          <p:cNvCxnSpPr>
            <a:cxnSpLocks noChangeShapeType="1"/>
            <a:stCxn id="108550" idx="5"/>
            <a:endCxn id="108557"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53" name="AutoShape 9"/>
          <p:cNvCxnSpPr>
            <a:cxnSpLocks noChangeShapeType="1"/>
            <a:stCxn id="108556" idx="3"/>
            <a:endCxn id="10855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5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08555" name="AutoShape 11"/>
          <p:cNvCxnSpPr>
            <a:cxnSpLocks noChangeShapeType="1"/>
            <a:stCxn id="108556" idx="5"/>
            <a:endCxn id="108547"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55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08557"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08558" name="AutoShape 14"/>
          <p:cNvCxnSpPr>
            <a:cxnSpLocks noChangeShapeType="1"/>
            <a:stCxn id="108547" idx="5"/>
            <a:endCxn id="108559"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5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08560" name="AutoShape 16"/>
          <p:cNvCxnSpPr>
            <a:cxnSpLocks noChangeShapeType="1"/>
            <a:stCxn id="108593" idx="2"/>
            <a:endCxn id="10855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6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0856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08563"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08564" name="AutoShape 20"/>
          <p:cNvCxnSpPr>
            <a:cxnSpLocks noChangeShapeType="1"/>
            <a:stCxn id="108561" idx="3"/>
            <a:endCxn id="10858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5" name="AutoShape 21"/>
          <p:cNvCxnSpPr>
            <a:cxnSpLocks noChangeShapeType="1"/>
            <a:stCxn id="108561" idx="4"/>
            <a:endCxn id="10859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6" name="AutoShape 22"/>
          <p:cNvCxnSpPr>
            <a:cxnSpLocks noChangeShapeType="1"/>
            <a:stCxn id="108561" idx="5"/>
            <a:endCxn id="10858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7" name="AutoShape 23"/>
          <p:cNvCxnSpPr>
            <a:cxnSpLocks noChangeShapeType="1"/>
            <a:stCxn id="108563" idx="3"/>
            <a:endCxn id="108589"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8" name="AutoShape 24"/>
          <p:cNvCxnSpPr>
            <a:cxnSpLocks noChangeShapeType="1"/>
            <a:stCxn id="108563" idx="4"/>
            <a:endCxn id="108590"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69" name="AutoShape 25"/>
          <p:cNvCxnSpPr>
            <a:cxnSpLocks noChangeShapeType="1"/>
            <a:stCxn id="108563" idx="5"/>
            <a:endCxn id="10859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0" name="AutoShape 26"/>
          <p:cNvCxnSpPr>
            <a:cxnSpLocks noChangeShapeType="1"/>
            <a:stCxn id="108593" idx="5"/>
            <a:endCxn id="10856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1" name="AutoShape 27"/>
          <p:cNvCxnSpPr>
            <a:cxnSpLocks noChangeShapeType="1"/>
            <a:stCxn id="108593" idx="6"/>
            <a:endCxn id="10856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2" name="AutoShape 28"/>
          <p:cNvCxnSpPr>
            <a:cxnSpLocks noChangeShapeType="1"/>
            <a:stCxn id="108593" idx="3"/>
            <a:endCxn id="108563"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7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0857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0857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08576" name="AutoShape 32"/>
          <p:cNvCxnSpPr>
            <a:cxnSpLocks noChangeShapeType="1"/>
            <a:stCxn id="108591" idx="3"/>
            <a:endCxn id="10857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7" name="AutoShape 33"/>
          <p:cNvCxnSpPr>
            <a:cxnSpLocks noChangeShapeType="1"/>
            <a:stCxn id="108591" idx="4"/>
            <a:endCxn id="10857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8" name="AutoShape 34"/>
          <p:cNvCxnSpPr>
            <a:cxnSpLocks noChangeShapeType="1"/>
            <a:stCxn id="108591" idx="5"/>
            <a:endCxn id="10857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79" name="AutoShape 35"/>
          <p:cNvCxnSpPr>
            <a:cxnSpLocks noChangeShapeType="1"/>
            <a:stCxn id="108587" idx="3"/>
            <a:endCxn id="10858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0858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08582" name="AutoShape 38"/>
          <p:cNvCxnSpPr>
            <a:cxnSpLocks noChangeShapeType="1"/>
            <a:stCxn id="108587" idx="5"/>
            <a:endCxn id="10858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08583" name="AutoShape 39"/>
          <p:cNvCxnSpPr>
            <a:cxnSpLocks noChangeShapeType="1"/>
            <a:stCxn id="108588" idx="3"/>
            <a:endCxn id="10858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0858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08586" name="AutoShape 42"/>
          <p:cNvCxnSpPr>
            <a:cxnSpLocks noChangeShapeType="1"/>
            <a:stCxn id="108588" idx="5"/>
            <a:endCxn id="10858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0858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0858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08589"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0859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0859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0859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0859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08594" name="Group 52"/>
          <p:cNvGrpSpPr>
            <a:grpSpLocks/>
          </p:cNvGrpSpPr>
          <p:nvPr/>
        </p:nvGrpSpPr>
        <p:grpSpPr bwMode="auto">
          <a:xfrm>
            <a:off x="2095500" y="3200400"/>
            <a:ext cx="2082800" cy="673100"/>
            <a:chOff x="1320" y="2016"/>
            <a:chExt cx="1312" cy="424"/>
          </a:xfrm>
        </p:grpSpPr>
        <p:cxnSp>
          <p:nvCxnSpPr>
            <p:cNvPr id="108613" name="AutoShape 53"/>
            <p:cNvCxnSpPr>
              <a:cxnSpLocks noChangeShapeType="1"/>
              <a:stCxn id="108593" idx="2"/>
              <a:endCxn id="10855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614" name="Text Box 54"/>
            <p:cNvSpPr txBox="1">
              <a:spLocks noChangeArrowheads="1"/>
            </p:cNvSpPr>
            <p:nvPr/>
          </p:nvSpPr>
          <p:spPr bwMode="auto">
            <a:xfrm>
              <a:off x="1920"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859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9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0859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08598" name="Rectangle 58"/>
          <p:cNvSpPr>
            <a:spLocks noChangeArrowheads="1"/>
          </p:cNvSpPr>
          <p:nvPr/>
        </p:nvSpPr>
        <p:spPr bwMode="auto">
          <a:xfrm>
            <a:off x="266700" y="2667000"/>
            <a:ext cx="8496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solidFill>
                  <a:srgbClr val="FF0000"/>
                </a:solidFill>
                <a:latin typeface="Arial" charset="0"/>
              </a:rPr>
              <a:t>			</a:t>
            </a:r>
            <a:r>
              <a:rPr lang="en-US" sz="2000" b="1">
                <a:solidFill>
                  <a:srgbClr val="FF0000"/>
                </a:solidFill>
                <a:latin typeface="Arial" charset="0"/>
              </a:rPr>
              <a:t>O's beta </a:t>
            </a:r>
            <a:r>
              <a:rPr lang="en-US" sz="2000" b="1">
                <a:solidFill>
                  <a:srgbClr val="FF0000"/>
                </a:solidFill>
                <a:latin typeface="Arial" charset="0"/>
                <a:sym typeface="Symbol" charset="0"/>
              </a:rPr>
              <a:t>≤</a:t>
            </a:r>
            <a:r>
              <a:rPr lang="en-US" sz="2000" b="1">
                <a:solidFill>
                  <a:srgbClr val="FF0000"/>
                </a:solidFill>
                <a:latin typeface="Arial" charset="0"/>
              </a:rPr>
              <a:t> F's alpha: </a:t>
            </a:r>
            <a:r>
              <a:rPr lang="en-US" sz="2000">
                <a:latin typeface="Arial" charset="0"/>
              </a:rPr>
              <a:t>stop expanding O (alpha cutoff)</a:t>
            </a:r>
          </a:p>
        </p:txBody>
      </p:sp>
      <p:sp>
        <p:nvSpPr>
          <p:cNvPr id="108599"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08600" name="Group 60"/>
          <p:cNvGrpSpPr>
            <a:grpSpLocks/>
          </p:cNvGrpSpPr>
          <p:nvPr/>
        </p:nvGrpSpPr>
        <p:grpSpPr bwMode="auto">
          <a:xfrm>
            <a:off x="914400" y="3962400"/>
            <a:ext cx="992188" cy="673100"/>
            <a:chOff x="576" y="2496"/>
            <a:chExt cx="625" cy="424"/>
          </a:xfrm>
        </p:grpSpPr>
        <p:cxnSp>
          <p:nvCxnSpPr>
            <p:cNvPr id="108611" name="AutoShape 61"/>
            <p:cNvCxnSpPr>
              <a:cxnSpLocks noChangeShapeType="1"/>
              <a:endCxn id="10855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8612"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08601" name="Group 63"/>
          <p:cNvGrpSpPr>
            <a:grpSpLocks/>
          </p:cNvGrpSpPr>
          <p:nvPr/>
        </p:nvGrpSpPr>
        <p:grpSpPr bwMode="auto">
          <a:xfrm>
            <a:off x="685800" y="4724400"/>
            <a:ext cx="915988" cy="673100"/>
            <a:chOff x="432" y="2976"/>
            <a:chExt cx="577" cy="424"/>
          </a:xfrm>
        </p:grpSpPr>
        <p:cxnSp>
          <p:nvCxnSpPr>
            <p:cNvPr id="108609" name="AutoShape 64"/>
            <p:cNvCxnSpPr>
              <a:cxnSpLocks noChangeShapeType="1"/>
              <a:endCxn id="10855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08610" name="Text Box 65"/>
            <p:cNvSpPr txBox="1">
              <a:spLocks noChangeArrowheads="1"/>
            </p:cNvSpPr>
            <p:nvPr/>
          </p:nvSpPr>
          <p:spPr bwMode="auto">
            <a:xfrm>
              <a:off x="432"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08602"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08603" name="Text Box 68"/>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08604" name="Group 70"/>
          <p:cNvGrpSpPr>
            <a:grpSpLocks/>
          </p:cNvGrpSpPr>
          <p:nvPr/>
        </p:nvGrpSpPr>
        <p:grpSpPr bwMode="auto">
          <a:xfrm>
            <a:off x="457200" y="5486400"/>
            <a:ext cx="1449388" cy="673100"/>
            <a:chOff x="288" y="3456"/>
            <a:chExt cx="913" cy="424"/>
          </a:xfrm>
        </p:grpSpPr>
        <p:cxnSp>
          <p:nvCxnSpPr>
            <p:cNvPr id="108607" name="AutoShape 71"/>
            <p:cNvCxnSpPr>
              <a:cxnSpLocks noChangeShapeType="1"/>
              <a:endCxn id="10854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08608" name="Text Box 72"/>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878666" name="Oval 74"/>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3" name="Straight Connector 2"/>
          <p:cNvCxnSpPr/>
          <p:nvPr/>
        </p:nvCxnSpPr>
        <p:spPr>
          <a:xfrm flipV="1">
            <a:off x="2227263" y="5878513"/>
            <a:ext cx="230187" cy="217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050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8666"/>
                                        </p:tgtEl>
                                        <p:attrNameLst>
                                          <p:attrName>style.visibility</p:attrName>
                                        </p:attrNameLst>
                                      </p:cBhvr>
                                      <p:to>
                                        <p:strVal val="visible"/>
                                      </p:to>
                                    </p:set>
                                    <p:animEffect transition="in" filter="dissolve">
                                      <p:cBhvr>
                                        <p:cTn id="7" dur="500"/>
                                        <p:tgtEl>
                                          <p:spTgt spid="87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66"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0594" name="Rectangle 51"/>
          <p:cNvSpPr>
            <a:spLocks noGrp="1" noChangeArrowheads="1"/>
          </p:cNvSpPr>
          <p:nvPr>
            <p:ph idx="1"/>
          </p:nvPr>
        </p:nvSpPr>
        <p:spPr>
          <a:xfrm>
            <a:off x="762000" y="1600200"/>
            <a:ext cx="8077200" cy="762000"/>
          </a:xfrm>
        </p:spPr>
        <p:txBody>
          <a:bodyPr/>
          <a:lstStyle/>
          <a:p>
            <a:pPr eaLnBrk="1" hangingPunct="1">
              <a:lnSpc>
                <a:spcPct val="90000"/>
              </a:lnSpc>
              <a:spcBef>
                <a:spcPct val="30000"/>
              </a:spcBef>
              <a:buFont typeface="Wingdings" charset="0"/>
              <a:buNone/>
            </a:pPr>
            <a:r>
              <a:rPr lang="en-US" sz="2400">
                <a:solidFill>
                  <a:srgbClr val="FF0000"/>
                </a:solidFill>
                <a:latin typeface="Calibri" charset="0"/>
              </a:rPr>
              <a:t>Why?	</a:t>
            </a:r>
            <a:r>
              <a:rPr lang="en-US" sz="2400">
                <a:latin typeface="Calibri" charset="0"/>
              </a:rPr>
              <a:t>Smart opponent will choose W or worse, thus O's upper bound is –3.  So computer shouldn't choose O:-3 since N:4 is better.</a:t>
            </a:r>
          </a:p>
        </p:txBody>
      </p:sp>
      <p:sp>
        <p:nvSpPr>
          <p:cNvPr id="110595"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10596"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10597" name="AutoShape 4"/>
          <p:cNvCxnSpPr>
            <a:cxnSpLocks noChangeShapeType="1"/>
            <a:stCxn id="110596" idx="3"/>
            <a:endCxn id="110598"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598"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0599"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10600" name="AutoShape 7"/>
          <p:cNvCxnSpPr>
            <a:cxnSpLocks noChangeShapeType="1"/>
            <a:stCxn id="110599" idx="3"/>
            <a:endCxn id="110605"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01" name="AutoShape 8"/>
          <p:cNvCxnSpPr>
            <a:cxnSpLocks noChangeShapeType="1"/>
            <a:stCxn id="110599" idx="5"/>
            <a:endCxn id="110606"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02" name="AutoShape 9"/>
          <p:cNvCxnSpPr>
            <a:cxnSpLocks noChangeShapeType="1"/>
            <a:stCxn id="110605" idx="3"/>
            <a:endCxn id="110603"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03"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0604" name="AutoShape 11"/>
          <p:cNvCxnSpPr>
            <a:cxnSpLocks noChangeShapeType="1"/>
            <a:stCxn id="110605" idx="5"/>
            <a:endCxn id="110596"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05"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0606"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0607" name="AutoShape 14"/>
          <p:cNvCxnSpPr>
            <a:cxnSpLocks noChangeShapeType="1"/>
            <a:stCxn id="110596" idx="5"/>
            <a:endCxn id="110608"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08" name="Oval 15"/>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0609" name="AutoShape 16"/>
          <p:cNvCxnSpPr>
            <a:cxnSpLocks noChangeShapeType="1"/>
            <a:stCxn id="110642" idx="2"/>
            <a:endCxn id="110599"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10"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0611"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0612"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0613" name="AutoShape 20"/>
          <p:cNvCxnSpPr>
            <a:cxnSpLocks noChangeShapeType="1"/>
            <a:stCxn id="110610" idx="3"/>
            <a:endCxn id="110636"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4" name="AutoShape 21"/>
          <p:cNvCxnSpPr>
            <a:cxnSpLocks noChangeShapeType="1"/>
            <a:stCxn id="110610" idx="4"/>
            <a:endCxn id="110641"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5" name="AutoShape 22"/>
          <p:cNvCxnSpPr>
            <a:cxnSpLocks noChangeShapeType="1"/>
            <a:stCxn id="110610" idx="5"/>
            <a:endCxn id="110637"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6" name="AutoShape 23"/>
          <p:cNvCxnSpPr>
            <a:cxnSpLocks noChangeShapeType="1"/>
            <a:stCxn id="110612" idx="3"/>
            <a:endCxn id="110638"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7" name="AutoShape 24"/>
          <p:cNvCxnSpPr>
            <a:cxnSpLocks noChangeShapeType="1"/>
            <a:stCxn id="110612" idx="4"/>
            <a:endCxn id="110639"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8" name="AutoShape 25"/>
          <p:cNvCxnSpPr>
            <a:cxnSpLocks noChangeShapeType="1"/>
            <a:stCxn id="110612" idx="5"/>
            <a:endCxn id="110640"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19" name="AutoShape 26"/>
          <p:cNvCxnSpPr>
            <a:cxnSpLocks noChangeShapeType="1"/>
            <a:stCxn id="110642" idx="5"/>
            <a:endCxn id="110611"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0" name="AutoShape 27"/>
          <p:cNvCxnSpPr>
            <a:cxnSpLocks noChangeShapeType="1"/>
            <a:stCxn id="110642" idx="6"/>
            <a:endCxn id="110610"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1" name="AutoShape 28"/>
          <p:cNvCxnSpPr>
            <a:cxnSpLocks noChangeShapeType="1"/>
            <a:stCxn id="110642" idx="3"/>
            <a:endCxn id="110612"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22"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0623"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0624"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0625" name="AutoShape 32"/>
          <p:cNvCxnSpPr>
            <a:cxnSpLocks noChangeShapeType="1"/>
            <a:stCxn id="110640" idx="3"/>
            <a:endCxn id="110623"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6" name="AutoShape 33"/>
          <p:cNvCxnSpPr>
            <a:cxnSpLocks noChangeShapeType="1"/>
            <a:stCxn id="110640" idx="4"/>
            <a:endCxn id="110624"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7" name="AutoShape 34"/>
          <p:cNvCxnSpPr>
            <a:cxnSpLocks noChangeShapeType="1"/>
            <a:stCxn id="110640" idx="5"/>
            <a:endCxn id="110622"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28" name="AutoShape 35"/>
          <p:cNvCxnSpPr>
            <a:cxnSpLocks noChangeShapeType="1"/>
            <a:stCxn id="110636" idx="3"/>
            <a:endCxn id="110629"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29"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0630"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0631" name="AutoShape 38"/>
          <p:cNvCxnSpPr>
            <a:cxnSpLocks noChangeShapeType="1"/>
            <a:stCxn id="110636" idx="5"/>
            <a:endCxn id="110630"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0632" name="AutoShape 39"/>
          <p:cNvCxnSpPr>
            <a:cxnSpLocks noChangeShapeType="1"/>
            <a:stCxn id="110637" idx="3"/>
            <a:endCxn id="110633"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33"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0634"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0635" name="AutoShape 42"/>
          <p:cNvCxnSpPr>
            <a:cxnSpLocks noChangeShapeType="1"/>
            <a:stCxn id="110637" idx="5"/>
            <a:endCxn id="110634"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0636"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0637"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0638"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0639"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0640"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0641"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0642"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0643" name="Group 52"/>
          <p:cNvGrpSpPr>
            <a:grpSpLocks/>
          </p:cNvGrpSpPr>
          <p:nvPr/>
        </p:nvGrpSpPr>
        <p:grpSpPr bwMode="auto">
          <a:xfrm>
            <a:off x="2095500" y="3200400"/>
            <a:ext cx="2082800" cy="673100"/>
            <a:chOff x="1320" y="2016"/>
            <a:chExt cx="1312" cy="424"/>
          </a:xfrm>
        </p:grpSpPr>
        <p:cxnSp>
          <p:nvCxnSpPr>
            <p:cNvPr id="110659" name="AutoShape 53"/>
            <p:cNvCxnSpPr>
              <a:cxnSpLocks noChangeShapeType="1"/>
              <a:stCxn id="110642" idx="2"/>
              <a:endCxn id="110599"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60" name="Text Box 54"/>
            <p:cNvSpPr txBox="1">
              <a:spLocks noChangeArrowheads="1"/>
            </p:cNvSpPr>
            <p:nvPr/>
          </p:nvSpPr>
          <p:spPr bwMode="auto">
            <a:xfrm>
              <a:off x="1968" y="201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0644"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645"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0646"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0647"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0648" name="Group 60"/>
          <p:cNvGrpSpPr>
            <a:grpSpLocks/>
          </p:cNvGrpSpPr>
          <p:nvPr/>
        </p:nvGrpSpPr>
        <p:grpSpPr bwMode="auto">
          <a:xfrm>
            <a:off x="914400" y="3962400"/>
            <a:ext cx="992188" cy="673100"/>
            <a:chOff x="576" y="2496"/>
            <a:chExt cx="625" cy="424"/>
          </a:xfrm>
        </p:grpSpPr>
        <p:cxnSp>
          <p:nvCxnSpPr>
            <p:cNvPr id="110657" name="AutoShape 61"/>
            <p:cNvCxnSpPr>
              <a:cxnSpLocks noChangeShapeType="1"/>
              <a:endCxn id="110605"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0658"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0649" name="Group 63"/>
          <p:cNvGrpSpPr>
            <a:grpSpLocks/>
          </p:cNvGrpSpPr>
          <p:nvPr/>
        </p:nvGrpSpPr>
        <p:grpSpPr bwMode="auto">
          <a:xfrm>
            <a:off x="609600" y="4724400"/>
            <a:ext cx="992188" cy="673100"/>
            <a:chOff x="384" y="2976"/>
            <a:chExt cx="625" cy="424"/>
          </a:xfrm>
        </p:grpSpPr>
        <p:cxnSp>
          <p:nvCxnSpPr>
            <p:cNvPr id="110655" name="AutoShape 64"/>
            <p:cNvCxnSpPr>
              <a:cxnSpLocks noChangeShapeType="1"/>
              <a:endCxn id="110603"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0656"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0650"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sp>
        <p:nvSpPr>
          <p:cNvPr id="110651" name="Text Box 67"/>
          <p:cNvSpPr txBox="1">
            <a:spLocks noChangeArrowheads="1"/>
          </p:cNvSpPr>
          <p:nvPr/>
        </p:nvSpPr>
        <p:spPr bwMode="auto">
          <a:xfrm>
            <a:off x="8229600" y="51816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O</a:t>
            </a:r>
          </a:p>
        </p:txBody>
      </p:sp>
      <p:grpSp>
        <p:nvGrpSpPr>
          <p:cNvPr id="110652" name="Group 68"/>
          <p:cNvGrpSpPr>
            <a:grpSpLocks/>
          </p:cNvGrpSpPr>
          <p:nvPr/>
        </p:nvGrpSpPr>
        <p:grpSpPr bwMode="auto">
          <a:xfrm>
            <a:off x="381000" y="5486400"/>
            <a:ext cx="1525588" cy="673100"/>
            <a:chOff x="240" y="3456"/>
            <a:chExt cx="961" cy="424"/>
          </a:xfrm>
        </p:grpSpPr>
        <p:cxnSp>
          <p:nvCxnSpPr>
            <p:cNvPr id="110653" name="AutoShape 69"/>
            <p:cNvCxnSpPr>
              <a:cxnSpLocks noChangeShapeType="1"/>
              <a:endCxn id="110598"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0654" name="Text Box 70"/>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Tree>
    <p:extLst>
      <p:ext uri="{BB962C8B-B14F-4D97-AF65-F5344CB8AC3E}">
        <p14:creationId xmlns:p14="http://schemas.microsoft.com/office/powerpoint/2010/main" val="79550429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4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264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1264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12644" name="AutoShape 4"/>
          <p:cNvCxnSpPr>
            <a:cxnSpLocks noChangeShapeType="1"/>
            <a:stCxn id="112643" idx="3"/>
            <a:endCxn id="112645"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4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264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r>
              <a:rPr lang="en-US" sz="1600" b="1">
                <a:solidFill>
                  <a:srgbClr val="FFFF66"/>
                </a:solidFill>
                <a:latin typeface="Arial" charset="0"/>
                <a:sym typeface="Symbol" charset="0"/>
              </a:rPr>
              <a:t>∞</a:t>
            </a:r>
            <a:endParaRPr lang="en-US" sz="1600" b="1">
              <a:solidFill>
                <a:srgbClr val="FFFF66"/>
              </a:solidFill>
              <a:latin typeface="Arial" charset="0"/>
            </a:endParaRPr>
          </a:p>
        </p:txBody>
      </p:sp>
      <p:cxnSp>
        <p:nvCxnSpPr>
          <p:cNvPr id="112647" name="AutoShape 7"/>
          <p:cNvCxnSpPr>
            <a:cxnSpLocks noChangeShapeType="1"/>
            <a:stCxn id="112646" idx="3"/>
            <a:endCxn id="11265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48" name="AutoShape 8"/>
          <p:cNvCxnSpPr>
            <a:cxnSpLocks noChangeShapeType="1"/>
            <a:stCxn id="112646" idx="5"/>
            <a:endCxn id="112653"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49" name="AutoShape 9"/>
          <p:cNvCxnSpPr>
            <a:cxnSpLocks noChangeShapeType="1"/>
            <a:stCxn id="112652" idx="3"/>
            <a:endCxn id="11265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2651" name="AutoShape 11"/>
          <p:cNvCxnSpPr>
            <a:cxnSpLocks noChangeShapeType="1"/>
            <a:stCxn id="112652" idx="5"/>
            <a:endCxn id="112643"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65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2653"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2654" name="AutoShape 14"/>
          <p:cNvCxnSpPr>
            <a:cxnSpLocks noChangeShapeType="1"/>
            <a:stCxn id="112643" idx="5"/>
            <a:endCxn id="112655"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2656" name="AutoShape 16"/>
          <p:cNvCxnSpPr>
            <a:cxnSpLocks noChangeShapeType="1"/>
            <a:stCxn id="112689" idx="2"/>
            <a:endCxn id="11264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5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265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2659"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2660" name="AutoShape 20"/>
          <p:cNvCxnSpPr>
            <a:cxnSpLocks noChangeShapeType="1"/>
            <a:stCxn id="112657" idx="3"/>
            <a:endCxn id="11268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1" name="AutoShape 21"/>
          <p:cNvCxnSpPr>
            <a:cxnSpLocks noChangeShapeType="1"/>
            <a:stCxn id="112657" idx="4"/>
            <a:endCxn id="11268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2" name="AutoShape 22"/>
          <p:cNvCxnSpPr>
            <a:cxnSpLocks noChangeShapeType="1"/>
            <a:stCxn id="112657" idx="5"/>
            <a:endCxn id="11268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3" name="AutoShape 23"/>
          <p:cNvCxnSpPr>
            <a:cxnSpLocks noChangeShapeType="1"/>
            <a:stCxn id="112659" idx="3"/>
            <a:endCxn id="112685"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4" name="AutoShape 24"/>
          <p:cNvCxnSpPr>
            <a:cxnSpLocks noChangeShapeType="1"/>
            <a:stCxn id="112659" idx="4"/>
            <a:endCxn id="112686"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5" name="AutoShape 25"/>
          <p:cNvCxnSpPr>
            <a:cxnSpLocks noChangeShapeType="1"/>
            <a:stCxn id="112659" idx="5"/>
            <a:endCxn id="112687"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6" name="AutoShape 26"/>
          <p:cNvCxnSpPr>
            <a:cxnSpLocks noChangeShapeType="1"/>
            <a:stCxn id="112689" idx="5"/>
            <a:endCxn id="11265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7" name="AutoShape 27"/>
          <p:cNvCxnSpPr>
            <a:cxnSpLocks noChangeShapeType="1"/>
            <a:stCxn id="112689" idx="6"/>
            <a:endCxn id="11265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68" name="AutoShape 28"/>
          <p:cNvCxnSpPr>
            <a:cxnSpLocks noChangeShapeType="1"/>
            <a:stCxn id="112689" idx="3"/>
            <a:endCxn id="112659"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6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267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267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2672" name="AutoShape 32"/>
          <p:cNvCxnSpPr>
            <a:cxnSpLocks noChangeShapeType="1"/>
            <a:stCxn id="112687" idx="3"/>
            <a:endCxn id="11267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3" name="AutoShape 33"/>
          <p:cNvCxnSpPr>
            <a:cxnSpLocks noChangeShapeType="1"/>
            <a:stCxn id="112687" idx="4"/>
            <a:endCxn id="11267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4" name="AutoShape 34"/>
          <p:cNvCxnSpPr>
            <a:cxnSpLocks noChangeShapeType="1"/>
            <a:stCxn id="112687" idx="5"/>
            <a:endCxn id="11266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5" name="AutoShape 35"/>
          <p:cNvCxnSpPr>
            <a:cxnSpLocks noChangeShapeType="1"/>
            <a:stCxn id="112683" idx="3"/>
            <a:endCxn id="11267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7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267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2678" name="AutoShape 38"/>
          <p:cNvCxnSpPr>
            <a:cxnSpLocks noChangeShapeType="1"/>
            <a:stCxn id="112683" idx="5"/>
            <a:endCxn id="11267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2679" name="AutoShape 39"/>
          <p:cNvCxnSpPr>
            <a:cxnSpLocks noChangeShapeType="1"/>
            <a:stCxn id="112684" idx="3"/>
            <a:endCxn id="11268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8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268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2682" name="AutoShape 42"/>
          <p:cNvCxnSpPr>
            <a:cxnSpLocks noChangeShapeType="1"/>
            <a:stCxn id="112684" idx="5"/>
            <a:endCxn id="11268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268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268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2685"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2686"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268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268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268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2690" name="Group 52"/>
          <p:cNvGrpSpPr>
            <a:grpSpLocks/>
          </p:cNvGrpSpPr>
          <p:nvPr/>
        </p:nvGrpSpPr>
        <p:grpSpPr bwMode="auto">
          <a:xfrm>
            <a:off x="2095500" y="3276600"/>
            <a:ext cx="2082800" cy="596900"/>
            <a:chOff x="1320" y="2064"/>
            <a:chExt cx="1312" cy="376"/>
          </a:xfrm>
        </p:grpSpPr>
        <p:cxnSp>
          <p:nvCxnSpPr>
            <p:cNvPr id="112708" name="AutoShape 53"/>
            <p:cNvCxnSpPr>
              <a:cxnSpLocks noChangeShapeType="1"/>
              <a:stCxn id="112689" idx="2"/>
              <a:endCxn id="11264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709"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269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9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269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269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2695"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2696" name="Group 60"/>
          <p:cNvGrpSpPr>
            <a:grpSpLocks/>
          </p:cNvGrpSpPr>
          <p:nvPr/>
        </p:nvGrpSpPr>
        <p:grpSpPr bwMode="auto">
          <a:xfrm>
            <a:off x="990600" y="3962400"/>
            <a:ext cx="915988" cy="673100"/>
            <a:chOff x="624" y="2496"/>
            <a:chExt cx="577" cy="424"/>
          </a:xfrm>
        </p:grpSpPr>
        <p:cxnSp>
          <p:nvCxnSpPr>
            <p:cNvPr id="112706" name="AutoShape 61"/>
            <p:cNvCxnSpPr>
              <a:cxnSpLocks noChangeShapeType="1"/>
              <a:endCxn id="11265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2707" name="Text Box 62"/>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2697" name="Group 63"/>
          <p:cNvGrpSpPr>
            <a:grpSpLocks/>
          </p:cNvGrpSpPr>
          <p:nvPr/>
        </p:nvGrpSpPr>
        <p:grpSpPr bwMode="auto">
          <a:xfrm>
            <a:off x="609600" y="4724400"/>
            <a:ext cx="992188" cy="673100"/>
            <a:chOff x="384" y="2976"/>
            <a:chExt cx="625" cy="424"/>
          </a:xfrm>
        </p:grpSpPr>
        <p:cxnSp>
          <p:nvCxnSpPr>
            <p:cNvPr id="112704" name="AutoShape 64"/>
            <p:cNvCxnSpPr>
              <a:cxnSpLocks noChangeShapeType="1"/>
              <a:endCxn id="11265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2705"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2698" name="Text Box 66"/>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F</a:t>
            </a:r>
          </a:p>
        </p:txBody>
      </p:sp>
      <p:grpSp>
        <p:nvGrpSpPr>
          <p:cNvPr id="112699" name="Group 68"/>
          <p:cNvGrpSpPr>
            <a:grpSpLocks/>
          </p:cNvGrpSpPr>
          <p:nvPr/>
        </p:nvGrpSpPr>
        <p:grpSpPr bwMode="auto">
          <a:xfrm>
            <a:off x="381000" y="5486400"/>
            <a:ext cx="1525588" cy="673100"/>
            <a:chOff x="240" y="3456"/>
            <a:chExt cx="961" cy="424"/>
          </a:xfrm>
        </p:grpSpPr>
        <p:cxnSp>
          <p:nvCxnSpPr>
            <p:cNvPr id="112702" name="AutoShape 69"/>
            <p:cNvCxnSpPr>
              <a:cxnSpLocks noChangeShapeType="1"/>
              <a:endCxn id="11264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2703" name="Text Box 70"/>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2700" name="Oval 71"/>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2761" name="Rectangle 73"/>
          <p:cNvSpPr>
            <a:spLocks noChangeArrowheads="1"/>
          </p:cNvSpPr>
          <p:nvPr/>
        </p:nvSpPr>
        <p:spPr bwMode="auto">
          <a:xfrm>
            <a:off x="7620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a:solidFill>
                  <a:schemeClr val="tx2"/>
                </a:solidFill>
                <a:latin typeface="Arial" charset="0"/>
              </a:rPr>
              <a:t>			</a:t>
            </a:r>
            <a:r>
              <a:rPr lang="en-US" sz="2000">
                <a:solidFill>
                  <a:schemeClr val="tx2"/>
                </a:solidFill>
                <a:latin typeface="Arial" charset="0"/>
              </a:rPr>
              <a:t>  alpha(F) not changed (maximizing)</a:t>
            </a:r>
          </a:p>
        </p:txBody>
      </p:sp>
    </p:spTree>
    <p:extLst>
      <p:ext uri="{BB962C8B-B14F-4D97-AF65-F5344CB8AC3E}">
        <p14:creationId xmlns:p14="http://schemas.microsoft.com/office/powerpoint/2010/main" val="2864521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61"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468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4690"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1469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14692" name="AutoShape 4"/>
          <p:cNvCxnSpPr>
            <a:cxnSpLocks noChangeShapeType="1"/>
            <a:stCxn id="114691" idx="3"/>
            <a:endCxn id="11469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69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469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a:t>
            </a:r>
          </a:p>
        </p:txBody>
      </p:sp>
      <p:cxnSp>
        <p:nvCxnSpPr>
          <p:cNvPr id="114695" name="AutoShape 7"/>
          <p:cNvCxnSpPr>
            <a:cxnSpLocks noChangeShapeType="1"/>
            <a:stCxn id="114694" idx="3"/>
            <a:endCxn id="11470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696" name="AutoShape 8"/>
          <p:cNvCxnSpPr>
            <a:cxnSpLocks noChangeShapeType="1"/>
            <a:stCxn id="114694" idx="5"/>
            <a:endCxn id="114701" idx="0"/>
          </p:cNvCxnSpPr>
          <p:nvPr/>
        </p:nvCxnSpPr>
        <p:spPr bwMode="auto">
          <a:xfrm>
            <a:off x="2284413" y="4354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697" name="AutoShape 9"/>
          <p:cNvCxnSpPr>
            <a:cxnSpLocks noChangeShapeType="1"/>
            <a:stCxn id="114700" idx="3"/>
            <a:endCxn id="11469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69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4699" name="AutoShape 11"/>
          <p:cNvCxnSpPr>
            <a:cxnSpLocks noChangeShapeType="1"/>
            <a:stCxn id="114700" idx="5"/>
            <a:endCxn id="114691"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0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4701"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4702" name="AutoShape 14"/>
          <p:cNvCxnSpPr>
            <a:cxnSpLocks noChangeShapeType="1"/>
            <a:stCxn id="114691" idx="5"/>
            <a:endCxn id="11470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0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4704" name="AutoShape 16"/>
          <p:cNvCxnSpPr>
            <a:cxnSpLocks noChangeShapeType="1"/>
            <a:stCxn id="114737" idx="2"/>
            <a:endCxn id="11469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0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470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4707"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4708" name="AutoShape 20"/>
          <p:cNvCxnSpPr>
            <a:cxnSpLocks noChangeShapeType="1"/>
            <a:stCxn id="114705" idx="3"/>
            <a:endCxn id="11473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09" name="AutoShape 21"/>
          <p:cNvCxnSpPr>
            <a:cxnSpLocks noChangeShapeType="1"/>
            <a:stCxn id="114705" idx="4"/>
            <a:endCxn id="11473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0" name="AutoShape 22"/>
          <p:cNvCxnSpPr>
            <a:cxnSpLocks noChangeShapeType="1"/>
            <a:stCxn id="114705" idx="5"/>
            <a:endCxn id="11473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1" name="AutoShape 23"/>
          <p:cNvCxnSpPr>
            <a:cxnSpLocks noChangeShapeType="1"/>
            <a:stCxn id="114707" idx="3"/>
            <a:endCxn id="114733"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2" name="AutoShape 24"/>
          <p:cNvCxnSpPr>
            <a:cxnSpLocks noChangeShapeType="1"/>
            <a:stCxn id="114707" idx="4"/>
            <a:endCxn id="11473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3" name="AutoShape 25"/>
          <p:cNvCxnSpPr>
            <a:cxnSpLocks noChangeShapeType="1"/>
            <a:stCxn id="114707" idx="5"/>
            <a:endCxn id="11473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4" name="AutoShape 26"/>
          <p:cNvCxnSpPr>
            <a:cxnSpLocks noChangeShapeType="1"/>
            <a:stCxn id="114737" idx="5"/>
            <a:endCxn id="11470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5" name="AutoShape 27"/>
          <p:cNvCxnSpPr>
            <a:cxnSpLocks noChangeShapeType="1"/>
            <a:stCxn id="114737" idx="6"/>
            <a:endCxn id="11470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16" name="AutoShape 28"/>
          <p:cNvCxnSpPr>
            <a:cxnSpLocks noChangeShapeType="1"/>
            <a:stCxn id="114737" idx="3"/>
            <a:endCxn id="114707"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1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471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471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4720" name="AutoShape 32"/>
          <p:cNvCxnSpPr>
            <a:cxnSpLocks noChangeShapeType="1"/>
            <a:stCxn id="114735" idx="3"/>
            <a:endCxn id="11471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1" name="AutoShape 33"/>
          <p:cNvCxnSpPr>
            <a:cxnSpLocks noChangeShapeType="1"/>
            <a:stCxn id="114735" idx="4"/>
            <a:endCxn id="11471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2" name="AutoShape 34"/>
          <p:cNvCxnSpPr>
            <a:cxnSpLocks noChangeShapeType="1"/>
            <a:stCxn id="114735" idx="5"/>
            <a:endCxn id="11471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3" name="AutoShape 35"/>
          <p:cNvCxnSpPr>
            <a:cxnSpLocks noChangeShapeType="1"/>
            <a:stCxn id="114731" idx="3"/>
            <a:endCxn id="11472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2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472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4726" name="AutoShape 38"/>
          <p:cNvCxnSpPr>
            <a:cxnSpLocks noChangeShapeType="1"/>
            <a:stCxn id="114731" idx="5"/>
            <a:endCxn id="11472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4727" name="AutoShape 39"/>
          <p:cNvCxnSpPr>
            <a:cxnSpLocks noChangeShapeType="1"/>
            <a:stCxn id="114732" idx="3"/>
            <a:endCxn id="11472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2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472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4730" name="AutoShape 42"/>
          <p:cNvCxnSpPr>
            <a:cxnSpLocks noChangeShapeType="1"/>
            <a:stCxn id="114732" idx="5"/>
            <a:endCxn id="11472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473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473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473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473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473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473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473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4738" name="Group 52"/>
          <p:cNvGrpSpPr>
            <a:grpSpLocks/>
          </p:cNvGrpSpPr>
          <p:nvPr/>
        </p:nvGrpSpPr>
        <p:grpSpPr bwMode="auto">
          <a:xfrm>
            <a:off x="2095500" y="3276600"/>
            <a:ext cx="2082800" cy="596900"/>
            <a:chOff x="1320" y="2064"/>
            <a:chExt cx="1312" cy="376"/>
          </a:xfrm>
        </p:grpSpPr>
        <p:cxnSp>
          <p:nvCxnSpPr>
            <p:cNvPr id="114756" name="AutoShape 53"/>
            <p:cNvCxnSpPr>
              <a:cxnSpLocks noChangeShapeType="1"/>
              <a:stCxn id="114737" idx="2"/>
              <a:endCxn id="11469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57"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473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474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474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474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4743"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4744" name="Group 60"/>
          <p:cNvGrpSpPr>
            <a:grpSpLocks/>
          </p:cNvGrpSpPr>
          <p:nvPr/>
        </p:nvGrpSpPr>
        <p:grpSpPr bwMode="auto">
          <a:xfrm>
            <a:off x="914400" y="3962400"/>
            <a:ext cx="992188" cy="673100"/>
            <a:chOff x="576" y="2496"/>
            <a:chExt cx="625" cy="424"/>
          </a:xfrm>
        </p:grpSpPr>
        <p:cxnSp>
          <p:nvCxnSpPr>
            <p:cNvPr id="114754" name="AutoShape 61"/>
            <p:cNvCxnSpPr>
              <a:cxnSpLocks noChangeShapeType="1"/>
              <a:endCxn id="11470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4755" name="Text Box 62"/>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4745" name="Group 63"/>
          <p:cNvGrpSpPr>
            <a:grpSpLocks/>
          </p:cNvGrpSpPr>
          <p:nvPr/>
        </p:nvGrpSpPr>
        <p:grpSpPr bwMode="auto">
          <a:xfrm>
            <a:off x="609600" y="4724400"/>
            <a:ext cx="992188" cy="673100"/>
            <a:chOff x="384" y="2976"/>
            <a:chExt cx="625" cy="424"/>
          </a:xfrm>
        </p:grpSpPr>
        <p:cxnSp>
          <p:nvCxnSpPr>
            <p:cNvPr id="114752" name="AutoShape 64"/>
            <p:cNvCxnSpPr>
              <a:cxnSpLocks noChangeShapeType="1"/>
              <a:endCxn id="11469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4753"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4746" name="Group 67"/>
          <p:cNvGrpSpPr>
            <a:grpSpLocks/>
          </p:cNvGrpSpPr>
          <p:nvPr/>
        </p:nvGrpSpPr>
        <p:grpSpPr bwMode="auto">
          <a:xfrm>
            <a:off x="457200" y="5486400"/>
            <a:ext cx="1449388" cy="673100"/>
            <a:chOff x="288" y="3456"/>
            <a:chExt cx="913" cy="424"/>
          </a:xfrm>
        </p:grpSpPr>
        <p:cxnSp>
          <p:nvCxnSpPr>
            <p:cNvPr id="114750" name="AutoShape 68"/>
            <p:cNvCxnSpPr>
              <a:cxnSpLocks noChangeShapeType="1"/>
              <a:endCxn id="11469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4751" name="Text Box 69"/>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4747" name="Oval 70"/>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4807" name="Rectangle 71"/>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beta(B) = 4</a:t>
            </a:r>
            <a:r>
              <a:rPr lang="en-US" sz="2000">
                <a:solidFill>
                  <a:schemeClr val="tx2"/>
                </a:solidFill>
                <a:latin typeface="Arial" charset="0"/>
              </a:rPr>
              <a:t>, minimum seen so far</a:t>
            </a:r>
          </a:p>
        </p:txBody>
      </p:sp>
      <p:sp>
        <p:nvSpPr>
          <p:cNvPr id="884808" name="Oval 72"/>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spTree>
    <p:extLst>
      <p:ext uri="{BB962C8B-B14F-4D97-AF65-F5344CB8AC3E}">
        <p14:creationId xmlns:p14="http://schemas.microsoft.com/office/powerpoint/2010/main" val="1484560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4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84808"/>
                                        </p:tgtEl>
                                        <p:attrNameLst>
                                          <p:attrName>style.visibility</p:attrName>
                                        </p:attrNameLst>
                                      </p:cBhvr>
                                      <p:to>
                                        <p:strVal val="visible"/>
                                      </p:to>
                                    </p:set>
                                    <p:animEffect transition="in" filter="dissolve">
                                      <p:cBhvr>
                                        <p:cTn id="11" dur="500"/>
                                        <p:tgtEl>
                                          <p:spTgt spid="88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807" grpId="0" autoUpdateAnimBg="0"/>
      <p:bldP spid="884808"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673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6738"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1673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16740" name="AutoShape 4"/>
          <p:cNvCxnSpPr>
            <a:cxnSpLocks noChangeShapeType="1"/>
            <a:stCxn id="116739" idx="3"/>
            <a:endCxn id="11674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4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674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cxnSp>
        <p:nvCxnSpPr>
          <p:cNvPr id="116743" name="AutoShape 7"/>
          <p:cNvCxnSpPr>
            <a:cxnSpLocks noChangeShapeType="1"/>
            <a:stCxn id="116742" idx="3"/>
            <a:endCxn id="11674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44" name="AutoShape 8"/>
          <p:cNvCxnSpPr>
            <a:cxnSpLocks noChangeShapeType="1"/>
            <a:stCxn id="116742" idx="5"/>
            <a:endCxn id="11674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16745" name="AutoShape 9"/>
          <p:cNvCxnSpPr>
            <a:cxnSpLocks noChangeShapeType="1"/>
            <a:stCxn id="116748" idx="3"/>
            <a:endCxn id="11674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4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6747" name="AutoShape 11"/>
          <p:cNvCxnSpPr>
            <a:cxnSpLocks noChangeShapeType="1"/>
            <a:stCxn id="116748" idx="5"/>
            <a:endCxn id="11673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74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6749" name="Oval 13"/>
          <p:cNvSpPr>
            <a:spLocks noChangeArrowheads="1"/>
          </p:cNvSpPr>
          <p:nvPr/>
        </p:nvSpPr>
        <p:spPr bwMode="auto">
          <a:xfrm>
            <a:off x="2133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latin typeface="Arial" charset="0"/>
              </a:rPr>
              <a:t>-5</a:t>
            </a:r>
          </a:p>
        </p:txBody>
      </p:sp>
      <p:cxnSp>
        <p:nvCxnSpPr>
          <p:cNvPr id="116750" name="AutoShape 14"/>
          <p:cNvCxnSpPr>
            <a:cxnSpLocks noChangeShapeType="1"/>
            <a:stCxn id="116739" idx="5"/>
            <a:endCxn id="11675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5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6752" name="AutoShape 16"/>
          <p:cNvCxnSpPr>
            <a:cxnSpLocks noChangeShapeType="1"/>
            <a:stCxn id="116785" idx="2"/>
            <a:endCxn id="11674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5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675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6755"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6756" name="AutoShape 20"/>
          <p:cNvCxnSpPr>
            <a:cxnSpLocks noChangeShapeType="1"/>
            <a:stCxn id="116753" idx="3"/>
            <a:endCxn id="11677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7" name="AutoShape 21"/>
          <p:cNvCxnSpPr>
            <a:cxnSpLocks noChangeShapeType="1"/>
            <a:stCxn id="116753" idx="4"/>
            <a:endCxn id="11678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8" name="AutoShape 22"/>
          <p:cNvCxnSpPr>
            <a:cxnSpLocks noChangeShapeType="1"/>
            <a:stCxn id="116753" idx="5"/>
            <a:endCxn id="11678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59" name="AutoShape 23"/>
          <p:cNvCxnSpPr>
            <a:cxnSpLocks noChangeShapeType="1"/>
            <a:stCxn id="116755" idx="3"/>
            <a:endCxn id="116781"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0" name="AutoShape 24"/>
          <p:cNvCxnSpPr>
            <a:cxnSpLocks noChangeShapeType="1"/>
            <a:stCxn id="116755" idx="4"/>
            <a:endCxn id="11678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1" name="AutoShape 25"/>
          <p:cNvCxnSpPr>
            <a:cxnSpLocks noChangeShapeType="1"/>
            <a:stCxn id="116755" idx="5"/>
            <a:endCxn id="11678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2" name="AutoShape 26"/>
          <p:cNvCxnSpPr>
            <a:cxnSpLocks noChangeShapeType="1"/>
            <a:stCxn id="116785" idx="5"/>
            <a:endCxn id="11675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3" name="AutoShape 27"/>
          <p:cNvCxnSpPr>
            <a:cxnSpLocks noChangeShapeType="1"/>
            <a:stCxn id="116785" idx="6"/>
            <a:endCxn id="11675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4" name="AutoShape 28"/>
          <p:cNvCxnSpPr>
            <a:cxnSpLocks noChangeShapeType="1"/>
            <a:stCxn id="116785" idx="3"/>
            <a:endCxn id="116755"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6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6766"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676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6768" name="AutoShape 32"/>
          <p:cNvCxnSpPr>
            <a:cxnSpLocks noChangeShapeType="1"/>
            <a:stCxn id="116783" idx="3"/>
            <a:endCxn id="11676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69" name="AutoShape 33"/>
          <p:cNvCxnSpPr>
            <a:cxnSpLocks noChangeShapeType="1"/>
            <a:stCxn id="116783" idx="4"/>
            <a:endCxn id="11676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0" name="AutoShape 34"/>
          <p:cNvCxnSpPr>
            <a:cxnSpLocks noChangeShapeType="1"/>
            <a:stCxn id="116783" idx="5"/>
            <a:endCxn id="11676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1" name="AutoShape 35"/>
          <p:cNvCxnSpPr>
            <a:cxnSpLocks noChangeShapeType="1"/>
            <a:stCxn id="116779" idx="3"/>
            <a:endCxn id="11677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677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6774" name="AutoShape 38"/>
          <p:cNvCxnSpPr>
            <a:cxnSpLocks noChangeShapeType="1"/>
            <a:stCxn id="116779" idx="5"/>
            <a:endCxn id="11677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6775" name="AutoShape 39"/>
          <p:cNvCxnSpPr>
            <a:cxnSpLocks noChangeShapeType="1"/>
            <a:stCxn id="116780" idx="3"/>
            <a:endCxn id="11677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677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6778" name="AutoShape 42"/>
          <p:cNvCxnSpPr>
            <a:cxnSpLocks noChangeShapeType="1"/>
            <a:stCxn id="116780" idx="5"/>
            <a:endCxn id="11677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677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678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6781"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6782"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6783"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678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678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6786" name="Group 52"/>
          <p:cNvGrpSpPr>
            <a:grpSpLocks/>
          </p:cNvGrpSpPr>
          <p:nvPr/>
        </p:nvGrpSpPr>
        <p:grpSpPr bwMode="auto">
          <a:xfrm>
            <a:off x="2095500" y="3276600"/>
            <a:ext cx="2082800" cy="596900"/>
            <a:chOff x="1320" y="2064"/>
            <a:chExt cx="1312" cy="376"/>
          </a:xfrm>
        </p:grpSpPr>
        <p:cxnSp>
          <p:nvCxnSpPr>
            <p:cNvPr id="116804" name="AutoShape 53"/>
            <p:cNvCxnSpPr>
              <a:cxnSpLocks noChangeShapeType="1"/>
              <a:stCxn id="116785" idx="2"/>
              <a:endCxn id="11674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805"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678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8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678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679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6791"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6792" name="Group 60"/>
          <p:cNvGrpSpPr>
            <a:grpSpLocks/>
          </p:cNvGrpSpPr>
          <p:nvPr/>
        </p:nvGrpSpPr>
        <p:grpSpPr bwMode="auto">
          <a:xfrm>
            <a:off x="838200" y="3962400"/>
            <a:ext cx="1068388" cy="673100"/>
            <a:chOff x="528" y="2496"/>
            <a:chExt cx="673" cy="424"/>
          </a:xfrm>
        </p:grpSpPr>
        <p:cxnSp>
          <p:nvCxnSpPr>
            <p:cNvPr id="116802" name="AutoShape 61"/>
            <p:cNvCxnSpPr>
              <a:cxnSpLocks noChangeShapeType="1"/>
              <a:endCxn id="11674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6803"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6793" name="Group 63"/>
          <p:cNvGrpSpPr>
            <a:grpSpLocks/>
          </p:cNvGrpSpPr>
          <p:nvPr/>
        </p:nvGrpSpPr>
        <p:grpSpPr bwMode="auto">
          <a:xfrm>
            <a:off x="609600" y="4724400"/>
            <a:ext cx="992188" cy="673100"/>
            <a:chOff x="384" y="2976"/>
            <a:chExt cx="625" cy="424"/>
          </a:xfrm>
        </p:grpSpPr>
        <p:cxnSp>
          <p:nvCxnSpPr>
            <p:cNvPr id="116800" name="AutoShape 64"/>
            <p:cNvCxnSpPr>
              <a:cxnSpLocks noChangeShapeType="1"/>
              <a:endCxn id="11674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6801"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6794" name="Group 66"/>
          <p:cNvGrpSpPr>
            <a:grpSpLocks/>
          </p:cNvGrpSpPr>
          <p:nvPr/>
        </p:nvGrpSpPr>
        <p:grpSpPr bwMode="auto">
          <a:xfrm>
            <a:off x="457200" y="5486400"/>
            <a:ext cx="1449388" cy="673100"/>
            <a:chOff x="288" y="3456"/>
            <a:chExt cx="913" cy="424"/>
          </a:xfrm>
        </p:grpSpPr>
        <p:cxnSp>
          <p:nvCxnSpPr>
            <p:cNvPr id="116798" name="AutoShape 67"/>
            <p:cNvCxnSpPr>
              <a:cxnSpLocks noChangeShapeType="1"/>
              <a:endCxn id="11674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6799" name="Text Box 68"/>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6795"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6854" name="Text Box 70"/>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G</a:t>
            </a:r>
          </a:p>
        </p:txBody>
      </p:sp>
      <p:sp>
        <p:nvSpPr>
          <p:cNvPr id="886855" name="Oval 71"/>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spTree>
    <p:extLst>
      <p:ext uri="{BB962C8B-B14F-4D97-AF65-F5344CB8AC3E}">
        <p14:creationId xmlns:p14="http://schemas.microsoft.com/office/powerpoint/2010/main" val="21980879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6854"/>
                                        </p:tgtEl>
                                        <p:attrNameLst>
                                          <p:attrName>style.visibility</p:attrName>
                                        </p:attrNameLst>
                                      </p:cBhvr>
                                      <p:to>
                                        <p:strVal val="visible"/>
                                      </p:to>
                                    </p:set>
                                    <p:animEffect transition="in" filter="dissolve">
                                      <p:cBhvr>
                                        <p:cTn id="7" dur="500"/>
                                        <p:tgtEl>
                                          <p:spTgt spid="886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6855"/>
                                        </p:tgtEl>
                                        <p:attrNameLst>
                                          <p:attrName>style.visibility</p:attrName>
                                        </p:attrNameLst>
                                      </p:cBhvr>
                                      <p:to>
                                        <p:strVal val="visible"/>
                                      </p:to>
                                    </p:set>
                                    <p:animEffect transition="in" filter="dissolve">
                                      <p:cBhvr>
                                        <p:cTn id="12" dur="500"/>
                                        <p:tgtEl>
                                          <p:spTgt spid="88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854" grpId="0" autoUpdateAnimBg="0"/>
      <p:bldP spid="886855"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8785"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18786"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18787"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18788" name="AutoShape 4"/>
          <p:cNvCxnSpPr>
            <a:cxnSpLocks noChangeShapeType="1"/>
            <a:stCxn id="118787" idx="3"/>
            <a:endCxn id="118789"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89"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18790"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=4</a:t>
            </a:r>
          </a:p>
        </p:txBody>
      </p:sp>
      <p:cxnSp>
        <p:nvCxnSpPr>
          <p:cNvPr id="118791" name="AutoShape 7"/>
          <p:cNvCxnSpPr>
            <a:cxnSpLocks noChangeShapeType="1"/>
            <a:stCxn id="118790" idx="3"/>
            <a:endCxn id="118796"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792" name="AutoShape 8"/>
          <p:cNvCxnSpPr>
            <a:cxnSpLocks noChangeShapeType="1"/>
            <a:stCxn id="118790" idx="5"/>
            <a:endCxn id="118797"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18793" name="AutoShape 9"/>
          <p:cNvCxnSpPr>
            <a:cxnSpLocks noChangeShapeType="1"/>
            <a:stCxn id="118796" idx="3"/>
            <a:endCxn id="118794"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94"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18795" name="AutoShape 11"/>
          <p:cNvCxnSpPr>
            <a:cxnSpLocks noChangeShapeType="1"/>
            <a:stCxn id="118796" idx="5"/>
            <a:endCxn id="118787"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796"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18797"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18798" name="AutoShape 14"/>
          <p:cNvCxnSpPr>
            <a:cxnSpLocks noChangeShapeType="1"/>
            <a:stCxn id="118787" idx="5"/>
            <a:endCxn id="118799"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799"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18800" name="AutoShape 16"/>
          <p:cNvCxnSpPr>
            <a:cxnSpLocks noChangeShapeType="1"/>
            <a:stCxn id="118833" idx="2"/>
            <a:endCxn id="118790"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01"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18802"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18803"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18804" name="AutoShape 20"/>
          <p:cNvCxnSpPr>
            <a:cxnSpLocks noChangeShapeType="1"/>
            <a:stCxn id="118801" idx="3"/>
            <a:endCxn id="118827"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5" name="AutoShape 21"/>
          <p:cNvCxnSpPr>
            <a:cxnSpLocks noChangeShapeType="1"/>
            <a:stCxn id="118801" idx="4"/>
            <a:endCxn id="118832"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6" name="AutoShape 22"/>
          <p:cNvCxnSpPr>
            <a:cxnSpLocks noChangeShapeType="1"/>
            <a:stCxn id="118801" idx="5"/>
            <a:endCxn id="118828"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7" name="AutoShape 23"/>
          <p:cNvCxnSpPr>
            <a:cxnSpLocks noChangeShapeType="1"/>
            <a:stCxn id="118803" idx="3"/>
            <a:endCxn id="118829"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8" name="AutoShape 24"/>
          <p:cNvCxnSpPr>
            <a:cxnSpLocks noChangeShapeType="1"/>
            <a:stCxn id="118803" idx="4"/>
            <a:endCxn id="118830"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09" name="AutoShape 25"/>
          <p:cNvCxnSpPr>
            <a:cxnSpLocks noChangeShapeType="1"/>
            <a:stCxn id="118803" idx="5"/>
            <a:endCxn id="118831"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0" name="AutoShape 26"/>
          <p:cNvCxnSpPr>
            <a:cxnSpLocks noChangeShapeType="1"/>
            <a:stCxn id="118833" idx="5"/>
            <a:endCxn id="118802"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1" name="AutoShape 27"/>
          <p:cNvCxnSpPr>
            <a:cxnSpLocks noChangeShapeType="1"/>
            <a:stCxn id="118833" idx="6"/>
            <a:endCxn id="118801"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2" name="AutoShape 28"/>
          <p:cNvCxnSpPr>
            <a:cxnSpLocks noChangeShapeType="1"/>
            <a:stCxn id="118833" idx="3"/>
            <a:endCxn id="118803"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13"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18814"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18815"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18816" name="AutoShape 32"/>
          <p:cNvCxnSpPr>
            <a:cxnSpLocks noChangeShapeType="1"/>
            <a:stCxn id="118831" idx="3"/>
            <a:endCxn id="118814"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7" name="AutoShape 33"/>
          <p:cNvCxnSpPr>
            <a:cxnSpLocks noChangeShapeType="1"/>
            <a:stCxn id="118831" idx="4"/>
            <a:endCxn id="118815"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8" name="AutoShape 34"/>
          <p:cNvCxnSpPr>
            <a:cxnSpLocks noChangeShapeType="1"/>
            <a:stCxn id="118831" idx="5"/>
            <a:endCxn id="118813"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19" name="AutoShape 35"/>
          <p:cNvCxnSpPr>
            <a:cxnSpLocks noChangeShapeType="1"/>
            <a:stCxn id="118827" idx="3"/>
            <a:endCxn id="118820"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0"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18821"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18822" name="AutoShape 38"/>
          <p:cNvCxnSpPr>
            <a:cxnSpLocks noChangeShapeType="1"/>
            <a:stCxn id="118827" idx="5"/>
            <a:endCxn id="118821"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18823" name="AutoShape 39"/>
          <p:cNvCxnSpPr>
            <a:cxnSpLocks noChangeShapeType="1"/>
            <a:stCxn id="118828" idx="3"/>
            <a:endCxn id="118824"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4"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18825"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18826" name="AutoShape 42"/>
          <p:cNvCxnSpPr>
            <a:cxnSpLocks noChangeShapeType="1"/>
            <a:stCxn id="118828" idx="5"/>
            <a:endCxn id="118825"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18827"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18828"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18829"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18830"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18831"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18832"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18833"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r>
              <a:rPr lang="en-US" sz="1600" b="1" i="1">
                <a:solidFill>
                  <a:srgbClr val="FFFF66"/>
                </a:solidFill>
                <a:latin typeface="Arial" charset="0"/>
                <a:sym typeface="Symbol" charset="0"/>
              </a:rPr>
              <a:t>∞</a:t>
            </a:r>
            <a:endParaRPr lang="en-US" sz="1800" b="1">
              <a:latin typeface="Arial" charset="0"/>
            </a:endParaRPr>
          </a:p>
        </p:txBody>
      </p:sp>
      <p:grpSp>
        <p:nvGrpSpPr>
          <p:cNvPr id="118834" name="Group 52"/>
          <p:cNvGrpSpPr>
            <a:grpSpLocks/>
          </p:cNvGrpSpPr>
          <p:nvPr/>
        </p:nvGrpSpPr>
        <p:grpSpPr bwMode="auto">
          <a:xfrm>
            <a:off x="2095500" y="3276600"/>
            <a:ext cx="2082800" cy="596900"/>
            <a:chOff x="1320" y="2064"/>
            <a:chExt cx="1312" cy="376"/>
          </a:xfrm>
        </p:grpSpPr>
        <p:cxnSp>
          <p:nvCxnSpPr>
            <p:cNvPr id="118852" name="AutoShape 53"/>
            <p:cNvCxnSpPr>
              <a:cxnSpLocks noChangeShapeType="1"/>
              <a:stCxn id="118833" idx="2"/>
              <a:endCxn id="118790"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853"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18835"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8836"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18837"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18838"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sp>
        <p:nvSpPr>
          <p:cNvPr id="118839" name="Text Box 59"/>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B</a:t>
            </a:r>
          </a:p>
        </p:txBody>
      </p:sp>
      <p:grpSp>
        <p:nvGrpSpPr>
          <p:cNvPr id="118840" name="Group 60"/>
          <p:cNvGrpSpPr>
            <a:grpSpLocks/>
          </p:cNvGrpSpPr>
          <p:nvPr/>
        </p:nvGrpSpPr>
        <p:grpSpPr bwMode="auto">
          <a:xfrm>
            <a:off x="838200" y="3962400"/>
            <a:ext cx="1068388" cy="673100"/>
            <a:chOff x="528" y="2496"/>
            <a:chExt cx="673" cy="424"/>
          </a:xfrm>
        </p:grpSpPr>
        <p:cxnSp>
          <p:nvCxnSpPr>
            <p:cNvPr id="118850" name="AutoShape 61"/>
            <p:cNvCxnSpPr>
              <a:cxnSpLocks noChangeShapeType="1"/>
              <a:endCxn id="118796"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8851"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18841" name="Group 63"/>
          <p:cNvGrpSpPr>
            <a:grpSpLocks/>
          </p:cNvGrpSpPr>
          <p:nvPr/>
        </p:nvGrpSpPr>
        <p:grpSpPr bwMode="auto">
          <a:xfrm>
            <a:off x="609600" y="4724400"/>
            <a:ext cx="992188" cy="673100"/>
            <a:chOff x="384" y="2976"/>
            <a:chExt cx="625" cy="424"/>
          </a:xfrm>
        </p:grpSpPr>
        <p:cxnSp>
          <p:nvCxnSpPr>
            <p:cNvPr id="118848" name="AutoShape 64"/>
            <p:cNvCxnSpPr>
              <a:cxnSpLocks noChangeShapeType="1"/>
              <a:endCxn id="118794"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18849"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18842" name="Group 66"/>
          <p:cNvGrpSpPr>
            <a:grpSpLocks/>
          </p:cNvGrpSpPr>
          <p:nvPr/>
        </p:nvGrpSpPr>
        <p:grpSpPr bwMode="auto">
          <a:xfrm>
            <a:off x="381000" y="5486400"/>
            <a:ext cx="1525588" cy="673100"/>
            <a:chOff x="240" y="3456"/>
            <a:chExt cx="961" cy="424"/>
          </a:xfrm>
        </p:grpSpPr>
        <p:cxnSp>
          <p:nvCxnSpPr>
            <p:cNvPr id="118846" name="AutoShape 67"/>
            <p:cNvCxnSpPr>
              <a:cxnSpLocks noChangeShapeType="1"/>
              <a:endCxn id="118789"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18847" name="Text Box 68"/>
            <p:cNvSpPr txBox="1">
              <a:spLocks noChangeArrowheads="1"/>
            </p:cNvSpPr>
            <p:nvPr/>
          </p:nvSpPr>
          <p:spPr bwMode="auto">
            <a:xfrm>
              <a:off x="240"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18843"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88902" name="Rectangle 70"/>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beta(B) = -5</a:t>
            </a:r>
            <a:r>
              <a:rPr lang="en-US" sz="2000">
                <a:solidFill>
                  <a:schemeClr val="tx2"/>
                </a:solidFill>
                <a:latin typeface="Arial" charset="0"/>
              </a:rPr>
              <a:t>, updated to minimum seen so far</a:t>
            </a:r>
          </a:p>
        </p:txBody>
      </p:sp>
      <p:sp>
        <p:nvSpPr>
          <p:cNvPr id="888903" name="Oval 71"/>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spTree>
    <p:extLst>
      <p:ext uri="{BB962C8B-B14F-4D97-AF65-F5344CB8AC3E}">
        <p14:creationId xmlns:p14="http://schemas.microsoft.com/office/powerpoint/2010/main" val="3616468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8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88903"/>
                                        </p:tgtEl>
                                        <p:attrNameLst>
                                          <p:attrName>style.visibility</p:attrName>
                                        </p:attrNameLst>
                                      </p:cBhvr>
                                      <p:to>
                                        <p:strVal val="visible"/>
                                      </p:to>
                                    </p:set>
                                    <p:animEffect transition="in" filter="dissolve">
                                      <p:cBhvr>
                                        <p:cTn id="11" dur="500"/>
                                        <p:tgtEl>
                                          <p:spTgt spid="888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902" grpId="0" autoUpdateAnimBg="0"/>
      <p:bldP spid="888903"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0833"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0834"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20835"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20836" name="AutoShape 4"/>
          <p:cNvCxnSpPr>
            <a:cxnSpLocks noChangeShapeType="1"/>
            <a:stCxn id="120835" idx="3"/>
            <a:endCxn id="120837"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37"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0838"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0839" name="AutoShape 7"/>
          <p:cNvCxnSpPr>
            <a:cxnSpLocks noChangeShapeType="1"/>
            <a:stCxn id="120838" idx="3"/>
            <a:endCxn id="120844"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40" name="AutoShape 8"/>
          <p:cNvCxnSpPr>
            <a:cxnSpLocks noChangeShapeType="1"/>
            <a:stCxn id="120838" idx="5"/>
            <a:endCxn id="120845"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0841" name="AutoShape 9"/>
          <p:cNvCxnSpPr>
            <a:cxnSpLocks noChangeShapeType="1"/>
            <a:stCxn id="120844" idx="3"/>
            <a:endCxn id="120842"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2"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0843" name="AutoShape 11"/>
          <p:cNvCxnSpPr>
            <a:cxnSpLocks noChangeShapeType="1"/>
            <a:stCxn id="120844" idx="5"/>
            <a:endCxn id="120835"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844"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0845"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0846" name="AutoShape 14"/>
          <p:cNvCxnSpPr>
            <a:cxnSpLocks noChangeShapeType="1"/>
            <a:stCxn id="120835" idx="5"/>
            <a:endCxn id="120847"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7"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0848" name="AutoShape 16"/>
          <p:cNvCxnSpPr>
            <a:cxnSpLocks noChangeShapeType="1"/>
            <a:stCxn id="120881" idx="2"/>
            <a:endCxn id="120838"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49"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0850"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0851"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20852" name="AutoShape 20"/>
          <p:cNvCxnSpPr>
            <a:cxnSpLocks noChangeShapeType="1"/>
            <a:stCxn id="120849" idx="3"/>
            <a:endCxn id="120875"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3" name="AutoShape 21"/>
          <p:cNvCxnSpPr>
            <a:cxnSpLocks noChangeShapeType="1"/>
            <a:stCxn id="120849" idx="4"/>
            <a:endCxn id="120880"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4" name="AutoShape 22"/>
          <p:cNvCxnSpPr>
            <a:cxnSpLocks noChangeShapeType="1"/>
            <a:stCxn id="120849" idx="5"/>
            <a:endCxn id="120876"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5" name="AutoShape 23"/>
          <p:cNvCxnSpPr>
            <a:cxnSpLocks noChangeShapeType="1"/>
            <a:stCxn id="120851" idx="3"/>
            <a:endCxn id="120877"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6" name="AutoShape 24"/>
          <p:cNvCxnSpPr>
            <a:cxnSpLocks noChangeShapeType="1"/>
            <a:stCxn id="120851" idx="4"/>
            <a:endCxn id="120878"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7" name="AutoShape 25"/>
          <p:cNvCxnSpPr>
            <a:cxnSpLocks noChangeShapeType="1"/>
            <a:stCxn id="120851" idx="5"/>
            <a:endCxn id="120879"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8" name="AutoShape 26"/>
          <p:cNvCxnSpPr>
            <a:cxnSpLocks noChangeShapeType="1"/>
            <a:stCxn id="120881" idx="5"/>
            <a:endCxn id="120850"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59" name="AutoShape 27"/>
          <p:cNvCxnSpPr>
            <a:cxnSpLocks noChangeShapeType="1"/>
            <a:stCxn id="120881" idx="6"/>
            <a:endCxn id="120849"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0" name="AutoShape 28"/>
          <p:cNvCxnSpPr>
            <a:cxnSpLocks noChangeShapeType="1"/>
            <a:stCxn id="120881" idx="3"/>
            <a:endCxn id="120851" idx="0"/>
          </p:cNvCxnSpPr>
          <p:nvPr/>
        </p:nvCxnSpPr>
        <p:spPr bwMode="auto">
          <a:xfrm flipH="1">
            <a:off x="3695700" y="3744913"/>
            <a:ext cx="573088"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61"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0862"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0863"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0864" name="AutoShape 32"/>
          <p:cNvCxnSpPr>
            <a:cxnSpLocks noChangeShapeType="1"/>
            <a:stCxn id="120879" idx="3"/>
            <a:endCxn id="120862"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5" name="AutoShape 33"/>
          <p:cNvCxnSpPr>
            <a:cxnSpLocks noChangeShapeType="1"/>
            <a:stCxn id="120879" idx="4"/>
            <a:endCxn id="120863"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6" name="AutoShape 34"/>
          <p:cNvCxnSpPr>
            <a:cxnSpLocks noChangeShapeType="1"/>
            <a:stCxn id="120879" idx="5"/>
            <a:endCxn id="120861"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67" name="AutoShape 35"/>
          <p:cNvCxnSpPr>
            <a:cxnSpLocks noChangeShapeType="1"/>
            <a:stCxn id="120875" idx="3"/>
            <a:endCxn id="120868"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68"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0869"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0870" name="AutoShape 38"/>
          <p:cNvCxnSpPr>
            <a:cxnSpLocks noChangeShapeType="1"/>
            <a:stCxn id="120875" idx="5"/>
            <a:endCxn id="120869"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0871" name="AutoShape 39"/>
          <p:cNvCxnSpPr>
            <a:cxnSpLocks noChangeShapeType="1"/>
            <a:stCxn id="120876" idx="3"/>
            <a:endCxn id="120872"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72"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0873"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0874" name="AutoShape 42"/>
          <p:cNvCxnSpPr>
            <a:cxnSpLocks noChangeShapeType="1"/>
            <a:stCxn id="120876" idx="5"/>
            <a:endCxn id="120873"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0875"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0876"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0877"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0878"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0879"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0880"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0881"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0882" name="Group 52"/>
          <p:cNvGrpSpPr>
            <a:grpSpLocks/>
          </p:cNvGrpSpPr>
          <p:nvPr/>
        </p:nvGrpSpPr>
        <p:grpSpPr bwMode="auto">
          <a:xfrm>
            <a:off x="2095500" y="3276600"/>
            <a:ext cx="2082800" cy="596900"/>
            <a:chOff x="1320" y="2064"/>
            <a:chExt cx="1312" cy="376"/>
          </a:xfrm>
        </p:grpSpPr>
        <p:cxnSp>
          <p:nvCxnSpPr>
            <p:cNvPr id="120899" name="AutoShape 53"/>
            <p:cNvCxnSpPr>
              <a:cxnSpLocks noChangeShapeType="1"/>
              <a:stCxn id="120881" idx="2"/>
              <a:endCxn id="120838"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900" name="Text Box 54"/>
            <p:cNvSpPr txBox="1">
              <a:spLocks noChangeArrowheads="1"/>
            </p:cNvSpPr>
            <p:nvPr/>
          </p:nvSpPr>
          <p:spPr bwMode="auto">
            <a:xfrm>
              <a:off x="2016"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0883"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0884"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0885"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0886"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0887" name="Group 60"/>
          <p:cNvGrpSpPr>
            <a:grpSpLocks/>
          </p:cNvGrpSpPr>
          <p:nvPr/>
        </p:nvGrpSpPr>
        <p:grpSpPr bwMode="auto">
          <a:xfrm>
            <a:off x="838200" y="3962400"/>
            <a:ext cx="1068388" cy="673100"/>
            <a:chOff x="528" y="2496"/>
            <a:chExt cx="673" cy="424"/>
          </a:xfrm>
        </p:grpSpPr>
        <p:cxnSp>
          <p:nvCxnSpPr>
            <p:cNvPr id="120897" name="AutoShape 61"/>
            <p:cNvCxnSpPr>
              <a:cxnSpLocks noChangeShapeType="1"/>
              <a:endCxn id="120844"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0898" name="Text Box 62"/>
            <p:cNvSpPr txBox="1">
              <a:spLocks noChangeArrowheads="1"/>
            </p:cNvSpPr>
            <p:nvPr/>
          </p:nvSpPr>
          <p:spPr bwMode="auto">
            <a:xfrm>
              <a:off x="528"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0888" name="Group 63"/>
          <p:cNvGrpSpPr>
            <a:grpSpLocks/>
          </p:cNvGrpSpPr>
          <p:nvPr/>
        </p:nvGrpSpPr>
        <p:grpSpPr bwMode="auto">
          <a:xfrm>
            <a:off x="609600" y="4724400"/>
            <a:ext cx="992188" cy="673100"/>
            <a:chOff x="384" y="2976"/>
            <a:chExt cx="625" cy="424"/>
          </a:xfrm>
        </p:grpSpPr>
        <p:cxnSp>
          <p:nvCxnSpPr>
            <p:cNvPr id="120895" name="AutoShape 64"/>
            <p:cNvCxnSpPr>
              <a:cxnSpLocks noChangeShapeType="1"/>
              <a:endCxn id="120842"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0896" name="Text Box 65"/>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0889" name="Group 66"/>
          <p:cNvGrpSpPr>
            <a:grpSpLocks/>
          </p:cNvGrpSpPr>
          <p:nvPr/>
        </p:nvGrpSpPr>
        <p:grpSpPr bwMode="auto">
          <a:xfrm>
            <a:off x="304800" y="5486400"/>
            <a:ext cx="1601788" cy="673100"/>
            <a:chOff x="192" y="3456"/>
            <a:chExt cx="1009" cy="424"/>
          </a:xfrm>
        </p:grpSpPr>
        <p:cxnSp>
          <p:nvCxnSpPr>
            <p:cNvPr id="120893" name="AutoShape 67"/>
            <p:cNvCxnSpPr>
              <a:cxnSpLocks noChangeShapeType="1"/>
              <a:endCxn id="120837"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0894" name="Text Box 68"/>
            <p:cNvSpPr txBox="1">
              <a:spLocks noChangeArrowheads="1"/>
            </p:cNvSpPr>
            <p:nvPr/>
          </p:nvSpPr>
          <p:spPr bwMode="auto">
            <a:xfrm>
              <a:off x="192"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0890" name="Oval 69"/>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90950" name="Rectangle 70"/>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alpha(A) = -5</a:t>
            </a:r>
            <a:r>
              <a:rPr lang="en-US" sz="2000">
                <a:solidFill>
                  <a:schemeClr val="tx2"/>
                </a:solidFill>
                <a:latin typeface="Arial" charset="0"/>
              </a:rPr>
              <a:t>, maximum seen so far</a:t>
            </a:r>
          </a:p>
        </p:txBody>
      </p:sp>
      <p:sp>
        <p:nvSpPr>
          <p:cNvPr id="890952" name="Oval 72"/>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0000"/>
                </a:solidFill>
                <a:latin typeface="Palatino" charset="0"/>
              </a:rPr>
              <a:t>α</a:t>
            </a:r>
            <a:r>
              <a:rPr lang="en-US" sz="1600" b="1" i="1">
                <a:solidFill>
                  <a:srgbClr val="FF0000"/>
                </a:solidFill>
                <a:latin typeface="Arial" charset="0"/>
              </a:rPr>
              <a:t>=-5, </a:t>
            </a:r>
            <a:r>
              <a:rPr lang="en-US" sz="1600">
                <a:solidFill>
                  <a:srgbClr val="FF0000"/>
                </a:solidFill>
                <a:latin typeface="Arial" charset="0"/>
                <a:sym typeface="Symbol" charset="0"/>
              </a:rPr>
              <a:t>β</a:t>
            </a:r>
            <a:r>
              <a:rPr lang="en-US" sz="1600" b="1" i="1">
                <a:solidFill>
                  <a:srgbClr val="FF0000"/>
                </a:solidFill>
                <a:latin typeface="Arial" charset="0"/>
                <a:sym typeface="Symbol" charset="0"/>
              </a:rPr>
              <a:t>=+∞</a:t>
            </a:r>
            <a:endParaRPr lang="en-US" sz="1800" b="1">
              <a:solidFill>
                <a:srgbClr val="FF0000"/>
              </a:solidFill>
              <a:latin typeface="Arial" charset="0"/>
            </a:endParaRPr>
          </a:p>
        </p:txBody>
      </p:sp>
    </p:spTree>
    <p:extLst>
      <p:ext uri="{BB962C8B-B14F-4D97-AF65-F5344CB8AC3E}">
        <p14:creationId xmlns:p14="http://schemas.microsoft.com/office/powerpoint/2010/main" val="2312892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90952"/>
                                        </p:tgtEl>
                                        <p:attrNameLst>
                                          <p:attrName>style.visibility</p:attrName>
                                        </p:attrNameLst>
                                      </p:cBhvr>
                                      <p:to>
                                        <p:strVal val="visible"/>
                                      </p:to>
                                    </p:set>
                                    <p:animEffect transition="in" filter="dissolve">
                                      <p:cBhvr>
                                        <p:cTn id="11" dur="500"/>
                                        <p:tgtEl>
                                          <p:spTgt spid="890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0" grpId="0" autoUpdateAnimBg="0"/>
      <p:bldP spid="890952"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881"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2882"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22883"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22884" name="AutoShape 4"/>
          <p:cNvCxnSpPr>
            <a:cxnSpLocks noChangeShapeType="1"/>
            <a:stCxn id="122883" idx="3"/>
            <a:endCxn id="122885"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85"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2886"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2887" name="AutoShape 7"/>
          <p:cNvCxnSpPr>
            <a:cxnSpLocks noChangeShapeType="1"/>
            <a:stCxn id="122886" idx="3"/>
            <a:endCxn id="122892"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888" name="AutoShape 8"/>
          <p:cNvCxnSpPr>
            <a:cxnSpLocks noChangeShapeType="1"/>
            <a:stCxn id="122886" idx="5"/>
            <a:endCxn id="122893"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2889" name="AutoShape 9"/>
          <p:cNvCxnSpPr>
            <a:cxnSpLocks noChangeShapeType="1"/>
            <a:stCxn id="122892" idx="3"/>
            <a:endCxn id="122890"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0"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2891" name="AutoShape 11"/>
          <p:cNvCxnSpPr>
            <a:cxnSpLocks noChangeShapeType="1"/>
            <a:stCxn id="122892" idx="5"/>
            <a:endCxn id="122883"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892"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2893"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2894" name="AutoShape 14"/>
          <p:cNvCxnSpPr>
            <a:cxnSpLocks noChangeShapeType="1"/>
            <a:stCxn id="122883" idx="5"/>
            <a:endCxn id="122895"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5"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2896" name="AutoShape 16"/>
          <p:cNvCxnSpPr>
            <a:cxnSpLocks noChangeShapeType="1"/>
            <a:stCxn id="122929" idx="2"/>
            <a:endCxn id="122886"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897"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2898"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2899" name="Oval 19"/>
          <p:cNvSpPr>
            <a:spLocks noChangeArrowheads="1"/>
          </p:cNvSpPr>
          <p:nvPr/>
        </p:nvSpPr>
        <p:spPr bwMode="auto">
          <a:xfrm>
            <a:off x="34290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122900" name="AutoShape 20"/>
          <p:cNvCxnSpPr>
            <a:cxnSpLocks noChangeShapeType="1"/>
            <a:stCxn id="122897" idx="3"/>
            <a:endCxn id="122923"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1" name="AutoShape 21"/>
          <p:cNvCxnSpPr>
            <a:cxnSpLocks noChangeShapeType="1"/>
            <a:stCxn id="122897" idx="4"/>
            <a:endCxn id="122928"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2" name="AutoShape 22"/>
          <p:cNvCxnSpPr>
            <a:cxnSpLocks noChangeShapeType="1"/>
            <a:stCxn id="122897" idx="5"/>
            <a:endCxn id="122924"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3" name="AutoShape 23"/>
          <p:cNvCxnSpPr>
            <a:cxnSpLocks noChangeShapeType="1"/>
            <a:stCxn id="122899" idx="3"/>
            <a:endCxn id="122925" idx="0"/>
          </p:cNvCxnSpPr>
          <p:nvPr/>
        </p:nvCxnSpPr>
        <p:spPr bwMode="auto">
          <a:xfrm flipH="1">
            <a:off x="30861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4" name="AutoShape 24"/>
          <p:cNvCxnSpPr>
            <a:cxnSpLocks noChangeShapeType="1"/>
            <a:stCxn id="122899" idx="4"/>
            <a:endCxn id="122926"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5" name="AutoShape 25"/>
          <p:cNvCxnSpPr>
            <a:cxnSpLocks noChangeShapeType="1"/>
            <a:stCxn id="122899" idx="5"/>
            <a:endCxn id="122927"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6" name="AutoShape 26"/>
          <p:cNvCxnSpPr>
            <a:cxnSpLocks noChangeShapeType="1"/>
            <a:stCxn id="122929" idx="5"/>
            <a:endCxn id="122898"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7" name="AutoShape 27"/>
          <p:cNvCxnSpPr>
            <a:cxnSpLocks noChangeShapeType="1"/>
            <a:stCxn id="122929" idx="6"/>
            <a:endCxn id="122897"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08" name="AutoShape 28"/>
          <p:cNvCxnSpPr>
            <a:cxnSpLocks noChangeShapeType="1"/>
            <a:stCxn id="122929" idx="3"/>
            <a:endCxn id="122899"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09"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2910"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2911"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2912" name="AutoShape 32"/>
          <p:cNvCxnSpPr>
            <a:cxnSpLocks noChangeShapeType="1"/>
            <a:stCxn id="122927" idx="3"/>
            <a:endCxn id="122910"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3" name="AutoShape 33"/>
          <p:cNvCxnSpPr>
            <a:cxnSpLocks noChangeShapeType="1"/>
            <a:stCxn id="122927" idx="4"/>
            <a:endCxn id="122911"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4" name="AutoShape 34"/>
          <p:cNvCxnSpPr>
            <a:cxnSpLocks noChangeShapeType="1"/>
            <a:stCxn id="122927" idx="5"/>
            <a:endCxn id="122909"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5" name="AutoShape 35"/>
          <p:cNvCxnSpPr>
            <a:cxnSpLocks noChangeShapeType="1"/>
            <a:stCxn id="122923" idx="3"/>
            <a:endCxn id="122916"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16"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2917"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2918" name="AutoShape 38"/>
          <p:cNvCxnSpPr>
            <a:cxnSpLocks noChangeShapeType="1"/>
            <a:stCxn id="122923" idx="5"/>
            <a:endCxn id="122917"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2919" name="AutoShape 39"/>
          <p:cNvCxnSpPr>
            <a:cxnSpLocks noChangeShapeType="1"/>
            <a:stCxn id="122924" idx="3"/>
            <a:endCxn id="122920"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20"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2921"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2922" name="AutoShape 42"/>
          <p:cNvCxnSpPr>
            <a:cxnSpLocks noChangeShapeType="1"/>
            <a:stCxn id="122924" idx="5"/>
            <a:endCxn id="122921"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2923"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2924"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2925"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2926"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2927"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2928"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2929"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2930" name="Group 52"/>
          <p:cNvGrpSpPr>
            <a:grpSpLocks/>
          </p:cNvGrpSpPr>
          <p:nvPr/>
        </p:nvGrpSpPr>
        <p:grpSpPr bwMode="auto">
          <a:xfrm>
            <a:off x="2095500" y="3276600"/>
            <a:ext cx="2082800" cy="596900"/>
            <a:chOff x="1320" y="2064"/>
            <a:chExt cx="1312" cy="376"/>
          </a:xfrm>
        </p:grpSpPr>
        <p:cxnSp>
          <p:nvCxnSpPr>
            <p:cNvPr id="122951" name="AutoShape 53"/>
            <p:cNvCxnSpPr>
              <a:cxnSpLocks noChangeShapeType="1"/>
              <a:stCxn id="122929" idx="2"/>
              <a:endCxn id="122886"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52" name="Text Box 54"/>
            <p:cNvSpPr txBox="1">
              <a:spLocks noChangeArrowheads="1"/>
            </p:cNvSpPr>
            <p:nvPr/>
          </p:nvSpPr>
          <p:spPr bwMode="auto">
            <a:xfrm>
              <a:off x="1968"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2931"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2932"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2933"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2934"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2935" name="Group 59"/>
          <p:cNvGrpSpPr>
            <a:grpSpLocks/>
          </p:cNvGrpSpPr>
          <p:nvPr/>
        </p:nvGrpSpPr>
        <p:grpSpPr bwMode="auto">
          <a:xfrm>
            <a:off x="990600" y="3962400"/>
            <a:ext cx="915988" cy="673100"/>
            <a:chOff x="624" y="2496"/>
            <a:chExt cx="577" cy="424"/>
          </a:xfrm>
        </p:grpSpPr>
        <p:cxnSp>
          <p:nvCxnSpPr>
            <p:cNvPr id="122949" name="AutoShape 60"/>
            <p:cNvCxnSpPr>
              <a:cxnSpLocks noChangeShapeType="1"/>
              <a:endCxn id="122892"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2950" name="Text Box 61"/>
            <p:cNvSpPr txBox="1">
              <a:spLocks noChangeArrowheads="1"/>
            </p:cNvSpPr>
            <p:nvPr/>
          </p:nvSpPr>
          <p:spPr bwMode="auto">
            <a:xfrm>
              <a:off x="624"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2936" name="Group 62"/>
          <p:cNvGrpSpPr>
            <a:grpSpLocks/>
          </p:cNvGrpSpPr>
          <p:nvPr/>
        </p:nvGrpSpPr>
        <p:grpSpPr bwMode="auto">
          <a:xfrm>
            <a:off x="533400" y="4724400"/>
            <a:ext cx="1068388" cy="673100"/>
            <a:chOff x="336" y="2976"/>
            <a:chExt cx="673" cy="424"/>
          </a:xfrm>
        </p:grpSpPr>
        <p:cxnSp>
          <p:nvCxnSpPr>
            <p:cNvPr id="122947" name="AutoShape 63"/>
            <p:cNvCxnSpPr>
              <a:cxnSpLocks noChangeShapeType="1"/>
              <a:endCxn id="122890"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2948" name="Text Box 64"/>
            <p:cNvSpPr txBox="1">
              <a:spLocks noChangeArrowheads="1"/>
            </p:cNvSpPr>
            <p:nvPr/>
          </p:nvSpPr>
          <p:spPr bwMode="auto">
            <a:xfrm>
              <a:off x="336"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2937" name="Group 65"/>
          <p:cNvGrpSpPr>
            <a:grpSpLocks/>
          </p:cNvGrpSpPr>
          <p:nvPr/>
        </p:nvGrpSpPr>
        <p:grpSpPr bwMode="auto">
          <a:xfrm>
            <a:off x="457200" y="5486400"/>
            <a:ext cx="1449388" cy="673100"/>
            <a:chOff x="288" y="3456"/>
            <a:chExt cx="913" cy="424"/>
          </a:xfrm>
        </p:grpSpPr>
        <p:cxnSp>
          <p:nvCxnSpPr>
            <p:cNvPr id="122945" name="AutoShape 66"/>
            <p:cNvCxnSpPr>
              <a:cxnSpLocks noChangeShapeType="1"/>
              <a:endCxn id="122885"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2946"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2938"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2939"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2940"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89299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3000" name="Oval 72"/>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endParaRPr lang="en-US" sz="1600" b="1">
              <a:latin typeface="Arial" charset="0"/>
            </a:endParaRPr>
          </a:p>
        </p:txBody>
      </p:sp>
      <p:cxnSp>
        <p:nvCxnSpPr>
          <p:cNvPr id="893001" name="AutoShape 73"/>
          <p:cNvCxnSpPr>
            <a:cxnSpLocks noChangeShapeType="1"/>
            <a:stCxn id="893000" idx="3"/>
            <a:endCxn id="122925"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893002" name="Oval 74"/>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l-GR" sz="1600" b="1">
                <a:solidFill>
                  <a:srgbClr val="FF0000"/>
                </a:solidFill>
                <a:latin typeface="Palatino" charset="0"/>
                <a:sym typeface="Symbol" charset="0"/>
              </a:rPr>
              <a:t>α</a:t>
            </a:r>
            <a:r>
              <a:rPr lang="en-US" sz="1600" b="1">
                <a:solidFill>
                  <a:srgbClr val="FF0000"/>
                </a:solidFill>
                <a:latin typeface="Palatino" charset="0"/>
                <a:sym typeface="Symbol" charset="0"/>
              </a:rPr>
              <a:t>=-5</a:t>
            </a:r>
            <a:r>
              <a:rPr lang="en-US" sz="1600" b="1" i="1">
                <a:solidFill>
                  <a:srgbClr val="FF0000"/>
                </a:solidFill>
                <a:latin typeface="Palatino" charset="0"/>
                <a:sym typeface="Symbol" charset="0"/>
              </a:rPr>
              <a:t>,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spTree>
    <p:extLst>
      <p:ext uri="{BB962C8B-B14F-4D97-AF65-F5344CB8AC3E}">
        <p14:creationId xmlns:p14="http://schemas.microsoft.com/office/powerpoint/2010/main" val="1056653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2999"/>
                                        </p:tgtEl>
                                        <p:attrNameLst>
                                          <p:attrName>style.visibility</p:attrName>
                                        </p:attrNameLst>
                                      </p:cBhvr>
                                      <p:to>
                                        <p:strVal val="visible"/>
                                      </p:to>
                                    </p:set>
                                    <p:animEffect transition="in" filter="dissolve">
                                      <p:cBhvr>
                                        <p:cTn id="7" dur="500"/>
                                        <p:tgtEl>
                                          <p:spTgt spid="892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3000"/>
                                        </p:tgtEl>
                                        <p:attrNameLst>
                                          <p:attrName>style.visibility</p:attrName>
                                        </p:attrNameLst>
                                      </p:cBhvr>
                                      <p:to>
                                        <p:strVal val="visible"/>
                                      </p:to>
                                    </p:set>
                                    <p:animEffect transition="in" filter="dissolve">
                                      <p:cBhvr>
                                        <p:cTn id="12" dur="500"/>
                                        <p:tgtEl>
                                          <p:spTgt spid="8930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8930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93002"/>
                                        </p:tgtEl>
                                        <p:attrNameLst>
                                          <p:attrName>style.visibility</p:attrName>
                                        </p:attrNameLst>
                                      </p:cBhvr>
                                      <p:to>
                                        <p:strVal val="visible"/>
                                      </p:to>
                                    </p:set>
                                    <p:animEffect transition="in" filter="dissolve">
                                      <p:cBhvr>
                                        <p:cTn id="21" dur="500"/>
                                        <p:tgtEl>
                                          <p:spTgt spid="893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99" grpId="0" autoUpdateAnimBg="0"/>
      <p:bldP spid="893000" grpId="0" animBg="1" autoUpdateAnimBg="0"/>
      <p:bldP spid="893002"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4929"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4930"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24931"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24932" name="AutoShape 4"/>
          <p:cNvCxnSpPr>
            <a:cxnSpLocks noChangeShapeType="1"/>
            <a:stCxn id="124931" idx="3"/>
            <a:endCxn id="124933"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33"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4934"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4935" name="AutoShape 7"/>
          <p:cNvCxnSpPr>
            <a:cxnSpLocks noChangeShapeType="1"/>
            <a:stCxn id="124934" idx="3"/>
            <a:endCxn id="124940"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36" name="AutoShape 8"/>
          <p:cNvCxnSpPr>
            <a:cxnSpLocks noChangeShapeType="1"/>
            <a:stCxn id="124934" idx="5"/>
            <a:endCxn id="124941"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4937" name="AutoShape 9"/>
          <p:cNvCxnSpPr>
            <a:cxnSpLocks noChangeShapeType="1"/>
            <a:stCxn id="124940" idx="3"/>
            <a:endCxn id="124938"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38"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4939" name="AutoShape 11"/>
          <p:cNvCxnSpPr>
            <a:cxnSpLocks noChangeShapeType="1"/>
            <a:stCxn id="124940" idx="5"/>
            <a:endCxn id="124931"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40"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4941"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4942" name="AutoShape 14"/>
          <p:cNvCxnSpPr>
            <a:cxnSpLocks noChangeShapeType="1"/>
            <a:stCxn id="124931" idx="5"/>
            <a:endCxn id="124943"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43"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4944" name="AutoShape 16"/>
          <p:cNvCxnSpPr>
            <a:cxnSpLocks noChangeShapeType="1"/>
            <a:stCxn id="124977" idx="2"/>
            <a:endCxn id="124934"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45"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4946"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4947"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a:t>
            </a:r>
            <a:r>
              <a:rPr lang="en-US" sz="1600" b="1">
                <a:solidFill>
                  <a:srgbClr val="FF0000"/>
                </a:solidFill>
                <a:latin typeface="Arial" charset="0"/>
                <a:sym typeface="Symbol" charset="0"/>
              </a:rPr>
              <a:t>∞</a:t>
            </a:r>
            <a:endParaRPr lang="en-US" sz="1600" b="1">
              <a:solidFill>
                <a:srgbClr val="FF0000"/>
              </a:solidFill>
              <a:latin typeface="Arial" charset="0"/>
            </a:endParaRPr>
          </a:p>
        </p:txBody>
      </p:sp>
      <p:cxnSp>
        <p:nvCxnSpPr>
          <p:cNvPr id="124948" name="AutoShape 20"/>
          <p:cNvCxnSpPr>
            <a:cxnSpLocks noChangeShapeType="1"/>
            <a:stCxn id="124945" idx="3"/>
            <a:endCxn id="124971"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49" name="AutoShape 21"/>
          <p:cNvCxnSpPr>
            <a:cxnSpLocks noChangeShapeType="1"/>
            <a:stCxn id="124945" idx="4"/>
            <a:endCxn id="124976"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0" name="AutoShape 22"/>
          <p:cNvCxnSpPr>
            <a:cxnSpLocks noChangeShapeType="1"/>
            <a:stCxn id="124945" idx="5"/>
            <a:endCxn id="124972"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1" name="AutoShape 23"/>
          <p:cNvCxnSpPr>
            <a:cxnSpLocks noChangeShapeType="1"/>
            <a:stCxn id="124947" idx="3"/>
            <a:endCxn id="124973"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4952" name="AutoShape 24"/>
          <p:cNvCxnSpPr>
            <a:cxnSpLocks noChangeShapeType="1"/>
            <a:stCxn id="124947" idx="4"/>
            <a:endCxn id="124974"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3" name="AutoShape 25"/>
          <p:cNvCxnSpPr>
            <a:cxnSpLocks noChangeShapeType="1"/>
            <a:stCxn id="124947" idx="5"/>
            <a:endCxn id="124975"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4" name="AutoShape 26"/>
          <p:cNvCxnSpPr>
            <a:cxnSpLocks noChangeShapeType="1"/>
            <a:stCxn id="124977" idx="5"/>
            <a:endCxn id="124946"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5" name="AutoShape 27"/>
          <p:cNvCxnSpPr>
            <a:cxnSpLocks noChangeShapeType="1"/>
            <a:stCxn id="124977" idx="6"/>
            <a:endCxn id="124945"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56" name="AutoShape 28"/>
          <p:cNvCxnSpPr>
            <a:cxnSpLocks noChangeShapeType="1"/>
            <a:stCxn id="124977" idx="3"/>
            <a:endCxn id="124947"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57"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4958"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4959"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4960" name="AutoShape 32"/>
          <p:cNvCxnSpPr>
            <a:cxnSpLocks noChangeShapeType="1"/>
            <a:stCxn id="124975" idx="3"/>
            <a:endCxn id="124958"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1" name="AutoShape 33"/>
          <p:cNvCxnSpPr>
            <a:cxnSpLocks noChangeShapeType="1"/>
            <a:stCxn id="124975" idx="4"/>
            <a:endCxn id="124959"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2" name="AutoShape 34"/>
          <p:cNvCxnSpPr>
            <a:cxnSpLocks noChangeShapeType="1"/>
            <a:stCxn id="124975" idx="5"/>
            <a:endCxn id="124957"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3" name="AutoShape 35"/>
          <p:cNvCxnSpPr>
            <a:cxnSpLocks noChangeShapeType="1"/>
            <a:stCxn id="124971" idx="3"/>
            <a:endCxn id="124964"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64"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4965"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4966" name="AutoShape 38"/>
          <p:cNvCxnSpPr>
            <a:cxnSpLocks noChangeShapeType="1"/>
            <a:stCxn id="124971" idx="5"/>
            <a:endCxn id="124965"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4967" name="AutoShape 39"/>
          <p:cNvCxnSpPr>
            <a:cxnSpLocks noChangeShapeType="1"/>
            <a:stCxn id="124972" idx="3"/>
            <a:endCxn id="124968"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68"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4969"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4970" name="AutoShape 42"/>
          <p:cNvCxnSpPr>
            <a:cxnSpLocks noChangeShapeType="1"/>
            <a:stCxn id="124972" idx="5"/>
            <a:endCxn id="124969"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4971"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4972"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4973" name="Oval 45"/>
          <p:cNvSpPr>
            <a:spLocks noChangeArrowheads="1"/>
          </p:cNvSpPr>
          <p:nvPr/>
        </p:nvSpPr>
        <p:spPr bwMode="auto">
          <a:xfrm>
            <a:off x="281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latin typeface="Arial" charset="0"/>
              </a:rPr>
              <a:t>3</a:t>
            </a:r>
          </a:p>
        </p:txBody>
      </p:sp>
      <p:sp>
        <p:nvSpPr>
          <p:cNvPr id="124974"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4975"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4976"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4977"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4978" name="Group 52"/>
          <p:cNvGrpSpPr>
            <a:grpSpLocks/>
          </p:cNvGrpSpPr>
          <p:nvPr/>
        </p:nvGrpSpPr>
        <p:grpSpPr bwMode="auto">
          <a:xfrm>
            <a:off x="2095500" y="3276600"/>
            <a:ext cx="2082800" cy="596900"/>
            <a:chOff x="1320" y="2064"/>
            <a:chExt cx="1312" cy="376"/>
          </a:xfrm>
        </p:grpSpPr>
        <p:cxnSp>
          <p:nvCxnSpPr>
            <p:cNvPr id="124998" name="AutoShape 53"/>
            <p:cNvCxnSpPr>
              <a:cxnSpLocks noChangeShapeType="1"/>
              <a:stCxn id="124977" idx="2"/>
              <a:endCxn id="124934"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99"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4979"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4980"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4981"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4982"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4983" name="Group 59"/>
          <p:cNvGrpSpPr>
            <a:grpSpLocks/>
          </p:cNvGrpSpPr>
          <p:nvPr/>
        </p:nvGrpSpPr>
        <p:grpSpPr bwMode="auto">
          <a:xfrm>
            <a:off x="914400" y="3962400"/>
            <a:ext cx="992188" cy="673100"/>
            <a:chOff x="576" y="2496"/>
            <a:chExt cx="625" cy="424"/>
          </a:xfrm>
        </p:grpSpPr>
        <p:cxnSp>
          <p:nvCxnSpPr>
            <p:cNvPr id="124996" name="AutoShape 60"/>
            <p:cNvCxnSpPr>
              <a:cxnSpLocks noChangeShapeType="1"/>
              <a:endCxn id="124940"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4997"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4984" name="Group 62"/>
          <p:cNvGrpSpPr>
            <a:grpSpLocks/>
          </p:cNvGrpSpPr>
          <p:nvPr/>
        </p:nvGrpSpPr>
        <p:grpSpPr bwMode="auto">
          <a:xfrm>
            <a:off x="609600" y="4724400"/>
            <a:ext cx="992188" cy="673100"/>
            <a:chOff x="384" y="2976"/>
            <a:chExt cx="625" cy="424"/>
          </a:xfrm>
        </p:grpSpPr>
        <p:cxnSp>
          <p:nvCxnSpPr>
            <p:cNvPr id="124994" name="AutoShape 63"/>
            <p:cNvCxnSpPr>
              <a:cxnSpLocks noChangeShapeType="1"/>
              <a:endCxn id="124938"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4995"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4985" name="Group 65"/>
          <p:cNvGrpSpPr>
            <a:grpSpLocks/>
          </p:cNvGrpSpPr>
          <p:nvPr/>
        </p:nvGrpSpPr>
        <p:grpSpPr bwMode="auto">
          <a:xfrm>
            <a:off x="457200" y="5486400"/>
            <a:ext cx="1449388" cy="673100"/>
            <a:chOff x="288" y="3456"/>
            <a:chExt cx="913" cy="424"/>
          </a:xfrm>
        </p:grpSpPr>
        <p:cxnSp>
          <p:nvCxnSpPr>
            <p:cNvPr id="124992" name="AutoShape 66"/>
            <p:cNvCxnSpPr>
              <a:cxnSpLocks noChangeShapeType="1"/>
              <a:endCxn id="124933"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4993"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4986"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124987"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b="1">
              <a:latin typeface="Courier New" charset="0"/>
            </a:endParaRPr>
          </a:p>
        </p:txBody>
      </p:sp>
      <p:sp>
        <p:nvSpPr>
          <p:cNvPr id="124988"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24989"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5048" name="Oval 72"/>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895051" name="Text Box 75"/>
          <p:cNvSpPr txBox="1">
            <a:spLocks noChangeArrowheads="1"/>
          </p:cNvSpPr>
          <p:nvPr/>
        </p:nvSpPr>
        <p:spPr bwMode="auto">
          <a:xfrm>
            <a:off x="8229600" y="54864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H</a:t>
            </a:r>
          </a:p>
        </p:txBody>
      </p:sp>
    </p:spTree>
    <p:extLst>
      <p:ext uri="{BB962C8B-B14F-4D97-AF65-F5344CB8AC3E}">
        <p14:creationId xmlns:p14="http://schemas.microsoft.com/office/powerpoint/2010/main" val="4114132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5051"/>
                                        </p:tgtEl>
                                        <p:attrNameLst>
                                          <p:attrName>style.visibility</p:attrName>
                                        </p:attrNameLst>
                                      </p:cBhvr>
                                      <p:to>
                                        <p:strVal val="visible"/>
                                      </p:to>
                                    </p:set>
                                    <p:animEffect transition="in" filter="dissolve">
                                      <p:cBhvr>
                                        <p:cTn id="7" dur="500"/>
                                        <p:tgtEl>
                                          <p:spTgt spid="895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5048"/>
                                        </p:tgtEl>
                                        <p:attrNameLst>
                                          <p:attrName>style.visibility</p:attrName>
                                        </p:attrNameLst>
                                      </p:cBhvr>
                                      <p:to>
                                        <p:strVal val="visible"/>
                                      </p:to>
                                    </p:set>
                                    <p:animEffect transition="in" filter="dissolve">
                                      <p:cBhvr>
                                        <p:cTn id="12" dur="500"/>
                                        <p:tgtEl>
                                          <p:spTgt spid="89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048" grpId="0" animBg="1" autoUpdateAnimBg="0"/>
      <p:bldP spid="895051"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6977" name="Rectangle 50"/>
          <p:cNvSpPr>
            <a:spLocks noGrp="1" noChangeArrowheads="1"/>
          </p:cNvSpPr>
          <p:nvPr>
            <p:ph type="title"/>
          </p:nvPr>
        </p:nvSpPr>
        <p:spPr/>
        <p:txBody>
          <a:bodyPr/>
          <a:lstStyle/>
          <a:p>
            <a:pPr eaLnBrk="1" hangingPunct="1"/>
            <a:r>
              <a:rPr lang="en-US">
                <a:latin typeface="Calibri" charset="0"/>
              </a:rPr>
              <a:t>Alpha-Beta Example</a:t>
            </a:r>
          </a:p>
        </p:txBody>
      </p:sp>
      <p:sp>
        <p:nvSpPr>
          <p:cNvPr id="126978" name="Text Box 2"/>
          <p:cNvSpPr txBox="1">
            <a:spLocks noChangeArrowheads="1"/>
          </p:cNvSpPr>
          <p:nvPr/>
        </p:nvSpPr>
        <p:spPr bwMode="auto">
          <a:xfrm>
            <a:off x="3048000" y="6172200"/>
            <a:ext cx="227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chemeClr val="accent2"/>
                </a:solidFill>
                <a:latin typeface="Arial" charset="0"/>
              </a:rPr>
              <a:t>blue: terminal state</a:t>
            </a:r>
          </a:p>
        </p:txBody>
      </p:sp>
      <p:sp>
        <p:nvSpPr>
          <p:cNvPr id="126979" name="Oval 3"/>
          <p:cNvSpPr>
            <a:spLocks noChangeArrowheads="1"/>
          </p:cNvSpPr>
          <p:nvPr/>
        </p:nvSpPr>
        <p:spPr bwMode="auto">
          <a:xfrm>
            <a:off x="1828800" y="5410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O</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=-3</a:t>
            </a:r>
          </a:p>
        </p:txBody>
      </p:sp>
      <p:cxnSp>
        <p:nvCxnSpPr>
          <p:cNvPr id="126980" name="AutoShape 4"/>
          <p:cNvCxnSpPr>
            <a:cxnSpLocks noChangeShapeType="1"/>
            <a:stCxn id="126979" idx="3"/>
            <a:endCxn id="126981" idx="0"/>
          </p:cNvCxnSpPr>
          <p:nvPr/>
        </p:nvCxnSpPr>
        <p:spPr bwMode="auto">
          <a:xfrm flipH="1">
            <a:off x="1790700" y="5878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81" name="Oval 5"/>
          <p:cNvSpPr>
            <a:spLocks noChangeArrowheads="1"/>
          </p:cNvSpPr>
          <p:nvPr/>
        </p:nvSpPr>
        <p:spPr bwMode="auto">
          <a:xfrm>
            <a:off x="1524000" y="6172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W</a:t>
            </a:r>
          </a:p>
          <a:p>
            <a:pPr algn="ctr">
              <a:lnSpc>
                <a:spcPct val="75000"/>
              </a:lnSpc>
            </a:pPr>
            <a:r>
              <a:rPr lang="en-US" sz="1600" b="1">
                <a:solidFill>
                  <a:schemeClr val="bg1"/>
                </a:solidFill>
                <a:latin typeface="Arial" charset="0"/>
              </a:rPr>
              <a:t>-3</a:t>
            </a:r>
          </a:p>
        </p:txBody>
      </p:sp>
      <p:sp>
        <p:nvSpPr>
          <p:cNvPr id="126982" name="Oval 6"/>
          <p:cNvSpPr>
            <a:spLocks noChangeArrowheads="1"/>
          </p:cNvSpPr>
          <p:nvPr/>
        </p:nvSpPr>
        <p:spPr bwMode="auto">
          <a:xfrm>
            <a:off x="18288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B</a:t>
            </a:r>
            <a:br>
              <a:rPr lang="en-US" sz="1800" b="1">
                <a:latin typeface="Arial" charset="0"/>
              </a:rPr>
            </a:br>
            <a:r>
              <a:rPr lang="en-US" sz="1600" b="1" i="1">
                <a:solidFill>
                  <a:srgbClr val="FFFF66"/>
                </a:solidFill>
                <a:latin typeface="Palatino" charset="0"/>
              </a:rPr>
              <a:t>β</a:t>
            </a:r>
            <a:r>
              <a:rPr lang="en-US" sz="1600" b="1">
                <a:solidFill>
                  <a:srgbClr val="FFFF66"/>
                </a:solidFill>
                <a:latin typeface="Arial" charset="0"/>
              </a:rPr>
              <a:t>=-5</a:t>
            </a:r>
          </a:p>
        </p:txBody>
      </p:sp>
      <p:cxnSp>
        <p:nvCxnSpPr>
          <p:cNvPr id="126983" name="AutoShape 7"/>
          <p:cNvCxnSpPr>
            <a:cxnSpLocks noChangeShapeType="1"/>
            <a:stCxn id="126982" idx="3"/>
            <a:endCxn id="126988" idx="0"/>
          </p:cNvCxnSpPr>
          <p:nvPr/>
        </p:nvCxnSpPr>
        <p:spPr bwMode="auto">
          <a:xfrm flipH="1">
            <a:off x="1790700" y="4354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84" name="AutoShape 8"/>
          <p:cNvCxnSpPr>
            <a:cxnSpLocks noChangeShapeType="1"/>
            <a:stCxn id="126982" idx="5"/>
            <a:endCxn id="126989" idx="0"/>
          </p:cNvCxnSpPr>
          <p:nvPr/>
        </p:nvCxnSpPr>
        <p:spPr bwMode="auto">
          <a:xfrm>
            <a:off x="2284413" y="4354513"/>
            <a:ext cx="115887"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6985" name="AutoShape 9"/>
          <p:cNvCxnSpPr>
            <a:cxnSpLocks noChangeShapeType="1"/>
            <a:stCxn id="126988" idx="3"/>
            <a:endCxn id="126986" idx="0"/>
          </p:cNvCxnSpPr>
          <p:nvPr/>
        </p:nvCxnSpPr>
        <p:spPr bwMode="auto">
          <a:xfrm flipH="1">
            <a:off x="1485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86" name="Oval 10"/>
          <p:cNvSpPr>
            <a:spLocks noChangeArrowheads="1"/>
          </p:cNvSpPr>
          <p:nvPr/>
        </p:nvSpPr>
        <p:spPr bwMode="auto">
          <a:xfrm>
            <a:off x="1219200" y="5410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N</a:t>
            </a:r>
          </a:p>
          <a:p>
            <a:pPr algn="ctr">
              <a:lnSpc>
                <a:spcPct val="75000"/>
              </a:lnSpc>
            </a:pPr>
            <a:r>
              <a:rPr lang="en-US" sz="1600" b="1">
                <a:solidFill>
                  <a:schemeClr val="bg1"/>
                </a:solidFill>
                <a:latin typeface="Arial" charset="0"/>
              </a:rPr>
              <a:t>4</a:t>
            </a:r>
          </a:p>
        </p:txBody>
      </p:sp>
      <p:cxnSp>
        <p:nvCxnSpPr>
          <p:cNvPr id="126987" name="AutoShape 11"/>
          <p:cNvCxnSpPr>
            <a:cxnSpLocks noChangeShapeType="1"/>
            <a:stCxn id="126988" idx="5"/>
            <a:endCxn id="126979" idx="0"/>
          </p:cNvCxnSpPr>
          <p:nvPr/>
        </p:nvCxnSpPr>
        <p:spPr bwMode="auto">
          <a:xfrm>
            <a:off x="1979613" y="5116513"/>
            <a:ext cx="115887" cy="2809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6988" name="Oval 12"/>
          <p:cNvSpPr>
            <a:spLocks noChangeArrowheads="1"/>
          </p:cNvSpPr>
          <p:nvPr/>
        </p:nvSpPr>
        <p:spPr bwMode="auto">
          <a:xfrm>
            <a:off x="1524000" y="4648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F</a:t>
            </a:r>
            <a:br>
              <a:rPr lang="en-US" sz="1800" b="1">
                <a:latin typeface="Arial" charset="0"/>
              </a:rPr>
            </a:br>
            <a:r>
              <a:rPr lang="en-US" sz="1600" b="1" i="1">
                <a:solidFill>
                  <a:srgbClr val="FFFF66"/>
                </a:solidFill>
                <a:latin typeface="Palatino" charset="0"/>
              </a:rPr>
              <a:t>α</a:t>
            </a:r>
            <a:r>
              <a:rPr lang="en-US" sz="1600" b="1" i="1">
                <a:solidFill>
                  <a:srgbClr val="FFFF66"/>
                </a:solidFill>
                <a:latin typeface="Arial" charset="0"/>
              </a:rPr>
              <a:t>=4</a:t>
            </a:r>
          </a:p>
        </p:txBody>
      </p:sp>
      <p:sp>
        <p:nvSpPr>
          <p:cNvPr id="126989" name="Oval 13"/>
          <p:cNvSpPr>
            <a:spLocks noChangeArrowheads="1"/>
          </p:cNvSpPr>
          <p:nvPr/>
        </p:nvSpPr>
        <p:spPr bwMode="auto">
          <a:xfrm>
            <a:off x="21336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G</a:t>
            </a:r>
          </a:p>
          <a:p>
            <a:pPr algn="ctr">
              <a:lnSpc>
                <a:spcPct val="75000"/>
              </a:lnSpc>
            </a:pPr>
            <a:r>
              <a:rPr lang="en-US" sz="1600" b="1">
                <a:solidFill>
                  <a:schemeClr val="bg1"/>
                </a:solidFill>
                <a:latin typeface="Arial" charset="0"/>
              </a:rPr>
              <a:t>-5</a:t>
            </a:r>
          </a:p>
        </p:txBody>
      </p:sp>
      <p:cxnSp>
        <p:nvCxnSpPr>
          <p:cNvPr id="126990" name="AutoShape 14"/>
          <p:cNvCxnSpPr>
            <a:cxnSpLocks noChangeShapeType="1"/>
            <a:stCxn id="126979" idx="5"/>
            <a:endCxn id="126991" idx="0"/>
          </p:cNvCxnSpPr>
          <p:nvPr/>
        </p:nvCxnSpPr>
        <p:spPr bwMode="auto">
          <a:xfrm>
            <a:off x="2284413" y="5878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91" name="Oval 15"/>
          <p:cNvSpPr>
            <a:spLocks noChangeArrowheads="1"/>
          </p:cNvSpPr>
          <p:nvPr/>
        </p:nvSpPr>
        <p:spPr bwMode="auto">
          <a:xfrm>
            <a:off x="2133600" y="6172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cxnSp>
        <p:nvCxnSpPr>
          <p:cNvPr id="126992" name="AutoShape 16"/>
          <p:cNvCxnSpPr>
            <a:cxnSpLocks noChangeShapeType="1"/>
            <a:stCxn id="127025" idx="2"/>
            <a:endCxn id="126982" idx="0"/>
          </p:cNvCxnSpPr>
          <p:nvPr/>
        </p:nvCxnSpPr>
        <p:spPr bwMode="auto">
          <a:xfrm flipH="1">
            <a:off x="2095500" y="3543300"/>
            <a:ext cx="20828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6993" name="Oval 17"/>
          <p:cNvSpPr>
            <a:spLocks noChangeArrowheads="1"/>
          </p:cNvSpPr>
          <p:nvPr/>
        </p:nvSpPr>
        <p:spPr bwMode="auto">
          <a:xfrm>
            <a:off x="66294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E</a:t>
            </a:r>
          </a:p>
        </p:txBody>
      </p:sp>
      <p:sp>
        <p:nvSpPr>
          <p:cNvPr id="126994" name="Oval 18"/>
          <p:cNvSpPr>
            <a:spLocks noChangeArrowheads="1"/>
          </p:cNvSpPr>
          <p:nvPr/>
        </p:nvSpPr>
        <p:spPr bwMode="auto">
          <a:xfrm>
            <a:off x="5029200" y="3886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D</a:t>
            </a:r>
          </a:p>
          <a:p>
            <a:pPr algn="ctr">
              <a:lnSpc>
                <a:spcPct val="75000"/>
              </a:lnSpc>
            </a:pPr>
            <a:r>
              <a:rPr lang="en-US" sz="1600" b="1">
                <a:latin typeface="Arial" charset="0"/>
              </a:rPr>
              <a:t>0</a:t>
            </a:r>
            <a:endParaRPr lang="en-US" sz="1800" b="1">
              <a:latin typeface="Arial" charset="0"/>
            </a:endParaRPr>
          </a:p>
        </p:txBody>
      </p:sp>
      <p:sp>
        <p:nvSpPr>
          <p:cNvPr id="126995" name="Oval 19"/>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FF66"/>
                </a:solidFill>
                <a:latin typeface="Palatino" charset="0"/>
              </a:rPr>
              <a:t>β</a:t>
            </a:r>
            <a:r>
              <a:rPr lang="en-US" sz="1600" b="1">
                <a:solidFill>
                  <a:srgbClr val="FFFF66"/>
                </a:solidFill>
                <a:latin typeface="Arial" charset="0"/>
              </a:rPr>
              <a:t>=</a:t>
            </a:r>
          </a:p>
        </p:txBody>
      </p:sp>
      <p:cxnSp>
        <p:nvCxnSpPr>
          <p:cNvPr id="126996" name="AutoShape 20"/>
          <p:cNvCxnSpPr>
            <a:cxnSpLocks noChangeShapeType="1"/>
            <a:stCxn id="126993" idx="3"/>
            <a:endCxn id="127019" idx="0"/>
          </p:cNvCxnSpPr>
          <p:nvPr/>
        </p:nvCxnSpPr>
        <p:spPr bwMode="auto">
          <a:xfrm flipH="1">
            <a:off x="6286500" y="4354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7" name="AutoShape 21"/>
          <p:cNvCxnSpPr>
            <a:cxnSpLocks noChangeShapeType="1"/>
            <a:stCxn id="126993" idx="4"/>
            <a:endCxn id="127024" idx="0"/>
          </p:cNvCxnSpPr>
          <p:nvPr/>
        </p:nvCxnSpPr>
        <p:spPr bwMode="auto">
          <a:xfrm>
            <a:off x="68961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8" name="AutoShape 22"/>
          <p:cNvCxnSpPr>
            <a:cxnSpLocks noChangeShapeType="1"/>
            <a:stCxn id="126993" idx="5"/>
            <a:endCxn id="127020" idx="0"/>
          </p:cNvCxnSpPr>
          <p:nvPr/>
        </p:nvCxnSpPr>
        <p:spPr bwMode="auto">
          <a:xfrm>
            <a:off x="70850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6999" name="AutoShape 23"/>
          <p:cNvCxnSpPr>
            <a:cxnSpLocks noChangeShapeType="1"/>
            <a:stCxn id="126995" idx="3"/>
            <a:endCxn id="127021" idx="0"/>
          </p:cNvCxnSpPr>
          <p:nvPr/>
        </p:nvCxnSpPr>
        <p:spPr bwMode="auto">
          <a:xfrm flipH="1">
            <a:off x="3086100" y="4354513"/>
            <a:ext cx="420688" cy="28098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cxnSp>
        <p:nvCxnSpPr>
          <p:cNvPr id="127000" name="AutoShape 24"/>
          <p:cNvCxnSpPr>
            <a:cxnSpLocks noChangeShapeType="1"/>
            <a:stCxn id="126995" idx="4"/>
            <a:endCxn id="127022" idx="0"/>
          </p:cNvCxnSpPr>
          <p:nvPr/>
        </p:nvCxnSpPr>
        <p:spPr bwMode="auto">
          <a:xfrm>
            <a:off x="3695700" y="4432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1" name="AutoShape 25"/>
          <p:cNvCxnSpPr>
            <a:cxnSpLocks noChangeShapeType="1"/>
            <a:stCxn id="126995" idx="5"/>
            <a:endCxn id="127023" idx="0"/>
          </p:cNvCxnSpPr>
          <p:nvPr/>
        </p:nvCxnSpPr>
        <p:spPr bwMode="auto">
          <a:xfrm>
            <a:off x="3884613" y="4354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2" name="AutoShape 26"/>
          <p:cNvCxnSpPr>
            <a:cxnSpLocks noChangeShapeType="1"/>
            <a:stCxn id="127025" idx="5"/>
            <a:endCxn id="126994" idx="0"/>
          </p:cNvCxnSpPr>
          <p:nvPr/>
        </p:nvCxnSpPr>
        <p:spPr bwMode="auto">
          <a:xfrm>
            <a:off x="4646613" y="3744913"/>
            <a:ext cx="649287" cy="1285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3" name="AutoShape 27"/>
          <p:cNvCxnSpPr>
            <a:cxnSpLocks noChangeShapeType="1"/>
            <a:stCxn id="127025" idx="6"/>
            <a:endCxn id="126993" idx="0"/>
          </p:cNvCxnSpPr>
          <p:nvPr/>
        </p:nvCxnSpPr>
        <p:spPr bwMode="auto">
          <a:xfrm>
            <a:off x="4737100" y="3543300"/>
            <a:ext cx="2159000" cy="330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4" name="AutoShape 28"/>
          <p:cNvCxnSpPr>
            <a:cxnSpLocks noChangeShapeType="1"/>
            <a:stCxn id="127025" idx="3"/>
            <a:endCxn id="126995" idx="0"/>
          </p:cNvCxnSpPr>
          <p:nvPr/>
        </p:nvCxnSpPr>
        <p:spPr bwMode="auto">
          <a:xfrm flipH="1">
            <a:off x="3695700" y="3744913"/>
            <a:ext cx="573088" cy="12858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05" name="Oval 29"/>
          <p:cNvSpPr>
            <a:spLocks noChangeArrowheads="1"/>
          </p:cNvSpPr>
          <p:nvPr/>
        </p:nvSpPr>
        <p:spPr bwMode="auto">
          <a:xfrm>
            <a:off x="4648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R</a:t>
            </a:r>
          </a:p>
          <a:p>
            <a:pPr algn="ctr">
              <a:lnSpc>
                <a:spcPct val="75000"/>
              </a:lnSpc>
            </a:pPr>
            <a:r>
              <a:rPr lang="en-US" sz="1600" b="1">
                <a:latin typeface="Arial" charset="0"/>
              </a:rPr>
              <a:t>0</a:t>
            </a:r>
          </a:p>
        </p:txBody>
      </p:sp>
      <p:sp>
        <p:nvSpPr>
          <p:cNvPr id="127006" name="Oval 30"/>
          <p:cNvSpPr>
            <a:spLocks noChangeArrowheads="1"/>
          </p:cNvSpPr>
          <p:nvPr/>
        </p:nvSpPr>
        <p:spPr bwMode="auto">
          <a:xfrm>
            <a:off x="3429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P</a:t>
            </a:r>
          </a:p>
          <a:p>
            <a:pPr algn="ctr">
              <a:lnSpc>
                <a:spcPct val="75000"/>
              </a:lnSpc>
            </a:pPr>
            <a:r>
              <a:rPr lang="en-US" sz="1600" b="1">
                <a:latin typeface="Arial" charset="0"/>
              </a:rPr>
              <a:t>9</a:t>
            </a:r>
          </a:p>
        </p:txBody>
      </p:sp>
      <p:sp>
        <p:nvSpPr>
          <p:cNvPr id="127007" name="Oval 31"/>
          <p:cNvSpPr>
            <a:spLocks noChangeArrowheads="1"/>
          </p:cNvSpPr>
          <p:nvPr/>
        </p:nvSpPr>
        <p:spPr bwMode="auto">
          <a:xfrm>
            <a:off x="4038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Q</a:t>
            </a:r>
          </a:p>
          <a:p>
            <a:pPr algn="ctr">
              <a:lnSpc>
                <a:spcPct val="75000"/>
              </a:lnSpc>
            </a:pPr>
            <a:r>
              <a:rPr lang="en-US" sz="1600" b="1">
                <a:latin typeface="Arial" charset="0"/>
              </a:rPr>
              <a:t>-6</a:t>
            </a:r>
          </a:p>
        </p:txBody>
      </p:sp>
      <p:cxnSp>
        <p:nvCxnSpPr>
          <p:cNvPr id="127008" name="AutoShape 32"/>
          <p:cNvCxnSpPr>
            <a:cxnSpLocks noChangeShapeType="1"/>
            <a:stCxn id="127023" idx="3"/>
            <a:endCxn id="127006" idx="0"/>
          </p:cNvCxnSpPr>
          <p:nvPr/>
        </p:nvCxnSpPr>
        <p:spPr bwMode="auto">
          <a:xfrm flipH="1">
            <a:off x="3695700" y="5116513"/>
            <a:ext cx="4206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09" name="AutoShape 33"/>
          <p:cNvCxnSpPr>
            <a:cxnSpLocks noChangeShapeType="1"/>
            <a:stCxn id="127023" idx="4"/>
            <a:endCxn id="127007" idx="0"/>
          </p:cNvCxnSpPr>
          <p:nvPr/>
        </p:nvCxnSpPr>
        <p:spPr bwMode="auto">
          <a:xfrm>
            <a:off x="4305300" y="5194300"/>
            <a:ext cx="0" cy="203200"/>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0" name="AutoShape 34"/>
          <p:cNvCxnSpPr>
            <a:cxnSpLocks noChangeShapeType="1"/>
            <a:stCxn id="127023" idx="5"/>
            <a:endCxn id="127005" idx="0"/>
          </p:cNvCxnSpPr>
          <p:nvPr/>
        </p:nvCxnSpPr>
        <p:spPr bwMode="auto">
          <a:xfrm>
            <a:off x="4494213" y="5116513"/>
            <a:ext cx="4206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1" name="AutoShape 35"/>
          <p:cNvCxnSpPr>
            <a:cxnSpLocks noChangeShapeType="1"/>
            <a:stCxn id="127019" idx="3"/>
            <a:endCxn id="127012" idx="0"/>
          </p:cNvCxnSpPr>
          <p:nvPr/>
        </p:nvCxnSpPr>
        <p:spPr bwMode="auto">
          <a:xfrm flipH="1">
            <a:off x="59817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2" name="Oval 36"/>
          <p:cNvSpPr>
            <a:spLocks noChangeArrowheads="1"/>
          </p:cNvSpPr>
          <p:nvPr/>
        </p:nvSpPr>
        <p:spPr bwMode="auto">
          <a:xfrm>
            <a:off x="57150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S</a:t>
            </a:r>
          </a:p>
          <a:p>
            <a:pPr algn="ctr">
              <a:lnSpc>
                <a:spcPct val="75000"/>
              </a:lnSpc>
            </a:pPr>
            <a:r>
              <a:rPr lang="en-US" sz="1600" b="1">
                <a:latin typeface="Arial" charset="0"/>
              </a:rPr>
              <a:t>3</a:t>
            </a:r>
          </a:p>
        </p:txBody>
      </p:sp>
      <p:sp>
        <p:nvSpPr>
          <p:cNvPr id="127013" name="Oval 37"/>
          <p:cNvSpPr>
            <a:spLocks noChangeArrowheads="1"/>
          </p:cNvSpPr>
          <p:nvPr/>
        </p:nvSpPr>
        <p:spPr bwMode="auto">
          <a:xfrm>
            <a:off x="63246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T</a:t>
            </a:r>
          </a:p>
          <a:p>
            <a:pPr algn="ctr">
              <a:lnSpc>
                <a:spcPct val="75000"/>
              </a:lnSpc>
            </a:pPr>
            <a:r>
              <a:rPr lang="en-US" sz="1600" b="1">
                <a:latin typeface="Arial" charset="0"/>
              </a:rPr>
              <a:t>5</a:t>
            </a:r>
          </a:p>
        </p:txBody>
      </p:sp>
      <p:cxnSp>
        <p:nvCxnSpPr>
          <p:cNvPr id="127014" name="AutoShape 38"/>
          <p:cNvCxnSpPr>
            <a:cxnSpLocks noChangeShapeType="1"/>
            <a:stCxn id="127019" idx="5"/>
            <a:endCxn id="127013" idx="0"/>
          </p:cNvCxnSpPr>
          <p:nvPr/>
        </p:nvCxnSpPr>
        <p:spPr bwMode="auto">
          <a:xfrm>
            <a:off x="64754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cxnSp>
        <p:nvCxnSpPr>
          <p:cNvPr id="127015" name="AutoShape 39"/>
          <p:cNvCxnSpPr>
            <a:cxnSpLocks noChangeShapeType="1"/>
            <a:stCxn id="127020" idx="3"/>
            <a:endCxn id="127016" idx="0"/>
          </p:cNvCxnSpPr>
          <p:nvPr/>
        </p:nvCxnSpPr>
        <p:spPr bwMode="auto">
          <a:xfrm flipH="1">
            <a:off x="7200900" y="5116513"/>
            <a:ext cx="115888"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6" name="Oval 40"/>
          <p:cNvSpPr>
            <a:spLocks noChangeArrowheads="1"/>
          </p:cNvSpPr>
          <p:nvPr/>
        </p:nvSpPr>
        <p:spPr bwMode="auto">
          <a:xfrm>
            <a:off x="69342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U</a:t>
            </a:r>
          </a:p>
          <a:p>
            <a:pPr algn="ctr">
              <a:lnSpc>
                <a:spcPct val="75000"/>
              </a:lnSpc>
            </a:pPr>
            <a:r>
              <a:rPr lang="en-US" sz="1600" b="1">
                <a:latin typeface="Arial" charset="0"/>
              </a:rPr>
              <a:t>-7</a:t>
            </a:r>
          </a:p>
        </p:txBody>
      </p:sp>
      <p:sp>
        <p:nvSpPr>
          <p:cNvPr id="127017" name="Oval 41"/>
          <p:cNvSpPr>
            <a:spLocks noChangeArrowheads="1"/>
          </p:cNvSpPr>
          <p:nvPr/>
        </p:nvSpPr>
        <p:spPr bwMode="auto">
          <a:xfrm>
            <a:off x="7543800" y="5410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V</a:t>
            </a:r>
          </a:p>
          <a:p>
            <a:pPr algn="ctr">
              <a:lnSpc>
                <a:spcPct val="75000"/>
              </a:lnSpc>
            </a:pPr>
            <a:r>
              <a:rPr lang="en-US" sz="1600" b="1">
                <a:latin typeface="Arial" charset="0"/>
              </a:rPr>
              <a:t>-9</a:t>
            </a:r>
          </a:p>
        </p:txBody>
      </p:sp>
      <p:cxnSp>
        <p:nvCxnSpPr>
          <p:cNvPr id="127018" name="AutoShape 42"/>
          <p:cNvCxnSpPr>
            <a:cxnSpLocks noChangeShapeType="1"/>
            <a:stCxn id="127020" idx="5"/>
            <a:endCxn id="127017" idx="0"/>
          </p:cNvCxnSpPr>
          <p:nvPr/>
        </p:nvCxnSpPr>
        <p:spPr bwMode="auto">
          <a:xfrm>
            <a:off x="7694613" y="5116513"/>
            <a:ext cx="115887" cy="280987"/>
          </a:xfrm>
          <a:prstGeom prst="straightConnector1">
            <a:avLst/>
          </a:prstGeom>
          <a:noFill/>
          <a:ln w="25400">
            <a:solidFill>
              <a:schemeClr val="tx1"/>
            </a:solidFill>
            <a:miter lim="800000"/>
            <a:headEnd/>
            <a:tailEnd type="triangle" w="med" len="sm"/>
          </a:ln>
          <a:extLst>
            <a:ext uri="{909E8E84-426E-40dd-AFC4-6F175D3DCCD1}">
              <a14:hiddenFill xmlns:a14="http://schemas.microsoft.com/office/drawing/2010/main" xmlns="">
                <a:noFill/>
              </a14:hiddenFill>
            </a:ext>
          </a:extLst>
        </p:spPr>
      </p:cxnSp>
      <p:sp>
        <p:nvSpPr>
          <p:cNvPr id="127019" name="Oval 43"/>
          <p:cNvSpPr>
            <a:spLocks noChangeArrowheads="1"/>
          </p:cNvSpPr>
          <p:nvPr/>
        </p:nvSpPr>
        <p:spPr bwMode="auto">
          <a:xfrm>
            <a:off x="60198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K</a:t>
            </a:r>
            <a:endParaRPr lang="en-US" sz="1600" b="1">
              <a:latin typeface="Arial" charset="0"/>
            </a:endParaRPr>
          </a:p>
        </p:txBody>
      </p:sp>
      <p:sp>
        <p:nvSpPr>
          <p:cNvPr id="127020" name="Oval 44"/>
          <p:cNvSpPr>
            <a:spLocks noChangeArrowheads="1"/>
          </p:cNvSpPr>
          <p:nvPr/>
        </p:nvSpPr>
        <p:spPr bwMode="auto">
          <a:xfrm>
            <a:off x="723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M</a:t>
            </a:r>
          </a:p>
        </p:txBody>
      </p:sp>
      <p:sp>
        <p:nvSpPr>
          <p:cNvPr id="127021" name="Oval 45"/>
          <p:cNvSpPr>
            <a:spLocks noChangeArrowheads="1"/>
          </p:cNvSpPr>
          <p:nvPr/>
        </p:nvSpPr>
        <p:spPr bwMode="auto">
          <a:xfrm>
            <a:off x="2819400" y="4648200"/>
            <a:ext cx="533400" cy="533400"/>
          </a:xfrm>
          <a:prstGeom prst="ellipse">
            <a:avLst/>
          </a:prstGeom>
          <a:solidFill>
            <a:schemeClr val="accent2"/>
          </a:solidFill>
          <a:ln w="25400">
            <a:solidFill>
              <a:schemeClr val="tx1"/>
            </a:solidFill>
            <a:miter lim="800000"/>
            <a:headEnd/>
            <a:tailEnd/>
          </a:ln>
        </p:spPr>
        <p:txBody>
          <a:bodyPr wrap="none" anchor="ctr"/>
          <a:lstStyle/>
          <a:p>
            <a:pPr algn="ctr">
              <a:lnSpc>
                <a:spcPct val="75000"/>
              </a:lnSpc>
            </a:pPr>
            <a:r>
              <a:rPr lang="en-US" sz="1800" b="1">
                <a:latin typeface="Arial" charset="0"/>
              </a:rPr>
              <a:t>H</a:t>
            </a:r>
          </a:p>
          <a:p>
            <a:pPr algn="ctr">
              <a:lnSpc>
                <a:spcPct val="75000"/>
              </a:lnSpc>
            </a:pPr>
            <a:r>
              <a:rPr lang="en-US" sz="1600" b="1">
                <a:solidFill>
                  <a:schemeClr val="bg1"/>
                </a:solidFill>
                <a:latin typeface="Arial" charset="0"/>
              </a:rPr>
              <a:t>3</a:t>
            </a:r>
          </a:p>
        </p:txBody>
      </p:sp>
      <p:sp>
        <p:nvSpPr>
          <p:cNvPr id="127022" name="Oval 46"/>
          <p:cNvSpPr>
            <a:spLocks noChangeArrowheads="1"/>
          </p:cNvSpPr>
          <p:nvPr/>
        </p:nvSpPr>
        <p:spPr bwMode="auto">
          <a:xfrm>
            <a:off x="34290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I</a:t>
            </a:r>
          </a:p>
          <a:p>
            <a:pPr algn="ctr">
              <a:lnSpc>
                <a:spcPct val="75000"/>
              </a:lnSpc>
            </a:pPr>
            <a:r>
              <a:rPr lang="en-US" sz="1600" b="1">
                <a:latin typeface="Arial" charset="0"/>
              </a:rPr>
              <a:t>8</a:t>
            </a:r>
          </a:p>
        </p:txBody>
      </p:sp>
      <p:sp>
        <p:nvSpPr>
          <p:cNvPr id="127023" name="Oval 47"/>
          <p:cNvSpPr>
            <a:spLocks noChangeArrowheads="1"/>
          </p:cNvSpPr>
          <p:nvPr/>
        </p:nvSpPr>
        <p:spPr bwMode="auto">
          <a:xfrm>
            <a:off x="40386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J</a:t>
            </a:r>
          </a:p>
        </p:txBody>
      </p:sp>
      <p:sp>
        <p:nvSpPr>
          <p:cNvPr id="127024" name="Oval 48"/>
          <p:cNvSpPr>
            <a:spLocks noChangeArrowheads="1"/>
          </p:cNvSpPr>
          <p:nvPr/>
        </p:nvSpPr>
        <p:spPr bwMode="auto">
          <a:xfrm>
            <a:off x="6629400" y="4648200"/>
            <a:ext cx="533400" cy="533400"/>
          </a:xfrm>
          <a:prstGeom prst="ellipse">
            <a:avLst/>
          </a:prstGeom>
          <a:solidFill>
            <a:schemeClr val="bg1"/>
          </a:solidFill>
          <a:ln w="25400">
            <a:solidFill>
              <a:schemeClr val="tx1"/>
            </a:solidFill>
            <a:miter lim="800000"/>
            <a:headEnd/>
            <a:tailEnd/>
          </a:ln>
        </p:spPr>
        <p:txBody>
          <a:bodyPr wrap="none" anchor="ctr"/>
          <a:lstStyle/>
          <a:p>
            <a:pPr algn="ctr">
              <a:lnSpc>
                <a:spcPct val="75000"/>
              </a:lnSpc>
            </a:pPr>
            <a:r>
              <a:rPr lang="en-US" sz="1800" b="1">
                <a:latin typeface="Arial" charset="0"/>
              </a:rPr>
              <a:t>L</a:t>
            </a:r>
          </a:p>
          <a:p>
            <a:pPr algn="ctr">
              <a:lnSpc>
                <a:spcPct val="75000"/>
              </a:lnSpc>
            </a:pPr>
            <a:r>
              <a:rPr lang="en-US" sz="1600" b="1">
                <a:latin typeface="Arial" charset="0"/>
              </a:rPr>
              <a:t>2</a:t>
            </a:r>
          </a:p>
        </p:txBody>
      </p:sp>
      <p:sp>
        <p:nvSpPr>
          <p:cNvPr id="127025" name="Oval 49"/>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a:t>
            </a:r>
            <a:endParaRPr lang="en-US" sz="1800" b="1">
              <a:latin typeface="Arial" charset="0"/>
            </a:endParaRPr>
          </a:p>
        </p:txBody>
      </p:sp>
      <p:grpSp>
        <p:nvGrpSpPr>
          <p:cNvPr id="127026" name="Group 52"/>
          <p:cNvGrpSpPr>
            <a:grpSpLocks/>
          </p:cNvGrpSpPr>
          <p:nvPr/>
        </p:nvGrpSpPr>
        <p:grpSpPr bwMode="auto">
          <a:xfrm>
            <a:off x="2095500" y="3276600"/>
            <a:ext cx="2082800" cy="596900"/>
            <a:chOff x="1320" y="2064"/>
            <a:chExt cx="1312" cy="376"/>
          </a:xfrm>
        </p:grpSpPr>
        <p:cxnSp>
          <p:nvCxnSpPr>
            <p:cNvPr id="127045" name="AutoShape 53"/>
            <p:cNvCxnSpPr>
              <a:cxnSpLocks noChangeShapeType="1"/>
              <a:stCxn id="127025" idx="2"/>
              <a:endCxn id="126982" idx="0"/>
            </p:cNvCxnSpPr>
            <p:nvPr/>
          </p:nvCxnSpPr>
          <p:spPr bwMode="auto">
            <a:xfrm flipH="1">
              <a:off x="1320" y="2232"/>
              <a:ext cx="1312" cy="208"/>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46" name="Text Box 54"/>
            <p:cNvSpPr txBox="1">
              <a:spLocks noChangeArrowheads="1"/>
            </p:cNvSpPr>
            <p:nvPr/>
          </p:nvSpPr>
          <p:spPr bwMode="auto">
            <a:xfrm>
              <a:off x="1920" y="2064"/>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sp>
        <p:nvSpPr>
          <p:cNvPr id="127027" name="Rectangle 55"/>
          <p:cNvSpPr>
            <a:spLocks noChangeArrowheads="1"/>
          </p:cNvSpPr>
          <p:nvPr/>
        </p:nvSpPr>
        <p:spPr bwMode="auto">
          <a:xfrm>
            <a:off x="8229600" y="3124200"/>
            <a:ext cx="762000" cy="3352800"/>
          </a:xfrm>
          <a:prstGeom prst="rect">
            <a:avLst/>
          </a:prstGeom>
          <a:solidFill>
            <a:srgbClr val="CAE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7028" name="Text Box 56"/>
          <p:cNvSpPr txBox="1">
            <a:spLocks noChangeArrowheads="1"/>
          </p:cNvSpPr>
          <p:nvPr/>
        </p:nvSpPr>
        <p:spPr bwMode="auto">
          <a:xfrm>
            <a:off x="8216900" y="3200400"/>
            <a:ext cx="793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Call</a:t>
            </a:r>
            <a:br>
              <a:rPr lang="en-US" sz="1800" b="1">
                <a:solidFill>
                  <a:schemeClr val="tx2"/>
                </a:solidFill>
                <a:latin typeface="Arial" charset="0"/>
              </a:rPr>
            </a:br>
            <a:r>
              <a:rPr lang="en-US" sz="1800" b="1">
                <a:solidFill>
                  <a:schemeClr val="tx2"/>
                </a:solidFill>
                <a:latin typeface="Arial" charset="0"/>
              </a:rPr>
              <a:t>Stack</a:t>
            </a:r>
          </a:p>
        </p:txBody>
      </p:sp>
      <p:sp>
        <p:nvSpPr>
          <p:cNvPr id="127029" name="Text Box 57"/>
          <p:cNvSpPr txBox="1">
            <a:spLocks noChangeArrowheads="1"/>
          </p:cNvSpPr>
          <p:nvPr/>
        </p:nvSpPr>
        <p:spPr bwMode="auto">
          <a:xfrm>
            <a:off x="8229600" y="60960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A</a:t>
            </a:r>
          </a:p>
        </p:txBody>
      </p:sp>
      <p:sp>
        <p:nvSpPr>
          <p:cNvPr id="127030" name="Rectangle 58"/>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endParaRPr lang="en-US" sz="1800">
              <a:latin typeface="Arial" charset="0"/>
            </a:endParaRPr>
          </a:p>
        </p:txBody>
      </p:sp>
      <p:grpSp>
        <p:nvGrpSpPr>
          <p:cNvPr id="127031" name="Group 59"/>
          <p:cNvGrpSpPr>
            <a:grpSpLocks/>
          </p:cNvGrpSpPr>
          <p:nvPr/>
        </p:nvGrpSpPr>
        <p:grpSpPr bwMode="auto">
          <a:xfrm>
            <a:off x="914400" y="3962400"/>
            <a:ext cx="992188" cy="673100"/>
            <a:chOff x="576" y="2496"/>
            <a:chExt cx="625" cy="424"/>
          </a:xfrm>
        </p:grpSpPr>
        <p:cxnSp>
          <p:nvCxnSpPr>
            <p:cNvPr id="127043" name="AutoShape 60"/>
            <p:cNvCxnSpPr>
              <a:cxnSpLocks noChangeShapeType="1"/>
              <a:endCxn id="126988" idx="0"/>
            </p:cNvCxnSpPr>
            <p:nvPr/>
          </p:nvCxnSpPr>
          <p:spPr bwMode="auto">
            <a:xfrm flipH="1">
              <a:off x="1128" y="274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7044" name="Text Box 61"/>
            <p:cNvSpPr txBox="1">
              <a:spLocks noChangeArrowheads="1"/>
            </p:cNvSpPr>
            <p:nvPr/>
          </p:nvSpPr>
          <p:spPr bwMode="auto">
            <a:xfrm>
              <a:off x="576" y="249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grpSp>
        <p:nvGrpSpPr>
          <p:cNvPr id="127032" name="Group 62"/>
          <p:cNvGrpSpPr>
            <a:grpSpLocks/>
          </p:cNvGrpSpPr>
          <p:nvPr/>
        </p:nvGrpSpPr>
        <p:grpSpPr bwMode="auto">
          <a:xfrm>
            <a:off x="609600" y="4724400"/>
            <a:ext cx="992188" cy="673100"/>
            <a:chOff x="384" y="2976"/>
            <a:chExt cx="625" cy="424"/>
          </a:xfrm>
        </p:grpSpPr>
        <p:cxnSp>
          <p:nvCxnSpPr>
            <p:cNvPr id="127041" name="AutoShape 63"/>
            <p:cNvCxnSpPr>
              <a:cxnSpLocks noChangeShapeType="1"/>
              <a:endCxn id="126986" idx="0"/>
            </p:cNvCxnSpPr>
            <p:nvPr/>
          </p:nvCxnSpPr>
          <p:spPr bwMode="auto">
            <a:xfrm flipH="1">
              <a:off x="936" y="3223"/>
              <a:ext cx="73" cy="177"/>
            </a:xfrm>
            <a:prstGeom prst="straightConnector1">
              <a:avLst/>
            </a:prstGeom>
            <a:noFill/>
            <a:ln w="25400">
              <a:solidFill>
                <a:schemeClr val="accent1"/>
              </a:solidFill>
              <a:miter lim="800000"/>
              <a:headEnd/>
              <a:tailEnd type="triangle" w="med" len="sm"/>
            </a:ln>
            <a:extLst>
              <a:ext uri="{909E8E84-426E-40dd-AFC4-6F175D3DCCD1}">
                <a14:hiddenFill xmlns:a14="http://schemas.microsoft.com/office/drawing/2010/main" xmlns="">
                  <a:noFill/>
                </a14:hiddenFill>
              </a:ext>
            </a:extLst>
          </p:spPr>
        </p:cxnSp>
        <p:sp>
          <p:nvSpPr>
            <p:cNvPr id="127042" name="Text Box 64"/>
            <p:cNvSpPr txBox="1">
              <a:spLocks noChangeArrowheads="1"/>
            </p:cNvSpPr>
            <p:nvPr/>
          </p:nvSpPr>
          <p:spPr bwMode="auto">
            <a:xfrm>
              <a:off x="384" y="2976"/>
              <a:ext cx="4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accent1"/>
                  </a:solidFill>
                  <a:latin typeface="Arial" charset="0"/>
                </a:rPr>
                <a:t>max</a:t>
              </a:r>
            </a:p>
          </p:txBody>
        </p:sp>
      </p:grpSp>
      <p:grpSp>
        <p:nvGrpSpPr>
          <p:cNvPr id="127033" name="Group 65"/>
          <p:cNvGrpSpPr>
            <a:grpSpLocks/>
          </p:cNvGrpSpPr>
          <p:nvPr/>
        </p:nvGrpSpPr>
        <p:grpSpPr bwMode="auto">
          <a:xfrm>
            <a:off x="457200" y="5486400"/>
            <a:ext cx="1449388" cy="673100"/>
            <a:chOff x="288" y="3456"/>
            <a:chExt cx="913" cy="424"/>
          </a:xfrm>
        </p:grpSpPr>
        <p:cxnSp>
          <p:nvCxnSpPr>
            <p:cNvPr id="127039" name="AutoShape 66"/>
            <p:cNvCxnSpPr>
              <a:cxnSpLocks noChangeShapeType="1"/>
              <a:endCxn id="126981" idx="0"/>
            </p:cNvCxnSpPr>
            <p:nvPr/>
          </p:nvCxnSpPr>
          <p:spPr bwMode="auto">
            <a:xfrm flipH="1">
              <a:off x="1128" y="3703"/>
              <a:ext cx="73" cy="177"/>
            </a:xfrm>
            <a:prstGeom prst="straightConnector1">
              <a:avLst/>
            </a:prstGeom>
            <a:noFill/>
            <a:ln w="25400">
              <a:solidFill>
                <a:srgbClr val="FF7C80"/>
              </a:solidFill>
              <a:miter lim="800000"/>
              <a:headEnd/>
              <a:tailEnd type="triangle" w="med" len="sm"/>
            </a:ln>
            <a:extLst>
              <a:ext uri="{909E8E84-426E-40dd-AFC4-6F175D3DCCD1}">
                <a14:hiddenFill xmlns:a14="http://schemas.microsoft.com/office/drawing/2010/main" xmlns="">
                  <a:noFill/>
                </a14:hiddenFill>
              </a:ext>
            </a:extLst>
          </p:spPr>
        </p:cxnSp>
        <p:sp>
          <p:nvSpPr>
            <p:cNvPr id="127040" name="Text Box 67"/>
            <p:cNvSpPr txBox="1">
              <a:spLocks noChangeArrowheads="1"/>
            </p:cNvSpPr>
            <p:nvPr/>
          </p:nvSpPr>
          <p:spPr bwMode="auto">
            <a:xfrm>
              <a:off x="288" y="3456"/>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7C80"/>
                  </a:solidFill>
                  <a:latin typeface="Arial" charset="0"/>
                </a:rPr>
                <a:t>min</a:t>
              </a:r>
            </a:p>
          </p:txBody>
        </p:sp>
      </p:grpSp>
      <p:sp>
        <p:nvSpPr>
          <p:cNvPr id="127034" name="Oval 68"/>
          <p:cNvSpPr>
            <a:spLocks noChangeArrowheads="1"/>
          </p:cNvSpPr>
          <p:nvPr/>
        </p:nvSpPr>
        <p:spPr bwMode="auto">
          <a:xfrm>
            <a:off x="2133600" y="6172200"/>
            <a:ext cx="533400" cy="533400"/>
          </a:xfrm>
          <a:prstGeom prst="ellipse">
            <a:avLst/>
          </a:prstGeom>
          <a:solidFill>
            <a:srgbClr val="FF0000"/>
          </a:solidFill>
          <a:ln w="25400">
            <a:solidFill>
              <a:schemeClr val="tx1"/>
            </a:solidFill>
            <a:miter lim="800000"/>
            <a:headEnd/>
            <a:tailEnd/>
          </a:ln>
        </p:spPr>
        <p:txBody>
          <a:bodyPr wrap="none" anchor="ctr"/>
          <a:lstStyle/>
          <a:p>
            <a:pPr algn="ctr">
              <a:lnSpc>
                <a:spcPct val="75000"/>
              </a:lnSpc>
            </a:pPr>
            <a:r>
              <a:rPr lang="en-US" sz="1800" b="1">
                <a:latin typeface="Arial" charset="0"/>
              </a:rPr>
              <a:t>X</a:t>
            </a:r>
          </a:p>
          <a:p>
            <a:pPr algn="ctr">
              <a:lnSpc>
                <a:spcPct val="75000"/>
              </a:lnSpc>
            </a:pPr>
            <a:r>
              <a:rPr lang="en-US" sz="1600" b="1">
                <a:latin typeface="Arial" charset="0"/>
              </a:rPr>
              <a:t>-5</a:t>
            </a:r>
          </a:p>
        </p:txBody>
      </p:sp>
      <p:sp>
        <p:nvSpPr>
          <p:cNvPr id="897093" name="Rectangle 69"/>
          <p:cNvSpPr>
            <a:spLocks noChangeArrowheads="1"/>
          </p:cNvSpPr>
          <p:nvPr/>
        </p:nvSpPr>
        <p:spPr bwMode="auto">
          <a:xfrm>
            <a:off x="838200" y="2667000"/>
            <a:ext cx="807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30000"/>
              </a:spcBef>
              <a:buClr>
                <a:schemeClr val="tx1"/>
              </a:buClr>
              <a:buSzPct val="75000"/>
              <a:buFont typeface="Wingdings" charset="0"/>
              <a:buNone/>
            </a:pPr>
            <a:r>
              <a:rPr lang="en-US" sz="1800" b="1">
                <a:latin typeface="Courier New" charset="0"/>
              </a:rPr>
              <a:t>	  </a:t>
            </a:r>
            <a:r>
              <a:rPr lang="en-US" sz="2000" b="1">
                <a:latin typeface="Courier New" charset="0"/>
              </a:rPr>
              <a:t>beta(C) = 3</a:t>
            </a:r>
            <a:r>
              <a:rPr lang="en-US" sz="2000">
                <a:solidFill>
                  <a:schemeClr val="tx2"/>
                </a:solidFill>
                <a:latin typeface="Arial" charset="0"/>
              </a:rPr>
              <a:t>, minimum seen so far</a:t>
            </a:r>
          </a:p>
        </p:txBody>
      </p:sp>
      <p:sp>
        <p:nvSpPr>
          <p:cNvPr id="127036" name="Oval 70"/>
          <p:cNvSpPr>
            <a:spLocks noChangeArrowheads="1"/>
          </p:cNvSpPr>
          <p:nvPr/>
        </p:nvSpPr>
        <p:spPr bwMode="auto">
          <a:xfrm>
            <a:off x="4191000" y="32766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A</a:t>
            </a:r>
          </a:p>
          <a:p>
            <a:pPr algn="ctr">
              <a:lnSpc>
                <a:spcPct val="75000"/>
              </a:lnSpc>
            </a:pPr>
            <a:r>
              <a:rPr lang="en-US" sz="1600" b="1" i="1">
                <a:solidFill>
                  <a:srgbClr val="FFFF66"/>
                </a:solidFill>
                <a:latin typeface="Palatino" charset="0"/>
              </a:rPr>
              <a:t>α</a:t>
            </a:r>
            <a:r>
              <a:rPr lang="en-US" sz="1600" b="1" i="1">
                <a:solidFill>
                  <a:srgbClr val="FFFF66"/>
                </a:solidFill>
                <a:latin typeface="Arial" charset="0"/>
              </a:rPr>
              <a:t>=-5</a:t>
            </a:r>
            <a:endParaRPr lang="en-US" sz="1800" b="1">
              <a:latin typeface="Arial" charset="0"/>
            </a:endParaRPr>
          </a:p>
        </p:txBody>
      </p:sp>
      <p:sp>
        <p:nvSpPr>
          <p:cNvPr id="127037" name="Text Box 71"/>
          <p:cNvSpPr txBox="1">
            <a:spLocks noChangeArrowheads="1"/>
          </p:cNvSpPr>
          <p:nvPr/>
        </p:nvSpPr>
        <p:spPr bwMode="auto">
          <a:xfrm>
            <a:off x="8229600" y="5791200"/>
            <a:ext cx="76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chemeClr val="tx2"/>
                </a:solidFill>
                <a:latin typeface="Arial" charset="0"/>
              </a:rPr>
              <a:t>C</a:t>
            </a:r>
          </a:p>
        </p:txBody>
      </p:sp>
      <p:sp>
        <p:nvSpPr>
          <p:cNvPr id="897098" name="Oval 74"/>
          <p:cNvSpPr>
            <a:spLocks noChangeArrowheads="1"/>
          </p:cNvSpPr>
          <p:nvPr/>
        </p:nvSpPr>
        <p:spPr bwMode="auto">
          <a:xfrm>
            <a:off x="3429000" y="3886200"/>
            <a:ext cx="533400" cy="533400"/>
          </a:xfrm>
          <a:prstGeom prst="ellipse">
            <a:avLst/>
          </a:prstGeom>
          <a:solidFill>
            <a:schemeClr val="folHlink"/>
          </a:solidFill>
          <a:ln w="25400">
            <a:solidFill>
              <a:schemeClr val="tx1"/>
            </a:solidFill>
            <a:miter lim="800000"/>
            <a:headEnd/>
            <a:tailEnd/>
          </a:ln>
        </p:spPr>
        <p:txBody>
          <a:bodyPr wrap="none" anchor="ctr"/>
          <a:lstStyle/>
          <a:p>
            <a:pPr algn="ctr">
              <a:lnSpc>
                <a:spcPct val="75000"/>
              </a:lnSpc>
            </a:pPr>
            <a:r>
              <a:rPr lang="en-US" sz="1800" b="1">
                <a:latin typeface="Arial" charset="0"/>
              </a:rPr>
              <a:t>C</a:t>
            </a:r>
          </a:p>
          <a:p>
            <a:pPr algn="ctr">
              <a:lnSpc>
                <a:spcPct val="75000"/>
              </a:lnSpc>
            </a:pPr>
            <a:r>
              <a:rPr lang="en-US" sz="1600" b="1" i="1">
                <a:solidFill>
                  <a:srgbClr val="FF0000"/>
                </a:solidFill>
                <a:latin typeface="Palatino" charset="0"/>
                <a:sym typeface="Symbol" charset="0"/>
              </a:rPr>
              <a:t>α=-5, </a:t>
            </a:r>
            <a:r>
              <a:rPr lang="en-US" sz="1600" b="1" i="1">
                <a:solidFill>
                  <a:srgbClr val="FF0000"/>
                </a:solidFill>
                <a:latin typeface="Palatino" charset="0"/>
              </a:rPr>
              <a:t>β</a:t>
            </a:r>
            <a:r>
              <a:rPr lang="en-US" sz="1600" b="1">
                <a:solidFill>
                  <a:srgbClr val="FF0000"/>
                </a:solidFill>
                <a:latin typeface="Arial" charset="0"/>
              </a:rPr>
              <a:t>=3</a:t>
            </a:r>
          </a:p>
        </p:txBody>
      </p:sp>
    </p:spTree>
    <p:extLst>
      <p:ext uri="{BB962C8B-B14F-4D97-AF65-F5344CB8AC3E}">
        <p14:creationId xmlns:p14="http://schemas.microsoft.com/office/powerpoint/2010/main" val="4017754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70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97098"/>
                                        </p:tgtEl>
                                        <p:attrNameLst>
                                          <p:attrName>style.visibility</p:attrName>
                                        </p:attrNameLst>
                                      </p:cBhvr>
                                      <p:to>
                                        <p:strVal val="visible"/>
                                      </p:to>
                                    </p:set>
                                    <p:animEffect transition="in" filter="dissolve">
                                      <p:cBhvr>
                                        <p:cTn id="11" dur="500"/>
                                        <p:tgtEl>
                                          <p:spTgt spid="89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93" grpId="0" autoUpdateAnimBg="0"/>
      <p:bldP spid="89709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32206</TotalTime>
  <Words>9832</Words>
  <Application>Microsoft Macintosh PowerPoint</Application>
  <PresentationFormat>On-screen Show (4:3)</PresentationFormat>
  <Paragraphs>4841</Paragraphs>
  <Slides>159</Slides>
  <Notes>144</Notes>
  <HiddenSlides>43</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159</vt:i4>
      </vt:variant>
    </vt:vector>
  </HeadingPairs>
  <TitlesOfParts>
    <vt:vector size="169" baseType="lpstr">
      <vt:lpstr>Arial</vt:lpstr>
      <vt:lpstr>Calibri</vt:lpstr>
      <vt:lpstr>Courier New</vt:lpstr>
      <vt:lpstr>MS Shell Dlg</vt:lpstr>
      <vt:lpstr>Palatino</vt:lpstr>
      <vt:lpstr>Symbol</vt:lpstr>
      <vt:lpstr>Times New Roman</vt:lpstr>
      <vt:lpstr>Wingdings</vt:lpstr>
      <vt:lpstr>Office Theme</vt:lpstr>
      <vt:lpstr>Equation</vt:lpstr>
      <vt:lpstr>Game Playing</vt:lpstr>
      <vt:lpstr>Game Playing and AI</vt:lpstr>
      <vt:lpstr>Computers Playing Chess</vt:lpstr>
      <vt:lpstr>Types of Games</vt:lpstr>
      <vt:lpstr>Game Playing and AI</vt:lpstr>
      <vt:lpstr>Game Playing as Search</vt:lpstr>
      <vt:lpstr>Game Tree Representation</vt:lpstr>
      <vt:lpstr>Greedy Search using an Evaluation Function</vt:lpstr>
      <vt:lpstr>Greedy Search using an Evaluation Function</vt:lpstr>
      <vt:lpstr>Greedy Search using an Evaluation Function</vt:lpstr>
      <vt:lpstr>Minimax Principle</vt:lpstr>
      <vt:lpstr>Minimax Principle</vt:lpstr>
      <vt:lpstr>Propagating Minimax Values Up the Game Tree</vt:lpstr>
      <vt:lpstr>Deeper Game Trees</vt:lpstr>
      <vt:lpstr>Minimax Algorithm</vt:lpstr>
      <vt:lpstr>Complexity of Minimax Algorithm</vt:lpstr>
      <vt:lpstr>Complexity of Game Playing</vt:lpstr>
      <vt:lpstr>PowerPoint Presentation</vt:lpstr>
      <vt:lpstr>Complexity of Minimax Algorithm</vt:lpstr>
      <vt:lpstr>Static Board Evaluation</vt:lpstr>
      <vt:lpstr>Static Board Evaluation</vt:lpstr>
      <vt:lpstr>Minimax with Evaluation Functions</vt:lpstr>
      <vt:lpstr>Tic-Tac-Toe Example</vt:lpstr>
      <vt:lpstr>PowerPoint Presentation</vt:lpstr>
      <vt:lpstr>PowerPoint Presentation</vt:lpstr>
      <vt:lpstr>PowerPoint Presentation</vt:lpstr>
      <vt:lpstr>PowerPoint Presentation</vt:lpstr>
      <vt:lpstr>Summary So Far</vt:lpstr>
      <vt:lpstr>Alpha-Beta Idea</vt:lpstr>
      <vt:lpstr>PowerPoint Presentation</vt:lpstr>
      <vt:lpstr>Alpha-Beta Idea:  Alpha Cutoff</vt:lpstr>
      <vt:lpstr>Alpha Cutoff</vt:lpstr>
      <vt:lpstr>PowerPoint Presentation</vt:lpstr>
      <vt:lpstr>Beta Cutoff</vt:lpstr>
      <vt:lpstr>Alpha-Beta  Idea</vt:lpstr>
      <vt:lpstr>Implementation of Cutoffs</vt:lpstr>
      <vt:lpstr>Implementation of Alpha Cutoff</vt:lpstr>
      <vt:lpstr>Alpha Cutoff Example</vt:lpstr>
      <vt:lpstr>Alpha Cutoff Example</vt:lpstr>
      <vt:lpstr>Alpha Cutoff Example</vt:lpstr>
      <vt:lpstr>Alpha Cutoff Example</vt:lpstr>
      <vt:lpstr>Alpha Cutoff Example</vt:lpstr>
      <vt:lpstr>Alpha Cutoff Example</vt:lpstr>
      <vt:lpstr>Alpha-Beta Cutoffs</vt:lpstr>
      <vt:lpstr>Alpha-Beta Algorithm</vt:lpstr>
      <vt:lpstr>PowerPoint Presentation</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PowerPoint Presentation</vt:lpstr>
      <vt:lpstr>Alpha-Beta Algorithm</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Alpha-Beta Example</vt:lpstr>
      <vt:lpstr>Effectiveness of Alpha-Beta Search</vt:lpstr>
      <vt:lpstr>Effectiveness of Alpha-Beta Search</vt:lpstr>
      <vt:lpstr>Dealing with Limited Time</vt:lpstr>
      <vt:lpstr>Dealing with Limited Time</vt:lpstr>
      <vt:lpstr>The Horizon Effect</vt:lpstr>
      <vt:lpstr>The Horizon Effect</vt:lpstr>
      <vt:lpstr>Book Moves</vt:lpstr>
      <vt:lpstr>More on Evaluation Functions</vt:lpstr>
      <vt:lpstr>Linear Evaluation Functions</vt:lpstr>
      <vt:lpstr>Linear Evaluation Functions</vt:lpstr>
      <vt:lpstr>Learning the Weights in a Linear Evaluation Function</vt:lpstr>
      <vt:lpstr>Examples of Algorithms that Learn to Play Well</vt:lpstr>
      <vt:lpstr>Examples of Algorithms that Learn to Play Well</vt:lpstr>
      <vt:lpstr>Non-Deterministic Games</vt:lpstr>
      <vt:lpstr>Non-Deterministic Games</vt:lpstr>
      <vt:lpstr>Non-Deterministic Games</vt:lpstr>
      <vt:lpstr>Non-Deterministic Games</vt:lpstr>
      <vt:lpstr>Non-Deterministic Games</vt:lpstr>
      <vt:lpstr>Expectiminimax</vt:lpstr>
      <vt:lpstr>Expectiminimax</vt:lpstr>
      <vt:lpstr>Expectiminimax Example</vt:lpstr>
      <vt:lpstr>Non-Deterministic Games</vt:lpstr>
      <vt:lpstr>History of Search Innovations</vt:lpstr>
      <vt:lpstr>Computers Play GrandMaster Chess</vt:lpstr>
      <vt:lpstr>Computers can Play GrandMaster Chess</vt:lpstr>
      <vt:lpstr>“Game Over: Kasparov and the Machine” (2003)</vt:lpstr>
      <vt:lpstr>Chess Rating Scale</vt:lpstr>
      <vt:lpstr>PowerPoint Presentation</vt:lpstr>
      <vt:lpstr>Status of Computers Playing Other Games</vt:lpstr>
      <vt:lpstr>Game Playing:  Go</vt:lpstr>
      <vt:lpstr>AlphaGo Documentary Movie (2017)</vt:lpstr>
      <vt:lpstr>Game Playing Summary</vt:lpstr>
      <vt:lpstr>Summary</vt:lpstr>
      <vt:lpstr>QUIZ:  How are these Valentine Candy Hearts related to AI?  </vt:lpstr>
      <vt:lpstr>Quiz:  Name These Robots</vt:lpstr>
      <vt:lpstr>Love and Rocket</vt:lpstr>
      <vt:lpstr>How to Improve Performance?</vt:lpstr>
      <vt:lpstr>Monte Carlo Tree Search (MCTS)</vt:lpstr>
      <vt:lpstr>Pure Monte Carlo Tree Search</vt:lpstr>
      <vt:lpstr>Exploitation vs. Exploration</vt:lpstr>
      <vt:lpstr>Scoring Child Nodes</vt:lpstr>
      <vt:lpstr>MCTS Algorithm</vt:lpstr>
      <vt:lpstr>Monte Carlo Tree Search (MCTS)</vt:lpstr>
      <vt:lpstr>PowerPoint Presentation</vt:lpstr>
      <vt:lpstr>State-of-the Art Go Programs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540 Intro to Artificial Intelligence</dc:title>
  <dc:subject/>
  <dc:creator>Chuck Dyer</dc:creator>
  <cp:keywords/>
  <dc:description/>
  <cp:lastModifiedBy>Chuck Dyer</cp:lastModifiedBy>
  <cp:revision>783</cp:revision>
  <cp:lastPrinted>2018-02-15T17:05:26Z</cp:lastPrinted>
  <dcterms:created xsi:type="dcterms:W3CDTF">2001-09-03T15:13:52Z</dcterms:created>
  <dcterms:modified xsi:type="dcterms:W3CDTF">2019-09-24T19:55:11Z</dcterms:modified>
  <cp:category/>
</cp:coreProperties>
</file>