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90"/>
  </p:notesMasterIdLst>
  <p:handoutMasterIdLst>
    <p:handoutMasterId r:id="rId91"/>
  </p:handoutMasterIdLst>
  <p:sldIdLst>
    <p:sldId id="257" r:id="rId2"/>
    <p:sldId id="259" r:id="rId3"/>
    <p:sldId id="336" r:id="rId4"/>
    <p:sldId id="337" r:id="rId5"/>
    <p:sldId id="265" r:id="rId6"/>
    <p:sldId id="302" r:id="rId7"/>
    <p:sldId id="301" r:id="rId8"/>
    <p:sldId id="266" r:id="rId9"/>
    <p:sldId id="260" r:id="rId10"/>
    <p:sldId id="261" r:id="rId11"/>
    <p:sldId id="262" r:id="rId12"/>
    <p:sldId id="263" r:id="rId13"/>
    <p:sldId id="264" r:id="rId14"/>
    <p:sldId id="288" r:id="rId15"/>
    <p:sldId id="340" r:id="rId16"/>
    <p:sldId id="289" r:id="rId17"/>
    <p:sldId id="341" r:id="rId18"/>
    <p:sldId id="342" r:id="rId19"/>
    <p:sldId id="267" r:id="rId20"/>
    <p:sldId id="303" r:id="rId21"/>
    <p:sldId id="359" r:id="rId22"/>
    <p:sldId id="268" r:id="rId23"/>
    <p:sldId id="338" r:id="rId24"/>
    <p:sldId id="335" r:id="rId25"/>
    <p:sldId id="269" r:id="rId26"/>
    <p:sldId id="270" r:id="rId27"/>
    <p:sldId id="318" r:id="rId28"/>
    <p:sldId id="291" r:id="rId29"/>
    <p:sldId id="292" r:id="rId30"/>
    <p:sldId id="273" r:id="rId31"/>
    <p:sldId id="339" r:id="rId32"/>
    <p:sldId id="358" r:id="rId33"/>
    <p:sldId id="360" r:id="rId34"/>
    <p:sldId id="274" r:id="rId35"/>
    <p:sldId id="275" r:id="rId36"/>
    <p:sldId id="276" r:id="rId37"/>
    <p:sldId id="277" r:id="rId38"/>
    <p:sldId id="351" r:id="rId39"/>
    <p:sldId id="352" r:id="rId40"/>
    <p:sldId id="363" r:id="rId41"/>
    <p:sldId id="354" r:id="rId42"/>
    <p:sldId id="353" r:id="rId43"/>
    <p:sldId id="364" r:id="rId44"/>
    <p:sldId id="365" r:id="rId45"/>
    <p:sldId id="366" r:id="rId46"/>
    <p:sldId id="307" r:id="rId47"/>
    <p:sldId id="355" r:id="rId48"/>
    <p:sldId id="278" r:id="rId49"/>
    <p:sldId id="344" r:id="rId50"/>
    <p:sldId id="357" r:id="rId51"/>
    <p:sldId id="293" r:id="rId52"/>
    <p:sldId id="294" r:id="rId53"/>
    <p:sldId id="295" r:id="rId54"/>
    <p:sldId id="361" r:id="rId55"/>
    <p:sldId id="282" r:id="rId56"/>
    <p:sldId id="309" r:id="rId57"/>
    <p:sldId id="300" r:id="rId58"/>
    <p:sldId id="283" r:id="rId59"/>
    <p:sldId id="298" r:id="rId60"/>
    <p:sldId id="299" r:id="rId61"/>
    <p:sldId id="319" r:id="rId62"/>
    <p:sldId id="362" r:id="rId63"/>
    <p:sldId id="287" r:id="rId64"/>
    <p:sldId id="349" r:id="rId65"/>
    <p:sldId id="350" r:id="rId66"/>
    <p:sldId id="311" r:id="rId67"/>
    <p:sldId id="334" r:id="rId68"/>
    <p:sldId id="333" r:id="rId69"/>
    <p:sldId id="322" r:id="rId70"/>
    <p:sldId id="323" r:id="rId71"/>
    <p:sldId id="324" r:id="rId72"/>
    <p:sldId id="325" r:id="rId73"/>
    <p:sldId id="326" r:id="rId74"/>
    <p:sldId id="348" r:id="rId75"/>
    <p:sldId id="330" r:id="rId76"/>
    <p:sldId id="331" r:id="rId77"/>
    <p:sldId id="332" r:id="rId78"/>
    <p:sldId id="329" r:id="rId79"/>
    <p:sldId id="343" r:id="rId80"/>
    <p:sldId id="312" r:id="rId81"/>
    <p:sldId id="313" r:id="rId82"/>
    <p:sldId id="314" r:id="rId83"/>
    <p:sldId id="315" r:id="rId84"/>
    <p:sldId id="316" r:id="rId85"/>
    <p:sldId id="347" r:id="rId86"/>
    <p:sldId id="345" r:id="rId87"/>
    <p:sldId id="346" r:id="rId88"/>
    <p:sldId id="290" r:id="rId8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4266"/>
  </p:normalViewPr>
  <p:slideViewPr>
    <p:cSldViewPr>
      <p:cViewPr varScale="1">
        <p:scale>
          <a:sx n="81" d="100"/>
          <a:sy n="81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16"/>
    </p:cViewPr>
  </p:sorterViewPr>
  <p:notesViewPr>
    <p:cSldViewPr>
      <p:cViewPr varScale="1">
        <p:scale>
          <a:sx n="73" d="100"/>
          <a:sy n="73" d="100"/>
        </p:scale>
        <p:origin x="-1410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A14EA1-56FC-2441-BF48-F358F4021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A48BBD-8F03-A848-9F47-317589AD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0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057B62F-57A4-514A-B6F2-A01E4B853857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6A75C23-03EF-4F4C-9B2A-3D622BA70E8F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E68455C-FA90-5C41-8035-0185A846529D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50CA771-A58B-F949-A6D4-EFA5D831A26B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1046FB7-0A09-2946-AEFA-D287DAF653B9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04A91D-08C5-3743-9432-F4D339E68C7D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E96C2CE-CBD3-1F46-BC80-031110343BED}" type="slidenum">
              <a:rPr lang="en-CA" sz="1200"/>
              <a:pPr/>
              <a:t>15</a:t>
            </a:fld>
            <a:endParaRPr lang="en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952C986-509D-654A-BEB5-2EB53334BC2B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baseline="0" dirty="0"/>
              <a:t>In columns 4 and 8 there is 1 conflict for each queen.  Randomly choose queen 8.  Min-conflicts changes row for queen 8 to either row 3 or row 6, both also with 1 conflict.  Randomly move queen 8 to row 3.  Now there is 1 conflict in each of columns 6 and 8.  Randomly choose queen in column 6.  Min-conflicts for queen 6 in row 8 (0 conflicts), so move queen 6 to row 8.  Now 0 conflicts for all queens.  Done.  </a:t>
            </a: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831507E-D9BD-D842-B9F8-6E96E76ED1D3}" type="slidenum">
              <a:rPr lang="en-CA" sz="1200"/>
              <a:pPr/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E04EF6-8181-4442-A562-4B122F378C55}" type="slidenum">
              <a:rPr lang="en-CA" sz="1200"/>
              <a:pPr/>
              <a:t>18</a:t>
            </a:fld>
            <a:endParaRPr lang="en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5DE6C2E-E7E1-504C-8538-E759B291A60D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25FA068-867B-0B49-B636-4922C4814FDA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A0FA663-206F-DA45-AAE0-8D94CA6B950A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FC009E0-95F3-BB4C-968B-98E65E994852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AFD04F-F8B4-F641-9CAE-B3F99428A8FC}" type="slidenum">
              <a:rPr lang="en-CA" sz="1200"/>
              <a:pPr/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15E674A-7BE1-3E46-BD28-3BB4D0F55E39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BC4FA20-8CD3-BE43-BD9C-7D5E299FBB91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2FF30A4-86EA-0A40-B7DF-E421A96224E9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E4E34C2-CE81-134A-BEB3-063332150D9A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867DD0F-F9E8-9E43-A879-34B0961058FA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B4379CD-7B60-EE43-A224-ECCCFE41A7A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2245C75-3EF3-4949-8016-5EB33EF19E91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A46BB9-2078-6345-AF1F-AF7CCE983202}" type="slidenum">
              <a:rPr lang="en-CA" sz="1200"/>
              <a:pPr/>
              <a:t>3</a:t>
            </a:fld>
            <a:endParaRPr lang="en-CA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6CE1014-EFD7-884A-9D1F-7AEB8E223ADE}" type="slidenum">
              <a:rPr lang="en-CA" sz="1200"/>
              <a:pPr/>
              <a:t>31</a:t>
            </a:fld>
            <a:endParaRPr lang="en-C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72AACC4-2E82-7647-9E7C-26E539684A83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A8F6FDC-0056-1542-8B40-761CE654A01A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MRV minimizes branching factor at the node in the search tree,</a:t>
            </a:r>
            <a:r>
              <a:rPr lang="en-US" baseline="0" dirty="0"/>
              <a:t> producing the smallest number of </a:t>
            </a:r>
            <a:r>
              <a:rPr lang="en-US" baseline="0" dirty="0" err="1"/>
              <a:t>subtrees</a:t>
            </a:r>
            <a:r>
              <a:rPr lang="en-US" baseline="0" dirty="0"/>
              <a:t> to search. 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NT and SA are most-constrained after WA=R.  </a:t>
            </a:r>
          </a:p>
          <a:p>
            <a:pPr eaLnBrk="1" hangingPunct="1"/>
            <a:r>
              <a:rPr lang="en-US" dirty="0"/>
              <a:t>SA is most-constrained after WA=R and NT=G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6DE592-12C2-084E-BE05-C6E47F5EE71D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After SA=B, all are most-constrained</a:t>
            </a:r>
            <a:r>
              <a:rPr lang="en-US" baseline="0" dirty="0"/>
              <a:t> (except T) because each has 2 possible remaining values.  </a:t>
            </a:r>
          </a:p>
          <a:p>
            <a:pPr eaLnBrk="1" hangingPunct="1"/>
            <a:r>
              <a:rPr lang="en-US" baseline="0" dirty="0"/>
              <a:t>For each of these, the number of constraints on remaining </a:t>
            </a:r>
            <a:r>
              <a:rPr lang="en-US" baseline="0" dirty="0" err="1"/>
              <a:t>vars</a:t>
            </a:r>
            <a:r>
              <a:rPr lang="en-US" baseline="0" dirty="0"/>
              <a:t> is:  WA=1, NT=2, Q=2, NSW=2, V=1.  So, most-constraining are NT, Q and NSW.  Say we pick NT.  </a:t>
            </a:r>
          </a:p>
          <a:p>
            <a:pPr eaLnBrk="1" hangingPunct="1"/>
            <a:r>
              <a:rPr lang="en-US" baseline="0" dirty="0"/>
              <a:t>After SA=B and NT=G, most-constrained are WA and Q with 1 possible remaining value.  For each of these the number of constraints on remaining values is WA=0, Q=1.  </a:t>
            </a:r>
          </a:p>
          <a:p>
            <a:pPr eaLnBrk="1" hangingPunct="1"/>
            <a:r>
              <a:rPr lang="en-US" baseline="0" dirty="0"/>
              <a:t>So, most-constraining is Q because it is adjacent to NSW.  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31437D9-D9AC-3346-B647-54785DB47656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Choose</a:t>
            </a:r>
            <a:r>
              <a:rPr lang="en-US" baseline="0" dirty="0"/>
              <a:t> value that is </a:t>
            </a:r>
            <a:r>
              <a:rPr lang="en-US" b="1" i="1" baseline="0" dirty="0"/>
              <a:t>most</a:t>
            </a:r>
            <a:r>
              <a:rPr lang="en-US" baseline="0" dirty="0"/>
              <a:t> likely to lead to a solution.  </a:t>
            </a:r>
          </a:p>
          <a:p>
            <a:pPr eaLnBrk="1" hangingPunct="1"/>
            <a:r>
              <a:rPr lang="en-US" dirty="0"/>
              <a:t>Q=R is least-constraining</a:t>
            </a:r>
            <a:r>
              <a:rPr lang="en-US" baseline="0" dirty="0"/>
              <a:t> value because SA has 1 possible value whereas if Q=B, SA has 0 possible values.  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After Q1=3, most-constrained</a:t>
            </a:r>
            <a:r>
              <a:rPr lang="en-US" baseline="0" dirty="0"/>
              <a:t> </a:t>
            </a:r>
            <a:r>
              <a:rPr lang="en-US" baseline="0" dirty="0" err="1"/>
              <a:t>vars</a:t>
            </a:r>
            <a:r>
              <a:rPr lang="en-US" baseline="0" dirty="0"/>
              <a:t> are Queens 2 and 3 because there are 3 constraints on their possible rows.  Of these, which is the most constraining </a:t>
            </a:r>
            <a:r>
              <a:rPr lang="en-US" baseline="0" dirty="0" err="1"/>
              <a:t>var</a:t>
            </a:r>
            <a:r>
              <a:rPr lang="en-US" baseline="0" dirty="0"/>
              <a:t>?  Both have constraints on all remaining 6 </a:t>
            </a:r>
            <a:r>
              <a:rPr lang="en-US" baseline="0" dirty="0" err="1"/>
              <a:t>vars</a:t>
            </a:r>
            <a:r>
              <a:rPr lang="en-US" baseline="0" dirty="0"/>
              <a:t>, so they are equally good.  Say we pick Queen 2.  Then find least-constraining </a:t>
            </a:r>
            <a:r>
              <a:rPr lang="en-US" baseline="0" dirty="0" err="1"/>
              <a:t>val</a:t>
            </a:r>
            <a:r>
              <a:rPr lang="en-US" baseline="0" dirty="0"/>
              <a:t> for Queen 2.  </a:t>
            </a:r>
          </a:p>
          <a:p>
            <a:pPr eaLnBrk="1" hangingPunct="1"/>
            <a:r>
              <a:rPr lang="en-US" baseline="0" dirty="0"/>
              <a:t>Q2=1 will rule out 1 row (6-1=5 more) and 1 diagonal (6-1 </a:t>
            </a:r>
            <a:r>
              <a:rPr lang="en-US" baseline="0" dirty="0" err="1"/>
              <a:t>vals</a:t>
            </a:r>
            <a:r>
              <a:rPr lang="en-US" baseline="0" dirty="0"/>
              <a:t>) for each remaining </a:t>
            </a:r>
            <a:r>
              <a:rPr lang="en-US" baseline="0" dirty="0" err="1"/>
              <a:t>var</a:t>
            </a:r>
            <a:r>
              <a:rPr lang="en-US" baseline="0" dirty="0"/>
              <a:t>, i.e., 10 new </a:t>
            </a:r>
            <a:r>
              <a:rPr lang="en-US" baseline="0" dirty="0" err="1"/>
              <a:t>vals</a:t>
            </a:r>
            <a:r>
              <a:rPr lang="en-US" baseline="0" dirty="0"/>
              <a:t> ruled out.  </a:t>
            </a:r>
          </a:p>
          <a:p>
            <a:pPr eaLnBrk="1" hangingPunct="1"/>
            <a:r>
              <a:rPr lang="en-US" baseline="0" dirty="0"/>
              <a:t>Q2=5 will rule out 1 row (6-1=5 </a:t>
            </a:r>
            <a:r>
              <a:rPr lang="en-US" baseline="0" dirty="0" err="1"/>
              <a:t>vals</a:t>
            </a:r>
            <a:r>
              <a:rPr lang="en-US" baseline="0" dirty="0"/>
              <a:t>), part of diag1 (3 </a:t>
            </a:r>
            <a:r>
              <a:rPr lang="en-US" baseline="0" dirty="0" err="1"/>
              <a:t>vals</a:t>
            </a:r>
            <a:r>
              <a:rPr lang="en-US" baseline="0" dirty="0"/>
              <a:t>) and part of diag2 (3 </a:t>
            </a:r>
            <a:r>
              <a:rPr lang="en-US" baseline="0" dirty="0" err="1"/>
              <a:t>vals</a:t>
            </a:r>
            <a:r>
              <a:rPr lang="en-US" baseline="0" dirty="0"/>
              <a:t>), i.e., 11 new </a:t>
            </a:r>
            <a:r>
              <a:rPr lang="en-US" baseline="0" dirty="0" err="1"/>
              <a:t>vals</a:t>
            </a:r>
            <a:r>
              <a:rPr lang="en-US" baseline="0" dirty="0"/>
              <a:t> ruled out.  </a:t>
            </a:r>
          </a:p>
          <a:p>
            <a:pPr eaLnBrk="1" hangingPunct="1"/>
            <a:r>
              <a:rPr lang="en-US" baseline="0" dirty="0"/>
              <a:t>Q2=6 will rule out 1 row (6-1=5 </a:t>
            </a:r>
            <a:r>
              <a:rPr lang="en-US" baseline="0" dirty="0" err="1"/>
              <a:t>vals</a:t>
            </a:r>
            <a:r>
              <a:rPr lang="en-US" baseline="0" dirty="0"/>
              <a:t>), part of diag1 (3 </a:t>
            </a:r>
            <a:r>
              <a:rPr lang="en-US" baseline="0" dirty="0" err="1"/>
              <a:t>vals</a:t>
            </a:r>
            <a:r>
              <a:rPr lang="en-US" baseline="0" dirty="0"/>
              <a:t>), and part of diag2 (2 </a:t>
            </a:r>
            <a:r>
              <a:rPr lang="en-US" baseline="0" dirty="0" err="1"/>
              <a:t>vals</a:t>
            </a:r>
            <a:r>
              <a:rPr lang="en-US" baseline="0" dirty="0"/>
              <a:t>), i.e., 10 new </a:t>
            </a:r>
            <a:r>
              <a:rPr lang="en-US" baseline="0" dirty="0" err="1"/>
              <a:t>vals</a:t>
            </a:r>
            <a:r>
              <a:rPr lang="en-US" baseline="0" dirty="0"/>
              <a:t> ruled out.</a:t>
            </a:r>
          </a:p>
          <a:p>
            <a:pPr eaLnBrk="1" hangingPunct="1"/>
            <a:r>
              <a:rPr lang="en-US" baseline="0" dirty="0"/>
              <a:t>Q2=7 will rule out 1 row (6-1=5 </a:t>
            </a:r>
            <a:r>
              <a:rPr lang="en-US" baseline="0" dirty="0" err="1"/>
              <a:t>vals</a:t>
            </a:r>
            <a:r>
              <a:rPr lang="en-US" baseline="0" dirty="0"/>
              <a:t>), part of diag1 (5 </a:t>
            </a:r>
            <a:r>
              <a:rPr lang="en-US" baseline="0" dirty="0" err="1"/>
              <a:t>vals</a:t>
            </a:r>
            <a:r>
              <a:rPr lang="en-US" baseline="0" dirty="0"/>
              <a:t>), and part of diag2 (1 </a:t>
            </a:r>
            <a:r>
              <a:rPr lang="en-US" baseline="0" dirty="0" err="1"/>
              <a:t>val</a:t>
            </a:r>
            <a:r>
              <a:rPr lang="en-US" baseline="0" dirty="0"/>
              <a:t>), i.e., 11 </a:t>
            </a:r>
            <a:r>
              <a:rPr lang="en-US" baseline="0" dirty="0" err="1"/>
              <a:t>vals</a:t>
            </a:r>
            <a:r>
              <a:rPr lang="en-US" baseline="0" dirty="0"/>
              <a:t> ruled out.</a:t>
            </a:r>
          </a:p>
          <a:p>
            <a:pPr eaLnBrk="1" hangingPunct="1"/>
            <a:r>
              <a:rPr lang="en-US" baseline="0" dirty="0"/>
              <a:t>Q2=8 will rule out 1 row (6-1=5 </a:t>
            </a:r>
            <a:r>
              <a:rPr lang="en-US" baseline="0" dirty="0" err="1"/>
              <a:t>vals</a:t>
            </a:r>
            <a:r>
              <a:rPr lang="en-US" baseline="0" dirty="0"/>
              <a:t>), part of diag1 (4 </a:t>
            </a:r>
            <a:r>
              <a:rPr lang="en-US" baseline="0" dirty="0" err="1"/>
              <a:t>vals</a:t>
            </a:r>
            <a:r>
              <a:rPr lang="en-US" baseline="0" dirty="0"/>
              <a:t>), i.e., 9 </a:t>
            </a:r>
            <a:r>
              <a:rPr lang="en-US" baseline="0" dirty="0" err="1"/>
              <a:t>vals</a:t>
            </a:r>
            <a:r>
              <a:rPr lang="en-US" baseline="0" dirty="0"/>
              <a:t> ruled out.  </a:t>
            </a:r>
          </a:p>
          <a:p>
            <a:pPr eaLnBrk="1" hangingPunct="1"/>
            <a:r>
              <a:rPr lang="en-US" baseline="0" dirty="0"/>
              <a:t>So pick Q2=8  (wrong choice made on board shown)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A46BB9-2078-6345-AF1F-AF7CCE983202}" type="slidenum">
              <a:rPr lang="en-CA" sz="1200"/>
              <a:pPr/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After Q1=3 and Q2=6, most-constrained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is Q3 because only 3 possible remaining </a:t>
            </a:r>
            <a:r>
              <a:rPr lang="en-US" baseline="0" dirty="0" err="1"/>
              <a:t>vals</a:t>
            </a:r>
            <a:r>
              <a:rPr lang="en-US" baseline="0" dirty="0"/>
              <a:t>.</a:t>
            </a:r>
          </a:p>
          <a:p>
            <a:pPr eaLnBrk="1" hangingPunct="1"/>
            <a:r>
              <a:rPr lang="en-US" baseline="0" dirty="0"/>
              <a:t>Then find least-constraining </a:t>
            </a:r>
            <a:r>
              <a:rPr lang="en-US" baseline="0" dirty="0" err="1"/>
              <a:t>val</a:t>
            </a:r>
            <a:r>
              <a:rPr lang="en-US" baseline="0" dirty="0"/>
              <a:t> for Q3.  </a:t>
            </a:r>
          </a:p>
          <a:p>
            <a:pPr eaLnBrk="1" hangingPunct="1"/>
            <a:r>
              <a:rPr lang="en-US" baseline="0" dirty="0"/>
              <a:t>Q3=2 will rule out 8 more </a:t>
            </a:r>
            <a:r>
              <a:rPr lang="en-US" baseline="0" dirty="0" err="1"/>
              <a:t>vals</a:t>
            </a:r>
            <a:r>
              <a:rPr lang="en-US" baseline="0" dirty="0"/>
              <a:t> for remaining </a:t>
            </a:r>
            <a:r>
              <a:rPr lang="en-US" baseline="0" dirty="0" err="1"/>
              <a:t>vars</a:t>
            </a:r>
            <a:r>
              <a:rPr lang="en-US" baseline="0" dirty="0"/>
              <a:t>, Q4, </a:t>
            </a:r>
            <a:r>
              <a:rPr lang="is-IS" baseline="0" dirty="0"/>
              <a:t>…, Q8</a:t>
            </a:r>
            <a:r>
              <a:rPr lang="en-US" baseline="0" dirty="0"/>
              <a:t>  </a:t>
            </a:r>
          </a:p>
          <a:p>
            <a:pPr eaLnBrk="1" hangingPunct="1"/>
            <a:r>
              <a:rPr lang="en-US" baseline="0" dirty="0"/>
              <a:t>Q3=4 will rule out 9 more </a:t>
            </a:r>
            <a:r>
              <a:rPr lang="en-US" baseline="0" dirty="0" err="1"/>
              <a:t>vals</a:t>
            </a:r>
            <a:r>
              <a:rPr lang="en-US" baseline="0" dirty="0"/>
              <a:t> for remaining </a:t>
            </a:r>
            <a:r>
              <a:rPr lang="en-US" baseline="0" dirty="0" err="1"/>
              <a:t>vars</a:t>
            </a:r>
            <a:r>
              <a:rPr lang="en-US" baseline="0" dirty="0"/>
              <a:t> </a:t>
            </a:r>
          </a:p>
          <a:p>
            <a:pPr eaLnBrk="1" hangingPunct="1"/>
            <a:r>
              <a:rPr lang="en-US" baseline="0" dirty="0"/>
              <a:t>Q3=8 will rule out 6 more </a:t>
            </a:r>
            <a:r>
              <a:rPr lang="en-US" baseline="0" dirty="0" err="1"/>
              <a:t>vals</a:t>
            </a:r>
            <a:r>
              <a:rPr lang="en-US" baseline="0" dirty="0"/>
              <a:t> for remaining vars.  </a:t>
            </a:r>
          </a:p>
          <a:p>
            <a:pPr eaLnBrk="1" hangingPunct="1"/>
            <a:r>
              <a:rPr lang="en-US" baseline="0" dirty="0"/>
              <a:t>So pick Q3=8.  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A46BB9-2078-6345-AF1F-AF7CCE983202}" type="slidenum">
              <a:rPr lang="en-CA" sz="1200"/>
              <a:pPr/>
              <a:t>39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also has NOW and </a:t>
            </a:r>
            <a:r>
              <a:rPr lang="en-US" dirty="0" err="1"/>
              <a:t>Allo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8BBD-8F03-A848-9F47-317589AD09B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9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Answer:  Data, The Doctor, Lore, Borg Queen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8BBD-8F03-A848-9F47-317589AD09B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48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E96C2CE-CBD3-1F46-BC80-031110343BED}" type="slidenum">
              <a:rPr lang="en-CA" sz="1200"/>
              <a:pPr/>
              <a:t>44</a:t>
            </a:fld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24887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012EAFD-7EFA-564C-85C6-842BFBF39104}" type="slidenum">
              <a:rPr lang="en-CA" sz="1200"/>
              <a:pPr/>
              <a:t>4</a:t>
            </a:fld>
            <a:endParaRPr lang="en-CA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FC009E0-95F3-BB4C-968B-98E65E994852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8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7F53F87-1778-F746-B1D3-F8E8D5466C8D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7F53F87-1778-F746-B1D3-F8E8D5466C8D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C0691C1-428B-6441-9DD0-953C29CD6183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1ACFD8A-8D1F-2E4A-B469-A9A0AD324109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E68455C-FA90-5C41-8035-0185A846529D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6DC6415-1102-4C4A-A444-E43EF455B843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D46BBBF-03D1-7C41-B9C4-3D9E0758D6FA}" type="slidenum">
              <a:rPr lang="en-US" sz="1200">
                <a:latin typeface="Arial" charset="0"/>
              </a:rPr>
              <a:pPr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8AFA16B-4DF4-6A47-A218-46D611C12638}" type="slidenum">
              <a:rPr lang="en-US" sz="1200">
                <a:latin typeface="Arial" charset="0"/>
              </a:rPr>
              <a:pPr/>
              <a:t>53</a:t>
            </a:fld>
            <a:endParaRPr lang="en-US" sz="120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48837D5-7463-5E44-8988-3F609A023EE5}" type="slidenum">
              <a:rPr lang="en-US" sz="1200">
                <a:latin typeface="Arial" charset="0"/>
              </a:rPr>
              <a:pPr/>
              <a:t>55</a:t>
            </a:fld>
            <a:endParaRPr lang="en-US" sz="120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44E9B2F-ABDE-364D-BBF8-F20470EED418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B59D841-834F-E54E-9435-E2A98DBA565B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94CCCC2-B0B2-2945-B1A5-9D30794D3A8A}" type="slidenum">
              <a:rPr lang="en-US" sz="1200">
                <a:latin typeface="Arial" charset="0"/>
              </a:rPr>
              <a:pPr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SA </a:t>
            </a:r>
            <a:r>
              <a:rPr lang="en-US" dirty="0">
                <a:sym typeface="Wingdings"/>
              </a:rPr>
              <a:t> NSW is consistent if SA=B means there is at least one remaining value at NSW that is consistent with SA=B  -- here there is because NSW can be R.  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9A41A4D-2852-9747-89D9-6D5ACA1C05D7}" type="slidenum">
              <a:rPr lang="en-US" sz="1200">
                <a:latin typeface="Arial" charset="0"/>
              </a:rPr>
              <a:pPr/>
              <a:t>58</a:t>
            </a:fld>
            <a:endParaRPr lang="en-US" sz="12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NSW </a:t>
            </a:r>
            <a:r>
              <a:rPr lang="en-US" dirty="0">
                <a:sym typeface="Wingdings"/>
              </a:rPr>
              <a:t> SA is consistent for NSW=R because B</a:t>
            </a:r>
            <a:r>
              <a:rPr lang="en-US" baseline="0" dirty="0">
                <a:sym typeface="Wingdings"/>
              </a:rPr>
              <a:t> at SA is consistent with NSW=R.  But B at NSW is NOT consistent with SA because there is no remaining value at SA that is consistent with B at NSW; so delete B at NSW.  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04CCA65-58F3-5B47-A37B-931F72AA2625}" type="slidenum">
              <a:rPr lang="en-US" sz="1200">
                <a:latin typeface="Arial" charset="0"/>
              </a:rPr>
              <a:pPr/>
              <a:t>59</a:t>
            </a:fld>
            <a:endParaRPr lang="en-US" sz="12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V is adjacent</a:t>
            </a:r>
            <a:r>
              <a:rPr lang="en-US" baseline="0" dirty="0"/>
              <a:t> to NSW, so </a:t>
            </a:r>
            <a:r>
              <a:rPr lang="en-US" dirty="0"/>
              <a:t>V </a:t>
            </a:r>
            <a:r>
              <a:rPr lang="en-US" dirty="0">
                <a:sym typeface="Wingdings"/>
              </a:rPr>
              <a:t> NSW is checked after B is deleted from NSW.  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48B7212-D39C-424D-B71A-433427F42D90}" type="slidenum">
              <a:rPr lang="en-US" sz="1200">
                <a:latin typeface="Arial" charset="0"/>
              </a:rPr>
              <a:pPr/>
              <a:t>60</a:t>
            </a:fld>
            <a:endParaRPr lang="en-US" sz="1200">
              <a:latin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SA is adjacent to</a:t>
            </a:r>
            <a:r>
              <a:rPr lang="en-US" baseline="0" dirty="0"/>
              <a:t> V, so SA </a:t>
            </a:r>
            <a:r>
              <a:rPr lang="en-US" baseline="0" dirty="0">
                <a:sym typeface="Wingdings"/>
              </a:rPr>
              <a:t> NT needs to be checked after V updated.   Etc.  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0D2F23B-A8C5-4C4E-ACEE-94078D066A4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61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179C296-C8C4-A74E-9C06-70962E57213E}" type="slidenum">
              <a:rPr lang="en-US" sz="1200">
                <a:latin typeface="Arial" charset="0"/>
              </a:rPr>
              <a:pPr/>
              <a:t>63</a:t>
            </a:fld>
            <a:endParaRPr lang="en-US" sz="1200">
              <a:latin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78C6636-1550-2F42-BC28-FBAC0E4171F6}" type="slidenum">
              <a:rPr lang="en-US" sz="1200">
                <a:latin typeface="Arial" charset="0"/>
              </a:rPr>
              <a:pPr/>
              <a:t>64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78C6636-1550-2F42-BC28-FBAC0E4171F6}" type="slidenum">
              <a:rPr lang="en-US" sz="1200">
                <a:latin typeface="Arial" charset="0"/>
              </a:rPr>
              <a:pPr/>
              <a:t>65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BB798E-559F-E342-9E91-F7B612056EC7}" type="slidenum">
              <a:rPr lang="en-US" sz="1200">
                <a:latin typeface="Arial" charset="0"/>
              </a:rPr>
              <a:pPr/>
              <a:t>66</a:t>
            </a:fld>
            <a:endParaRPr lang="en-US" sz="1200">
              <a:latin typeface="Arial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73016E8-A7D5-BF45-9B78-2F51933E3A07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99D71F2-A345-BD44-A792-D0C46B05AA77}" type="slidenum">
              <a:rPr lang="en-US" sz="1200">
                <a:latin typeface="Arial" charset="0"/>
              </a:rPr>
              <a:pPr/>
              <a:t>67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504E0AD-6BDF-4648-917E-3A2CDE431D94}" type="slidenum">
              <a:rPr lang="en-US" sz="1200">
                <a:latin typeface="Arial" charset="0"/>
              </a:rPr>
              <a:pPr/>
              <a:t>68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13287A1-6B92-8040-BF91-64CD7F17E7C8}" type="slidenum">
              <a:rPr lang="en-CA" sz="1200">
                <a:latin typeface="Arial" charset="0"/>
              </a:rPr>
              <a:pPr/>
              <a:t>69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83D0064-DF87-0F47-821C-1D97A2098775}" type="slidenum">
              <a:rPr lang="en-CA" sz="1200">
                <a:latin typeface="Arial" charset="0"/>
              </a:rPr>
              <a:pPr/>
              <a:t>70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0C525CA-B12A-104E-87BB-A18FB0073ECC}" type="slidenum">
              <a:rPr lang="en-CA" sz="1200">
                <a:latin typeface="Arial" charset="0"/>
              </a:rPr>
              <a:pPr/>
              <a:t>71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777C624-5D19-184D-BA3D-706A54C4AB66}" type="slidenum">
              <a:rPr lang="en-CA" sz="1200">
                <a:latin typeface="Arial" charset="0"/>
              </a:rPr>
              <a:pPr/>
              <a:t>72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5351EA0-F1E9-904A-B530-C622F5BE6FF3}" type="slidenum">
              <a:rPr lang="en-CA" sz="1200">
                <a:latin typeface="Arial" charset="0"/>
              </a:rPr>
              <a:pPr/>
              <a:t>73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06908ED-60F0-8C4E-A6A8-9233DE514C7E}" type="slidenum">
              <a:rPr lang="en-CA" sz="1200">
                <a:latin typeface="Arial" charset="0"/>
              </a:rPr>
              <a:pPr/>
              <a:t>74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4DCB389-0D19-AF4A-8CEA-6A3C9C38BE64}" type="slidenum">
              <a:rPr lang="en-CA" sz="1200">
                <a:latin typeface="Arial" charset="0"/>
              </a:rPr>
              <a:pPr/>
              <a:t>75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3C4B26F-B1CA-2343-B6BF-79925425E0DC}" type="slidenum">
              <a:rPr lang="en-CA" sz="1200">
                <a:latin typeface="Arial" charset="0"/>
              </a:rPr>
              <a:pPr/>
              <a:t>76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B7B1C9B-ED33-4045-B3CA-FC91D88FF93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D1922D9-35D2-AC4B-8841-B026CA335E1E}" type="slidenum">
              <a:rPr lang="en-CA" sz="1200">
                <a:latin typeface="Arial" charset="0"/>
              </a:rPr>
              <a:pPr/>
              <a:t>77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Q’s domain empty so</a:t>
            </a:r>
            <a:r>
              <a:rPr lang="en-US" baseline="0" dirty="0"/>
              <a:t> </a:t>
            </a:r>
            <a:r>
              <a:rPr lang="en-US" dirty="0" err="1"/>
              <a:t>deadend</a:t>
            </a:r>
            <a:r>
              <a:rPr lang="en-US" dirty="0"/>
              <a:t>;  Q </a:t>
            </a:r>
            <a:r>
              <a:rPr lang="en-US" dirty="0" err="1"/>
              <a:t>backjumps</a:t>
            </a:r>
            <a:r>
              <a:rPr lang="en-US" dirty="0"/>
              <a:t> to NT (i.e., most recent </a:t>
            </a:r>
            <a:r>
              <a:rPr lang="en-US" dirty="0" err="1"/>
              <a:t>var</a:t>
            </a:r>
            <a:r>
              <a:rPr lang="en-US" dirty="0"/>
              <a:t> in CS(Q)). 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CA" sz="2800" dirty="0"/>
              <a:t>Try </a:t>
            </a:r>
            <a:r>
              <a:rPr lang="en-CA" sz="2800" i="1" dirty="0"/>
              <a:t>NT</a:t>
            </a:r>
            <a:r>
              <a:rPr lang="en-CA" sz="2800" dirty="0"/>
              <a:t>=G </a:t>
            </a:r>
            <a:r>
              <a:rPr lang="en-CA" sz="2400" dirty="0"/>
              <a:t>(which is consistent with </a:t>
            </a:r>
            <a:r>
              <a:rPr lang="en-CA" sz="2400" i="1" dirty="0"/>
              <a:t>WA</a:t>
            </a:r>
            <a:r>
              <a:rPr lang="en-CA" sz="2400" dirty="0"/>
              <a:t>=R, </a:t>
            </a:r>
            <a:r>
              <a:rPr lang="en-CA" sz="2400" i="1" dirty="0"/>
              <a:t>NSW</a:t>
            </a:r>
            <a:r>
              <a:rPr lang="en-CA" sz="2400" dirty="0"/>
              <a:t>=R)</a:t>
            </a:r>
            <a:endParaRPr lang="en-CA" sz="28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CA" sz="2400" dirty="0"/>
              <a:t>Retrying </a:t>
            </a:r>
            <a:r>
              <a:rPr lang="en-CA" sz="2400" i="1" dirty="0"/>
              <a:t>Q</a:t>
            </a:r>
            <a:r>
              <a:rPr lang="en-CA" sz="2400" dirty="0"/>
              <a:t> and </a:t>
            </a:r>
            <a:r>
              <a:rPr lang="en-CA" sz="2400" i="1" dirty="0"/>
              <a:t>SA</a:t>
            </a:r>
            <a:r>
              <a:rPr lang="en-CA" sz="2400" dirty="0"/>
              <a:t> fails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CA" sz="2400" dirty="0"/>
              <a:t>So, there is no consistent solution from </a:t>
            </a:r>
            <a:r>
              <a:rPr lang="en-CA" sz="2400" i="1" dirty="0"/>
              <a:t>NT</a:t>
            </a:r>
            <a:r>
              <a:rPr lang="en-CA" sz="2400" dirty="0"/>
              <a:t>=G onwards, given preceding assignments </a:t>
            </a:r>
            <a:r>
              <a:rPr lang="en-CA" sz="2400" i="1" dirty="0"/>
              <a:t>WA</a:t>
            </a:r>
            <a:r>
              <a:rPr lang="en-CA" sz="2400" dirty="0"/>
              <a:t>=R and </a:t>
            </a:r>
            <a:r>
              <a:rPr lang="en-CA" sz="2400" i="1" dirty="0"/>
              <a:t>NSW</a:t>
            </a:r>
            <a:r>
              <a:rPr lang="en-CA" sz="2400" dirty="0"/>
              <a:t>=R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CA" sz="2400" i="1" dirty="0"/>
              <a:t>	NT</a:t>
            </a:r>
            <a:r>
              <a:rPr lang="en-CA" sz="2400" dirty="0"/>
              <a:t>’s domain now empty </a:t>
            </a:r>
            <a:r>
              <a:rPr lang="en-CA" sz="2400" dirty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CA" sz="2400" dirty="0">
                <a:sym typeface="Symbol" charset="0"/>
              </a:rPr>
              <a:t> </a:t>
            </a:r>
            <a:r>
              <a:rPr lang="en-CA" sz="2400" dirty="0" err="1">
                <a:sym typeface="Symbol" charset="0"/>
              </a:rPr>
              <a:t>deadend</a:t>
            </a:r>
            <a:r>
              <a:rPr lang="en-CA" sz="2400" dirty="0">
                <a:sym typeface="Symbol" charset="0"/>
              </a:rPr>
              <a:t>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CA" sz="28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NT</a:t>
            </a:r>
            <a:r>
              <a:rPr lang="en-CA" sz="28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CA" sz="28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backjumps</a:t>
            </a:r>
            <a:r>
              <a:rPr lang="en-CA" sz="28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en-CA" sz="28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NSW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 dirty="0">
                <a:cs typeface="+mn-cs"/>
              </a:rPr>
              <a:t>Update CS(</a:t>
            </a:r>
            <a:r>
              <a:rPr lang="en-CA" sz="2400" i="1" dirty="0">
                <a:cs typeface="+mn-cs"/>
              </a:rPr>
              <a:t>NSW</a:t>
            </a:r>
            <a:r>
              <a:rPr lang="en-CA" sz="2400" dirty="0">
                <a:cs typeface="+mn-cs"/>
              </a:rPr>
              <a:t>) = {</a:t>
            </a:r>
            <a:r>
              <a:rPr lang="en-CA" sz="2400" i="1" dirty="0">
                <a:cs typeface="+mn-cs"/>
              </a:rPr>
              <a:t>WA</a:t>
            </a:r>
            <a:r>
              <a:rPr lang="en-CA" sz="2400" dirty="0">
                <a:cs typeface="+mn-cs"/>
              </a:rPr>
              <a:t>}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 dirty="0">
                <a:cs typeface="+mn-cs"/>
              </a:rPr>
              <a:t>Skips </a:t>
            </a:r>
            <a:r>
              <a:rPr lang="en-CA" sz="2400" i="1" dirty="0">
                <a:cs typeface="+mn-cs"/>
              </a:rPr>
              <a:t>T</a:t>
            </a:r>
            <a:r>
              <a:rPr lang="en-CA" sz="2400" dirty="0">
                <a:cs typeface="+mn-cs"/>
              </a:rPr>
              <a:t>, which is irrelevant in this conflict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 dirty="0">
                <a:cs typeface="+mn-cs"/>
              </a:rPr>
              <a:t>Discovers the relationship between </a:t>
            </a:r>
            <a:r>
              <a:rPr lang="en-CA" sz="2400" i="1" dirty="0">
                <a:cs typeface="+mn-cs"/>
              </a:rPr>
              <a:t>NSW</a:t>
            </a:r>
            <a:r>
              <a:rPr lang="en-CA" sz="2400" dirty="0">
                <a:cs typeface="+mn-cs"/>
              </a:rPr>
              <a:t> and </a:t>
            </a:r>
            <a:r>
              <a:rPr lang="en-CA" sz="2400" i="1" dirty="0">
                <a:cs typeface="+mn-cs"/>
              </a:rPr>
              <a:t>WA</a:t>
            </a:r>
            <a:r>
              <a:rPr lang="en-CA" sz="2400" dirty="0">
                <a:cs typeface="+mn-cs"/>
              </a:rPr>
              <a:t>, which is not present in our constraints, so try </a:t>
            </a:r>
            <a:r>
              <a:rPr lang="en-CA" sz="2400" i="1" dirty="0">
                <a:cs typeface="+mn-cs"/>
              </a:rPr>
              <a:t>NSW</a:t>
            </a:r>
            <a:r>
              <a:rPr lang="en-CA" sz="2400" dirty="0">
                <a:cs typeface="+mn-cs"/>
              </a:rPr>
              <a:t>=G …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CA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B31BC3B-553D-FB44-8608-4E04B6B3E08D}" type="slidenum">
              <a:rPr lang="en-CA" sz="1200">
                <a:latin typeface="Arial" charset="0"/>
              </a:rPr>
              <a:pPr/>
              <a:t>78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B35046E-5223-2741-B39D-2D1C44D96A6B}" type="slidenum">
              <a:rPr lang="en-US" sz="1200">
                <a:latin typeface="Arial" charset="0"/>
              </a:rPr>
              <a:pPr/>
              <a:t>79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DF49547-3594-2346-A867-DBF90B2A5563}" type="slidenum">
              <a:rPr lang="en-US" sz="1200">
                <a:latin typeface="Arial" charset="0"/>
              </a:rPr>
              <a:pPr/>
              <a:t>80</a:t>
            </a:fld>
            <a:endParaRPr lang="en-US" sz="1200">
              <a:latin typeface="Arial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81019BC-0E7D-7641-BA9D-CFA4357F32D6}" type="slidenum">
              <a:rPr lang="en-US" sz="1200">
                <a:latin typeface="Arial" charset="0"/>
              </a:rPr>
              <a:pPr/>
              <a:t>81</a:t>
            </a:fld>
            <a:endParaRPr lang="en-US" sz="1200">
              <a:latin typeface="Arial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2BCDFF4-FF21-A142-BD31-E85258A7D4F7}" type="slidenum">
              <a:rPr lang="en-US" sz="1200">
                <a:latin typeface="Arial" charset="0"/>
              </a:rPr>
              <a:pPr/>
              <a:t>82</a:t>
            </a:fld>
            <a:endParaRPr lang="en-US" sz="1200">
              <a:latin typeface="Arial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1208F4F-FE8F-3642-BF57-63B00879ADDA}" type="slidenum">
              <a:rPr lang="en-US" sz="1200">
                <a:latin typeface="Arial" charset="0"/>
              </a:rPr>
              <a:pPr/>
              <a:t>83</a:t>
            </a:fld>
            <a:endParaRPr lang="en-US" sz="1200">
              <a:latin typeface="Arial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E3E9C96-4861-194A-B25A-FE3BC8BDBA7B}" type="slidenum">
              <a:rPr lang="en-US" sz="1200">
                <a:latin typeface="Arial" charset="0"/>
              </a:rPr>
              <a:pPr/>
              <a:t>84</a:t>
            </a:fld>
            <a:endParaRPr lang="en-US" sz="1200">
              <a:latin typeface="Arial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7050"/>
            <a:ext cx="3505200" cy="26289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66B0442-CD62-304E-AF00-83FE4E732C54}" type="slidenum">
              <a:rPr lang="en-US" sz="1200">
                <a:latin typeface="Arial" charset="0"/>
              </a:rPr>
              <a:pPr/>
              <a:t>85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8B840F4-9458-6C42-8F99-23FF070AEEAF}" type="slidenum">
              <a:rPr lang="en-US" sz="1200">
                <a:latin typeface="Arial" charset="0"/>
              </a:rPr>
              <a:pPr/>
              <a:t>86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4A3A36E-EA7B-844B-9256-42DE7C837D94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8DDED2A-D5A6-774C-B7DC-DACCBFAB4A56}" type="slidenum">
              <a:rPr lang="en-US" sz="1200">
                <a:latin typeface="Arial" charset="0"/>
              </a:rPr>
              <a:pPr/>
              <a:t>87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630D367-D40E-964C-AF8F-5C6E2129B09A}" type="slidenum">
              <a:rPr lang="en-US" sz="1200">
                <a:latin typeface="Arial" charset="0"/>
              </a:rPr>
              <a:pPr/>
              <a:t>88</a:t>
            </a:fld>
            <a:endParaRPr lang="en-US" sz="1200">
              <a:latin typeface="Arial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D3E7C7-BEFC-E64F-A018-E6C28B64F3C7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1FF1-DF81-D44B-935E-81DC9B374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8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E19C-4CE0-D84F-8A30-C3C8FEA4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4FD8-0196-294E-BD2C-70702F64E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2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D568-F2CA-9547-9119-A4B7D9F0B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0594-9D05-0D4E-932B-933ED995C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86E5-67FC-014E-BBEC-0D91D14E5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7F07-D530-9641-AA6C-DC4C81B09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8EA4-9F82-4949-9589-3CBE563F0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5A3-B64E-5847-B660-FEA5B54A7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4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8309-CB79-5048-A4BC-6D0EA98A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D63B-CFD0-6D4C-8FD2-EF3B84D4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27BCBBBE-AC9A-0249-8371-A51C45801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wm/animations/constraint/9d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wm/animations/constraint/27f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4831" y="1676400"/>
            <a:ext cx="9144000" cy="1470025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libri" charset="0"/>
              </a:rPr>
              <a:t>Constraint Satisfaction Problems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</a:rPr>
              <a:t>Chapter 6.1 </a:t>
            </a:r>
            <a:r>
              <a:rPr lang="en-US">
                <a:solidFill>
                  <a:schemeClr val="tx1"/>
                </a:solidFill>
                <a:latin typeface="Calibri" charset="0"/>
              </a:rPr>
              <a:t>– 6.4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Derived from slides by S. Russell and P. Norvig, A. Moore, and R. Khoury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8229600" cy="62388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Example:  Map-Coloring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>
                <a:solidFill>
                  <a:srgbClr val="C00000"/>
                </a:solidFill>
                <a:latin typeface="Calibri" charset="0"/>
              </a:rPr>
              <a:t>Solutions</a:t>
            </a:r>
            <a:r>
              <a:rPr lang="en-US" sz="2800">
                <a:latin typeface="Calibri" charset="0"/>
              </a:rPr>
              <a:t> are </a:t>
            </a:r>
            <a:r>
              <a:rPr lang="en-US" sz="2800" b="1">
                <a:solidFill>
                  <a:srgbClr val="FF0000"/>
                </a:solidFill>
                <a:latin typeface="Calibri" charset="0"/>
              </a:rPr>
              <a:t>complete</a:t>
            </a:r>
            <a:r>
              <a:rPr lang="en-US" sz="2800">
                <a:latin typeface="Calibri" charset="0"/>
              </a:rPr>
              <a:t> (i.e., all variables are assigned values) and </a:t>
            </a:r>
            <a:r>
              <a:rPr lang="en-US" sz="2800" b="1">
                <a:solidFill>
                  <a:srgbClr val="FF0000"/>
                </a:solidFill>
                <a:latin typeface="Calibri" charset="0"/>
              </a:rPr>
              <a:t>consistent</a:t>
            </a:r>
            <a:r>
              <a:rPr lang="en-US" sz="2800">
                <a:latin typeface="Calibri" charset="0"/>
              </a:rPr>
              <a:t> (i.e., does not violate any constraints) assignments, e.g., WA = red, NT = green, Q = red, NSW = green, V = red, SA = blue, T = green</a:t>
            </a:r>
          </a:p>
        </p:txBody>
      </p:sp>
      <p:pic>
        <p:nvPicPr>
          <p:cNvPr id="33795" name="Picture 4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82675"/>
            <a:ext cx="40386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australia-c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77" y="2693996"/>
            <a:ext cx="4589323" cy="393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Constraint Graph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Binary CSP:</a:t>
            </a:r>
            <a:r>
              <a:rPr lang="en-US" sz="2800" dirty="0">
                <a:latin typeface="Calibri" charset="0"/>
              </a:rPr>
              <a:t> each constraint relates </a:t>
            </a:r>
            <a:r>
              <a:rPr lang="en-US" sz="2800" b="1" i="1" dirty="0">
                <a:latin typeface="Calibri" charset="0"/>
              </a:rPr>
              <a:t>two</a:t>
            </a:r>
            <a:r>
              <a:rPr lang="en-US" sz="2800" dirty="0">
                <a:latin typeface="Calibri" charset="0"/>
              </a:rPr>
              <a:t> variables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Constraint graph:</a:t>
            </a:r>
            <a:r>
              <a:rPr lang="en-US" sz="2800" dirty="0">
                <a:latin typeface="Calibri" charset="0"/>
              </a:rPr>
              <a:t> nodes are </a:t>
            </a:r>
            <a:r>
              <a:rPr lang="en-US" sz="2800" b="1" dirty="0">
                <a:latin typeface="Calibri" charset="0"/>
              </a:rPr>
              <a:t>variables</a:t>
            </a:r>
            <a:r>
              <a:rPr lang="en-US" sz="2800" dirty="0">
                <a:latin typeface="Calibri" charset="0"/>
              </a:rPr>
              <a:t>, arcs are </a:t>
            </a:r>
            <a:r>
              <a:rPr lang="en-US" sz="2800" b="1" dirty="0">
                <a:latin typeface="Calibri" charset="0"/>
              </a:rPr>
              <a:t>constraints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Varieties of CSPs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Discrete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finite domains: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i="1" dirty="0">
                <a:latin typeface="Calibri" charset="0"/>
              </a:rPr>
              <a:t>n</a:t>
            </a:r>
            <a:r>
              <a:rPr lang="en-US" sz="2200" dirty="0">
                <a:latin typeface="Calibri" charset="0"/>
              </a:rPr>
              <a:t> variables, domain size </a:t>
            </a:r>
            <a:r>
              <a:rPr lang="en-US" sz="2200" i="1" dirty="0">
                <a:latin typeface="Calibri" charset="0"/>
              </a:rPr>
              <a:t>d </a:t>
            </a:r>
            <a:r>
              <a:rPr lang="en-US" sz="2200" i="1" dirty="0">
                <a:latin typeface="Calibri" charset="0"/>
                <a:sym typeface="Wingdings" charset="0"/>
              </a:rPr>
              <a:t> </a:t>
            </a:r>
            <a:r>
              <a:rPr lang="en-US" sz="2200" i="1" dirty="0">
                <a:latin typeface="Calibri" charset="0"/>
              </a:rPr>
              <a:t>O</a:t>
            </a:r>
            <a:r>
              <a:rPr lang="en-US" sz="2200" dirty="0">
                <a:latin typeface="Calibri" charset="0"/>
              </a:rPr>
              <a:t>(</a:t>
            </a:r>
            <a:r>
              <a:rPr lang="en-US" sz="2200" i="1" dirty="0" err="1">
                <a:latin typeface="Calibri" charset="0"/>
              </a:rPr>
              <a:t>d</a:t>
            </a:r>
            <a:r>
              <a:rPr lang="en-US" sz="2200" i="1" baseline="30000" dirty="0" err="1">
                <a:latin typeface="Calibri" charset="0"/>
              </a:rPr>
              <a:t>n</a:t>
            </a:r>
            <a:r>
              <a:rPr lang="en-US" sz="2200" dirty="0">
                <a:latin typeface="Calibri" charset="0"/>
              </a:rPr>
              <a:t>)</a:t>
            </a:r>
            <a:r>
              <a:rPr lang="en-US" sz="2200" i="1" dirty="0">
                <a:latin typeface="Calibri" charset="0"/>
              </a:rPr>
              <a:t> </a:t>
            </a:r>
            <a:r>
              <a:rPr lang="en-US" sz="2200" dirty="0">
                <a:latin typeface="Calibri" charset="0"/>
              </a:rPr>
              <a:t>complete assignments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latin typeface="Calibri" charset="0"/>
              </a:rPr>
              <a:t>e.g., Boolean CSPs, Boolean </a:t>
            </a:r>
            <a:r>
              <a:rPr lang="en-US" sz="2200" dirty="0" err="1">
                <a:latin typeface="Calibri" charset="0"/>
              </a:rPr>
              <a:t>satisfiability</a:t>
            </a:r>
            <a:endParaRPr lang="en-US" sz="22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infinite domains: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latin typeface="Calibri" charset="0"/>
              </a:rPr>
              <a:t>integers, strings, etc.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latin typeface="Calibri" charset="0"/>
              </a:rPr>
              <a:t>e.g., job scheduling, variables are start/end times for each job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Continuous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e.g., start/end times for Hubble Space Telescope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Kinds of Constraints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Unary</a:t>
            </a:r>
            <a:r>
              <a:rPr lang="en-US" sz="2800" dirty="0">
                <a:latin typeface="Calibri" charset="0"/>
              </a:rPr>
              <a:t> constraints involve a single variable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e.g., SA </a:t>
            </a:r>
            <a:r>
              <a:rPr lang="en-US" dirty="0">
                <a:latin typeface="Calibri" charset="0"/>
                <a:cs typeface="Arial" charset="0"/>
              </a:rPr>
              <a:t>≠</a:t>
            </a:r>
            <a:r>
              <a:rPr lang="en-US" dirty="0">
                <a:latin typeface="Calibri" charset="0"/>
              </a:rPr>
              <a:t> green</a:t>
            </a:r>
          </a:p>
          <a:p>
            <a:pPr eaLnBrk="1" hangingPunct="1"/>
            <a:endParaRPr lang="en-US" sz="2800" dirty="0">
              <a:solidFill>
                <a:schemeClr val="accent2"/>
              </a:solidFill>
              <a:latin typeface="Calibri" charset="0"/>
            </a:endParaRP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Binary</a:t>
            </a:r>
            <a:r>
              <a:rPr lang="en-US" sz="2800" dirty="0">
                <a:latin typeface="Calibri" charset="0"/>
              </a:rPr>
              <a:t> constraints involve pairs of variables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e.g., SA </a:t>
            </a:r>
            <a:r>
              <a:rPr lang="en-US" dirty="0">
                <a:latin typeface="Calibri" charset="0"/>
                <a:cs typeface="Arial" charset="0"/>
              </a:rPr>
              <a:t>≠</a:t>
            </a:r>
            <a:r>
              <a:rPr lang="en-US" dirty="0">
                <a:latin typeface="Calibri" charset="0"/>
              </a:rPr>
              <a:t> WA</a:t>
            </a:r>
          </a:p>
          <a:p>
            <a:pPr lvl="1" eaLnBrk="1" hangingPunct="1"/>
            <a:endParaRPr lang="en-US" sz="2400" dirty="0">
              <a:latin typeface="Calibri" charset="0"/>
            </a:endParaRP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Higher-order</a:t>
            </a:r>
            <a:r>
              <a:rPr lang="en-US" sz="2800" dirty="0">
                <a:latin typeface="Calibri" charset="0"/>
              </a:rPr>
              <a:t> constraints involve 3 or more variables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e.g., </a:t>
            </a:r>
            <a:r>
              <a:rPr lang="en-US" dirty="0" err="1">
                <a:latin typeface="Calibri" charset="0"/>
              </a:rPr>
              <a:t>cryptarithmetic</a:t>
            </a:r>
            <a:r>
              <a:rPr lang="en-US" dirty="0">
                <a:latin typeface="Calibri" charset="0"/>
              </a:rPr>
              <a:t>  column  constraints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Local Search for CSPs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Hill-climbing, simulated annealing, genetic algorithms typically work with "complete" states, i.e., </a:t>
            </a:r>
            <a:r>
              <a:rPr lang="en-US" sz="2800" i="1" dirty="0">
                <a:latin typeface="Calibri" charset="0"/>
              </a:rPr>
              <a:t>all</a:t>
            </a:r>
            <a:r>
              <a:rPr lang="en-US" sz="2800" dirty="0">
                <a:latin typeface="Calibri" charset="0"/>
              </a:rPr>
              <a:t> variables have values at every step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To apply to CSPs: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allow states with some </a:t>
            </a:r>
            <a:r>
              <a:rPr lang="en-US" i="1" dirty="0">
                <a:latin typeface="Calibri" charset="0"/>
              </a:rPr>
              <a:t>unsatisfied</a:t>
            </a:r>
            <a:r>
              <a:rPr lang="en-US" dirty="0">
                <a:latin typeface="Calibri" charset="0"/>
              </a:rPr>
              <a:t>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operators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assign</a:t>
            </a:r>
            <a:r>
              <a:rPr lang="en-US" dirty="0">
                <a:latin typeface="Calibri" charset="0"/>
              </a:rPr>
              <a:t> a value to a variable</a:t>
            </a:r>
            <a:endParaRPr lang="en-US" sz="32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Variable selection:  randomly select any conflicted variable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Value selection by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min-conflicts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heuristic</a:t>
            </a:r>
            <a:r>
              <a:rPr lang="en-US" sz="2800" dirty="0">
                <a:latin typeface="Calibri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choose value that </a:t>
            </a:r>
            <a:r>
              <a:rPr lang="en-US" i="1" dirty="0">
                <a:latin typeface="Calibri" charset="0"/>
              </a:rPr>
              <a:t>violates the fewest constraints</a:t>
            </a:r>
            <a:r>
              <a:rPr lang="en-US" dirty="0">
                <a:latin typeface="Calibri" charset="0"/>
              </a:rPr>
              <a:t>, i.e., </a:t>
            </a:r>
            <a:r>
              <a:rPr lang="en-US" b="1" dirty="0">
                <a:latin typeface="Calibri" charset="0"/>
              </a:rPr>
              <a:t>hill-climb</a:t>
            </a:r>
            <a:r>
              <a:rPr lang="en-US" dirty="0">
                <a:latin typeface="Calibri" charset="0"/>
              </a:rPr>
              <a:t> by minimizing </a:t>
            </a:r>
            <a:r>
              <a:rPr lang="en-US" i="1" dirty="0">
                <a:latin typeface="Calibri" charset="0"/>
              </a:rPr>
              <a:t>f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)</a:t>
            </a:r>
            <a:r>
              <a:rPr lang="en-US" i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= </a:t>
            </a:r>
            <a:r>
              <a:rPr lang="en-US" i="1" dirty="0">
                <a:latin typeface="Calibri" charset="0"/>
              </a:rPr>
              <a:t>total</a:t>
            </a:r>
            <a:r>
              <a:rPr lang="en-US" dirty="0">
                <a:latin typeface="Calibri" charset="0"/>
              </a:rPr>
              <a:t> number of violated constraints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Local Search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b="1" dirty="0">
                <a:latin typeface="Calibri" charset="0"/>
              </a:rPr>
              <a:t>Min-Conflicts Algorithm</a:t>
            </a:r>
            <a:r>
              <a:rPr lang="en-CA" dirty="0">
                <a:latin typeface="Calibri" charset="0"/>
              </a:rPr>
              <a:t>: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0.  Assign to each variable a random value, 	defining the initial state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CA" sz="3200" dirty="0">
              <a:latin typeface="Calibri" charset="0"/>
            </a:endParaRPr>
          </a:p>
          <a:p>
            <a:pPr marL="971550" lvl="1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sz="3200" b="1" dirty="0">
                <a:latin typeface="Calibri" charset="0"/>
              </a:rPr>
              <a:t>while</a:t>
            </a:r>
            <a:r>
              <a:rPr lang="en-CA" sz="3200" dirty="0">
                <a:latin typeface="Calibri" charset="0"/>
              </a:rPr>
              <a:t> state not consistent </a:t>
            </a:r>
            <a:r>
              <a:rPr lang="en-CA" sz="3200" b="1" dirty="0">
                <a:latin typeface="Calibri" charset="0"/>
              </a:rPr>
              <a:t>do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2.1  Pick a variable, </a:t>
            </a: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, that has constraint(s) violated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2.2  Find value, </a:t>
            </a:r>
            <a:r>
              <a:rPr lang="en-CA" sz="3200" i="1" dirty="0">
                <a:latin typeface="Calibri" charset="0"/>
              </a:rPr>
              <a:t>v</a:t>
            </a:r>
            <a:r>
              <a:rPr lang="en-CA" sz="3200" dirty="0">
                <a:latin typeface="Calibri" charset="0"/>
              </a:rPr>
              <a:t>, for </a:t>
            </a: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 that minimizes the </a:t>
            </a:r>
            <a:r>
              <a:rPr lang="en-CA" sz="3200" i="1" dirty="0">
                <a:latin typeface="Calibri" charset="0"/>
              </a:rPr>
              <a:t>total</a:t>
            </a:r>
            <a:r>
              <a:rPr lang="en-CA" sz="3200" dirty="0">
                <a:latin typeface="Calibri" charset="0"/>
              </a:rPr>
              <a:t> number of violated constraints (over all variables)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2.3  </a:t>
            </a: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 = </a:t>
            </a:r>
            <a:r>
              <a:rPr lang="en-CA" sz="3200" i="1" dirty="0">
                <a:latin typeface="Calibri" charset="0"/>
              </a:rPr>
              <a:t>v</a:t>
            </a:r>
            <a:endParaRPr lang="en-CA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Example:  4-Queens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29600" cy="46085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States</a:t>
            </a:r>
            <a:r>
              <a:rPr lang="en-US" sz="2400" dirty="0">
                <a:ea typeface="+mn-ea"/>
                <a:cs typeface="+mn-cs"/>
              </a:rPr>
              <a:t>:  4 queens in 4 columns (4</a:t>
            </a:r>
            <a:r>
              <a:rPr lang="en-US" sz="2400" baseline="30000" dirty="0">
                <a:ea typeface="+mn-ea"/>
                <a:cs typeface="+mn-cs"/>
              </a:rPr>
              <a:t>4</a:t>
            </a:r>
            <a:r>
              <a:rPr lang="en-US" sz="2400" dirty="0">
                <a:ea typeface="+mn-ea"/>
                <a:cs typeface="+mn-cs"/>
              </a:rPr>
              <a:t> = 256 states)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Actions</a:t>
            </a:r>
            <a:r>
              <a:rPr lang="en-US" sz="2400" dirty="0">
                <a:ea typeface="+mn-ea"/>
                <a:cs typeface="+mn-cs"/>
              </a:rPr>
              <a:t>:  move queen to new row in its column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Goal test</a:t>
            </a:r>
            <a:r>
              <a:rPr lang="en-US" sz="2400" dirty="0">
                <a:ea typeface="+mn-ea"/>
                <a:cs typeface="+mn-cs"/>
              </a:rPr>
              <a:t>:  no attacks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Evaluation function</a:t>
            </a:r>
            <a:r>
              <a:rPr lang="en-US" sz="2400" dirty="0">
                <a:ea typeface="+mn-ea"/>
                <a:cs typeface="+mn-cs"/>
              </a:rPr>
              <a:t>:  </a:t>
            </a:r>
            <a:r>
              <a:rPr lang="en-US" sz="2400" i="1" dirty="0">
                <a:ea typeface="+mn-ea"/>
                <a:cs typeface="+mn-cs"/>
              </a:rPr>
              <a:t>f</a:t>
            </a:r>
            <a:r>
              <a:rPr lang="en-US" sz="2400" dirty="0">
                <a:ea typeface="+mn-ea"/>
                <a:cs typeface="+mn-cs"/>
              </a:rPr>
              <a:t>(</a:t>
            </a:r>
            <a:r>
              <a:rPr lang="en-US" sz="2400" i="1" dirty="0">
                <a:ea typeface="+mn-ea"/>
                <a:cs typeface="+mn-cs"/>
              </a:rPr>
              <a:t>n</a:t>
            </a:r>
            <a:r>
              <a:rPr lang="en-US" sz="2400" dirty="0">
                <a:ea typeface="+mn-ea"/>
                <a:cs typeface="+mn-cs"/>
              </a:rPr>
              <a:t>) = total number of attacks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46083" name="Picture 4" descr="4queens-ite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352800"/>
            <a:ext cx="8240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422900"/>
            <a:ext cx="762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+mn-lt"/>
                <a:ea typeface="+mn-ea"/>
                <a:cs typeface="+mn-cs"/>
              </a:rPr>
              <a:t>f </a:t>
            </a:r>
            <a:r>
              <a:rPr lang="en-US" sz="2400" dirty="0">
                <a:latin typeface="+mn-lt"/>
                <a:ea typeface="+mn-ea"/>
                <a:cs typeface="+mn-cs"/>
              </a:rPr>
              <a:t>= 5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2100" y="5435600"/>
            <a:ext cx="762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+mn-lt"/>
                <a:ea typeface="+mn-ea"/>
                <a:cs typeface="+mn-cs"/>
              </a:rPr>
              <a:t>f </a:t>
            </a:r>
            <a:r>
              <a:rPr lang="en-US" sz="2400" dirty="0">
                <a:latin typeface="+mn-lt"/>
                <a:ea typeface="+mn-ea"/>
                <a:cs typeface="+mn-cs"/>
              </a:rPr>
              <a:t>= 2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462588"/>
            <a:ext cx="7620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+mn-lt"/>
                <a:ea typeface="+mn-ea"/>
                <a:cs typeface="+mn-cs"/>
              </a:rPr>
              <a:t>f </a:t>
            </a:r>
            <a:r>
              <a:rPr lang="en-US" sz="2400" dirty="0">
                <a:latin typeface="+mn-lt"/>
                <a:ea typeface="+mn-ea"/>
                <a:cs typeface="+mn-cs"/>
              </a:rPr>
              <a:t>= 0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62400" y="3276600"/>
            <a:ext cx="6858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31100" y="4737100"/>
            <a:ext cx="6858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Min-Conflicts Algorithm</a:t>
            </a:r>
          </a:p>
        </p:txBody>
      </p:sp>
      <p:pic>
        <p:nvPicPr>
          <p:cNvPr id="196612" name="Picture 4" descr="8QueenMinCon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485900"/>
            <a:ext cx="48228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5" descr="8QueenMinCon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485900"/>
            <a:ext cx="48228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6" descr="8QueenMinCon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48228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7" descr="8QueenMinConf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48228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6" name="Picture 8" descr="8QueenMinConf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485900"/>
            <a:ext cx="482282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Min-Conflicts Algorithm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 dirty="0">
                <a:latin typeface="Calibri" charset="0"/>
              </a:rPr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Calibri" charset="0"/>
              </a:rPr>
              <a:t>Simple and Fast:  </a:t>
            </a:r>
            <a:r>
              <a:rPr lang="en-US" sz="2400" dirty="0">
                <a:latin typeface="Calibri" charset="0"/>
              </a:rPr>
              <a:t>Given random initial state, can solve </a:t>
            </a:r>
            <a:r>
              <a:rPr lang="en-US" sz="2400" i="1" dirty="0">
                <a:latin typeface="Calibri" charset="0"/>
              </a:rPr>
              <a:t>n</a:t>
            </a:r>
            <a:r>
              <a:rPr lang="en-US" sz="2400" dirty="0">
                <a:latin typeface="Calibri" charset="0"/>
              </a:rPr>
              <a:t>-Queens in almost constant time for arbitrary </a:t>
            </a:r>
            <a:r>
              <a:rPr lang="en-US" sz="2400" i="1" dirty="0">
                <a:latin typeface="Calibri" charset="0"/>
              </a:rPr>
              <a:t>n</a:t>
            </a:r>
            <a:r>
              <a:rPr lang="en-US" sz="2400" dirty="0">
                <a:latin typeface="Calibri" charset="0"/>
              </a:rPr>
              <a:t> with high probability (e.g., </a:t>
            </a:r>
            <a:r>
              <a:rPr lang="en-US" sz="2400" i="1" dirty="0">
                <a:latin typeface="Calibri" charset="0"/>
              </a:rPr>
              <a:t>n</a:t>
            </a:r>
            <a:r>
              <a:rPr lang="en-US" sz="2400" dirty="0">
                <a:latin typeface="Calibri" charset="0"/>
              </a:rPr>
              <a:t> = 1,000,000 can be solved on average in about 50 steps!)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dirty="0">
                <a:latin typeface="Calibri" charset="0"/>
              </a:rPr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Calibri" charset="0"/>
              </a:rPr>
              <a:t>Only searches states that are reachable from the initial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Might not search entire state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Calibri" charset="0"/>
              </a:rPr>
              <a:t>Does not allow worse moves (but can move to a </a:t>
            </a:r>
            <a:r>
              <a:rPr lang="en-CA" sz="2400" dirty="0" err="1">
                <a:latin typeface="Calibri" charset="0"/>
              </a:rPr>
              <a:t>neighbor</a:t>
            </a:r>
            <a:r>
              <a:rPr lang="en-CA" sz="2400" dirty="0">
                <a:latin typeface="Calibri" charset="0"/>
              </a:rPr>
              <a:t> with the </a:t>
            </a:r>
            <a:r>
              <a:rPr lang="en-CA" sz="2400" i="1" dirty="0">
                <a:latin typeface="Calibri" charset="0"/>
              </a:rPr>
              <a:t>same</a:t>
            </a:r>
            <a:r>
              <a:rPr lang="en-CA" sz="2400" dirty="0">
                <a:latin typeface="Calibri" charset="0"/>
              </a:rPr>
              <a:t> cost)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Might get stuck in a local optimum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dirty="0">
                <a:latin typeface="Calibri" charset="0"/>
              </a:rPr>
              <a:t>Not complete 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Might not find a solution even if one exists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Standard Tree Search Formulation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50292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States are defined by </a:t>
            </a:r>
            <a:r>
              <a:rPr lang="en-US" sz="2800" b="1" i="1" dirty="0">
                <a:solidFill>
                  <a:srgbClr val="FF0000"/>
                </a:solidFill>
                <a:latin typeface="Calibri" charset="0"/>
              </a:rPr>
              <a:t>all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the values </a:t>
            </a:r>
            <a:r>
              <a:rPr lang="en-US" sz="2800" b="1" i="1" dirty="0">
                <a:solidFill>
                  <a:srgbClr val="FF0000"/>
                </a:solidFill>
                <a:latin typeface="Calibri" charset="0"/>
              </a:rPr>
              <a:t>assigned so far</a:t>
            </a:r>
          </a:p>
          <a:p>
            <a:pPr marL="381000" indent="-381000" eaLnBrk="1" hangingPunct="1">
              <a:lnSpc>
                <a:spcPct val="80000"/>
              </a:lnSpc>
              <a:buFont typeface="Wingdings" charset="0"/>
              <a:buNone/>
            </a:pPr>
            <a:endParaRPr lang="en-US" sz="2800" dirty="0">
              <a:solidFill>
                <a:schemeClr val="accent2"/>
              </a:solidFill>
              <a:latin typeface="Calibri" charset="0"/>
            </a:endParaRPr>
          </a:p>
          <a:p>
            <a:pPr marL="381000" indent="-381000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Initial state</a:t>
            </a:r>
            <a:r>
              <a:rPr lang="en-US" sz="2800" dirty="0">
                <a:latin typeface="Calibri" charset="0"/>
              </a:rPr>
              <a:t>:  the empty assignment { }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Successor function</a:t>
            </a:r>
            <a:r>
              <a:rPr lang="en-US" sz="2800" dirty="0">
                <a:latin typeface="Calibri" charset="0"/>
              </a:rPr>
              <a:t>: assign a value to an unassigned variable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Goal test</a:t>
            </a:r>
            <a:r>
              <a:rPr lang="en-US" sz="2800" dirty="0">
                <a:latin typeface="Calibri" charset="0"/>
              </a:rPr>
              <a:t>:  the current assignment is </a:t>
            </a:r>
            <a:r>
              <a:rPr lang="en-US" sz="2800" i="1" dirty="0">
                <a:latin typeface="Calibri" charset="0"/>
              </a:rPr>
              <a:t>complete</a:t>
            </a:r>
            <a:r>
              <a:rPr lang="en-US" sz="2800" dirty="0">
                <a:latin typeface="Calibri" charset="0"/>
              </a:rPr>
              <a:t> and </a:t>
            </a:r>
            <a:r>
              <a:rPr lang="en-US" sz="2800" i="1" dirty="0">
                <a:latin typeface="Calibri" charset="0"/>
              </a:rPr>
              <a:t>consistent</a:t>
            </a:r>
            <a:r>
              <a:rPr lang="en-US" sz="2800" dirty="0">
                <a:latin typeface="Calibri" charset="0"/>
              </a:rPr>
              <a:t>, i.e.,  all variables assigned a value and all constraints satisfied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en-US" sz="2800" dirty="0">
              <a:latin typeface="Calibri" charset="0"/>
            </a:endParaRPr>
          </a:p>
          <a:p>
            <a:pPr marL="381000" indent="-381000"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Goal:  Find </a:t>
            </a:r>
            <a:r>
              <a:rPr lang="en-US" sz="2800" b="1" i="1" dirty="0">
                <a:latin typeface="Calibri" charset="0"/>
              </a:rPr>
              <a:t>any</a:t>
            </a:r>
            <a:r>
              <a:rPr lang="en-US" sz="2800" dirty="0">
                <a:latin typeface="Calibri" charset="0"/>
              </a:rPr>
              <a:t> solution, so cost is not important</a:t>
            </a:r>
          </a:p>
          <a:p>
            <a:pPr marL="381000" indent="-381000" eaLnBrk="1" hangingPunct="1">
              <a:lnSpc>
                <a:spcPct val="80000"/>
              </a:lnSpc>
              <a:buFontTx/>
              <a:buChar char="•"/>
            </a:pPr>
            <a:r>
              <a:rPr lang="en-US" sz="2800" dirty="0">
                <a:latin typeface="Calibri" charset="0"/>
              </a:rPr>
              <a:t>Every solution appears at depth </a:t>
            </a:r>
            <a:r>
              <a:rPr lang="en-US" sz="2800" i="1" dirty="0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 with </a:t>
            </a:r>
            <a:r>
              <a:rPr lang="en-US" sz="2800" i="1" dirty="0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 variables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	</a:t>
            </a:r>
            <a:r>
              <a:rPr lang="en-US" sz="2800" dirty="0">
                <a:latin typeface="Calibri" charset="0"/>
                <a:sym typeface="Wingdings" charset="0"/>
              </a:rPr>
              <a:t></a:t>
            </a:r>
            <a:r>
              <a:rPr lang="en-US" sz="2800" dirty="0">
                <a:latin typeface="Calibri" charset="0"/>
              </a:rPr>
              <a:t> use depth-first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Constraint Satisfaction Problems (CSPs)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Standard 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state</a:t>
            </a:r>
            <a:r>
              <a:rPr lang="en-US" dirty="0">
                <a:latin typeface="Calibri" charset="0"/>
              </a:rPr>
              <a:t> is a "black box“ – any data structure that supports successor function, heuristic function, and goal test</a:t>
            </a:r>
            <a:endParaRPr lang="en-US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CSP: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state</a:t>
            </a:r>
            <a:r>
              <a:rPr lang="en-US" dirty="0">
                <a:latin typeface="Calibri" charset="0"/>
              </a:rPr>
              <a:t> is defined by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variables</a:t>
            </a:r>
            <a:r>
              <a:rPr lang="en-US" dirty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X</a:t>
            </a:r>
            <a:r>
              <a:rPr lang="en-US" i="1" baseline="-25000" dirty="0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 with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values</a:t>
            </a:r>
            <a:r>
              <a:rPr lang="en-US" dirty="0">
                <a:latin typeface="Calibri" charset="0"/>
              </a:rPr>
              <a:t> from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domain</a:t>
            </a:r>
            <a:r>
              <a:rPr lang="en-US" dirty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D</a:t>
            </a:r>
            <a:r>
              <a:rPr lang="en-US" i="1" baseline="-25000" dirty="0">
                <a:latin typeface="Calibri" charset="0"/>
              </a:rPr>
              <a:t>i</a:t>
            </a: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goal test</a:t>
            </a:r>
            <a:r>
              <a:rPr lang="en-US" dirty="0">
                <a:latin typeface="Calibri" charset="0"/>
              </a:rPr>
              <a:t> is a set of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constraints</a:t>
            </a:r>
            <a:r>
              <a:rPr lang="en-US" dirty="0">
                <a:latin typeface="Calibri" charset="0"/>
              </a:rPr>
              <a:t> specifying allowable combinations of values for subsets of variables</a:t>
            </a:r>
          </a:p>
          <a:p>
            <a:pPr lvl="1"/>
            <a:r>
              <a:rPr lang="en-US" dirty="0"/>
              <a:t>Use a </a:t>
            </a:r>
            <a:r>
              <a:rPr lang="en-US" i="1" dirty="0"/>
              <a:t>variable-based model</a:t>
            </a:r>
          </a:p>
          <a:p>
            <a:pPr lvl="2"/>
            <a:r>
              <a:rPr lang="en-US" sz="2800" dirty="0"/>
              <a:t>Solution is not a path but an </a:t>
            </a:r>
            <a:r>
              <a:rPr lang="en-US" sz="2800" i="1" dirty="0"/>
              <a:t>assignment of values for a set of variables that satisfy all constraints</a:t>
            </a:r>
            <a:endParaRPr lang="en-US" i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DFS for CSPs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3820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90000"/>
              <a:buFont typeface="Arial" pitchFamily="34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Variable assignments are </a:t>
            </a:r>
            <a:r>
              <a:rPr lang="en-US" sz="2800" b="1" dirty="0">
                <a:solidFill>
                  <a:srgbClr val="C00000"/>
                </a:solidFill>
                <a:ea typeface="+mn-ea"/>
                <a:cs typeface="+mn-cs"/>
              </a:rPr>
              <a:t>commutative</a:t>
            </a:r>
            <a:r>
              <a:rPr lang="en-US" sz="2800" dirty="0">
                <a:ea typeface="+mn-ea"/>
                <a:cs typeface="+mn-cs"/>
              </a:rPr>
              <a:t>}, i.e.,</a:t>
            </a:r>
          </a:p>
          <a:p>
            <a:pPr marL="0" indent="0"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r>
              <a:rPr lang="en-US" sz="2800" dirty="0">
                <a:ea typeface="+mn-ea"/>
                <a:cs typeface="+mn-cs"/>
              </a:rPr>
              <a:t>	[ WA=R then NT=G ] same as [ NT=G then WA=R ]</a:t>
            </a:r>
          </a:p>
          <a:p>
            <a:pPr eaLnBrk="1" hangingPunct="1">
              <a:lnSpc>
                <a:spcPct val="80000"/>
              </a:lnSpc>
              <a:buSzPct val="130000"/>
              <a:defRPr/>
            </a:pPr>
            <a:r>
              <a:rPr lang="en-US" sz="2800" dirty="0">
                <a:ea typeface="+mn-ea"/>
                <a:cs typeface="+mn-cs"/>
              </a:rPr>
              <a:t>What happens if we do DFS with the order of assignments as </a:t>
            </a:r>
            <a:r>
              <a:rPr lang="en-US" sz="2800" i="1" dirty="0">
                <a:ea typeface="+mn-ea"/>
                <a:cs typeface="+mn-cs"/>
              </a:rPr>
              <a:t>B</a:t>
            </a:r>
            <a:r>
              <a:rPr lang="en-US" sz="2800" dirty="0">
                <a:ea typeface="+mn-ea"/>
                <a:cs typeface="+mn-cs"/>
              </a:rPr>
              <a:t> tried first, then </a:t>
            </a:r>
            <a:r>
              <a:rPr lang="en-US" sz="2800" i="1" dirty="0">
                <a:ea typeface="+mn-ea"/>
                <a:cs typeface="+mn-cs"/>
              </a:rPr>
              <a:t>G</a:t>
            </a:r>
            <a:r>
              <a:rPr lang="en-US" sz="2800" dirty="0">
                <a:ea typeface="+mn-ea"/>
                <a:cs typeface="+mn-cs"/>
              </a:rPr>
              <a:t>, then </a:t>
            </a:r>
            <a:r>
              <a:rPr lang="en-US" sz="2800" i="1" dirty="0">
                <a:ea typeface="+mn-ea"/>
                <a:cs typeface="+mn-cs"/>
              </a:rPr>
              <a:t>R</a:t>
            </a:r>
            <a:r>
              <a:rPr lang="en-US" sz="2800" dirty="0">
                <a:ea typeface="+mn-ea"/>
                <a:cs typeface="+mn-cs"/>
              </a:rPr>
              <a:t>?</a:t>
            </a:r>
          </a:p>
          <a:p>
            <a:pPr eaLnBrk="1" hangingPunct="1">
              <a:lnSpc>
                <a:spcPct val="80000"/>
              </a:lnSpc>
              <a:buSzPct val="130000"/>
              <a:defRPr/>
            </a:pPr>
            <a:r>
              <a:rPr lang="en-US" sz="2800" b="1" dirty="0">
                <a:ea typeface="+mn-ea"/>
                <a:cs typeface="+mn-cs"/>
              </a:rPr>
              <a:t>Generate-and-test strategy</a:t>
            </a:r>
            <a:r>
              <a:rPr lang="en-US" sz="2800" dirty="0">
                <a:ea typeface="+mn-ea"/>
                <a:cs typeface="+mn-cs"/>
              </a:rPr>
              <a:t>: Generate candidate solution, then test if it satisfies all the constraints</a:t>
            </a:r>
            <a:endParaRPr lang="en-US" sz="24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SzPct val="130000"/>
              <a:defRPr/>
            </a:pPr>
            <a:r>
              <a:rPr lang="en-US" sz="2800" dirty="0">
                <a:ea typeface="+mn-ea"/>
                <a:cs typeface="+mn-cs"/>
              </a:rPr>
              <a:t>This makes DFS look very stupid!</a:t>
            </a:r>
          </a:p>
          <a:p>
            <a:pPr eaLnBrk="1" hangingPunct="1">
              <a:lnSpc>
                <a:spcPct val="80000"/>
              </a:lnSpc>
              <a:buSzPct val="130000"/>
              <a:defRPr/>
            </a:pPr>
            <a:r>
              <a:rPr lang="en-US" sz="2400" dirty="0">
                <a:ea typeface="+mn-ea"/>
                <a:cs typeface="+mn-cs"/>
              </a:rPr>
              <a:t>Example: </a:t>
            </a:r>
            <a:r>
              <a:rPr lang="en-US" sz="2400" dirty="0">
                <a:solidFill>
                  <a:srgbClr val="C00000"/>
                </a:solidFill>
                <a:ea typeface="+mn-ea"/>
                <a:cs typeface="+mn-cs"/>
                <a:hlinkClick r:id="rId3"/>
              </a:rPr>
              <a:t>http://www.cs.cmu.edu/~awm/animations/constraint/9d.html</a:t>
            </a:r>
            <a:r>
              <a:rPr lang="en-US" sz="2400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</a:p>
        </p:txBody>
      </p:sp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2286000" y="990600"/>
            <a:ext cx="4160838" cy="1763713"/>
            <a:chOff x="1104" y="768"/>
            <a:chExt cx="3648" cy="1776"/>
          </a:xfrm>
        </p:grpSpPr>
        <p:sp>
          <p:nvSpPr>
            <p:cNvPr id="54276" name="AutoShape 5"/>
            <p:cNvSpPr>
              <a:spLocks noChangeArrowheads="1"/>
            </p:cNvSpPr>
            <p:nvPr/>
          </p:nvSpPr>
          <p:spPr bwMode="auto">
            <a:xfrm>
              <a:off x="1104" y="9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3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54277" name="AutoShape 6"/>
            <p:cNvSpPr>
              <a:spLocks noChangeArrowheads="1"/>
            </p:cNvSpPr>
            <p:nvPr/>
          </p:nvSpPr>
          <p:spPr bwMode="auto">
            <a:xfrm>
              <a:off x="2112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6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54278" name="AutoShape 7"/>
            <p:cNvSpPr>
              <a:spLocks noChangeArrowheads="1"/>
            </p:cNvSpPr>
            <p:nvPr/>
          </p:nvSpPr>
          <p:spPr bwMode="auto">
            <a:xfrm>
              <a:off x="1968" y="1104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2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54279" name="AutoShape 8"/>
            <p:cNvSpPr>
              <a:spLocks noChangeArrowheads="1"/>
            </p:cNvSpPr>
            <p:nvPr/>
          </p:nvSpPr>
          <p:spPr bwMode="auto">
            <a:xfrm>
              <a:off x="4128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54280" name="AutoShape 9"/>
            <p:cNvSpPr>
              <a:spLocks noChangeArrowheads="1"/>
            </p:cNvSpPr>
            <p:nvPr/>
          </p:nvSpPr>
          <p:spPr bwMode="auto">
            <a:xfrm>
              <a:off x="3072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006E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54281" name="AutoShape 10"/>
            <p:cNvSpPr>
              <a:spLocks noChangeArrowheads="1"/>
            </p:cNvSpPr>
            <p:nvPr/>
          </p:nvSpPr>
          <p:spPr bwMode="auto">
            <a:xfrm>
              <a:off x="4272" y="100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1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54282" name="AutoShape 11"/>
            <p:cNvSpPr>
              <a:spLocks noChangeArrowheads="1"/>
            </p:cNvSpPr>
            <p:nvPr/>
          </p:nvSpPr>
          <p:spPr bwMode="auto">
            <a:xfrm>
              <a:off x="2880" y="76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5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54283" name="AutoShape 12"/>
            <p:cNvSpPr>
              <a:spLocks noChangeArrowheads="1"/>
            </p:cNvSpPr>
            <p:nvPr/>
          </p:nvSpPr>
          <p:spPr bwMode="auto">
            <a:xfrm>
              <a:off x="1104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4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cxnSp>
          <p:nvCxnSpPr>
            <p:cNvPr id="54284" name="AutoShape 13"/>
            <p:cNvCxnSpPr>
              <a:cxnSpLocks noChangeShapeType="1"/>
              <a:stCxn id="54276" idx="4"/>
              <a:endCxn id="54283" idx="0"/>
            </p:cNvCxnSpPr>
            <p:nvPr/>
          </p:nvCxnSpPr>
          <p:spPr bwMode="auto">
            <a:xfrm>
              <a:off x="1344" y="1344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5" name="AutoShape 14"/>
            <p:cNvCxnSpPr>
              <a:cxnSpLocks noChangeShapeType="1"/>
              <a:stCxn id="54276" idx="6"/>
              <a:endCxn id="54278" idx="2"/>
            </p:cNvCxnSpPr>
            <p:nvPr/>
          </p:nvCxnSpPr>
          <p:spPr bwMode="auto">
            <a:xfrm>
              <a:off x="1584" y="1128"/>
              <a:ext cx="38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6" name="AutoShape 15"/>
            <p:cNvCxnSpPr>
              <a:cxnSpLocks noChangeShapeType="1"/>
              <a:stCxn id="54276" idx="5"/>
              <a:endCxn id="54277" idx="1"/>
            </p:cNvCxnSpPr>
            <p:nvPr/>
          </p:nvCxnSpPr>
          <p:spPr bwMode="auto">
            <a:xfrm>
              <a:off x="1514" y="1281"/>
              <a:ext cx="668" cy="5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7" name="AutoShape 16"/>
            <p:cNvCxnSpPr>
              <a:cxnSpLocks noChangeShapeType="1"/>
              <a:stCxn id="54283" idx="6"/>
              <a:endCxn id="54280" idx="2"/>
            </p:cNvCxnSpPr>
            <p:nvPr/>
          </p:nvCxnSpPr>
          <p:spPr bwMode="auto">
            <a:xfrm>
              <a:off x="1584" y="2328"/>
              <a:ext cx="14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8" name="AutoShape 17"/>
            <p:cNvCxnSpPr>
              <a:cxnSpLocks noChangeShapeType="1"/>
              <a:stCxn id="54283" idx="7"/>
              <a:endCxn id="54277" idx="2"/>
            </p:cNvCxnSpPr>
            <p:nvPr/>
          </p:nvCxnSpPr>
          <p:spPr bwMode="auto">
            <a:xfrm flipV="1">
              <a:off x="1514" y="1992"/>
              <a:ext cx="598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9" name="AutoShape 18"/>
            <p:cNvCxnSpPr>
              <a:cxnSpLocks noChangeShapeType="1"/>
              <a:stCxn id="54277" idx="0"/>
              <a:endCxn id="54278" idx="4"/>
            </p:cNvCxnSpPr>
            <p:nvPr/>
          </p:nvCxnSpPr>
          <p:spPr bwMode="auto">
            <a:xfrm flipH="1" flipV="1">
              <a:off x="2208" y="1536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0" name="AutoShape 19"/>
            <p:cNvCxnSpPr>
              <a:cxnSpLocks noChangeShapeType="1"/>
              <a:stCxn id="54278" idx="7"/>
              <a:endCxn id="54282" idx="2"/>
            </p:cNvCxnSpPr>
            <p:nvPr/>
          </p:nvCxnSpPr>
          <p:spPr bwMode="auto">
            <a:xfrm flipV="1">
              <a:off x="2378" y="984"/>
              <a:ext cx="502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1" name="AutoShape 20"/>
            <p:cNvCxnSpPr>
              <a:cxnSpLocks noChangeShapeType="1"/>
              <a:stCxn id="54282" idx="6"/>
              <a:endCxn id="54281" idx="2"/>
            </p:cNvCxnSpPr>
            <p:nvPr/>
          </p:nvCxnSpPr>
          <p:spPr bwMode="auto">
            <a:xfrm>
              <a:off x="3360" y="984"/>
              <a:ext cx="91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2" name="AutoShape 21"/>
            <p:cNvCxnSpPr>
              <a:cxnSpLocks noChangeShapeType="1"/>
              <a:stCxn id="54281" idx="4"/>
              <a:endCxn id="54279" idx="0"/>
            </p:cNvCxnSpPr>
            <p:nvPr/>
          </p:nvCxnSpPr>
          <p:spPr bwMode="auto">
            <a:xfrm flipH="1">
              <a:off x="4368" y="1440"/>
              <a:ext cx="144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3" name="AutoShape 22"/>
            <p:cNvCxnSpPr>
              <a:cxnSpLocks noChangeShapeType="1"/>
              <a:stCxn id="54280" idx="6"/>
              <a:endCxn id="54279" idx="3"/>
            </p:cNvCxnSpPr>
            <p:nvPr/>
          </p:nvCxnSpPr>
          <p:spPr bwMode="auto">
            <a:xfrm flipV="1">
              <a:off x="3552" y="2145"/>
              <a:ext cx="646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4" name="AutoShape 23"/>
            <p:cNvCxnSpPr>
              <a:cxnSpLocks noChangeShapeType="1"/>
              <a:stCxn id="54282" idx="5"/>
              <a:endCxn id="54279" idx="1"/>
            </p:cNvCxnSpPr>
            <p:nvPr/>
          </p:nvCxnSpPr>
          <p:spPr bwMode="auto">
            <a:xfrm>
              <a:off x="3290" y="1137"/>
              <a:ext cx="908" cy="7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5" name="AutoShape 24"/>
            <p:cNvCxnSpPr>
              <a:cxnSpLocks noChangeShapeType="1"/>
              <a:stCxn id="54277" idx="6"/>
              <a:endCxn id="54280" idx="1"/>
            </p:cNvCxnSpPr>
            <p:nvPr/>
          </p:nvCxnSpPr>
          <p:spPr bwMode="auto">
            <a:xfrm>
              <a:off x="2592" y="1992"/>
              <a:ext cx="550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6" name="AutoShape 25"/>
            <p:cNvCxnSpPr>
              <a:cxnSpLocks noChangeShapeType="1"/>
              <a:stCxn id="54282" idx="4"/>
              <a:endCxn id="54280" idx="0"/>
            </p:cNvCxnSpPr>
            <p:nvPr/>
          </p:nvCxnSpPr>
          <p:spPr bwMode="auto">
            <a:xfrm>
              <a:off x="3120" y="1200"/>
              <a:ext cx="19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d_A9oAEs.mp4">
            <a:hlinkClick r:id="" action="ppaction://media"/>
            <a:extLst>
              <a:ext uri="{FF2B5EF4-FFF2-40B4-BE49-F238E27FC236}">
                <a16:creationId xmlns:a16="http://schemas.microsoft.com/office/drawing/2014/main" id="{AE51875F-FB08-B742-935A-95A6A8250C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25400"/>
            <a:ext cx="65024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081087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Improved DFS: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Backtracking w/ Consistency Checking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Don’t generate a successor that creates an inconsistency with any </a:t>
            </a:r>
            <a:r>
              <a:rPr lang="en-US" sz="2800" i="1" dirty="0">
                <a:latin typeface="Calibri" charset="0"/>
              </a:rPr>
              <a:t>existing</a:t>
            </a:r>
            <a:r>
              <a:rPr lang="en-US" sz="2800" dirty="0">
                <a:latin typeface="Calibri" charset="0"/>
              </a:rPr>
              <a:t> assignment, i.e., perform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consistency checking </a:t>
            </a:r>
            <a:r>
              <a:rPr lang="en-US" sz="2800" i="1" dirty="0">
                <a:latin typeface="Calibri" charset="0"/>
              </a:rPr>
              <a:t>when node is generated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Successor function assigns a value to an unassigned variable that does </a:t>
            </a:r>
            <a:r>
              <a:rPr lang="en-US" sz="2800" b="1" i="1" dirty="0">
                <a:solidFill>
                  <a:srgbClr val="FF0000"/>
                </a:solidFill>
                <a:latin typeface="Calibri" charset="0"/>
              </a:rPr>
              <a:t>not</a:t>
            </a:r>
            <a:r>
              <a:rPr lang="en-US" sz="2800" dirty="0">
                <a:latin typeface="Calibri" charset="0"/>
              </a:rPr>
              <a:t> conflict with </a:t>
            </a:r>
            <a:r>
              <a:rPr lang="en-US" sz="2800" i="1" dirty="0">
                <a:latin typeface="Calibri" charset="0"/>
              </a:rPr>
              <a:t>all</a:t>
            </a:r>
            <a:r>
              <a:rPr lang="en-US" sz="2800" dirty="0">
                <a:latin typeface="Calibri" charset="0"/>
              </a:rPr>
              <a:t> current assignments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latin typeface="Calibri" charset="0"/>
              </a:rPr>
              <a:t>Deadend</a:t>
            </a:r>
            <a:r>
              <a:rPr lang="en-US" dirty="0">
                <a:latin typeface="Calibri" charset="0"/>
              </a:rPr>
              <a:t> if no legal assignments (i.e., no successors)</a:t>
            </a:r>
            <a:endParaRPr lang="en-US" sz="32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Backtracking (DFS) search is the basic uninformed algorithm for CSPs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Can solve </a:t>
            </a:r>
            <a:r>
              <a:rPr lang="en-US" sz="2800" i="1" dirty="0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-Queens for </a:t>
            </a:r>
            <a:r>
              <a:rPr lang="en-US" sz="2800" i="1" dirty="0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  <a:cs typeface="Arial" charset="0"/>
              </a:rPr>
              <a:t>≈ </a:t>
            </a:r>
            <a:r>
              <a:rPr lang="en-US" sz="2800" dirty="0">
                <a:latin typeface="Calibri" charset="0"/>
              </a:rPr>
              <a:t>25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CA" sz="4000" dirty="0">
                <a:latin typeface="Calibri" charset="0"/>
              </a:rPr>
              <a:t>Backtracking w/ Consistency Checking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CA" dirty="0">
                <a:latin typeface="Calibri" charset="0"/>
              </a:rPr>
              <a:t>Start with empty state</a:t>
            </a:r>
          </a:p>
          <a:p>
            <a:pPr marL="0" indent="0" eaLnBrk="1" hangingPunct="1">
              <a:buFont typeface="Arial" charset="0"/>
              <a:buNone/>
            </a:pPr>
            <a:r>
              <a:rPr lang="en-CA" b="1" dirty="0">
                <a:latin typeface="Calibri" charset="0"/>
              </a:rPr>
              <a:t>while</a:t>
            </a:r>
            <a:r>
              <a:rPr lang="en-CA" dirty="0">
                <a:latin typeface="Calibri" charset="0"/>
              </a:rPr>
              <a:t> not all </a:t>
            </a:r>
            <a:r>
              <a:rPr lang="en-CA" dirty="0" err="1">
                <a:latin typeface="Calibri" charset="0"/>
              </a:rPr>
              <a:t>vars</a:t>
            </a:r>
            <a:r>
              <a:rPr lang="en-CA" dirty="0">
                <a:latin typeface="Calibri" charset="0"/>
              </a:rPr>
              <a:t> in state assigned a value </a:t>
            </a:r>
            <a:r>
              <a:rPr lang="en-CA" b="1" dirty="0">
                <a:latin typeface="Calibri" charset="0"/>
              </a:rPr>
              <a:t>do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CA" sz="3200" dirty="0">
                <a:latin typeface="Calibri" charset="0"/>
              </a:rPr>
              <a:t>Pick a variable (randomly or with a heuristic)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CA" sz="3200" b="1" dirty="0">
                <a:latin typeface="Calibri" charset="0"/>
              </a:rPr>
              <a:t>if</a:t>
            </a:r>
            <a:r>
              <a:rPr lang="en-CA" sz="3200" dirty="0">
                <a:latin typeface="Calibri" charset="0"/>
              </a:rPr>
              <a:t> it has a value that does not violate any constraints</a:t>
            </a:r>
          </a:p>
          <a:p>
            <a:pPr marL="914400" lvl="2" indent="0" eaLnBrk="1" hangingPunct="1">
              <a:buFont typeface="Arial" charset="0"/>
              <a:buNone/>
            </a:pPr>
            <a:r>
              <a:rPr lang="en-CA" sz="3200" b="1" dirty="0">
                <a:latin typeface="Calibri" charset="0"/>
              </a:rPr>
              <a:t>then</a:t>
            </a:r>
            <a:r>
              <a:rPr lang="en-CA" sz="3200" dirty="0">
                <a:latin typeface="Calibri" charset="0"/>
              </a:rPr>
              <a:t> Assign that value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CA" sz="3200" b="1" dirty="0">
                <a:latin typeface="Calibri" charset="0"/>
              </a:rPr>
              <a:t>else</a:t>
            </a:r>
          </a:p>
          <a:p>
            <a:pPr marL="914400" lvl="2" indent="0" eaLnBrk="1" hangingPunct="1">
              <a:buFont typeface="Arial" charset="0"/>
              <a:buNone/>
            </a:pPr>
            <a:r>
              <a:rPr lang="en-CA" sz="3200" dirty="0">
                <a:latin typeface="Calibri" charset="0"/>
              </a:rPr>
              <a:t>Go back to previous variable and assign it another value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Backtracking Search with Consistency Checking</a:t>
            </a: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304800" y="1219200"/>
            <a:ext cx="8686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function </a:t>
            </a:r>
            <a:r>
              <a:rPr lang="en-US" sz="2000"/>
              <a:t>BACKTRACKING-SEARCH(</a:t>
            </a:r>
            <a:r>
              <a:rPr lang="en-US" sz="2000" i="1"/>
              <a:t>csp</a:t>
            </a:r>
            <a:r>
              <a:rPr lang="en-US" sz="2000"/>
              <a:t>) </a:t>
            </a:r>
            <a:r>
              <a:rPr lang="en-US" sz="2000" b="1"/>
              <a:t>returns </a:t>
            </a:r>
            <a:r>
              <a:rPr lang="en-US" sz="2000"/>
              <a:t>a solution, or failure</a:t>
            </a:r>
          </a:p>
          <a:p>
            <a:r>
              <a:rPr lang="en-US" sz="2000" b="1"/>
              <a:t>  return </a:t>
            </a:r>
            <a:r>
              <a:rPr lang="en-US" sz="2000"/>
              <a:t>BACKTRACK({ }, </a:t>
            </a:r>
            <a:r>
              <a:rPr lang="en-US" sz="2000" i="1"/>
              <a:t>csp</a:t>
            </a:r>
            <a:r>
              <a:rPr lang="en-US" sz="2000"/>
              <a:t>)</a:t>
            </a:r>
          </a:p>
          <a:p>
            <a:endParaRPr lang="en-US" sz="2000"/>
          </a:p>
          <a:p>
            <a:r>
              <a:rPr lang="en-US" sz="2000" b="1"/>
              <a:t>function </a:t>
            </a:r>
            <a:r>
              <a:rPr lang="en-US" sz="2000"/>
              <a:t>BACKTRACK(</a:t>
            </a:r>
            <a:r>
              <a:rPr lang="en-US" sz="2000" i="1"/>
              <a:t>assignment</a:t>
            </a:r>
            <a:r>
              <a:rPr lang="en-US" sz="2000"/>
              <a:t> , </a:t>
            </a:r>
            <a:r>
              <a:rPr lang="en-US" sz="2000" i="1"/>
              <a:t>csp</a:t>
            </a:r>
            <a:r>
              <a:rPr lang="en-US" sz="2000"/>
              <a:t>) </a:t>
            </a:r>
            <a:r>
              <a:rPr lang="en-US" sz="2000" b="1"/>
              <a:t>returns </a:t>
            </a:r>
            <a:r>
              <a:rPr lang="en-US" sz="2000"/>
              <a:t>a solution, or failure</a:t>
            </a:r>
          </a:p>
          <a:p>
            <a:r>
              <a:rPr lang="en-US" sz="2000" b="1"/>
              <a:t>  if </a:t>
            </a:r>
            <a:r>
              <a:rPr lang="en-US" sz="2000" i="1"/>
              <a:t>assignment</a:t>
            </a:r>
            <a:r>
              <a:rPr lang="en-US" sz="2000"/>
              <a:t>  is complete </a:t>
            </a:r>
            <a:r>
              <a:rPr lang="en-US" sz="2000" b="1"/>
              <a:t>then return </a:t>
            </a:r>
            <a:r>
              <a:rPr lang="en-US" sz="2000" i="1"/>
              <a:t>assignment</a:t>
            </a:r>
          </a:p>
          <a:p>
            <a:r>
              <a:rPr lang="en-US" sz="2000"/>
              <a:t>  </a:t>
            </a:r>
            <a:r>
              <a:rPr lang="en-US" sz="2000" i="1"/>
              <a:t>var</a:t>
            </a:r>
            <a:r>
              <a:rPr lang="en-US" sz="2000"/>
              <a:t> =SELECT-UNASSIGNED-VARIABLE(</a:t>
            </a:r>
            <a:r>
              <a:rPr lang="en-US" sz="2000" i="1"/>
              <a:t>csp</a:t>
            </a:r>
            <a:r>
              <a:rPr lang="en-US" sz="2000"/>
              <a:t>)</a:t>
            </a:r>
          </a:p>
          <a:p>
            <a:r>
              <a:rPr lang="en-US" sz="2000" b="1"/>
              <a:t>  foreach </a:t>
            </a:r>
            <a:r>
              <a:rPr lang="en-US" sz="2000" i="1"/>
              <a:t>value </a:t>
            </a:r>
            <a:r>
              <a:rPr lang="en-US" sz="2000" b="1"/>
              <a:t>in </a:t>
            </a:r>
            <a:r>
              <a:rPr lang="en-US" sz="2000"/>
              <a:t>ORDER-DOMAIN-VALUES(</a:t>
            </a:r>
            <a:r>
              <a:rPr lang="en-US" sz="2000" i="1"/>
              <a:t>var</a:t>
            </a:r>
            <a:r>
              <a:rPr lang="en-US" sz="2000"/>
              <a:t> , </a:t>
            </a:r>
            <a:r>
              <a:rPr lang="en-US" sz="2000" i="1"/>
              <a:t>assignment</a:t>
            </a:r>
            <a:r>
              <a:rPr lang="en-US" sz="2000"/>
              <a:t> , </a:t>
            </a:r>
            <a:r>
              <a:rPr lang="en-US" sz="2000" i="1"/>
              <a:t>csp</a:t>
            </a:r>
            <a:r>
              <a:rPr lang="en-US" sz="2000"/>
              <a:t>) </a:t>
            </a:r>
            <a:r>
              <a:rPr lang="en-US" sz="2000" b="1"/>
              <a:t>do</a:t>
            </a:r>
          </a:p>
          <a:p>
            <a:r>
              <a:rPr lang="en-US" sz="2000" b="1"/>
              <a:t>    if </a:t>
            </a:r>
            <a:r>
              <a:rPr lang="en-US" sz="2000" i="1"/>
              <a:t>value</a:t>
            </a:r>
            <a:r>
              <a:rPr lang="en-US" sz="2000"/>
              <a:t> is consistent with </a:t>
            </a:r>
            <a:r>
              <a:rPr lang="en-US" sz="2000" i="1"/>
              <a:t>assignment  </a:t>
            </a:r>
            <a:r>
              <a:rPr lang="en-US" sz="2000" b="1"/>
              <a:t>then</a:t>
            </a:r>
          </a:p>
          <a:p>
            <a:r>
              <a:rPr lang="en-US" sz="2000"/>
              <a:t>        add {</a:t>
            </a:r>
            <a:r>
              <a:rPr lang="en-US" sz="2000" i="1"/>
              <a:t>var</a:t>
            </a:r>
            <a:r>
              <a:rPr lang="en-US" sz="2000"/>
              <a:t> = </a:t>
            </a:r>
            <a:r>
              <a:rPr lang="en-US" sz="2000" i="1"/>
              <a:t>value</a:t>
            </a:r>
            <a:r>
              <a:rPr lang="en-US" sz="2000"/>
              <a:t>} to </a:t>
            </a:r>
            <a:r>
              <a:rPr lang="en-US" sz="2000" i="1"/>
              <a:t>assignment</a:t>
            </a:r>
          </a:p>
          <a:p>
            <a:r>
              <a:rPr lang="en-US" sz="2000" i="1"/>
              <a:t>        result</a:t>
            </a:r>
            <a:r>
              <a:rPr lang="en-US" sz="2000"/>
              <a:t> = BACKTRACK(</a:t>
            </a:r>
            <a:r>
              <a:rPr lang="en-US" sz="2000" i="1"/>
              <a:t>assignment</a:t>
            </a:r>
            <a:r>
              <a:rPr lang="en-US" sz="2000"/>
              <a:t> , </a:t>
            </a:r>
            <a:r>
              <a:rPr lang="en-US" sz="2000" i="1"/>
              <a:t>csp</a:t>
            </a:r>
            <a:r>
              <a:rPr lang="en-US" sz="2000"/>
              <a:t>)</a:t>
            </a:r>
          </a:p>
          <a:p>
            <a:r>
              <a:rPr lang="en-US" sz="2000" b="1"/>
              <a:t>        if </a:t>
            </a:r>
            <a:r>
              <a:rPr lang="en-US" sz="2000" i="1"/>
              <a:t>result</a:t>
            </a:r>
            <a:r>
              <a:rPr lang="en-US" sz="2000"/>
              <a:t> </a:t>
            </a:r>
            <a:r>
              <a:rPr lang="en-US" sz="2000">
                <a:sym typeface="Symbol" charset="0"/>
              </a:rPr>
              <a:t>!=</a:t>
            </a:r>
            <a:r>
              <a:rPr lang="en-US" sz="2000"/>
              <a:t> </a:t>
            </a:r>
            <a:r>
              <a:rPr lang="en-US" sz="2000" i="1"/>
              <a:t>failure</a:t>
            </a:r>
            <a:r>
              <a:rPr lang="en-US" sz="2000"/>
              <a:t>  </a:t>
            </a:r>
            <a:r>
              <a:rPr lang="en-US" sz="2000" b="1"/>
              <a:t>then</a:t>
            </a:r>
          </a:p>
          <a:p>
            <a:r>
              <a:rPr lang="en-US" sz="2000" b="1"/>
              <a:t>            return </a:t>
            </a:r>
            <a:r>
              <a:rPr lang="en-US" sz="2000" i="1"/>
              <a:t>result</a:t>
            </a:r>
          </a:p>
          <a:p>
            <a:r>
              <a:rPr lang="en-US" sz="2000"/>
              <a:t>    </a:t>
            </a:r>
            <a:r>
              <a:rPr lang="en-US" sz="2000" b="1"/>
              <a:t>else</a:t>
            </a:r>
            <a:r>
              <a:rPr lang="en-US" sz="2000"/>
              <a:t> remove {</a:t>
            </a:r>
            <a:r>
              <a:rPr lang="en-US" sz="2000" i="1"/>
              <a:t>var</a:t>
            </a:r>
            <a:r>
              <a:rPr lang="en-US" sz="2000"/>
              <a:t> = </a:t>
            </a:r>
            <a:r>
              <a:rPr lang="en-US" sz="2000" i="1"/>
              <a:t>value</a:t>
            </a:r>
            <a:r>
              <a:rPr lang="en-US" sz="2000"/>
              <a:t>} and </a:t>
            </a:r>
            <a:r>
              <a:rPr lang="en-US" sz="2000" i="1"/>
              <a:t>inferences</a:t>
            </a:r>
            <a:r>
              <a:rPr lang="en-US" sz="2000"/>
              <a:t> from </a:t>
            </a:r>
            <a:r>
              <a:rPr lang="en-US" sz="2000" i="1"/>
              <a:t>assignment</a:t>
            </a:r>
          </a:p>
          <a:p>
            <a:r>
              <a:rPr lang="en-US" sz="2000" b="1"/>
              <a:t>  return </a:t>
            </a:r>
            <a:r>
              <a:rPr lang="en-US" sz="2000" i="1"/>
              <a:t>failure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852487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Backtracking w/ Consistency Checking</a:t>
            </a:r>
          </a:p>
        </p:txBody>
      </p:sp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21875" r="13281" b="29167"/>
          <a:stretch>
            <a:fillRect/>
          </a:stretch>
        </p:blipFill>
        <p:spPr bwMode="auto">
          <a:xfrm>
            <a:off x="0" y="1371600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Backtracking Example</a:t>
            </a:r>
          </a:p>
        </p:txBody>
      </p:sp>
      <p:pic>
        <p:nvPicPr>
          <p:cNvPr id="66562" name="Picture 4" descr="backtrack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Australia Constraint Graph</a:t>
            </a:r>
          </a:p>
        </p:txBody>
      </p:sp>
      <p:pic>
        <p:nvPicPr>
          <p:cNvPr id="68610" name="Picture 4" descr="australia-cs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096000" cy="5227638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Backtracking Example</a:t>
            </a:r>
          </a:p>
        </p:txBody>
      </p:sp>
      <p:pic>
        <p:nvPicPr>
          <p:cNvPr id="70658" name="Picture 4" descr="backtrack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Backtracking Example</a:t>
            </a:r>
          </a:p>
        </p:txBody>
      </p:sp>
      <p:pic>
        <p:nvPicPr>
          <p:cNvPr id="72706" name="Picture 5" descr="backtrack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Example:  8-Queens</a:t>
            </a:r>
          </a:p>
        </p:txBody>
      </p:sp>
      <p:pic>
        <p:nvPicPr>
          <p:cNvPr id="19458" name="Picture 4" descr="8QueenCS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44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 descr="8QueenCS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9" descr="8QueenCS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8" name="Picture 10" descr="8QueenCSP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0" name="Picture 12" descr="8QueenCSP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1" name="Picture 13" descr="8QueenCSP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2" name="Picture 14" descr="8QueenCSP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3" name="Picture 15" descr="8QueenCSP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4" name="Picture 16" descr="8QueenCSP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Backtracking Example</a:t>
            </a:r>
          </a:p>
        </p:txBody>
      </p:sp>
      <p:pic>
        <p:nvPicPr>
          <p:cNvPr id="74754" name="Picture 4" descr="backtrack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CA" dirty="0">
                <a:latin typeface="Calibri" charset="0"/>
              </a:rPr>
              <a:t>Backtracking Search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Depth-first search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Goes down one variable at a time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At a </a:t>
            </a:r>
            <a:r>
              <a:rPr lang="en-CA" dirty="0" err="1">
                <a:latin typeface="Calibri" charset="0"/>
              </a:rPr>
              <a:t>deadend</a:t>
            </a:r>
            <a:r>
              <a:rPr lang="en-CA" dirty="0">
                <a:latin typeface="Calibri" charset="0"/>
              </a:rPr>
              <a:t>, backs up to </a:t>
            </a:r>
            <a:r>
              <a:rPr lang="en-CA" i="1" dirty="0">
                <a:latin typeface="Calibri" charset="0"/>
              </a:rPr>
              <a:t>last </a:t>
            </a:r>
            <a:r>
              <a:rPr lang="en-CA" dirty="0">
                <a:latin typeface="Calibri" charset="0"/>
              </a:rPr>
              <a:t>variable whose value can be changed without violating any constraints, and changes it 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If you back up to the root and have tried all values, then there is </a:t>
            </a:r>
            <a:r>
              <a:rPr lang="en-CA" i="1" dirty="0">
                <a:latin typeface="Calibri" charset="0"/>
              </a:rPr>
              <a:t>no</a:t>
            </a:r>
            <a:r>
              <a:rPr lang="en-CA" dirty="0">
                <a:latin typeface="Calibri" charset="0"/>
              </a:rPr>
              <a:t> solution </a:t>
            </a:r>
          </a:p>
          <a:p>
            <a:pPr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Algorithm is </a:t>
            </a:r>
            <a:r>
              <a:rPr lang="en-CA" i="1" dirty="0">
                <a:latin typeface="Calibri" charset="0"/>
              </a:rPr>
              <a:t>complete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Will find a solution if one exists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Will expand the entire (finite) search space if necessary</a:t>
            </a:r>
          </a:p>
          <a:p>
            <a:pPr eaLnBrk="1" hangingPunct="1">
              <a:lnSpc>
                <a:spcPct val="90000"/>
              </a:lnSpc>
            </a:pPr>
            <a:r>
              <a:rPr lang="en-CA" dirty="0">
                <a:latin typeface="Calibri" charset="0"/>
              </a:rPr>
              <a:t>Depth-limited search with depth limit = </a:t>
            </a:r>
            <a:r>
              <a:rPr lang="en-CA" i="1" dirty="0">
                <a:latin typeface="Calibri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b_BK7OOh.mp4">
            <a:hlinkClick r:id="" action="ppaction://media"/>
            <a:extLst>
              <a:ext uri="{FF2B5EF4-FFF2-40B4-BE49-F238E27FC236}">
                <a16:creationId xmlns:a16="http://schemas.microsoft.com/office/drawing/2014/main" id="{E0CAE01D-6340-DA44-B366-B53D826AA5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50800"/>
            <a:ext cx="65024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7b_DO6PG5.mp4">
            <a:hlinkClick r:id="" action="ppaction://media"/>
            <a:extLst>
              <a:ext uri="{FF2B5EF4-FFF2-40B4-BE49-F238E27FC236}">
                <a16:creationId xmlns:a16="http://schemas.microsoft.com/office/drawing/2014/main" id="{B7A04B3F-98FF-EB44-B06F-DE59BA4E5D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50800"/>
            <a:ext cx="6502400" cy="6756400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1AE796D-4386-A549-AAE5-59C23691C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600200"/>
            <a:ext cx="1006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Top-left node is hard to label!</a:t>
            </a:r>
          </a:p>
        </p:txBody>
      </p:sp>
    </p:spTree>
    <p:extLst>
      <p:ext uri="{BB962C8B-B14F-4D97-AF65-F5344CB8AC3E}">
        <p14:creationId xmlns:p14="http://schemas.microsoft.com/office/powerpoint/2010/main" val="38553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Improving Backtracking Efficiency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01000" cy="4456113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Heuristics</a:t>
            </a:r>
            <a:r>
              <a:rPr lang="en-US" dirty="0">
                <a:latin typeface="Calibri" charset="0"/>
              </a:rPr>
              <a:t> can give huge gains in speed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Which </a:t>
            </a:r>
            <a:r>
              <a:rPr lang="en-US" i="1" dirty="0">
                <a:latin typeface="Calibri" charset="0"/>
              </a:rPr>
              <a:t>variable</a:t>
            </a:r>
            <a:r>
              <a:rPr lang="en-US" dirty="0">
                <a:latin typeface="Calibri" charset="0"/>
              </a:rPr>
              <a:t> should be assigned next?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In what order should its </a:t>
            </a:r>
            <a:r>
              <a:rPr lang="en-US" i="1" dirty="0">
                <a:latin typeface="Calibri" charset="0"/>
              </a:rPr>
              <a:t>values</a:t>
            </a:r>
            <a:r>
              <a:rPr lang="en-US" dirty="0">
                <a:latin typeface="Calibri" charset="0"/>
              </a:rPr>
              <a:t> be tried?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Can we detect inevitable failure early?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Which Variable Next?</a:t>
            </a:r>
            <a:br>
              <a:rPr lang="en-US" sz="4000" dirty="0">
                <a:latin typeface="Calibri" charset="0"/>
              </a:rPr>
            </a:br>
            <a:r>
              <a:rPr lang="en-US" sz="4000" b="1" dirty="0">
                <a:latin typeface="Calibri" charset="0"/>
              </a:rPr>
              <a:t>Most-Constrained Variable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a typeface="+mn-ea"/>
                <a:cs typeface="+mn-cs"/>
              </a:rPr>
              <a:t>Most-constrained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b="1" i="1" dirty="0">
                <a:ea typeface="+mn-ea"/>
                <a:cs typeface="+mn-cs"/>
              </a:rPr>
              <a:t>variable</a:t>
            </a:r>
            <a:endParaRPr lang="en-US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Choose the variable with the </a:t>
            </a:r>
            <a:r>
              <a:rPr lang="en-US" i="1" dirty="0">
                <a:ea typeface="+mn-ea"/>
              </a:rPr>
              <a:t>fewest</a:t>
            </a:r>
            <a:r>
              <a:rPr lang="en-US" dirty="0">
                <a:ea typeface="+mn-ea"/>
              </a:rPr>
              <a:t> number of consistent values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+mn-ea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Called the </a:t>
            </a:r>
            <a:r>
              <a:rPr lang="en-US" b="1" dirty="0">
                <a:solidFill>
                  <a:srgbClr val="FF0000"/>
                </a:solidFill>
                <a:ea typeface="+mn-ea"/>
                <a:cs typeface="+mn-cs"/>
              </a:rPr>
              <a:t>minimum remaining values (MRV)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heuristic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Minimize branching factor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Try to cut off search ASAP</a:t>
            </a:r>
          </a:p>
        </p:txBody>
      </p:sp>
      <p:pic>
        <p:nvPicPr>
          <p:cNvPr id="84995" name="Picture 4" descr="australia-most-constrained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10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Which Variable Next?</a:t>
            </a:r>
            <a:br>
              <a:rPr lang="en-US" sz="4000" dirty="0">
                <a:latin typeface="Calibri" charset="0"/>
              </a:rPr>
            </a:br>
            <a:r>
              <a:rPr lang="en-US" sz="4000" b="1" dirty="0">
                <a:latin typeface="Calibri" charset="0"/>
              </a:rPr>
              <a:t>Most-Constraining Variable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688975" y="1447800"/>
            <a:ext cx="7845425" cy="46783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Tie-breaker among most-constrained variables</a:t>
            </a:r>
          </a:p>
          <a:p>
            <a:pPr eaLnBrk="1" hangingPunct="1"/>
            <a:r>
              <a:rPr lang="en-US" b="1" i="1" dirty="0">
                <a:latin typeface="Calibri" charset="0"/>
              </a:rPr>
              <a:t>Most-constraining variable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Choose the variable with the </a:t>
            </a:r>
            <a:r>
              <a:rPr lang="en-US" i="1" dirty="0">
                <a:latin typeface="Calibri" charset="0"/>
              </a:rPr>
              <a:t>most</a:t>
            </a:r>
            <a:r>
              <a:rPr lang="en-US" dirty="0">
                <a:latin typeface="Calibri" charset="0"/>
              </a:rPr>
              <a:t> constraints on the </a:t>
            </a:r>
            <a:r>
              <a:rPr lang="en-US" i="1" dirty="0">
                <a:latin typeface="Calibri" charset="0"/>
              </a:rPr>
              <a:t>remaining variables</a:t>
            </a:r>
          </a:p>
          <a:p>
            <a:pPr eaLnBrk="1" hangingPunct="1"/>
            <a:r>
              <a:rPr lang="en-US" dirty="0">
                <a:latin typeface="Calibri" charset="0"/>
              </a:rPr>
              <a:t>Called 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degree heuristic</a:t>
            </a:r>
          </a:p>
          <a:p>
            <a:pPr eaLnBrk="1" hangingPunct="1"/>
            <a:r>
              <a:rPr lang="en-US" dirty="0">
                <a:latin typeface="Calibri" charset="0"/>
              </a:rPr>
              <a:t>Try to cut off search ASAP</a:t>
            </a:r>
          </a:p>
        </p:txBody>
      </p:sp>
      <p:pic>
        <p:nvPicPr>
          <p:cNvPr id="87043" name="Picture 4" descr="australia-most-constraining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5410200"/>
            <a:ext cx="76200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95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Given a variable, choose the </a:t>
            </a:r>
            <a:r>
              <a:rPr lang="en-US" b="1" i="1" dirty="0">
                <a:ea typeface="+mn-ea"/>
                <a:cs typeface="+mn-cs"/>
              </a:rPr>
              <a:t>least</a:t>
            </a:r>
            <a:r>
              <a:rPr lang="en-US" b="1" dirty="0">
                <a:ea typeface="+mn-ea"/>
                <a:cs typeface="+mn-cs"/>
              </a:rPr>
              <a:t>-</a:t>
            </a:r>
            <a:r>
              <a:rPr lang="en-US" b="1" i="1" dirty="0">
                <a:ea typeface="+mn-ea"/>
                <a:cs typeface="+mn-cs"/>
              </a:rPr>
              <a:t>constraining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b="1" i="1" dirty="0">
                <a:ea typeface="+mn-ea"/>
                <a:cs typeface="+mn-cs"/>
              </a:rPr>
              <a:t>value</a:t>
            </a:r>
            <a:endParaRPr lang="en-US" dirty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>
                <a:ea typeface="+mn-ea"/>
              </a:rPr>
              <a:t>Pick the value that rules out the </a:t>
            </a:r>
            <a:r>
              <a:rPr lang="en-US" sz="3000" i="1" dirty="0">
                <a:ea typeface="+mn-ea"/>
              </a:rPr>
              <a:t>fewest values</a:t>
            </a:r>
            <a:r>
              <a:rPr lang="en-US" sz="3000" dirty="0">
                <a:ea typeface="+mn-ea"/>
              </a:rPr>
              <a:t> in the remaining variables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>
                <a:ea typeface="+mn-ea"/>
              </a:rPr>
              <a:t>Try to pick values </a:t>
            </a:r>
            <a:r>
              <a:rPr lang="en-US" sz="3000" i="1" dirty="0">
                <a:ea typeface="+mn-ea"/>
              </a:rPr>
              <a:t>best first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Combining these heuristics makes 1000-Queens feasible</a:t>
            </a:r>
          </a:p>
        </p:txBody>
      </p:sp>
      <p:pic>
        <p:nvPicPr>
          <p:cNvPr id="89089" name="Picture 4" descr="australia-least-constraining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836714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Which Value Next?</a:t>
            </a:r>
            <a:br>
              <a:rPr lang="en-US" sz="4000" dirty="0">
                <a:latin typeface="Calibri" charset="0"/>
              </a:rPr>
            </a:br>
            <a:r>
              <a:rPr lang="en-US" sz="4000" b="1" dirty="0">
                <a:latin typeface="Calibri" charset="0"/>
              </a:rPr>
              <a:t>Least-Constraining Value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Example:  8-Queens</a:t>
            </a:r>
          </a:p>
        </p:txBody>
      </p:sp>
      <p:pic>
        <p:nvPicPr>
          <p:cNvPr id="19458" name="Picture 4" descr="8QueenCS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44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 descr="8QueenCS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9" descr="8QueenCS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8" name="Picture 10" descr="8QueenCSP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0" name="Picture 12" descr="8QueenCSP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1" name="Picture 13" descr="8QueenCSP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2" name="Picture 14" descr="8QueenCSP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3" name="Picture 15" descr="8QueenCSP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4" name="Picture 16" descr="8QueenCSP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D8930A-0331-E647-8D9E-922914127B6C}"/>
              </a:ext>
            </a:extLst>
          </p:cNvPr>
          <p:cNvSpPr txBox="1"/>
          <p:nvPr/>
        </p:nvSpPr>
        <p:spPr>
          <a:xfrm>
            <a:off x="7092950" y="2057400"/>
            <a:ext cx="2051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Q1=3, most-constrained </a:t>
            </a:r>
            <a:r>
              <a:rPr lang="en-US" dirty="0" err="1"/>
              <a:t>vars</a:t>
            </a:r>
            <a:r>
              <a:rPr lang="en-US" dirty="0"/>
              <a:t> are Q2 and Q3 because there are 3 constraints on their possible rows.  Both Q2 and Q3 are most-constraining (=6)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C4694-27E4-8A45-B568-EB18C661F8C8}"/>
              </a:ext>
            </a:extLst>
          </p:cNvPr>
          <p:cNvSpPr txBox="1"/>
          <p:nvPr/>
        </p:nvSpPr>
        <p:spPr>
          <a:xfrm>
            <a:off x="7092951" y="4800600"/>
            <a:ext cx="2051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we pick Q2.  What is its least-constraining </a:t>
            </a:r>
            <a:r>
              <a:rPr lang="en-US" dirty="0" err="1"/>
              <a:t>val</a:t>
            </a:r>
            <a:r>
              <a:rPr lang="en-US" dirty="0"/>
              <a:t>?  Q2=1 rules out 10 </a:t>
            </a:r>
            <a:r>
              <a:rPr lang="en-US" dirty="0" err="1"/>
              <a:t>vals</a:t>
            </a:r>
            <a:r>
              <a:rPr lang="en-US" dirty="0"/>
              <a:t>, Q2=5 rules out 11 </a:t>
            </a:r>
            <a:r>
              <a:rPr lang="en-US" dirty="0" err="1"/>
              <a:t>vals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67661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Example:  8-Queens</a:t>
            </a:r>
          </a:p>
        </p:txBody>
      </p:sp>
      <p:pic>
        <p:nvPicPr>
          <p:cNvPr id="19458" name="Picture 4" descr="8QueenCS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44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 descr="8QueenCS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9" descr="8QueenCS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8" name="Picture 10" descr="8QueenCSP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0" name="Picture 12" descr="8QueenCSP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1" name="Picture 13" descr="8QueenCSP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2" name="Picture 14" descr="8QueenCSP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3" name="Picture 15" descr="8QueenCSP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4" name="Picture 16" descr="8QueenCSP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77332-BC96-8B4C-ABFE-3D32A057F42D}"/>
              </a:ext>
            </a:extLst>
          </p:cNvPr>
          <p:cNvSpPr txBox="1"/>
          <p:nvPr/>
        </p:nvSpPr>
        <p:spPr>
          <a:xfrm>
            <a:off x="7034037" y="1066800"/>
            <a:ext cx="2051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/>
              <a:t>After Q1=3 and Q2=6, most-constrained </a:t>
            </a:r>
            <a:r>
              <a:rPr lang="en-US" dirty="0" err="1"/>
              <a:t>var</a:t>
            </a:r>
            <a:r>
              <a:rPr lang="en-US" dirty="0"/>
              <a:t> is Q3 because only 3 possible remaining </a:t>
            </a:r>
            <a:r>
              <a:rPr lang="en-US" dirty="0" err="1"/>
              <a:t>vals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4A823-1A66-FF42-93B9-E883B951B7F5}"/>
              </a:ext>
            </a:extLst>
          </p:cNvPr>
          <p:cNvSpPr txBox="1"/>
          <p:nvPr/>
        </p:nvSpPr>
        <p:spPr>
          <a:xfrm>
            <a:off x="7089573" y="2971800"/>
            <a:ext cx="20135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/>
              <a:t>Then find least-constraining </a:t>
            </a:r>
            <a:r>
              <a:rPr lang="en-US" dirty="0" err="1"/>
              <a:t>val</a:t>
            </a:r>
            <a:r>
              <a:rPr lang="en-US" dirty="0"/>
              <a:t> for Q3.  Q3=2 will rule out 8 more </a:t>
            </a:r>
            <a:r>
              <a:rPr lang="en-US" dirty="0" err="1"/>
              <a:t>vals</a:t>
            </a:r>
            <a:r>
              <a:rPr lang="en-US" dirty="0"/>
              <a:t> for remaining vars.  Q3=4 will rule out 9 more </a:t>
            </a:r>
            <a:r>
              <a:rPr lang="en-US" dirty="0" err="1"/>
              <a:t>vals</a:t>
            </a:r>
            <a:r>
              <a:rPr lang="en-US" dirty="0"/>
              <a:t> for remaining vars.  Q3=8 will rule out 6 more </a:t>
            </a:r>
            <a:r>
              <a:rPr lang="en-US" dirty="0" err="1"/>
              <a:t>vals</a:t>
            </a:r>
            <a:r>
              <a:rPr lang="en-US" dirty="0"/>
              <a:t> for remaining vars.  So pick Q3=8.  </a:t>
            </a:r>
          </a:p>
        </p:txBody>
      </p:sp>
    </p:spTree>
    <p:extLst>
      <p:ext uri="{BB962C8B-B14F-4D97-AF65-F5344CB8AC3E}">
        <p14:creationId xmlns:p14="http://schemas.microsoft.com/office/powerpoint/2010/main" val="19078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CA" dirty="0">
                <a:latin typeface="Calibri" charset="0"/>
              </a:rPr>
              <a:t>Example:  8-Queens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45488" cy="561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800" dirty="0">
                <a:latin typeface="Calibri" charset="0"/>
              </a:rPr>
              <a:t>Variables: 64 squares, number of queens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dirty="0">
                <a:latin typeface="Calibri" charset="0"/>
              </a:rPr>
              <a:t>V = {S</a:t>
            </a:r>
            <a:r>
              <a:rPr lang="en-CA" sz="2400" baseline="-25000" dirty="0">
                <a:latin typeface="Calibri" charset="0"/>
              </a:rPr>
              <a:t>1,1</a:t>
            </a:r>
            <a:r>
              <a:rPr lang="en-CA" sz="2400" dirty="0">
                <a:latin typeface="Calibri" charset="0"/>
              </a:rPr>
              <a:t>, S</a:t>
            </a:r>
            <a:r>
              <a:rPr lang="en-CA" sz="2400" baseline="-25000" dirty="0">
                <a:latin typeface="Calibri" charset="0"/>
              </a:rPr>
              <a:t>1,2</a:t>
            </a:r>
            <a:r>
              <a:rPr lang="en-CA" sz="2400" dirty="0">
                <a:latin typeface="Calibri" charset="0"/>
              </a:rPr>
              <a:t>, …, S</a:t>
            </a:r>
            <a:r>
              <a:rPr lang="en-CA" sz="2400" baseline="-25000" dirty="0">
                <a:latin typeface="Calibri" charset="0"/>
              </a:rPr>
              <a:t>8,8</a:t>
            </a:r>
            <a:r>
              <a:rPr lang="en-CA" sz="2400" dirty="0">
                <a:latin typeface="Calibri" charset="0"/>
              </a:rPr>
              <a:t>, </a:t>
            </a:r>
            <a:r>
              <a:rPr lang="en-CA" sz="2400" dirty="0" err="1">
                <a:latin typeface="Calibri" charset="0"/>
              </a:rPr>
              <a:t>Number_of_queens</a:t>
            </a:r>
            <a:r>
              <a:rPr lang="en-CA" sz="2400" dirty="0">
                <a:latin typeface="Calibri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>
                <a:latin typeface="Calibri" charset="0"/>
              </a:rPr>
              <a:t>Values: Queen or No-Queen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dirty="0" err="1">
                <a:latin typeface="Calibri" charset="0"/>
              </a:rPr>
              <a:t>S</a:t>
            </a:r>
            <a:r>
              <a:rPr lang="en-CA" sz="2400" baseline="-25000" dirty="0" err="1">
                <a:latin typeface="Calibri" charset="0"/>
              </a:rPr>
              <a:t>i,j</a:t>
            </a:r>
            <a:r>
              <a:rPr lang="en-CA" sz="2400" dirty="0">
                <a:latin typeface="Calibri" charset="0"/>
              </a:rPr>
              <a:t> </a:t>
            </a:r>
            <a:r>
              <a:rPr lang="en-CA" sz="2400" dirty="0">
                <a:latin typeface="Calibri" charset="0"/>
                <a:cs typeface="Tahoma" charset="0"/>
                <a:sym typeface="Symbol" charset="0"/>
              </a:rPr>
              <a:t>is an element of</a:t>
            </a:r>
            <a:r>
              <a:rPr lang="en-CA" sz="2400" dirty="0">
                <a:latin typeface="Calibri" charset="0"/>
                <a:cs typeface="Tahoma" charset="0"/>
                <a:sym typeface="Math1" charset="0"/>
              </a:rPr>
              <a:t> D</a:t>
            </a:r>
            <a:r>
              <a:rPr lang="en-CA" sz="2400" baseline="-25000" dirty="0">
                <a:latin typeface="Calibri" charset="0"/>
                <a:cs typeface="Tahoma" charset="0"/>
                <a:sym typeface="Math1" charset="0"/>
              </a:rPr>
              <a:t>S</a:t>
            </a:r>
            <a:r>
              <a:rPr lang="en-CA" sz="2400" dirty="0">
                <a:latin typeface="Calibri" charset="0"/>
                <a:cs typeface="Tahoma" charset="0"/>
                <a:sym typeface="Math1" charset="0"/>
              </a:rPr>
              <a:t> = {queen, empty}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dirty="0" err="1">
                <a:latin typeface="Calibri" charset="0"/>
              </a:rPr>
              <a:t>Number_of_queens</a:t>
            </a:r>
            <a:r>
              <a:rPr lang="en-CA" sz="2400" dirty="0">
                <a:latin typeface="Calibri" charset="0"/>
              </a:rPr>
              <a:t> </a:t>
            </a:r>
            <a:r>
              <a:rPr lang="en-CA" sz="2400" dirty="0">
                <a:latin typeface="Calibri" charset="0"/>
                <a:cs typeface="Tahoma" charset="0"/>
                <a:sym typeface="Symbol" charset="0"/>
              </a:rPr>
              <a:t>is an element of</a:t>
            </a:r>
            <a:r>
              <a:rPr lang="en-CA" sz="2400" dirty="0">
                <a:latin typeface="Calibri" charset="0"/>
                <a:cs typeface="Tahoma" charset="0"/>
                <a:sym typeface="Math1" charset="0"/>
              </a:rPr>
              <a:t> D</a:t>
            </a:r>
            <a:r>
              <a:rPr lang="en-CA" sz="2400" baseline="-25000" dirty="0">
                <a:latin typeface="Calibri" charset="0"/>
                <a:cs typeface="Tahoma" charset="0"/>
                <a:sym typeface="Math1" charset="0"/>
              </a:rPr>
              <a:t>N</a:t>
            </a:r>
            <a:r>
              <a:rPr lang="en-CA" sz="2400" dirty="0">
                <a:latin typeface="Calibri" charset="0"/>
                <a:cs typeface="Tahoma" charset="0"/>
                <a:sym typeface="Math1" charset="0"/>
              </a:rPr>
              <a:t> = [0, 64]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>
                <a:latin typeface="Calibri" charset="0"/>
              </a:rPr>
              <a:t>Constraints: Attacks, queen count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dirty="0">
                <a:latin typeface="Calibri" charset="0"/>
              </a:rPr>
              <a:t>{</a:t>
            </a:r>
            <a:r>
              <a:rPr lang="en-CA" sz="2400" dirty="0" err="1">
                <a:latin typeface="Calibri" charset="0"/>
              </a:rPr>
              <a:t>Number_of_queens</a:t>
            </a:r>
            <a:r>
              <a:rPr lang="en-CA" sz="2400" dirty="0">
                <a:latin typeface="Calibri" charset="0"/>
              </a:rPr>
              <a:t> = 8,</a:t>
            </a:r>
            <a:br>
              <a:rPr lang="en-CA" sz="2400" dirty="0">
                <a:latin typeface="Calibri" charset="0"/>
              </a:rPr>
            </a:br>
            <a:r>
              <a:rPr lang="en-CA" sz="2400" dirty="0">
                <a:latin typeface="Calibri" charset="0"/>
              </a:rPr>
              <a:t>      </a:t>
            </a:r>
            <a:r>
              <a:rPr lang="en-CA" sz="2400" dirty="0" err="1">
                <a:latin typeface="Calibri" charset="0"/>
              </a:rPr>
              <a:t>S</a:t>
            </a:r>
            <a:r>
              <a:rPr lang="en-CA" sz="2400" baseline="-25000" dirty="0" err="1">
                <a:latin typeface="Calibri" charset="0"/>
              </a:rPr>
              <a:t>i,j</a:t>
            </a:r>
            <a:r>
              <a:rPr lang="en-CA" sz="2400" dirty="0">
                <a:latin typeface="Calibri" charset="0"/>
              </a:rPr>
              <a:t> = queen </a:t>
            </a:r>
            <a:r>
              <a:rPr lang="en-CA" sz="2400" dirty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CA" sz="2400" dirty="0">
                <a:latin typeface="Calibri" charset="0"/>
                <a:sym typeface="Math1" charset="0"/>
              </a:rPr>
              <a:t> </a:t>
            </a:r>
            <a:r>
              <a:rPr lang="en-CA" sz="2400" dirty="0" err="1">
                <a:latin typeface="Calibri" charset="0"/>
              </a:rPr>
              <a:t>S</a:t>
            </a:r>
            <a:r>
              <a:rPr lang="en-CA" sz="2400" baseline="-25000" dirty="0" err="1">
                <a:latin typeface="Calibri" charset="0"/>
              </a:rPr>
              <a:t>i,j+n</a:t>
            </a:r>
            <a:r>
              <a:rPr lang="en-CA" sz="2400" dirty="0">
                <a:latin typeface="Calibri" charset="0"/>
              </a:rPr>
              <a:t> = empty,</a:t>
            </a:r>
            <a:br>
              <a:rPr lang="en-CA" sz="2400" dirty="0">
                <a:latin typeface="Calibri" charset="0"/>
              </a:rPr>
            </a:br>
            <a:r>
              <a:rPr lang="en-CA" sz="2400" dirty="0">
                <a:latin typeface="Calibri" charset="0"/>
              </a:rPr>
              <a:t>	</a:t>
            </a:r>
            <a:r>
              <a:rPr lang="en-CA" sz="2400" dirty="0" err="1">
                <a:latin typeface="Calibri" charset="0"/>
              </a:rPr>
              <a:t>S</a:t>
            </a:r>
            <a:r>
              <a:rPr lang="en-CA" sz="2400" baseline="-25000" dirty="0" err="1">
                <a:latin typeface="Calibri" charset="0"/>
              </a:rPr>
              <a:t>i,j</a:t>
            </a:r>
            <a:r>
              <a:rPr lang="en-CA" sz="2400" dirty="0">
                <a:latin typeface="Calibri" charset="0"/>
              </a:rPr>
              <a:t> = queen </a:t>
            </a:r>
            <a:r>
              <a:rPr lang="en-CA" sz="2400" dirty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CA" sz="2400" dirty="0">
                <a:latin typeface="Calibri" charset="0"/>
                <a:sym typeface="Math1" charset="0"/>
              </a:rPr>
              <a:t> </a:t>
            </a:r>
            <a:r>
              <a:rPr lang="en-CA" sz="2400" dirty="0" err="1">
                <a:latin typeface="Calibri" charset="0"/>
              </a:rPr>
              <a:t>S</a:t>
            </a:r>
            <a:r>
              <a:rPr lang="en-CA" sz="2400" baseline="-25000" dirty="0" err="1">
                <a:latin typeface="Calibri" charset="0"/>
              </a:rPr>
              <a:t>i+n,j</a:t>
            </a:r>
            <a:r>
              <a:rPr lang="en-CA" sz="2400" dirty="0">
                <a:latin typeface="Calibri" charset="0"/>
              </a:rPr>
              <a:t> = empty,</a:t>
            </a:r>
            <a:br>
              <a:rPr lang="en-CA" sz="2400" dirty="0">
                <a:latin typeface="Calibri" charset="0"/>
              </a:rPr>
            </a:br>
            <a:r>
              <a:rPr lang="en-CA" sz="2400" dirty="0">
                <a:latin typeface="Calibri" charset="0"/>
              </a:rPr>
              <a:t>	</a:t>
            </a:r>
            <a:r>
              <a:rPr lang="en-CA" sz="2400" dirty="0" err="1">
                <a:latin typeface="Calibri" charset="0"/>
              </a:rPr>
              <a:t>S</a:t>
            </a:r>
            <a:r>
              <a:rPr lang="en-CA" sz="2400" baseline="-25000" dirty="0" err="1">
                <a:latin typeface="Calibri" charset="0"/>
              </a:rPr>
              <a:t>i,j</a:t>
            </a:r>
            <a:r>
              <a:rPr lang="en-CA" sz="2400" dirty="0">
                <a:latin typeface="Calibri" charset="0"/>
              </a:rPr>
              <a:t> = queen </a:t>
            </a:r>
            <a:r>
              <a:rPr lang="en-CA" sz="2400" dirty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CA" sz="2400" dirty="0">
                <a:latin typeface="Calibri" charset="0"/>
                <a:sym typeface="Math1" charset="0"/>
              </a:rPr>
              <a:t> </a:t>
            </a:r>
            <a:r>
              <a:rPr lang="en-CA" sz="2400" dirty="0" err="1">
                <a:latin typeface="Calibri" charset="0"/>
              </a:rPr>
              <a:t>S</a:t>
            </a:r>
            <a:r>
              <a:rPr lang="en-CA" sz="2400" baseline="-25000" dirty="0" err="1">
                <a:latin typeface="Calibri" charset="0"/>
              </a:rPr>
              <a:t>i+n,j+n</a:t>
            </a:r>
            <a:r>
              <a:rPr lang="en-CA" sz="2400" dirty="0">
                <a:latin typeface="Calibri" charset="0"/>
              </a:rPr>
              <a:t> = empty}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>
                <a:latin typeface="Calibri" charset="0"/>
                <a:cs typeface="Tahoma" charset="0"/>
                <a:sym typeface="Math1" charset="0"/>
              </a:rPr>
              <a:t>States: All board configurations</a:t>
            </a:r>
          </a:p>
          <a:p>
            <a:pPr marL="457200" lvl="1" indent="0" eaLnBrk="1" hangingPunct="1">
              <a:lnSpc>
                <a:spcPct val="90000"/>
              </a:lnSpc>
            </a:pPr>
            <a:r>
              <a:rPr lang="en-CA" sz="1800" dirty="0">
                <a:latin typeface="Calibri" charset="0"/>
                <a:sym typeface="Math1" charset="0"/>
              </a:rPr>
              <a:t>2.8 x 10</a:t>
            </a:r>
            <a:r>
              <a:rPr lang="en-CA" sz="1800" baseline="30000" dirty="0">
                <a:latin typeface="Calibri" charset="0"/>
                <a:sym typeface="Math1" charset="0"/>
              </a:rPr>
              <a:t>14</a:t>
            </a:r>
            <a:r>
              <a:rPr lang="en-CA" sz="1800" dirty="0">
                <a:latin typeface="Calibri" charset="0"/>
                <a:sym typeface="Math1" charset="0"/>
              </a:rPr>
              <a:t> complete states</a:t>
            </a:r>
          </a:p>
          <a:p>
            <a:pPr marL="457200" lvl="1" indent="0" eaLnBrk="1" hangingPunct="1">
              <a:lnSpc>
                <a:spcPct val="90000"/>
              </a:lnSpc>
            </a:pPr>
            <a:r>
              <a:rPr lang="en-CA" sz="1800" dirty="0">
                <a:latin typeface="Calibri" charset="0"/>
                <a:sym typeface="Math1" charset="0"/>
              </a:rPr>
              <a:t>1.8 x 10</a:t>
            </a:r>
            <a:r>
              <a:rPr lang="en-CA" sz="1800" baseline="30000" dirty="0">
                <a:latin typeface="Calibri" charset="0"/>
                <a:sym typeface="Math1" charset="0"/>
              </a:rPr>
              <a:t>14</a:t>
            </a:r>
            <a:r>
              <a:rPr lang="en-CA" sz="1800" dirty="0">
                <a:latin typeface="Calibri" charset="0"/>
                <a:sym typeface="Math1" charset="0"/>
              </a:rPr>
              <a:t> complete states with 8 queens</a:t>
            </a:r>
          </a:p>
          <a:p>
            <a:pPr marL="457200" lvl="1" indent="0" eaLnBrk="1" hangingPunct="1">
              <a:lnSpc>
                <a:spcPct val="90000"/>
              </a:lnSpc>
            </a:pPr>
            <a:r>
              <a:rPr lang="en-CA" sz="1800" dirty="0">
                <a:latin typeface="Calibri" charset="0"/>
              </a:rPr>
              <a:t>92 complete and consistent states</a:t>
            </a:r>
          </a:p>
          <a:p>
            <a:pPr marL="457200" lvl="1" indent="0" eaLnBrk="1" hangingPunct="1">
              <a:lnSpc>
                <a:spcPct val="90000"/>
              </a:lnSpc>
            </a:pPr>
            <a:r>
              <a:rPr lang="en-CA" sz="1800" dirty="0">
                <a:latin typeface="Calibri" charset="0"/>
              </a:rPr>
              <a:t>12 unique complete and consistent states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71B2-D1AE-C246-BAFC-A3A3AB01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 dirty="0"/>
              <a:t>Quiz</a:t>
            </a:r>
            <a:r>
              <a:rPr lang="en-US" sz="4000" dirty="0"/>
              <a:t>:  Name the AI Virtual Assistants Created by these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8369E-21D2-6B46-ABAD-05D4AD638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r>
              <a:rPr lang="en-US" sz="3200" dirty="0"/>
              <a:t>Apple</a:t>
            </a:r>
          </a:p>
          <a:p>
            <a:pPr marL="457200" lvl="1" indent="0">
              <a:buNone/>
            </a:pPr>
            <a:r>
              <a:rPr lang="en-US" sz="2800" dirty="0"/>
              <a:t>	Siri</a:t>
            </a:r>
          </a:p>
          <a:p>
            <a:r>
              <a:rPr lang="en-US" sz="3200" dirty="0"/>
              <a:t>Amazon</a:t>
            </a:r>
          </a:p>
          <a:p>
            <a:pPr marL="457200" lvl="1" indent="0">
              <a:buNone/>
            </a:pPr>
            <a:r>
              <a:rPr lang="en-US" sz="2800" dirty="0"/>
              <a:t>	Alexa (Echo)</a:t>
            </a:r>
          </a:p>
          <a:p>
            <a:r>
              <a:rPr lang="en-US" sz="3200" dirty="0"/>
              <a:t>Google</a:t>
            </a:r>
          </a:p>
          <a:p>
            <a:pPr marL="457200" lvl="1" indent="0">
              <a:buNone/>
            </a:pPr>
            <a:r>
              <a:rPr lang="en-US" sz="2800" dirty="0"/>
              <a:t>	Assistant (Home)</a:t>
            </a:r>
          </a:p>
          <a:p>
            <a:r>
              <a:rPr lang="en-US" sz="3200" dirty="0"/>
              <a:t>Microsoft</a:t>
            </a:r>
          </a:p>
          <a:p>
            <a:pPr marL="457200" lvl="1" indent="0">
              <a:buNone/>
            </a:pPr>
            <a:r>
              <a:rPr lang="en-US" sz="2800" dirty="0"/>
              <a:t>	Cortana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9FDC9-C5D3-0747-950C-C16C7949A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4999"/>
            <a:ext cx="4191000" cy="4525963"/>
          </a:xfrm>
        </p:spPr>
        <p:txBody>
          <a:bodyPr/>
          <a:lstStyle/>
          <a:p>
            <a:r>
              <a:rPr lang="en-US" sz="3200" dirty="0"/>
              <a:t>Samsung</a:t>
            </a:r>
          </a:p>
          <a:p>
            <a:pPr marL="457200" lvl="1" indent="0">
              <a:buNone/>
            </a:pPr>
            <a:r>
              <a:rPr lang="en-US" sz="2800" dirty="0"/>
              <a:t>	Bixby</a:t>
            </a:r>
          </a:p>
          <a:p>
            <a:r>
              <a:rPr lang="en-US" sz="3200" dirty="0"/>
              <a:t>Facebook</a:t>
            </a:r>
          </a:p>
          <a:p>
            <a:pPr marL="457200" lvl="1" indent="0">
              <a:buNone/>
            </a:pPr>
            <a:r>
              <a:rPr lang="en-US" sz="2800" dirty="0"/>
              <a:t>	M </a:t>
            </a:r>
            <a:r>
              <a:rPr lang="en-US" sz="1800" dirty="0"/>
              <a:t>(discontinued January 2018)</a:t>
            </a:r>
          </a:p>
          <a:p>
            <a:r>
              <a:rPr lang="en-US" sz="3200" dirty="0"/>
              <a:t>Baidu</a:t>
            </a:r>
          </a:p>
          <a:p>
            <a:pPr marL="457200" lvl="1" indent="0">
              <a:buNone/>
            </a:pPr>
            <a:r>
              <a:rPr lang="en-US" sz="2800" dirty="0"/>
              <a:t>	Raven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dirty="0"/>
              <a:t>Where did the word </a:t>
            </a:r>
            <a:r>
              <a:rPr lang="en-US" sz="3600" b="1" dirty="0"/>
              <a:t>robot</a:t>
            </a:r>
            <a:r>
              <a:rPr lang="en-US" sz="3600" dirty="0"/>
              <a:t> first appear?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Answer:  </a:t>
            </a:r>
            <a:r>
              <a:rPr lang="en-US" sz="3600" dirty="0" err="1"/>
              <a:t>Karel</a:t>
            </a:r>
            <a:r>
              <a:rPr lang="en-US" sz="3600" dirty="0"/>
              <a:t> Capek’s 1920 science fiction play “R.U.R.” which stands for “</a:t>
            </a:r>
            <a:r>
              <a:rPr lang="en-US" sz="3600" dirty="0" err="1"/>
              <a:t>Rossum’s</a:t>
            </a:r>
            <a:r>
              <a:rPr lang="en-US" sz="3600" dirty="0"/>
              <a:t> Universal Robots” in Czech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Name these Robots in Star Trek</a:t>
            </a:r>
          </a:p>
        </p:txBody>
      </p:sp>
      <p:pic>
        <p:nvPicPr>
          <p:cNvPr id="3" name="Picture 2" descr="Image result for star trek ai da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5146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star trek:voyager  doct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2667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tar trek:voyager  lor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2971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star trek  bor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2667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5800" y="381000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213360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Doctor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6096000"/>
            <a:ext cx="77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6324600"/>
            <a:ext cx="179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Borg Queen</a:t>
            </a:r>
          </a:p>
        </p:txBody>
      </p:sp>
    </p:spTree>
    <p:extLst>
      <p:ext uri="{BB962C8B-B14F-4D97-AF65-F5344CB8AC3E}">
        <p14:creationId xmlns:p14="http://schemas.microsoft.com/office/powerpoint/2010/main" val="28767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8E10-C961-3042-B70D-F84C2482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327B-E745-8E41-B255-1D569590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3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HW #2 regrades must be done before Spring Break</a:t>
            </a:r>
          </a:p>
          <a:p>
            <a:r>
              <a:rPr lang="en-US" dirty="0"/>
              <a:t>HW #3 written problem solutions will be posted this Thursday morning; scores not done until after Spring Break</a:t>
            </a:r>
          </a:p>
          <a:p>
            <a:r>
              <a:rPr lang="en-US" dirty="0"/>
              <a:t>Midterm scores will be posted early next week</a:t>
            </a:r>
          </a:p>
          <a:p>
            <a:r>
              <a:rPr lang="en-US" dirty="0"/>
              <a:t>HW #4:  out ~4/4; due 4/15</a:t>
            </a:r>
          </a:p>
          <a:p>
            <a:r>
              <a:rPr lang="en-US" dirty="0"/>
              <a:t>HW #5:  out ~4/18; due 4/29</a:t>
            </a:r>
          </a:p>
          <a:p>
            <a:r>
              <a:rPr lang="en-US" dirty="0"/>
              <a:t>Final Exam:  5/9, 12:25 – 2:25 p.m.</a:t>
            </a:r>
          </a:p>
        </p:txBody>
      </p:sp>
    </p:spTree>
    <p:extLst>
      <p:ext uri="{BB962C8B-B14F-4D97-AF65-F5344CB8AC3E}">
        <p14:creationId xmlns:p14="http://schemas.microsoft.com/office/powerpoint/2010/main" val="3513093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CA">
                <a:latin typeface="Calibri" charset="0"/>
              </a:rPr>
              <a:t>Local Search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b="1" dirty="0">
                <a:latin typeface="Calibri" charset="0"/>
              </a:rPr>
              <a:t>Min-Conflicts Algorithm</a:t>
            </a:r>
            <a:r>
              <a:rPr lang="en-CA" dirty="0">
                <a:latin typeface="Calibri" charset="0"/>
              </a:rPr>
              <a:t>: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Assign to each variable a random value, defining the initial state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CA" sz="3200" b="1" dirty="0">
                <a:latin typeface="Calibri" charset="0"/>
              </a:rPr>
              <a:t>while</a:t>
            </a:r>
            <a:r>
              <a:rPr lang="en-CA" sz="3200" dirty="0">
                <a:latin typeface="Calibri" charset="0"/>
              </a:rPr>
              <a:t> state not consistent </a:t>
            </a:r>
            <a:r>
              <a:rPr lang="en-CA" sz="3200" b="1" dirty="0">
                <a:latin typeface="Calibri" charset="0"/>
              </a:rPr>
              <a:t>do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Pick a variable, </a:t>
            </a: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, that has constraint(s) violated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Find value, </a:t>
            </a:r>
            <a:r>
              <a:rPr lang="en-CA" sz="3200" i="1" dirty="0">
                <a:latin typeface="Calibri" charset="0"/>
              </a:rPr>
              <a:t>v</a:t>
            </a:r>
            <a:r>
              <a:rPr lang="en-CA" sz="3200" dirty="0">
                <a:latin typeface="Calibri" charset="0"/>
              </a:rPr>
              <a:t>, for </a:t>
            </a: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 that minimizes the </a:t>
            </a:r>
            <a:r>
              <a:rPr lang="en-CA" sz="3200" i="1" dirty="0">
                <a:latin typeface="Calibri" charset="0"/>
              </a:rPr>
              <a:t>total</a:t>
            </a:r>
            <a:r>
              <a:rPr lang="en-CA" sz="3200" dirty="0">
                <a:latin typeface="Calibri" charset="0"/>
              </a:rPr>
              <a:t> number of violated constraints (over all variables)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 = </a:t>
            </a:r>
            <a:r>
              <a:rPr lang="en-CA" sz="3200" i="1" dirty="0">
                <a:latin typeface="Calibri" charset="0"/>
              </a:rPr>
              <a:t>v</a:t>
            </a:r>
            <a:endParaRPr lang="en-CA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39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081087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Improved DFS: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Backtracking w/ Consistency Checking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Don’t generate a successor that creates an inconsistency with any </a:t>
            </a:r>
            <a:r>
              <a:rPr lang="en-US" sz="2800" i="1" dirty="0">
                <a:latin typeface="Calibri" charset="0"/>
              </a:rPr>
              <a:t>existing</a:t>
            </a:r>
            <a:r>
              <a:rPr lang="en-US" sz="2800" dirty="0">
                <a:latin typeface="Calibri" charset="0"/>
              </a:rPr>
              <a:t> assignment, i.e., perform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consistency checking </a:t>
            </a:r>
            <a:r>
              <a:rPr lang="en-US" sz="2800" i="1" dirty="0">
                <a:latin typeface="Calibri" charset="0"/>
              </a:rPr>
              <a:t>when node is generated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Successor function assigns a value to an unassigned variable that does </a:t>
            </a:r>
            <a:r>
              <a:rPr lang="en-US" sz="2800" b="1" i="1" dirty="0">
                <a:solidFill>
                  <a:srgbClr val="FF0000"/>
                </a:solidFill>
                <a:latin typeface="Calibri" charset="0"/>
              </a:rPr>
              <a:t>not</a:t>
            </a:r>
            <a:r>
              <a:rPr lang="en-US" sz="2800" dirty="0">
                <a:latin typeface="Calibri" charset="0"/>
              </a:rPr>
              <a:t> conflict with </a:t>
            </a:r>
            <a:r>
              <a:rPr lang="en-US" sz="2800" i="1" dirty="0">
                <a:latin typeface="Calibri" charset="0"/>
              </a:rPr>
              <a:t>all</a:t>
            </a:r>
            <a:r>
              <a:rPr lang="en-US" sz="2800" dirty="0">
                <a:latin typeface="Calibri" charset="0"/>
              </a:rPr>
              <a:t> current assignments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“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backward checking</a:t>
            </a:r>
            <a:r>
              <a:rPr lang="en-US" dirty="0">
                <a:latin typeface="Calibri" charset="0"/>
              </a:rPr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latin typeface="Calibri" charset="0"/>
              </a:rPr>
              <a:t>Deadend</a:t>
            </a:r>
            <a:r>
              <a:rPr lang="en-US" dirty="0">
                <a:latin typeface="Calibri" charset="0"/>
              </a:rPr>
              <a:t> if no legal assignments (i.e., no successors)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10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Calibri" charset="0"/>
              </a:rPr>
              <a:t>Forward Checking Algorithm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352800"/>
            <a:ext cx="8534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Initially, for each variable, record the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set of </a:t>
            </a:r>
            <a:r>
              <a:rPr lang="en-US" sz="2800" b="1" i="1" dirty="0">
                <a:solidFill>
                  <a:srgbClr val="FF0000"/>
                </a:solidFill>
                <a:latin typeface="Calibri" charset="0"/>
              </a:rPr>
              <a:t>all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 possible legal values for it</a:t>
            </a:r>
            <a:endParaRPr lang="en-US" sz="2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When you assign a value to a variable in the search, </a:t>
            </a:r>
            <a:r>
              <a:rPr lang="en-US" sz="2800" i="1" dirty="0">
                <a:latin typeface="Calibri" charset="0"/>
              </a:rPr>
              <a:t>update the set of legal values for </a:t>
            </a:r>
            <a:r>
              <a:rPr lang="en-US" sz="2800" b="1" i="1" dirty="0">
                <a:latin typeface="Calibri" charset="0"/>
              </a:rPr>
              <a:t>all</a:t>
            </a:r>
            <a:r>
              <a:rPr lang="en-US" sz="2800" i="1" dirty="0">
                <a:latin typeface="Calibri" charset="0"/>
              </a:rPr>
              <a:t> unassigned variables</a:t>
            </a:r>
            <a:r>
              <a:rPr lang="en-US" sz="2800" dirty="0">
                <a:latin typeface="Calibri" charset="0"/>
              </a:rPr>
              <a:t>.  </a:t>
            </a:r>
            <a:r>
              <a:rPr lang="en-US" sz="2800" i="1" dirty="0">
                <a:latin typeface="Calibri" charset="0"/>
              </a:rPr>
              <a:t>Backtrack immediately if you </a:t>
            </a:r>
            <a:r>
              <a:rPr lang="en-US" sz="2800" b="1" i="1" dirty="0">
                <a:latin typeface="Calibri" charset="0"/>
              </a:rPr>
              <a:t>empty</a:t>
            </a:r>
            <a:r>
              <a:rPr lang="en-US" sz="2800" i="1" dirty="0">
                <a:latin typeface="Calibri" charset="0"/>
              </a:rPr>
              <a:t> a variable’s set of possible values</a:t>
            </a:r>
            <a:r>
              <a:rPr lang="en-US" sz="2800" dirty="0">
                <a:latin typeface="Calibri" charset="0"/>
              </a:rPr>
              <a:t>.</a:t>
            </a:r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1981200" y="990600"/>
            <a:ext cx="4724400" cy="1981200"/>
            <a:chOff x="1104" y="768"/>
            <a:chExt cx="3648" cy="1776"/>
          </a:xfrm>
        </p:grpSpPr>
        <p:sp>
          <p:nvSpPr>
            <p:cNvPr id="91140" name="AutoShape 5"/>
            <p:cNvSpPr>
              <a:spLocks noChangeArrowheads="1"/>
            </p:cNvSpPr>
            <p:nvPr/>
          </p:nvSpPr>
          <p:spPr bwMode="auto">
            <a:xfrm>
              <a:off x="1104" y="9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3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1" name="AutoShape 6"/>
            <p:cNvSpPr>
              <a:spLocks noChangeArrowheads="1"/>
            </p:cNvSpPr>
            <p:nvPr/>
          </p:nvSpPr>
          <p:spPr bwMode="auto">
            <a:xfrm>
              <a:off x="2112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6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2" name="AutoShape 7"/>
            <p:cNvSpPr>
              <a:spLocks noChangeArrowheads="1"/>
            </p:cNvSpPr>
            <p:nvPr/>
          </p:nvSpPr>
          <p:spPr bwMode="auto">
            <a:xfrm>
              <a:off x="1968" y="1104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2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3" name="AutoShape 8"/>
            <p:cNvSpPr>
              <a:spLocks noChangeArrowheads="1"/>
            </p:cNvSpPr>
            <p:nvPr/>
          </p:nvSpPr>
          <p:spPr bwMode="auto">
            <a:xfrm>
              <a:off x="4128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91144" name="AutoShape 9"/>
            <p:cNvSpPr>
              <a:spLocks noChangeArrowheads="1"/>
            </p:cNvSpPr>
            <p:nvPr/>
          </p:nvSpPr>
          <p:spPr bwMode="auto">
            <a:xfrm>
              <a:off x="3072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006E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91145" name="AutoShape 10"/>
            <p:cNvSpPr>
              <a:spLocks noChangeArrowheads="1"/>
            </p:cNvSpPr>
            <p:nvPr/>
          </p:nvSpPr>
          <p:spPr bwMode="auto">
            <a:xfrm>
              <a:off x="4272" y="100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1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6" name="AutoShape 11"/>
            <p:cNvSpPr>
              <a:spLocks noChangeArrowheads="1"/>
            </p:cNvSpPr>
            <p:nvPr/>
          </p:nvSpPr>
          <p:spPr bwMode="auto">
            <a:xfrm>
              <a:off x="2880" y="76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5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7" name="AutoShape 12"/>
            <p:cNvSpPr>
              <a:spLocks noChangeArrowheads="1"/>
            </p:cNvSpPr>
            <p:nvPr/>
          </p:nvSpPr>
          <p:spPr bwMode="auto">
            <a:xfrm>
              <a:off x="1104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4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cxnSp>
          <p:nvCxnSpPr>
            <p:cNvPr id="91148" name="AutoShape 13"/>
            <p:cNvCxnSpPr>
              <a:cxnSpLocks noChangeShapeType="1"/>
              <a:stCxn id="91140" idx="4"/>
              <a:endCxn id="91147" idx="0"/>
            </p:cNvCxnSpPr>
            <p:nvPr/>
          </p:nvCxnSpPr>
          <p:spPr bwMode="auto">
            <a:xfrm>
              <a:off x="1344" y="1344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49" name="AutoShape 14"/>
            <p:cNvCxnSpPr>
              <a:cxnSpLocks noChangeShapeType="1"/>
              <a:stCxn id="91140" idx="6"/>
              <a:endCxn id="91142" idx="2"/>
            </p:cNvCxnSpPr>
            <p:nvPr/>
          </p:nvCxnSpPr>
          <p:spPr bwMode="auto">
            <a:xfrm>
              <a:off x="1584" y="1128"/>
              <a:ext cx="38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0" name="AutoShape 15"/>
            <p:cNvCxnSpPr>
              <a:cxnSpLocks noChangeShapeType="1"/>
              <a:stCxn id="91140" idx="5"/>
              <a:endCxn id="91141" idx="1"/>
            </p:cNvCxnSpPr>
            <p:nvPr/>
          </p:nvCxnSpPr>
          <p:spPr bwMode="auto">
            <a:xfrm>
              <a:off x="1514" y="1281"/>
              <a:ext cx="668" cy="5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1" name="AutoShape 16"/>
            <p:cNvCxnSpPr>
              <a:cxnSpLocks noChangeShapeType="1"/>
              <a:stCxn id="91147" idx="6"/>
              <a:endCxn id="91144" idx="2"/>
            </p:cNvCxnSpPr>
            <p:nvPr/>
          </p:nvCxnSpPr>
          <p:spPr bwMode="auto">
            <a:xfrm>
              <a:off x="1584" y="2328"/>
              <a:ext cx="14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2" name="AutoShape 17"/>
            <p:cNvCxnSpPr>
              <a:cxnSpLocks noChangeShapeType="1"/>
              <a:stCxn id="91147" idx="7"/>
              <a:endCxn id="91141" idx="2"/>
            </p:cNvCxnSpPr>
            <p:nvPr/>
          </p:nvCxnSpPr>
          <p:spPr bwMode="auto">
            <a:xfrm flipV="1">
              <a:off x="1514" y="1992"/>
              <a:ext cx="598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3" name="AutoShape 18"/>
            <p:cNvCxnSpPr>
              <a:cxnSpLocks noChangeShapeType="1"/>
              <a:stCxn id="91141" idx="0"/>
              <a:endCxn id="91142" idx="4"/>
            </p:cNvCxnSpPr>
            <p:nvPr/>
          </p:nvCxnSpPr>
          <p:spPr bwMode="auto">
            <a:xfrm flipH="1" flipV="1">
              <a:off x="2208" y="1536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4" name="AutoShape 19"/>
            <p:cNvCxnSpPr>
              <a:cxnSpLocks noChangeShapeType="1"/>
              <a:stCxn id="91142" idx="7"/>
              <a:endCxn id="91146" idx="2"/>
            </p:cNvCxnSpPr>
            <p:nvPr/>
          </p:nvCxnSpPr>
          <p:spPr bwMode="auto">
            <a:xfrm flipV="1">
              <a:off x="2378" y="984"/>
              <a:ext cx="502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5" name="AutoShape 20"/>
            <p:cNvCxnSpPr>
              <a:cxnSpLocks noChangeShapeType="1"/>
              <a:stCxn id="91146" idx="6"/>
              <a:endCxn id="91145" idx="2"/>
            </p:cNvCxnSpPr>
            <p:nvPr/>
          </p:nvCxnSpPr>
          <p:spPr bwMode="auto">
            <a:xfrm>
              <a:off x="3360" y="984"/>
              <a:ext cx="91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6" name="AutoShape 21"/>
            <p:cNvCxnSpPr>
              <a:cxnSpLocks noChangeShapeType="1"/>
              <a:stCxn id="91145" idx="4"/>
              <a:endCxn id="91143" idx="0"/>
            </p:cNvCxnSpPr>
            <p:nvPr/>
          </p:nvCxnSpPr>
          <p:spPr bwMode="auto">
            <a:xfrm flipH="1">
              <a:off x="4368" y="1440"/>
              <a:ext cx="144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7" name="AutoShape 22"/>
            <p:cNvCxnSpPr>
              <a:cxnSpLocks noChangeShapeType="1"/>
              <a:stCxn id="91144" idx="6"/>
              <a:endCxn id="91143" idx="3"/>
            </p:cNvCxnSpPr>
            <p:nvPr/>
          </p:nvCxnSpPr>
          <p:spPr bwMode="auto">
            <a:xfrm flipV="1">
              <a:off x="3552" y="2145"/>
              <a:ext cx="646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8" name="AutoShape 23"/>
            <p:cNvCxnSpPr>
              <a:cxnSpLocks noChangeShapeType="1"/>
              <a:stCxn id="91146" idx="5"/>
              <a:endCxn id="91143" idx="1"/>
            </p:cNvCxnSpPr>
            <p:nvPr/>
          </p:nvCxnSpPr>
          <p:spPr bwMode="auto">
            <a:xfrm>
              <a:off x="3290" y="1137"/>
              <a:ext cx="908" cy="7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9" name="AutoShape 24"/>
            <p:cNvCxnSpPr>
              <a:cxnSpLocks noChangeShapeType="1"/>
              <a:stCxn id="91141" idx="6"/>
              <a:endCxn id="91144" idx="1"/>
            </p:cNvCxnSpPr>
            <p:nvPr/>
          </p:nvCxnSpPr>
          <p:spPr bwMode="auto">
            <a:xfrm>
              <a:off x="2592" y="1992"/>
              <a:ext cx="550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60" name="AutoShape 25"/>
            <p:cNvCxnSpPr>
              <a:cxnSpLocks noChangeShapeType="1"/>
              <a:stCxn id="91146" idx="4"/>
              <a:endCxn id="91144" idx="0"/>
            </p:cNvCxnSpPr>
            <p:nvPr/>
          </p:nvCxnSpPr>
          <p:spPr bwMode="auto">
            <a:xfrm>
              <a:off x="3120" y="1200"/>
              <a:ext cx="19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Improvement:  </a:t>
            </a:r>
            <a:r>
              <a:rPr lang="en-US" sz="4000" b="1">
                <a:latin typeface="Calibri" charset="0"/>
              </a:rPr>
              <a:t>Forward Checking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352800"/>
            <a:ext cx="8534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Initially, for each variable, record the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set of </a:t>
            </a:r>
            <a:r>
              <a:rPr lang="en-US" sz="2400" b="1" i="1" dirty="0">
                <a:solidFill>
                  <a:srgbClr val="FF0000"/>
                </a:solidFill>
                <a:latin typeface="Calibri" charset="0"/>
              </a:rPr>
              <a:t>all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 possible legal values for it</a:t>
            </a:r>
            <a:endParaRPr lang="en-US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When you assign a value to a variable in the search, </a:t>
            </a:r>
            <a:r>
              <a:rPr lang="en-US" sz="2400" i="1" dirty="0">
                <a:latin typeface="Calibri" charset="0"/>
              </a:rPr>
              <a:t>update the set of legal values for </a:t>
            </a:r>
            <a:r>
              <a:rPr lang="en-US" sz="2400" b="1" i="1" dirty="0">
                <a:latin typeface="Calibri" charset="0"/>
              </a:rPr>
              <a:t>all</a:t>
            </a:r>
            <a:r>
              <a:rPr lang="en-US" sz="2400" i="1" dirty="0">
                <a:latin typeface="Calibri" charset="0"/>
              </a:rPr>
              <a:t> unassigned variables</a:t>
            </a:r>
            <a:r>
              <a:rPr lang="en-US" sz="2400" dirty="0">
                <a:latin typeface="Calibri" charset="0"/>
              </a:rPr>
              <a:t>.  </a:t>
            </a:r>
            <a:r>
              <a:rPr lang="en-US" sz="2400" i="1" dirty="0">
                <a:latin typeface="Calibri" charset="0"/>
              </a:rPr>
              <a:t>Backtrack immediately if you </a:t>
            </a:r>
            <a:r>
              <a:rPr lang="en-US" sz="2400" b="1" i="1" dirty="0">
                <a:latin typeface="Calibri" charset="0"/>
              </a:rPr>
              <a:t>empty</a:t>
            </a:r>
            <a:r>
              <a:rPr lang="en-US" sz="2400" i="1" dirty="0">
                <a:latin typeface="Calibri" charset="0"/>
              </a:rPr>
              <a:t> a variable’s set of possible values</a:t>
            </a:r>
            <a:r>
              <a:rPr lang="en-US" sz="2400" dirty="0">
                <a:latin typeface="Calibri" charset="0"/>
              </a:rPr>
              <a:t>.</a:t>
            </a:r>
          </a:p>
          <a:p>
            <a:pPr marL="801688" lvl="1" indent="-344488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What happens if we do DFS with the order of assignments as </a:t>
            </a:r>
            <a:r>
              <a:rPr lang="en-US" sz="2400" i="1" dirty="0">
                <a:latin typeface="Calibri" charset="0"/>
              </a:rPr>
              <a:t>B</a:t>
            </a:r>
            <a:r>
              <a:rPr lang="en-US" sz="2400" dirty="0">
                <a:latin typeface="Calibri" charset="0"/>
              </a:rPr>
              <a:t> tried first, then </a:t>
            </a:r>
            <a:r>
              <a:rPr lang="en-US" sz="2400" i="1" dirty="0">
                <a:latin typeface="Calibri" charset="0"/>
              </a:rPr>
              <a:t>G</a:t>
            </a:r>
            <a:r>
              <a:rPr lang="en-US" sz="2400" dirty="0">
                <a:latin typeface="Calibri" charset="0"/>
              </a:rPr>
              <a:t>, then </a:t>
            </a:r>
            <a:r>
              <a:rPr lang="en-US" sz="2400" i="1" dirty="0">
                <a:latin typeface="Calibri" charset="0"/>
              </a:rPr>
              <a:t>R</a:t>
            </a:r>
            <a:r>
              <a:rPr lang="en-US" sz="2400" dirty="0">
                <a:latin typeface="Calibri" charset="0"/>
              </a:rPr>
              <a:t>?</a:t>
            </a:r>
          </a:p>
          <a:p>
            <a:pPr marL="801688" lvl="1" indent="-344488"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Example: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hlinkClick r:id="rId3"/>
              </a:rPr>
              <a:t>http://www.cs.cmu.edu/~awm/animations/constraint/27f.html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1981200" y="990600"/>
            <a:ext cx="4724400" cy="1981200"/>
            <a:chOff x="1104" y="768"/>
            <a:chExt cx="3648" cy="1776"/>
          </a:xfrm>
        </p:grpSpPr>
        <p:sp>
          <p:nvSpPr>
            <p:cNvPr id="91140" name="AutoShape 5"/>
            <p:cNvSpPr>
              <a:spLocks noChangeArrowheads="1"/>
            </p:cNvSpPr>
            <p:nvPr/>
          </p:nvSpPr>
          <p:spPr bwMode="auto">
            <a:xfrm>
              <a:off x="1104" y="9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3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1" name="AutoShape 6"/>
            <p:cNvSpPr>
              <a:spLocks noChangeArrowheads="1"/>
            </p:cNvSpPr>
            <p:nvPr/>
          </p:nvSpPr>
          <p:spPr bwMode="auto">
            <a:xfrm>
              <a:off x="2112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6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2" name="AutoShape 7"/>
            <p:cNvSpPr>
              <a:spLocks noChangeArrowheads="1"/>
            </p:cNvSpPr>
            <p:nvPr/>
          </p:nvSpPr>
          <p:spPr bwMode="auto">
            <a:xfrm>
              <a:off x="1968" y="1104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2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3" name="AutoShape 8"/>
            <p:cNvSpPr>
              <a:spLocks noChangeArrowheads="1"/>
            </p:cNvSpPr>
            <p:nvPr/>
          </p:nvSpPr>
          <p:spPr bwMode="auto">
            <a:xfrm>
              <a:off x="4128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91144" name="AutoShape 9"/>
            <p:cNvSpPr>
              <a:spLocks noChangeArrowheads="1"/>
            </p:cNvSpPr>
            <p:nvPr/>
          </p:nvSpPr>
          <p:spPr bwMode="auto">
            <a:xfrm>
              <a:off x="3072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006E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91145" name="AutoShape 10"/>
            <p:cNvSpPr>
              <a:spLocks noChangeArrowheads="1"/>
            </p:cNvSpPr>
            <p:nvPr/>
          </p:nvSpPr>
          <p:spPr bwMode="auto">
            <a:xfrm>
              <a:off x="4272" y="100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1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6" name="AutoShape 11"/>
            <p:cNvSpPr>
              <a:spLocks noChangeArrowheads="1"/>
            </p:cNvSpPr>
            <p:nvPr/>
          </p:nvSpPr>
          <p:spPr bwMode="auto">
            <a:xfrm>
              <a:off x="2880" y="76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5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7" name="AutoShape 12"/>
            <p:cNvSpPr>
              <a:spLocks noChangeArrowheads="1"/>
            </p:cNvSpPr>
            <p:nvPr/>
          </p:nvSpPr>
          <p:spPr bwMode="auto">
            <a:xfrm>
              <a:off x="1104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4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cxnSp>
          <p:nvCxnSpPr>
            <p:cNvPr id="91148" name="AutoShape 13"/>
            <p:cNvCxnSpPr>
              <a:cxnSpLocks noChangeShapeType="1"/>
              <a:stCxn id="91140" idx="4"/>
              <a:endCxn id="91147" idx="0"/>
            </p:cNvCxnSpPr>
            <p:nvPr/>
          </p:nvCxnSpPr>
          <p:spPr bwMode="auto">
            <a:xfrm>
              <a:off x="1344" y="1344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49" name="AutoShape 14"/>
            <p:cNvCxnSpPr>
              <a:cxnSpLocks noChangeShapeType="1"/>
              <a:stCxn id="91140" idx="6"/>
              <a:endCxn id="91142" idx="2"/>
            </p:cNvCxnSpPr>
            <p:nvPr/>
          </p:nvCxnSpPr>
          <p:spPr bwMode="auto">
            <a:xfrm>
              <a:off x="1584" y="1128"/>
              <a:ext cx="38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0" name="AutoShape 15"/>
            <p:cNvCxnSpPr>
              <a:cxnSpLocks noChangeShapeType="1"/>
              <a:stCxn id="91140" idx="5"/>
              <a:endCxn id="91141" idx="1"/>
            </p:cNvCxnSpPr>
            <p:nvPr/>
          </p:nvCxnSpPr>
          <p:spPr bwMode="auto">
            <a:xfrm>
              <a:off x="1514" y="1281"/>
              <a:ext cx="668" cy="5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1" name="AutoShape 16"/>
            <p:cNvCxnSpPr>
              <a:cxnSpLocks noChangeShapeType="1"/>
              <a:stCxn id="91147" idx="6"/>
              <a:endCxn id="91144" idx="2"/>
            </p:cNvCxnSpPr>
            <p:nvPr/>
          </p:nvCxnSpPr>
          <p:spPr bwMode="auto">
            <a:xfrm>
              <a:off x="1584" y="2328"/>
              <a:ext cx="14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2" name="AutoShape 17"/>
            <p:cNvCxnSpPr>
              <a:cxnSpLocks noChangeShapeType="1"/>
              <a:stCxn id="91147" idx="7"/>
              <a:endCxn id="91141" idx="2"/>
            </p:cNvCxnSpPr>
            <p:nvPr/>
          </p:nvCxnSpPr>
          <p:spPr bwMode="auto">
            <a:xfrm flipV="1">
              <a:off x="1514" y="1992"/>
              <a:ext cx="598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3" name="AutoShape 18"/>
            <p:cNvCxnSpPr>
              <a:cxnSpLocks noChangeShapeType="1"/>
              <a:stCxn id="91141" idx="0"/>
              <a:endCxn id="91142" idx="4"/>
            </p:cNvCxnSpPr>
            <p:nvPr/>
          </p:nvCxnSpPr>
          <p:spPr bwMode="auto">
            <a:xfrm flipH="1" flipV="1">
              <a:off x="2208" y="1536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4" name="AutoShape 19"/>
            <p:cNvCxnSpPr>
              <a:cxnSpLocks noChangeShapeType="1"/>
              <a:stCxn id="91142" idx="7"/>
              <a:endCxn id="91146" idx="2"/>
            </p:cNvCxnSpPr>
            <p:nvPr/>
          </p:nvCxnSpPr>
          <p:spPr bwMode="auto">
            <a:xfrm flipV="1">
              <a:off x="2378" y="984"/>
              <a:ext cx="502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5" name="AutoShape 20"/>
            <p:cNvCxnSpPr>
              <a:cxnSpLocks noChangeShapeType="1"/>
              <a:stCxn id="91146" idx="6"/>
              <a:endCxn id="91145" idx="2"/>
            </p:cNvCxnSpPr>
            <p:nvPr/>
          </p:nvCxnSpPr>
          <p:spPr bwMode="auto">
            <a:xfrm>
              <a:off x="3360" y="984"/>
              <a:ext cx="91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6" name="AutoShape 21"/>
            <p:cNvCxnSpPr>
              <a:cxnSpLocks noChangeShapeType="1"/>
              <a:stCxn id="91145" idx="4"/>
              <a:endCxn id="91143" idx="0"/>
            </p:cNvCxnSpPr>
            <p:nvPr/>
          </p:nvCxnSpPr>
          <p:spPr bwMode="auto">
            <a:xfrm flipH="1">
              <a:off x="4368" y="1440"/>
              <a:ext cx="144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7" name="AutoShape 22"/>
            <p:cNvCxnSpPr>
              <a:cxnSpLocks noChangeShapeType="1"/>
              <a:stCxn id="91144" idx="6"/>
              <a:endCxn id="91143" idx="3"/>
            </p:cNvCxnSpPr>
            <p:nvPr/>
          </p:nvCxnSpPr>
          <p:spPr bwMode="auto">
            <a:xfrm flipV="1">
              <a:off x="3552" y="2145"/>
              <a:ext cx="646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8" name="AutoShape 23"/>
            <p:cNvCxnSpPr>
              <a:cxnSpLocks noChangeShapeType="1"/>
              <a:stCxn id="91146" idx="5"/>
              <a:endCxn id="91143" idx="1"/>
            </p:cNvCxnSpPr>
            <p:nvPr/>
          </p:nvCxnSpPr>
          <p:spPr bwMode="auto">
            <a:xfrm>
              <a:off x="3290" y="1137"/>
              <a:ext cx="908" cy="7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9" name="AutoShape 24"/>
            <p:cNvCxnSpPr>
              <a:cxnSpLocks noChangeShapeType="1"/>
              <a:stCxn id="91141" idx="6"/>
              <a:endCxn id="91144" idx="1"/>
            </p:cNvCxnSpPr>
            <p:nvPr/>
          </p:nvCxnSpPr>
          <p:spPr bwMode="auto">
            <a:xfrm>
              <a:off x="2592" y="1992"/>
              <a:ext cx="550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60" name="AutoShape 25"/>
            <p:cNvCxnSpPr>
              <a:cxnSpLocks noChangeShapeType="1"/>
              <a:stCxn id="91146" idx="4"/>
              <a:endCxn id="91144" idx="0"/>
            </p:cNvCxnSpPr>
            <p:nvPr/>
          </p:nvCxnSpPr>
          <p:spPr bwMode="auto">
            <a:xfrm>
              <a:off x="3120" y="1200"/>
              <a:ext cx="19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2711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Forward Checking Algorithm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1" eaLnBrk="1" hangingPunct="1"/>
            <a:r>
              <a:rPr lang="en-US" dirty="0">
                <a:latin typeface="Calibri" charset="0"/>
              </a:rPr>
              <a:t>Keep track of </a:t>
            </a:r>
            <a:r>
              <a:rPr lang="en-US" b="1" dirty="0">
                <a:latin typeface="Calibri" charset="0"/>
              </a:rPr>
              <a:t>remaining legal values </a:t>
            </a:r>
            <a:r>
              <a:rPr lang="en-US" dirty="0">
                <a:latin typeface="Calibri" charset="0"/>
              </a:rPr>
              <a:t>for all variables</a:t>
            </a:r>
          </a:p>
          <a:p>
            <a:pPr lvl="1" eaLnBrk="1" hangingPunct="1"/>
            <a:r>
              <a:rPr lang="en-US" dirty="0" err="1">
                <a:latin typeface="Calibri" charset="0"/>
              </a:rPr>
              <a:t>Deadend</a:t>
            </a:r>
            <a:r>
              <a:rPr lang="en-US" dirty="0">
                <a:latin typeface="Calibri" charset="0"/>
              </a:rPr>
              <a:t> when any variable has </a:t>
            </a:r>
            <a:r>
              <a:rPr lang="en-US" b="1" i="1" dirty="0">
                <a:latin typeface="Calibri" charset="0"/>
              </a:rPr>
              <a:t>no</a:t>
            </a:r>
            <a:r>
              <a:rPr lang="en-US" dirty="0">
                <a:latin typeface="Calibri" charset="0"/>
              </a:rPr>
              <a:t> legal values</a:t>
            </a:r>
          </a:p>
        </p:txBody>
      </p:sp>
      <p:pic>
        <p:nvPicPr>
          <p:cNvPr id="93187" name="Picture 4" descr="forward-checking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0624"/>
            <a:ext cx="8393646" cy="22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Example:  Map-Coloring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4572000"/>
            <a:ext cx="8269287" cy="1970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Variables</a:t>
            </a:r>
            <a:r>
              <a:rPr lang="en-US" sz="2400">
                <a:latin typeface="Calibri" charset="0"/>
              </a:rPr>
              <a:t>:</a:t>
            </a:r>
            <a:r>
              <a:rPr lang="en-US" sz="240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 </a:t>
            </a:r>
            <a:r>
              <a:rPr lang="en-US" sz="2400" i="1">
                <a:latin typeface="Calibri" charset="0"/>
              </a:rPr>
              <a:t>WA, NT, Q, NSW, V, SA, T</a:t>
            </a:r>
            <a:r>
              <a:rPr lang="en-US" sz="2400">
                <a:latin typeface="Calibri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Domains</a:t>
            </a:r>
            <a:r>
              <a:rPr lang="en-US" sz="2400">
                <a:latin typeface="Calibri" charset="0"/>
              </a:rPr>
              <a:t>:  </a:t>
            </a:r>
            <a:r>
              <a:rPr lang="en-US" sz="2400" i="1">
                <a:latin typeface="Calibri" charset="0"/>
              </a:rPr>
              <a:t>D</a:t>
            </a:r>
            <a:r>
              <a:rPr lang="en-US" sz="2400" i="1" baseline="-25000">
                <a:latin typeface="Calibri" charset="0"/>
              </a:rPr>
              <a:t>i</a:t>
            </a:r>
            <a:r>
              <a:rPr lang="en-US" sz="2400">
                <a:latin typeface="Calibri" charset="0"/>
              </a:rPr>
              <a:t> = {red,green,blue}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Constraints</a:t>
            </a:r>
            <a:r>
              <a:rPr lang="en-US" sz="2400">
                <a:latin typeface="Calibri" charset="0"/>
              </a:rPr>
              <a:t>:  adjacent regions must have different colors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>
                <a:latin typeface="Calibri" charset="0"/>
              </a:rPr>
              <a:t>	e.g., WA </a:t>
            </a:r>
            <a:r>
              <a:rPr lang="en-US" sz="2400">
                <a:latin typeface="Calibri" charset="0"/>
                <a:cs typeface="Arial" charset="0"/>
              </a:rPr>
              <a:t>≠</a:t>
            </a:r>
            <a:r>
              <a:rPr lang="en-US" sz="2400">
                <a:latin typeface="Calibri" charset="0"/>
              </a:rPr>
              <a:t> NT, or (WA,NT) in {(red,green), (red,blue), (green,red), (green,blue), (blue,red), (blue,green)}</a:t>
            </a:r>
          </a:p>
        </p:txBody>
      </p:sp>
      <p:pic>
        <p:nvPicPr>
          <p:cNvPr id="95235" name="Picture 5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06488"/>
            <a:ext cx="41910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ryptarithme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6096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Example:  </a:t>
            </a:r>
            <a:r>
              <a:rPr lang="en-US" dirty="0" err="1">
                <a:latin typeface="Calibri" charset="0"/>
              </a:rPr>
              <a:t>Cryptarithmetic</a:t>
            </a:r>
            <a:endParaRPr lang="en-US" dirty="0">
              <a:latin typeface="Calibri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581400"/>
            <a:ext cx="7543800" cy="3055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Variables</a:t>
            </a:r>
            <a:r>
              <a:rPr lang="en-US" sz="2400">
                <a:latin typeface="Calibri" charset="0"/>
              </a:rPr>
              <a:t>:</a:t>
            </a:r>
            <a:r>
              <a:rPr lang="en-US" sz="2400" i="1">
                <a:latin typeface="Calibri" charset="0"/>
              </a:rPr>
              <a:t>  F, T, U, W, R, O, X</a:t>
            </a:r>
            <a:r>
              <a:rPr lang="en-US" sz="2400" i="1" baseline="-25000">
                <a:latin typeface="Calibri" charset="0"/>
              </a:rPr>
              <a:t>1</a:t>
            </a:r>
            <a:r>
              <a:rPr lang="en-US" sz="2400" i="1">
                <a:latin typeface="Calibri" charset="0"/>
              </a:rPr>
              <a:t>, X</a:t>
            </a:r>
            <a:r>
              <a:rPr lang="en-US" sz="2400" i="1" baseline="-25000">
                <a:latin typeface="Calibri" charset="0"/>
              </a:rPr>
              <a:t>2 </a:t>
            </a:r>
            <a:r>
              <a:rPr lang="en-US" sz="2400" i="1">
                <a:latin typeface="Calibri" charset="0"/>
              </a:rPr>
              <a:t>, X</a:t>
            </a:r>
            <a:r>
              <a:rPr lang="en-US" sz="2400" i="1" baseline="-25000">
                <a:latin typeface="Calibri" charset="0"/>
              </a:rPr>
              <a:t>3</a:t>
            </a:r>
            <a:endParaRPr lang="en-US" sz="2400" i="1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Domains</a:t>
            </a:r>
            <a:r>
              <a:rPr lang="en-US" sz="2400">
                <a:latin typeface="Calibri" charset="0"/>
              </a:rPr>
              <a:t>:  {0, 1, 2, 3, 4, 5, 6, 7, 8, 9}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Constraints</a:t>
            </a:r>
            <a:r>
              <a:rPr lang="en-US" sz="2400">
                <a:latin typeface="Calibri" charset="0"/>
              </a:rPr>
              <a:t>:  </a:t>
            </a:r>
            <a:r>
              <a:rPr lang="en-US" sz="2400" i="1">
                <a:latin typeface="Calibri" charset="0"/>
              </a:rPr>
              <a:t>Alldiff </a:t>
            </a:r>
            <a:r>
              <a:rPr lang="en-US" sz="2400">
                <a:latin typeface="Calibri" charset="0"/>
              </a:rPr>
              <a:t>(</a:t>
            </a:r>
            <a:r>
              <a:rPr lang="en-US" sz="2400" i="1">
                <a:latin typeface="Calibri" charset="0"/>
              </a:rPr>
              <a:t>F, T, U, W, R, O</a:t>
            </a:r>
            <a:r>
              <a:rPr lang="en-US" sz="2400">
                <a:latin typeface="Calibri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Calibri" charset="0"/>
              </a:rPr>
              <a:t>O + O = R + 10 </a:t>
            </a:r>
            <a:r>
              <a:rPr lang="en-US" sz="2400" i="1">
                <a:latin typeface="Arial" charset="0"/>
                <a:cs typeface="Arial" charset="0"/>
              </a:rPr>
              <a:t>·</a:t>
            </a:r>
            <a:r>
              <a:rPr lang="en-US" sz="2400" i="1">
                <a:latin typeface="Calibri" charset="0"/>
                <a:cs typeface="Arial" charset="0"/>
              </a:rPr>
              <a:t> </a:t>
            </a:r>
            <a:r>
              <a:rPr lang="en-US" sz="2400" i="1">
                <a:latin typeface="Calibri" charset="0"/>
              </a:rPr>
              <a:t>X</a:t>
            </a:r>
            <a:r>
              <a:rPr lang="en-US" sz="2400" i="1" baseline="-25000">
                <a:latin typeface="Calibri" charset="0"/>
              </a:rPr>
              <a:t>1</a:t>
            </a:r>
            <a:endParaRPr lang="en-US" sz="2400" i="1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Calibri" charset="0"/>
              </a:rPr>
              <a:t>X</a:t>
            </a:r>
            <a:r>
              <a:rPr lang="en-US" sz="2400" i="1" baseline="-25000">
                <a:latin typeface="Calibri" charset="0"/>
              </a:rPr>
              <a:t>1</a:t>
            </a:r>
            <a:r>
              <a:rPr lang="en-US" sz="2400" i="1">
                <a:latin typeface="Calibri" charset="0"/>
              </a:rPr>
              <a:t> + W + W = U + 10 </a:t>
            </a:r>
            <a:r>
              <a:rPr lang="en-US" sz="2400" i="1">
                <a:latin typeface="Arial" charset="0"/>
                <a:cs typeface="Arial" charset="0"/>
              </a:rPr>
              <a:t>·</a:t>
            </a:r>
            <a:r>
              <a:rPr lang="en-US" sz="2400" i="1">
                <a:latin typeface="Calibri" charset="0"/>
              </a:rPr>
              <a:t> X</a:t>
            </a:r>
            <a:r>
              <a:rPr lang="en-US" sz="2400" i="1" baseline="-25000">
                <a:latin typeface="Calibri" charset="0"/>
              </a:rPr>
              <a:t>2</a:t>
            </a:r>
            <a:endParaRPr lang="en-US" sz="2400" i="1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Calibri" charset="0"/>
              </a:rPr>
              <a:t>X</a:t>
            </a:r>
            <a:r>
              <a:rPr lang="en-US" sz="2400" i="1" baseline="-25000">
                <a:latin typeface="Calibri" charset="0"/>
              </a:rPr>
              <a:t>2</a:t>
            </a:r>
            <a:r>
              <a:rPr lang="en-US" sz="2400" i="1">
                <a:latin typeface="Calibri" charset="0"/>
              </a:rPr>
              <a:t> + T + T </a:t>
            </a:r>
            <a:r>
              <a:rPr lang="en-US" sz="2400">
                <a:latin typeface="Calibri" charset="0"/>
              </a:rPr>
              <a:t>= </a:t>
            </a:r>
            <a:r>
              <a:rPr lang="en-US" sz="2400" i="1">
                <a:latin typeface="Calibri" charset="0"/>
              </a:rPr>
              <a:t>O + 10 </a:t>
            </a:r>
            <a:r>
              <a:rPr lang="en-US" sz="2400" i="1">
                <a:latin typeface="Arial" charset="0"/>
                <a:cs typeface="Arial" charset="0"/>
              </a:rPr>
              <a:t>·</a:t>
            </a:r>
            <a:r>
              <a:rPr lang="en-US" sz="2400" i="1">
                <a:latin typeface="Calibri" charset="0"/>
              </a:rPr>
              <a:t> X</a:t>
            </a:r>
            <a:r>
              <a:rPr lang="en-US" sz="2400" i="1" baseline="-25000">
                <a:latin typeface="Calibri" charset="0"/>
              </a:rPr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Calibri" charset="0"/>
              </a:rPr>
              <a:t>X</a:t>
            </a:r>
            <a:r>
              <a:rPr lang="en-US" sz="2400" i="1" baseline="-25000">
                <a:latin typeface="Calibri" charset="0"/>
              </a:rPr>
              <a:t>3</a:t>
            </a:r>
            <a:r>
              <a:rPr lang="en-US" sz="2400">
                <a:latin typeface="Calibri" charset="0"/>
              </a:rPr>
              <a:t> = </a:t>
            </a:r>
            <a:r>
              <a:rPr lang="en-US" sz="2400" i="1">
                <a:latin typeface="Calibri" charset="0"/>
              </a:rPr>
              <a:t>F</a:t>
            </a:r>
            <a:r>
              <a:rPr lang="en-US" sz="2400">
                <a:latin typeface="Calibri" charset="0"/>
              </a:rPr>
              <a:t>, </a:t>
            </a:r>
            <a:r>
              <a:rPr lang="en-US" sz="2400" i="1">
                <a:latin typeface="Calibri" charset="0"/>
              </a:rPr>
              <a:t>T </a:t>
            </a:r>
            <a:r>
              <a:rPr lang="en-US" sz="2400">
                <a:latin typeface="Calibri" charset="0"/>
                <a:cs typeface="Arial" charset="0"/>
              </a:rPr>
              <a:t>≠</a:t>
            </a:r>
            <a:r>
              <a:rPr lang="en-US" sz="2400">
                <a:latin typeface="Calibri" charset="0"/>
              </a:rPr>
              <a:t> 0, </a:t>
            </a:r>
            <a:r>
              <a:rPr lang="en-US" sz="2400" i="1">
                <a:latin typeface="Calibri" charset="0"/>
              </a:rPr>
              <a:t>F</a:t>
            </a:r>
            <a:r>
              <a:rPr lang="en-US" sz="2400">
                <a:latin typeface="Calibri" charset="0"/>
              </a:rPr>
              <a:t> </a:t>
            </a:r>
            <a:r>
              <a:rPr lang="en-US" sz="2400">
                <a:latin typeface="Calibri" charset="0"/>
                <a:cs typeface="Arial" charset="0"/>
              </a:rPr>
              <a:t>≠</a:t>
            </a:r>
            <a:r>
              <a:rPr lang="en-US" sz="2400">
                <a:latin typeface="Calibri" charset="0"/>
              </a:rPr>
              <a:t> 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australia-c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77" y="2693996"/>
            <a:ext cx="4589323" cy="393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Constraint Graph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Binary CSP:</a:t>
            </a:r>
            <a:r>
              <a:rPr lang="en-US" sz="2800" dirty="0">
                <a:latin typeface="Calibri" charset="0"/>
              </a:rPr>
              <a:t> each constraint relates </a:t>
            </a:r>
            <a:r>
              <a:rPr lang="en-US" sz="2800" b="1" i="1" dirty="0">
                <a:latin typeface="Calibri" charset="0"/>
              </a:rPr>
              <a:t>two</a:t>
            </a:r>
            <a:r>
              <a:rPr lang="en-US" sz="2800" dirty="0">
                <a:latin typeface="Calibri" charset="0"/>
              </a:rPr>
              <a:t> variables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Constraint graph:</a:t>
            </a:r>
            <a:r>
              <a:rPr lang="en-US" sz="2800" dirty="0">
                <a:latin typeface="Calibri" charset="0"/>
              </a:rPr>
              <a:t> nodes are </a:t>
            </a:r>
            <a:r>
              <a:rPr lang="en-US" sz="2800" b="1" dirty="0">
                <a:latin typeface="Calibri" charset="0"/>
              </a:rPr>
              <a:t>variables</a:t>
            </a:r>
            <a:r>
              <a:rPr lang="en-US" sz="2800" dirty="0">
                <a:latin typeface="Calibri" charset="0"/>
              </a:rPr>
              <a:t>, arcs are </a:t>
            </a:r>
            <a:r>
              <a:rPr lang="en-US" sz="2800" b="1" dirty="0">
                <a:latin typeface="Calibri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87199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1" eaLnBrk="1" hangingPunct="1"/>
            <a:r>
              <a:rPr lang="en-US" dirty="0">
                <a:latin typeface="Calibri" charset="0"/>
              </a:rPr>
              <a:t>Keep track of </a:t>
            </a:r>
            <a:r>
              <a:rPr lang="en-US" b="1" dirty="0">
                <a:latin typeface="Calibri" charset="0"/>
              </a:rPr>
              <a:t>remaining legal values </a:t>
            </a:r>
            <a:r>
              <a:rPr lang="en-US" dirty="0">
                <a:latin typeface="Calibri" charset="0"/>
              </a:rPr>
              <a:t>for all unassigned variables</a:t>
            </a:r>
          </a:p>
          <a:p>
            <a:pPr lvl="1" eaLnBrk="1" hangingPunct="1"/>
            <a:r>
              <a:rPr lang="en-US" dirty="0" err="1">
                <a:latin typeface="Calibri" charset="0"/>
              </a:rPr>
              <a:t>Deadend</a:t>
            </a:r>
            <a:r>
              <a:rPr lang="en-US" dirty="0">
                <a:latin typeface="Calibri" charset="0"/>
              </a:rPr>
              <a:t> when any variable has </a:t>
            </a:r>
            <a:r>
              <a:rPr lang="en-US" b="1" i="1" dirty="0">
                <a:latin typeface="Calibri" charset="0"/>
              </a:rPr>
              <a:t>no</a:t>
            </a:r>
            <a:r>
              <a:rPr lang="en-US" dirty="0">
                <a:latin typeface="Calibri" charset="0"/>
              </a:rPr>
              <a:t> legal values</a:t>
            </a:r>
          </a:p>
        </p:txBody>
      </p:sp>
      <p:pic>
        <p:nvPicPr>
          <p:cNvPr id="97281" name="Picture 4" descr="forward-checking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8" y="3200400"/>
            <a:ext cx="876786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Forward Checking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867400" y="3276600"/>
            <a:ext cx="2489200" cy="612775"/>
          </a:xfrm>
          <a:prstGeom prst="wedgeRoundRectCallout">
            <a:avLst>
              <a:gd name="adj1" fmla="val -99935"/>
              <a:gd name="adj2" fmla="val 27260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285" name="TextBox 2"/>
          <p:cNvSpPr txBox="1">
            <a:spLocks noChangeArrowheads="1"/>
          </p:cNvSpPr>
          <p:nvPr/>
        </p:nvSpPr>
        <p:spPr bwMode="auto">
          <a:xfrm>
            <a:off x="5867400" y="3276600"/>
            <a:ext cx="2374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Note:  </a:t>
            </a:r>
            <a:r>
              <a:rPr lang="en-US" sz="1800" i="1"/>
              <a:t>WA</a:t>
            </a:r>
            <a:r>
              <a:rPr lang="en-US" sz="1800"/>
              <a:t> is </a:t>
            </a:r>
            <a:r>
              <a:rPr lang="en-US" sz="1800" b="1" i="1"/>
              <a:t>not</a:t>
            </a:r>
            <a:r>
              <a:rPr lang="en-US" sz="1800"/>
              <a:t> the </a:t>
            </a:r>
          </a:p>
          <a:p>
            <a:r>
              <a:rPr lang="en-US" sz="1800"/>
              <a:t>most constraining var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Forward Checking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1" eaLnBrk="1" hangingPunct="1"/>
            <a:r>
              <a:rPr lang="en-US" dirty="0">
                <a:latin typeface="Calibri" charset="0"/>
              </a:rPr>
              <a:t>Keep track of </a:t>
            </a:r>
            <a:r>
              <a:rPr lang="en-US" b="1" dirty="0">
                <a:latin typeface="Calibri" charset="0"/>
              </a:rPr>
              <a:t>remaining legal values </a:t>
            </a:r>
            <a:r>
              <a:rPr lang="en-US" dirty="0">
                <a:latin typeface="Calibri" charset="0"/>
              </a:rPr>
              <a:t>for all unassigned variables</a:t>
            </a:r>
          </a:p>
          <a:p>
            <a:pPr lvl="1" eaLnBrk="1" hangingPunct="1"/>
            <a:r>
              <a:rPr lang="en-US" dirty="0" err="1">
                <a:latin typeface="Calibri" charset="0"/>
              </a:rPr>
              <a:t>Deadend</a:t>
            </a:r>
            <a:r>
              <a:rPr lang="en-US" dirty="0">
                <a:latin typeface="Calibri" charset="0"/>
              </a:rPr>
              <a:t> when any variable has </a:t>
            </a:r>
            <a:r>
              <a:rPr lang="en-US" b="1" i="1" dirty="0">
                <a:latin typeface="Calibri" charset="0"/>
              </a:rPr>
              <a:t>no</a:t>
            </a:r>
            <a:r>
              <a:rPr lang="en-US" dirty="0">
                <a:latin typeface="Calibri" charset="0"/>
              </a:rPr>
              <a:t> legal values</a:t>
            </a:r>
          </a:p>
        </p:txBody>
      </p:sp>
      <p:pic>
        <p:nvPicPr>
          <p:cNvPr id="99331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3" y="3276600"/>
            <a:ext cx="84907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086600" y="3657600"/>
            <a:ext cx="1905000" cy="923925"/>
          </a:xfrm>
          <a:prstGeom prst="wedgeRoundRectCallout">
            <a:avLst>
              <a:gd name="adj1" fmla="val -92617"/>
              <a:gd name="adj2" fmla="val -39315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33" name="TextBox 2"/>
          <p:cNvSpPr txBox="1">
            <a:spLocks noChangeArrowheads="1"/>
          </p:cNvSpPr>
          <p:nvPr/>
        </p:nvSpPr>
        <p:spPr bwMode="auto">
          <a:xfrm>
            <a:off x="7086600" y="3657600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/>
              <a:t>Note: </a:t>
            </a:r>
            <a:r>
              <a:rPr lang="en-US" sz="1800" i="1" dirty="0"/>
              <a:t>Q</a:t>
            </a:r>
            <a:r>
              <a:rPr lang="en-US" sz="1800" dirty="0"/>
              <a:t> is </a:t>
            </a:r>
            <a:r>
              <a:rPr lang="en-US" sz="1800" b="1" i="1" dirty="0"/>
              <a:t>not</a:t>
            </a:r>
          </a:p>
          <a:p>
            <a:r>
              <a:rPr lang="en-US" sz="1800" dirty="0"/>
              <a:t>most constrained variable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 descr="forward-checking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0" y="3200400"/>
            <a:ext cx="7778663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Forward Checking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 eaLnBrk="1" hangingPunct="1"/>
            <a:r>
              <a:rPr lang="en-US" dirty="0">
                <a:latin typeface="Calibri" charset="0"/>
              </a:rPr>
              <a:t>Keep track of </a:t>
            </a:r>
            <a:r>
              <a:rPr lang="en-US" b="1" dirty="0">
                <a:latin typeface="Calibri" charset="0"/>
              </a:rPr>
              <a:t>remaining legal values </a:t>
            </a:r>
            <a:r>
              <a:rPr lang="en-US" dirty="0">
                <a:latin typeface="Calibri" charset="0"/>
              </a:rPr>
              <a:t>for all unassigned variables</a:t>
            </a:r>
          </a:p>
          <a:p>
            <a:pPr lvl="1" eaLnBrk="1" hangingPunct="1"/>
            <a:r>
              <a:rPr lang="en-US" dirty="0" err="1">
                <a:latin typeface="Calibri" charset="0"/>
              </a:rPr>
              <a:t>Deadend</a:t>
            </a:r>
            <a:r>
              <a:rPr lang="en-US" dirty="0">
                <a:latin typeface="Calibri" charset="0"/>
              </a:rPr>
              <a:t> when any variable has </a:t>
            </a:r>
            <a:r>
              <a:rPr lang="en-US" b="1" i="1" dirty="0">
                <a:latin typeface="Calibri" charset="0"/>
              </a:rPr>
              <a:t>no</a:t>
            </a:r>
            <a:r>
              <a:rPr lang="en-US" dirty="0">
                <a:latin typeface="Calibri" charset="0"/>
              </a:rPr>
              <a:t> legal values</a:t>
            </a:r>
          </a:p>
        </p:txBody>
      </p:sp>
      <p:sp>
        <p:nvSpPr>
          <p:cNvPr id="2" name="Oval 1"/>
          <p:cNvSpPr/>
          <p:nvPr/>
        </p:nvSpPr>
        <p:spPr>
          <a:xfrm>
            <a:off x="6019800" y="6172200"/>
            <a:ext cx="11430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610901" y="3124200"/>
            <a:ext cx="1524000" cy="1203325"/>
          </a:xfrm>
          <a:prstGeom prst="wedgeRoundRectCallout">
            <a:avLst>
              <a:gd name="adj1" fmla="val -66666"/>
              <a:gd name="adj2" fmla="val 19827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82" name="TextBox 3"/>
          <p:cNvSpPr txBox="1">
            <a:spLocks noChangeArrowheads="1"/>
          </p:cNvSpPr>
          <p:nvPr/>
        </p:nvSpPr>
        <p:spPr bwMode="auto">
          <a:xfrm>
            <a:off x="7666337" y="31242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/>
              <a:t>Note: </a:t>
            </a:r>
            <a:r>
              <a:rPr lang="en-US" sz="1800" i="1" dirty="0"/>
              <a:t>V</a:t>
            </a:r>
            <a:r>
              <a:rPr lang="en-US" sz="1800" dirty="0"/>
              <a:t> is </a:t>
            </a:r>
            <a:r>
              <a:rPr lang="en-US" sz="1800" b="1" i="1" dirty="0"/>
              <a:t>not</a:t>
            </a:r>
            <a:r>
              <a:rPr lang="en-US" sz="1800" dirty="0"/>
              <a:t> most constrained variable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7f_QYyu5y.mp4">
            <a:hlinkClick r:id="" action="ppaction://media"/>
            <a:extLst>
              <a:ext uri="{FF2B5EF4-FFF2-40B4-BE49-F238E27FC236}">
                <a16:creationId xmlns:a16="http://schemas.microsoft.com/office/drawing/2014/main" id="{8051D94B-553B-D14C-A66D-4C60DD9142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50800"/>
            <a:ext cx="65024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Constraint Propagation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Forward checking propagates information from assigned to unassigned variables, but doesn't provide early detection for </a:t>
            </a:r>
            <a:r>
              <a:rPr lang="en-US" sz="2800" b="1" i="1" dirty="0">
                <a:latin typeface="Calibri" charset="0"/>
              </a:rPr>
              <a:t>all</a:t>
            </a:r>
            <a:r>
              <a:rPr lang="en-US" sz="2800" dirty="0">
                <a:latin typeface="Calibri" charset="0"/>
              </a:rPr>
              <a:t> failures:</a:t>
            </a: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NT and SA cannot </a:t>
            </a:r>
            <a:r>
              <a:rPr lang="en-US" sz="2800" i="1" dirty="0">
                <a:latin typeface="Calibri" charset="0"/>
              </a:rPr>
              <a:t>both</a:t>
            </a:r>
            <a:r>
              <a:rPr lang="en-US" sz="2800" dirty="0">
                <a:latin typeface="Calibri" charset="0"/>
              </a:rPr>
              <a:t> be blue!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Constraint propagation </a:t>
            </a:r>
            <a:r>
              <a:rPr lang="en-US" sz="2800" i="1" dirty="0">
                <a:latin typeface="Calibri" charset="0"/>
              </a:rPr>
              <a:t>repeatedly (recursively) enforces constraints </a:t>
            </a:r>
            <a:r>
              <a:rPr lang="en-US" sz="2800" dirty="0">
                <a:latin typeface="Calibri" charset="0"/>
              </a:rPr>
              <a:t>for </a:t>
            </a:r>
            <a:r>
              <a:rPr lang="en-US" sz="2800" i="1" dirty="0">
                <a:latin typeface="Calibri" charset="0"/>
              </a:rPr>
              <a:t>all</a:t>
            </a:r>
            <a:r>
              <a:rPr lang="en-US" sz="2800" dirty="0">
                <a:latin typeface="Calibri" charset="0"/>
              </a:rPr>
              <a:t> variables</a:t>
            </a:r>
          </a:p>
        </p:txBody>
      </p:sp>
      <p:pic>
        <p:nvPicPr>
          <p:cNvPr id="105475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318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Constraint Propagation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86200"/>
            <a:ext cx="8153400" cy="2667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None/>
            </a:pPr>
            <a:r>
              <a:rPr lang="en-US" sz="2800" dirty="0">
                <a:solidFill>
                  <a:srgbClr val="C00000"/>
                </a:solidFill>
                <a:latin typeface="Calibri" charset="0"/>
              </a:rPr>
              <a:t>Main idea</a:t>
            </a:r>
            <a:r>
              <a:rPr lang="en-US" sz="2800" dirty="0">
                <a:latin typeface="Calibri" charset="0"/>
              </a:rPr>
              <a:t>:  When you delete a value from a variable’s domain, check all variables connected to </a:t>
            </a:r>
            <a:r>
              <a:rPr lang="en-US" sz="2800" i="1" dirty="0">
                <a:latin typeface="Calibri" charset="0"/>
              </a:rPr>
              <a:t>it</a:t>
            </a:r>
            <a:r>
              <a:rPr lang="en-US" sz="2800" dirty="0">
                <a:latin typeface="Calibri" charset="0"/>
              </a:rPr>
              <a:t>.  If any of them change, delete all inconsistent values connected to </a:t>
            </a:r>
            <a:r>
              <a:rPr lang="en-US" sz="2800" i="1" dirty="0">
                <a:latin typeface="Calibri" charset="0"/>
              </a:rPr>
              <a:t>them</a:t>
            </a:r>
            <a:r>
              <a:rPr lang="en-US" sz="2800" dirty="0">
                <a:latin typeface="Calibri" charset="0"/>
              </a:rPr>
              <a:t>, etc.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Note:  In the above example, nothing changes</a:t>
            </a:r>
          </a:p>
        </p:txBody>
      </p:sp>
      <p:grpSp>
        <p:nvGrpSpPr>
          <p:cNvPr id="107523" name="Group 4"/>
          <p:cNvGrpSpPr>
            <a:grpSpLocks/>
          </p:cNvGrpSpPr>
          <p:nvPr/>
        </p:nvGrpSpPr>
        <p:grpSpPr bwMode="auto">
          <a:xfrm>
            <a:off x="2008188" y="1041400"/>
            <a:ext cx="5181600" cy="2286000"/>
            <a:chOff x="1104" y="768"/>
            <a:chExt cx="3648" cy="1776"/>
          </a:xfrm>
        </p:grpSpPr>
        <p:sp>
          <p:nvSpPr>
            <p:cNvPr id="107524" name="AutoShape 5"/>
            <p:cNvSpPr>
              <a:spLocks noChangeArrowheads="1"/>
            </p:cNvSpPr>
            <p:nvPr/>
          </p:nvSpPr>
          <p:spPr bwMode="auto">
            <a:xfrm>
              <a:off x="1104" y="9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3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107525" name="AutoShape 6"/>
            <p:cNvSpPr>
              <a:spLocks noChangeArrowheads="1"/>
            </p:cNvSpPr>
            <p:nvPr/>
          </p:nvSpPr>
          <p:spPr bwMode="auto">
            <a:xfrm>
              <a:off x="2112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6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107526" name="AutoShape 7"/>
            <p:cNvSpPr>
              <a:spLocks noChangeArrowheads="1"/>
            </p:cNvSpPr>
            <p:nvPr/>
          </p:nvSpPr>
          <p:spPr bwMode="auto">
            <a:xfrm>
              <a:off x="1968" y="1104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2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107527" name="AutoShape 8"/>
            <p:cNvSpPr>
              <a:spLocks noChangeArrowheads="1"/>
            </p:cNvSpPr>
            <p:nvPr/>
          </p:nvSpPr>
          <p:spPr bwMode="auto">
            <a:xfrm>
              <a:off x="4128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107528" name="AutoShape 9"/>
            <p:cNvSpPr>
              <a:spLocks noChangeArrowheads="1"/>
            </p:cNvSpPr>
            <p:nvPr/>
          </p:nvSpPr>
          <p:spPr bwMode="auto">
            <a:xfrm>
              <a:off x="3072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006E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107529" name="AutoShape 10"/>
            <p:cNvSpPr>
              <a:spLocks noChangeArrowheads="1"/>
            </p:cNvSpPr>
            <p:nvPr/>
          </p:nvSpPr>
          <p:spPr bwMode="auto">
            <a:xfrm>
              <a:off x="4272" y="100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1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107530" name="AutoShape 11"/>
            <p:cNvSpPr>
              <a:spLocks noChangeArrowheads="1"/>
            </p:cNvSpPr>
            <p:nvPr/>
          </p:nvSpPr>
          <p:spPr bwMode="auto">
            <a:xfrm>
              <a:off x="2880" y="76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5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107531" name="AutoShape 12"/>
            <p:cNvSpPr>
              <a:spLocks noChangeArrowheads="1"/>
            </p:cNvSpPr>
            <p:nvPr/>
          </p:nvSpPr>
          <p:spPr bwMode="auto">
            <a:xfrm>
              <a:off x="1104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4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cxnSp>
          <p:nvCxnSpPr>
            <p:cNvPr id="107532" name="AutoShape 13"/>
            <p:cNvCxnSpPr>
              <a:cxnSpLocks noChangeShapeType="1"/>
              <a:stCxn id="107524" idx="4"/>
              <a:endCxn id="107531" idx="0"/>
            </p:cNvCxnSpPr>
            <p:nvPr/>
          </p:nvCxnSpPr>
          <p:spPr bwMode="auto">
            <a:xfrm>
              <a:off x="1344" y="1344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33" name="AutoShape 14"/>
            <p:cNvCxnSpPr>
              <a:cxnSpLocks noChangeShapeType="1"/>
              <a:stCxn id="107524" idx="6"/>
              <a:endCxn id="107526" idx="2"/>
            </p:cNvCxnSpPr>
            <p:nvPr/>
          </p:nvCxnSpPr>
          <p:spPr bwMode="auto">
            <a:xfrm>
              <a:off x="1584" y="1128"/>
              <a:ext cx="38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34" name="AutoShape 15"/>
            <p:cNvCxnSpPr>
              <a:cxnSpLocks noChangeShapeType="1"/>
              <a:stCxn id="107524" idx="5"/>
              <a:endCxn id="107525" idx="1"/>
            </p:cNvCxnSpPr>
            <p:nvPr/>
          </p:nvCxnSpPr>
          <p:spPr bwMode="auto">
            <a:xfrm>
              <a:off x="1514" y="1281"/>
              <a:ext cx="668" cy="5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35" name="AutoShape 16"/>
            <p:cNvCxnSpPr>
              <a:cxnSpLocks noChangeShapeType="1"/>
              <a:stCxn id="107531" idx="6"/>
              <a:endCxn id="107528" idx="2"/>
            </p:cNvCxnSpPr>
            <p:nvPr/>
          </p:nvCxnSpPr>
          <p:spPr bwMode="auto">
            <a:xfrm>
              <a:off x="1584" y="2328"/>
              <a:ext cx="14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36" name="AutoShape 17"/>
            <p:cNvCxnSpPr>
              <a:cxnSpLocks noChangeShapeType="1"/>
              <a:stCxn id="107531" idx="7"/>
              <a:endCxn id="107525" idx="2"/>
            </p:cNvCxnSpPr>
            <p:nvPr/>
          </p:nvCxnSpPr>
          <p:spPr bwMode="auto">
            <a:xfrm flipV="1">
              <a:off x="1514" y="1992"/>
              <a:ext cx="598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37" name="AutoShape 18"/>
            <p:cNvCxnSpPr>
              <a:cxnSpLocks noChangeShapeType="1"/>
              <a:stCxn id="107525" idx="0"/>
              <a:endCxn id="107526" idx="4"/>
            </p:cNvCxnSpPr>
            <p:nvPr/>
          </p:nvCxnSpPr>
          <p:spPr bwMode="auto">
            <a:xfrm flipH="1" flipV="1">
              <a:off x="2208" y="1536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38" name="AutoShape 19"/>
            <p:cNvCxnSpPr>
              <a:cxnSpLocks noChangeShapeType="1"/>
              <a:stCxn id="107526" idx="7"/>
              <a:endCxn id="107530" idx="2"/>
            </p:cNvCxnSpPr>
            <p:nvPr/>
          </p:nvCxnSpPr>
          <p:spPr bwMode="auto">
            <a:xfrm flipV="1">
              <a:off x="2378" y="984"/>
              <a:ext cx="502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39" name="AutoShape 20"/>
            <p:cNvCxnSpPr>
              <a:cxnSpLocks noChangeShapeType="1"/>
              <a:stCxn id="107530" idx="6"/>
              <a:endCxn id="107529" idx="2"/>
            </p:cNvCxnSpPr>
            <p:nvPr/>
          </p:nvCxnSpPr>
          <p:spPr bwMode="auto">
            <a:xfrm>
              <a:off x="3360" y="984"/>
              <a:ext cx="91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40" name="AutoShape 21"/>
            <p:cNvCxnSpPr>
              <a:cxnSpLocks noChangeShapeType="1"/>
              <a:stCxn id="107529" idx="4"/>
              <a:endCxn id="107527" idx="0"/>
            </p:cNvCxnSpPr>
            <p:nvPr/>
          </p:nvCxnSpPr>
          <p:spPr bwMode="auto">
            <a:xfrm flipH="1">
              <a:off x="4368" y="1440"/>
              <a:ext cx="144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41" name="AutoShape 22"/>
            <p:cNvCxnSpPr>
              <a:cxnSpLocks noChangeShapeType="1"/>
              <a:stCxn id="107528" idx="6"/>
              <a:endCxn id="107527" idx="3"/>
            </p:cNvCxnSpPr>
            <p:nvPr/>
          </p:nvCxnSpPr>
          <p:spPr bwMode="auto">
            <a:xfrm flipV="1">
              <a:off x="3552" y="2145"/>
              <a:ext cx="646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42" name="AutoShape 23"/>
            <p:cNvCxnSpPr>
              <a:cxnSpLocks noChangeShapeType="1"/>
              <a:stCxn id="107530" idx="5"/>
              <a:endCxn id="107527" idx="1"/>
            </p:cNvCxnSpPr>
            <p:nvPr/>
          </p:nvCxnSpPr>
          <p:spPr bwMode="auto">
            <a:xfrm>
              <a:off x="3290" y="1137"/>
              <a:ext cx="908" cy="7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43" name="AutoShape 24"/>
            <p:cNvCxnSpPr>
              <a:cxnSpLocks noChangeShapeType="1"/>
              <a:stCxn id="107525" idx="6"/>
              <a:endCxn id="107528" idx="1"/>
            </p:cNvCxnSpPr>
            <p:nvPr/>
          </p:nvCxnSpPr>
          <p:spPr bwMode="auto">
            <a:xfrm>
              <a:off x="2592" y="1992"/>
              <a:ext cx="550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544" name="AutoShape 25"/>
            <p:cNvCxnSpPr>
              <a:cxnSpLocks noChangeShapeType="1"/>
              <a:stCxn id="107530" idx="4"/>
              <a:endCxn id="107528" idx="0"/>
            </p:cNvCxnSpPr>
            <p:nvPr/>
          </p:nvCxnSpPr>
          <p:spPr bwMode="auto">
            <a:xfrm>
              <a:off x="3120" y="1200"/>
              <a:ext cx="19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Arc Consistency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Simplest form of propagation makes each 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arc</a:t>
            </a:r>
            <a:r>
              <a:rPr lang="en-US" sz="2800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(i.e., each binary constraint) 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consistent</a:t>
            </a: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i="1" dirty="0">
                <a:latin typeface="Calibri" charset="0"/>
              </a:rPr>
              <a:t>X </a:t>
            </a:r>
            <a:r>
              <a:rPr lang="en-US" sz="2800" dirty="0">
                <a:latin typeface="Calibri" charset="0"/>
                <a:sym typeface="Wingdings" charset="0"/>
              </a:rPr>
              <a:t></a:t>
            </a:r>
            <a:r>
              <a:rPr lang="en-US" sz="2800" i="1" dirty="0">
                <a:latin typeface="Calibri" charset="0"/>
              </a:rPr>
              <a:t>Y</a:t>
            </a:r>
            <a:r>
              <a:rPr lang="en-US" sz="2800" dirty="0">
                <a:latin typeface="Calibri" charset="0"/>
              </a:rPr>
              <a:t> is consistent if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every</a:t>
            </a:r>
            <a:r>
              <a:rPr lang="en-US" dirty="0">
                <a:latin typeface="Calibri" charset="0"/>
              </a:rPr>
              <a:t> value </a:t>
            </a:r>
            <a:r>
              <a:rPr lang="en-US" i="1" dirty="0">
                <a:latin typeface="Calibri" charset="0"/>
              </a:rPr>
              <a:t>x </a:t>
            </a:r>
            <a:r>
              <a:rPr lang="en-US" dirty="0">
                <a:latin typeface="Calibri" charset="0"/>
              </a:rPr>
              <a:t>at </a:t>
            </a:r>
            <a:r>
              <a:rPr lang="en-US" dirty="0" err="1">
                <a:latin typeface="Calibri" charset="0"/>
              </a:rPr>
              <a:t>var</a:t>
            </a:r>
            <a:r>
              <a:rPr lang="en-US" dirty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X </a:t>
            </a:r>
            <a:r>
              <a:rPr lang="en-US" dirty="0">
                <a:latin typeface="Calibri" charset="0"/>
              </a:rPr>
              <a:t>there is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some</a:t>
            </a:r>
            <a:r>
              <a:rPr lang="en-US" dirty="0">
                <a:latin typeface="Calibri" charset="0"/>
              </a:rPr>
              <a:t> allowed </a:t>
            </a:r>
            <a:r>
              <a:rPr lang="en-US" i="1" dirty="0">
                <a:latin typeface="Calibri" charset="0"/>
              </a:rPr>
              <a:t>y</a:t>
            </a:r>
            <a:r>
              <a:rPr lang="en-US" dirty="0">
                <a:latin typeface="Calibri" charset="0"/>
              </a:rPr>
              <a:t>, i.e., there is at least 1 value of </a:t>
            </a:r>
            <a:r>
              <a:rPr lang="en-US" i="1" dirty="0">
                <a:latin typeface="Calibri" charset="0"/>
              </a:rPr>
              <a:t>Y</a:t>
            </a:r>
            <a:r>
              <a:rPr lang="en-US" dirty="0">
                <a:latin typeface="Calibri" charset="0"/>
              </a:rPr>
              <a:t> that is consistent with </a:t>
            </a:r>
            <a:r>
              <a:rPr lang="en-US" i="1" dirty="0">
                <a:latin typeface="Calibri" charset="0"/>
              </a:rPr>
              <a:t>x </a:t>
            </a:r>
            <a:r>
              <a:rPr lang="en-US" dirty="0">
                <a:latin typeface="Calibri" charset="0"/>
              </a:rPr>
              <a:t>at</a:t>
            </a:r>
            <a:r>
              <a:rPr lang="en-US" i="1" dirty="0">
                <a:latin typeface="Calibri" charset="0"/>
              </a:rPr>
              <a:t> X</a:t>
            </a:r>
            <a:r>
              <a:rPr lang="en-US" sz="2000" dirty="0">
                <a:latin typeface="Calibri" charset="0"/>
              </a:rPr>
              <a:t>
</a:t>
            </a:r>
          </a:p>
        </p:txBody>
      </p:sp>
      <p:pic>
        <p:nvPicPr>
          <p:cNvPr id="109571" name="Picture 6" descr="ac-example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171950"/>
            <a:ext cx="6937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1"/>
          <p:cNvSpPr txBox="1">
            <a:spLocks noChangeArrowheads="1"/>
          </p:cNvSpPr>
          <p:nvPr/>
        </p:nvSpPr>
        <p:spPr bwMode="auto">
          <a:xfrm>
            <a:off x="7696200" y="5105400"/>
            <a:ext cx="1237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i="1" dirty="0"/>
              <a:t>X</a:t>
            </a:r>
            <a:r>
              <a:rPr lang="en-US" sz="2000" dirty="0"/>
              <a:t> = SA</a:t>
            </a:r>
          </a:p>
          <a:p>
            <a:r>
              <a:rPr lang="en-US" sz="2000" i="1" dirty="0"/>
              <a:t>Y</a:t>
            </a:r>
            <a:r>
              <a:rPr lang="en-US" sz="2000" dirty="0"/>
              <a:t> = NSW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Arc Consistency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391400" cy="4906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Simplest form of propagation makes each 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arc consistent</a:t>
            </a:r>
          </a:p>
          <a:p>
            <a:pPr eaLnBrk="1" hangingPunct="1"/>
            <a:r>
              <a:rPr lang="en-US" sz="2800" i="1" dirty="0">
                <a:latin typeface="Calibri" charset="0"/>
              </a:rPr>
              <a:t>X </a:t>
            </a:r>
            <a:r>
              <a:rPr lang="en-US" sz="2800" dirty="0">
                <a:latin typeface="Calibri" charset="0"/>
                <a:sym typeface="Wingdings" charset="0"/>
              </a:rPr>
              <a:t></a:t>
            </a:r>
            <a:r>
              <a:rPr lang="en-US" sz="2800" i="1" dirty="0">
                <a:latin typeface="Calibri" charset="0"/>
              </a:rPr>
              <a:t>Y</a:t>
            </a:r>
            <a:r>
              <a:rPr lang="en-US" sz="2800" dirty="0">
                <a:latin typeface="Calibri" charset="0"/>
              </a:rPr>
              <a:t> is consistent if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every</a:t>
            </a:r>
            <a:r>
              <a:rPr lang="en-US" dirty="0">
                <a:latin typeface="Calibri" charset="0"/>
              </a:rPr>
              <a:t> value </a:t>
            </a:r>
            <a:r>
              <a:rPr lang="en-US" i="1" dirty="0">
                <a:latin typeface="Calibri" charset="0"/>
              </a:rPr>
              <a:t>x </a:t>
            </a:r>
            <a:r>
              <a:rPr lang="en-US" dirty="0">
                <a:latin typeface="Calibri" charset="0"/>
              </a:rPr>
              <a:t>at </a:t>
            </a:r>
            <a:r>
              <a:rPr lang="en-US" i="1" dirty="0">
                <a:latin typeface="Calibri" charset="0"/>
              </a:rPr>
              <a:t>X </a:t>
            </a:r>
            <a:r>
              <a:rPr lang="en-US" dirty="0">
                <a:latin typeface="Calibri" charset="0"/>
              </a:rPr>
              <a:t>there is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some</a:t>
            </a:r>
            <a:r>
              <a:rPr lang="en-US" dirty="0">
                <a:latin typeface="Calibri" charset="0"/>
              </a:rPr>
              <a:t> allowed </a:t>
            </a:r>
            <a:r>
              <a:rPr lang="en-US" i="1" dirty="0">
                <a:latin typeface="Calibri" charset="0"/>
              </a:rPr>
              <a:t>y</a:t>
            </a:r>
            <a:r>
              <a:rPr lang="en-US" dirty="0">
                <a:latin typeface="Calibri" charset="0"/>
              </a:rPr>
              <a:t>; 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if not, delete </a:t>
            </a:r>
            <a:r>
              <a:rPr lang="en-US" b="1" i="1" dirty="0">
                <a:solidFill>
                  <a:srgbClr val="FF0000"/>
                </a:solidFill>
                <a:latin typeface="Calibri" charset="0"/>
              </a:rPr>
              <a:t>x</a:t>
            </a:r>
            <a:r>
              <a:rPr lang="en-US" sz="2000" dirty="0">
                <a:latin typeface="Calibri" charset="0"/>
              </a:rPr>
              <a:t>
</a:t>
            </a:r>
          </a:p>
        </p:txBody>
      </p:sp>
      <p:pic>
        <p:nvPicPr>
          <p:cNvPr id="111619" name="Picture 6" descr="ac-example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886200"/>
            <a:ext cx="69929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Box 1"/>
          <p:cNvSpPr txBox="1">
            <a:spLocks noChangeArrowheads="1"/>
          </p:cNvSpPr>
          <p:nvPr/>
        </p:nvSpPr>
        <p:spPr bwMode="auto">
          <a:xfrm>
            <a:off x="7620000" y="4724400"/>
            <a:ext cx="1238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i="1" dirty="0"/>
              <a:t>X</a:t>
            </a:r>
            <a:r>
              <a:rPr lang="en-US" sz="2000" dirty="0"/>
              <a:t> = NSW</a:t>
            </a:r>
          </a:p>
          <a:p>
            <a:r>
              <a:rPr lang="en-US" sz="2000" i="1" dirty="0"/>
              <a:t>Y</a:t>
            </a:r>
            <a:r>
              <a:rPr lang="en-US" sz="2000" dirty="0"/>
              <a:t> = SA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Arc Consistency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Simplest form of propagation makes each 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arc consistent</a:t>
            </a:r>
          </a:p>
          <a:p>
            <a:pPr eaLnBrk="1" hangingPunct="1"/>
            <a:r>
              <a:rPr lang="en-US" sz="2800" i="1" dirty="0">
                <a:latin typeface="Calibri" charset="0"/>
              </a:rPr>
              <a:t>X </a:t>
            </a:r>
            <a:r>
              <a:rPr lang="en-US" sz="2800" dirty="0">
                <a:latin typeface="Calibri" charset="0"/>
                <a:sym typeface="Wingdings" charset="0"/>
              </a:rPr>
              <a:t></a:t>
            </a:r>
            <a:r>
              <a:rPr lang="en-US" sz="2800" i="1" dirty="0">
                <a:latin typeface="Calibri" charset="0"/>
              </a:rPr>
              <a:t>Y</a:t>
            </a:r>
            <a:r>
              <a:rPr lang="en-US" sz="2800" dirty="0">
                <a:latin typeface="Calibri" charset="0"/>
              </a:rPr>
              <a:t> is consistent if</a:t>
            </a:r>
          </a:p>
          <a:p>
            <a:pPr lvl="1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every</a:t>
            </a:r>
            <a:r>
              <a:rPr lang="en-US" dirty="0">
                <a:latin typeface="Calibri" charset="0"/>
              </a:rPr>
              <a:t> value </a:t>
            </a:r>
            <a:r>
              <a:rPr lang="en-US" i="1" dirty="0">
                <a:latin typeface="Calibri" charset="0"/>
              </a:rPr>
              <a:t>x </a:t>
            </a:r>
            <a:r>
              <a:rPr lang="en-US" dirty="0">
                <a:latin typeface="Calibri" charset="0"/>
              </a:rPr>
              <a:t>at </a:t>
            </a:r>
            <a:r>
              <a:rPr lang="en-US" i="1" dirty="0">
                <a:latin typeface="Calibri" charset="0"/>
              </a:rPr>
              <a:t>X </a:t>
            </a:r>
            <a:r>
              <a:rPr lang="en-US" dirty="0">
                <a:latin typeface="Calibri" charset="0"/>
              </a:rPr>
              <a:t>there is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some</a:t>
            </a:r>
            <a:r>
              <a:rPr lang="en-US" dirty="0">
                <a:latin typeface="Calibri" charset="0"/>
              </a:rPr>
              <a:t> allowed </a:t>
            </a:r>
            <a:r>
              <a:rPr lang="en-US" i="1" dirty="0">
                <a:latin typeface="Calibri" charset="0"/>
              </a:rPr>
              <a:t>y</a:t>
            </a:r>
            <a:r>
              <a:rPr lang="en-US" dirty="0">
                <a:latin typeface="Calibri" charset="0"/>
              </a:rPr>
              <a:t>;  if not, delete </a:t>
            </a:r>
            <a:r>
              <a:rPr lang="en-US" i="1" dirty="0">
                <a:latin typeface="Calibri" charset="0"/>
              </a:rPr>
              <a:t>x</a:t>
            </a:r>
            <a:r>
              <a:rPr lang="en-US" sz="2400" dirty="0">
                <a:latin typeface="Calibri" charset="0"/>
              </a:rPr>
              <a:t>
</a:t>
            </a:r>
          </a:p>
          <a:p>
            <a:pPr lvl="1" eaLnBrk="1" hangingPunct="1">
              <a:buFont typeface="Wingdings" charset="0"/>
              <a:buNone/>
            </a:pPr>
            <a:endParaRPr lang="en-US" sz="20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20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18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18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18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1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If </a:t>
            </a:r>
            <a:r>
              <a:rPr lang="en-US" sz="2800" i="1" dirty="0">
                <a:latin typeface="Calibri" charset="0"/>
              </a:rPr>
              <a:t>X</a:t>
            </a:r>
            <a:r>
              <a:rPr lang="en-US" sz="2800" dirty="0">
                <a:latin typeface="Calibri" charset="0"/>
              </a:rPr>
              <a:t> loses a value, </a:t>
            </a:r>
            <a:r>
              <a:rPr lang="en-US" sz="2800" i="1" dirty="0">
                <a:latin typeface="Calibri" charset="0"/>
              </a:rPr>
              <a:t>all</a:t>
            </a:r>
            <a:r>
              <a:rPr lang="en-US" sz="2800" dirty="0">
                <a:latin typeface="Calibri" charset="0"/>
              </a:rPr>
              <a:t> neighbors of </a:t>
            </a:r>
            <a:r>
              <a:rPr lang="en-US" sz="2800" i="1" dirty="0">
                <a:latin typeface="Calibri" charset="0"/>
              </a:rPr>
              <a:t>X</a:t>
            </a:r>
            <a:r>
              <a:rPr lang="en-US" sz="2800" dirty="0">
                <a:latin typeface="Calibri" charset="0"/>
              </a:rPr>
              <a:t> must be rechecked</a:t>
            </a:r>
          </a:p>
        </p:txBody>
      </p:sp>
      <p:pic>
        <p:nvPicPr>
          <p:cNvPr id="113667" name="Picture 6" descr="ac-example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40125"/>
            <a:ext cx="656113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Box 1"/>
          <p:cNvSpPr txBox="1">
            <a:spLocks noChangeArrowheads="1"/>
          </p:cNvSpPr>
          <p:nvPr/>
        </p:nvSpPr>
        <p:spPr bwMode="auto">
          <a:xfrm>
            <a:off x="7620000" y="4343400"/>
            <a:ext cx="1237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i="1" dirty="0"/>
              <a:t>X</a:t>
            </a:r>
            <a:r>
              <a:rPr lang="en-US" sz="2000" dirty="0"/>
              <a:t> = V</a:t>
            </a:r>
          </a:p>
          <a:p>
            <a:r>
              <a:rPr lang="en-US" sz="2000" i="1" dirty="0"/>
              <a:t>Y</a:t>
            </a:r>
            <a:r>
              <a:rPr lang="en-US" sz="2000" dirty="0"/>
              <a:t> = NSW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movie_s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0"/>
            <a:ext cx="600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23780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4400" dirty="0">
                <a:latin typeface="+mn-lt"/>
              </a:rPr>
              <a:t>Example:</a:t>
            </a:r>
          </a:p>
          <a:p>
            <a:r>
              <a:rPr lang="en-US" sz="4400" dirty="0">
                <a:latin typeface="+mn-lt"/>
              </a:rPr>
              <a:t>Movie Seating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Arc Consistency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ea typeface="+mn-ea"/>
                <a:cs typeface="+mn-cs"/>
              </a:rPr>
              <a:t>Simplest form of propagation makes each </a:t>
            </a:r>
            <a:r>
              <a:rPr lang="en-US" sz="4400" b="1" dirty="0">
                <a:solidFill>
                  <a:srgbClr val="C00000"/>
                </a:solidFill>
                <a:ea typeface="+mn-ea"/>
                <a:cs typeface="+mn-cs"/>
              </a:rPr>
              <a:t>arc consistent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i="1" dirty="0">
                <a:ea typeface="+mn-ea"/>
                <a:cs typeface="+mn-cs"/>
              </a:rPr>
              <a:t>X </a:t>
            </a:r>
            <a:r>
              <a:rPr lang="en-US" sz="4400" dirty="0"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4400" i="1" dirty="0">
                <a:ea typeface="+mn-ea"/>
                <a:cs typeface="+mn-cs"/>
              </a:rPr>
              <a:t>Y</a:t>
            </a:r>
            <a:r>
              <a:rPr lang="en-US" sz="4400" dirty="0">
                <a:ea typeface="+mn-ea"/>
                <a:cs typeface="+mn-cs"/>
              </a:rPr>
              <a:t> is consistent if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dirty="0">
                <a:ea typeface="+mn-ea"/>
              </a:rPr>
              <a:t>for </a:t>
            </a:r>
            <a:r>
              <a:rPr lang="en-US" sz="4400" dirty="0">
                <a:solidFill>
                  <a:srgbClr val="FF0000"/>
                </a:solidFill>
                <a:ea typeface="+mn-ea"/>
              </a:rPr>
              <a:t>every</a:t>
            </a:r>
            <a:r>
              <a:rPr lang="en-US" sz="4400" dirty="0">
                <a:ea typeface="+mn-ea"/>
              </a:rPr>
              <a:t> value </a:t>
            </a:r>
            <a:r>
              <a:rPr lang="en-US" sz="4400" i="1" dirty="0">
                <a:ea typeface="+mn-ea"/>
              </a:rPr>
              <a:t>x </a:t>
            </a:r>
            <a:r>
              <a:rPr lang="en-US" sz="4400" dirty="0">
                <a:ea typeface="+mn-ea"/>
              </a:rPr>
              <a:t>at </a:t>
            </a:r>
            <a:r>
              <a:rPr lang="en-US" sz="4400" i="1" dirty="0">
                <a:ea typeface="+mn-ea"/>
              </a:rPr>
              <a:t>X </a:t>
            </a:r>
            <a:r>
              <a:rPr lang="en-US" sz="4400" dirty="0">
                <a:ea typeface="+mn-ea"/>
              </a:rPr>
              <a:t>there is </a:t>
            </a:r>
            <a:r>
              <a:rPr lang="en-US" sz="4400" dirty="0">
                <a:solidFill>
                  <a:srgbClr val="FF0000"/>
                </a:solidFill>
                <a:ea typeface="+mn-ea"/>
              </a:rPr>
              <a:t>some</a:t>
            </a:r>
            <a:r>
              <a:rPr lang="en-US" sz="4400" dirty="0">
                <a:ea typeface="+mn-ea"/>
              </a:rPr>
              <a:t> allowed </a:t>
            </a:r>
            <a:r>
              <a:rPr lang="en-US" sz="4400" i="1" dirty="0">
                <a:ea typeface="+mn-ea"/>
              </a:rPr>
              <a:t>y</a:t>
            </a:r>
            <a:r>
              <a:rPr lang="en-US" sz="4400" dirty="0">
                <a:solidFill>
                  <a:prstClr val="black"/>
                </a:solidFill>
                <a:ea typeface="+mn-ea"/>
              </a:rPr>
              <a:t>;  if not, delete </a:t>
            </a:r>
            <a:r>
              <a:rPr lang="en-US" sz="4400" i="1" dirty="0">
                <a:solidFill>
                  <a:prstClr val="black"/>
                </a:solidFill>
                <a:ea typeface="+mn-ea"/>
              </a:rPr>
              <a:t>x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>
                <a:ea typeface="+mn-ea"/>
              </a:rPr>
              <a:t>
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ea typeface="+mn-ea"/>
                <a:cs typeface="+mn-cs"/>
              </a:rPr>
              <a:t>If </a:t>
            </a:r>
            <a:r>
              <a:rPr lang="en-US" sz="4400" i="1" dirty="0">
                <a:ea typeface="+mn-ea"/>
                <a:cs typeface="+mn-cs"/>
              </a:rPr>
              <a:t>X</a:t>
            </a:r>
            <a:r>
              <a:rPr lang="en-US" sz="4400" dirty="0">
                <a:ea typeface="+mn-ea"/>
                <a:cs typeface="+mn-cs"/>
              </a:rPr>
              <a:t> loses a value, all neighbors of </a:t>
            </a:r>
            <a:r>
              <a:rPr lang="en-US" sz="4400" i="1" dirty="0">
                <a:ea typeface="+mn-ea"/>
                <a:cs typeface="+mn-cs"/>
              </a:rPr>
              <a:t>X</a:t>
            </a:r>
            <a:r>
              <a:rPr lang="en-US" sz="4400" dirty="0">
                <a:ea typeface="+mn-ea"/>
                <a:cs typeface="+mn-cs"/>
              </a:rPr>
              <a:t> must be rechecked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ea typeface="+mn-ea"/>
                <a:cs typeface="+mn-cs"/>
              </a:rPr>
              <a:t>Arc consistency detects failure </a:t>
            </a:r>
            <a:r>
              <a:rPr lang="en-US" sz="4400" i="1" dirty="0">
                <a:ea typeface="+mn-ea"/>
                <a:cs typeface="+mn-cs"/>
              </a:rPr>
              <a:t>earlier</a:t>
            </a:r>
            <a:r>
              <a:rPr lang="en-US" sz="4400" dirty="0">
                <a:ea typeface="+mn-ea"/>
                <a:cs typeface="+mn-cs"/>
              </a:rPr>
              <a:t> than forward checking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ea typeface="+mn-ea"/>
                <a:cs typeface="+mn-cs"/>
              </a:rPr>
              <a:t>Use as a preprocessor and after each assignment during search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  <a:cs typeface="+mn-cs"/>
              </a:rPr>
              <a:t>
</a:t>
            </a:r>
          </a:p>
        </p:txBody>
      </p:sp>
      <p:pic>
        <p:nvPicPr>
          <p:cNvPr id="115715" name="Picture 6" descr="ac-example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7" y="2590800"/>
            <a:ext cx="6660333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Box 2"/>
          <p:cNvSpPr txBox="1">
            <a:spLocks noChangeArrowheads="1"/>
          </p:cNvSpPr>
          <p:nvPr/>
        </p:nvSpPr>
        <p:spPr bwMode="auto">
          <a:xfrm>
            <a:off x="7772400" y="3505200"/>
            <a:ext cx="10182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i="1" dirty="0"/>
              <a:t>X</a:t>
            </a:r>
            <a:r>
              <a:rPr lang="en-US" sz="2000" dirty="0"/>
              <a:t> = SA</a:t>
            </a:r>
          </a:p>
          <a:p>
            <a:r>
              <a:rPr lang="en-US" sz="2000" i="1" dirty="0"/>
              <a:t>Y</a:t>
            </a:r>
            <a:r>
              <a:rPr lang="en-US" sz="2000" dirty="0"/>
              <a:t> = NT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Australia Constraint Graph</a:t>
            </a:r>
          </a:p>
        </p:txBody>
      </p:sp>
      <p:pic>
        <p:nvPicPr>
          <p:cNvPr id="117762" name="Picture 4" descr="australia-cs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096000" cy="5227638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7p_jnYddG.mp4">
            <a:hlinkClick r:id="" action="ppaction://media"/>
            <a:extLst>
              <a:ext uri="{FF2B5EF4-FFF2-40B4-BE49-F238E27FC236}">
                <a16:creationId xmlns:a16="http://schemas.microsoft.com/office/drawing/2014/main" id="{80D23614-647A-5B47-A700-59DEA1A9BA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0800"/>
            <a:ext cx="6502400" cy="6756400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96354A7E-131E-0E4B-BC2D-E6D11389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676400"/>
            <a:ext cx="1905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/>
              <a:t>Row 6, col 4 node must </a:t>
            </a:r>
            <a:r>
              <a:rPr lang="en-US" sz="2000" i="1" dirty="0"/>
              <a:t>not</a:t>
            </a:r>
            <a:r>
              <a:rPr lang="en-US" sz="2000" dirty="0"/>
              <a:t> be red because node to upper-right (row 5, col 5) must </a:t>
            </a:r>
            <a:r>
              <a:rPr lang="en-US" sz="2000" i="1" dirty="0"/>
              <a:t>not</a:t>
            </a:r>
            <a:r>
              <a:rPr lang="en-US" sz="2000" dirty="0"/>
              <a:t> be black</a:t>
            </a:r>
          </a:p>
        </p:txBody>
      </p:sp>
    </p:spTree>
    <p:extLst>
      <p:ext uri="{BB962C8B-B14F-4D97-AF65-F5344CB8AC3E}">
        <p14:creationId xmlns:p14="http://schemas.microsoft.com/office/powerpoint/2010/main" val="31602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Arc Consistency Algorithm  </a:t>
            </a:r>
            <a:r>
              <a:rPr lang="en-US" sz="4000" b="1" dirty="0">
                <a:latin typeface="Calibri" charset="0"/>
              </a:rPr>
              <a:t>AC-3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5867400"/>
            <a:ext cx="8650287" cy="573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Time complexity:  </a:t>
            </a:r>
            <a:r>
              <a:rPr lang="en-US" i="1">
                <a:latin typeface="Calibri" charset="0"/>
              </a:rPr>
              <a:t>O</a:t>
            </a:r>
            <a:r>
              <a:rPr lang="en-US">
                <a:latin typeface="Calibri" charset="0"/>
              </a:rPr>
              <a:t>(</a:t>
            </a:r>
            <a:r>
              <a:rPr lang="en-US" i="1">
                <a:latin typeface="Calibri" charset="0"/>
              </a:rPr>
              <a:t>n</a:t>
            </a:r>
            <a:r>
              <a:rPr lang="en-US" baseline="30000">
                <a:latin typeface="Calibri" charset="0"/>
              </a:rPr>
              <a:t>2</a:t>
            </a:r>
            <a:r>
              <a:rPr lang="en-US" i="1">
                <a:latin typeface="Calibri" charset="0"/>
              </a:rPr>
              <a:t>d</a:t>
            </a:r>
            <a:r>
              <a:rPr lang="en-US" baseline="3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)</a:t>
            </a:r>
          </a:p>
        </p:txBody>
      </p:sp>
      <p:pic>
        <p:nvPicPr>
          <p:cNvPr id="1218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1875" r="13281" b="22917"/>
          <a:stretch>
            <a:fillRect/>
          </a:stretch>
        </p:blipFill>
        <p:spPr bwMode="auto">
          <a:xfrm>
            <a:off x="1295400" y="1371600"/>
            <a:ext cx="7391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TextBox 5"/>
          <p:cNvSpPr txBox="1">
            <a:spLocks noChangeArrowheads="1"/>
          </p:cNvSpPr>
          <p:nvPr/>
        </p:nvSpPr>
        <p:spPr bwMode="auto">
          <a:xfrm>
            <a:off x="0" y="41148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Check if</a:t>
            </a:r>
          </a:p>
          <a:p>
            <a:r>
              <a:rPr lang="en-US" sz="1800" i="1"/>
              <a:t>X</a:t>
            </a:r>
            <a:r>
              <a:rPr lang="en-US" sz="1800" i="1" baseline="-25000"/>
              <a:t>i</a:t>
            </a:r>
            <a:r>
              <a:rPr lang="en-US" sz="1800"/>
              <a:t> </a:t>
            </a:r>
            <a:r>
              <a:rPr lang="en-US" sz="180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1800">
                <a:sym typeface="Symbol" charset="0"/>
              </a:rPr>
              <a:t> </a:t>
            </a:r>
            <a:r>
              <a:rPr lang="en-US" sz="1800" i="1">
                <a:sym typeface="Symbol" charset="0"/>
              </a:rPr>
              <a:t>X</a:t>
            </a:r>
            <a:r>
              <a:rPr lang="en-US" sz="1800" i="1" baseline="-25000">
                <a:sym typeface="Symbol" charset="0"/>
              </a:rPr>
              <a:t>j</a:t>
            </a:r>
          </a:p>
          <a:p>
            <a:r>
              <a:rPr lang="en-US" sz="1800">
                <a:sym typeface="Symbol" charset="0"/>
              </a:rPr>
              <a:t>consistent</a:t>
            </a:r>
            <a:endParaRPr lang="en-US" sz="1800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Arc Consistency Algorithm  “</a:t>
            </a:r>
            <a:r>
              <a:rPr lang="en-US" altLang="ja-JP" b="1">
                <a:latin typeface="Calibri" charset="0"/>
              </a:rPr>
              <a:t>AC-3</a:t>
            </a:r>
            <a:r>
              <a:rPr lang="en-US">
                <a:latin typeface="Calibri" charset="0"/>
              </a:rPr>
              <a:t>”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562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b="1" dirty="0">
                <a:latin typeface="Calibri" charset="0"/>
              </a:rPr>
              <a:t>function</a:t>
            </a:r>
            <a:r>
              <a:rPr lang="en-US" sz="2400" dirty="0">
                <a:latin typeface="Calibri" charset="0"/>
              </a:rPr>
              <a:t> AC-3(</a:t>
            </a:r>
            <a:r>
              <a:rPr lang="en-US" sz="2400" i="1" dirty="0" err="1">
                <a:latin typeface="Calibri" charset="0"/>
              </a:rPr>
              <a:t>csp</a:t>
            </a:r>
            <a:r>
              <a:rPr lang="en-US" sz="2400" dirty="0">
                <a:latin typeface="Calibri" charset="0"/>
              </a:rPr>
              <a:t>)    // returns false if inconsistency is found and 				true otherwise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b="1" dirty="0">
                <a:latin typeface="Calibri" charset="0"/>
              </a:rPr>
              <a:t>    </a:t>
            </a:r>
            <a:r>
              <a:rPr lang="en-US" sz="2400" dirty="0">
                <a:latin typeface="Calibri" charset="0"/>
              </a:rPr>
              <a:t>//  input:  </a:t>
            </a:r>
            <a:r>
              <a:rPr lang="en-US" sz="2400" i="1" dirty="0" err="1">
                <a:latin typeface="Calibri" charset="0"/>
              </a:rPr>
              <a:t>csp</a:t>
            </a:r>
            <a:r>
              <a:rPr lang="en-US" sz="2400" dirty="0">
                <a:latin typeface="Calibri" charset="0"/>
              </a:rPr>
              <a:t>, a binary CSP with components (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i="1" dirty="0">
                <a:latin typeface="Calibri" charset="0"/>
              </a:rPr>
              <a:t>D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i="1" dirty="0">
                <a:latin typeface="Calibri" charset="0"/>
              </a:rPr>
              <a:t>C</a:t>
            </a:r>
            <a:r>
              <a:rPr lang="en-US" sz="2400" dirty="0">
                <a:latin typeface="Calibri" charset="0"/>
              </a:rPr>
              <a:t>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b="1" dirty="0">
                <a:latin typeface="Calibri" charset="0"/>
              </a:rPr>
              <a:t>    </a:t>
            </a:r>
            <a:r>
              <a:rPr lang="en-US" sz="2400" dirty="0">
                <a:latin typeface="Calibri" charset="0"/>
              </a:rPr>
              <a:t>//  local variables:  </a:t>
            </a:r>
            <a:r>
              <a:rPr lang="en-US" sz="2400" i="1" dirty="0">
                <a:latin typeface="Calibri" charset="0"/>
              </a:rPr>
              <a:t>queue</a:t>
            </a:r>
            <a:r>
              <a:rPr lang="en-US" sz="2400" dirty="0">
                <a:latin typeface="Calibri" charset="0"/>
              </a:rPr>
              <a:t>, a queue of arcs; initially all arcs in </a:t>
            </a:r>
            <a:r>
              <a:rPr lang="en-US" sz="2400" i="1" dirty="0" err="1">
                <a:latin typeface="Calibri" charset="0"/>
              </a:rPr>
              <a:t>cs</a:t>
            </a:r>
            <a:r>
              <a:rPr lang="en-US" sz="2400" dirty="0" err="1">
                <a:latin typeface="Calibri" charset="0"/>
              </a:rPr>
              <a:t>p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</a:t>
            </a:r>
            <a:r>
              <a:rPr lang="en-US" sz="2400" b="1" dirty="0">
                <a:latin typeface="Calibri" charset="0"/>
              </a:rPr>
              <a:t>while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i="1" dirty="0">
                <a:latin typeface="Calibri" charset="0"/>
              </a:rPr>
              <a:t>queue</a:t>
            </a:r>
            <a:r>
              <a:rPr lang="en-US" sz="2400" dirty="0">
                <a:latin typeface="Calibri" charset="0"/>
              </a:rPr>
              <a:t> not empty </a:t>
            </a:r>
            <a:r>
              <a:rPr lang="en-US" sz="2400" b="1" dirty="0">
                <a:latin typeface="Calibri" charset="0"/>
              </a:rPr>
              <a:t>do </a:t>
            </a:r>
            <a:r>
              <a:rPr lang="en-US" sz="2400" dirty="0">
                <a:latin typeface="Calibri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    (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i="1" baseline="-25000" dirty="0">
                <a:latin typeface="Calibri" charset="0"/>
              </a:rPr>
              <a:t>i 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i="1" dirty="0" err="1">
                <a:latin typeface="Calibri" charset="0"/>
              </a:rPr>
              <a:t>X</a:t>
            </a:r>
            <a:r>
              <a:rPr lang="en-US" sz="2400" i="1" baseline="-25000" dirty="0" err="1">
                <a:latin typeface="Calibri" charset="0"/>
              </a:rPr>
              <a:t>j</a:t>
            </a:r>
            <a:r>
              <a:rPr lang="en-US" sz="2400" dirty="0">
                <a:latin typeface="Calibri" charset="0"/>
              </a:rPr>
              <a:t> ) = Remove-First(</a:t>
            </a:r>
            <a:r>
              <a:rPr lang="en-US" sz="2400" i="1" dirty="0">
                <a:latin typeface="Calibri" charset="0"/>
              </a:rPr>
              <a:t>queue</a:t>
            </a:r>
            <a:r>
              <a:rPr lang="en-US" sz="2400" dirty="0">
                <a:latin typeface="Calibri" charset="0"/>
              </a:rPr>
              <a:t>);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    </a:t>
            </a:r>
            <a:r>
              <a:rPr lang="en-US" sz="2400" b="1" dirty="0">
                <a:latin typeface="Calibri" charset="0"/>
              </a:rPr>
              <a:t>if</a:t>
            </a:r>
            <a:r>
              <a:rPr lang="en-US" sz="2400" dirty="0">
                <a:latin typeface="Calibri" charset="0"/>
              </a:rPr>
              <a:t> Revise(</a:t>
            </a:r>
            <a:r>
              <a:rPr lang="en-US" sz="2400" i="1" dirty="0" err="1">
                <a:latin typeface="Calibri" charset="0"/>
              </a:rPr>
              <a:t>csp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i="1" baseline="-25000" dirty="0">
                <a:latin typeface="Calibri" charset="0"/>
              </a:rPr>
              <a:t>i</a:t>
            </a:r>
            <a:r>
              <a:rPr lang="en-US" sz="2400" i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i="1" dirty="0" err="1">
                <a:latin typeface="Calibri" charset="0"/>
              </a:rPr>
              <a:t>X</a:t>
            </a:r>
            <a:r>
              <a:rPr lang="en-US" sz="2400" i="1" baseline="-25000" dirty="0" err="1">
                <a:latin typeface="Calibri" charset="0"/>
              </a:rPr>
              <a:t>j</a:t>
            </a:r>
            <a:r>
              <a:rPr lang="en-US" sz="2400" dirty="0">
                <a:latin typeface="Calibri" charset="0"/>
              </a:rPr>
              <a:t> ) </a:t>
            </a:r>
            <a:r>
              <a:rPr lang="en-US" sz="2400" b="1" dirty="0">
                <a:latin typeface="Calibri" charset="0"/>
              </a:rPr>
              <a:t>then </a:t>
            </a:r>
            <a:r>
              <a:rPr lang="en-US" sz="2400" dirty="0">
                <a:latin typeface="Calibri" charset="0"/>
              </a:rPr>
              <a:t>{</a:t>
            </a:r>
            <a:r>
              <a:rPr lang="en-US" sz="2400" b="1" dirty="0">
                <a:latin typeface="Calibri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// make arc consistent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        </a:t>
            </a:r>
            <a:r>
              <a:rPr lang="en-US" sz="2400" b="1" dirty="0">
                <a:latin typeface="Calibri" charset="0"/>
              </a:rPr>
              <a:t>if</a:t>
            </a:r>
            <a:r>
              <a:rPr lang="en-US" sz="2400" dirty="0">
                <a:latin typeface="Calibri" charset="0"/>
              </a:rPr>
              <a:t> size of </a:t>
            </a:r>
            <a:r>
              <a:rPr lang="en-US" sz="2400" i="1" dirty="0">
                <a:latin typeface="Calibri" charset="0"/>
              </a:rPr>
              <a:t>D</a:t>
            </a:r>
            <a:r>
              <a:rPr lang="en-US" sz="2400" i="1" baseline="-25000" dirty="0">
                <a:latin typeface="Calibri" charset="0"/>
              </a:rPr>
              <a:t>i</a:t>
            </a:r>
            <a:r>
              <a:rPr lang="en-US" sz="2400" i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= 0 </a:t>
            </a:r>
            <a:r>
              <a:rPr lang="en-US" sz="2400" b="1" dirty="0">
                <a:latin typeface="Calibri" charset="0"/>
              </a:rPr>
              <a:t>then return </a:t>
            </a:r>
            <a:r>
              <a:rPr lang="en-US" sz="2400" i="1" dirty="0">
                <a:latin typeface="Calibri" charset="0"/>
              </a:rPr>
              <a:t>false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        </a:t>
            </a:r>
            <a:r>
              <a:rPr lang="en-US" sz="2400" b="1" dirty="0" err="1">
                <a:latin typeface="Calibri" charset="0"/>
              </a:rPr>
              <a:t>foreach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i="1" dirty="0" err="1">
                <a:latin typeface="Calibri" charset="0"/>
              </a:rPr>
              <a:t>X</a:t>
            </a:r>
            <a:r>
              <a:rPr lang="en-US" sz="2400" i="1" baseline="-25000" dirty="0" err="1">
                <a:latin typeface="Calibri" charset="0"/>
              </a:rPr>
              <a:t>k</a:t>
            </a:r>
            <a:r>
              <a:rPr lang="en-US" sz="2400" dirty="0">
                <a:latin typeface="Calibri" charset="0"/>
              </a:rPr>
              <a:t> in </a:t>
            </a:r>
            <a:r>
              <a:rPr lang="en-US" sz="2400" i="1" dirty="0" err="1">
                <a:latin typeface="Calibri" charset="0"/>
              </a:rPr>
              <a:t>X</a:t>
            </a:r>
            <a:r>
              <a:rPr lang="en-US" sz="2400" i="1" baseline="-25000" dirty="0" err="1">
                <a:latin typeface="Calibri" charset="0"/>
              </a:rPr>
              <a:t>i</a:t>
            </a:r>
            <a:r>
              <a:rPr lang="en-US" sz="2400" dirty="0" err="1">
                <a:latin typeface="Calibri" charset="0"/>
              </a:rPr>
              <a:t>.Neighbors</a:t>
            </a:r>
            <a:r>
              <a:rPr lang="en-US" sz="2400" dirty="0">
                <a:latin typeface="Calibri" charset="0"/>
              </a:rPr>
              <a:t> – { </a:t>
            </a:r>
            <a:r>
              <a:rPr lang="en-US" sz="2400" i="1" dirty="0" err="1">
                <a:latin typeface="Calibri" charset="0"/>
              </a:rPr>
              <a:t>X</a:t>
            </a:r>
            <a:r>
              <a:rPr lang="en-US" sz="2400" i="1" baseline="-25000" dirty="0" err="1">
                <a:latin typeface="Calibri" charset="0"/>
              </a:rPr>
              <a:t>j</a:t>
            </a:r>
            <a:r>
              <a:rPr lang="en-US" sz="2400" dirty="0">
                <a:latin typeface="Calibri" charset="0"/>
              </a:rPr>
              <a:t> } </a:t>
            </a:r>
            <a:r>
              <a:rPr lang="en-US" sz="2400" b="1" dirty="0">
                <a:latin typeface="Calibri" charset="0"/>
              </a:rPr>
              <a:t>do	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// propagate changes 							to neighbors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            add (</a:t>
            </a:r>
            <a:r>
              <a:rPr lang="en-US" sz="2400" i="1" dirty="0" err="1">
                <a:latin typeface="Calibri" charset="0"/>
              </a:rPr>
              <a:t>X</a:t>
            </a:r>
            <a:r>
              <a:rPr lang="en-US" sz="2400" i="1" baseline="-25000" dirty="0" err="1">
                <a:latin typeface="Calibri" charset="0"/>
              </a:rPr>
              <a:t>k</a:t>
            </a:r>
            <a:r>
              <a:rPr lang="en-US" sz="2400" dirty="0">
                <a:latin typeface="Calibri" charset="0"/>
              </a:rPr>
              <a:t> , 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i="1" baseline="-25000" dirty="0">
                <a:latin typeface="Calibri" charset="0"/>
              </a:rPr>
              <a:t>i</a:t>
            </a:r>
            <a:r>
              <a:rPr lang="en-US" sz="2400" dirty="0">
                <a:latin typeface="Calibri" charset="0"/>
              </a:rPr>
              <a:t> ) to </a:t>
            </a:r>
            <a:r>
              <a:rPr lang="en-US" sz="2400" i="1" dirty="0">
                <a:latin typeface="Calibri" charset="0"/>
              </a:rPr>
              <a:t>queue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     }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}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</a:t>
            </a:r>
            <a:r>
              <a:rPr lang="en-US" sz="2400" b="1" dirty="0">
                <a:latin typeface="Calibri" charset="0"/>
              </a:rPr>
              <a:t>return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i="1" dirty="0">
                <a:latin typeface="Calibri" charset="0"/>
              </a:rPr>
              <a:t>true</a:t>
            </a: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5410200" y="2971800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// check if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sym typeface="Symbol" charset="0"/>
              </a:rPr>
              <a:t>X</a:t>
            </a:r>
            <a:r>
              <a:rPr lang="en-US" sz="2000" i="1" baseline="-25000" dirty="0" err="1">
                <a:solidFill>
                  <a:srgbClr val="FF0000"/>
                </a:solidFill>
                <a:sym typeface="Symbol" charset="0"/>
              </a:rPr>
              <a:t>j</a:t>
            </a:r>
            <a:r>
              <a:rPr lang="en-US" sz="2000" i="1" baseline="-25000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consistent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982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Arc Consistency Algorithm  “</a:t>
            </a:r>
            <a:r>
              <a:rPr lang="en-US" altLang="ja-JP" b="1">
                <a:latin typeface="Calibri" charset="0"/>
              </a:rPr>
              <a:t>AC-3</a:t>
            </a:r>
            <a:r>
              <a:rPr lang="en-US">
                <a:latin typeface="Calibri" charset="0"/>
              </a:rPr>
              <a:t>”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b="1" dirty="0">
                <a:latin typeface="Calibri" charset="0"/>
              </a:rPr>
              <a:t>function</a:t>
            </a:r>
            <a:r>
              <a:rPr lang="en-US" sz="2400" dirty="0">
                <a:latin typeface="Calibri" charset="0"/>
              </a:rPr>
              <a:t> Revise(</a:t>
            </a:r>
            <a:r>
              <a:rPr lang="en-US" sz="2400" i="1" dirty="0" err="1">
                <a:latin typeface="Calibri" charset="0"/>
              </a:rPr>
              <a:t>csp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i="1" baseline="-25000" dirty="0">
                <a:latin typeface="Calibri" charset="0"/>
              </a:rPr>
              <a:t>i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i="1" dirty="0">
                <a:latin typeface="Calibri" charset="0"/>
              </a:rPr>
              <a:t>, </a:t>
            </a:r>
            <a:r>
              <a:rPr lang="en-US" sz="2400" i="1" dirty="0" err="1">
                <a:latin typeface="Calibri" charset="0"/>
              </a:rPr>
              <a:t>X</a:t>
            </a:r>
            <a:r>
              <a:rPr lang="en-US" sz="2400" i="1" baseline="-25000" dirty="0" err="1">
                <a:latin typeface="Calibri" charset="0"/>
              </a:rPr>
              <a:t>j</a:t>
            </a:r>
            <a:r>
              <a:rPr lang="en-US" sz="2400" i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)       // returns </a:t>
            </a:r>
            <a:r>
              <a:rPr lang="en-US" sz="2400" i="1" dirty="0">
                <a:latin typeface="Calibri" charset="0"/>
              </a:rPr>
              <a:t>true</a:t>
            </a:r>
            <a:r>
              <a:rPr lang="en-US" sz="2400" dirty="0">
                <a:latin typeface="Calibri" charset="0"/>
              </a:rPr>
              <a:t> if we revise the 					domain of 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i="1" baseline="-25000" dirty="0">
                <a:latin typeface="Calibri" charset="0"/>
              </a:rPr>
              <a:t>i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</a:t>
            </a:r>
            <a:r>
              <a:rPr lang="en-US" sz="2400" i="1" dirty="0">
                <a:latin typeface="Calibri" charset="0"/>
              </a:rPr>
              <a:t>revised</a:t>
            </a:r>
            <a:r>
              <a:rPr lang="en-US" sz="2400" dirty="0">
                <a:latin typeface="Calibri" charset="0"/>
              </a:rPr>
              <a:t> = </a:t>
            </a:r>
            <a:r>
              <a:rPr lang="en-US" sz="2400" i="1" dirty="0">
                <a:latin typeface="Calibri" charset="0"/>
              </a:rPr>
              <a:t>false</a:t>
            </a:r>
            <a:r>
              <a:rPr lang="en-US" sz="2400" dirty="0">
                <a:latin typeface="Calibri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b="1" dirty="0">
                <a:latin typeface="Calibri" charset="0"/>
              </a:rPr>
              <a:t>    </a:t>
            </a:r>
            <a:r>
              <a:rPr lang="en-US" sz="2400" b="1" dirty="0" err="1">
                <a:latin typeface="Calibri" charset="0"/>
              </a:rPr>
              <a:t>foreach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b="1" dirty="0">
                <a:latin typeface="Calibri" charset="0"/>
              </a:rPr>
              <a:t>in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i="1" dirty="0">
                <a:latin typeface="Calibri" charset="0"/>
              </a:rPr>
              <a:t>D</a:t>
            </a:r>
            <a:r>
              <a:rPr lang="en-US" sz="2400" i="1" baseline="-25000" dirty="0">
                <a:latin typeface="Calibri" charset="0"/>
              </a:rPr>
              <a:t>i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b="1" dirty="0">
                <a:latin typeface="Calibri" charset="0"/>
              </a:rPr>
              <a:t>do </a:t>
            </a:r>
            <a:r>
              <a:rPr lang="en-US" sz="2400" dirty="0">
                <a:latin typeface="Calibri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    </a:t>
            </a:r>
            <a:r>
              <a:rPr lang="en-US" sz="2400" b="1" dirty="0">
                <a:latin typeface="Calibri" charset="0"/>
              </a:rPr>
              <a:t>if</a:t>
            </a:r>
            <a:r>
              <a:rPr lang="en-US" sz="2400" dirty="0">
                <a:latin typeface="Calibri" charset="0"/>
              </a:rPr>
              <a:t> no value </a:t>
            </a:r>
            <a:r>
              <a:rPr lang="en-US" sz="2400" i="1" dirty="0">
                <a:latin typeface="Calibri" charset="0"/>
              </a:rPr>
              <a:t>y</a:t>
            </a:r>
            <a:r>
              <a:rPr lang="en-US" sz="2400" dirty="0">
                <a:latin typeface="Calibri" charset="0"/>
              </a:rPr>
              <a:t> in </a:t>
            </a:r>
            <a:r>
              <a:rPr lang="en-US" sz="2400" i="1" dirty="0" err="1">
                <a:latin typeface="Calibri" charset="0"/>
              </a:rPr>
              <a:t>D</a:t>
            </a:r>
            <a:r>
              <a:rPr lang="en-US" sz="2400" i="1" baseline="-25000" dirty="0" err="1">
                <a:latin typeface="Calibri" charset="0"/>
              </a:rPr>
              <a:t>j</a:t>
            </a:r>
            <a:r>
              <a:rPr lang="en-US" sz="2400" dirty="0">
                <a:latin typeface="Calibri" charset="0"/>
              </a:rPr>
              <a:t> allows (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i="1" dirty="0">
                <a:latin typeface="Calibri" charset="0"/>
              </a:rPr>
              <a:t>y</a:t>
            </a:r>
            <a:r>
              <a:rPr lang="en-US" sz="2400" dirty="0">
                <a:latin typeface="Calibri" charset="0"/>
              </a:rPr>
              <a:t>) to satisfy the constraints 	between 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i="1" baseline="-25000" dirty="0">
                <a:latin typeface="Calibri" charset="0"/>
              </a:rPr>
              <a:t>i</a:t>
            </a:r>
            <a:r>
              <a:rPr lang="en-US" sz="2400" dirty="0">
                <a:latin typeface="Calibri" charset="0"/>
              </a:rPr>
              <a:t> and </a:t>
            </a:r>
            <a:r>
              <a:rPr lang="en-US" sz="2400" i="1" dirty="0" err="1">
                <a:latin typeface="Calibri" charset="0"/>
              </a:rPr>
              <a:t>X</a:t>
            </a:r>
            <a:r>
              <a:rPr lang="en-US" sz="2400" i="1" baseline="-25000" dirty="0" err="1">
                <a:latin typeface="Calibri" charset="0"/>
              </a:rPr>
              <a:t>j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b="1" dirty="0">
                <a:latin typeface="Calibri" charset="0"/>
              </a:rPr>
              <a:t>then </a:t>
            </a:r>
            <a:r>
              <a:rPr lang="en-US" sz="2400" dirty="0">
                <a:latin typeface="Calibri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	delete </a:t>
            </a:r>
            <a:r>
              <a:rPr lang="en-US" sz="2400" i="1" dirty="0">
                <a:latin typeface="Calibri" charset="0"/>
              </a:rPr>
              <a:t>x</a:t>
            </a:r>
            <a:r>
              <a:rPr lang="en-US" sz="2400" dirty="0">
                <a:latin typeface="Calibri" charset="0"/>
              </a:rPr>
              <a:t> from </a:t>
            </a:r>
            <a:r>
              <a:rPr lang="en-US" sz="2400" i="1" dirty="0">
                <a:latin typeface="Calibri" charset="0"/>
              </a:rPr>
              <a:t>D</a:t>
            </a:r>
            <a:r>
              <a:rPr lang="en-US" sz="2400" i="1" baseline="-25000" dirty="0">
                <a:latin typeface="Calibri" charset="0"/>
              </a:rPr>
              <a:t>i</a:t>
            </a:r>
            <a:r>
              <a:rPr lang="en-US" sz="2400" dirty="0">
                <a:latin typeface="Calibri" charset="0"/>
              </a:rPr>
              <a:t> ;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i="1" dirty="0">
                <a:latin typeface="Calibri" charset="0"/>
              </a:rPr>
              <a:t>	revised</a:t>
            </a:r>
            <a:r>
              <a:rPr lang="en-US" sz="2400" dirty="0">
                <a:latin typeface="Calibri" charset="0"/>
              </a:rPr>
              <a:t> = </a:t>
            </a:r>
            <a:r>
              <a:rPr lang="en-US" sz="2400" i="1" dirty="0">
                <a:latin typeface="Calibri" charset="0"/>
              </a:rPr>
              <a:t>true</a:t>
            </a:r>
            <a:r>
              <a:rPr lang="en-US" sz="2400" dirty="0">
                <a:latin typeface="Calibri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    }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i="1" dirty="0">
                <a:latin typeface="Calibri" charset="0"/>
              </a:rPr>
              <a:t>    </a:t>
            </a:r>
            <a:r>
              <a:rPr lang="en-US" sz="2400" dirty="0">
                <a:latin typeface="Calibri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 </a:t>
            </a:r>
            <a:r>
              <a:rPr lang="en-US" sz="2400" b="1" dirty="0">
                <a:latin typeface="Calibri" charset="0"/>
              </a:rPr>
              <a:t>return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i="1" dirty="0">
                <a:latin typeface="Calibri" charset="0"/>
              </a:rPr>
              <a:t>revised</a:t>
            </a: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4876800" y="251460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// check if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sym typeface="Symbol" charset="0"/>
              </a:rPr>
              <a:t>X</a:t>
            </a:r>
            <a:r>
              <a:rPr lang="en-US" sz="2000" i="1" baseline="-25000" dirty="0" err="1">
                <a:solidFill>
                  <a:srgbClr val="FF0000"/>
                </a:solidFill>
                <a:sym typeface="Symbol" charset="0"/>
              </a:rPr>
              <a:t>j</a:t>
            </a:r>
            <a:r>
              <a:rPr lang="en-US" sz="2000" i="1" baseline="-25000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consistent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98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6477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Constraint Propagation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581400"/>
            <a:ext cx="8001000" cy="3276600"/>
          </a:xfrm>
        </p:spPr>
        <p:txBody>
          <a:bodyPr/>
          <a:lstStyle/>
          <a:p>
            <a:pPr marL="228600" indent="-228600" eaLnBrk="1" hangingPunct="1">
              <a:spcBef>
                <a:spcPct val="40000"/>
              </a:spcBef>
            </a:pPr>
            <a:r>
              <a:rPr lang="en-US" sz="2400" dirty="0">
                <a:latin typeface="Calibri" charset="0"/>
              </a:rPr>
              <a:t>In this example, constraint propagation solves the problem without search … </a:t>
            </a:r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But not always that lucky!</a:t>
            </a:r>
          </a:p>
          <a:p>
            <a:pPr marL="228600" indent="-228600" eaLnBrk="1" hangingPunct="1">
              <a:spcBef>
                <a:spcPct val="40000"/>
              </a:spcBef>
            </a:pPr>
            <a:r>
              <a:rPr lang="en-US" sz="2400" dirty="0">
                <a:latin typeface="Calibri" charset="0"/>
              </a:rPr>
              <a:t>Constraint propagation can be done as a </a:t>
            </a:r>
            <a:r>
              <a:rPr lang="en-US" sz="2400" b="1" dirty="0">
                <a:latin typeface="Calibri" charset="0"/>
              </a:rPr>
              <a:t>preprocessing step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228600" indent="-228600" eaLnBrk="1" hangingPunct="1">
              <a:spcBef>
                <a:spcPct val="40000"/>
              </a:spcBef>
            </a:pPr>
            <a:r>
              <a:rPr lang="en-US" sz="2400" i="1" dirty="0">
                <a:latin typeface="Calibri" charset="0"/>
              </a:rPr>
              <a:t>And</a:t>
            </a:r>
            <a:r>
              <a:rPr lang="en-US" sz="2400" dirty="0">
                <a:latin typeface="Calibri" charset="0"/>
              </a:rPr>
              <a:t> it can be performed </a:t>
            </a:r>
            <a:r>
              <a:rPr lang="en-US" sz="2400" b="1" i="1" dirty="0">
                <a:latin typeface="Calibri" charset="0"/>
              </a:rPr>
              <a:t>during</a:t>
            </a:r>
            <a:r>
              <a:rPr lang="en-US" sz="2400" dirty="0">
                <a:latin typeface="Calibri" charset="0"/>
              </a:rPr>
              <a:t> search</a:t>
            </a:r>
          </a:p>
          <a:p>
            <a:pPr marL="628650" lvl="1" indent="-228600" eaLnBrk="1" hangingPunct="1">
              <a:spcBef>
                <a:spcPct val="40000"/>
              </a:spcBef>
            </a:pPr>
            <a:r>
              <a:rPr lang="en-US" sz="2400" dirty="0">
                <a:latin typeface="Calibri" charset="0"/>
              </a:rPr>
              <a:t>Note: when you backtrack, you must </a:t>
            </a:r>
            <a:r>
              <a:rPr lang="en-US" sz="2400" i="1" dirty="0">
                <a:latin typeface="Calibri" charset="0"/>
              </a:rPr>
              <a:t>undo</a:t>
            </a:r>
            <a:r>
              <a:rPr lang="en-US" sz="2400" dirty="0">
                <a:latin typeface="Calibri" charset="0"/>
              </a:rPr>
              <a:t> some of your additional constraints  </a:t>
            </a:r>
          </a:p>
        </p:txBody>
      </p:sp>
      <p:grpSp>
        <p:nvGrpSpPr>
          <p:cNvPr id="125955" name="Group 5"/>
          <p:cNvGrpSpPr>
            <a:grpSpLocks/>
          </p:cNvGrpSpPr>
          <p:nvPr/>
        </p:nvGrpSpPr>
        <p:grpSpPr bwMode="auto">
          <a:xfrm>
            <a:off x="1981200" y="990600"/>
            <a:ext cx="5181600" cy="2286000"/>
            <a:chOff x="1248" y="624"/>
            <a:chExt cx="3264" cy="1440"/>
          </a:xfrm>
        </p:grpSpPr>
        <p:grpSp>
          <p:nvGrpSpPr>
            <p:cNvPr id="125956" name="Group 6"/>
            <p:cNvGrpSpPr>
              <a:grpSpLocks/>
            </p:cNvGrpSpPr>
            <p:nvPr/>
          </p:nvGrpSpPr>
          <p:grpSpPr bwMode="auto">
            <a:xfrm>
              <a:off x="1248" y="624"/>
              <a:ext cx="3264" cy="1440"/>
              <a:chOff x="1104" y="768"/>
              <a:chExt cx="3648" cy="1776"/>
            </a:xfrm>
          </p:grpSpPr>
          <p:sp>
            <p:nvSpPr>
              <p:cNvPr id="125958" name="AutoShape 7"/>
              <p:cNvSpPr>
                <a:spLocks noChangeArrowheads="1"/>
              </p:cNvSpPr>
              <p:nvPr/>
            </p:nvSpPr>
            <p:spPr bwMode="auto">
              <a:xfrm>
                <a:off x="1104" y="912"/>
                <a:ext cx="480" cy="432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i="1">
                    <a:latin typeface="Arial" charset="0"/>
                    <a:cs typeface="Arial" charset="0"/>
                  </a:rPr>
                  <a:t>V</a:t>
                </a:r>
                <a:r>
                  <a:rPr lang="en-US" sz="2400" i="1" baseline="-25000">
                    <a:latin typeface="Arial" charset="0"/>
                    <a:cs typeface="Arial" charset="0"/>
                  </a:rPr>
                  <a:t>3</a:t>
                </a:r>
                <a:endParaRPr lang="en-US" sz="2400" i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959" name="AutoShape 8"/>
              <p:cNvSpPr>
                <a:spLocks noChangeArrowheads="1"/>
              </p:cNvSpPr>
              <p:nvPr/>
            </p:nvSpPr>
            <p:spPr bwMode="auto">
              <a:xfrm>
                <a:off x="2112" y="1776"/>
                <a:ext cx="480" cy="432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i="1">
                    <a:latin typeface="Arial" charset="0"/>
                    <a:cs typeface="Arial" charset="0"/>
                  </a:rPr>
                  <a:t>V</a:t>
                </a:r>
                <a:r>
                  <a:rPr lang="en-US" sz="2400" i="1" baseline="-25000">
                    <a:latin typeface="Arial" charset="0"/>
                    <a:cs typeface="Arial" charset="0"/>
                  </a:rPr>
                  <a:t>6</a:t>
                </a:r>
                <a:endParaRPr lang="en-US" sz="2400" i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960" name="AutoShape 9"/>
              <p:cNvSpPr>
                <a:spLocks noChangeArrowheads="1"/>
              </p:cNvSpPr>
              <p:nvPr/>
            </p:nvSpPr>
            <p:spPr bwMode="auto">
              <a:xfrm>
                <a:off x="1968" y="1104"/>
                <a:ext cx="480" cy="432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i="1">
                    <a:latin typeface="Arial" charset="0"/>
                    <a:cs typeface="Arial" charset="0"/>
                  </a:rPr>
                  <a:t>V</a:t>
                </a:r>
                <a:r>
                  <a:rPr lang="en-US" sz="2400" i="1" baseline="-25000">
                    <a:latin typeface="Arial" charset="0"/>
                    <a:cs typeface="Arial" charset="0"/>
                  </a:rPr>
                  <a:t>2</a:t>
                </a:r>
                <a:endParaRPr lang="en-US" sz="2400" i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961" name="AutoShape 10"/>
              <p:cNvSpPr>
                <a:spLocks noChangeArrowheads="1"/>
              </p:cNvSpPr>
              <p:nvPr/>
            </p:nvSpPr>
            <p:spPr bwMode="auto">
              <a:xfrm>
                <a:off x="4128" y="1776"/>
                <a:ext cx="480" cy="432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b="1" i="1">
                    <a:solidFill>
                      <a:srgbClr val="FF5050"/>
                    </a:solidFill>
                    <a:latin typeface="Arial" charset="0"/>
                    <a:cs typeface="Arial" charset="0"/>
                  </a:rPr>
                  <a:t>R</a:t>
                </a:r>
              </a:p>
            </p:txBody>
          </p:sp>
          <p:sp>
            <p:nvSpPr>
              <p:cNvPr id="125962" name="AutoShape 11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480" cy="432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b="1" i="1">
                    <a:solidFill>
                      <a:srgbClr val="006E00"/>
                    </a:solidFill>
                    <a:latin typeface="Arial" charset="0"/>
                    <a:cs typeface="Arial" charset="0"/>
                  </a:rPr>
                  <a:t>G</a:t>
                </a:r>
              </a:p>
            </p:txBody>
          </p:sp>
          <p:sp>
            <p:nvSpPr>
              <p:cNvPr id="125963" name="AutoShape 12"/>
              <p:cNvSpPr>
                <a:spLocks noChangeArrowheads="1"/>
              </p:cNvSpPr>
              <p:nvPr/>
            </p:nvSpPr>
            <p:spPr bwMode="auto">
              <a:xfrm>
                <a:off x="4272" y="1008"/>
                <a:ext cx="480" cy="432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i="1">
                    <a:latin typeface="Arial" charset="0"/>
                    <a:cs typeface="Arial" charset="0"/>
                  </a:rPr>
                  <a:t>V</a:t>
                </a:r>
                <a:r>
                  <a:rPr lang="en-US" sz="2400" i="1" baseline="-25000">
                    <a:latin typeface="Arial" charset="0"/>
                    <a:cs typeface="Arial" charset="0"/>
                  </a:rPr>
                  <a:t>1</a:t>
                </a:r>
                <a:endParaRPr lang="en-US" sz="2400" i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964" name="AutoShape 13"/>
              <p:cNvSpPr>
                <a:spLocks noChangeArrowheads="1"/>
              </p:cNvSpPr>
              <p:nvPr/>
            </p:nvSpPr>
            <p:spPr bwMode="auto">
              <a:xfrm>
                <a:off x="2880" y="768"/>
                <a:ext cx="480" cy="432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i="1">
                    <a:latin typeface="Arial" charset="0"/>
                    <a:cs typeface="Arial" charset="0"/>
                  </a:rPr>
                  <a:t>V</a:t>
                </a:r>
                <a:r>
                  <a:rPr lang="en-US" sz="2400" i="1" baseline="-25000">
                    <a:latin typeface="Arial" charset="0"/>
                    <a:cs typeface="Arial" charset="0"/>
                  </a:rPr>
                  <a:t>5</a:t>
                </a:r>
                <a:endParaRPr lang="en-US" sz="2400" i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5965" name="AutoShape 14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480" cy="432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i="1">
                    <a:latin typeface="Arial" charset="0"/>
                    <a:cs typeface="Arial" charset="0"/>
                  </a:rPr>
                  <a:t>V</a:t>
                </a:r>
                <a:r>
                  <a:rPr lang="en-US" sz="2400" i="1" baseline="-25000">
                    <a:latin typeface="Arial" charset="0"/>
                    <a:cs typeface="Arial" charset="0"/>
                  </a:rPr>
                  <a:t>4</a:t>
                </a:r>
                <a:endParaRPr lang="en-US" sz="2400" i="1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5966" name="AutoShape 15"/>
              <p:cNvCxnSpPr>
                <a:cxnSpLocks noChangeShapeType="1"/>
                <a:stCxn id="125958" idx="4"/>
                <a:endCxn id="125965" idx="0"/>
              </p:cNvCxnSpPr>
              <p:nvPr/>
            </p:nvCxnSpPr>
            <p:spPr bwMode="auto">
              <a:xfrm>
                <a:off x="1344" y="1344"/>
                <a:ext cx="0" cy="7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67" name="AutoShape 16"/>
              <p:cNvCxnSpPr>
                <a:cxnSpLocks noChangeShapeType="1"/>
                <a:stCxn id="125958" idx="6"/>
                <a:endCxn id="125960" idx="2"/>
              </p:cNvCxnSpPr>
              <p:nvPr/>
            </p:nvCxnSpPr>
            <p:spPr bwMode="auto">
              <a:xfrm>
                <a:off x="1584" y="1128"/>
                <a:ext cx="38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68" name="AutoShape 17"/>
              <p:cNvCxnSpPr>
                <a:cxnSpLocks noChangeShapeType="1"/>
                <a:stCxn id="125958" idx="5"/>
                <a:endCxn id="125959" idx="1"/>
              </p:cNvCxnSpPr>
              <p:nvPr/>
            </p:nvCxnSpPr>
            <p:spPr bwMode="auto">
              <a:xfrm>
                <a:off x="1514" y="1281"/>
                <a:ext cx="668" cy="5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69" name="AutoShape 18"/>
              <p:cNvCxnSpPr>
                <a:cxnSpLocks noChangeShapeType="1"/>
                <a:stCxn id="125965" idx="6"/>
                <a:endCxn id="125962" idx="2"/>
              </p:cNvCxnSpPr>
              <p:nvPr/>
            </p:nvCxnSpPr>
            <p:spPr bwMode="auto">
              <a:xfrm>
                <a:off x="1584" y="2328"/>
                <a:ext cx="14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0" name="AutoShape 19"/>
              <p:cNvCxnSpPr>
                <a:cxnSpLocks noChangeShapeType="1"/>
                <a:stCxn id="125965" idx="7"/>
                <a:endCxn id="125959" idx="2"/>
              </p:cNvCxnSpPr>
              <p:nvPr/>
            </p:nvCxnSpPr>
            <p:spPr bwMode="auto">
              <a:xfrm flipV="1">
                <a:off x="1514" y="1992"/>
                <a:ext cx="598" cy="1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1" name="AutoShape 20"/>
              <p:cNvCxnSpPr>
                <a:cxnSpLocks noChangeShapeType="1"/>
                <a:stCxn id="125959" idx="0"/>
                <a:endCxn id="125960" idx="4"/>
              </p:cNvCxnSpPr>
              <p:nvPr/>
            </p:nvCxnSpPr>
            <p:spPr bwMode="auto">
              <a:xfrm flipH="1" flipV="1">
                <a:off x="2208" y="1536"/>
                <a:ext cx="144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2" name="AutoShape 21"/>
              <p:cNvCxnSpPr>
                <a:cxnSpLocks noChangeShapeType="1"/>
                <a:stCxn id="125960" idx="7"/>
                <a:endCxn id="125964" idx="2"/>
              </p:cNvCxnSpPr>
              <p:nvPr/>
            </p:nvCxnSpPr>
            <p:spPr bwMode="auto">
              <a:xfrm flipV="1">
                <a:off x="2378" y="984"/>
                <a:ext cx="502" cy="1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3" name="AutoShape 22"/>
              <p:cNvCxnSpPr>
                <a:cxnSpLocks noChangeShapeType="1"/>
                <a:stCxn id="125964" idx="6"/>
                <a:endCxn id="125963" idx="2"/>
              </p:cNvCxnSpPr>
              <p:nvPr/>
            </p:nvCxnSpPr>
            <p:spPr bwMode="auto">
              <a:xfrm>
                <a:off x="3360" y="984"/>
                <a:ext cx="912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4" name="AutoShape 23"/>
              <p:cNvCxnSpPr>
                <a:cxnSpLocks noChangeShapeType="1"/>
                <a:stCxn id="125963" idx="4"/>
                <a:endCxn id="125961" idx="0"/>
              </p:cNvCxnSpPr>
              <p:nvPr/>
            </p:nvCxnSpPr>
            <p:spPr bwMode="auto">
              <a:xfrm flipH="1">
                <a:off x="4368" y="1440"/>
                <a:ext cx="144" cy="3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5" name="AutoShape 24"/>
              <p:cNvCxnSpPr>
                <a:cxnSpLocks noChangeShapeType="1"/>
                <a:stCxn id="125962" idx="6"/>
                <a:endCxn id="125961" idx="3"/>
              </p:cNvCxnSpPr>
              <p:nvPr/>
            </p:nvCxnSpPr>
            <p:spPr bwMode="auto">
              <a:xfrm flipV="1">
                <a:off x="3552" y="2145"/>
                <a:ext cx="646" cy="1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6" name="AutoShape 25"/>
              <p:cNvCxnSpPr>
                <a:cxnSpLocks noChangeShapeType="1"/>
                <a:stCxn id="125964" idx="5"/>
                <a:endCxn id="125961" idx="1"/>
              </p:cNvCxnSpPr>
              <p:nvPr/>
            </p:nvCxnSpPr>
            <p:spPr bwMode="auto">
              <a:xfrm>
                <a:off x="3290" y="1137"/>
                <a:ext cx="908" cy="7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7" name="AutoShape 26"/>
              <p:cNvCxnSpPr>
                <a:cxnSpLocks noChangeShapeType="1"/>
                <a:stCxn id="125959" idx="6"/>
                <a:endCxn id="125962" idx="1"/>
              </p:cNvCxnSpPr>
              <p:nvPr/>
            </p:nvCxnSpPr>
            <p:spPr bwMode="auto">
              <a:xfrm>
                <a:off x="2592" y="1992"/>
                <a:ext cx="550" cy="1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978" name="AutoShape 27"/>
              <p:cNvCxnSpPr>
                <a:cxnSpLocks noChangeShapeType="1"/>
                <a:stCxn id="125964" idx="4"/>
                <a:endCxn id="125962" idx="0"/>
              </p:cNvCxnSpPr>
              <p:nvPr/>
            </p:nvCxnSpPr>
            <p:spPr bwMode="auto">
              <a:xfrm>
                <a:off x="3120" y="1200"/>
                <a:ext cx="192" cy="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125957" name="AutoShape 28"/>
            <p:cNvCxnSpPr>
              <a:cxnSpLocks noChangeShapeType="1"/>
              <a:stCxn id="125960" idx="5"/>
              <a:endCxn id="125962" idx="1"/>
            </p:cNvCxnSpPr>
            <p:nvPr/>
          </p:nvCxnSpPr>
          <p:spPr bwMode="auto">
            <a:xfrm>
              <a:off x="2388" y="1196"/>
              <a:ext cx="684" cy="5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Combining Search with CSP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>
                <a:latin typeface="Calibri" charset="0"/>
              </a:rPr>
              <a:t>Idea:  Interleave search and CSP inference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Perform DFS</a:t>
            </a:r>
          </a:p>
          <a:p>
            <a:pPr lvl="1"/>
            <a:r>
              <a:rPr lang="en-US">
                <a:latin typeface="Calibri" charset="0"/>
              </a:rPr>
              <a:t>At each node assign a selected value to a selected variable</a:t>
            </a:r>
          </a:p>
          <a:p>
            <a:pPr lvl="1"/>
            <a:r>
              <a:rPr lang="en-US">
                <a:latin typeface="Calibri" charset="0"/>
              </a:rPr>
              <a:t>Run CSP to reduce variables’ domains and check if any inconsistencies arise as a result of this assignment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sz="4000" dirty="0">
                <a:latin typeface="Calibri" charset="0"/>
              </a:rPr>
              <a:t>Combining Backtracking Search with CSP:</a:t>
            </a:r>
            <a:br>
              <a:rPr lang="en-US" sz="4000" dirty="0">
                <a:latin typeface="Calibri" charset="0"/>
              </a:rPr>
            </a:br>
            <a:r>
              <a:rPr lang="en-US" sz="4000" dirty="0">
                <a:latin typeface="Calibri" charset="0"/>
              </a:rPr>
              <a:t>MAC Algorithm</a:t>
            </a:r>
          </a:p>
        </p:txBody>
      </p:sp>
      <p:sp>
        <p:nvSpPr>
          <p:cNvPr id="130050" name="Rectangle 3"/>
          <p:cNvSpPr>
            <a:spLocks noChangeArrowheads="1"/>
          </p:cNvSpPr>
          <p:nvPr/>
        </p:nvSpPr>
        <p:spPr bwMode="auto">
          <a:xfrm>
            <a:off x="457200" y="1149489"/>
            <a:ext cx="8458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/>
              <a:t>function </a:t>
            </a:r>
            <a:r>
              <a:rPr lang="en-US" sz="2000" dirty="0"/>
              <a:t>BACKTRACKING-SEARCH(</a:t>
            </a:r>
            <a:r>
              <a:rPr lang="en-US" sz="2000" i="1" dirty="0" err="1"/>
              <a:t>csp</a:t>
            </a:r>
            <a:r>
              <a:rPr lang="en-US" sz="2000" dirty="0"/>
              <a:t>) </a:t>
            </a:r>
            <a:r>
              <a:rPr lang="en-US" sz="2000" b="1" dirty="0"/>
              <a:t>returns </a:t>
            </a:r>
            <a:r>
              <a:rPr lang="en-US" sz="2000" dirty="0"/>
              <a:t>a solution or failure</a:t>
            </a:r>
          </a:p>
          <a:p>
            <a:r>
              <a:rPr lang="en-US" sz="2000" b="1" dirty="0"/>
              <a:t>  return </a:t>
            </a:r>
            <a:r>
              <a:rPr lang="en-US" sz="2000" dirty="0"/>
              <a:t>BACKTRACK({ }, </a:t>
            </a:r>
            <a:r>
              <a:rPr lang="en-US" sz="2000" i="1" dirty="0" err="1"/>
              <a:t>csp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b="1" dirty="0"/>
              <a:t>function </a:t>
            </a:r>
            <a:r>
              <a:rPr lang="en-US" sz="2000" dirty="0"/>
              <a:t>BACKTRACK(</a:t>
            </a:r>
            <a:r>
              <a:rPr lang="en-US" sz="2000" i="1" dirty="0"/>
              <a:t>assignment</a:t>
            </a:r>
            <a:r>
              <a:rPr lang="en-US" sz="2000" dirty="0"/>
              <a:t>, </a:t>
            </a:r>
            <a:r>
              <a:rPr lang="en-US" sz="2000" i="1" dirty="0" err="1"/>
              <a:t>csp</a:t>
            </a:r>
            <a:r>
              <a:rPr lang="en-US" sz="2000" dirty="0"/>
              <a:t>) </a:t>
            </a:r>
            <a:r>
              <a:rPr lang="en-US" sz="2000" b="1" dirty="0"/>
              <a:t>returns </a:t>
            </a:r>
            <a:r>
              <a:rPr lang="en-US" sz="2000" dirty="0"/>
              <a:t>a solution or failure</a:t>
            </a:r>
          </a:p>
          <a:p>
            <a:r>
              <a:rPr lang="en-US" sz="2000" b="1" dirty="0"/>
              <a:t>  if </a:t>
            </a:r>
            <a:r>
              <a:rPr lang="en-US" sz="2000" i="1" dirty="0"/>
              <a:t>assignment</a:t>
            </a:r>
            <a:r>
              <a:rPr lang="en-US" sz="2000" dirty="0"/>
              <a:t> is complete </a:t>
            </a:r>
            <a:r>
              <a:rPr lang="en-US" sz="2000" b="1" dirty="0"/>
              <a:t>then return </a:t>
            </a:r>
            <a:r>
              <a:rPr lang="en-US" sz="2000" i="1" dirty="0"/>
              <a:t>assignment</a:t>
            </a:r>
            <a:r>
              <a:rPr lang="en-US" sz="2000" dirty="0"/>
              <a:t>;</a:t>
            </a:r>
          </a:p>
          <a:p>
            <a:r>
              <a:rPr lang="en-US" sz="2000" dirty="0"/>
              <a:t>  </a:t>
            </a:r>
            <a:r>
              <a:rPr lang="en-US" sz="2000" i="1" dirty="0" err="1"/>
              <a:t>var</a:t>
            </a:r>
            <a:r>
              <a:rPr lang="en-US" sz="2000" dirty="0"/>
              <a:t>  = SELECT-UNASSIGNED-VARIABLE(</a:t>
            </a:r>
            <a:r>
              <a:rPr lang="en-US" sz="2000" i="1" dirty="0" err="1"/>
              <a:t>csp</a:t>
            </a:r>
            <a:r>
              <a:rPr lang="en-US" sz="2000" dirty="0"/>
              <a:t>);</a:t>
            </a:r>
          </a:p>
          <a:p>
            <a:r>
              <a:rPr lang="en-US" sz="2000" b="1" dirty="0"/>
              <a:t>  </a:t>
            </a:r>
            <a:r>
              <a:rPr lang="en-US" sz="2000" b="1" dirty="0" err="1"/>
              <a:t>foreach</a:t>
            </a:r>
            <a:r>
              <a:rPr lang="en-US" sz="2000" b="1" dirty="0"/>
              <a:t> </a:t>
            </a:r>
            <a:r>
              <a:rPr lang="en-US" sz="2000" i="1" dirty="0"/>
              <a:t>value </a:t>
            </a:r>
            <a:r>
              <a:rPr lang="en-US" sz="2000" b="1" dirty="0"/>
              <a:t>in </a:t>
            </a:r>
            <a:r>
              <a:rPr lang="en-US" sz="2000" dirty="0"/>
              <a:t>ORDER-DOMAIN-VALUES(</a:t>
            </a:r>
            <a:r>
              <a:rPr lang="en-US" sz="2000" i="1" dirty="0" err="1"/>
              <a:t>var</a:t>
            </a:r>
            <a:r>
              <a:rPr lang="en-US" sz="2000" dirty="0"/>
              <a:t>, </a:t>
            </a:r>
            <a:r>
              <a:rPr lang="en-US" sz="2000" i="1" dirty="0"/>
              <a:t>assignment</a:t>
            </a:r>
            <a:r>
              <a:rPr lang="en-US" sz="2000" dirty="0"/>
              <a:t>, </a:t>
            </a:r>
            <a:r>
              <a:rPr lang="en-US" sz="2000" i="1" dirty="0" err="1"/>
              <a:t>csp</a:t>
            </a:r>
            <a:r>
              <a:rPr lang="en-US" sz="2000" dirty="0"/>
              <a:t>) </a:t>
            </a:r>
            <a:r>
              <a:rPr lang="en-US" sz="2000" b="1" dirty="0"/>
              <a:t>do </a:t>
            </a:r>
            <a:r>
              <a:rPr lang="en-US" sz="2000" dirty="0"/>
              <a:t>{</a:t>
            </a:r>
          </a:p>
          <a:p>
            <a:r>
              <a:rPr lang="en-US" sz="2000" b="1" dirty="0"/>
              <a:t>    if </a:t>
            </a:r>
            <a:r>
              <a:rPr lang="en-US" sz="2000" i="1" dirty="0"/>
              <a:t>value</a:t>
            </a:r>
            <a:r>
              <a:rPr lang="en-US" sz="2000" dirty="0"/>
              <a:t> is consistent with </a:t>
            </a:r>
            <a:r>
              <a:rPr lang="en-US" sz="2000" i="1" dirty="0"/>
              <a:t>assignment  </a:t>
            </a:r>
            <a:r>
              <a:rPr lang="en-US" sz="2000" b="1" dirty="0"/>
              <a:t>then </a:t>
            </a:r>
            <a:r>
              <a:rPr lang="en-US" sz="2000" dirty="0"/>
              <a:t>{</a:t>
            </a:r>
          </a:p>
          <a:p>
            <a:r>
              <a:rPr lang="en-US" sz="2000" dirty="0"/>
              <a:t>      add {</a:t>
            </a:r>
            <a:r>
              <a:rPr lang="en-US" sz="2000" i="1" dirty="0" err="1"/>
              <a:t>var</a:t>
            </a:r>
            <a:r>
              <a:rPr lang="en-US" sz="2000" dirty="0"/>
              <a:t>  = </a:t>
            </a:r>
            <a:r>
              <a:rPr lang="en-US" sz="2000" i="1" dirty="0"/>
              <a:t>value</a:t>
            </a:r>
            <a:r>
              <a:rPr lang="en-US" sz="2000" dirty="0"/>
              <a:t>} to </a:t>
            </a:r>
            <a:r>
              <a:rPr lang="en-US" sz="2000" i="1" dirty="0"/>
              <a:t>assignment;</a:t>
            </a:r>
          </a:p>
          <a:p>
            <a:r>
              <a:rPr lang="en-US" sz="2000" dirty="0"/>
              <a:t>      </a:t>
            </a:r>
            <a:r>
              <a:rPr lang="en-US" sz="2000" i="1" dirty="0">
                <a:solidFill>
                  <a:srgbClr val="FF0000"/>
                </a:solidFill>
              </a:rPr>
              <a:t>inferences</a:t>
            </a:r>
            <a:r>
              <a:rPr lang="en-US" sz="2000" dirty="0">
                <a:solidFill>
                  <a:srgbClr val="FF0000"/>
                </a:solidFill>
              </a:rPr>
              <a:t>  = AC-3(</a:t>
            </a:r>
            <a:r>
              <a:rPr lang="en-US" sz="2000" i="1" dirty="0" err="1">
                <a:solidFill>
                  <a:srgbClr val="FF0000"/>
                </a:solidFill>
              </a:rPr>
              <a:t>csp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var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value</a:t>
            </a:r>
            <a:r>
              <a:rPr lang="en-US" sz="2000" dirty="0">
                <a:solidFill>
                  <a:srgbClr val="FF0000"/>
                </a:solidFill>
              </a:rPr>
              <a:t>);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if </a:t>
            </a:r>
            <a:r>
              <a:rPr lang="en-US" sz="2000" i="1" dirty="0">
                <a:solidFill>
                  <a:srgbClr val="FF0000"/>
                </a:solidFill>
              </a:rPr>
              <a:t>inferences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charset="0"/>
              </a:rPr>
              <a:t>!=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failure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then </a:t>
            </a:r>
            <a:r>
              <a:rPr lang="en-US" sz="2000" dirty="0">
                <a:solidFill>
                  <a:srgbClr val="FF0000"/>
                </a:solidFill>
              </a:rPr>
              <a:t>{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add </a:t>
            </a:r>
            <a:r>
              <a:rPr lang="en-US" sz="2000" i="1" dirty="0">
                <a:solidFill>
                  <a:srgbClr val="FF0000"/>
                </a:solidFill>
              </a:rPr>
              <a:t>inferences</a:t>
            </a:r>
            <a:r>
              <a:rPr lang="en-US" sz="2000" dirty="0">
                <a:solidFill>
                  <a:srgbClr val="FF0000"/>
                </a:solidFill>
              </a:rPr>
              <a:t> to </a:t>
            </a:r>
            <a:r>
              <a:rPr lang="en-US" sz="2000" i="1" dirty="0">
                <a:solidFill>
                  <a:srgbClr val="FF0000"/>
                </a:solidFill>
              </a:rPr>
              <a:t>assignment;</a:t>
            </a:r>
          </a:p>
          <a:p>
            <a:r>
              <a:rPr lang="en-US" sz="2000" dirty="0"/>
              <a:t>        </a:t>
            </a:r>
            <a:r>
              <a:rPr lang="en-US" sz="2000" i="1" dirty="0"/>
              <a:t>result</a:t>
            </a:r>
            <a:r>
              <a:rPr lang="en-US" sz="2000" dirty="0"/>
              <a:t>  = BACKTRACK(</a:t>
            </a:r>
            <a:r>
              <a:rPr lang="en-US" sz="2000" i="1" dirty="0"/>
              <a:t>assignment</a:t>
            </a:r>
            <a:r>
              <a:rPr lang="en-US" sz="2000" dirty="0"/>
              <a:t>, </a:t>
            </a:r>
            <a:r>
              <a:rPr lang="en-US" sz="2000" i="1" dirty="0" err="1"/>
              <a:t>csp</a:t>
            </a:r>
            <a:r>
              <a:rPr lang="en-US" sz="2000" dirty="0"/>
              <a:t>);</a:t>
            </a:r>
          </a:p>
          <a:p>
            <a:r>
              <a:rPr lang="en-US" sz="2000" b="1" dirty="0"/>
              <a:t>         if </a:t>
            </a:r>
            <a:r>
              <a:rPr lang="en-US" sz="2000" i="1" dirty="0"/>
              <a:t>result</a:t>
            </a:r>
            <a:r>
              <a:rPr lang="en-US" sz="2000" dirty="0"/>
              <a:t> </a:t>
            </a:r>
            <a:r>
              <a:rPr lang="en-US" sz="2000" dirty="0">
                <a:sym typeface="Symbol" charset="0"/>
              </a:rPr>
              <a:t>!=</a:t>
            </a:r>
            <a:r>
              <a:rPr lang="en-US" sz="2000" dirty="0"/>
              <a:t> </a:t>
            </a:r>
            <a:r>
              <a:rPr lang="en-US" sz="2000" i="1" dirty="0"/>
              <a:t>failure</a:t>
            </a:r>
            <a:r>
              <a:rPr lang="en-US" sz="2000" dirty="0"/>
              <a:t> </a:t>
            </a:r>
            <a:r>
              <a:rPr lang="en-US" sz="2000" b="1" dirty="0"/>
              <a:t>then return </a:t>
            </a:r>
            <a:r>
              <a:rPr lang="en-US" sz="2000" i="1" dirty="0"/>
              <a:t>result;  </a:t>
            </a:r>
            <a:r>
              <a:rPr lang="en-US" sz="2000" dirty="0"/>
              <a:t>}</a:t>
            </a:r>
          </a:p>
          <a:p>
            <a:r>
              <a:rPr lang="en-US" sz="2000" dirty="0"/>
              <a:t>      }</a:t>
            </a:r>
          </a:p>
          <a:p>
            <a:r>
              <a:rPr lang="en-US" sz="2000" dirty="0"/>
              <a:t>    remove {</a:t>
            </a:r>
            <a:r>
              <a:rPr lang="en-US" sz="2000" i="1" dirty="0" err="1"/>
              <a:t>var</a:t>
            </a:r>
            <a:r>
              <a:rPr lang="en-US" sz="2000" dirty="0"/>
              <a:t> = </a:t>
            </a:r>
            <a:r>
              <a:rPr lang="en-US" sz="2000" i="1" dirty="0"/>
              <a:t>value</a:t>
            </a:r>
            <a:r>
              <a:rPr lang="en-US" sz="2000" dirty="0"/>
              <a:t>} and </a:t>
            </a:r>
            <a:r>
              <a:rPr lang="en-US" sz="2000" i="1" dirty="0"/>
              <a:t>inferences</a:t>
            </a:r>
            <a:r>
              <a:rPr lang="en-US" sz="2000" dirty="0"/>
              <a:t>  from </a:t>
            </a:r>
            <a:r>
              <a:rPr lang="en-US" sz="2000" i="1" dirty="0"/>
              <a:t>assignment;</a:t>
            </a:r>
          </a:p>
          <a:p>
            <a:r>
              <a:rPr lang="en-US" sz="2000" dirty="0"/>
              <a:t>  }</a:t>
            </a:r>
          </a:p>
          <a:p>
            <a:r>
              <a:rPr lang="en-US" sz="2000" b="1" dirty="0"/>
              <a:t>  return </a:t>
            </a:r>
            <a:r>
              <a:rPr lang="en-US" sz="2000" i="1" dirty="0"/>
              <a:t>failure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50" descr="australia BT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87625"/>
            <a:ext cx="47879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72" name="Picture 48" descr="australia BT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586038"/>
            <a:ext cx="478631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73" name="Picture 49" descr="australia BT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586038"/>
            <a:ext cx="478631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>
                <a:latin typeface="Calibri" charset="0"/>
              </a:rPr>
              <a:t>Backtracking Search Revisited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900113" y="1989138"/>
            <a:ext cx="1727200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WA = R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3708400" y="1341438"/>
            <a:ext cx="17272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3708400" y="1916113"/>
            <a:ext cx="1727200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WA = G</a:t>
            </a:r>
          </a:p>
        </p:txBody>
      </p:sp>
      <p:sp>
        <p:nvSpPr>
          <p:cNvPr id="60425" name="Text Box 11"/>
          <p:cNvSpPr txBox="1">
            <a:spLocks noChangeArrowheads="1"/>
          </p:cNvSpPr>
          <p:nvPr/>
        </p:nvSpPr>
        <p:spPr bwMode="auto">
          <a:xfrm>
            <a:off x="6588125" y="1989138"/>
            <a:ext cx="1727200" cy="5286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WA = B</a:t>
            </a:r>
          </a:p>
        </p:txBody>
      </p:sp>
      <p:cxnSp>
        <p:nvCxnSpPr>
          <p:cNvPr id="60426" name="AutoShape 12"/>
          <p:cNvCxnSpPr>
            <a:cxnSpLocks noChangeShapeType="1"/>
            <a:stCxn id="60422" idx="0"/>
            <a:endCxn id="60423" idx="2"/>
          </p:cNvCxnSpPr>
          <p:nvPr/>
        </p:nvCxnSpPr>
        <p:spPr bwMode="auto">
          <a:xfrm flipV="1">
            <a:off x="1763713" y="1773238"/>
            <a:ext cx="2808287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427" name="AutoShape 13"/>
          <p:cNvCxnSpPr>
            <a:cxnSpLocks noChangeShapeType="1"/>
            <a:stCxn id="60423" idx="2"/>
            <a:endCxn id="60424" idx="0"/>
          </p:cNvCxnSpPr>
          <p:nvPr/>
        </p:nvCxnSpPr>
        <p:spPr bwMode="auto">
          <a:xfrm>
            <a:off x="4572000" y="1773238"/>
            <a:ext cx="0" cy="142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428" name="AutoShape 14"/>
          <p:cNvCxnSpPr>
            <a:cxnSpLocks noChangeShapeType="1"/>
            <a:stCxn id="60423" idx="2"/>
            <a:endCxn id="60425" idx="0"/>
          </p:cNvCxnSpPr>
          <p:nvPr/>
        </p:nvCxnSpPr>
        <p:spPr bwMode="auto">
          <a:xfrm>
            <a:off x="4572000" y="1773238"/>
            <a:ext cx="2879725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9" name="Text Box 15"/>
          <p:cNvSpPr txBox="1">
            <a:spLocks noChangeArrowheads="1"/>
          </p:cNvSpPr>
          <p:nvPr/>
        </p:nvSpPr>
        <p:spPr bwMode="auto">
          <a:xfrm>
            <a:off x="0" y="2636838"/>
            <a:ext cx="1727200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NT = G</a:t>
            </a: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2051050" y="2636838"/>
            <a:ext cx="1727200" cy="5286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NT = B</a:t>
            </a:r>
          </a:p>
        </p:txBody>
      </p:sp>
      <p:cxnSp>
        <p:nvCxnSpPr>
          <p:cNvPr id="60431" name="AutoShape 17"/>
          <p:cNvCxnSpPr>
            <a:cxnSpLocks noChangeShapeType="1"/>
            <a:stCxn id="60429" idx="0"/>
            <a:endCxn id="60422" idx="2"/>
          </p:cNvCxnSpPr>
          <p:nvPr/>
        </p:nvCxnSpPr>
        <p:spPr bwMode="auto">
          <a:xfrm flipV="1">
            <a:off x="863600" y="2517775"/>
            <a:ext cx="900113" cy="119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432" name="AutoShape 18"/>
          <p:cNvCxnSpPr>
            <a:cxnSpLocks noChangeShapeType="1"/>
            <a:stCxn id="60422" idx="2"/>
            <a:endCxn id="60430" idx="0"/>
          </p:cNvCxnSpPr>
          <p:nvPr/>
        </p:nvCxnSpPr>
        <p:spPr bwMode="auto">
          <a:xfrm>
            <a:off x="1763713" y="2517775"/>
            <a:ext cx="1150937" cy="119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3" name="Text Box 21"/>
          <p:cNvSpPr txBox="1">
            <a:spLocks noChangeArrowheads="1"/>
          </p:cNvSpPr>
          <p:nvPr/>
        </p:nvSpPr>
        <p:spPr bwMode="auto">
          <a:xfrm>
            <a:off x="2051050" y="3284538"/>
            <a:ext cx="1727200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Q = R</a:t>
            </a:r>
          </a:p>
        </p:txBody>
      </p:sp>
      <p:cxnSp>
        <p:nvCxnSpPr>
          <p:cNvPr id="60434" name="AutoShape 22"/>
          <p:cNvCxnSpPr>
            <a:cxnSpLocks noChangeShapeType="1"/>
            <a:stCxn id="60429" idx="2"/>
            <a:endCxn id="60433" idx="0"/>
          </p:cNvCxnSpPr>
          <p:nvPr/>
        </p:nvCxnSpPr>
        <p:spPr bwMode="auto">
          <a:xfrm>
            <a:off x="863600" y="3165475"/>
            <a:ext cx="2051050" cy="119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0" y="3933825"/>
            <a:ext cx="1763713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NSW = G</a:t>
            </a:r>
          </a:p>
        </p:txBody>
      </p:sp>
      <p:cxnSp>
        <p:nvCxnSpPr>
          <p:cNvPr id="154648" name="AutoShape 24"/>
          <p:cNvCxnSpPr>
            <a:cxnSpLocks noChangeShapeType="1"/>
            <a:stCxn id="154647" idx="0"/>
            <a:endCxn id="60433" idx="2"/>
          </p:cNvCxnSpPr>
          <p:nvPr/>
        </p:nvCxnSpPr>
        <p:spPr bwMode="auto">
          <a:xfrm flipV="1">
            <a:off x="882650" y="3813175"/>
            <a:ext cx="2032000" cy="120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649" name="Text Box 25"/>
          <p:cNvSpPr txBox="1">
            <a:spLocks noChangeArrowheads="1"/>
          </p:cNvSpPr>
          <p:nvPr/>
        </p:nvSpPr>
        <p:spPr bwMode="auto">
          <a:xfrm>
            <a:off x="0" y="5157788"/>
            <a:ext cx="1727200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V = R</a:t>
            </a:r>
          </a:p>
        </p:txBody>
      </p:sp>
      <p:cxnSp>
        <p:nvCxnSpPr>
          <p:cNvPr id="154650" name="AutoShape 26"/>
          <p:cNvCxnSpPr>
            <a:cxnSpLocks noChangeShapeType="1"/>
            <a:stCxn id="154662" idx="2"/>
            <a:endCxn id="154649" idx="0"/>
          </p:cNvCxnSpPr>
          <p:nvPr/>
        </p:nvCxnSpPr>
        <p:spPr bwMode="auto">
          <a:xfrm>
            <a:off x="863600" y="5110163"/>
            <a:ext cx="0" cy="47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651" name="Text Box 27"/>
          <p:cNvSpPr txBox="1">
            <a:spLocks noChangeArrowheads="1"/>
          </p:cNvSpPr>
          <p:nvPr/>
        </p:nvSpPr>
        <p:spPr bwMode="auto">
          <a:xfrm>
            <a:off x="0" y="5876925"/>
            <a:ext cx="1727200" cy="5286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T = R</a:t>
            </a:r>
          </a:p>
        </p:txBody>
      </p:sp>
      <p:sp>
        <p:nvSpPr>
          <p:cNvPr id="154652" name="Text Box 28"/>
          <p:cNvSpPr txBox="1">
            <a:spLocks noChangeArrowheads="1"/>
          </p:cNvSpPr>
          <p:nvPr/>
        </p:nvSpPr>
        <p:spPr bwMode="auto">
          <a:xfrm>
            <a:off x="1979613" y="5805488"/>
            <a:ext cx="1727200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T = G</a:t>
            </a:r>
          </a:p>
        </p:txBody>
      </p:sp>
      <p:sp>
        <p:nvSpPr>
          <p:cNvPr id="154653" name="Text Box 29"/>
          <p:cNvSpPr txBox="1">
            <a:spLocks noChangeArrowheads="1"/>
          </p:cNvSpPr>
          <p:nvPr/>
        </p:nvSpPr>
        <p:spPr bwMode="auto">
          <a:xfrm>
            <a:off x="3995738" y="5805488"/>
            <a:ext cx="1727200" cy="5286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T = B</a:t>
            </a:r>
          </a:p>
        </p:txBody>
      </p:sp>
      <p:cxnSp>
        <p:nvCxnSpPr>
          <p:cNvPr id="154654" name="AutoShape 30"/>
          <p:cNvCxnSpPr>
            <a:cxnSpLocks noChangeShapeType="1"/>
            <a:stCxn id="154651" idx="0"/>
            <a:endCxn id="154649" idx="2"/>
          </p:cNvCxnSpPr>
          <p:nvPr/>
        </p:nvCxnSpPr>
        <p:spPr bwMode="auto">
          <a:xfrm flipV="1">
            <a:off x="863600" y="5686425"/>
            <a:ext cx="0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655" name="AutoShape 31"/>
          <p:cNvCxnSpPr>
            <a:cxnSpLocks noChangeShapeType="1"/>
            <a:stCxn id="154652" idx="0"/>
            <a:endCxn id="154649" idx="2"/>
          </p:cNvCxnSpPr>
          <p:nvPr/>
        </p:nvCxnSpPr>
        <p:spPr bwMode="auto">
          <a:xfrm flipH="1" flipV="1">
            <a:off x="863600" y="5686425"/>
            <a:ext cx="1979613" cy="119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656" name="AutoShape 32"/>
          <p:cNvCxnSpPr>
            <a:cxnSpLocks noChangeShapeType="1"/>
            <a:stCxn id="154653" idx="0"/>
            <a:endCxn id="154649" idx="2"/>
          </p:cNvCxnSpPr>
          <p:nvPr/>
        </p:nvCxnSpPr>
        <p:spPr bwMode="auto">
          <a:xfrm flipH="1" flipV="1">
            <a:off x="863600" y="5686425"/>
            <a:ext cx="3995738" cy="119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5" name="Text Box 36"/>
          <p:cNvSpPr txBox="1">
            <a:spLocks noChangeArrowheads="1"/>
          </p:cNvSpPr>
          <p:nvPr/>
        </p:nvSpPr>
        <p:spPr bwMode="auto">
          <a:xfrm>
            <a:off x="0" y="3284538"/>
            <a:ext cx="1727200" cy="5286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Q = B</a:t>
            </a:r>
          </a:p>
        </p:txBody>
      </p:sp>
      <p:cxnSp>
        <p:nvCxnSpPr>
          <p:cNvPr id="60446" name="AutoShape 37"/>
          <p:cNvCxnSpPr>
            <a:cxnSpLocks noChangeShapeType="1"/>
            <a:stCxn id="60429" idx="2"/>
            <a:endCxn id="60445" idx="0"/>
          </p:cNvCxnSpPr>
          <p:nvPr/>
        </p:nvCxnSpPr>
        <p:spPr bwMode="auto">
          <a:xfrm>
            <a:off x="863600" y="3165475"/>
            <a:ext cx="0" cy="119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662" name="Text Box 38"/>
          <p:cNvSpPr txBox="1">
            <a:spLocks noChangeArrowheads="1"/>
          </p:cNvSpPr>
          <p:nvPr/>
        </p:nvSpPr>
        <p:spPr bwMode="auto">
          <a:xfrm>
            <a:off x="0" y="4581525"/>
            <a:ext cx="1727200" cy="5286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SA = B</a:t>
            </a:r>
          </a:p>
        </p:txBody>
      </p:sp>
      <p:cxnSp>
        <p:nvCxnSpPr>
          <p:cNvPr id="154663" name="AutoShape 39"/>
          <p:cNvCxnSpPr>
            <a:cxnSpLocks noChangeShapeType="1"/>
            <a:stCxn id="154647" idx="2"/>
            <a:endCxn id="154662" idx="0"/>
          </p:cNvCxnSpPr>
          <p:nvPr/>
        </p:nvCxnSpPr>
        <p:spPr bwMode="auto">
          <a:xfrm flipH="1">
            <a:off x="863600" y="4462463"/>
            <a:ext cx="19050" cy="1190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664" name="Text Box 40"/>
          <p:cNvSpPr txBox="1">
            <a:spLocks noChangeArrowheads="1"/>
          </p:cNvSpPr>
          <p:nvPr/>
        </p:nvSpPr>
        <p:spPr bwMode="auto">
          <a:xfrm>
            <a:off x="0" y="3933825"/>
            <a:ext cx="1763713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NSW = G</a:t>
            </a:r>
          </a:p>
        </p:txBody>
      </p:sp>
      <p:sp>
        <p:nvSpPr>
          <p:cNvPr id="154665" name="Text Box 41"/>
          <p:cNvSpPr txBox="1">
            <a:spLocks noChangeArrowheads="1"/>
          </p:cNvSpPr>
          <p:nvPr/>
        </p:nvSpPr>
        <p:spPr bwMode="auto">
          <a:xfrm>
            <a:off x="2051050" y="3933825"/>
            <a:ext cx="1727200" cy="5286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NSW = R</a:t>
            </a:r>
          </a:p>
        </p:txBody>
      </p:sp>
      <p:cxnSp>
        <p:nvCxnSpPr>
          <p:cNvPr id="154666" name="AutoShape 42"/>
          <p:cNvCxnSpPr>
            <a:cxnSpLocks noChangeShapeType="1"/>
            <a:stCxn id="60445" idx="2"/>
            <a:endCxn id="154664" idx="0"/>
          </p:cNvCxnSpPr>
          <p:nvPr/>
        </p:nvCxnSpPr>
        <p:spPr bwMode="auto">
          <a:xfrm>
            <a:off x="863600" y="3813175"/>
            <a:ext cx="19050" cy="120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667" name="AutoShape 43"/>
          <p:cNvCxnSpPr>
            <a:cxnSpLocks noChangeShapeType="1"/>
            <a:stCxn id="60445" idx="2"/>
            <a:endCxn id="154665" idx="0"/>
          </p:cNvCxnSpPr>
          <p:nvPr/>
        </p:nvCxnSpPr>
        <p:spPr bwMode="auto">
          <a:xfrm>
            <a:off x="863600" y="3813175"/>
            <a:ext cx="2051050" cy="120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668" name="Text Box 44"/>
          <p:cNvSpPr txBox="1">
            <a:spLocks noChangeArrowheads="1"/>
          </p:cNvSpPr>
          <p:nvPr/>
        </p:nvSpPr>
        <p:spPr bwMode="auto">
          <a:xfrm>
            <a:off x="0" y="4581525"/>
            <a:ext cx="1727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SA = ?</a:t>
            </a:r>
          </a:p>
        </p:txBody>
      </p:sp>
      <p:cxnSp>
        <p:nvCxnSpPr>
          <p:cNvPr id="154669" name="AutoShape 45"/>
          <p:cNvCxnSpPr>
            <a:cxnSpLocks noChangeShapeType="1"/>
            <a:stCxn id="154668" idx="0"/>
            <a:endCxn id="154664" idx="2"/>
          </p:cNvCxnSpPr>
          <p:nvPr/>
        </p:nvCxnSpPr>
        <p:spPr bwMode="auto">
          <a:xfrm flipV="1">
            <a:off x="863600" y="4462463"/>
            <a:ext cx="19050" cy="1190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670" name="Text Box 46"/>
          <p:cNvSpPr txBox="1">
            <a:spLocks noChangeArrowheads="1"/>
          </p:cNvSpPr>
          <p:nvPr/>
        </p:nvSpPr>
        <p:spPr bwMode="auto">
          <a:xfrm>
            <a:off x="2051050" y="4581525"/>
            <a:ext cx="1727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SA = ?</a:t>
            </a:r>
          </a:p>
        </p:txBody>
      </p:sp>
      <p:cxnSp>
        <p:nvCxnSpPr>
          <p:cNvPr id="154671" name="AutoShape 47"/>
          <p:cNvCxnSpPr>
            <a:cxnSpLocks noChangeShapeType="1"/>
            <a:stCxn id="154665" idx="2"/>
            <a:endCxn id="154670" idx="0"/>
          </p:cNvCxnSpPr>
          <p:nvPr/>
        </p:nvCxnSpPr>
        <p:spPr bwMode="auto">
          <a:xfrm>
            <a:off x="2914650" y="4462463"/>
            <a:ext cx="0" cy="1190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4676" name="Text Box 52"/>
          <p:cNvSpPr txBox="1">
            <a:spLocks noChangeArrowheads="1"/>
          </p:cNvSpPr>
          <p:nvPr/>
        </p:nvSpPr>
        <p:spPr bwMode="auto">
          <a:xfrm>
            <a:off x="2051050" y="3933825"/>
            <a:ext cx="1727200" cy="5286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2800">
                <a:latin typeface="Tahoma" charset="0"/>
                <a:cs typeface="+mn-cs"/>
              </a:rPr>
              <a:t>NSW = B</a:t>
            </a:r>
          </a:p>
        </p:txBody>
      </p:sp>
      <p:cxnSp>
        <p:nvCxnSpPr>
          <p:cNvPr id="154677" name="AutoShape 53"/>
          <p:cNvCxnSpPr>
            <a:cxnSpLocks noChangeShapeType="1"/>
            <a:stCxn id="154676" idx="0"/>
            <a:endCxn id="60433" idx="2"/>
          </p:cNvCxnSpPr>
          <p:nvPr/>
        </p:nvCxnSpPr>
        <p:spPr bwMode="auto">
          <a:xfrm flipV="1">
            <a:off x="2914650" y="3813175"/>
            <a:ext cx="0" cy="120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2138" name="TextBox 1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7" grpId="0" animBg="1"/>
      <p:bldP spid="154649" grpId="0" animBg="1"/>
      <p:bldP spid="154651" grpId="0" animBg="1"/>
      <p:bldP spid="154652" grpId="0" animBg="1"/>
      <p:bldP spid="154653" grpId="0" animBg="1"/>
      <p:bldP spid="154662" grpId="0" animBg="1"/>
      <p:bldP spid="154664" grpId="0" animBg="1"/>
      <p:bldP spid="154665" grpId="0" animBg="1"/>
      <p:bldP spid="154668" grpId="0" animBg="1"/>
      <p:bldP spid="154670" grpId="0" animBg="1"/>
      <p:bldP spid="154670" grpId="1" animBg="1"/>
      <p:bldP spid="1546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Example:  Graph Coloring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471988"/>
            <a:ext cx="8686800" cy="2157412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800" dirty="0">
                <a:latin typeface="Calibri" charset="0"/>
              </a:rPr>
              <a:t>Each circle marked </a:t>
            </a:r>
            <a:r>
              <a:rPr lang="en-US" sz="2800" i="1" dirty="0">
                <a:latin typeface="Calibri" charset="0"/>
              </a:rPr>
              <a:t>V</a:t>
            </a:r>
            <a:r>
              <a:rPr lang="en-US" sz="2800" i="1" baseline="-25000" dirty="0">
                <a:latin typeface="Calibri" charset="0"/>
              </a:rPr>
              <a:t>1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.. </a:t>
            </a:r>
            <a:r>
              <a:rPr lang="en-US" sz="2800" i="1" dirty="0">
                <a:latin typeface="Calibri" charset="0"/>
              </a:rPr>
              <a:t>V</a:t>
            </a:r>
            <a:r>
              <a:rPr lang="en-US" sz="2800" i="1" baseline="-25000" dirty="0">
                <a:latin typeface="Calibri" charset="0"/>
              </a:rPr>
              <a:t>6</a:t>
            </a:r>
            <a:r>
              <a:rPr lang="en-US" sz="2800" dirty="0">
                <a:latin typeface="Calibri" charset="0"/>
              </a:rPr>
              <a:t> must be assigned </a:t>
            </a:r>
            <a:r>
              <a:rPr lang="en-US" sz="2800" i="1" dirty="0">
                <a:latin typeface="Calibri" charset="0"/>
              </a:rPr>
              <a:t>R</a:t>
            </a:r>
            <a:r>
              <a:rPr lang="en-US" sz="2800" dirty="0">
                <a:latin typeface="Calibri" charset="0"/>
              </a:rPr>
              <a:t>, </a:t>
            </a:r>
            <a:r>
              <a:rPr lang="en-US" sz="2800" i="1" dirty="0">
                <a:latin typeface="Calibri" charset="0"/>
              </a:rPr>
              <a:t>G</a:t>
            </a:r>
            <a:r>
              <a:rPr lang="en-US" sz="2800" dirty="0">
                <a:latin typeface="Calibri" charset="0"/>
              </a:rPr>
              <a:t> or </a:t>
            </a:r>
            <a:r>
              <a:rPr lang="en-US" sz="2800" i="1" dirty="0">
                <a:latin typeface="Calibri" charset="0"/>
              </a:rPr>
              <a:t>B</a:t>
            </a:r>
            <a:endParaRPr lang="en-US" sz="2800" dirty="0">
              <a:latin typeface="Calibri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2800" dirty="0">
                <a:latin typeface="Calibri" charset="0"/>
              </a:rPr>
              <a:t>No two adjacent circles may be assigned the same color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>
                <a:latin typeface="Calibri" charset="0"/>
              </a:rPr>
              <a:t>Note:  2 variables have already been assigned a color in this example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1752600" y="1219200"/>
            <a:ext cx="5791200" cy="2819400"/>
            <a:chOff x="1104" y="768"/>
            <a:chExt cx="3648" cy="1776"/>
          </a:xfrm>
        </p:grpSpPr>
        <p:sp>
          <p:nvSpPr>
            <p:cNvPr id="29700" name="AutoShape 5"/>
            <p:cNvSpPr>
              <a:spLocks noChangeArrowheads="1"/>
            </p:cNvSpPr>
            <p:nvPr/>
          </p:nvSpPr>
          <p:spPr bwMode="auto">
            <a:xfrm>
              <a:off x="1104" y="9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3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29701" name="AutoShape 6"/>
            <p:cNvSpPr>
              <a:spLocks noChangeArrowheads="1"/>
            </p:cNvSpPr>
            <p:nvPr/>
          </p:nvSpPr>
          <p:spPr bwMode="auto">
            <a:xfrm>
              <a:off x="2112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6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29702" name="AutoShape 7"/>
            <p:cNvSpPr>
              <a:spLocks noChangeArrowheads="1"/>
            </p:cNvSpPr>
            <p:nvPr/>
          </p:nvSpPr>
          <p:spPr bwMode="auto">
            <a:xfrm>
              <a:off x="1968" y="1104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2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29703" name="AutoShape 8"/>
            <p:cNvSpPr>
              <a:spLocks noChangeArrowheads="1"/>
            </p:cNvSpPr>
            <p:nvPr/>
          </p:nvSpPr>
          <p:spPr bwMode="auto">
            <a:xfrm>
              <a:off x="4128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29704" name="AutoShape 9"/>
            <p:cNvSpPr>
              <a:spLocks noChangeArrowheads="1"/>
            </p:cNvSpPr>
            <p:nvPr/>
          </p:nvSpPr>
          <p:spPr bwMode="auto">
            <a:xfrm>
              <a:off x="3072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006E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29705" name="AutoShape 10"/>
            <p:cNvSpPr>
              <a:spLocks noChangeArrowheads="1"/>
            </p:cNvSpPr>
            <p:nvPr/>
          </p:nvSpPr>
          <p:spPr bwMode="auto">
            <a:xfrm>
              <a:off x="4272" y="100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1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29706" name="AutoShape 11"/>
            <p:cNvSpPr>
              <a:spLocks noChangeArrowheads="1"/>
            </p:cNvSpPr>
            <p:nvPr/>
          </p:nvSpPr>
          <p:spPr bwMode="auto">
            <a:xfrm>
              <a:off x="2880" y="76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5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29707" name="AutoShape 12"/>
            <p:cNvSpPr>
              <a:spLocks noChangeArrowheads="1"/>
            </p:cNvSpPr>
            <p:nvPr/>
          </p:nvSpPr>
          <p:spPr bwMode="auto">
            <a:xfrm>
              <a:off x="1104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4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cxnSp>
          <p:nvCxnSpPr>
            <p:cNvPr id="29708" name="AutoShape 13"/>
            <p:cNvCxnSpPr>
              <a:cxnSpLocks noChangeShapeType="1"/>
              <a:stCxn id="29700" idx="4"/>
              <a:endCxn id="29707" idx="0"/>
            </p:cNvCxnSpPr>
            <p:nvPr/>
          </p:nvCxnSpPr>
          <p:spPr bwMode="auto">
            <a:xfrm>
              <a:off x="1344" y="1344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09" name="AutoShape 14"/>
            <p:cNvCxnSpPr>
              <a:cxnSpLocks noChangeShapeType="1"/>
              <a:stCxn id="29700" idx="6"/>
              <a:endCxn id="29702" idx="2"/>
            </p:cNvCxnSpPr>
            <p:nvPr/>
          </p:nvCxnSpPr>
          <p:spPr bwMode="auto">
            <a:xfrm>
              <a:off x="1584" y="1128"/>
              <a:ext cx="38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0" name="AutoShape 15"/>
            <p:cNvCxnSpPr>
              <a:cxnSpLocks noChangeShapeType="1"/>
              <a:stCxn id="29700" idx="5"/>
              <a:endCxn id="29701" idx="1"/>
            </p:cNvCxnSpPr>
            <p:nvPr/>
          </p:nvCxnSpPr>
          <p:spPr bwMode="auto">
            <a:xfrm>
              <a:off x="1514" y="1281"/>
              <a:ext cx="668" cy="5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1" name="AutoShape 16"/>
            <p:cNvCxnSpPr>
              <a:cxnSpLocks noChangeShapeType="1"/>
              <a:stCxn id="29707" idx="6"/>
              <a:endCxn id="29704" idx="2"/>
            </p:cNvCxnSpPr>
            <p:nvPr/>
          </p:nvCxnSpPr>
          <p:spPr bwMode="auto">
            <a:xfrm>
              <a:off x="1584" y="2328"/>
              <a:ext cx="14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2" name="AutoShape 17"/>
            <p:cNvCxnSpPr>
              <a:cxnSpLocks noChangeShapeType="1"/>
              <a:stCxn id="29707" idx="7"/>
              <a:endCxn id="29701" idx="2"/>
            </p:cNvCxnSpPr>
            <p:nvPr/>
          </p:nvCxnSpPr>
          <p:spPr bwMode="auto">
            <a:xfrm flipV="1">
              <a:off x="1514" y="1992"/>
              <a:ext cx="598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3" name="AutoShape 18"/>
            <p:cNvCxnSpPr>
              <a:cxnSpLocks noChangeShapeType="1"/>
              <a:stCxn id="29701" idx="0"/>
              <a:endCxn id="29702" idx="4"/>
            </p:cNvCxnSpPr>
            <p:nvPr/>
          </p:nvCxnSpPr>
          <p:spPr bwMode="auto">
            <a:xfrm flipH="1" flipV="1">
              <a:off x="2208" y="1536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4" name="AutoShape 19"/>
            <p:cNvCxnSpPr>
              <a:cxnSpLocks noChangeShapeType="1"/>
              <a:stCxn id="29702" idx="7"/>
              <a:endCxn id="29706" idx="2"/>
            </p:cNvCxnSpPr>
            <p:nvPr/>
          </p:nvCxnSpPr>
          <p:spPr bwMode="auto">
            <a:xfrm flipV="1">
              <a:off x="2378" y="984"/>
              <a:ext cx="502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5" name="AutoShape 20"/>
            <p:cNvCxnSpPr>
              <a:cxnSpLocks noChangeShapeType="1"/>
              <a:stCxn id="29706" idx="6"/>
              <a:endCxn id="29705" idx="2"/>
            </p:cNvCxnSpPr>
            <p:nvPr/>
          </p:nvCxnSpPr>
          <p:spPr bwMode="auto">
            <a:xfrm>
              <a:off x="3360" y="984"/>
              <a:ext cx="91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6" name="AutoShape 21"/>
            <p:cNvCxnSpPr>
              <a:cxnSpLocks noChangeShapeType="1"/>
              <a:stCxn id="29705" idx="4"/>
              <a:endCxn id="29703" idx="0"/>
            </p:cNvCxnSpPr>
            <p:nvPr/>
          </p:nvCxnSpPr>
          <p:spPr bwMode="auto">
            <a:xfrm flipH="1">
              <a:off x="4368" y="1440"/>
              <a:ext cx="144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7" name="AutoShape 22"/>
            <p:cNvCxnSpPr>
              <a:cxnSpLocks noChangeShapeType="1"/>
              <a:stCxn id="29704" idx="6"/>
              <a:endCxn id="29703" idx="3"/>
            </p:cNvCxnSpPr>
            <p:nvPr/>
          </p:nvCxnSpPr>
          <p:spPr bwMode="auto">
            <a:xfrm flipV="1">
              <a:off x="3552" y="2145"/>
              <a:ext cx="646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8" name="AutoShape 23"/>
            <p:cNvCxnSpPr>
              <a:cxnSpLocks noChangeShapeType="1"/>
              <a:stCxn id="29706" idx="5"/>
              <a:endCxn id="29703" idx="1"/>
            </p:cNvCxnSpPr>
            <p:nvPr/>
          </p:nvCxnSpPr>
          <p:spPr bwMode="auto">
            <a:xfrm>
              <a:off x="3290" y="1137"/>
              <a:ext cx="908" cy="7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19" name="AutoShape 24"/>
            <p:cNvCxnSpPr>
              <a:cxnSpLocks noChangeShapeType="1"/>
              <a:stCxn id="29701" idx="6"/>
              <a:endCxn id="29704" idx="1"/>
            </p:cNvCxnSpPr>
            <p:nvPr/>
          </p:nvCxnSpPr>
          <p:spPr bwMode="auto">
            <a:xfrm>
              <a:off x="2592" y="1992"/>
              <a:ext cx="550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0" name="AutoShape 25"/>
            <p:cNvCxnSpPr>
              <a:cxnSpLocks noChangeShapeType="1"/>
              <a:stCxn id="29706" idx="4"/>
              <a:endCxn id="29704" idx="0"/>
            </p:cNvCxnSpPr>
            <p:nvPr/>
          </p:nvCxnSpPr>
          <p:spPr bwMode="auto">
            <a:xfrm>
              <a:off x="3120" y="1200"/>
              <a:ext cx="19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>
                <a:latin typeface="Calibri" charset="0"/>
              </a:rPr>
              <a:t>Conflict-Directed </a:t>
            </a:r>
            <a:r>
              <a:rPr lang="en-CA" dirty="0" err="1">
                <a:latin typeface="Calibri" charset="0"/>
              </a:rPr>
              <a:t>Backjumping</a:t>
            </a:r>
            <a:endParaRPr lang="en-CA" dirty="0">
              <a:latin typeface="Calibri" charset="0"/>
            </a:endParaRP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412875"/>
            <a:ext cx="7961312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>
                <a:latin typeface="Calibri" charset="0"/>
              </a:rPr>
              <a:t>Suppose we color Australia in this order:</a:t>
            </a:r>
          </a:p>
          <a:p>
            <a:pPr lvl="1">
              <a:lnSpc>
                <a:spcPct val="90000"/>
              </a:lnSpc>
            </a:pPr>
            <a:r>
              <a:rPr lang="en-CA" sz="2400" i="1">
                <a:latin typeface="Calibri" charset="0"/>
              </a:rPr>
              <a:t>WA</a:t>
            </a:r>
            <a:r>
              <a:rPr lang="en-CA" sz="2400">
                <a:latin typeface="Calibri" charset="0"/>
              </a:rPr>
              <a:t> = R</a:t>
            </a:r>
          </a:p>
          <a:p>
            <a:pPr lvl="1">
              <a:lnSpc>
                <a:spcPct val="90000"/>
              </a:lnSpc>
            </a:pPr>
            <a:r>
              <a:rPr lang="en-CA" sz="2400" i="1">
                <a:latin typeface="Calibri" charset="0"/>
              </a:rPr>
              <a:t>NSW</a:t>
            </a:r>
            <a:r>
              <a:rPr lang="en-CA" sz="2400">
                <a:latin typeface="Calibri" charset="0"/>
              </a:rPr>
              <a:t> = R</a:t>
            </a:r>
          </a:p>
          <a:p>
            <a:pPr lvl="1">
              <a:lnSpc>
                <a:spcPct val="90000"/>
              </a:lnSpc>
            </a:pPr>
            <a:r>
              <a:rPr lang="en-CA" sz="2400" i="1">
                <a:latin typeface="Calibri" charset="0"/>
              </a:rPr>
              <a:t>T</a:t>
            </a:r>
            <a:r>
              <a:rPr lang="en-CA" sz="2400">
                <a:latin typeface="Calibri" charset="0"/>
              </a:rPr>
              <a:t> = B</a:t>
            </a:r>
          </a:p>
          <a:p>
            <a:pPr lvl="1">
              <a:lnSpc>
                <a:spcPct val="90000"/>
              </a:lnSpc>
            </a:pPr>
            <a:r>
              <a:rPr lang="en-CA" sz="2400" i="1">
                <a:latin typeface="Calibri" charset="0"/>
              </a:rPr>
              <a:t>NT</a:t>
            </a:r>
            <a:r>
              <a:rPr lang="en-CA" sz="2400">
                <a:latin typeface="Calibri" charset="0"/>
              </a:rPr>
              <a:t> = B</a:t>
            </a:r>
          </a:p>
          <a:p>
            <a:pPr lvl="1">
              <a:lnSpc>
                <a:spcPct val="90000"/>
              </a:lnSpc>
            </a:pPr>
            <a:r>
              <a:rPr lang="en-CA" sz="2400" i="1">
                <a:latin typeface="Calibri" charset="0"/>
              </a:rPr>
              <a:t>Q</a:t>
            </a:r>
            <a:r>
              <a:rPr lang="en-CA" sz="2400">
                <a:latin typeface="Calibri" charset="0"/>
              </a:rPr>
              <a:t> = G</a:t>
            </a:r>
          </a:p>
          <a:p>
            <a:pPr lvl="1">
              <a:lnSpc>
                <a:spcPct val="90000"/>
              </a:lnSpc>
            </a:pPr>
            <a:r>
              <a:rPr lang="en-CA" sz="2400" i="1">
                <a:latin typeface="Calibri" charset="0"/>
              </a:rPr>
              <a:t>SA</a:t>
            </a:r>
            <a:r>
              <a:rPr lang="en-CA" sz="2400">
                <a:latin typeface="Calibri" charset="0"/>
              </a:rPr>
              <a:t> = ?</a:t>
            </a:r>
          </a:p>
          <a:p>
            <a:pPr>
              <a:lnSpc>
                <a:spcPct val="90000"/>
              </a:lnSpc>
            </a:pPr>
            <a:r>
              <a:rPr lang="en-CA" sz="2800">
                <a:latin typeface="Calibri" charset="0"/>
              </a:rPr>
              <a:t>Deadend at </a:t>
            </a:r>
            <a:r>
              <a:rPr lang="en-CA" sz="2800" i="1">
                <a:latin typeface="Calibri" charset="0"/>
              </a:rPr>
              <a:t>SA</a:t>
            </a:r>
          </a:p>
          <a:p>
            <a:pPr lvl="1">
              <a:lnSpc>
                <a:spcPct val="90000"/>
              </a:lnSpc>
            </a:pPr>
            <a:r>
              <a:rPr lang="en-CA" sz="2400">
                <a:latin typeface="Calibri" charset="0"/>
              </a:rPr>
              <a:t>No possible solution with </a:t>
            </a:r>
            <a:r>
              <a:rPr lang="en-CA" sz="2400" i="1">
                <a:latin typeface="Calibri" charset="0"/>
              </a:rPr>
              <a:t>WA</a:t>
            </a:r>
            <a:r>
              <a:rPr lang="en-CA" sz="2400">
                <a:latin typeface="Calibri" charset="0"/>
              </a:rPr>
              <a:t> = </a:t>
            </a:r>
            <a:r>
              <a:rPr lang="en-CA" sz="2400" i="1">
                <a:latin typeface="Calibri" charset="0"/>
              </a:rPr>
              <a:t>NSW</a:t>
            </a:r>
          </a:p>
          <a:p>
            <a:pPr lvl="1">
              <a:lnSpc>
                <a:spcPct val="90000"/>
              </a:lnSpc>
            </a:pPr>
            <a:r>
              <a:rPr lang="en-CA" sz="2400">
                <a:latin typeface="Calibri" charset="0"/>
              </a:rPr>
              <a:t>Backtracking will try to change </a:t>
            </a:r>
            <a:r>
              <a:rPr lang="en-CA" sz="2400" i="1">
                <a:latin typeface="Calibri" charset="0"/>
              </a:rPr>
              <a:t>T</a:t>
            </a:r>
            <a:r>
              <a:rPr lang="en-CA" sz="2400">
                <a:latin typeface="Calibri" charset="0"/>
              </a:rPr>
              <a:t> on the way, even though it has nothing to do with the problem, before going to </a:t>
            </a:r>
            <a:r>
              <a:rPr lang="en-CA" sz="2400" i="1">
                <a:latin typeface="Calibri" charset="0"/>
              </a:rPr>
              <a:t>NSW</a:t>
            </a:r>
          </a:p>
        </p:txBody>
      </p:sp>
      <p:pic>
        <p:nvPicPr>
          <p:cNvPr id="134147" name="Picture 5" descr="australia CBJ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8446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Box 5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>
                <a:latin typeface="Calibri" charset="0"/>
              </a:rPr>
              <a:t>Conflict-Directed </a:t>
            </a:r>
            <a:r>
              <a:rPr lang="en-CA" dirty="0" err="1">
                <a:latin typeface="Calibri" charset="0"/>
              </a:rPr>
              <a:t>Backjumping</a:t>
            </a:r>
            <a:endParaRPr lang="en-CA" dirty="0">
              <a:latin typeface="Calibri" charset="0"/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>
                <a:latin typeface="Calibri" charset="0"/>
              </a:rPr>
              <a:t>Backtracking goes back </a:t>
            </a:r>
            <a:r>
              <a:rPr lang="en-CA" i="1" dirty="0">
                <a:latin typeface="Calibri" charset="0"/>
              </a:rPr>
              <a:t>one level in the search tree at a time</a:t>
            </a:r>
          </a:p>
          <a:p>
            <a:pPr lvl="1">
              <a:lnSpc>
                <a:spcPct val="90000"/>
              </a:lnSpc>
            </a:pPr>
            <a:r>
              <a:rPr lang="en-CA" dirty="0">
                <a:latin typeface="Calibri" charset="0"/>
              </a:rPr>
              <a:t>Called</a:t>
            </a:r>
            <a:r>
              <a:rPr lang="en-CA" i="1" dirty="0">
                <a:latin typeface="Calibri" charset="0"/>
              </a:rPr>
              <a:t> </a:t>
            </a:r>
            <a:r>
              <a:rPr lang="en-CA" b="1" i="1" dirty="0">
                <a:latin typeface="Calibri" charset="0"/>
              </a:rPr>
              <a:t>Chronological backtracking</a:t>
            </a:r>
          </a:p>
          <a:p>
            <a:pPr>
              <a:lnSpc>
                <a:spcPct val="90000"/>
              </a:lnSpc>
            </a:pPr>
            <a:r>
              <a:rPr lang="en-CA" dirty="0">
                <a:latin typeface="Calibri" charset="0"/>
              </a:rPr>
              <a:t>Not good in cases where the previous step is </a:t>
            </a:r>
            <a:r>
              <a:rPr lang="en-CA" i="1" dirty="0">
                <a:latin typeface="Calibri" charset="0"/>
              </a:rPr>
              <a:t>not</a:t>
            </a:r>
            <a:r>
              <a:rPr lang="en-CA" dirty="0">
                <a:latin typeface="Calibri" charset="0"/>
              </a:rPr>
              <a:t> a cause of the conflict</a:t>
            </a:r>
          </a:p>
          <a:p>
            <a:pPr>
              <a:lnSpc>
                <a:spcPct val="90000"/>
              </a:lnSpc>
            </a:pPr>
            <a:r>
              <a:rPr lang="en-CA" b="1" dirty="0">
                <a:latin typeface="Calibri" charset="0"/>
              </a:rPr>
              <a:t>Conflict-Directed </a:t>
            </a:r>
            <a:r>
              <a:rPr lang="en-CA" b="1" dirty="0" err="1">
                <a:latin typeface="Calibri" charset="0"/>
              </a:rPr>
              <a:t>Backjumping</a:t>
            </a:r>
            <a:endParaRPr lang="en-CA" b="1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CA" i="1" dirty="0">
                <a:latin typeface="Calibri" charset="0"/>
              </a:rPr>
              <a:t>Go back to a variable involved in the conflict</a:t>
            </a:r>
          </a:p>
          <a:p>
            <a:pPr lvl="1">
              <a:lnSpc>
                <a:spcPct val="90000"/>
              </a:lnSpc>
            </a:pPr>
            <a:r>
              <a:rPr lang="en-CA" i="1" dirty="0">
                <a:latin typeface="Calibri" charset="0"/>
              </a:rPr>
              <a:t>Skip several levels</a:t>
            </a:r>
            <a:r>
              <a:rPr lang="en-CA" dirty="0">
                <a:latin typeface="Calibri" charset="0"/>
              </a:rPr>
              <a:t> if needed to get there</a:t>
            </a:r>
          </a:p>
          <a:p>
            <a:pPr lvl="1">
              <a:lnSpc>
                <a:spcPct val="90000"/>
              </a:lnSpc>
            </a:pPr>
            <a:r>
              <a:rPr lang="en-CA" i="1" dirty="0">
                <a:latin typeface="Calibri" charset="0"/>
              </a:rPr>
              <a:t>Non</a:t>
            </a:r>
            <a:r>
              <a:rPr lang="en-CA" dirty="0">
                <a:latin typeface="Calibri" charset="0"/>
              </a:rPr>
              <a:t>-chronological backtracking</a:t>
            </a:r>
          </a:p>
        </p:txBody>
      </p:sp>
      <p:sp>
        <p:nvSpPr>
          <p:cNvPr id="136195" name="TextBox 4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  <p:sp>
        <p:nvSpPr>
          <p:cNvPr id="5" name="Rounded Rectangle 4"/>
          <p:cNvSpPr/>
          <p:nvPr/>
        </p:nvSpPr>
        <p:spPr>
          <a:xfrm rot="19706308">
            <a:off x="5408663" y="1754006"/>
            <a:ext cx="3620930" cy="146046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Nothing on this topic on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Conflict-Directed </a:t>
            </a:r>
            <a:r>
              <a:rPr lang="en-CA" dirty="0" err="1">
                <a:latin typeface="Calibri" charset="0"/>
              </a:rPr>
              <a:t>Backjumping</a:t>
            </a:r>
            <a:endParaRPr lang="en-CA" dirty="0">
              <a:latin typeface="Calibri" charset="0"/>
            </a:endParaRP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12875"/>
            <a:ext cx="7839075" cy="1368425"/>
          </a:xfrm>
        </p:spPr>
        <p:txBody>
          <a:bodyPr/>
          <a:lstStyle/>
          <a:p>
            <a:r>
              <a:rPr lang="en-CA" sz="2800" dirty="0">
                <a:latin typeface="Calibri" charset="0"/>
              </a:rPr>
              <a:t>Maintain a </a:t>
            </a:r>
            <a:r>
              <a:rPr lang="en-CA" sz="2800" b="1" i="1" dirty="0">
                <a:latin typeface="Calibri" charset="0"/>
              </a:rPr>
              <a:t>Conflict Set </a:t>
            </a:r>
            <a:r>
              <a:rPr lang="en-CA" sz="2800" b="1" dirty="0">
                <a:latin typeface="Calibri" charset="0"/>
              </a:rPr>
              <a:t>(</a:t>
            </a:r>
            <a:r>
              <a:rPr lang="en-CA" sz="2800" b="1" i="1" dirty="0">
                <a:latin typeface="Calibri" charset="0"/>
              </a:rPr>
              <a:t>CS</a:t>
            </a:r>
            <a:r>
              <a:rPr lang="en-CA" sz="2800" b="1" dirty="0">
                <a:latin typeface="Calibri" charset="0"/>
              </a:rPr>
              <a:t>)</a:t>
            </a:r>
            <a:r>
              <a:rPr lang="en-CA" sz="2800" b="1" i="1" dirty="0">
                <a:latin typeface="Calibri" charset="0"/>
              </a:rPr>
              <a:t> </a:t>
            </a:r>
            <a:r>
              <a:rPr lang="en-CA" sz="2800" dirty="0">
                <a:latin typeface="Calibri" charset="0"/>
              </a:rPr>
              <a:t>for each variable</a:t>
            </a:r>
            <a:endParaRPr lang="en-CA" sz="2800" i="1" dirty="0">
              <a:latin typeface="Calibri" charset="0"/>
            </a:endParaRPr>
          </a:p>
          <a:p>
            <a:pPr lvl="1"/>
            <a:r>
              <a:rPr lang="en-CA" sz="2400" dirty="0">
                <a:latin typeface="Calibri" charset="0"/>
              </a:rPr>
              <a:t>List of </a:t>
            </a:r>
            <a:r>
              <a:rPr lang="en-CA" sz="2400" b="1" dirty="0">
                <a:solidFill>
                  <a:srgbClr val="FF0000"/>
                </a:solidFill>
                <a:latin typeface="Calibri" charset="0"/>
              </a:rPr>
              <a:t>previously-assigned variables that are related by constraints</a:t>
            </a:r>
          </a:p>
        </p:txBody>
      </p:sp>
      <p:graphicFrame>
        <p:nvGraphicFramePr>
          <p:cNvPr id="188469" name="Group 53"/>
          <p:cNvGraphicFramePr>
            <a:graphicFrameLocks noGrp="1"/>
          </p:cNvGraphicFramePr>
          <p:nvPr/>
        </p:nvGraphicFramePr>
        <p:xfrm>
          <a:off x="2627313" y="2781300"/>
          <a:ext cx="4176712" cy="2743200"/>
        </p:xfrm>
        <a:graphic>
          <a:graphicData uri="http://schemas.openxmlformats.org/drawingml/2006/table">
            <a:tbl>
              <a:tblPr/>
              <a:tblGrid>
                <a:gridCol w="417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08" name="Rectangle 54"/>
          <p:cNvSpPr>
            <a:spLocks noChangeArrowheads="1"/>
          </p:cNvSpPr>
          <p:nvPr/>
        </p:nvSpPr>
        <p:spPr bwMode="auto">
          <a:xfrm>
            <a:off x="1116013" y="5516563"/>
            <a:ext cx="78390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CA" sz="2800" dirty="0">
                <a:cs typeface="+mn-cs"/>
              </a:rPr>
              <a:t>When we hit a </a:t>
            </a:r>
            <a:r>
              <a:rPr lang="en-CA" sz="2800" dirty="0" err="1">
                <a:cs typeface="+mn-cs"/>
              </a:rPr>
              <a:t>deadend</a:t>
            </a:r>
            <a:r>
              <a:rPr lang="en-CA" sz="2800" dirty="0">
                <a:cs typeface="+mn-cs"/>
              </a:rPr>
              <a:t>, </a:t>
            </a:r>
            <a:r>
              <a:rPr lang="en-CA" sz="2800" dirty="0" err="1">
                <a:cs typeface="+mn-cs"/>
              </a:rPr>
              <a:t>backjump</a:t>
            </a:r>
            <a:r>
              <a:rPr lang="en-CA" sz="2800" dirty="0">
                <a:cs typeface="+mn-cs"/>
              </a:rPr>
              <a:t> to the </a:t>
            </a:r>
            <a:r>
              <a:rPr lang="en-CA" sz="2800" i="1" dirty="0">
                <a:cs typeface="+mn-cs"/>
              </a:rPr>
              <a:t>most recent variable in the Conflict Set</a:t>
            </a:r>
          </a:p>
        </p:txBody>
      </p:sp>
      <p:sp>
        <p:nvSpPr>
          <p:cNvPr id="138260" name="TextBox 6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charset="0"/>
              </a:rPr>
              <a:t>Conflict-Directed Backjumping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7772400" cy="4895850"/>
          </a:xfrm>
        </p:spPr>
        <p:txBody>
          <a:bodyPr/>
          <a:lstStyle/>
          <a:p>
            <a:r>
              <a:rPr lang="en-CA" dirty="0">
                <a:latin typeface="Calibri" charset="0"/>
              </a:rPr>
              <a:t>Learn from a conflict by updating the Conflict Set of the variable we jumped to</a:t>
            </a:r>
          </a:p>
          <a:p>
            <a:r>
              <a:rPr lang="en-CA" dirty="0">
                <a:latin typeface="Calibri" charset="0"/>
              </a:rPr>
              <a:t>Example:  Conflict at </a:t>
            </a:r>
            <a:r>
              <a:rPr lang="en-CA" i="1" dirty="0" err="1">
                <a:latin typeface="Calibri" charset="0"/>
              </a:rPr>
              <a:t>X</a:t>
            </a:r>
            <a:r>
              <a:rPr lang="en-CA" i="1" baseline="-25000" dirty="0" err="1">
                <a:latin typeface="Calibri" charset="0"/>
              </a:rPr>
              <a:t>j</a:t>
            </a:r>
            <a:r>
              <a:rPr lang="en-CA" dirty="0">
                <a:latin typeface="Calibri" charset="0"/>
              </a:rPr>
              <a:t>  and </a:t>
            </a:r>
            <a:r>
              <a:rPr lang="en-CA" dirty="0" err="1">
                <a:latin typeface="Calibri" charset="0"/>
              </a:rPr>
              <a:t>backjump</a:t>
            </a:r>
            <a:r>
              <a:rPr lang="en-CA" dirty="0">
                <a:latin typeface="Calibri" charset="0"/>
              </a:rPr>
              <a:t> to </a:t>
            </a:r>
            <a:r>
              <a:rPr lang="en-CA" i="1" dirty="0">
                <a:latin typeface="Calibri" charset="0"/>
              </a:rPr>
              <a:t>X</a:t>
            </a:r>
            <a:r>
              <a:rPr lang="en-CA" i="1" baseline="-25000" dirty="0">
                <a:latin typeface="Calibri" charset="0"/>
              </a:rPr>
              <a:t>i</a:t>
            </a:r>
          </a:p>
          <a:p>
            <a:pPr lvl="1"/>
            <a:r>
              <a:rPr lang="en-CA" dirty="0">
                <a:latin typeface="Calibri" charset="0"/>
              </a:rPr>
              <a:t>CS(</a:t>
            </a:r>
            <a:r>
              <a:rPr lang="en-CA" i="1" dirty="0">
                <a:latin typeface="Calibri" charset="0"/>
              </a:rPr>
              <a:t>X</a:t>
            </a:r>
            <a:r>
              <a:rPr lang="en-CA" i="1" baseline="-25000" dirty="0">
                <a:latin typeface="Calibri" charset="0"/>
              </a:rPr>
              <a:t>i</a:t>
            </a:r>
            <a:r>
              <a:rPr lang="en-CA" dirty="0">
                <a:latin typeface="Calibri" charset="0"/>
              </a:rPr>
              <a:t>) = {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1</a:t>
            </a:r>
            <a:r>
              <a:rPr lang="en-CA" dirty="0">
                <a:latin typeface="Calibri" charset="0"/>
                <a:sym typeface="Math1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2</a:t>
            </a:r>
            <a:r>
              <a:rPr lang="en-CA" dirty="0">
                <a:latin typeface="Calibri" charset="0"/>
                <a:sym typeface="Math1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3</a:t>
            </a:r>
            <a:r>
              <a:rPr lang="en-CA" dirty="0">
                <a:latin typeface="Calibri" charset="0"/>
              </a:rPr>
              <a:t>}</a:t>
            </a:r>
            <a:endParaRPr lang="en-CA" dirty="0">
              <a:latin typeface="Calibri" charset="0"/>
              <a:sym typeface="Math1" charset="0"/>
            </a:endParaRPr>
          </a:p>
          <a:p>
            <a:pPr lvl="1"/>
            <a:r>
              <a:rPr lang="en-CA" dirty="0">
                <a:latin typeface="Calibri" charset="0"/>
                <a:sym typeface="Math1" charset="0"/>
              </a:rPr>
              <a:t>CS(</a:t>
            </a:r>
            <a:r>
              <a:rPr lang="en-CA" i="1" dirty="0" err="1">
                <a:latin typeface="Calibri" charset="0"/>
              </a:rPr>
              <a:t>X</a:t>
            </a:r>
            <a:r>
              <a:rPr lang="en-CA" i="1" baseline="-25000" dirty="0" err="1">
                <a:latin typeface="Calibri" charset="0"/>
              </a:rPr>
              <a:t>j</a:t>
            </a:r>
            <a:r>
              <a:rPr lang="en-CA" dirty="0">
                <a:latin typeface="Calibri" charset="0"/>
                <a:sym typeface="Math1" charset="0"/>
              </a:rPr>
              <a:t>) </a:t>
            </a:r>
            <a:r>
              <a:rPr lang="en-CA" dirty="0">
                <a:latin typeface="Calibri" charset="0"/>
              </a:rPr>
              <a:t>= {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3</a:t>
            </a:r>
            <a:r>
              <a:rPr lang="en-CA" dirty="0">
                <a:latin typeface="Calibri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4</a:t>
            </a:r>
            <a:r>
              <a:rPr lang="en-CA" dirty="0">
                <a:latin typeface="Calibri" charset="0"/>
                <a:sym typeface="Math1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5</a:t>
            </a:r>
            <a:r>
              <a:rPr lang="en-CA" dirty="0">
                <a:latin typeface="Calibri" charset="0"/>
                <a:sym typeface="Math1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i="1" baseline="-25000" dirty="0">
                <a:latin typeface="Calibri" charset="0"/>
              </a:rPr>
              <a:t>i</a:t>
            </a:r>
            <a:r>
              <a:rPr lang="en-CA" dirty="0">
                <a:latin typeface="Calibri" charset="0"/>
              </a:rPr>
              <a:t>}</a:t>
            </a:r>
          </a:p>
          <a:p>
            <a:r>
              <a:rPr lang="en-CA" dirty="0">
                <a:latin typeface="Calibri" charset="0"/>
              </a:rPr>
              <a:t>CS(</a:t>
            </a:r>
            <a:r>
              <a:rPr lang="en-CA" i="1" dirty="0">
                <a:latin typeface="Calibri" charset="0"/>
              </a:rPr>
              <a:t>X</a:t>
            </a:r>
            <a:r>
              <a:rPr lang="en-CA" i="1" baseline="-25000" dirty="0">
                <a:latin typeface="Calibri" charset="0"/>
              </a:rPr>
              <a:t>i</a:t>
            </a:r>
            <a:r>
              <a:rPr lang="en-CA" dirty="0">
                <a:latin typeface="Calibri" charset="0"/>
              </a:rPr>
              <a:t>) = CS(</a:t>
            </a:r>
            <a:r>
              <a:rPr lang="en-CA" i="1" dirty="0">
                <a:latin typeface="Calibri" charset="0"/>
              </a:rPr>
              <a:t>X</a:t>
            </a:r>
            <a:r>
              <a:rPr lang="en-CA" i="1" baseline="-25000" dirty="0">
                <a:latin typeface="Calibri" charset="0"/>
              </a:rPr>
              <a:t>i</a:t>
            </a:r>
            <a:r>
              <a:rPr lang="en-CA" dirty="0">
                <a:latin typeface="Calibri" charset="0"/>
              </a:rPr>
              <a:t>) ∪</a:t>
            </a:r>
            <a:r>
              <a:rPr lang="en-CA" dirty="0">
                <a:latin typeface="Calibri" charset="0"/>
                <a:sym typeface="Math1" charset="0"/>
              </a:rPr>
              <a:t> CS(</a:t>
            </a:r>
            <a:r>
              <a:rPr lang="en-CA" i="1" dirty="0" err="1">
                <a:latin typeface="Calibri" charset="0"/>
              </a:rPr>
              <a:t>X</a:t>
            </a:r>
            <a:r>
              <a:rPr lang="en-CA" i="1" baseline="-25000" dirty="0" err="1">
                <a:latin typeface="Calibri" charset="0"/>
              </a:rPr>
              <a:t>j</a:t>
            </a:r>
            <a:r>
              <a:rPr lang="en-CA" dirty="0">
                <a:latin typeface="Calibri" charset="0"/>
                <a:sym typeface="Math1" charset="0"/>
              </a:rPr>
              <a:t>) – {</a:t>
            </a:r>
            <a:r>
              <a:rPr lang="en-CA" i="1" dirty="0">
                <a:latin typeface="Calibri" charset="0"/>
              </a:rPr>
              <a:t>X</a:t>
            </a:r>
            <a:r>
              <a:rPr lang="en-CA" i="1" baseline="-25000" dirty="0">
                <a:latin typeface="Calibri" charset="0"/>
              </a:rPr>
              <a:t>i</a:t>
            </a:r>
            <a:r>
              <a:rPr lang="en-CA" dirty="0">
                <a:latin typeface="Calibri" charset="0"/>
                <a:sym typeface="Math1" charset="0"/>
              </a:rPr>
              <a:t>} </a:t>
            </a:r>
          </a:p>
          <a:p>
            <a:pPr>
              <a:buFont typeface="Arial" charset="0"/>
              <a:buNone/>
            </a:pPr>
            <a:r>
              <a:rPr lang="en-CA" dirty="0">
                <a:latin typeface="Calibri" charset="0"/>
              </a:rPr>
              <a:t>                  = {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1</a:t>
            </a:r>
            <a:r>
              <a:rPr lang="en-CA" dirty="0">
                <a:latin typeface="Calibri" charset="0"/>
                <a:sym typeface="Math1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2</a:t>
            </a:r>
            <a:r>
              <a:rPr lang="en-CA" dirty="0">
                <a:latin typeface="Calibri" charset="0"/>
                <a:sym typeface="Math1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3</a:t>
            </a:r>
            <a:r>
              <a:rPr lang="en-CA" dirty="0">
                <a:latin typeface="Calibri" charset="0"/>
                <a:sym typeface="Math1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4</a:t>
            </a:r>
            <a:r>
              <a:rPr lang="en-CA" dirty="0">
                <a:latin typeface="Calibri" charset="0"/>
                <a:sym typeface="Math1" charset="0"/>
              </a:rPr>
              <a:t>, </a:t>
            </a:r>
            <a:r>
              <a:rPr lang="en-CA" i="1" dirty="0">
                <a:latin typeface="Calibri" charset="0"/>
              </a:rPr>
              <a:t>X</a:t>
            </a:r>
            <a:r>
              <a:rPr lang="en-CA" baseline="-25000" dirty="0">
                <a:latin typeface="Calibri" charset="0"/>
              </a:rPr>
              <a:t>5</a:t>
            </a:r>
            <a:r>
              <a:rPr lang="en-CA" dirty="0">
                <a:latin typeface="Calibri" charset="0"/>
              </a:rPr>
              <a:t>} </a:t>
            </a:r>
          </a:p>
          <a:p>
            <a:r>
              <a:rPr lang="en-CA" i="1" dirty="0">
                <a:latin typeface="Calibri" charset="0"/>
              </a:rPr>
              <a:t>X</a:t>
            </a:r>
            <a:r>
              <a:rPr lang="en-CA" i="1" baseline="-25000" dirty="0">
                <a:latin typeface="Calibri" charset="0"/>
              </a:rPr>
              <a:t>i</a:t>
            </a:r>
            <a:r>
              <a:rPr lang="en-CA" dirty="0">
                <a:latin typeface="Calibri" charset="0"/>
              </a:rPr>
              <a:t> </a:t>
            </a:r>
            <a:r>
              <a:rPr lang="en-CA" i="1" dirty="0">
                <a:latin typeface="Calibri" charset="0"/>
              </a:rPr>
              <a:t>absorbs </a:t>
            </a:r>
            <a:r>
              <a:rPr lang="en-CA" dirty="0">
                <a:latin typeface="Calibri" charset="0"/>
              </a:rPr>
              <a:t>the Conflict Set of </a:t>
            </a:r>
            <a:r>
              <a:rPr lang="en-CA" i="1" dirty="0" err="1">
                <a:latin typeface="Calibri" charset="0"/>
              </a:rPr>
              <a:t>X</a:t>
            </a:r>
            <a:r>
              <a:rPr lang="en-CA" i="1" baseline="-25000" dirty="0" err="1">
                <a:latin typeface="Calibri" charset="0"/>
              </a:rPr>
              <a:t>j</a:t>
            </a:r>
            <a:endParaRPr lang="en-CA" i="1" baseline="-25000" dirty="0">
              <a:latin typeface="Calibri" charset="0"/>
            </a:endParaRPr>
          </a:p>
        </p:txBody>
      </p:sp>
      <p:sp>
        <p:nvSpPr>
          <p:cNvPr id="140291" name="TextBox 4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charset="0"/>
              </a:rPr>
              <a:t>Conflict-Directed Backjumping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08500"/>
            <a:ext cx="8704263" cy="2149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800" i="1">
                <a:latin typeface="Calibri" charset="0"/>
              </a:rPr>
              <a:t>SA</a:t>
            </a:r>
            <a:r>
              <a:rPr lang="en-CA" sz="2800">
                <a:latin typeface="Calibri" charset="0"/>
              </a:rPr>
              <a:t>’s domain empty </a:t>
            </a:r>
            <a:r>
              <a:rPr lang="en-CA" sz="280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CA" sz="2800">
                <a:latin typeface="Calibri" charset="0"/>
                <a:sym typeface="Symbol" charset="0"/>
              </a:rPr>
              <a:t> </a:t>
            </a:r>
            <a:r>
              <a:rPr lang="en-CA" sz="2800">
                <a:latin typeface="Calibri" charset="0"/>
              </a:rPr>
              <a:t>deadend</a:t>
            </a:r>
          </a:p>
          <a:p>
            <a:pPr>
              <a:lnSpc>
                <a:spcPct val="80000"/>
              </a:lnSpc>
            </a:pPr>
            <a:r>
              <a:rPr lang="en-CA" sz="2800" i="1">
                <a:latin typeface="Calibri" charset="0"/>
              </a:rPr>
              <a:t>SA</a:t>
            </a:r>
            <a:r>
              <a:rPr lang="en-CA" sz="2800">
                <a:latin typeface="Calibri" charset="0"/>
              </a:rPr>
              <a:t> backjumps to most recent var in CS(</a:t>
            </a:r>
            <a:r>
              <a:rPr lang="en-CA" sz="2800" i="1">
                <a:latin typeface="Calibri" charset="0"/>
              </a:rPr>
              <a:t>SA</a:t>
            </a:r>
            <a:r>
              <a:rPr lang="en-CA" sz="2800">
                <a:latin typeface="Calibri" charset="0"/>
              </a:rPr>
              <a:t>):  </a:t>
            </a:r>
            <a:r>
              <a:rPr lang="en-CA" sz="2800" i="1">
                <a:latin typeface="Calibri" charset="0"/>
              </a:rPr>
              <a:t>Q</a:t>
            </a:r>
          </a:p>
          <a:p>
            <a:pPr lvl="1">
              <a:lnSpc>
                <a:spcPct val="80000"/>
              </a:lnSpc>
            </a:pPr>
            <a:r>
              <a:rPr lang="en-CA" sz="2400">
                <a:latin typeface="Calibri" charset="0"/>
              </a:rPr>
              <a:t>Update  CS(</a:t>
            </a:r>
            <a:r>
              <a:rPr lang="en-CA" sz="2400" i="1">
                <a:latin typeface="Calibri" charset="0"/>
              </a:rPr>
              <a:t>Q</a:t>
            </a:r>
            <a:r>
              <a:rPr lang="en-CA" sz="2400">
                <a:latin typeface="Calibri" charset="0"/>
              </a:rPr>
              <a:t>) = {</a:t>
            </a:r>
            <a:r>
              <a:rPr lang="en-CA" sz="2400" i="1">
                <a:latin typeface="Calibri" charset="0"/>
              </a:rPr>
              <a:t>WA</a:t>
            </a:r>
            <a:r>
              <a:rPr lang="en-CA" sz="2400">
                <a:latin typeface="Calibri" charset="0"/>
              </a:rPr>
              <a:t>, </a:t>
            </a:r>
            <a:r>
              <a:rPr lang="en-CA" sz="2400" i="1">
                <a:latin typeface="Calibri" charset="0"/>
              </a:rPr>
              <a:t>NSW</a:t>
            </a:r>
            <a:r>
              <a:rPr lang="en-CA" sz="2400">
                <a:latin typeface="Calibri" charset="0"/>
              </a:rPr>
              <a:t>, </a:t>
            </a:r>
            <a:r>
              <a:rPr lang="en-CA" sz="2400" i="1">
                <a:latin typeface="Calibri" charset="0"/>
              </a:rPr>
              <a:t>NT</a:t>
            </a:r>
            <a:r>
              <a:rPr lang="en-CA" sz="2400">
                <a:latin typeface="Calibri" charset="0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en-CA" sz="2400">
                <a:latin typeface="Calibri" charset="0"/>
              </a:rPr>
              <a:t>Meaning: “There is no consistent solution from </a:t>
            </a:r>
            <a:r>
              <a:rPr lang="en-CA" sz="2400" i="1">
                <a:latin typeface="Calibri" charset="0"/>
              </a:rPr>
              <a:t>Q</a:t>
            </a:r>
            <a:r>
              <a:rPr lang="en-CA" sz="2400">
                <a:latin typeface="Calibri" charset="0"/>
              </a:rPr>
              <a:t>=G onwards, given preceding assignments </a:t>
            </a:r>
            <a:r>
              <a:rPr lang="en-CA" sz="2400" i="1">
                <a:latin typeface="Calibri" charset="0"/>
              </a:rPr>
              <a:t>WA</a:t>
            </a:r>
            <a:r>
              <a:rPr lang="en-CA" sz="2400">
                <a:latin typeface="Calibri" charset="0"/>
              </a:rPr>
              <a:t>=R, </a:t>
            </a:r>
            <a:r>
              <a:rPr lang="en-CA" sz="2400" i="1">
                <a:latin typeface="Calibri" charset="0"/>
              </a:rPr>
              <a:t>NSW</a:t>
            </a:r>
            <a:r>
              <a:rPr lang="en-CA" sz="2400">
                <a:latin typeface="Calibri" charset="0"/>
              </a:rPr>
              <a:t>=R and </a:t>
            </a:r>
            <a:r>
              <a:rPr lang="en-CA" sz="2400" i="1">
                <a:latin typeface="Calibri" charset="0"/>
              </a:rPr>
              <a:t>NT</a:t>
            </a:r>
            <a:r>
              <a:rPr lang="en-CA" sz="2400">
                <a:latin typeface="Calibri" charset="0"/>
              </a:rPr>
              <a:t>=B”</a:t>
            </a:r>
          </a:p>
        </p:txBody>
      </p:sp>
      <p:graphicFrame>
        <p:nvGraphicFramePr>
          <p:cNvPr id="194592" name="Group 32"/>
          <p:cNvGraphicFramePr>
            <a:graphicFrameLocks noGrp="1"/>
          </p:cNvGraphicFramePr>
          <p:nvPr/>
        </p:nvGraphicFramePr>
        <p:xfrm>
          <a:off x="107950" y="1628775"/>
          <a:ext cx="4319588" cy="2743200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(NSW)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conf(T)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conf(NT) = {WA}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conf(Q) = {NSW,NT}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conf(SA) = {WA,NSW,NT,Q}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83" name="Picture 23" descr="australiaCD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4" name="Picture 24" descr="australiaCDJ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0" name="Picture 20" descr="australiaCDJ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1" name="Picture 21" descr="australiaCDJ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2" name="Picture 22" descr="australiaCDJ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79388" y="2133600"/>
            <a:ext cx="23764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179388" y="2565400"/>
            <a:ext cx="2376487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179388" y="3068638"/>
            <a:ext cx="23764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4" name="Rectangle 34"/>
          <p:cNvSpPr>
            <a:spLocks noChangeArrowheads="1"/>
          </p:cNvSpPr>
          <p:nvPr/>
        </p:nvSpPr>
        <p:spPr bwMode="auto">
          <a:xfrm>
            <a:off x="179388" y="3500438"/>
            <a:ext cx="30241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179388" y="3933825"/>
            <a:ext cx="4032250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107950" y="3454400"/>
            <a:ext cx="385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Q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</a:t>
            </a:r>
            <a:r>
              <a:rPr lang="en-CA" sz="2400" i="1"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,</a:t>
            </a:r>
            <a:r>
              <a:rPr lang="en-CA" sz="2400" i="1">
                <a:latin typeface="Tahoma" charset="0"/>
                <a:cs typeface="+mn-cs"/>
              </a:rPr>
              <a:t>NT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107950" y="2997200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NT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latin typeface="Tahoma" charset="0"/>
                <a:cs typeface="+mn-cs"/>
              </a:rPr>
              <a:t>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107950" y="20796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42368" name="TextBox 20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</p:spTree>
    <p:extLst>
      <p:ext uri="{BB962C8B-B14F-4D97-AF65-F5344CB8AC3E}">
        <p14:creationId xmlns:p14="http://schemas.microsoft.com/office/powerpoint/2010/main" val="14890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3" grpId="1" build="p"/>
      <p:bldP spid="194585" grpId="0" animBg="1"/>
      <p:bldP spid="194585" grpId="1" animBg="1"/>
      <p:bldP spid="194586" grpId="0" animBg="1"/>
      <p:bldP spid="194593" grpId="0" animBg="1"/>
      <p:bldP spid="194593" grpId="1" animBg="1"/>
      <p:bldP spid="194594" grpId="0" animBg="1"/>
      <p:bldP spid="194594" grpId="1" animBg="1"/>
      <p:bldP spid="194595" grpId="0" animBg="1"/>
      <p:bldP spid="194596" grpId="0"/>
      <p:bldP spid="194599" grpId="0"/>
      <p:bldP spid="19460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charset="0"/>
              </a:rPr>
              <a:t>Conflict-Directed Backjumping</a:t>
            </a:r>
          </a:p>
        </p:txBody>
      </p:sp>
      <p:graphicFrame>
        <p:nvGraphicFramePr>
          <p:cNvPr id="194592" name="Group 32"/>
          <p:cNvGraphicFramePr>
            <a:graphicFrameLocks noGrp="1"/>
          </p:cNvGraphicFramePr>
          <p:nvPr/>
        </p:nvGraphicFramePr>
        <p:xfrm>
          <a:off x="107950" y="1628775"/>
          <a:ext cx="4319588" cy="2743200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conf(NSW)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conf(T)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conf(NT) = {WA}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conf(Q) = {NSW,NT}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conf(SA) = {WA,NSW,NT,Q}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83" name="Picture 23" descr="australiaCD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4" name="Picture 24" descr="australiaCDJ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0" name="Picture 20" descr="australiaCDJ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1" name="Picture 21" descr="australiaCDJ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2" name="Picture 22" descr="australiaCDJ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79388" y="2133600"/>
            <a:ext cx="23764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179388" y="2565400"/>
            <a:ext cx="2376487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179388" y="3068638"/>
            <a:ext cx="23764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4" name="Rectangle 34"/>
          <p:cNvSpPr>
            <a:spLocks noChangeArrowheads="1"/>
          </p:cNvSpPr>
          <p:nvPr/>
        </p:nvSpPr>
        <p:spPr bwMode="auto">
          <a:xfrm>
            <a:off x="179388" y="3500438"/>
            <a:ext cx="30241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179388" y="3933825"/>
            <a:ext cx="4032250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107950" y="3454400"/>
            <a:ext cx="385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Q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</a:t>
            </a:r>
            <a:r>
              <a:rPr lang="en-CA" sz="2400" i="1"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,</a:t>
            </a:r>
            <a:r>
              <a:rPr lang="en-CA" sz="2400" i="1">
                <a:latin typeface="Tahoma" charset="0"/>
                <a:cs typeface="+mn-cs"/>
              </a:rPr>
              <a:t>NT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107950" y="2997200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NT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latin typeface="Tahoma" charset="0"/>
                <a:cs typeface="+mn-cs"/>
              </a:rPr>
              <a:t>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107950" y="20796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44415" name="TextBox 20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  <p:sp>
        <p:nvSpPr>
          <p:cNvPr id="194601" name="Rectangle 41"/>
          <p:cNvSpPr>
            <a:spLocks noChangeArrowheads="1"/>
          </p:cNvSpPr>
          <p:nvPr/>
        </p:nvSpPr>
        <p:spPr bwMode="auto">
          <a:xfrm>
            <a:off x="171450" y="4530725"/>
            <a:ext cx="870426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CA" sz="2800" i="1" dirty="0">
                <a:latin typeface="Calibri" charset="0"/>
              </a:rPr>
              <a:t>Q</a:t>
            </a:r>
            <a:r>
              <a:rPr lang="en-CA" sz="2800" dirty="0">
                <a:latin typeface="Calibri" charset="0"/>
              </a:rPr>
              <a:t>’s domain empty </a:t>
            </a:r>
            <a:r>
              <a:rPr lang="en-CA" sz="2800" dirty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CA" sz="2800" dirty="0">
                <a:latin typeface="Calibri" charset="0"/>
              </a:rPr>
              <a:t> </a:t>
            </a:r>
            <a:r>
              <a:rPr lang="en-CA" sz="2800" dirty="0" err="1">
                <a:latin typeface="Calibri" charset="0"/>
              </a:rPr>
              <a:t>deadend</a:t>
            </a:r>
            <a:endParaRPr lang="en-CA" sz="2800" dirty="0">
              <a:latin typeface="Calibri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CA" sz="2800" i="1" dirty="0">
                <a:latin typeface="Calibri" charset="0"/>
              </a:rPr>
              <a:t>Q</a:t>
            </a:r>
            <a:r>
              <a:rPr lang="en-CA" sz="2800" dirty="0">
                <a:latin typeface="Calibri" charset="0"/>
              </a:rPr>
              <a:t> </a:t>
            </a:r>
            <a:r>
              <a:rPr lang="en-CA" sz="2800" dirty="0" err="1">
                <a:latin typeface="Calibri" charset="0"/>
              </a:rPr>
              <a:t>backjumps</a:t>
            </a:r>
            <a:r>
              <a:rPr lang="en-CA" sz="2800" dirty="0">
                <a:latin typeface="Calibri" charset="0"/>
              </a:rPr>
              <a:t> to </a:t>
            </a:r>
            <a:r>
              <a:rPr lang="en-CA" sz="2800" i="1" dirty="0">
                <a:latin typeface="Calibri" charset="0"/>
              </a:rPr>
              <a:t>NT</a:t>
            </a:r>
            <a:r>
              <a:rPr lang="en-CA" sz="2800" dirty="0">
                <a:latin typeface="Calibri" charset="0"/>
              </a:rPr>
              <a:t> (i.e., most recent </a:t>
            </a:r>
            <a:r>
              <a:rPr lang="en-CA" sz="2800" dirty="0" err="1">
                <a:latin typeface="Calibri" charset="0"/>
              </a:rPr>
              <a:t>var</a:t>
            </a:r>
            <a:r>
              <a:rPr lang="en-CA" sz="2800" dirty="0">
                <a:latin typeface="Calibri" charset="0"/>
              </a:rPr>
              <a:t> in CS(</a:t>
            </a:r>
            <a:r>
              <a:rPr lang="en-CA" sz="2800" i="1" dirty="0">
                <a:latin typeface="Calibri" charset="0"/>
              </a:rPr>
              <a:t>Q</a:t>
            </a:r>
            <a:r>
              <a:rPr lang="en-CA" sz="2800" dirty="0">
                <a:latin typeface="Calibri" charset="0"/>
              </a:rPr>
              <a:t>))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CA" sz="2400" dirty="0">
                <a:latin typeface="Calibri" charset="0"/>
              </a:rPr>
              <a:t>Update  CS(</a:t>
            </a:r>
            <a:r>
              <a:rPr lang="en-CA" sz="2400" i="1" dirty="0">
                <a:latin typeface="Calibri" charset="0"/>
              </a:rPr>
              <a:t>NT</a:t>
            </a:r>
            <a:r>
              <a:rPr lang="en-CA" sz="2400" dirty="0">
                <a:latin typeface="Calibri" charset="0"/>
              </a:rPr>
              <a:t>) = {</a:t>
            </a:r>
            <a:r>
              <a:rPr lang="en-CA" sz="2400" i="1" dirty="0">
                <a:latin typeface="Calibri" charset="0"/>
              </a:rPr>
              <a:t>WA</a:t>
            </a:r>
            <a:r>
              <a:rPr lang="en-CA" sz="2400" dirty="0">
                <a:latin typeface="Calibri" charset="0"/>
              </a:rPr>
              <a:t>, </a:t>
            </a:r>
            <a:r>
              <a:rPr lang="en-CA" sz="2400" i="1" dirty="0">
                <a:latin typeface="Calibri" charset="0"/>
              </a:rPr>
              <a:t>NSW</a:t>
            </a:r>
            <a:r>
              <a:rPr lang="en-CA" sz="2400" dirty="0">
                <a:latin typeface="Calibri" charset="0"/>
              </a:rPr>
              <a:t>}</a:t>
            </a:r>
          </a:p>
          <a:p>
            <a:pPr marL="742950" lvl="1" indent="-285750">
              <a:lnSpc>
                <a:spcPct val="80000"/>
              </a:lnSpc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CA" sz="2400" dirty="0">
                <a:latin typeface="Calibri" charset="0"/>
              </a:rPr>
              <a:t>There is no consistent solution from </a:t>
            </a:r>
            <a:r>
              <a:rPr lang="en-CA" sz="2400" i="1" dirty="0">
                <a:latin typeface="Calibri" charset="0"/>
              </a:rPr>
              <a:t>NT</a:t>
            </a:r>
            <a:r>
              <a:rPr lang="en-CA" sz="2400" dirty="0">
                <a:latin typeface="Calibri" charset="0"/>
              </a:rPr>
              <a:t>=B onwards, given preceding assignments </a:t>
            </a:r>
            <a:r>
              <a:rPr lang="en-CA" sz="2400" i="1" dirty="0">
                <a:latin typeface="Calibri" charset="0"/>
              </a:rPr>
              <a:t>WA</a:t>
            </a:r>
            <a:r>
              <a:rPr lang="en-CA" sz="2400" dirty="0">
                <a:latin typeface="Calibri" charset="0"/>
              </a:rPr>
              <a:t>=R and </a:t>
            </a:r>
            <a:r>
              <a:rPr lang="en-CA" sz="2400" i="1" dirty="0">
                <a:latin typeface="Calibri" charset="0"/>
              </a:rPr>
              <a:t>NSW</a:t>
            </a:r>
            <a:r>
              <a:rPr lang="en-CA" sz="2400" dirty="0">
                <a:latin typeface="Calibri" charset="0"/>
              </a:rPr>
              <a:t>=R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5" grpId="0" animBg="1"/>
      <p:bldP spid="194585" grpId="1" animBg="1"/>
      <p:bldP spid="194586" grpId="0" animBg="1"/>
      <p:bldP spid="194593" grpId="0" animBg="1"/>
      <p:bldP spid="194593" grpId="1" animBg="1"/>
      <p:bldP spid="194594" grpId="0" animBg="1"/>
      <p:bldP spid="194594" grpId="1" animBg="1"/>
      <p:bldP spid="194595" grpId="0" animBg="1"/>
      <p:bldP spid="194596" grpId="0"/>
      <p:bldP spid="194599" grpId="0"/>
      <p:bldP spid="194600" grpId="0"/>
      <p:bldP spid="194601" grpId="0" build="p"/>
      <p:bldP spid="194601" grpId="1" build="allAtOnc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charset="0"/>
              </a:rPr>
              <a:t>Conflict-Directed Backjumping</a:t>
            </a:r>
          </a:p>
        </p:txBody>
      </p:sp>
      <p:graphicFrame>
        <p:nvGraphicFramePr>
          <p:cNvPr id="194592" name="Group 32"/>
          <p:cNvGraphicFramePr>
            <a:graphicFrameLocks noGrp="1"/>
          </p:cNvGraphicFramePr>
          <p:nvPr/>
        </p:nvGraphicFramePr>
        <p:xfrm>
          <a:off x="107950" y="1628775"/>
          <a:ext cx="4319588" cy="2743200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conf(NSW)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conf(T)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conf(NT) = {WA}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conf(Q) = {NSW,NT}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conf(SA) = {WA,NSW,NT,Q}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83" name="Picture 23" descr="australiaCD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4" name="Picture 24" descr="australiaCDJ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0" name="Picture 20" descr="australiaCDJ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1" name="Picture 21" descr="australiaCDJ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2" name="Picture 22" descr="australiaCDJ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79388" y="2133600"/>
            <a:ext cx="23764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179388" y="2565400"/>
            <a:ext cx="2376487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179388" y="3068638"/>
            <a:ext cx="23764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4" name="Rectangle 34"/>
          <p:cNvSpPr>
            <a:spLocks noChangeArrowheads="1"/>
          </p:cNvSpPr>
          <p:nvPr/>
        </p:nvSpPr>
        <p:spPr bwMode="auto">
          <a:xfrm>
            <a:off x="179388" y="3500438"/>
            <a:ext cx="30241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179388" y="3933825"/>
            <a:ext cx="4032250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107950" y="3454400"/>
            <a:ext cx="385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Q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</a:t>
            </a:r>
            <a:r>
              <a:rPr lang="en-CA" sz="2400" i="1"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,</a:t>
            </a:r>
            <a:r>
              <a:rPr lang="en-CA" sz="2400" i="1">
                <a:latin typeface="Tahoma" charset="0"/>
                <a:cs typeface="+mn-cs"/>
              </a:rPr>
              <a:t>NT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107950" y="2997200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NT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latin typeface="Tahoma" charset="0"/>
                <a:cs typeface="+mn-cs"/>
              </a:rPr>
              <a:t>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107950" y="20796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46463" name="TextBox 20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  <p:sp>
        <p:nvSpPr>
          <p:cNvPr id="194601" name="Rectangle 41"/>
          <p:cNvSpPr>
            <a:spLocks noChangeArrowheads="1"/>
          </p:cNvSpPr>
          <p:nvPr/>
        </p:nvSpPr>
        <p:spPr bwMode="auto">
          <a:xfrm>
            <a:off x="211138" y="4530725"/>
            <a:ext cx="8704262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CA" sz="2800" dirty="0"/>
              <a:t>Try </a:t>
            </a:r>
            <a:r>
              <a:rPr lang="en-CA" sz="2800" i="1" dirty="0"/>
              <a:t>NT</a:t>
            </a:r>
            <a:r>
              <a:rPr lang="en-CA" sz="2800" dirty="0"/>
              <a:t>=G </a:t>
            </a:r>
            <a:r>
              <a:rPr lang="en-CA" sz="2400" dirty="0"/>
              <a:t>(which is consistent with </a:t>
            </a:r>
            <a:r>
              <a:rPr lang="en-CA" sz="2400" i="1" dirty="0"/>
              <a:t>WA</a:t>
            </a:r>
            <a:r>
              <a:rPr lang="en-CA" sz="2400" dirty="0"/>
              <a:t>=R, </a:t>
            </a:r>
            <a:r>
              <a:rPr lang="en-CA" sz="2400" i="1" dirty="0"/>
              <a:t>NSW</a:t>
            </a:r>
            <a:r>
              <a:rPr lang="en-CA" sz="2400" dirty="0"/>
              <a:t>=R)</a:t>
            </a:r>
            <a:endParaRPr lang="en-CA" sz="28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CA" sz="2400" dirty="0"/>
              <a:t>Retrying </a:t>
            </a:r>
            <a:r>
              <a:rPr lang="en-CA" sz="2400" i="1" dirty="0"/>
              <a:t>Q</a:t>
            </a:r>
            <a:r>
              <a:rPr lang="en-CA" sz="2400" dirty="0"/>
              <a:t> and </a:t>
            </a:r>
            <a:r>
              <a:rPr lang="en-CA" sz="2400" i="1" dirty="0"/>
              <a:t>SA</a:t>
            </a:r>
            <a:r>
              <a:rPr lang="en-CA" sz="2400" dirty="0"/>
              <a:t> fails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CA" sz="2400" dirty="0"/>
              <a:t>So, there is no consistent solution from </a:t>
            </a:r>
            <a:r>
              <a:rPr lang="en-CA" sz="2400" i="1" dirty="0"/>
              <a:t>NT</a:t>
            </a:r>
            <a:r>
              <a:rPr lang="en-CA" sz="2400" dirty="0"/>
              <a:t>=G onwards, given preceding assignments </a:t>
            </a:r>
            <a:r>
              <a:rPr lang="en-CA" sz="2400" i="1" dirty="0"/>
              <a:t>WA</a:t>
            </a:r>
            <a:r>
              <a:rPr lang="en-CA" sz="2400" dirty="0"/>
              <a:t>=R and </a:t>
            </a:r>
            <a:r>
              <a:rPr lang="en-CA" sz="2400" i="1" dirty="0"/>
              <a:t>NSW</a:t>
            </a:r>
            <a:r>
              <a:rPr lang="en-CA" sz="2400" dirty="0"/>
              <a:t>=R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CA" sz="2400" i="1" dirty="0"/>
              <a:t>NT</a:t>
            </a:r>
            <a:r>
              <a:rPr lang="en-CA" sz="2400" dirty="0"/>
              <a:t>’s domain now empty </a:t>
            </a:r>
            <a:r>
              <a:rPr lang="en-CA" sz="2400" dirty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CA" sz="2400" dirty="0">
                <a:sym typeface="Symbol" charset="0"/>
              </a:rPr>
              <a:t> </a:t>
            </a:r>
            <a:r>
              <a:rPr lang="en-CA" sz="2400" dirty="0" err="1">
                <a:sym typeface="Symbol" charset="0"/>
              </a:rPr>
              <a:t>deadend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5" grpId="0" animBg="1"/>
      <p:bldP spid="194585" grpId="1" animBg="1"/>
      <p:bldP spid="194586" grpId="0" animBg="1"/>
      <p:bldP spid="194593" grpId="0" animBg="1"/>
      <p:bldP spid="194593" grpId="1" animBg="1"/>
      <p:bldP spid="194594" grpId="0" animBg="1"/>
      <p:bldP spid="194594" grpId="1" animBg="1"/>
      <p:bldP spid="194595" grpId="0" animBg="1"/>
      <p:bldP spid="194596" grpId="0"/>
      <p:bldP spid="194599" grpId="0"/>
      <p:bldP spid="194600" grpId="0"/>
      <p:bldP spid="194601" grpId="0" build="p"/>
      <p:bldP spid="194601" grpId="1" build="allAtOnc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charset="0"/>
              </a:rPr>
              <a:t>Conflict-Directed Backjumping</a:t>
            </a:r>
          </a:p>
        </p:txBody>
      </p:sp>
      <p:graphicFrame>
        <p:nvGraphicFramePr>
          <p:cNvPr id="194592" name="Group 32"/>
          <p:cNvGraphicFramePr>
            <a:graphicFrameLocks noGrp="1"/>
          </p:cNvGraphicFramePr>
          <p:nvPr/>
        </p:nvGraphicFramePr>
        <p:xfrm>
          <a:off x="107950" y="1628775"/>
          <a:ext cx="4319588" cy="2743200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</a:t>
                      </a:r>
                      <a:r>
                        <a:rPr kumimoji="0" lang="en-CA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conf(NSW)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conf(T)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conf(NT) = {WA}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conf(Q) = {NSW,NT}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conf(SA) = {WA,NSW,NT,Q}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83" name="Picture 23" descr="australiaCD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4" name="Picture 24" descr="australiaCDJ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0" name="Picture 20" descr="australiaCDJ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1" name="Picture 21" descr="australiaCDJ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2" name="Picture 22" descr="australiaCDJ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79388" y="2133600"/>
            <a:ext cx="23764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179388" y="2565400"/>
            <a:ext cx="2376487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179388" y="3068638"/>
            <a:ext cx="23764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4" name="Rectangle 34"/>
          <p:cNvSpPr>
            <a:spLocks noChangeArrowheads="1"/>
          </p:cNvSpPr>
          <p:nvPr/>
        </p:nvSpPr>
        <p:spPr bwMode="auto">
          <a:xfrm>
            <a:off x="179388" y="3500438"/>
            <a:ext cx="30241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179388" y="3933825"/>
            <a:ext cx="4032250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107950" y="3454400"/>
            <a:ext cx="385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Q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</a:t>
            </a:r>
            <a:r>
              <a:rPr lang="en-CA" sz="2400" i="1"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,</a:t>
            </a:r>
            <a:r>
              <a:rPr lang="en-CA" sz="2400" i="1">
                <a:latin typeface="Tahoma" charset="0"/>
                <a:cs typeface="+mn-cs"/>
              </a:rPr>
              <a:t>NT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107950" y="2997200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NT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latin typeface="Tahoma" charset="0"/>
                <a:cs typeface="+mn-cs"/>
              </a:rPr>
              <a:t>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107950" y="20796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</a:t>
            </a:r>
            <a:r>
              <a:rPr lang="en-CA" sz="2400" i="1">
                <a:latin typeface="Tahoma" charset="0"/>
                <a:cs typeface="+mn-cs"/>
              </a:rPr>
              <a:t>NSW</a:t>
            </a:r>
            <a:r>
              <a:rPr lang="en-CA" sz="2400">
                <a:latin typeface="Tahoma" charset="0"/>
                <a:cs typeface="+mn-cs"/>
              </a:rPr>
              <a:t>) = {</a:t>
            </a:r>
            <a:r>
              <a:rPr lang="en-CA" sz="2400" i="1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48511" name="TextBox 20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  <p:sp>
        <p:nvSpPr>
          <p:cNvPr id="194602" name="Rectangle 42"/>
          <p:cNvSpPr>
            <a:spLocks noChangeArrowheads="1"/>
          </p:cNvSpPr>
          <p:nvPr/>
        </p:nvSpPr>
        <p:spPr bwMode="auto">
          <a:xfrm>
            <a:off x="179388" y="4530725"/>
            <a:ext cx="8704262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CA" sz="2800" i="1" dirty="0">
                <a:cs typeface="+mn-cs"/>
              </a:rPr>
              <a:t>NT</a:t>
            </a:r>
            <a:r>
              <a:rPr lang="en-CA" sz="2800" dirty="0">
                <a:cs typeface="+mn-cs"/>
              </a:rPr>
              <a:t> </a:t>
            </a:r>
            <a:r>
              <a:rPr lang="en-CA" sz="2800" dirty="0" err="1">
                <a:cs typeface="+mn-cs"/>
              </a:rPr>
              <a:t>backjumps</a:t>
            </a:r>
            <a:r>
              <a:rPr lang="en-CA" sz="2800" dirty="0">
                <a:cs typeface="+mn-cs"/>
              </a:rPr>
              <a:t> to </a:t>
            </a:r>
            <a:r>
              <a:rPr lang="en-CA" sz="2800" i="1" dirty="0">
                <a:cs typeface="+mn-cs"/>
              </a:rPr>
              <a:t>NSW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 dirty="0">
                <a:cs typeface="+mn-cs"/>
              </a:rPr>
              <a:t>Update CS(</a:t>
            </a:r>
            <a:r>
              <a:rPr lang="en-CA" sz="2400" i="1" dirty="0">
                <a:cs typeface="+mn-cs"/>
              </a:rPr>
              <a:t>NSW</a:t>
            </a:r>
            <a:r>
              <a:rPr lang="en-CA" sz="2400" dirty="0">
                <a:cs typeface="+mn-cs"/>
              </a:rPr>
              <a:t>) = {</a:t>
            </a:r>
            <a:r>
              <a:rPr lang="en-CA" sz="2400" i="1" dirty="0">
                <a:cs typeface="+mn-cs"/>
              </a:rPr>
              <a:t>WA</a:t>
            </a:r>
            <a:r>
              <a:rPr lang="en-CA" sz="2400" dirty="0">
                <a:cs typeface="+mn-cs"/>
              </a:rPr>
              <a:t>}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 dirty="0">
                <a:cs typeface="+mn-cs"/>
              </a:rPr>
              <a:t>Skips </a:t>
            </a:r>
            <a:r>
              <a:rPr lang="en-CA" sz="2400" i="1" dirty="0">
                <a:cs typeface="+mn-cs"/>
              </a:rPr>
              <a:t>T</a:t>
            </a:r>
            <a:r>
              <a:rPr lang="en-CA" sz="2400" dirty="0">
                <a:cs typeface="+mn-cs"/>
              </a:rPr>
              <a:t>, which is irrelevant in this conflict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 dirty="0">
                <a:cs typeface="+mn-cs"/>
              </a:rPr>
              <a:t>Discovers the relationship between </a:t>
            </a:r>
            <a:r>
              <a:rPr lang="en-CA" sz="2400" i="1" dirty="0">
                <a:cs typeface="+mn-cs"/>
              </a:rPr>
              <a:t>NSW</a:t>
            </a:r>
            <a:r>
              <a:rPr lang="en-CA" sz="2400" dirty="0">
                <a:cs typeface="+mn-cs"/>
              </a:rPr>
              <a:t> and </a:t>
            </a:r>
            <a:r>
              <a:rPr lang="en-CA" sz="2400" i="1" dirty="0">
                <a:cs typeface="+mn-cs"/>
              </a:rPr>
              <a:t>WA</a:t>
            </a:r>
            <a:r>
              <a:rPr lang="en-CA" sz="2400" dirty="0">
                <a:cs typeface="+mn-cs"/>
              </a:rPr>
              <a:t>, which is not present in our constraints, so try </a:t>
            </a:r>
            <a:r>
              <a:rPr lang="en-CA" sz="2400" i="1" dirty="0">
                <a:cs typeface="+mn-cs"/>
              </a:rPr>
              <a:t>NSW</a:t>
            </a:r>
            <a:r>
              <a:rPr lang="en-CA" sz="2400" dirty="0">
                <a:cs typeface="+mn-cs"/>
              </a:rPr>
              <a:t>=G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5" grpId="0" animBg="1"/>
      <p:bldP spid="194585" grpId="1" animBg="1"/>
      <p:bldP spid="194586" grpId="0" animBg="1"/>
      <p:bldP spid="194593" grpId="0" animBg="1"/>
      <p:bldP spid="194593" grpId="1" animBg="1"/>
      <p:bldP spid="194594" grpId="0" animBg="1"/>
      <p:bldP spid="194594" grpId="1" animBg="1"/>
      <p:bldP spid="194595" grpId="0" animBg="1"/>
      <p:bldP spid="194596" grpId="0"/>
      <p:bldP spid="194599" grpId="0"/>
      <p:bldP spid="194600" grpId="0"/>
      <p:bldP spid="194602" grpId="0" build="p"/>
      <p:bldP spid="194602" grpId="1" build="allAtOnce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charset="0"/>
              </a:rPr>
              <a:t>Conflict-Directed Backjumping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08500"/>
            <a:ext cx="8704263" cy="1800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800">
                <a:latin typeface="Calibri" charset="0"/>
              </a:rPr>
              <a:t>SA backjump to Q</a:t>
            </a:r>
          </a:p>
          <a:p>
            <a:pPr lvl="1">
              <a:lnSpc>
                <a:spcPct val="80000"/>
              </a:lnSpc>
            </a:pPr>
            <a:r>
              <a:rPr lang="en-CA" sz="2400">
                <a:latin typeface="Calibri" charset="0"/>
              </a:rPr>
              <a:t>conf(Q) = {WA,NSW,NT}</a:t>
            </a:r>
          </a:p>
          <a:p>
            <a:pPr lvl="1">
              <a:lnSpc>
                <a:spcPct val="80000"/>
              </a:lnSpc>
            </a:pPr>
            <a:r>
              <a:rPr lang="en-CA" sz="2400">
                <a:latin typeface="Calibri" charset="0"/>
              </a:rPr>
              <a:t>Meaning: “There is no consistent solution from Q onwards, given the preceding assignments of WA, NSW and NT together”</a:t>
            </a:r>
          </a:p>
        </p:txBody>
      </p:sp>
      <p:graphicFrame>
        <p:nvGraphicFramePr>
          <p:cNvPr id="194592" name="Group 32"/>
          <p:cNvGraphicFramePr>
            <a:graphicFrameLocks noGrp="1"/>
          </p:cNvGraphicFramePr>
          <p:nvPr/>
        </p:nvGraphicFramePr>
        <p:xfrm>
          <a:off x="107950" y="1628775"/>
          <a:ext cx="4319588" cy="2743200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CS(WA)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conf(NSW)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conf(T) = {}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conf(NT) = {WA}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conf(Q) = {NSW,NT}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conf(SA) = {WA,NSW,NT,Q}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83" name="Picture 23" descr="australiaCD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4" name="Picture 24" descr="australiaCDJ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0" name="Picture 20" descr="australiaCDJ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1" name="Picture 21" descr="australiaCDJ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2" name="Picture 22" descr="australiaCDJ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349375"/>
            <a:ext cx="4000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79388" y="2133600"/>
            <a:ext cx="23764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179388" y="2565400"/>
            <a:ext cx="2376487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179388" y="3068638"/>
            <a:ext cx="23764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4" name="Rectangle 34"/>
          <p:cNvSpPr>
            <a:spLocks noChangeArrowheads="1"/>
          </p:cNvSpPr>
          <p:nvPr/>
        </p:nvSpPr>
        <p:spPr bwMode="auto">
          <a:xfrm>
            <a:off x="179388" y="3500438"/>
            <a:ext cx="30241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179388" y="3933825"/>
            <a:ext cx="4032250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107950" y="3454400"/>
            <a:ext cx="385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CS(Q) = {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WA,</a:t>
            </a:r>
            <a:r>
              <a:rPr lang="en-CA" sz="2400">
                <a:latin typeface="Tahoma" charset="0"/>
                <a:cs typeface="+mn-cs"/>
              </a:rPr>
              <a:t>NSW,NT}</a:t>
            </a: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107950" y="2997200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CS(NT) = {WA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,NSW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107950" y="20796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400">
                <a:latin typeface="Tahoma" charset="0"/>
                <a:cs typeface="+mn-cs"/>
              </a:rPr>
              <a:t>CS(NSW) = {</a:t>
            </a:r>
            <a:r>
              <a:rPr lang="en-CA" sz="2400">
                <a:solidFill>
                  <a:schemeClr val="hlink"/>
                </a:solidFill>
                <a:latin typeface="Tahoma" charset="0"/>
                <a:cs typeface="+mn-cs"/>
              </a:rPr>
              <a:t>WA</a:t>
            </a:r>
            <a:r>
              <a:rPr lang="en-CA" sz="2400">
                <a:latin typeface="Tahoma" charset="0"/>
                <a:cs typeface="+mn-cs"/>
              </a:rPr>
              <a:t>}</a:t>
            </a:r>
          </a:p>
        </p:txBody>
      </p:sp>
      <p:sp>
        <p:nvSpPr>
          <p:cNvPr id="194601" name="Rectangle 41"/>
          <p:cNvSpPr>
            <a:spLocks noChangeArrowheads="1"/>
          </p:cNvSpPr>
          <p:nvPr/>
        </p:nvSpPr>
        <p:spPr bwMode="auto">
          <a:xfrm>
            <a:off x="250825" y="4437063"/>
            <a:ext cx="87042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CA" sz="2800">
                <a:cs typeface="+mn-cs"/>
              </a:rPr>
              <a:t>Q backjump to 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>
                <a:cs typeface="+mn-cs"/>
              </a:rPr>
              <a:t>conf(NT) = {WA,NSW}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>
                <a:cs typeface="+mn-cs"/>
              </a:rPr>
              <a:t>Meaning: “There is no consistent solution from NT onwards, given the preceding assignments of WA and NSW together”</a:t>
            </a:r>
          </a:p>
        </p:txBody>
      </p:sp>
      <p:sp>
        <p:nvSpPr>
          <p:cNvPr id="194602" name="Rectangle 42"/>
          <p:cNvSpPr>
            <a:spLocks noChangeArrowheads="1"/>
          </p:cNvSpPr>
          <p:nvPr/>
        </p:nvSpPr>
        <p:spPr bwMode="auto">
          <a:xfrm>
            <a:off x="250825" y="4437063"/>
            <a:ext cx="87042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CA" sz="2800">
                <a:cs typeface="+mn-cs"/>
              </a:rPr>
              <a:t>NT backjump to NSW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>
                <a:cs typeface="+mn-cs"/>
              </a:rPr>
              <a:t>CS(NSW) = {WA}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>
                <a:cs typeface="+mn-cs"/>
              </a:rPr>
              <a:t>Skips T, which is irrelevant in this conflict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CA" sz="2400">
                <a:cs typeface="+mn-cs"/>
              </a:rPr>
              <a:t>Discovers the relationship between NSW and WA, which is not present in our constraints</a:t>
            </a:r>
          </a:p>
        </p:txBody>
      </p:sp>
      <p:sp>
        <p:nvSpPr>
          <p:cNvPr id="150562" name="TextBox 20"/>
          <p:cNvSpPr txBox="1">
            <a:spLocks noChangeArrowheads="1"/>
          </p:cNvSpPr>
          <p:nvPr/>
        </p:nvSpPr>
        <p:spPr bwMode="auto">
          <a:xfrm>
            <a:off x="6630988" y="6488113"/>
            <a:ext cx="220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Slide credit: R. Khoury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3" grpId="1" build="p"/>
      <p:bldP spid="194585" grpId="0" animBg="1"/>
      <p:bldP spid="194585" grpId="1" animBg="1"/>
      <p:bldP spid="194586" grpId="0" animBg="1"/>
      <p:bldP spid="194593" grpId="0" animBg="1"/>
      <p:bldP spid="194593" grpId="1" animBg="1"/>
      <p:bldP spid="194594" grpId="0" animBg="1"/>
      <p:bldP spid="194594" grpId="1" animBg="1"/>
      <p:bldP spid="194595" grpId="0" animBg="1"/>
      <p:bldP spid="194596" grpId="0"/>
      <p:bldP spid="194599" grpId="0"/>
      <p:bldP spid="194600" grpId="0"/>
      <p:bldP spid="194601" grpId="0" build="p"/>
      <p:bldP spid="194601" grpId="1" build="allAtOnce"/>
      <p:bldP spid="194602" grpId="0" build="p"/>
      <p:bldP spid="194602" grpId="1" build="allAtOnce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Constraint Learning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When a contradiction occurs, remember the minimum set of variables from the conflict set that was responsible for the problem</a:t>
            </a:r>
          </a:p>
          <a:p>
            <a:r>
              <a:rPr lang="en-US">
                <a:latin typeface="Calibri" charset="0"/>
              </a:rPr>
              <a:t>Save these “</a:t>
            </a:r>
            <a:r>
              <a:rPr lang="en-US" altLang="ja-JP" b="1">
                <a:latin typeface="Calibri" charset="0"/>
              </a:rPr>
              <a:t>no-goods</a:t>
            </a:r>
            <a:r>
              <a:rPr 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as </a:t>
            </a:r>
            <a:r>
              <a:rPr lang="en-US" altLang="ja-JP" i="1">
                <a:latin typeface="Calibri" charset="0"/>
              </a:rPr>
              <a:t>new constraints </a:t>
            </a:r>
            <a:r>
              <a:rPr lang="en-US" altLang="ja-JP">
                <a:latin typeface="Calibri" charset="0"/>
              </a:rPr>
              <a:t>so that they are never attempted again somewhere else in search</a:t>
            </a:r>
          </a:p>
          <a:p>
            <a:r>
              <a:rPr lang="en-US">
                <a:latin typeface="Calibri" charset="0"/>
              </a:rPr>
              <a:t>For example, {</a:t>
            </a:r>
            <a:r>
              <a:rPr lang="en-CA" i="1">
                <a:latin typeface="Calibri" charset="0"/>
              </a:rPr>
              <a:t>WA</a:t>
            </a:r>
            <a:r>
              <a:rPr lang="en-CA">
                <a:latin typeface="Calibri" charset="0"/>
              </a:rPr>
              <a:t>=R, </a:t>
            </a:r>
            <a:r>
              <a:rPr lang="en-CA" i="1">
                <a:latin typeface="Calibri" charset="0"/>
              </a:rPr>
              <a:t>NSW</a:t>
            </a:r>
            <a:r>
              <a:rPr lang="en-CA">
                <a:latin typeface="Calibri" charset="0"/>
              </a:rPr>
              <a:t>=R, </a:t>
            </a:r>
            <a:r>
              <a:rPr lang="en-CA" i="1">
                <a:latin typeface="Calibri" charset="0"/>
              </a:rPr>
              <a:t>NT</a:t>
            </a:r>
            <a:r>
              <a:rPr lang="en-CA">
                <a:latin typeface="Calibri" charset="0"/>
              </a:rPr>
              <a:t>=B}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Other Applications of CSPs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193088" cy="495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Assignment problems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ea typeface="+mn-ea"/>
              </a:rPr>
              <a:t>e.g., who teaches what class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Timetable problems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ea typeface="+mn-ea"/>
              </a:rPr>
              <a:t>e.g., which class is offered when and where?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Scheduling problems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VLSI or PCB layout problems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Boolean </a:t>
            </a:r>
            <a:r>
              <a:rPr lang="en-US" sz="2400" dirty="0" err="1">
                <a:ea typeface="+mn-ea"/>
                <a:cs typeface="+mn-cs"/>
              </a:rPr>
              <a:t>satisfiability</a:t>
            </a:r>
            <a:endParaRPr lang="en-US" sz="2400" dirty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N-Queens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Graph coloring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Games:  Minesweeper, Magic Squares, Sudoku, Crosswords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Line-drawing labeling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ea typeface="+mn-ea"/>
                <a:cs typeface="+mn-cs"/>
              </a:rPr>
              <a:t>Note: many problems require real-valued variables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776287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Application:  Labeling  Blocks World Scenes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“The Waltz Algorithm”</a:t>
            </a:r>
          </a:p>
        </p:txBody>
      </p:sp>
      <p:sp>
        <p:nvSpPr>
          <p:cNvPr id="15462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57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latin typeface="Calibri" charset="0"/>
              </a:rPr>
              <a:t>The Waltz algorithm is used for </a:t>
            </a:r>
            <a:r>
              <a:rPr lang="en-US" sz="2400" b="1" dirty="0">
                <a:latin typeface="Calibri" charset="0"/>
              </a:rPr>
              <a:t>interpreting line drawings of solid </a:t>
            </a:r>
            <a:r>
              <a:rPr lang="en-US" sz="2400" b="1" dirty="0" err="1">
                <a:latin typeface="Calibri" charset="0"/>
              </a:rPr>
              <a:t>polyhedra</a:t>
            </a:r>
            <a:endParaRPr lang="en-US" sz="2400" b="1" dirty="0">
              <a:latin typeface="Calibri" charset="0"/>
            </a:endParaRPr>
          </a:p>
        </p:txBody>
      </p:sp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029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Text Box 5"/>
          <p:cNvSpPr txBox="1">
            <a:spLocks noChangeArrowheads="1"/>
          </p:cNvSpPr>
          <p:nvPr/>
        </p:nvSpPr>
        <p:spPr bwMode="auto">
          <a:xfrm>
            <a:off x="1447800" y="3810000"/>
            <a:ext cx="32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  <a:cs typeface="Arial" charset="0"/>
              </a:rPr>
              <a:t>Look at all intersections.</a:t>
            </a:r>
          </a:p>
        </p:txBody>
      </p:sp>
      <p:grpSp>
        <p:nvGrpSpPr>
          <p:cNvPr id="154629" name="Group 6"/>
          <p:cNvGrpSpPr>
            <a:grpSpLocks/>
          </p:cNvGrpSpPr>
          <p:nvPr/>
        </p:nvGrpSpPr>
        <p:grpSpPr bwMode="auto">
          <a:xfrm>
            <a:off x="2057400" y="4343400"/>
            <a:ext cx="762000" cy="838200"/>
            <a:chOff x="1296" y="2736"/>
            <a:chExt cx="480" cy="528"/>
          </a:xfrm>
        </p:grpSpPr>
        <p:sp>
          <p:nvSpPr>
            <p:cNvPr id="154632" name="Line 7"/>
            <p:cNvSpPr>
              <a:spLocks noChangeShapeType="1"/>
            </p:cNvSpPr>
            <p:nvPr/>
          </p:nvSpPr>
          <p:spPr bwMode="auto">
            <a:xfrm>
              <a:off x="1536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Line 8"/>
            <p:cNvSpPr>
              <a:spLocks noChangeShapeType="1"/>
            </p:cNvSpPr>
            <p:nvPr/>
          </p:nvSpPr>
          <p:spPr bwMode="auto">
            <a:xfrm>
              <a:off x="1536" y="302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4" name="Line 9"/>
            <p:cNvSpPr>
              <a:spLocks noChangeShapeType="1"/>
            </p:cNvSpPr>
            <p:nvPr/>
          </p:nvSpPr>
          <p:spPr bwMode="auto">
            <a:xfrm flipH="1">
              <a:off x="1296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30" name="Text Box 10"/>
          <p:cNvSpPr txBox="1">
            <a:spLocks noChangeArrowheads="1"/>
          </p:cNvSpPr>
          <p:nvPr/>
        </p:nvSpPr>
        <p:spPr bwMode="auto">
          <a:xfrm>
            <a:off x="3048000" y="4343400"/>
            <a:ext cx="548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143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1143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1143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1143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1143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  <a:cs typeface="Arial" charset="0"/>
              </a:rPr>
              <a:t>What kind of intersection could this be?  A  	concave intersection of three faces?  Or 			an external convex intersection?</a:t>
            </a:r>
          </a:p>
        </p:txBody>
      </p:sp>
      <p:sp>
        <p:nvSpPr>
          <p:cNvPr id="154631" name="Text Box 11"/>
          <p:cNvSpPr txBox="1">
            <a:spLocks noChangeArrowheads="1"/>
          </p:cNvSpPr>
          <p:nvPr/>
        </p:nvSpPr>
        <p:spPr bwMode="auto">
          <a:xfrm>
            <a:off x="457200" y="5546725"/>
            <a:ext cx="830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  <a:cs typeface="Arial" charset="0"/>
              </a:rPr>
              <a:t>Adjacent intersections impose constraints on each other.  Use CSP to find a unique set of </a:t>
            </a:r>
            <a:r>
              <a:rPr lang="en-US" sz="2000" dirty="0" err="1">
                <a:latin typeface="Arial" charset="0"/>
                <a:cs typeface="Arial" charset="0"/>
              </a:rPr>
              <a:t>labelings</a:t>
            </a:r>
            <a:r>
              <a:rPr lang="en-US" sz="2000" dirty="0">
                <a:latin typeface="Arial" charset="0"/>
                <a:cs typeface="Arial" charset="0"/>
              </a:rPr>
              <a:t>.  Important step to “understanding” the image.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70485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Waltz Algorithm on </a:t>
            </a:r>
            <a:r>
              <a:rPr lang="ja-JP" altLang="en-US" sz="4000">
                <a:latin typeface="Calibri" charset="0"/>
              </a:rPr>
              <a:t>“</a:t>
            </a:r>
            <a:r>
              <a:rPr lang="en-US" altLang="ja-JP" sz="4000">
                <a:latin typeface="Calibri" charset="0"/>
              </a:rPr>
              <a:t>Blocks World</a:t>
            </a:r>
            <a:r>
              <a:rPr lang="ja-JP" altLang="en-US" sz="4000">
                <a:latin typeface="Calibri" charset="0"/>
              </a:rPr>
              <a:t>”</a:t>
            </a:r>
            <a:r>
              <a:rPr lang="en-US" altLang="ja-JP" sz="4000">
                <a:latin typeface="Calibri" charset="0"/>
              </a:rPr>
              <a:t> Scenes</a:t>
            </a:r>
            <a:endParaRPr lang="en-US" sz="4000">
              <a:latin typeface="Calibri" charset="0"/>
            </a:endParaRPr>
          </a:p>
        </p:txBody>
      </p:sp>
      <p:sp>
        <p:nvSpPr>
          <p:cNvPr id="156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3124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Assume all objects: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alibri" charset="0"/>
              </a:rPr>
              <a:t>Have no shadows or cracks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alibri" charset="0"/>
              </a:rPr>
              <a:t>Three-faced vertices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alibri" charset="0"/>
              </a:rPr>
              <a:t>“General position”: no junctions change with small movements of the eye.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Then each line in image is one of the following 3 types: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alibri" charset="0"/>
              </a:rPr>
              <a:t>Boundary line (edge of an object) (</a:t>
            </a:r>
            <a:r>
              <a:rPr lang="en-US" sz="2000" b="1" dirty="0">
                <a:latin typeface="Calibri" charset="0"/>
              </a:rPr>
              <a:t>&lt;</a:t>
            </a:r>
            <a:r>
              <a:rPr lang="en-US" sz="2000" dirty="0">
                <a:latin typeface="Calibri" charset="0"/>
              </a:rPr>
              <a:t>) with right hand of arrow denoting “solid” and left hand denoting “space”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alibri" charset="0"/>
              </a:rPr>
              <a:t>Interior convex edge (</a:t>
            </a:r>
            <a:r>
              <a:rPr lang="en-US" sz="2000" b="1" dirty="0">
                <a:latin typeface="Calibri" charset="0"/>
              </a:rPr>
              <a:t>+</a:t>
            </a:r>
            <a:r>
              <a:rPr lang="en-US" sz="2000" dirty="0">
                <a:latin typeface="Calibri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alibri" charset="0"/>
              </a:rPr>
              <a:t>Interior concave edge (</a:t>
            </a:r>
            <a:r>
              <a:rPr lang="en-US" sz="2000" b="1" dirty="0">
                <a:latin typeface="Calibri" charset="0"/>
                <a:sym typeface="Symbol" charset="0"/>
              </a:rPr>
              <a:t>−</a:t>
            </a:r>
            <a:r>
              <a:rPr lang="en-US" sz="2000" dirty="0">
                <a:latin typeface="Calibri" charset="0"/>
              </a:rPr>
              <a:t>)</a:t>
            </a:r>
          </a:p>
        </p:txBody>
      </p:sp>
      <p:pic>
        <p:nvPicPr>
          <p:cNvPr id="156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11687"/>
            <a:ext cx="54864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704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18 Legal Kinds of Junctions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876800"/>
            <a:ext cx="8458200" cy="1600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400" dirty="0">
                <a:ea typeface="+mn-ea"/>
                <a:cs typeface="+mn-cs"/>
              </a:rPr>
              <a:t>Label each junction in one of the above ways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400" dirty="0">
                <a:ea typeface="+mn-ea"/>
                <a:cs typeface="+mn-cs"/>
              </a:rPr>
              <a:t>Junctions </a:t>
            </a:r>
            <a:r>
              <a:rPr lang="en-US" altLang="en-US" sz="2400" i="1" dirty="0">
                <a:ea typeface="+mn-ea"/>
                <a:cs typeface="+mn-cs"/>
              </a:rPr>
              <a:t>must</a:t>
            </a:r>
            <a:r>
              <a:rPr lang="en-US" altLang="en-US" sz="2400" dirty="0">
                <a:ea typeface="+mn-ea"/>
                <a:cs typeface="+mn-cs"/>
              </a:rPr>
              <a:t> be labeled so that lines are labeled consistently at both ends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ea typeface="+mn-ea"/>
                <a:cs typeface="+mn-cs"/>
              </a:rPr>
              <a:t>Can you formulate this as a CSP?  </a:t>
            </a:r>
            <a:endParaRPr lang="en-US" altLang="en-US" sz="2400" i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158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"/>
            <a:ext cx="624840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0" name="TextBox 3"/>
          <p:cNvSpPr txBox="1">
            <a:spLocks noChangeArrowheads="1"/>
          </p:cNvSpPr>
          <p:nvPr/>
        </p:nvSpPr>
        <p:spPr bwMode="auto">
          <a:xfrm>
            <a:off x="6477000" y="533400"/>
            <a:ext cx="2447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4000"/>
              <a:t>Junction</a:t>
            </a:r>
          </a:p>
          <a:p>
            <a:r>
              <a:rPr lang="en-US" sz="4000"/>
              <a:t>Dictionary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Waltz Examples</a:t>
            </a:r>
          </a:p>
        </p:txBody>
      </p:sp>
      <p:pic>
        <p:nvPicPr>
          <p:cNvPr id="1628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600200"/>
            <a:ext cx="6299200" cy="4525963"/>
          </a:xfrm>
          <a:noFill/>
        </p:spPr>
      </p:pic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 Labeling</a:t>
            </a:r>
          </a:p>
        </p:txBody>
      </p:sp>
      <p:pic>
        <p:nvPicPr>
          <p:cNvPr id="164866" name="Picture 2" descr="http://2.bp.blogspot.com/-fAVMEQzSfKA/TV43wR4MKZI/AAAAAAAAAGs/eMC6Ix6NVC4/s400/Waltz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435100"/>
            <a:ext cx="73374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Ambiguous Example</a:t>
            </a:r>
          </a:p>
        </p:txBody>
      </p:sp>
      <p:pic>
        <p:nvPicPr>
          <p:cNvPr id="166914" name="Picture 2" descr="http://www-g.eng.cam.ac.uk/mmg/teaching/artificialintelligence/nonflash/images/constrain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71600"/>
            <a:ext cx="65468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Impossible Object Example</a:t>
            </a:r>
          </a:p>
        </p:txBody>
      </p:sp>
      <p:sp>
        <p:nvSpPr>
          <p:cNvPr id="168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68963" name="Picture 2" descr="http://www-g.eng.cam.ac.uk/mmg/teaching/artificialintelligence/nonflash/images/constraint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75" y="1447800"/>
            <a:ext cx="10082213" cy="1120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Summary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50288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CSPs are a special kind of problem: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states defined by values of a fixed set of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</a:rPr>
              <a:t>goal test defined by constraints on variable values</a:t>
            </a:r>
            <a:endParaRPr lang="en-US" sz="28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Backtracking = depth-first search with one variable assigned per node plus consistency checking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Variable ordering and value selection heuristics help significantly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Calibri" charset="0"/>
              </a:rPr>
              <a:t>Forward checking</a:t>
            </a:r>
            <a:r>
              <a:rPr lang="en-US" sz="2800" dirty="0">
                <a:latin typeface="Calibri" charset="0"/>
              </a:rPr>
              <a:t> prevents assignments that guarantee later failure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Constraint propagation (e.g., </a:t>
            </a:r>
            <a:r>
              <a:rPr lang="en-US" sz="2800" b="1" dirty="0">
                <a:latin typeface="Calibri" charset="0"/>
              </a:rPr>
              <a:t>arc consistency</a:t>
            </a:r>
            <a:r>
              <a:rPr lang="en-US" sz="2800" dirty="0">
                <a:latin typeface="Calibri" charset="0"/>
              </a:rPr>
              <a:t>) does additional work to constrain values and detect inconsistencies earlier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Example:  Map-Coloring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4572000"/>
            <a:ext cx="8269287" cy="1970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Variables</a:t>
            </a:r>
            <a:r>
              <a:rPr lang="en-US" sz="2400">
                <a:latin typeface="Calibri" charset="0"/>
              </a:rPr>
              <a:t>:</a:t>
            </a:r>
            <a:r>
              <a:rPr lang="en-US" sz="240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 </a:t>
            </a:r>
            <a:r>
              <a:rPr lang="en-US" sz="2400" i="1">
                <a:latin typeface="Calibri" charset="0"/>
              </a:rPr>
              <a:t>WA, NT, Q, NSW, V, SA, T</a:t>
            </a:r>
            <a:r>
              <a:rPr lang="en-US" sz="2400">
                <a:latin typeface="Calibri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Domains</a:t>
            </a:r>
            <a:r>
              <a:rPr lang="en-US" sz="2400">
                <a:latin typeface="Calibri" charset="0"/>
              </a:rPr>
              <a:t>:  </a:t>
            </a:r>
            <a:r>
              <a:rPr lang="en-US" sz="2400" i="1">
                <a:latin typeface="Calibri" charset="0"/>
              </a:rPr>
              <a:t>D</a:t>
            </a:r>
            <a:r>
              <a:rPr lang="en-US" sz="2400" i="1" baseline="-25000">
                <a:latin typeface="Calibri" charset="0"/>
              </a:rPr>
              <a:t>i</a:t>
            </a:r>
            <a:r>
              <a:rPr lang="en-US" sz="2400">
                <a:latin typeface="Calibri" charset="0"/>
              </a:rPr>
              <a:t> = {red,green,blue}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C00000"/>
                </a:solidFill>
                <a:latin typeface="Calibri" charset="0"/>
              </a:rPr>
              <a:t>Constraints</a:t>
            </a:r>
            <a:r>
              <a:rPr lang="en-US" sz="2400">
                <a:latin typeface="Calibri" charset="0"/>
              </a:rPr>
              <a:t>:  adjacent regions must have different colors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>
                <a:latin typeface="Calibri" charset="0"/>
              </a:rPr>
              <a:t>	e.g., WA </a:t>
            </a:r>
            <a:r>
              <a:rPr lang="en-US" sz="2400">
                <a:latin typeface="Calibri" charset="0"/>
                <a:cs typeface="Arial" charset="0"/>
              </a:rPr>
              <a:t>≠</a:t>
            </a:r>
            <a:r>
              <a:rPr lang="en-US" sz="2400">
                <a:latin typeface="Calibri" charset="0"/>
              </a:rPr>
              <a:t> NT, or (WA,NT) in {(red,green), (red,blue), (green,red), (green,blue), (blue,red), (blue,green)}</a:t>
            </a:r>
          </a:p>
        </p:txBody>
      </p:sp>
      <p:pic>
        <p:nvPicPr>
          <p:cNvPr id="31747" name="Picture 5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80586"/>
            <a:ext cx="4343400" cy="358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502400" y="3733800"/>
            <a:ext cx="2438400" cy="1189038"/>
          </a:xfrm>
          <a:prstGeom prst="wedgeEllipseCallout">
            <a:avLst>
              <a:gd name="adj1" fmla="val -100000"/>
              <a:gd name="adj2" fmla="val 6463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6858000" y="3876675"/>
            <a:ext cx="193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/>
              <a:t>Note:  In general, 4 colors are necessary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5827</Words>
  <Application>Microsoft Macintosh PowerPoint</Application>
  <PresentationFormat>On-screen Show (4:3)</PresentationFormat>
  <Paragraphs>769</Paragraphs>
  <Slides>88</Slides>
  <Notes>81</Notes>
  <HiddenSlides>30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Calibri</vt:lpstr>
      <vt:lpstr>Tahoma</vt:lpstr>
      <vt:lpstr>Wingdings</vt:lpstr>
      <vt:lpstr>Office Theme</vt:lpstr>
      <vt:lpstr>Constraint Satisfaction Problems</vt:lpstr>
      <vt:lpstr>Constraint Satisfaction Problems (CSPs)</vt:lpstr>
      <vt:lpstr>Example:  8-Queens</vt:lpstr>
      <vt:lpstr>Example:  8-Queens</vt:lpstr>
      <vt:lpstr>Example:  Cryptarithmetic</vt:lpstr>
      <vt:lpstr>PowerPoint Presentation</vt:lpstr>
      <vt:lpstr>Example:  Graph Coloring</vt:lpstr>
      <vt:lpstr>Other Applications of CSPs</vt:lpstr>
      <vt:lpstr>Example:  Map-Coloring</vt:lpstr>
      <vt:lpstr>Example:  Map-Coloring</vt:lpstr>
      <vt:lpstr>Constraint Graph</vt:lpstr>
      <vt:lpstr>Varieties of CSPs</vt:lpstr>
      <vt:lpstr>Kinds of Constraints</vt:lpstr>
      <vt:lpstr>Local Search for CSPs</vt:lpstr>
      <vt:lpstr>Local Search</vt:lpstr>
      <vt:lpstr>Example:  4-Queens</vt:lpstr>
      <vt:lpstr>Min-Conflicts Algorithm</vt:lpstr>
      <vt:lpstr>Min-Conflicts Algorithm</vt:lpstr>
      <vt:lpstr>Standard Tree Search Formulation</vt:lpstr>
      <vt:lpstr>DFS for CSPs</vt:lpstr>
      <vt:lpstr>PowerPoint Presentation</vt:lpstr>
      <vt:lpstr>Improved DFS: Backtracking w/ Consistency Checking</vt:lpstr>
      <vt:lpstr>Backtracking w/ Consistency Checking</vt:lpstr>
      <vt:lpstr>Backtracking Search with Consistency Checking</vt:lpstr>
      <vt:lpstr>Backtracking w/ Consistency Checking</vt:lpstr>
      <vt:lpstr>Backtracking Example</vt:lpstr>
      <vt:lpstr>Australia Constraint Graph</vt:lpstr>
      <vt:lpstr>Backtracking Example</vt:lpstr>
      <vt:lpstr>Backtracking Example</vt:lpstr>
      <vt:lpstr>Backtracking Example</vt:lpstr>
      <vt:lpstr>Backtracking Search</vt:lpstr>
      <vt:lpstr>PowerPoint Presentation</vt:lpstr>
      <vt:lpstr>PowerPoint Presentation</vt:lpstr>
      <vt:lpstr>Improving Backtracking Efficiency</vt:lpstr>
      <vt:lpstr>Which Variable Next? Most-Constrained Variable</vt:lpstr>
      <vt:lpstr>Which Variable Next? Most-Constraining Variable</vt:lpstr>
      <vt:lpstr>Which Value Next? Least-Constraining Value</vt:lpstr>
      <vt:lpstr>Example:  8-Queens</vt:lpstr>
      <vt:lpstr>Example:  8-Queens</vt:lpstr>
      <vt:lpstr>Quiz:  Name the AI Virtual Assistants Created by these Companies</vt:lpstr>
      <vt:lpstr>Warm-up Quiz</vt:lpstr>
      <vt:lpstr>Name these Robots in Star Trek</vt:lpstr>
      <vt:lpstr>Course Planning</vt:lpstr>
      <vt:lpstr>Local Search</vt:lpstr>
      <vt:lpstr>Improved DFS: Backtracking w/ Consistency Checking</vt:lpstr>
      <vt:lpstr>Forward Checking Algorithm</vt:lpstr>
      <vt:lpstr>Improvement:  Forward Checking</vt:lpstr>
      <vt:lpstr>Forward Checking Algorithm</vt:lpstr>
      <vt:lpstr>Example:  Map-Coloring</vt:lpstr>
      <vt:lpstr>Constraint Graph</vt:lpstr>
      <vt:lpstr>Forward Checking</vt:lpstr>
      <vt:lpstr>Forward Checking</vt:lpstr>
      <vt:lpstr>Forward Checking</vt:lpstr>
      <vt:lpstr>PowerPoint Presentation</vt:lpstr>
      <vt:lpstr>Constraint Propagation</vt:lpstr>
      <vt:lpstr>Constraint Propagation</vt:lpstr>
      <vt:lpstr>Arc Consistency</vt:lpstr>
      <vt:lpstr>Arc Consistency</vt:lpstr>
      <vt:lpstr>Arc Consistency</vt:lpstr>
      <vt:lpstr>Arc Consistency</vt:lpstr>
      <vt:lpstr>Australia Constraint Graph</vt:lpstr>
      <vt:lpstr>PowerPoint Presentation</vt:lpstr>
      <vt:lpstr>Arc Consistency Algorithm  AC-3</vt:lpstr>
      <vt:lpstr>Arc Consistency Algorithm  “AC-3”</vt:lpstr>
      <vt:lpstr>Arc Consistency Algorithm  “AC-3”</vt:lpstr>
      <vt:lpstr>Constraint Propagation</vt:lpstr>
      <vt:lpstr>Combining Search with CSP</vt:lpstr>
      <vt:lpstr>Combining Backtracking Search with CSP: MAC Algorithm</vt:lpstr>
      <vt:lpstr>Backtracking Search Revisited</vt:lpstr>
      <vt:lpstr>Conflict-Directed Backjumping</vt:lpstr>
      <vt:lpstr>Conflict-Directed Backjumping</vt:lpstr>
      <vt:lpstr>Conflict-Directed Backjumping</vt:lpstr>
      <vt:lpstr>Conflict-Directed Backjumping</vt:lpstr>
      <vt:lpstr>Conflict-Directed Backjumping</vt:lpstr>
      <vt:lpstr>Conflict-Directed Backjumping</vt:lpstr>
      <vt:lpstr>Conflict-Directed Backjumping</vt:lpstr>
      <vt:lpstr>Conflict-Directed Backjumping</vt:lpstr>
      <vt:lpstr>Conflict-Directed Backjumping</vt:lpstr>
      <vt:lpstr>Constraint Learning</vt:lpstr>
      <vt:lpstr>Application:  Labeling  Blocks World Scenes “The Waltz Algorithm”</vt:lpstr>
      <vt:lpstr>Waltz Algorithm on “Blocks World” Scenes</vt:lpstr>
      <vt:lpstr>18 Legal Kinds of Junctions</vt:lpstr>
      <vt:lpstr>PowerPoint Presentation</vt:lpstr>
      <vt:lpstr>Waltz Examples</vt:lpstr>
      <vt:lpstr>Example Labeling</vt:lpstr>
      <vt:lpstr>Ambiguous Example</vt:lpstr>
      <vt:lpstr>Impossible Object Example</vt:lpstr>
      <vt:lpstr>Summary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</dc:title>
  <dc:creator>Min-Yen Kan</dc:creator>
  <cp:lastModifiedBy>Chuck Dyer</cp:lastModifiedBy>
  <cp:revision>255</cp:revision>
  <cp:lastPrinted>2017-03-02T18:35:33Z</cp:lastPrinted>
  <dcterms:created xsi:type="dcterms:W3CDTF">2003-12-17T05:14:46Z</dcterms:created>
  <dcterms:modified xsi:type="dcterms:W3CDTF">2019-10-29T13:38:00Z</dcterms:modified>
</cp:coreProperties>
</file>