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5"/>
  </p:notesMasterIdLst>
  <p:handoutMasterIdLst>
    <p:handoutMasterId r:id="rId116"/>
  </p:handoutMasterIdLst>
  <p:sldIdLst>
    <p:sldId id="489" r:id="rId2"/>
    <p:sldId id="594" r:id="rId3"/>
    <p:sldId id="756" r:id="rId4"/>
    <p:sldId id="623" r:id="rId5"/>
    <p:sldId id="624" r:id="rId6"/>
    <p:sldId id="636" r:id="rId7"/>
    <p:sldId id="635" r:id="rId8"/>
    <p:sldId id="566" r:id="rId9"/>
    <p:sldId id="625" r:id="rId10"/>
    <p:sldId id="663" r:id="rId11"/>
    <p:sldId id="664" r:id="rId12"/>
    <p:sldId id="637" r:id="rId13"/>
    <p:sldId id="732" r:id="rId14"/>
    <p:sldId id="626" r:id="rId15"/>
    <p:sldId id="665" r:id="rId16"/>
    <p:sldId id="667" r:id="rId17"/>
    <p:sldId id="668" r:id="rId18"/>
    <p:sldId id="644" r:id="rId19"/>
    <p:sldId id="627" r:id="rId20"/>
    <p:sldId id="666" r:id="rId21"/>
    <p:sldId id="669" r:id="rId22"/>
    <p:sldId id="670" r:id="rId23"/>
    <p:sldId id="671" r:id="rId24"/>
    <p:sldId id="672" r:id="rId25"/>
    <p:sldId id="673" r:id="rId26"/>
    <p:sldId id="674" r:id="rId27"/>
    <p:sldId id="675" r:id="rId28"/>
    <p:sldId id="676" r:id="rId29"/>
    <p:sldId id="649" r:id="rId30"/>
    <p:sldId id="647" r:id="rId31"/>
    <p:sldId id="648" r:id="rId32"/>
    <p:sldId id="682" r:id="rId33"/>
    <p:sldId id="650" r:id="rId34"/>
    <p:sldId id="651" r:id="rId35"/>
    <p:sldId id="642" r:id="rId36"/>
    <p:sldId id="652" r:id="rId37"/>
    <p:sldId id="653" r:id="rId38"/>
    <p:sldId id="645" r:id="rId39"/>
    <p:sldId id="646" r:id="rId40"/>
    <p:sldId id="720" r:id="rId41"/>
    <p:sldId id="719" r:id="rId42"/>
    <p:sldId id="662" r:id="rId43"/>
    <p:sldId id="683" r:id="rId44"/>
    <p:sldId id="684" r:id="rId45"/>
    <p:sldId id="685" r:id="rId46"/>
    <p:sldId id="691" r:id="rId47"/>
    <p:sldId id="654" r:id="rId48"/>
    <p:sldId id="655" r:id="rId49"/>
    <p:sldId id="395" r:id="rId50"/>
    <p:sldId id="389" r:id="rId51"/>
    <p:sldId id="471" r:id="rId52"/>
    <p:sldId id="656" r:id="rId53"/>
    <p:sldId id="657" r:id="rId54"/>
    <p:sldId id="658" r:id="rId55"/>
    <p:sldId id="686" r:id="rId56"/>
    <p:sldId id="659" r:id="rId57"/>
    <p:sldId id="687" r:id="rId58"/>
    <p:sldId id="699" r:id="rId59"/>
    <p:sldId id="724" r:id="rId60"/>
    <p:sldId id="727" r:id="rId61"/>
    <p:sldId id="689" r:id="rId62"/>
    <p:sldId id="690" r:id="rId63"/>
    <p:sldId id="722" r:id="rId64"/>
    <p:sldId id="721" r:id="rId65"/>
    <p:sldId id="660" r:id="rId66"/>
    <p:sldId id="661" r:id="rId67"/>
    <p:sldId id="751" r:id="rId68"/>
    <p:sldId id="693" r:id="rId69"/>
    <p:sldId id="694" r:id="rId70"/>
    <p:sldId id="695" r:id="rId71"/>
    <p:sldId id="696" r:id="rId72"/>
    <p:sldId id="697" r:id="rId73"/>
    <p:sldId id="698" r:id="rId74"/>
    <p:sldId id="677" r:id="rId75"/>
    <p:sldId id="678" r:id="rId76"/>
    <p:sldId id="700" r:id="rId77"/>
    <p:sldId id="701" r:id="rId78"/>
    <p:sldId id="679" r:id="rId79"/>
    <p:sldId id="680" r:id="rId80"/>
    <p:sldId id="681" r:id="rId81"/>
    <p:sldId id="713" r:id="rId82"/>
    <p:sldId id="714" r:id="rId83"/>
    <p:sldId id="718" r:id="rId84"/>
    <p:sldId id="702" r:id="rId85"/>
    <p:sldId id="705" r:id="rId86"/>
    <p:sldId id="728" r:id="rId87"/>
    <p:sldId id="703" r:id="rId88"/>
    <p:sldId id="704" r:id="rId89"/>
    <p:sldId id="706" r:id="rId90"/>
    <p:sldId id="710" r:id="rId91"/>
    <p:sldId id="711" r:id="rId92"/>
    <p:sldId id="712" r:id="rId93"/>
    <p:sldId id="707" r:id="rId94"/>
    <p:sldId id="723" r:id="rId95"/>
    <p:sldId id="692" r:id="rId96"/>
    <p:sldId id="709" r:id="rId97"/>
    <p:sldId id="748" r:id="rId98"/>
    <p:sldId id="749" r:id="rId99"/>
    <p:sldId id="738" r:id="rId100"/>
    <p:sldId id="739" r:id="rId101"/>
    <p:sldId id="740" r:id="rId102"/>
    <p:sldId id="741" r:id="rId103"/>
    <p:sldId id="717" r:id="rId104"/>
    <p:sldId id="742" r:id="rId105"/>
    <p:sldId id="743" r:id="rId106"/>
    <p:sldId id="750" r:id="rId107"/>
    <p:sldId id="745" r:id="rId108"/>
    <p:sldId id="746" r:id="rId109"/>
    <p:sldId id="753" r:id="rId110"/>
    <p:sldId id="747" r:id="rId111"/>
    <p:sldId id="754" r:id="rId112"/>
    <p:sldId id="755" r:id="rId113"/>
    <p:sldId id="752" r:id="rId11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99"/>
    <a:srgbClr val="6666FF"/>
    <a:srgbClr val="003399"/>
    <a:srgbClr val="6600FF"/>
    <a:srgbClr val="333399"/>
    <a:srgbClr val="CC3300"/>
    <a:srgbClr val="FF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1800" autoAdjust="0"/>
    <p:restoredTop sz="86888" autoAdjust="0"/>
  </p:normalViewPr>
  <p:slideViewPr>
    <p:cSldViewPr>
      <p:cViewPr varScale="1">
        <p:scale>
          <a:sx n="84" d="100"/>
          <a:sy n="84" d="100"/>
        </p:scale>
        <p:origin x="26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248"/>
    </p:cViewPr>
  </p:sorterViewPr>
  <p:notesViewPr>
    <p:cSldViewPr>
      <p:cViewPr varScale="1">
        <p:scale>
          <a:sx n="74" d="100"/>
          <a:sy n="74" d="100"/>
        </p:scale>
        <p:origin x="-1542" y="-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72A684-F48F-4288-A475-3E839BA8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5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FD8568-702D-4C02-A077-CC8ABABBB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64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9E0762F-DB08-4588-9005-691B837A20B1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C44A2D5-74FF-4481-81C8-F3DEB5D7C735}" type="slidenum">
              <a:rPr lang="en-US" sz="1200" smtClean="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C9B17C9-8EC9-498E-9C30-5F6D3D764AB9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B1CE397-0D00-4CFF-9213-C40C656609E4}" type="slidenum">
              <a:rPr lang="en-US" sz="1200" smtClean="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24068C3-EA88-461E-A530-B41437B7A3D7}" type="slidenum">
              <a:rPr lang="en-US" sz="1200" smtClean="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1559242-6013-40CF-BE77-44CD0BF095E1}" type="slidenum">
              <a:rPr lang="en-US" sz="1200" smtClean="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947" tIns="47474" rIns="94947" bIns="4747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78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DC8C68F-4546-4493-A7D1-E2D9AE857C36}" type="slidenum">
              <a:rPr lang="en-US" sz="1200" smtClean="0">
                <a:latin typeface="Arial" charset="0"/>
              </a:rPr>
              <a:pPr eaLnBrk="1" hangingPunct="1"/>
              <a:t>30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ACEE815-C475-4C06-B365-830FF4A49B48}" type="slidenum">
              <a:rPr lang="en-US" sz="1200" smtClean="0">
                <a:latin typeface="Arial" charset="0"/>
              </a:rPr>
              <a:pPr eaLnBrk="1" hangingPunct="1"/>
              <a:t>31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9A2C9BC-7914-43F6-A90C-E620819C5D5D}" type="slidenum">
              <a:rPr lang="en-US" sz="1200" smtClean="0">
                <a:latin typeface="Arial" charset="0"/>
              </a:rPr>
              <a:pPr eaLnBrk="1" hangingPunct="1"/>
              <a:t>32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947" tIns="47474" rIns="94947" bIns="4747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947" tIns="47474" rIns="94947" bIns="4747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D3D7775-248A-40B1-B729-F4CC55DD7B87}" type="slidenum">
              <a:rPr lang="en-US" sz="1200" smtClean="0">
                <a:latin typeface="Arial" charset="0"/>
              </a:rPr>
              <a:pPr eaLnBrk="1" hangingPunct="1"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D8B0A1B-2C37-4FEC-B87F-8A881DF18DCF}" type="slidenum">
              <a:rPr lang="en-US" sz="1200" smtClean="0">
                <a:latin typeface="Arial" charset="0"/>
              </a:rPr>
              <a:pPr eaLnBrk="1" hangingPunct="1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000" b="1"/>
              <a:t>CLICK EACH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775082A-B0FD-4FDA-904E-687E908182F8}" type="slidenum">
              <a:rPr lang="en-US" sz="1200" smtClean="0">
                <a:latin typeface="Arial" charset="0"/>
              </a:rPr>
              <a:pPr eaLnBrk="1" hangingPunct="1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000" b="1"/>
              <a:t>CLICK EACH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6F19075-541F-4FDB-BFD5-E8CF4ECB7E38}" type="slidenum">
              <a:rPr lang="en-US" sz="1200" smtClean="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7D524AE-30BA-41D9-9AE0-C6D698E5FAD2}" type="slidenum">
              <a:rPr lang="en-US" sz="1200" smtClean="0">
                <a:latin typeface="Arial" charset="0"/>
              </a:rPr>
              <a:pPr eaLnBrk="1" hangingPunct="1"/>
              <a:t>40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DC8C68F-4546-4493-A7D1-E2D9AE857C36}" type="slidenum">
              <a:rPr lang="en-US" sz="1200" smtClean="0">
                <a:latin typeface="Arial" charset="0"/>
              </a:rPr>
              <a:pPr eaLnBrk="1" hangingPunct="1"/>
              <a:t>41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7D524AE-30BA-41D9-9AE0-C6D698E5FAD2}" type="slidenum">
              <a:rPr lang="en-US" sz="1200" smtClean="0">
                <a:latin typeface="Arial" charset="0"/>
              </a:rPr>
              <a:pPr eaLnBrk="1" hangingPunct="1"/>
              <a:t>42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CA10115-11D9-4ABB-9D14-9D7B07AEFEB5}" type="slidenum">
              <a:rPr lang="en-US" sz="1200" smtClean="0">
                <a:latin typeface="Arial" charset="0"/>
              </a:rPr>
              <a:pPr eaLnBrk="1" hangingPunct="1"/>
              <a:t>43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91105C0-734C-4E17-B0BE-8CD05D7501E2}" type="slidenum">
              <a:rPr lang="en-US" sz="1200" smtClean="0">
                <a:latin typeface="Arial" charset="0"/>
              </a:rPr>
              <a:pPr eaLnBrk="1" hangingPunct="1"/>
              <a:t>44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D11DE37-0F8B-42D5-80BB-3A4D6942766B}" type="slidenum">
              <a:rPr lang="en-US" sz="1200" smtClean="0">
                <a:latin typeface="Arial" charset="0"/>
              </a:rPr>
              <a:pPr eaLnBrk="1" hangingPunct="1"/>
              <a:t>45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65B1AF9-9335-4378-92C3-466C42E9D8EC}" type="slidenum">
              <a:rPr lang="en-US" sz="1200" smtClean="0">
                <a:latin typeface="Arial" charset="0"/>
              </a:rPr>
              <a:pPr eaLnBrk="1" hangingPunct="1"/>
              <a:t>46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C-3PO (Star Wars), Wall-E</a:t>
            </a:r>
            <a:r>
              <a:rPr lang="en-US" baseline="0" dirty="0"/>
              <a:t> (Wall-E), Marvin (Hitchhiker’s Guide to the Galaxy), Gort (The Day the Earth Stood Still), Dot Matrix (</a:t>
            </a:r>
            <a:r>
              <a:rPr lang="en-US" baseline="0" dirty="0" err="1"/>
              <a:t>Spaceballs</a:t>
            </a:r>
            <a:r>
              <a:rPr lang="en-US" baseline="0" dirty="0"/>
              <a:t>)</a:t>
            </a:r>
          </a:p>
          <a:p>
            <a:r>
              <a:rPr lang="en-US" baseline="0" dirty="0"/>
              <a:t>In the 1951 film, “The Day the Earth Stood Still” </a:t>
            </a:r>
            <a:r>
              <a:rPr lang="en-US" baseline="0" dirty="0" err="1"/>
              <a:t>Klaatu</a:t>
            </a:r>
            <a:r>
              <a:rPr lang="en-US" baseline="0" dirty="0"/>
              <a:t> tells Helen Benson that if any harm comes to </a:t>
            </a:r>
            <a:r>
              <a:rPr lang="en-US" baseline="0" dirty="0" err="1"/>
              <a:t>Klaatu</a:t>
            </a:r>
            <a:r>
              <a:rPr lang="en-US" baseline="0" dirty="0"/>
              <a:t>, she must say to </a:t>
            </a:r>
            <a:r>
              <a:rPr lang="en-US" baseline="0" dirty="0" err="1"/>
              <a:t>Gort</a:t>
            </a:r>
            <a:r>
              <a:rPr lang="en-US" baseline="0" dirty="0"/>
              <a:t> the phrase “</a:t>
            </a:r>
            <a:r>
              <a:rPr lang="en-US" b="1" baseline="0" dirty="0" err="1"/>
              <a:t>Klaatu</a:t>
            </a:r>
            <a:r>
              <a:rPr lang="en-US" b="1" baseline="0" dirty="0"/>
              <a:t> </a:t>
            </a:r>
            <a:r>
              <a:rPr lang="en-US" b="1" baseline="0" dirty="0" err="1"/>
              <a:t>barada</a:t>
            </a:r>
            <a:r>
              <a:rPr lang="en-US" b="1" baseline="0" dirty="0"/>
              <a:t> </a:t>
            </a:r>
            <a:r>
              <a:rPr lang="en-US" b="1" baseline="0" dirty="0" err="1"/>
              <a:t>niko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FD8568-702D-4C02-A077-CC8ABABBBCC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5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386313F-DF83-49A1-AA44-644E7C9EA385}" type="slidenum">
              <a:rPr lang="en-US" sz="1200" smtClean="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FFFFFF"/>
          </a:solidFill>
          <a:ln/>
        </p:spPr>
      </p:sp>
      <p:sp>
        <p:nvSpPr>
          <p:cNvPr id="155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39E0615-FF01-4698-98D2-761234C38F83}" type="slidenum">
              <a:rPr lang="en-US" sz="1200" smtClean="0">
                <a:latin typeface="Arial" charset="0"/>
              </a:rPr>
              <a:pPr eaLnBrk="1" hangingPunct="1"/>
              <a:t>55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FE6262A-0171-44E7-9AB4-7DF170AAE77C}" type="slidenum">
              <a:rPr lang="en-US" sz="1200" smtClean="0">
                <a:latin typeface="Arial" charset="0"/>
              </a:rPr>
              <a:pPr eaLnBrk="1" hangingPunct="1"/>
              <a:t>57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55A0A38-33AD-42D0-880D-192CD2A24666}" type="slidenum">
              <a:rPr lang="en-US" sz="1200" smtClean="0">
                <a:latin typeface="Arial" charset="0"/>
              </a:rPr>
              <a:pPr eaLnBrk="1" hangingPunct="1"/>
              <a:t>58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4A1BBE7-84FE-40B6-8C2C-8B2D4AB21487}" type="slidenum">
              <a:rPr lang="en-US" sz="1200" smtClean="0">
                <a:latin typeface="Arial" charset="0"/>
              </a:rPr>
              <a:pPr eaLnBrk="1" hangingPunct="1"/>
              <a:t>59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AE1EB8C-AAB0-45C8-A47B-04417C69E7D8}" type="slidenum">
              <a:rPr lang="en-US" sz="1200" smtClean="0">
                <a:latin typeface="Arial" charset="0"/>
              </a:rPr>
              <a:pPr eaLnBrk="1" hangingPunct="1"/>
              <a:t>61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P(TP | S) = 0.99</a:t>
            </a:r>
          </a:p>
          <a:p>
            <a:r>
              <a:rPr lang="en-US" dirty="0"/>
              <a:t>P(~TP | ~S) = 0.99</a:t>
            </a:r>
          </a:p>
          <a:p>
            <a:r>
              <a:rPr lang="en-US" dirty="0"/>
              <a:t>P(S) = 0.01</a:t>
            </a:r>
          </a:p>
          <a:p>
            <a:r>
              <a:rPr lang="en-US" dirty="0"/>
              <a:t>P(S | TP) = </a:t>
            </a:r>
          </a:p>
          <a:p>
            <a:endParaRPr lang="en-US" dirty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4E6CD33-8A78-4154-A24B-AF2DC943821D}" type="slidenum">
              <a:rPr lang="en-US" sz="1200" smtClean="0">
                <a:latin typeface="Arial" charset="0"/>
              </a:rPr>
              <a:pPr eaLnBrk="1" hangingPunct="1"/>
              <a:t>62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0C4855C-46A0-46BA-AD26-F96BDF16AF89}" type="slidenum">
              <a:rPr lang="en-US" sz="1200" smtClean="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</a:t>
            </a:r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D8568-702D-4C02-A077-CC8ABABBBCC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576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D8568-702D-4C02-A077-CC8ABABBBCC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576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4A1BBE7-84FE-40B6-8C2C-8B2D4AB21487}" type="slidenum">
              <a:rPr lang="en-US" sz="1200" smtClean="0">
                <a:latin typeface="Arial" charset="0"/>
              </a:rPr>
              <a:pPr eaLnBrk="1" hangingPunct="1"/>
              <a:t>67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644EE0E-76DD-4C72-800E-B6D53D9C9A99}" type="slidenum">
              <a:rPr lang="en-US" sz="1200" smtClean="0">
                <a:latin typeface="Arial" charset="0"/>
              </a:rPr>
              <a:pPr eaLnBrk="1" hangingPunct="1"/>
              <a:t>68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68A4B9E-E53A-4D71-9D43-B843BCA451B6}" type="slidenum">
              <a:rPr lang="en-US" sz="1200" smtClean="0">
                <a:latin typeface="Arial" charset="0"/>
              </a:rPr>
              <a:pPr eaLnBrk="1" hangingPunct="1"/>
              <a:t>69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3415410-B09F-49C0-9EE4-F054B1A99776}" type="slidenum">
              <a:rPr lang="en-US" sz="1200" smtClean="0">
                <a:latin typeface="Arial" charset="0"/>
              </a:rPr>
              <a:pPr eaLnBrk="1" hangingPunct="1"/>
              <a:t>70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78FB91F-F54D-48D2-963D-27261EFFD119}" type="slidenum">
              <a:rPr lang="en-US" sz="1200" smtClean="0">
                <a:latin typeface="Arial" charset="0"/>
              </a:rPr>
              <a:pPr eaLnBrk="1" hangingPunct="1"/>
              <a:t>71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C838BB5-E5F2-4DE9-BC6F-A58E66C4A220}" type="slidenum">
              <a:rPr lang="en-US" sz="1200" smtClean="0">
                <a:latin typeface="Arial" charset="0"/>
              </a:rPr>
              <a:pPr eaLnBrk="1" hangingPunct="1"/>
              <a:t>72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032AD77-5DCF-4440-AA51-7AEC6E8E87DE}" type="slidenum">
              <a:rPr lang="en-US" sz="1200" smtClean="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517DC91-B344-4E17-AB0C-0C522D0481F1}" type="slidenum">
              <a:rPr lang="en-US" sz="1200" smtClean="0">
                <a:latin typeface="Arial" charset="0"/>
              </a:rPr>
              <a:pPr eaLnBrk="1" hangingPunct="1"/>
              <a:t>73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FFFFFF"/>
          </a:solidFill>
          <a:ln/>
        </p:spPr>
      </p:sp>
      <p:sp>
        <p:nvSpPr>
          <p:cNvPr id="17101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P(B, E) = P(B | E) P(E) by Product rule.  = P(B)P(E) by independence of B and E.  = 0.001 * 0.002 = 0.000002 </a:t>
            </a:r>
          </a:p>
          <a:p>
            <a:r>
              <a:rPr lang="en-US" dirty="0">
                <a:latin typeface="Times New Roman" charset="0"/>
              </a:rPr>
              <a:t>Similarly for the other rows.  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900F843-0F51-42A7-AC55-0A29398B658D}" type="slidenum">
              <a:rPr lang="en-US" sz="1200" smtClean="0">
                <a:latin typeface="Arial" charset="0"/>
              </a:rPr>
              <a:pPr eaLnBrk="1" hangingPunct="1"/>
              <a:t>77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FFFFFF"/>
          </a:solidFill>
          <a:ln/>
        </p:spPr>
      </p:sp>
      <p:sp>
        <p:nvSpPr>
          <p:cNvPr id="174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/>
          <p:cNvSpPr txBox="1">
            <a:spLocks noChangeArrowheads="1"/>
          </p:cNvSpPr>
          <p:nvPr/>
        </p:nvSpPr>
        <p:spPr bwMode="auto">
          <a:xfrm>
            <a:off x="1549400" y="525463"/>
            <a:ext cx="6197600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8450030-9F24-435C-B72B-D7A015A54A99}" type="slidenum">
              <a:rPr lang="en-US" sz="1200" smtClean="0">
                <a:latin typeface="Arial" charset="0"/>
              </a:rPr>
              <a:pPr eaLnBrk="1" hangingPunct="1"/>
              <a:t>81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20BB0DA-BCD3-4442-B4EB-EA4372FE7642}" type="slidenum">
              <a:rPr lang="en-US" sz="1200" smtClean="0">
                <a:latin typeface="Arial" charset="0"/>
              </a:rPr>
              <a:pPr eaLnBrk="1" hangingPunct="1"/>
              <a:t>82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A1D009B-1B30-43E2-9569-DE6B1867A1B4}" type="slidenum">
              <a:rPr lang="en-US" sz="1200" smtClean="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D63980E-4726-4E6A-8308-9C16F112F946}" type="slidenum">
              <a:rPr lang="en-US" sz="1200" smtClean="0">
                <a:latin typeface="Arial" charset="0"/>
              </a:rPr>
              <a:pPr eaLnBrk="1" hangingPunct="1"/>
              <a:t>83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FC1665C-9854-4968-9471-E8D6B4792D52}" type="slidenum">
              <a:rPr lang="en-US" sz="1200" smtClean="0">
                <a:latin typeface="Arial" charset="0"/>
              </a:rPr>
              <a:pPr eaLnBrk="1" hangingPunct="1"/>
              <a:t>84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438AC13-B1F2-4663-B3FC-3BF1CD1E52AA}" type="slidenum">
              <a:rPr lang="en-US" sz="1200" smtClean="0">
                <a:latin typeface="Arial" charset="0"/>
              </a:rPr>
              <a:pPr eaLnBrk="1" hangingPunct="1"/>
              <a:t>85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C838BB5-E5F2-4DE9-BC6F-A58E66C4A220}" type="slidenum">
              <a:rPr lang="en-US" sz="1200" smtClean="0">
                <a:latin typeface="Arial" charset="0"/>
              </a:rPr>
              <a:pPr eaLnBrk="1" hangingPunct="1"/>
              <a:t>86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9AF69EA-B532-4310-BC7C-1F85D759F6DF}" type="slidenum">
              <a:rPr lang="en-US" sz="1200" smtClean="0">
                <a:latin typeface="Arial" charset="0"/>
              </a:rPr>
              <a:pPr eaLnBrk="1" hangingPunct="1"/>
              <a:t>87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927BD01-5BD1-49F4-AF71-24E08AB4BAE5}" type="slidenum">
              <a:rPr lang="en-US" sz="1200" smtClean="0">
                <a:latin typeface="Arial" charset="0"/>
              </a:rPr>
              <a:pPr eaLnBrk="1" hangingPunct="1"/>
              <a:t>88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91C626A-947C-4BD0-AB98-01A91E625476}" type="slidenum">
              <a:rPr lang="en-US" sz="1200" smtClean="0">
                <a:latin typeface="Arial" charset="0"/>
              </a:rPr>
              <a:pPr eaLnBrk="1" hangingPunct="1"/>
              <a:t>89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A132DC7-E2C0-4330-86EA-6F10F16EF59D}" type="slidenum">
              <a:rPr lang="en-US" sz="1200" smtClean="0">
                <a:latin typeface="Arial" charset="0"/>
              </a:rPr>
              <a:pPr eaLnBrk="1" hangingPunct="1"/>
              <a:t>90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B820D0D-1B0F-4259-BB87-B14FA8C852CC}" type="slidenum">
              <a:rPr lang="en-US" sz="1200" smtClean="0">
                <a:latin typeface="Arial" charset="0"/>
              </a:rPr>
              <a:pPr eaLnBrk="1" hangingPunct="1"/>
              <a:t>91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EC65054-CB5C-4A22-A505-EE97C9AB8101}" type="slidenum">
              <a:rPr lang="en-US" sz="1200" smtClean="0">
                <a:latin typeface="Arial" charset="0"/>
              </a:rPr>
              <a:pPr eaLnBrk="1" hangingPunct="1"/>
              <a:t>92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80A4992-4A85-4ABE-80A2-CB205BBD2C1A}" type="slidenum">
              <a:rPr lang="en-US" sz="1200" smtClean="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000" b="1"/>
              <a:t>CLICK EACH SUB</a:t>
            </a:r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0432976-98AC-4BF3-A441-CD0A75497033}" type="slidenum">
              <a:rPr lang="en-US" sz="1200" smtClean="0">
                <a:latin typeface="Arial" charset="0"/>
              </a:rPr>
              <a:pPr eaLnBrk="1" hangingPunct="1"/>
              <a:t>93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D8568-702D-4C02-A077-CC8ABABBBCCA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8406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4A1BBE7-84FE-40B6-8C2C-8B2D4AB21487}" type="slidenum">
              <a:rPr lang="en-US" sz="1200" smtClean="0">
                <a:latin typeface="Arial" charset="0"/>
              </a:rPr>
              <a:pPr eaLnBrk="1" hangingPunct="1"/>
              <a:t>95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E480E44-ED16-46E6-9DDD-716BA6CDDA4E}" type="slidenum">
              <a:rPr lang="en-US" sz="1200" smtClean="0">
                <a:latin typeface="Arial" charset="0"/>
              </a:rPr>
              <a:pPr eaLnBrk="1" hangingPunct="1"/>
              <a:t>96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37051BB-BD25-40D0-9386-66DDE821835C}" type="slidenum">
              <a:rPr lang="en-US" sz="1200" smtClean="0">
                <a:latin typeface="Arial" charset="0"/>
              </a:rPr>
              <a:pPr eaLnBrk="1" hangingPunct="1"/>
              <a:t>103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194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77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76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38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0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42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1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2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8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26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12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CF26BD-B993-49D6-B97D-304D04C6E801}" type="datetime1">
              <a:rPr lang="en-US"/>
              <a:pPr>
                <a:defRPr/>
              </a:pPr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©2001-2003 James D. Skrentny from notes by C. Dyer, et.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987C2F-4B3E-430A-AF2A-5B7CC39A8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Representing  Uncertainty</a:t>
            </a:r>
            <a:br>
              <a:rPr lang="en-US" dirty="0"/>
            </a:br>
            <a:r>
              <a:rPr lang="en-US" dirty="0"/>
              <a:t>for Probabilistic Inference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191000"/>
            <a:ext cx="3860800" cy="1289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Chapter 13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8382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Sample Space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A space of </a:t>
            </a:r>
            <a:r>
              <a:rPr lang="en-US" b="1" dirty="0"/>
              <a:t>events</a:t>
            </a:r>
            <a:r>
              <a:rPr lang="en-US" dirty="0"/>
              <a:t> in which we assign probabilities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Events can be binary, multi-valued, or continuous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Events are </a:t>
            </a:r>
            <a:r>
              <a:rPr lang="en-US" b="1" dirty="0"/>
              <a:t>mutually exclusive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Coin flip: {head, tail}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Die roll: {1, 2, 3, 4, 5, 6}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English words: a dictionary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High temperature tomorrow: {-100, …, 100}</a:t>
            </a:r>
          </a:p>
          <a:p>
            <a:pPr lvl="1" eaLnBrk="1" hangingPunct="1"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12"/>
          <p:cNvSpPr>
            <a:spLocks noGrp="1"/>
          </p:cNvSpPr>
          <p:nvPr>
            <p:ph idx="1"/>
          </p:nvPr>
        </p:nvSpPr>
        <p:spPr>
          <a:xfrm>
            <a:off x="685800" y="838200"/>
            <a:ext cx="8116888" cy="35052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What’s stored in the CPTs?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9144000" cy="608013"/>
          </a:xfrm>
          <a:prstGeom prst="rect">
            <a:avLst/>
          </a:prstGeom>
        </p:spPr>
        <p:txBody>
          <a:bodyPr/>
          <a:lstStyle/>
          <a:p>
            <a:pPr algn="ctr" defTabSz="457200" eaLnBrk="1" hangingPunct="1">
              <a:buClr>
                <a:srgbClr val="000099"/>
              </a:buClr>
              <a:buSzPct val="100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Naïve Bayes Classifier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2743200" y="1143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12192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1752600" y="16764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41910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3276600" y="16764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Oval 10"/>
          <p:cNvSpPr>
            <a:spLocks noChangeArrowheads="1"/>
          </p:cNvSpPr>
          <p:nvPr/>
        </p:nvSpPr>
        <p:spPr bwMode="auto">
          <a:xfrm>
            <a:off x="27432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4218" name="Line 11"/>
          <p:cNvSpPr>
            <a:spLocks noChangeShapeType="1"/>
          </p:cNvSpPr>
          <p:nvPr/>
        </p:nvSpPr>
        <p:spPr bwMode="auto">
          <a:xfrm>
            <a:off x="3001963" y="1752600"/>
            <a:ext cx="4603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49324"/>
              </p:ext>
            </p:extLst>
          </p:nvPr>
        </p:nvGraphicFramePr>
        <p:xfrm>
          <a:off x="4953000" y="1143000"/>
          <a:ext cx="3810000" cy="175419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 is Junior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Brought coat to class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Lives in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zipcode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53706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Saw “Hunger Games 1” more than once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324600"/>
            <a:ext cx="377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753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/>
              <a:t>Compute from the Training set all the necessary Prior and Conditional probabilities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0813" cy="608013"/>
          </a:xfrm>
          <a:prstGeom prst="rect">
            <a:avLst/>
          </a:prstGeom>
        </p:spPr>
        <p:txBody>
          <a:bodyPr/>
          <a:lstStyle/>
          <a:p>
            <a:pPr algn="ctr" defTabSz="457200" eaLnBrk="1" hangingPunct="1">
              <a:buClr>
                <a:srgbClr val="000099"/>
              </a:buClr>
              <a:buSzPct val="100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Naïve Bayes Classifier Training Phase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743200" y="1143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12192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H="1">
            <a:off x="1752600" y="16764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1910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276600" y="16764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1" name="Oval 10"/>
          <p:cNvSpPr>
            <a:spLocks noChangeArrowheads="1"/>
          </p:cNvSpPr>
          <p:nvPr/>
        </p:nvSpPr>
        <p:spPr bwMode="auto">
          <a:xfrm>
            <a:off x="27432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5242" name="Line 11"/>
          <p:cNvSpPr>
            <a:spLocks noChangeShapeType="1"/>
          </p:cNvSpPr>
          <p:nvPr/>
        </p:nvSpPr>
        <p:spPr bwMode="auto">
          <a:xfrm>
            <a:off x="3001963" y="1752600"/>
            <a:ext cx="4603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3" name="TextBox 10"/>
          <p:cNvSpPr txBox="1">
            <a:spLocks noChangeArrowheads="1"/>
          </p:cNvSpPr>
          <p:nvPr/>
        </p:nvSpPr>
        <p:spPr bwMode="auto">
          <a:xfrm>
            <a:off x="1433513" y="1066800"/>
            <a:ext cx="101282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(J) =</a:t>
            </a:r>
          </a:p>
        </p:txBody>
      </p:sp>
      <p:sp>
        <p:nvSpPr>
          <p:cNvPr id="95244" name="TextBox 11"/>
          <p:cNvSpPr txBox="1">
            <a:spLocks noChangeArrowheads="1"/>
          </p:cNvSpPr>
          <p:nvPr/>
        </p:nvSpPr>
        <p:spPr bwMode="auto">
          <a:xfrm>
            <a:off x="457200" y="2903538"/>
            <a:ext cx="1512344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(C|J)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(C|¬J) =</a:t>
            </a:r>
          </a:p>
        </p:txBody>
      </p:sp>
      <p:sp>
        <p:nvSpPr>
          <p:cNvPr id="95245" name="TextBox 12"/>
          <p:cNvSpPr txBox="1">
            <a:spLocks noChangeArrowheads="1"/>
          </p:cNvSpPr>
          <p:nvPr/>
        </p:nvSpPr>
        <p:spPr bwMode="auto">
          <a:xfrm>
            <a:off x="2093913" y="2895600"/>
            <a:ext cx="147808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(Z|J)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(Z|¬J) =</a:t>
            </a:r>
          </a:p>
        </p:txBody>
      </p:sp>
      <p:sp>
        <p:nvSpPr>
          <p:cNvPr id="95246" name="TextBox 13"/>
          <p:cNvSpPr txBox="1">
            <a:spLocks noChangeArrowheads="1"/>
          </p:cNvSpPr>
          <p:nvPr/>
        </p:nvSpPr>
        <p:spPr bwMode="auto">
          <a:xfrm>
            <a:off x="3617913" y="2903538"/>
            <a:ext cx="1530350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(H|J)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(H|¬J) =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7969"/>
              </p:ext>
            </p:extLst>
          </p:nvPr>
        </p:nvGraphicFramePr>
        <p:xfrm>
          <a:off x="5029200" y="1219200"/>
          <a:ext cx="3810000" cy="175419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 is Junior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Brought coat to class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Lives in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zipcode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53706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Saw “Hunger Games 1” more than once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00" y="6324600"/>
            <a:ext cx="377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695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0" y="6324600"/>
            <a:ext cx="377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7770813" cy="608013"/>
          </a:xfrm>
          <a:prstGeom prst="rect">
            <a:avLst/>
          </a:prstGeom>
        </p:spPr>
        <p:txBody>
          <a:bodyPr/>
          <a:lstStyle/>
          <a:p>
            <a:pPr algn="ctr" defTabSz="457200" eaLnBrk="1" hangingPunct="1">
              <a:buClr>
                <a:srgbClr val="000099"/>
              </a:buClr>
              <a:buSzPct val="100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Naïve Bayes Classifier</a:t>
            </a:r>
          </a:p>
        </p:txBody>
      </p:sp>
      <p:sp>
        <p:nvSpPr>
          <p:cNvPr id="96259" name="Oval 4"/>
          <p:cNvSpPr>
            <a:spLocks noChangeArrowheads="1"/>
          </p:cNvSpPr>
          <p:nvPr/>
        </p:nvSpPr>
        <p:spPr bwMode="auto">
          <a:xfrm>
            <a:off x="2895600" y="1295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96260" name="Oval 5"/>
          <p:cNvSpPr>
            <a:spLocks noChangeArrowheads="1"/>
          </p:cNvSpPr>
          <p:nvPr/>
        </p:nvSpPr>
        <p:spPr bwMode="auto">
          <a:xfrm>
            <a:off x="13716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 flipH="1">
            <a:off x="1905000" y="18288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Oval 7"/>
          <p:cNvSpPr>
            <a:spLocks noChangeArrowheads="1"/>
          </p:cNvSpPr>
          <p:nvPr/>
        </p:nvSpPr>
        <p:spPr bwMode="auto">
          <a:xfrm>
            <a:off x="43434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6263" name="Line 8"/>
          <p:cNvSpPr>
            <a:spLocks noChangeShapeType="1"/>
          </p:cNvSpPr>
          <p:nvPr/>
        </p:nvSpPr>
        <p:spPr bwMode="auto">
          <a:xfrm>
            <a:off x="3429000" y="18288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Oval 10"/>
          <p:cNvSpPr>
            <a:spLocks noChangeArrowheads="1"/>
          </p:cNvSpPr>
          <p:nvPr/>
        </p:nvSpPr>
        <p:spPr bwMode="auto">
          <a:xfrm>
            <a:off x="2895600" y="23622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6265" name="Line 11"/>
          <p:cNvSpPr>
            <a:spLocks noChangeShapeType="1"/>
          </p:cNvSpPr>
          <p:nvPr/>
        </p:nvSpPr>
        <p:spPr bwMode="auto">
          <a:xfrm>
            <a:off x="3154363" y="1905000"/>
            <a:ext cx="4603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TextBox 12"/>
          <p:cNvSpPr txBox="1">
            <a:spLocks noChangeArrowheads="1"/>
          </p:cNvSpPr>
          <p:nvPr/>
        </p:nvSpPr>
        <p:spPr bwMode="auto">
          <a:xfrm>
            <a:off x="1585913" y="1219200"/>
            <a:ext cx="101282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(J) =</a:t>
            </a:r>
          </a:p>
        </p:txBody>
      </p:sp>
      <p:sp>
        <p:nvSpPr>
          <p:cNvPr id="96267" name="TextBox 13"/>
          <p:cNvSpPr txBox="1">
            <a:spLocks noChangeArrowheads="1"/>
          </p:cNvSpPr>
          <p:nvPr/>
        </p:nvSpPr>
        <p:spPr bwMode="auto">
          <a:xfrm>
            <a:off x="609600" y="3055938"/>
            <a:ext cx="1512344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(C|J)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(C|¬J) =</a:t>
            </a:r>
          </a:p>
        </p:txBody>
      </p:sp>
      <p:sp>
        <p:nvSpPr>
          <p:cNvPr id="96268" name="TextBox 14"/>
          <p:cNvSpPr txBox="1">
            <a:spLocks noChangeArrowheads="1"/>
          </p:cNvSpPr>
          <p:nvPr/>
        </p:nvSpPr>
        <p:spPr bwMode="auto">
          <a:xfrm>
            <a:off x="2246313" y="3048000"/>
            <a:ext cx="14605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P(Z|J) =</a:t>
            </a:r>
          </a:p>
          <a:p>
            <a:r>
              <a:rPr lang="en-US" dirty="0">
                <a:solidFill>
                  <a:schemeClr val="tx1"/>
                </a:solidFill>
              </a:rPr>
              <a:t>P(Z|¬J) =</a:t>
            </a:r>
          </a:p>
        </p:txBody>
      </p:sp>
      <p:sp>
        <p:nvSpPr>
          <p:cNvPr id="96269" name="TextBox 15"/>
          <p:cNvSpPr txBox="1">
            <a:spLocks noChangeArrowheads="1"/>
          </p:cNvSpPr>
          <p:nvPr/>
        </p:nvSpPr>
        <p:spPr bwMode="auto">
          <a:xfrm>
            <a:off x="3770313" y="3055938"/>
            <a:ext cx="1530350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(H|J)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(H|¬J) =</a:t>
            </a:r>
          </a:p>
        </p:txBody>
      </p:sp>
      <p:sp>
        <p:nvSpPr>
          <p:cNvPr id="96270" name="Rounded Rectangular Callout 17"/>
          <p:cNvSpPr>
            <a:spLocks noChangeArrowheads="1"/>
          </p:cNvSpPr>
          <p:nvPr/>
        </p:nvSpPr>
        <p:spPr bwMode="auto">
          <a:xfrm>
            <a:off x="381000" y="4114800"/>
            <a:ext cx="3276600" cy="1600200"/>
          </a:xfrm>
          <a:prstGeom prst="wedgeRoundRectCallout">
            <a:avLst>
              <a:gd name="adj1" fmla="val 824"/>
              <a:gd name="adj2" fmla="val -200185"/>
              <a:gd name="adj3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# Juniors</a:t>
            </a:r>
          </a:p>
          <a:p>
            <a:r>
              <a:rPr lang="en-US"/>
              <a:t>----------------------------</a:t>
            </a:r>
          </a:p>
          <a:p>
            <a:r>
              <a:rPr lang="en-US"/>
              <a:t># people in database</a:t>
            </a:r>
          </a:p>
        </p:txBody>
      </p:sp>
      <p:sp>
        <p:nvSpPr>
          <p:cNvPr id="96271" name="Rounded Rectangular Callout 18"/>
          <p:cNvSpPr>
            <a:spLocks noChangeArrowheads="1"/>
          </p:cNvSpPr>
          <p:nvPr/>
        </p:nvSpPr>
        <p:spPr bwMode="auto">
          <a:xfrm>
            <a:off x="5257800" y="3581400"/>
            <a:ext cx="3733800" cy="1219200"/>
          </a:xfrm>
          <a:prstGeom prst="wedgeRoundRectCallout">
            <a:avLst>
              <a:gd name="adj1" fmla="val -57292"/>
              <a:gd name="adj2" fmla="val -74815"/>
              <a:gd name="adj3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# Juniors who saw H&gt;1</a:t>
            </a:r>
          </a:p>
          <a:p>
            <a:r>
              <a:rPr lang="en-US"/>
              <a:t>---------------------------------</a:t>
            </a:r>
          </a:p>
          <a:p>
            <a:r>
              <a:rPr lang="en-US"/>
              <a:t># Juniors</a:t>
            </a:r>
          </a:p>
        </p:txBody>
      </p:sp>
      <p:sp>
        <p:nvSpPr>
          <p:cNvPr id="96272" name="Rounded Rectangular Callout 19"/>
          <p:cNvSpPr>
            <a:spLocks noChangeArrowheads="1"/>
          </p:cNvSpPr>
          <p:nvPr/>
        </p:nvSpPr>
        <p:spPr bwMode="auto">
          <a:xfrm>
            <a:off x="4191000" y="5257800"/>
            <a:ext cx="4419600" cy="1219200"/>
          </a:xfrm>
          <a:prstGeom prst="wedgeRoundRectCallout">
            <a:avLst>
              <a:gd name="adj1" fmla="val -53588"/>
              <a:gd name="adj2" fmla="val -168843"/>
              <a:gd name="adj3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# non-juniors who saw H&gt;1</a:t>
            </a:r>
          </a:p>
          <a:p>
            <a:r>
              <a:rPr lang="en-US"/>
              <a:t>---------------------------------------</a:t>
            </a:r>
          </a:p>
          <a:p>
            <a:r>
              <a:rPr lang="en-US"/>
              <a:t># non-juniors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15759"/>
              </p:ext>
            </p:extLst>
          </p:nvPr>
        </p:nvGraphicFramePr>
        <p:xfrm>
          <a:off x="5029200" y="1219200"/>
          <a:ext cx="3810000" cy="175419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 is Junior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Brought coat to class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Lives in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zipcode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53706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Saw “Hunger Games 1” more than once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3962"/>
      </p:ext>
    </p:extLst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Assume  </a:t>
            </a:r>
            <a:r>
              <a:rPr lang="en-US" i="1" dirty="0"/>
              <a:t>k</a:t>
            </a:r>
            <a:r>
              <a:rPr lang="en-US" dirty="0"/>
              <a:t> classes and </a:t>
            </a:r>
            <a:r>
              <a:rPr lang="en-US" i="1" dirty="0"/>
              <a:t>n</a:t>
            </a:r>
            <a:r>
              <a:rPr lang="en-US" dirty="0"/>
              <a:t> evidence (i.e., attribute) variables, each with </a:t>
            </a:r>
            <a:r>
              <a:rPr lang="en-US" i="1" dirty="0"/>
              <a:t>m</a:t>
            </a:r>
            <a:r>
              <a:rPr lang="en-US" dirty="0"/>
              <a:t> possible values</a:t>
            </a:r>
          </a:p>
          <a:p>
            <a:r>
              <a:rPr lang="en-US" i="1" dirty="0"/>
              <a:t>k</a:t>
            </a:r>
            <a:r>
              <a:rPr lang="en-US" dirty="0"/>
              <a:t>-1 values needed for computing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-1)</a:t>
            </a:r>
            <a:r>
              <a:rPr lang="en-US" i="1" dirty="0"/>
              <a:t>k</a:t>
            </a:r>
            <a:r>
              <a:rPr lang="en-US" dirty="0"/>
              <a:t> values needed for computing         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=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|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c</a:t>
            </a:r>
            <a:r>
              <a:rPr lang="en-US" dirty="0"/>
              <a:t>) for each evidence variable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</a:p>
          <a:p>
            <a:r>
              <a:rPr lang="en-US" dirty="0"/>
              <a:t>So, (</a:t>
            </a:r>
            <a:r>
              <a:rPr lang="en-US" i="1" dirty="0"/>
              <a:t>k</a:t>
            </a:r>
            <a:r>
              <a:rPr lang="en-US" dirty="0"/>
              <a:t>-1) +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-1)</a:t>
            </a:r>
            <a:r>
              <a:rPr lang="en-US" i="1" dirty="0"/>
              <a:t>k</a:t>
            </a:r>
            <a:r>
              <a:rPr lang="en-US" dirty="0"/>
              <a:t> values needed instead of exponential size FJPD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15"/>
          <p:cNvSpPr txBox="1">
            <a:spLocks/>
          </p:cNvSpPr>
          <p:nvPr/>
        </p:nvSpPr>
        <p:spPr bwMode="auto">
          <a:xfrm>
            <a:off x="685800" y="838200"/>
            <a:ext cx="7770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4572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new person shows up in class wearing an “I live in Union South where I saw the ‘Hunger Games 1’ every night” coat.</a:t>
            </a:r>
          </a:p>
          <a:p>
            <a:pPr eaLnBrk="1" hangingPunct="1">
              <a:spcBef>
                <a:spcPts val="600"/>
              </a:spcBef>
              <a:buClr>
                <a:srgbClr val="33CC33"/>
              </a:buClr>
              <a:buSzPct val="150000"/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What’s the probability that the person is a Junior?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52400"/>
            <a:ext cx="7770813" cy="608013"/>
          </a:xfrm>
          <a:prstGeom prst="rect">
            <a:avLst/>
          </a:prstGeom>
        </p:spPr>
        <p:txBody>
          <a:bodyPr/>
          <a:lstStyle/>
          <a:p>
            <a:pPr algn="ctr" defTabSz="457200" eaLnBrk="1" hangingPunct="1">
              <a:buClr>
                <a:srgbClr val="000099"/>
              </a:buClr>
              <a:buSzPct val="100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Naïve Bayes Classifier</a:t>
            </a:r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2743200" y="1143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12192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H="1">
            <a:off x="1752600" y="16764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41910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3276600" y="1676400"/>
            <a:ext cx="1066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Oval 10"/>
          <p:cNvSpPr>
            <a:spLocks noChangeArrowheads="1"/>
          </p:cNvSpPr>
          <p:nvPr/>
        </p:nvSpPr>
        <p:spPr bwMode="auto">
          <a:xfrm>
            <a:off x="2743200" y="22098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7290" name="Line 11"/>
          <p:cNvSpPr>
            <a:spLocks noChangeShapeType="1"/>
          </p:cNvSpPr>
          <p:nvPr/>
        </p:nvSpPr>
        <p:spPr bwMode="auto">
          <a:xfrm>
            <a:off x="3001963" y="1752600"/>
            <a:ext cx="4603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TextBox 13"/>
          <p:cNvSpPr txBox="1">
            <a:spLocks noChangeArrowheads="1"/>
          </p:cNvSpPr>
          <p:nvPr/>
        </p:nvSpPr>
        <p:spPr bwMode="auto">
          <a:xfrm>
            <a:off x="1433513" y="1066800"/>
            <a:ext cx="101282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>
                <a:solidFill>
                  <a:schemeClr val="tx1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(J) =</a:t>
            </a:r>
          </a:p>
        </p:txBody>
      </p:sp>
      <p:sp>
        <p:nvSpPr>
          <p:cNvPr id="97292" name="TextBox 14"/>
          <p:cNvSpPr txBox="1">
            <a:spLocks noChangeArrowheads="1"/>
          </p:cNvSpPr>
          <p:nvPr/>
        </p:nvSpPr>
        <p:spPr bwMode="auto">
          <a:xfrm>
            <a:off x="457200" y="2903538"/>
            <a:ext cx="1512344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(C|J)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(C|¬J) =</a:t>
            </a:r>
          </a:p>
        </p:txBody>
      </p:sp>
      <p:sp>
        <p:nvSpPr>
          <p:cNvPr id="97293" name="TextBox 15"/>
          <p:cNvSpPr txBox="1">
            <a:spLocks noChangeArrowheads="1"/>
          </p:cNvSpPr>
          <p:nvPr/>
        </p:nvSpPr>
        <p:spPr bwMode="auto">
          <a:xfrm>
            <a:off x="2093913" y="2895600"/>
            <a:ext cx="147808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(Z|J)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(Z|¬J) =</a:t>
            </a:r>
          </a:p>
        </p:txBody>
      </p:sp>
      <p:sp>
        <p:nvSpPr>
          <p:cNvPr id="97294" name="TextBox 16"/>
          <p:cNvSpPr txBox="1">
            <a:spLocks noChangeArrowheads="1"/>
          </p:cNvSpPr>
          <p:nvPr/>
        </p:nvSpPr>
        <p:spPr bwMode="auto">
          <a:xfrm>
            <a:off x="3617913" y="2903538"/>
            <a:ext cx="1530350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(H|J) =</a:t>
            </a:r>
          </a:p>
          <a:p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(H|¬J) =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02066"/>
              </p:ext>
            </p:extLst>
          </p:nvPr>
        </p:nvGraphicFramePr>
        <p:xfrm>
          <a:off x="5029200" y="1219200"/>
          <a:ext cx="3810000" cy="175419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 is Junior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Brought coat to class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Lives in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zipcode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53706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Saw “Hunger Games 1” more than once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4941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dirty="0"/>
              <a:t>Is the Person a Junior?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561013"/>
          </a:xfrm>
        </p:spPr>
        <p:txBody>
          <a:bodyPr/>
          <a:lstStyle/>
          <a:p>
            <a:pPr eaLnBrk="1" hangingPunct="1"/>
            <a:r>
              <a:rPr lang="en-US" dirty="0"/>
              <a:t>Input (evidence): C, Z, H</a:t>
            </a:r>
          </a:p>
          <a:p>
            <a:pPr eaLnBrk="1" hangingPunct="1"/>
            <a:r>
              <a:rPr lang="en-US" dirty="0"/>
              <a:t>Output (query): J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sz="2800" i="1" dirty="0"/>
              <a:t>P</a:t>
            </a:r>
            <a:r>
              <a:rPr lang="en-US" sz="2800" dirty="0"/>
              <a:t>(J|C,Z,H) 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dirty="0"/>
              <a:t>= </a:t>
            </a:r>
            <a:r>
              <a:rPr lang="en-US" sz="2800" i="1" dirty="0"/>
              <a:t>P</a:t>
            </a:r>
            <a:r>
              <a:rPr lang="en-US" sz="2800" dirty="0"/>
              <a:t>(J,C,Z,H) / </a:t>
            </a:r>
            <a:r>
              <a:rPr lang="en-US" sz="2800" i="1" dirty="0"/>
              <a:t>P</a:t>
            </a:r>
            <a:r>
              <a:rPr lang="en-US" sz="2800" dirty="0"/>
              <a:t>(C,Z,H)			</a:t>
            </a:r>
            <a:r>
              <a:rPr lang="en-US" sz="2000" dirty="0"/>
              <a:t>by def. of cond. prob.</a:t>
            </a:r>
            <a:endParaRPr lang="en-US" sz="1800" dirty="0"/>
          </a:p>
          <a:p>
            <a:pPr eaLnBrk="1" hangingPunct="1">
              <a:buNone/>
            </a:pPr>
            <a:r>
              <a:rPr lang="en-US" sz="2800" dirty="0"/>
              <a:t>= </a:t>
            </a:r>
            <a:r>
              <a:rPr lang="en-US" sz="2800" i="1" dirty="0"/>
              <a:t>P</a:t>
            </a:r>
            <a:r>
              <a:rPr lang="en-US" sz="2800" dirty="0"/>
              <a:t>(J,C,Z,H) / [</a:t>
            </a:r>
            <a:r>
              <a:rPr lang="en-US" sz="2800" i="1" dirty="0"/>
              <a:t>P</a:t>
            </a:r>
            <a:r>
              <a:rPr lang="en-US" sz="2800" dirty="0"/>
              <a:t>(J,C,Z,H) +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tx1"/>
                </a:solidFill>
              </a:rPr>
              <a:t>¬</a:t>
            </a:r>
            <a:r>
              <a:rPr lang="en-US" sz="2800" dirty="0"/>
              <a:t>J,C,Z,H)]	</a:t>
            </a:r>
            <a:r>
              <a:rPr lang="en-US" sz="2000" dirty="0"/>
              <a:t>by marginalization</a:t>
            </a:r>
            <a:endParaRPr lang="en-US" sz="1800" dirty="0"/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sz="2000" dirty="0"/>
              <a:t>where</a:t>
            </a:r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sz="2800" i="1" dirty="0"/>
              <a:t>P</a:t>
            </a:r>
            <a:r>
              <a:rPr lang="en-US" sz="2800" dirty="0"/>
              <a:t>(J,C,Z,H) = </a:t>
            </a:r>
            <a:r>
              <a:rPr lang="en-US" sz="2800" i="1" dirty="0"/>
              <a:t>P</a:t>
            </a:r>
            <a:r>
              <a:rPr lang="en-US" sz="2800" dirty="0"/>
              <a:t>(J)</a:t>
            </a:r>
            <a:r>
              <a:rPr lang="en-US" sz="2800" i="1" dirty="0"/>
              <a:t>P</a:t>
            </a:r>
            <a:r>
              <a:rPr lang="en-US" sz="2800" dirty="0"/>
              <a:t>(C|J)</a:t>
            </a:r>
            <a:r>
              <a:rPr lang="en-US" sz="2800" i="1" dirty="0"/>
              <a:t>P</a:t>
            </a:r>
            <a:r>
              <a:rPr lang="en-US" sz="2800" dirty="0"/>
              <a:t>(Z|J)</a:t>
            </a:r>
            <a:r>
              <a:rPr lang="en-US" sz="2800" i="1" dirty="0"/>
              <a:t>P</a:t>
            </a:r>
            <a:r>
              <a:rPr lang="en-US" sz="2800" dirty="0"/>
              <a:t>(H|J)		</a:t>
            </a:r>
            <a:r>
              <a:rPr lang="en-US" sz="2000" dirty="0"/>
              <a:t>by chain rule and conditional independence associated with Bayes Net</a:t>
            </a:r>
          </a:p>
          <a:p>
            <a:pPr eaLnBrk="1" hangingPunct="1">
              <a:buFont typeface="Arial" pitchFamily="34" charset="0"/>
              <a:buNone/>
            </a:pPr>
            <a:endParaRPr lang="en-US" sz="1800" dirty="0"/>
          </a:p>
          <a:p>
            <a:pPr eaLnBrk="1" hangingPunct="1">
              <a:buNone/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tx1"/>
                </a:solidFill>
              </a:rPr>
              <a:t>¬</a:t>
            </a:r>
            <a:r>
              <a:rPr lang="en-US" sz="2800" dirty="0"/>
              <a:t>J,C,Z,H)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tx1"/>
                </a:solidFill>
              </a:rPr>
              <a:t>¬</a:t>
            </a:r>
            <a:r>
              <a:rPr lang="en-US" sz="2800" dirty="0"/>
              <a:t>J)</a:t>
            </a:r>
            <a:r>
              <a:rPr lang="en-US" sz="2800" i="1" dirty="0"/>
              <a:t>P</a:t>
            </a:r>
            <a:r>
              <a:rPr lang="en-US" sz="2800" dirty="0"/>
              <a:t>(C|</a:t>
            </a:r>
            <a:r>
              <a:rPr lang="en-US" sz="2800" dirty="0">
                <a:solidFill>
                  <a:schemeClr val="tx1"/>
                </a:solidFill>
              </a:rPr>
              <a:t>¬</a:t>
            </a:r>
            <a:r>
              <a:rPr lang="en-US" sz="2800" dirty="0"/>
              <a:t>J)</a:t>
            </a:r>
            <a:r>
              <a:rPr lang="en-US" sz="2800" i="1" dirty="0"/>
              <a:t>P</a:t>
            </a:r>
            <a:r>
              <a:rPr lang="en-US" sz="2800" dirty="0"/>
              <a:t>(Z|</a:t>
            </a:r>
            <a:r>
              <a:rPr lang="en-US" sz="2800" dirty="0">
                <a:solidFill>
                  <a:schemeClr val="tx1"/>
                </a:solidFill>
              </a:rPr>
              <a:t>¬</a:t>
            </a:r>
            <a:r>
              <a:rPr lang="en-US" sz="2800" dirty="0"/>
              <a:t>J)</a:t>
            </a:r>
            <a:r>
              <a:rPr lang="en-US" sz="2800" i="1" dirty="0"/>
              <a:t>P</a:t>
            </a:r>
            <a:r>
              <a:rPr lang="en-US" sz="2800" dirty="0"/>
              <a:t>(H|</a:t>
            </a:r>
            <a:r>
              <a:rPr lang="en-US" sz="2800" dirty="0">
                <a:solidFill>
                  <a:schemeClr val="tx1"/>
                </a:solidFill>
              </a:rPr>
              <a:t>¬</a:t>
            </a:r>
            <a:r>
              <a:rPr lang="en-US" sz="2800" dirty="0"/>
              <a:t>J)</a:t>
            </a:r>
          </a:p>
          <a:p>
            <a:pPr eaLnBrk="1" hangingPunct="1">
              <a:buFont typeface="Arial" pitchFamily="34" charset="0"/>
              <a:buNone/>
            </a:pPr>
            <a:endParaRPr lang="en-US" dirty="0"/>
          </a:p>
          <a:p>
            <a:pPr eaLnBrk="1" hangingPunct="1">
              <a:buFont typeface="Arial" pitchFamily="34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324600"/>
            <a:ext cx="377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645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 probabilities can be very, very small, so instead use logarithms to avoid underflow: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732407"/>
              </p:ext>
            </p:extLst>
          </p:nvPr>
        </p:nvGraphicFramePr>
        <p:xfrm>
          <a:off x="609600" y="3352800"/>
          <a:ext cx="80676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7" name="Equation" r:id="rId3" imgW="2857500" imgH="444500" progId="Equation.DSMT4">
                  <p:embed/>
                </p:oleObj>
              </mc:Choice>
              <mc:Fallback>
                <p:oleObj name="Equation" r:id="rId3" imgW="2857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352800"/>
                        <a:ext cx="8067675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9043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Add-1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b="1" dirty="0"/>
              <a:t>Unseen event problem</a:t>
            </a:r>
            <a:r>
              <a:rPr lang="en-US" dirty="0"/>
              <a:t>:  Training data may </a:t>
            </a:r>
            <a:r>
              <a:rPr lang="en-US" i="1" dirty="0"/>
              <a:t>not</a:t>
            </a:r>
            <a:r>
              <a:rPr lang="en-US" dirty="0"/>
              <a:t> include some cases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flip a coin 3 times, all heads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one-sided coin?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Conditional probability = 0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Just because a value doesn’t occur in the training set doesn’t mean it will never occur</a:t>
            </a:r>
            <a:endParaRPr lang="en-US" dirty="0"/>
          </a:p>
          <a:p>
            <a:r>
              <a:rPr lang="en-US" dirty="0"/>
              <a:t>“</a:t>
            </a:r>
            <a:r>
              <a:rPr lang="en-US" b="1" dirty="0"/>
              <a:t>Add-1 Smoothing</a:t>
            </a:r>
            <a:r>
              <a:rPr lang="en-US" dirty="0"/>
              <a:t>” ensures that </a:t>
            </a:r>
            <a:r>
              <a:rPr lang="en-US" i="1" dirty="0"/>
              <a:t>every</a:t>
            </a:r>
            <a:r>
              <a:rPr lang="en-US" dirty="0"/>
              <a:t> conditional probability &gt; 0 by pretending that you’ve seen each attribute’s value 1 extra time</a:t>
            </a:r>
          </a:p>
        </p:txBody>
      </p:sp>
    </p:spTree>
    <p:extLst>
      <p:ext uri="{BB962C8B-B14F-4D97-AF65-F5344CB8AC3E}">
        <p14:creationId xmlns:p14="http://schemas.microsoft.com/office/powerpoint/2010/main" val="32351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285875"/>
          </a:xfrm>
        </p:spPr>
        <p:txBody>
          <a:bodyPr/>
          <a:lstStyle/>
          <a:p>
            <a:r>
              <a:rPr lang="en-US" dirty="0"/>
              <a:t>Add-1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1800"/>
            <a:ext cx="8229600" cy="4602163"/>
          </a:xfrm>
        </p:spPr>
        <p:txBody>
          <a:bodyPr/>
          <a:lstStyle/>
          <a:p>
            <a:r>
              <a:rPr lang="en-US" sz="2800" dirty="0"/>
              <a:t>Compute </a:t>
            </a:r>
            <a:r>
              <a:rPr lang="en-US" sz="2800" b="1" dirty="0"/>
              <a:t>Conditional probabilities</a:t>
            </a:r>
            <a:r>
              <a:rPr lang="en-US" sz="2800" dirty="0"/>
              <a:t> 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F395D4-6D80-5F40-8560-A3F126E5F036}"/>
                  </a:ext>
                </a:extLst>
              </p:cNvPr>
              <p:cNvSpPr txBox="1"/>
              <p:nvPr/>
            </p:nvSpPr>
            <p:spPr>
              <a:xfrm>
                <a:off x="1721730" y="5042643"/>
                <a:ext cx="3793025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F395D4-6D80-5F40-8560-A3F126E5F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730" y="5042643"/>
                <a:ext cx="3793025" cy="1176219"/>
              </a:xfrm>
              <a:prstGeom prst="rect">
                <a:avLst/>
              </a:prstGeom>
              <a:blipFill>
                <a:blip r:embed="rId2"/>
                <a:stretch>
                  <a:fillRect l="-33779" t="-118085" r="-1672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6AD935-E3A6-A04E-B874-3BBDD46CEFFD}"/>
                  </a:ext>
                </a:extLst>
              </p:cNvPr>
              <p:cNvSpPr txBox="1"/>
              <p:nvPr/>
            </p:nvSpPr>
            <p:spPr>
              <a:xfrm>
                <a:off x="410155" y="2907357"/>
                <a:ext cx="8323689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)+1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6AD935-E3A6-A04E-B874-3BBDD46C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5" y="2907357"/>
                <a:ext cx="8323689" cy="1025345"/>
              </a:xfrm>
              <a:prstGeom prst="rect">
                <a:avLst/>
              </a:prstGeom>
              <a:blipFill>
                <a:blip r:embed="rId3"/>
                <a:stretch>
                  <a:fillRect t="-2439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50C150-A563-9342-A491-1EA2C4D27C5F}"/>
              </a:ext>
            </a:extLst>
          </p:cNvPr>
          <p:cNvSpPr txBox="1"/>
          <p:nvPr/>
        </p:nvSpPr>
        <p:spPr>
          <a:xfrm>
            <a:off x="2342306" y="6203605"/>
            <a:ext cx="670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where </a:t>
            </a:r>
            <a:r>
              <a:rPr lang="en-US" i="1" dirty="0">
                <a:latin typeface="+mn-lt"/>
              </a:rPr>
              <a:t>m</a:t>
            </a:r>
            <a:r>
              <a:rPr lang="en-US" dirty="0">
                <a:latin typeface="+mn-lt"/>
              </a:rPr>
              <a:t> = number of possible values for attribute </a:t>
            </a:r>
            <a:r>
              <a:rPr lang="en-US" i="1" dirty="0">
                <a:latin typeface="+mn-lt"/>
              </a:rPr>
              <a:t>X</a:t>
            </a:r>
            <a:endParaRPr lang="en-US" i="1" baseline="-25000" dirty="0">
              <a:latin typeface="+mn-lt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D7CA2F2-0083-5A4A-BAA6-614FDD22E763}"/>
              </a:ext>
            </a:extLst>
          </p:cNvPr>
          <p:cNvSpPr/>
          <p:nvPr/>
        </p:nvSpPr>
        <p:spPr>
          <a:xfrm>
            <a:off x="6477000" y="1208056"/>
            <a:ext cx="2570283" cy="1314656"/>
          </a:xfrm>
          <a:prstGeom prst="wedgeRoundRectCallout">
            <a:avLst>
              <a:gd name="adj1" fmla="val -40125"/>
              <a:gd name="adj2" fmla="val 7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number of times attribute </a:t>
            </a:r>
            <a:r>
              <a:rPr lang="en-US" sz="2000" i="1" dirty="0"/>
              <a:t>X</a:t>
            </a:r>
            <a:r>
              <a:rPr lang="en-US" sz="2000" i="1" baseline="-25000" dirty="0"/>
              <a:t> </a:t>
            </a:r>
            <a:r>
              <a:rPr lang="en-US" sz="2000" dirty="0"/>
              <a:t>has value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dirty="0"/>
              <a:t> in all training instances with class </a:t>
            </a:r>
            <a:r>
              <a:rPr lang="en-US" sz="2000" i="1" dirty="0"/>
              <a:t>c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6189328B-D638-C644-94AA-15F95FBDEDB3}"/>
              </a:ext>
            </a:extLst>
          </p:cNvPr>
          <p:cNvSpPr/>
          <p:nvPr/>
        </p:nvSpPr>
        <p:spPr>
          <a:xfrm>
            <a:off x="6305503" y="4539378"/>
            <a:ext cx="2488367" cy="918385"/>
          </a:xfrm>
          <a:prstGeom prst="wedgeRoundRectCallout">
            <a:avLst>
              <a:gd name="adj1" fmla="val -46894"/>
              <a:gd name="adj2" fmla="val -107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number of training instances with class </a:t>
            </a:r>
            <a:r>
              <a:rPr lang="en-US" sz="20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474669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285875"/>
          </a:xfrm>
        </p:spPr>
        <p:txBody>
          <a:bodyPr/>
          <a:lstStyle/>
          <a:p>
            <a:r>
              <a:rPr lang="en-US" dirty="0"/>
              <a:t>Add-1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/>
              <a:t>Let 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ic</a:t>
            </a:r>
            <a:r>
              <a:rPr lang="en-US" sz="2800" dirty="0"/>
              <a:t> = number of times attribute </a:t>
            </a:r>
            <a:r>
              <a:rPr lang="en-US" sz="2800" i="1" dirty="0"/>
              <a:t>X</a:t>
            </a:r>
            <a:r>
              <a:rPr lang="en-US" sz="2800" i="1" baseline="-25000" dirty="0"/>
              <a:t>i</a:t>
            </a:r>
            <a:r>
              <a:rPr lang="en-US" sz="2800" dirty="0"/>
              <a:t> has value 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en-US" sz="2800" dirty="0"/>
              <a:t> in all training instances with class </a:t>
            </a:r>
            <a:r>
              <a:rPr lang="en-US" sz="2800" i="1" dirty="0"/>
              <a:t>c</a:t>
            </a:r>
          </a:p>
          <a:p>
            <a:r>
              <a:rPr lang="en-US" sz="2800" dirty="0"/>
              <a:t>Let 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c</a:t>
            </a:r>
            <a:r>
              <a:rPr lang="en-US" sz="2800" dirty="0"/>
              <a:t> = number of training instances with class </a:t>
            </a:r>
            <a:r>
              <a:rPr lang="en-US" sz="2800" i="1" dirty="0"/>
              <a:t>c</a:t>
            </a:r>
          </a:p>
          <a:p>
            <a:r>
              <a:rPr lang="en-US" sz="2800" dirty="0"/>
              <a:t>Compute </a:t>
            </a:r>
            <a:r>
              <a:rPr lang="en-US" sz="2800" b="1" dirty="0"/>
              <a:t>Conditional probabilities</a:t>
            </a:r>
            <a:r>
              <a:rPr lang="en-US" sz="2800" dirty="0"/>
              <a:t> 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F395D4-6D80-5F40-8560-A3F126E5F036}"/>
                  </a:ext>
                </a:extLst>
              </p:cNvPr>
              <p:cNvSpPr txBox="1"/>
              <p:nvPr/>
            </p:nvSpPr>
            <p:spPr>
              <a:xfrm>
                <a:off x="1981200" y="5207778"/>
                <a:ext cx="3947940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baseline="-250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F395D4-6D80-5F40-8560-A3F126E5F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207778"/>
                <a:ext cx="3947940" cy="1176219"/>
              </a:xfrm>
              <a:prstGeom prst="rect">
                <a:avLst/>
              </a:prstGeom>
              <a:blipFill>
                <a:blip r:embed="rId2"/>
                <a:stretch>
                  <a:fillRect l="-31833" t="-117021" r="-322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6AD935-E3A6-A04E-B874-3BBDD46CEFFD}"/>
                  </a:ext>
                </a:extLst>
              </p:cNvPr>
              <p:cNvSpPr txBox="1"/>
              <p:nvPr/>
            </p:nvSpPr>
            <p:spPr>
              <a:xfrm>
                <a:off x="1676400" y="3607416"/>
                <a:ext cx="5061450" cy="1008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6AD935-E3A6-A04E-B874-3BBDD46CE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07416"/>
                <a:ext cx="5061450" cy="1008353"/>
              </a:xfrm>
              <a:prstGeom prst="rect">
                <a:avLst/>
              </a:prstGeom>
              <a:blipFill>
                <a:blip r:embed="rId3"/>
                <a:stretch>
                  <a:fillRect l="-1003" r="-25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6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ea typeface="宋体" pitchFamily="2" charset="-122"/>
              </a:rPr>
              <a:t>Random Variable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0813" cy="54864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/>
              <a:t>A variable, </a:t>
            </a:r>
            <a:r>
              <a:rPr lang="en-US" i="1" dirty="0"/>
              <a:t>X</a:t>
            </a:r>
            <a:r>
              <a:rPr lang="en-US" dirty="0"/>
              <a:t>, whose domain is a sample space, and whose value is (somewhat) uncertain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/>
              <a:t>Examples:</a:t>
            </a:r>
          </a:p>
          <a:p>
            <a:pPr marL="457200" lvl="1" indent="0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i="1" dirty="0"/>
              <a:t>X</a:t>
            </a:r>
            <a:r>
              <a:rPr lang="en-US" dirty="0"/>
              <a:t> = coin flip outcome</a:t>
            </a:r>
          </a:p>
          <a:p>
            <a:pPr marL="457200" lvl="1" indent="0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i="1" dirty="0"/>
              <a:t>X</a:t>
            </a:r>
            <a:r>
              <a:rPr lang="en-US" dirty="0"/>
              <a:t> = tomorrow’s high temperature </a:t>
            </a:r>
          </a:p>
          <a:p>
            <a:pPr marL="514350" indent="-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dirty="0"/>
              <a:t>For a given task, the user defines a set of random variables for describing the world</a:t>
            </a:r>
          </a:p>
          <a:p>
            <a:pPr marL="514350" indent="-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b="1" dirty="0"/>
              <a:t>Each variable has a set of mutually exclusive and exhaustive possible values</a:t>
            </a:r>
          </a:p>
        </p:txBody>
      </p:sp>
    </p:spTree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/>
              <a:t>Add-1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800" dirty="0"/>
              <a:t>Compute </a:t>
            </a:r>
            <a:r>
              <a:rPr lang="en-US" sz="2800" b="1" dirty="0"/>
              <a:t>Prior probabilities</a:t>
            </a:r>
            <a:r>
              <a:rPr lang="en-US" sz="2800" dirty="0"/>
              <a:t> 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where </a:t>
            </a:r>
            <a:r>
              <a:rPr lang="en-US" sz="2800" i="1" dirty="0"/>
              <a:t>N</a:t>
            </a:r>
            <a:r>
              <a:rPr lang="en-US" sz="2800" dirty="0"/>
              <a:t> = size of the training set, </a:t>
            </a:r>
            <a:r>
              <a:rPr lang="en-US" sz="2800" i="1" dirty="0"/>
              <a:t>k</a:t>
            </a:r>
            <a:r>
              <a:rPr lang="en-US" sz="2800" dirty="0"/>
              <a:t> = number of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4D7961-8B53-EB40-90D2-59C9D0E00D16}"/>
                  </a:ext>
                </a:extLst>
              </p:cNvPr>
              <p:cNvSpPr txBox="1"/>
              <p:nvPr/>
            </p:nvSpPr>
            <p:spPr>
              <a:xfrm>
                <a:off x="1905000" y="2590800"/>
                <a:ext cx="5425588" cy="963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4D7961-8B53-EB40-90D2-59C9D0E00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90800"/>
                <a:ext cx="5425588" cy="963918"/>
              </a:xfrm>
              <a:prstGeom prst="rect">
                <a:avLst/>
              </a:prstGeom>
              <a:blipFill>
                <a:blip r:embed="rId2"/>
                <a:stretch>
                  <a:fillRect l="-935" r="-93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8733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/>
              <a:t>Add-1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800" dirty="0"/>
              <a:t>Compute </a:t>
            </a:r>
            <a:r>
              <a:rPr lang="en-US" sz="2800" b="1" dirty="0"/>
              <a:t>Prior probabilities</a:t>
            </a:r>
            <a:r>
              <a:rPr lang="en-US" sz="2800" dirty="0"/>
              <a:t> 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where </a:t>
            </a:r>
            <a:r>
              <a:rPr lang="en-US" sz="2800" i="1" dirty="0"/>
              <a:t>n</a:t>
            </a:r>
            <a:r>
              <a:rPr lang="en-US" sz="2800" dirty="0"/>
              <a:t> = size of the training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307DF4-2291-9B4B-968A-389B28D90674}"/>
                  </a:ext>
                </a:extLst>
              </p:cNvPr>
              <p:cNvSpPr txBox="1"/>
              <p:nvPr/>
            </p:nvSpPr>
            <p:spPr>
              <a:xfrm>
                <a:off x="2667000" y="2667000"/>
                <a:ext cx="3733800" cy="933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307DF4-2291-9B4B-968A-389B28D90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667000"/>
                <a:ext cx="3733800" cy="933397"/>
              </a:xfrm>
              <a:prstGeom prst="rect">
                <a:avLst/>
              </a:prstGeom>
              <a:blipFill>
                <a:blip r:embed="rId2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915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273-0197-214A-A8B2-0D5A5CE0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0A50-5628-2E4A-8A65-770775D6D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aka </a:t>
            </a:r>
            <a:r>
              <a:rPr lang="en-US" b="1" dirty="0"/>
              <a:t>Add-</a:t>
            </a:r>
            <a:r>
              <a:rPr lang="en-US" b="1" dirty="0" err="1"/>
              <a:t>δ</a:t>
            </a:r>
            <a:r>
              <a:rPr lang="en-US" b="1" dirty="0"/>
              <a:t> Smoothing</a:t>
            </a:r>
          </a:p>
          <a:p>
            <a:r>
              <a:rPr lang="en-US" dirty="0"/>
              <a:t>Instead of adding 1, add </a:t>
            </a:r>
            <a:r>
              <a:rPr lang="en-US" dirty="0" err="1"/>
              <a:t>δ</a:t>
            </a:r>
            <a:r>
              <a:rPr lang="en-US" dirty="0"/>
              <a:t> (a positive real number)</a:t>
            </a:r>
          </a:p>
          <a:p>
            <a:r>
              <a:rPr lang="en-US" dirty="0"/>
              <a:t>Compute </a:t>
            </a:r>
            <a:r>
              <a:rPr lang="en-US" b="1" dirty="0"/>
              <a:t>conditional probabilities</a:t>
            </a:r>
            <a:r>
              <a:rPr lang="en-US" dirty="0"/>
              <a:t> as</a:t>
            </a:r>
          </a:p>
          <a:p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758C9F-6C7D-2841-A504-21EA839F3BC2}"/>
                  </a:ext>
                </a:extLst>
              </p:cNvPr>
              <p:cNvSpPr txBox="1"/>
              <p:nvPr/>
            </p:nvSpPr>
            <p:spPr>
              <a:xfrm>
                <a:off x="1143000" y="4191000"/>
                <a:ext cx="6295698" cy="882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/>
                  <a:t>=</a:t>
                </a:r>
                <a:r>
                  <a:rPr lang="en-US" sz="3600" i="1" dirty="0"/>
                  <a:t>v</a:t>
                </a:r>
                <a:r>
                  <a:rPr lang="en-US" sz="3600" i="1" baseline="-25000" dirty="0"/>
                  <a:t>i</a:t>
                </a:r>
                <a:r>
                  <a:rPr lang="en-US" sz="3600" dirty="0"/>
                  <a:t> | </a:t>
                </a:r>
                <a:r>
                  <a:rPr lang="en-US" sz="3600" i="1" dirty="0"/>
                  <a:t>Y</a:t>
                </a:r>
                <a:r>
                  <a:rPr lang="en-US" sz="3600" dirty="0"/>
                  <a:t>=</a:t>
                </a:r>
                <a:r>
                  <a:rPr lang="en-US" sz="3600" i="1" dirty="0"/>
                  <a:t>c</a:t>
                </a:r>
                <a:r>
                  <a:rPr lang="en-US" sz="3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758C9F-6C7D-2841-A504-21EA839F3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91000"/>
                <a:ext cx="6295698" cy="882486"/>
              </a:xfrm>
              <a:prstGeom prst="rect">
                <a:avLst/>
              </a:prstGeom>
              <a:blipFill>
                <a:blip r:embed="rId2"/>
                <a:stretch>
                  <a:fillRect l="-2414" t="-2857" r="-60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C00AB5-F299-F246-96C5-1F660B15F9C5}"/>
              </a:ext>
            </a:extLst>
          </p:cNvPr>
          <p:cNvSpPr/>
          <p:nvPr/>
        </p:nvSpPr>
        <p:spPr>
          <a:xfrm>
            <a:off x="1828800" y="5648259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where </a:t>
            </a:r>
            <a:r>
              <a:rPr lang="en-US" i="1" dirty="0">
                <a:latin typeface="+mn-lt"/>
              </a:rPr>
              <a:t>m</a:t>
            </a:r>
            <a:r>
              <a:rPr lang="en-US" dirty="0">
                <a:latin typeface="+mn-lt"/>
              </a:rPr>
              <a:t> = number of possible values for attribute </a:t>
            </a:r>
            <a:r>
              <a:rPr lang="en-US" i="1" dirty="0">
                <a:latin typeface="+mn-lt"/>
              </a:rPr>
              <a:t>X</a:t>
            </a:r>
            <a:endParaRPr lang="en-US" i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9497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4273-0197-214A-A8B2-0D5A5CE0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 err="1"/>
              <a:t>δ</a:t>
            </a:r>
            <a:r>
              <a:rPr lang="en-US" dirty="0"/>
              <a:t>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D0A50-5628-2E4A-8A65-770775D6D1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dirty="0"/>
                  <a:t>aka </a:t>
                </a:r>
                <a:r>
                  <a:rPr lang="en-US" sz="3600" b="1" dirty="0"/>
                  <a:t>Laplace Smoothing</a:t>
                </a:r>
              </a:p>
              <a:p>
                <a:r>
                  <a:rPr lang="en-US" sz="3600" dirty="0"/>
                  <a:t>Instead of adding 1, add </a:t>
                </a:r>
                <a:r>
                  <a:rPr lang="en-US" sz="3600" dirty="0" err="1"/>
                  <a:t>δ</a:t>
                </a:r>
                <a:r>
                  <a:rPr lang="en-US" sz="3600" dirty="0"/>
                  <a:t> (positive real number)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𝑖𝑐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𝑗𝑐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D0A50-5628-2E4A-8A65-770775D6D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05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Random Variable</a:t>
            </a:r>
          </a:p>
        </p:txBody>
      </p:sp>
      <p:sp>
        <p:nvSpPr>
          <p:cNvPr id="156057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8006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C3300"/>
                </a:solidFill>
              </a:rPr>
              <a:t>Random Variables</a:t>
            </a:r>
            <a:r>
              <a:rPr lang="en-US" b="1" dirty="0"/>
              <a:t> </a:t>
            </a:r>
            <a:r>
              <a:rPr lang="en-US" dirty="0"/>
              <a:t>(RV):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are capitalized (usually) e.g., </a:t>
            </a:r>
            <a:r>
              <a:rPr lang="en-US" sz="2400" i="1" dirty="0">
                <a:latin typeface="Palatino"/>
              </a:rPr>
              <a:t>Sky</a:t>
            </a:r>
            <a:r>
              <a:rPr lang="en-US" sz="2400" dirty="0"/>
              <a:t>, </a:t>
            </a:r>
            <a:r>
              <a:rPr lang="en-US" sz="2400" i="1" dirty="0">
                <a:latin typeface="Palatino" pitchFamily="18" charset="0"/>
              </a:rPr>
              <a:t>Weather</a:t>
            </a:r>
            <a:r>
              <a:rPr lang="en-US" sz="2400" dirty="0"/>
              <a:t>, </a:t>
            </a:r>
            <a:r>
              <a:rPr lang="en-US" sz="2400" i="1" dirty="0">
                <a:latin typeface="Palatino" pitchFamily="18" charset="0"/>
              </a:rPr>
              <a:t>Temperature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refer to attributes of the world whose "status" is </a:t>
            </a:r>
            <a:r>
              <a:rPr lang="en-US" sz="2400" i="1" dirty="0"/>
              <a:t>unknown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have one and only one value at a time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have a </a:t>
            </a:r>
            <a:r>
              <a:rPr lang="en-US" sz="2400" dirty="0">
                <a:solidFill>
                  <a:srgbClr val="CC3300"/>
                </a:solidFill>
              </a:rPr>
              <a:t>domain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CC3300"/>
                </a:solidFill>
              </a:rPr>
              <a:t>values</a:t>
            </a:r>
            <a:r>
              <a:rPr lang="en-US" sz="2400" dirty="0"/>
              <a:t> that are possible states of the world: </a:t>
            </a:r>
            <a:endParaRPr lang="en-US" sz="2400" dirty="0">
              <a:solidFill>
                <a:srgbClr val="CC3300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CC3300"/>
                </a:solidFill>
              </a:rPr>
              <a:t>Boolean</a:t>
            </a:r>
            <a:r>
              <a:rPr lang="en-US" sz="2600" dirty="0"/>
              <a:t>:</a:t>
            </a:r>
            <a:r>
              <a:rPr lang="en-US" sz="1900" dirty="0"/>
              <a:t>	</a:t>
            </a:r>
            <a:r>
              <a:rPr lang="en-US" sz="2200" dirty="0"/>
              <a:t>domain = </a:t>
            </a:r>
            <a:r>
              <a:rPr lang="en-US" sz="2200" dirty="0">
                <a:latin typeface="Palatino" pitchFamily="18" charset="0"/>
              </a:rPr>
              <a:t>&lt;</a:t>
            </a:r>
            <a:r>
              <a:rPr lang="en-US" sz="2200" i="1" dirty="0">
                <a:latin typeface="Palatino" pitchFamily="18" charset="0"/>
              </a:rPr>
              <a:t>true</a:t>
            </a:r>
            <a:r>
              <a:rPr lang="en-US" sz="2200" dirty="0">
                <a:latin typeface="Palatino" pitchFamily="18" charset="0"/>
              </a:rPr>
              <a:t>,  </a:t>
            </a:r>
            <a:r>
              <a:rPr lang="en-US" sz="2200" i="1" dirty="0">
                <a:latin typeface="Palatino" pitchFamily="18" charset="0"/>
              </a:rPr>
              <a:t>false</a:t>
            </a:r>
            <a:r>
              <a:rPr lang="en-US" sz="2200" dirty="0">
                <a:latin typeface="Palatino" pitchFamily="18" charset="0"/>
              </a:rPr>
              <a:t>&gt;</a:t>
            </a:r>
            <a:endParaRPr lang="en-US" sz="2200" dirty="0"/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/>
              <a:t>			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Cavity = true</a:t>
            </a:r>
            <a:r>
              <a:rPr lang="en-US" sz="2200" dirty="0"/>
              <a:t>  (often abbreviated as  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cavity </a:t>
            </a:r>
            <a:r>
              <a:rPr lang="en-US" sz="2200" dirty="0">
                <a:solidFill>
                  <a:schemeClr val="tx2"/>
                </a:solidFill>
              </a:rPr>
              <a:t>)  			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Cavity = false</a:t>
            </a:r>
            <a:r>
              <a:rPr lang="en-US" sz="2200" dirty="0"/>
              <a:t>  (often abbreviated as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/>
              <a:t>¬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cavity </a:t>
            </a:r>
            <a:r>
              <a:rPr lang="en-US" sz="2200" dirty="0">
                <a:solidFill>
                  <a:schemeClr val="tx2"/>
                </a:solidFill>
                <a:latin typeface="Palatino" pitchFamily="18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CC3300"/>
                </a:solidFill>
              </a:rPr>
              <a:t>Discrete</a:t>
            </a:r>
            <a:r>
              <a:rPr lang="en-US" sz="2600" dirty="0"/>
              <a:t>:</a:t>
            </a:r>
            <a:r>
              <a:rPr lang="en-US" sz="1900" dirty="0"/>
              <a:t>	</a:t>
            </a:r>
            <a:r>
              <a:rPr lang="en-US" sz="2200" dirty="0"/>
              <a:t>domain is countable (includes Boolean)</a:t>
            </a:r>
            <a:br>
              <a:rPr lang="en-US" sz="2200" dirty="0"/>
            </a:br>
            <a:r>
              <a:rPr lang="en-US" sz="1900" dirty="0"/>
              <a:t>		</a:t>
            </a:r>
            <a:r>
              <a:rPr lang="en-US" sz="2600" dirty="0"/>
              <a:t>values are </a:t>
            </a:r>
            <a:r>
              <a:rPr lang="en-US" sz="2600" b="1" i="1" dirty="0"/>
              <a:t>mutually exclusive and exhaustive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900" dirty="0"/>
              <a:t>	 		</a:t>
            </a:r>
            <a:r>
              <a:rPr lang="en-US" sz="2200" dirty="0"/>
              <a:t>e.g. </a:t>
            </a:r>
            <a:r>
              <a:rPr lang="en-US" sz="2200" i="1" dirty="0">
                <a:latin typeface="Palatino" pitchFamily="18" charset="0"/>
              </a:rPr>
              <a:t>Sky</a:t>
            </a:r>
            <a:r>
              <a:rPr lang="en-US" sz="2200" dirty="0"/>
              <a:t> domain = </a:t>
            </a:r>
            <a:r>
              <a:rPr lang="en-US" sz="2200" dirty="0">
                <a:latin typeface="Palatino" pitchFamily="18" charset="0"/>
              </a:rPr>
              <a:t>&lt;</a:t>
            </a:r>
            <a:r>
              <a:rPr lang="en-US" sz="2200" i="1" dirty="0">
                <a:latin typeface="Palatino" pitchFamily="18" charset="0"/>
              </a:rPr>
              <a:t>clear</a:t>
            </a:r>
            <a:r>
              <a:rPr lang="en-US" sz="2200" dirty="0">
                <a:latin typeface="Palatino" pitchFamily="18" charset="0"/>
              </a:rPr>
              <a:t>, </a:t>
            </a:r>
            <a:r>
              <a:rPr lang="en-US" sz="2200" i="1" dirty="0" err="1">
                <a:latin typeface="Palatino" pitchFamily="18" charset="0"/>
              </a:rPr>
              <a:t>partly_cloudy</a:t>
            </a:r>
            <a:r>
              <a:rPr lang="en-US" sz="2200" dirty="0">
                <a:latin typeface="Palatino" pitchFamily="18" charset="0"/>
              </a:rPr>
              <a:t>, </a:t>
            </a:r>
            <a:r>
              <a:rPr lang="en-US" sz="2200" i="1" dirty="0">
                <a:latin typeface="Palatino" pitchFamily="18" charset="0"/>
              </a:rPr>
              <a:t>overcast</a:t>
            </a:r>
            <a:r>
              <a:rPr lang="en-US" sz="2200" dirty="0">
                <a:latin typeface="Palatino" pitchFamily="18" charset="0"/>
              </a:rPr>
              <a:t>&gt;</a:t>
            </a:r>
            <a:br>
              <a:rPr lang="en-US" sz="2200" dirty="0"/>
            </a:br>
            <a:r>
              <a:rPr lang="en-US" sz="2200" dirty="0"/>
              <a:t>		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Sky = clear</a:t>
            </a:r>
            <a:r>
              <a:rPr lang="en-US" sz="2200" dirty="0"/>
              <a:t> abbreviated as  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clear</a:t>
            </a:r>
            <a:br>
              <a:rPr lang="en-US" sz="2200" i="1" dirty="0">
                <a:solidFill>
                  <a:schemeClr val="tx2"/>
                </a:solidFill>
                <a:latin typeface="Palatino" pitchFamily="18" charset="0"/>
              </a:rPr>
            </a:br>
            <a:r>
              <a:rPr lang="en-US" sz="2200" dirty="0"/>
              <a:t>		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Sky ≠ clear</a:t>
            </a:r>
            <a:r>
              <a:rPr lang="en-US" sz="2200" dirty="0"/>
              <a:t> also abbreviated as  ¬</a:t>
            </a:r>
            <a:r>
              <a:rPr lang="en-US" sz="2200" i="1" dirty="0">
                <a:solidFill>
                  <a:schemeClr val="tx2"/>
                </a:solidFill>
                <a:latin typeface="Palatino" pitchFamily="18" charset="0"/>
              </a:rPr>
              <a:t>clear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Continuous:</a:t>
            </a:r>
            <a:r>
              <a:rPr lang="en-US" sz="1900" dirty="0"/>
              <a:t>	d</a:t>
            </a:r>
            <a:r>
              <a:rPr lang="en-US" sz="2200" dirty="0"/>
              <a:t>omain is real numbers (beyond scope of CS 540)</a:t>
            </a:r>
            <a:endParaRPr lang="en-US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79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050" y="-609600"/>
            <a:ext cx="10945813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8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Probability for Discrete Events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An agent’s uncertainty is represented by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A=a</a:t>
            </a:r>
            <a:r>
              <a:rPr lang="en-US" dirty="0">
                <a:latin typeface="Palatino" pitchFamily="18" charset="0"/>
              </a:rPr>
              <a:t>)</a:t>
            </a:r>
            <a:r>
              <a:rPr lang="en-US" dirty="0"/>
              <a:t> or simply 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)</a:t>
            </a:r>
            <a:endParaRPr lang="en-US" dirty="0"/>
          </a:p>
          <a:p>
            <a:pPr lvl="1" eaLnBrk="1" hangingPunct="1"/>
            <a:r>
              <a:rPr lang="en-US" sz="2600" dirty="0"/>
              <a:t>the agent’s degree of belief that variable </a:t>
            </a:r>
            <a:r>
              <a:rPr lang="en-US" sz="2600" i="1" dirty="0">
                <a:latin typeface="Palatino" pitchFamily="18" charset="0"/>
              </a:rPr>
              <a:t>A</a:t>
            </a:r>
            <a:r>
              <a:rPr lang="en-US" sz="2600" dirty="0"/>
              <a:t> takes on value </a:t>
            </a:r>
            <a:r>
              <a:rPr lang="en-US" sz="2600" i="1" dirty="0">
                <a:latin typeface="Palatino" pitchFamily="18" charset="0"/>
              </a:rPr>
              <a:t>a</a:t>
            </a:r>
            <a:r>
              <a:rPr lang="en-US" sz="2600" dirty="0"/>
              <a:t> </a:t>
            </a:r>
            <a:r>
              <a:rPr lang="en-US" sz="2600" i="1" dirty="0"/>
              <a:t>given no other information</a:t>
            </a:r>
            <a:r>
              <a:rPr lang="en-US" sz="2600" dirty="0"/>
              <a:t> related to </a:t>
            </a:r>
            <a:r>
              <a:rPr lang="en-US" sz="2600" i="1" dirty="0">
                <a:latin typeface="Palatino" pitchFamily="18" charset="0"/>
              </a:rPr>
              <a:t>A</a:t>
            </a:r>
          </a:p>
          <a:p>
            <a:pPr lvl="1" eaLnBrk="1" hangingPunct="1"/>
            <a:r>
              <a:rPr lang="en-US" sz="2600" dirty="0"/>
              <a:t>a single probability called an </a:t>
            </a:r>
            <a:r>
              <a:rPr lang="en-US" sz="2600" b="1" dirty="0">
                <a:solidFill>
                  <a:srgbClr val="CC3300"/>
                </a:solidFill>
              </a:rPr>
              <a:t>unconditional</a:t>
            </a:r>
            <a:r>
              <a:rPr lang="en-US" sz="2600" dirty="0"/>
              <a:t> or </a:t>
            </a:r>
            <a:r>
              <a:rPr lang="en-US" sz="2600" b="1" dirty="0">
                <a:solidFill>
                  <a:srgbClr val="CC3300"/>
                </a:solidFill>
              </a:rPr>
              <a:t>prior probability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71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12192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Probability for Discrete Events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0813" cy="47990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/>
              <a:t>P</a:t>
            </a:r>
            <a:r>
              <a:rPr lang="en-US" dirty="0"/>
              <a:t>(head) = </a:t>
            </a:r>
            <a:r>
              <a:rPr lang="en-US" i="1" dirty="0"/>
              <a:t>P</a:t>
            </a:r>
            <a:r>
              <a:rPr lang="en-US" dirty="0"/>
              <a:t>(tail) = 0.5      fair coin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/>
              <a:t>P</a:t>
            </a:r>
            <a:r>
              <a:rPr lang="en-US" dirty="0"/>
              <a:t>(head) = 0.51, </a:t>
            </a:r>
            <a:r>
              <a:rPr lang="en-US" i="1" dirty="0"/>
              <a:t>P</a:t>
            </a:r>
            <a:r>
              <a:rPr lang="en-US" dirty="0"/>
              <a:t>(tail) = 0.49     slightly biased coin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/>
              <a:t>P</a:t>
            </a:r>
            <a:r>
              <a:rPr lang="en-US" dirty="0"/>
              <a:t>(first word = “the” when flipping to a random page in R&amp;N) = ?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Book:  </a:t>
            </a:r>
            <a:r>
              <a:rPr lang="en-US" i="1" dirty="0"/>
              <a:t>The Book of Odds</a:t>
            </a:r>
            <a:endParaRPr lang="en-US" sz="3600" i="1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73941"/>
            <a:ext cx="1905000" cy="24838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000099"/>
                </a:solidFill>
                <a:latin typeface="+mj-lt"/>
              </a:rPr>
              <a:t>Probability for Discrete Events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1371600"/>
            <a:ext cx="77708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Probability for more complex events,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</a:t>
            </a: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“head or tail”) = ?      fair coin</a:t>
            </a: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“even number”) = ?    fair 6-sided die</a:t>
            </a: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“two dice rolls sum to 2”) = ?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000099"/>
                </a:solidFill>
                <a:latin typeface="+mj-lt"/>
              </a:rPr>
              <a:t>Probability for Discrete Events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1371600"/>
            <a:ext cx="8001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Probability for more complex events,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</a:t>
            </a: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“head or tail”) = 0.5 + 0.5 = 1   fair coin</a:t>
            </a: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“even number”) = 1/6 + 1/6 + 1/6 = 0.5 fair 6-sided die</a:t>
            </a: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 “two dice rolls sum to 2”) = 1/6 * 1/6 = 1/36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Source of Probabilities</a:t>
            </a:r>
          </a:p>
        </p:txBody>
      </p:sp>
      <p:sp>
        <p:nvSpPr>
          <p:cNvPr id="1576963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50292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Frequentists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probabilities come from data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if 10 of 100 people tested have a cavity,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cavity</a:t>
            </a:r>
            <a:r>
              <a:rPr lang="en-US" sz="2600" dirty="0"/>
              <a:t>) = 0.1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probability means the fraction that would be observed</a:t>
            </a:r>
            <a:br>
              <a:rPr lang="en-US" sz="2600" dirty="0"/>
            </a:br>
            <a:r>
              <a:rPr lang="en-US" sz="2600" dirty="0"/>
              <a:t>in the limit of infinitely many samples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Objectivists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probabilities are real aspects of the world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objects have a propensity to behave in certain ways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coin has propensity to come up heads with probability 0.5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Subjectivists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probabilities characterize an agent's belief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/>
              <a:t>have no external physical significance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Probability Distributions</a:t>
            </a:r>
          </a:p>
        </p:txBody>
      </p:sp>
      <p:sp>
        <p:nvSpPr>
          <p:cNvPr id="152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Given 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dirty="0"/>
              <a:t> is a RV taking values in 〈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baseline="-25000" dirty="0">
                <a:latin typeface="Palatino" pitchFamily="18" charset="0"/>
              </a:rPr>
              <a:t>1</a:t>
            </a:r>
            <a:r>
              <a:rPr lang="en-US" sz="2000" dirty="0"/>
              <a:t>,  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baseline="-25000" dirty="0">
                <a:latin typeface="Palatino" pitchFamily="18" charset="0"/>
              </a:rPr>
              <a:t>2</a:t>
            </a:r>
            <a:r>
              <a:rPr lang="en-US" sz="2000" dirty="0"/>
              <a:t>,</a:t>
            </a:r>
            <a:r>
              <a:rPr lang="en-US" dirty="0">
                <a:latin typeface="Palatino" pitchFamily="18" charset="0"/>
              </a:rPr>
              <a:t> … </a:t>
            </a:r>
            <a:r>
              <a:rPr lang="en-US" sz="2000" dirty="0"/>
              <a:t>,</a:t>
            </a:r>
            <a:r>
              <a:rPr lang="en-US" i="1" dirty="0">
                <a:latin typeface="Palatino" pitchFamily="18" charset="0"/>
              </a:rPr>
              <a:t> </a:t>
            </a:r>
            <a:r>
              <a:rPr lang="en-US" i="1" dirty="0" err="1">
                <a:latin typeface="Palatino" pitchFamily="18" charset="0"/>
              </a:rPr>
              <a:t>a</a:t>
            </a:r>
            <a:r>
              <a:rPr lang="en-US" i="1" baseline="-25000" dirty="0" err="1">
                <a:latin typeface="Palatino" pitchFamily="18" charset="0"/>
              </a:rPr>
              <a:t>k</a:t>
            </a:r>
            <a:r>
              <a:rPr lang="en-US" dirty="0">
                <a:latin typeface="Palatino" pitchFamily="18" charset="0"/>
              </a:rPr>
              <a:t>〉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e.g., if 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dirty="0"/>
              <a:t> is </a:t>
            </a:r>
            <a:r>
              <a:rPr lang="en-US" sz="2000" i="1" dirty="0">
                <a:latin typeface="Palatino" pitchFamily="18" charset="0"/>
              </a:rPr>
              <a:t>Sky</a:t>
            </a:r>
            <a:r>
              <a:rPr lang="en-US" sz="2000" dirty="0"/>
              <a:t>, then value is one of </a:t>
            </a:r>
            <a:r>
              <a:rPr lang="en-US" sz="2000" dirty="0">
                <a:latin typeface="Palatino" pitchFamily="18" charset="0"/>
              </a:rPr>
              <a:t>&lt;</a:t>
            </a:r>
            <a:r>
              <a:rPr lang="en-US" sz="2000" i="1" dirty="0">
                <a:latin typeface="Palatino" pitchFamily="18" charset="0"/>
              </a:rPr>
              <a:t>clear</a:t>
            </a:r>
            <a:r>
              <a:rPr lang="en-US" sz="2000" dirty="0"/>
              <a:t>, </a:t>
            </a:r>
            <a:r>
              <a:rPr lang="en-US" sz="2000" i="1" dirty="0" err="1">
                <a:latin typeface="Palatino" pitchFamily="18" charset="0"/>
              </a:rPr>
              <a:t>partly_cloudy</a:t>
            </a:r>
            <a:r>
              <a:rPr lang="en-US" sz="2000" dirty="0"/>
              <a:t>, </a:t>
            </a:r>
            <a:r>
              <a:rPr lang="en-US" sz="2000" i="1" dirty="0">
                <a:latin typeface="Palatino" pitchFamily="18" charset="0"/>
              </a:rPr>
              <a:t>overcast</a:t>
            </a:r>
            <a:r>
              <a:rPr lang="en-US" sz="2000" dirty="0">
                <a:latin typeface="Palatino" pitchFamily="18" charset="0"/>
              </a:rPr>
              <a:t>&gt;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dirty="0"/>
              <a:t> represents a </a:t>
            </a:r>
            <a:r>
              <a:rPr lang="en-US" dirty="0">
                <a:solidFill>
                  <a:srgbClr val="CC3300"/>
                </a:solidFill>
              </a:rPr>
              <a:t>single probability</a:t>
            </a:r>
            <a:r>
              <a:rPr lang="en-US" dirty="0"/>
              <a:t> where </a:t>
            </a:r>
            <a:r>
              <a:rPr lang="en-US" i="1" dirty="0">
                <a:latin typeface="Palatino" pitchFamily="18" charset="0"/>
              </a:rPr>
              <a:t>A=a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e.g., if 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dirty="0"/>
              <a:t> is </a:t>
            </a:r>
            <a:r>
              <a:rPr lang="en-US" sz="2000" i="1" dirty="0">
                <a:latin typeface="Palatino" pitchFamily="18" charset="0"/>
              </a:rPr>
              <a:t>Sky</a:t>
            </a:r>
            <a:r>
              <a:rPr lang="en-US" sz="2000" dirty="0"/>
              <a:t>, then 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dirty="0">
                <a:latin typeface="Palatino" pitchFamily="18" charset="0"/>
              </a:rPr>
              <a:t>)</a:t>
            </a:r>
            <a:r>
              <a:rPr lang="en-US" sz="2000" dirty="0"/>
              <a:t> means any one of</a:t>
            </a:r>
            <a:br>
              <a:rPr lang="en-US" sz="2000" dirty="0"/>
            </a:b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clear</a:t>
            </a:r>
            <a:r>
              <a:rPr lang="en-US" sz="2000" dirty="0">
                <a:latin typeface="Palatino" pitchFamily="18" charset="0"/>
              </a:rPr>
              <a:t>)</a:t>
            </a:r>
            <a:r>
              <a:rPr lang="en-US" sz="2000" dirty="0"/>
              <a:t>, 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 err="1">
                <a:latin typeface="Palatino" pitchFamily="18" charset="0"/>
              </a:rPr>
              <a:t>partly_cloudy</a:t>
            </a:r>
            <a:r>
              <a:rPr lang="en-US" sz="2000" dirty="0">
                <a:latin typeface="Palatino" pitchFamily="18" charset="0"/>
              </a:rPr>
              <a:t>)</a:t>
            </a:r>
            <a:r>
              <a:rPr lang="en-US" sz="2000" dirty="0"/>
              <a:t>, 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overcast</a:t>
            </a:r>
            <a:r>
              <a:rPr lang="en-US" sz="2000" dirty="0">
                <a:latin typeface="Palatino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dirty="0"/>
              <a:t> represents a </a:t>
            </a:r>
            <a:r>
              <a:rPr lang="en-US" dirty="0">
                <a:solidFill>
                  <a:srgbClr val="CC3300"/>
                </a:solidFill>
              </a:rPr>
              <a:t>probability distribution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the </a:t>
            </a:r>
            <a:r>
              <a:rPr lang="en-US" sz="2000" b="1" dirty="0"/>
              <a:t>set of values</a:t>
            </a:r>
            <a:r>
              <a:rPr lang="en-US" sz="2000" dirty="0"/>
              <a:t>:</a:t>
            </a:r>
            <a:r>
              <a:rPr lang="en-US" sz="2000" b="1" dirty="0"/>
              <a:t>   〈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baseline="-25000" dirty="0">
                <a:latin typeface="Palatino" pitchFamily="18" charset="0"/>
              </a:rPr>
              <a:t>1</a:t>
            </a:r>
            <a:r>
              <a:rPr lang="en-US" sz="2000" dirty="0">
                <a:latin typeface="Palatino" pitchFamily="18" charset="0"/>
              </a:rPr>
              <a:t>), 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baseline="-25000" dirty="0">
                <a:latin typeface="Palatino" pitchFamily="18" charset="0"/>
              </a:rPr>
              <a:t>2</a:t>
            </a:r>
            <a:r>
              <a:rPr lang="en-US" sz="2000" dirty="0">
                <a:latin typeface="Palatino" pitchFamily="18" charset="0"/>
              </a:rPr>
              <a:t>), …, 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 err="1">
                <a:latin typeface="Palatino" pitchFamily="18" charset="0"/>
              </a:rPr>
              <a:t>a</a:t>
            </a:r>
            <a:r>
              <a:rPr lang="en-US" sz="2000" i="1" baseline="-25000" dirty="0" err="1">
                <a:latin typeface="Palatino" pitchFamily="18" charset="0"/>
              </a:rPr>
              <a:t>k</a:t>
            </a:r>
            <a:r>
              <a:rPr lang="en-US" sz="2000" dirty="0">
                <a:latin typeface="Palatino" pitchFamily="18" charset="0"/>
              </a:rPr>
              <a:t>)〉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/>
              <a:t>If 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dirty="0"/>
              <a:t> takes </a:t>
            </a:r>
            <a:r>
              <a:rPr lang="en-US" sz="2000" b="1" i="1" dirty="0">
                <a:latin typeface="Palatino" pitchFamily="18" charset="0"/>
              </a:rPr>
              <a:t>n</a:t>
            </a:r>
            <a:r>
              <a:rPr lang="en-US" sz="2000" dirty="0"/>
              <a:t> values, then </a:t>
            </a:r>
            <a:r>
              <a:rPr lang="en-US" sz="2000" b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dirty="0">
                <a:latin typeface="Palatino" pitchFamily="18" charset="0"/>
              </a:rPr>
              <a:t>)</a:t>
            </a:r>
            <a:r>
              <a:rPr lang="en-US" sz="2000" dirty="0"/>
              <a:t> is a set of </a:t>
            </a:r>
            <a:r>
              <a:rPr lang="en-US" sz="2000" b="1" i="1" dirty="0">
                <a:latin typeface="Palatino" pitchFamily="18" charset="0"/>
              </a:rPr>
              <a:t>n</a:t>
            </a:r>
            <a:r>
              <a:rPr lang="en-US" sz="2000" dirty="0"/>
              <a:t> probabilities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/>
              <a:t>	e.g., if </a:t>
            </a:r>
            <a:r>
              <a:rPr lang="en-US" sz="2000" i="1" dirty="0">
                <a:latin typeface="Palatino" pitchFamily="18" charset="0"/>
              </a:rPr>
              <a:t>A</a:t>
            </a:r>
            <a:r>
              <a:rPr lang="en-US" sz="2000" dirty="0"/>
              <a:t> is </a:t>
            </a:r>
            <a:r>
              <a:rPr lang="en-US" sz="2000" i="1" dirty="0">
                <a:latin typeface="Palatino" pitchFamily="18" charset="0"/>
              </a:rPr>
              <a:t>Sky</a:t>
            </a:r>
            <a:r>
              <a:rPr lang="en-US" sz="2000" dirty="0"/>
              <a:t>, then </a:t>
            </a:r>
            <a:r>
              <a:rPr lang="en-US" sz="2000" b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Sky</a:t>
            </a:r>
            <a:r>
              <a:rPr lang="en-US" sz="2000" dirty="0">
                <a:latin typeface="Palatino" pitchFamily="18" charset="0"/>
              </a:rPr>
              <a:t>)</a:t>
            </a:r>
            <a:r>
              <a:rPr lang="en-US" sz="2000" dirty="0"/>
              <a:t> is the set of probabilities:</a:t>
            </a:r>
            <a:br>
              <a:rPr lang="en-US" sz="2000" dirty="0"/>
            </a:br>
            <a:r>
              <a:rPr lang="en-US" sz="2000" dirty="0"/>
              <a:t>〈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clear</a:t>
            </a:r>
            <a:r>
              <a:rPr lang="en-US" sz="2000" dirty="0">
                <a:latin typeface="Palatino" pitchFamily="18" charset="0"/>
              </a:rPr>
              <a:t>)</a:t>
            </a:r>
            <a:r>
              <a:rPr lang="en-US" sz="2000" dirty="0"/>
              <a:t>, 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 err="1">
                <a:latin typeface="Palatino" pitchFamily="18" charset="0"/>
              </a:rPr>
              <a:t>partly_cloudy</a:t>
            </a:r>
            <a:r>
              <a:rPr lang="en-US" sz="2000" dirty="0">
                <a:latin typeface="Palatino" pitchFamily="18" charset="0"/>
              </a:rPr>
              <a:t>)</a:t>
            </a:r>
            <a:r>
              <a:rPr lang="en-US" sz="2000" dirty="0"/>
              <a:t>, </a:t>
            </a:r>
            <a:r>
              <a:rPr lang="en-US" sz="2000" i="1" dirty="0">
                <a:latin typeface="Palatino" pitchFamily="18" charset="0"/>
              </a:rPr>
              <a:t>P</a:t>
            </a:r>
            <a:r>
              <a:rPr lang="en-US" sz="2000" dirty="0">
                <a:latin typeface="Palatino" pitchFamily="18" charset="0"/>
              </a:rPr>
              <a:t>(</a:t>
            </a:r>
            <a:r>
              <a:rPr lang="en-US" sz="2000" i="1" dirty="0">
                <a:latin typeface="Palatino" pitchFamily="18" charset="0"/>
              </a:rPr>
              <a:t>overcast</a:t>
            </a:r>
            <a:r>
              <a:rPr lang="en-US" sz="2000" dirty="0">
                <a:latin typeface="Palatino" pitchFamily="18" charset="0"/>
              </a:rPr>
              <a:t>)〉</a:t>
            </a:r>
            <a:endParaRPr lang="en-US" sz="2000" b="1" dirty="0">
              <a:latin typeface="Palatino" pitchFamily="18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/>
              <a:t>Property: </a:t>
            </a:r>
            <a:r>
              <a:rPr lang="en-US" sz="3000" dirty="0">
                <a:solidFill>
                  <a:srgbClr val="FF0000"/>
                </a:solidFill>
              </a:rPr>
              <a:t>∑</a:t>
            </a:r>
            <a:r>
              <a:rPr lang="en-US" sz="2600" dirty="0">
                <a:solidFill>
                  <a:srgbClr val="CC3300"/>
                </a:solidFill>
                <a:latin typeface="Symbol" pitchFamily="82" charset="2"/>
              </a:rPr>
              <a:t> 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 err="1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sz="2600" i="1" baseline="-25000" dirty="0" err="1">
                <a:solidFill>
                  <a:srgbClr val="CC3300"/>
                </a:solidFill>
                <a:latin typeface="Palatino" pitchFamily="18" charset="0"/>
              </a:rPr>
              <a:t>i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=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 P(a</a:t>
            </a:r>
            <a:r>
              <a:rPr lang="en-US" sz="2600" baseline="-25000" dirty="0">
                <a:solidFill>
                  <a:srgbClr val="CC3300"/>
                </a:solidFill>
                <a:latin typeface="Palatino" pitchFamily="18" charset="0"/>
              </a:rPr>
              <a:t>1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+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 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sz="2600" baseline="-25000" dirty="0">
                <a:solidFill>
                  <a:srgbClr val="CC3300"/>
                </a:solidFill>
                <a:latin typeface="Palatino" pitchFamily="18" charset="0"/>
              </a:rPr>
              <a:t>2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+ ... +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 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 err="1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sz="2600" i="1" baseline="-25000" dirty="0" err="1">
                <a:solidFill>
                  <a:srgbClr val="CC3300"/>
                </a:solidFill>
                <a:latin typeface="Palatino" pitchFamily="18" charset="0"/>
              </a:rPr>
              <a:t>k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= 1</a:t>
            </a:r>
            <a:endParaRPr lang="en-US" sz="26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/>
              <a:t>sum over all values in the domain of variable </a:t>
            </a:r>
            <a:r>
              <a:rPr lang="en-US" sz="2200" i="1" dirty="0">
                <a:latin typeface="Palatino" pitchFamily="18" charset="0"/>
              </a:rPr>
              <a:t>A</a:t>
            </a:r>
            <a:r>
              <a:rPr lang="en-US" sz="2200" dirty="0">
                <a:latin typeface="Palatino" pitchFamily="18" charset="0"/>
              </a:rPr>
              <a:t> </a:t>
            </a:r>
            <a:r>
              <a:rPr lang="en-US" sz="2200" dirty="0"/>
              <a:t>is 1</a:t>
            </a:r>
            <a:r>
              <a:rPr lang="en-US" sz="2200" dirty="0">
                <a:latin typeface="Palatino" pitchFamily="18" charset="0"/>
              </a:rPr>
              <a:t> </a:t>
            </a:r>
            <a:r>
              <a:rPr lang="en-US" sz="2200" dirty="0"/>
              <a:t>because the </a:t>
            </a:r>
            <a:r>
              <a:rPr lang="en-US" sz="2200" b="1" i="1" dirty="0"/>
              <a:t>domain is mutually exclusive and exhaustive </a:t>
            </a:r>
            <a:endParaRPr lang="en-US" sz="1600" b="1" i="1" dirty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Palatin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6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Uncertainty in the World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An agent can often be uncertain about the state of the domain since there is often ambiguity and uncertainty</a:t>
            </a:r>
          </a:p>
          <a:p>
            <a:pPr eaLnBrk="1" hangingPunct="1"/>
            <a:r>
              <a:rPr lang="en-US" dirty="0"/>
              <a:t>Plausible/</a:t>
            </a:r>
            <a:r>
              <a:rPr lang="en-US" b="1" dirty="0"/>
              <a:t>probabilistic inference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I’ve got this evidence; what’s the chance that this conclusion is true?</a:t>
            </a:r>
          </a:p>
          <a:p>
            <a:pPr lvl="2" eaLnBrk="1" hangingPunct="1"/>
            <a:r>
              <a:rPr lang="en-US" dirty="0"/>
              <a:t>I’ve got a sore neck; how likely am I to have meningitis?</a:t>
            </a:r>
          </a:p>
          <a:p>
            <a:pPr lvl="2" eaLnBrk="1" hangingPunct="1"/>
            <a:r>
              <a:rPr lang="en-US" dirty="0"/>
              <a:t>A mammogram test is positive; what’s the probability that the patient has breast cancer?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5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762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Probability Table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0813" cy="55610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Weather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Weather</a:t>
            </a:r>
            <a:r>
              <a:rPr lang="en-US" sz="2800" dirty="0"/>
              <a:t> = sunny) = </a:t>
            </a:r>
            <a:r>
              <a:rPr lang="en-US" sz="2800" i="1" dirty="0"/>
              <a:t>P</a:t>
            </a:r>
            <a:r>
              <a:rPr lang="en-US" sz="2800" dirty="0"/>
              <a:t>(sunny) = 200/365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b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Weather</a:t>
            </a:r>
            <a:r>
              <a:rPr lang="en-US" sz="2800" dirty="0"/>
              <a:t>) = 〈200/365, 100/365, 65/365〉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We’ll obtain the probabilities by counting frequencies from data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1524000" y="1397000"/>
            <a:ext cx="6094413" cy="963613"/>
            <a:chOff x="960" y="880"/>
            <a:chExt cx="3839" cy="607"/>
          </a:xfrm>
        </p:grpSpPr>
        <p:sp>
          <p:nvSpPr>
            <p:cNvPr id="26629" name="Rectangle 4"/>
            <p:cNvSpPr>
              <a:spLocks noChangeArrowheads="1"/>
            </p:cNvSpPr>
            <p:nvPr/>
          </p:nvSpPr>
          <p:spPr bwMode="auto">
            <a:xfrm>
              <a:off x="3520" y="1184"/>
              <a:ext cx="128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65/365</a:t>
              </a:r>
            </a:p>
          </p:txBody>
        </p:sp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2240" y="1184"/>
              <a:ext cx="128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100/365</a:t>
              </a:r>
            </a:p>
          </p:txBody>
        </p:sp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960" y="1184"/>
              <a:ext cx="128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200/365</a:t>
              </a:r>
            </a:p>
          </p:txBody>
        </p:sp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3520" y="880"/>
              <a:ext cx="128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rainy</a:t>
              </a:r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2240" y="880"/>
              <a:ext cx="128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cloudy</a:t>
              </a:r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960" y="880"/>
              <a:ext cx="128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sunny</a:t>
              </a:r>
            </a:p>
          </p:txBody>
        </p:sp>
        <p:sp>
          <p:nvSpPr>
            <p:cNvPr id="26635" name="Line 10"/>
            <p:cNvSpPr>
              <a:spLocks noChangeShapeType="1"/>
            </p:cNvSpPr>
            <p:nvPr/>
          </p:nvSpPr>
          <p:spPr bwMode="auto">
            <a:xfrm>
              <a:off x="960" y="880"/>
              <a:ext cx="38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>
              <a:off x="960" y="1184"/>
              <a:ext cx="384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>
              <a:off x="960" y="1488"/>
              <a:ext cx="38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3"/>
            <p:cNvSpPr>
              <a:spLocks noChangeShapeType="1"/>
            </p:cNvSpPr>
            <p:nvPr/>
          </p:nvSpPr>
          <p:spPr bwMode="auto">
            <a:xfrm>
              <a:off x="960" y="880"/>
              <a:ext cx="1" cy="60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4"/>
            <p:cNvSpPr>
              <a:spLocks noChangeShapeType="1"/>
            </p:cNvSpPr>
            <p:nvPr/>
          </p:nvSpPr>
          <p:spPr bwMode="auto">
            <a:xfrm>
              <a:off x="2240" y="880"/>
              <a:ext cx="1" cy="60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5"/>
            <p:cNvSpPr>
              <a:spLocks noChangeShapeType="1"/>
            </p:cNvSpPr>
            <p:nvPr/>
          </p:nvSpPr>
          <p:spPr bwMode="auto">
            <a:xfrm>
              <a:off x="3520" y="880"/>
              <a:ext cx="1" cy="60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>
              <a:off x="4800" y="880"/>
              <a:ext cx="1" cy="60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The Axioms of Probability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0813" cy="4875213"/>
          </a:xfrm>
        </p:spPr>
        <p:txBody>
          <a:bodyPr/>
          <a:lstStyle/>
          <a:p>
            <a:pPr marL="971550" lvl="1" indent="-514350" eaLnBrk="1" hangingPunct="1">
              <a:buFont typeface="Calibri" pitchFamily="34" charset="0"/>
              <a:buAutoNum type="arabicPeriod"/>
              <a:tabLst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</a:tabLst>
            </a:pPr>
            <a:r>
              <a:rPr lang="en-US" dirty="0"/>
              <a:t>0 ≤</a:t>
            </a:r>
            <a:r>
              <a:rPr lang="en-US" dirty="0">
                <a:sym typeface="Symbol" pitchFamily="82" charset="2"/>
              </a:rPr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≤</a:t>
            </a:r>
            <a:r>
              <a:rPr lang="en-US" dirty="0">
                <a:sym typeface="Symbol" pitchFamily="82" charset="2"/>
              </a:rPr>
              <a:t> 1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  <a:tabLst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</a:tabLst>
            </a:pPr>
            <a:r>
              <a:rPr lang="en-US" i="1" dirty="0"/>
              <a:t>P</a:t>
            </a:r>
            <a:r>
              <a:rPr lang="en-US" dirty="0"/>
              <a:t>(true) = 1, </a:t>
            </a:r>
            <a:r>
              <a:rPr lang="en-US" i="1" dirty="0"/>
              <a:t>P</a:t>
            </a:r>
            <a:r>
              <a:rPr lang="en-US" dirty="0"/>
              <a:t>(false) = 0</a:t>
            </a:r>
          </a:p>
          <a:p>
            <a:pPr marL="971550" lvl="1" indent="-514350" eaLnBrk="1" hangingPunct="1">
              <a:buFont typeface="Calibri" pitchFamily="34" charset="0"/>
              <a:buAutoNum type="arabicPeriod"/>
              <a:tabLst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</a:tabLst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sz="2400" dirty="0"/>
              <a:t>∨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–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sz="2400" dirty="0"/>
              <a:t>∧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5486400"/>
            <a:ext cx="6211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Note</a:t>
            </a:r>
            <a:r>
              <a:rPr lang="en-US" dirty="0">
                <a:latin typeface="+mn-lt"/>
              </a:rPr>
              <a:t>:  Here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) means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=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) for some value </a:t>
            </a:r>
            <a:r>
              <a:rPr lang="en-US" i="1" dirty="0">
                <a:latin typeface="+mn-lt"/>
              </a:rPr>
              <a:t>a </a:t>
            </a:r>
            <a:r>
              <a:rPr lang="en-US" dirty="0">
                <a:latin typeface="+mn-lt"/>
              </a:rPr>
              <a:t>and</a:t>
            </a:r>
            <a:r>
              <a:rPr lang="en-US" i="1" dirty="0">
                <a:latin typeface="+mn-lt"/>
              </a:rPr>
              <a:t> P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∨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B</a:t>
            </a:r>
            <a:r>
              <a:rPr lang="en-US" dirty="0">
                <a:latin typeface="+mn-lt"/>
              </a:rPr>
              <a:t>) means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=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∨</a:t>
            </a:r>
            <a:r>
              <a:rPr lang="en-US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B</a:t>
            </a:r>
            <a:r>
              <a:rPr lang="en-US" dirty="0">
                <a:latin typeface="+mn-lt"/>
              </a:rPr>
              <a:t>=</a:t>
            </a:r>
            <a:r>
              <a:rPr lang="en-US" i="1" dirty="0">
                <a:latin typeface="+mn-lt"/>
              </a:rPr>
              <a:t>b</a:t>
            </a:r>
            <a:r>
              <a:rPr lang="en-US" dirty="0">
                <a:latin typeface="+mn-lt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000099"/>
                </a:solidFill>
                <a:latin typeface="+mj-lt"/>
              </a:rPr>
              <a:t>The Axioms of Probability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85800" y="838200"/>
            <a:ext cx="7770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0 ≤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82" charset="2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) ≤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82" charset="2"/>
              </a:rPr>
              <a:t> 1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(true) = 1,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(false) = 0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∨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∧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38200" y="2438400"/>
            <a:ext cx="6477000" cy="365760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7404100" y="2935288"/>
            <a:ext cx="1193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Sample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space</a:t>
            </a:r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2133600" y="4419600"/>
            <a:ext cx="76200" cy="762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 flipH="1">
            <a:off x="2360613" y="3657600"/>
            <a:ext cx="1298575" cy="762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995738" y="3087688"/>
            <a:ext cx="317456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The fraction of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can’t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be smaller than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000099"/>
                </a:solidFill>
                <a:latin typeface="+mj-lt"/>
              </a:rPr>
              <a:t>The Axioms of Probability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85800" y="838200"/>
            <a:ext cx="7770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0 ≤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82" charset="2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) ≤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82" charset="2"/>
              </a:rPr>
              <a:t> 1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(true) = 1,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(false) = 0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∨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∧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838200" y="2438400"/>
            <a:ext cx="6477000" cy="365760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7404100" y="2935288"/>
            <a:ext cx="1193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Sample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space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5876925" y="838200"/>
            <a:ext cx="317456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The fraction of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can’t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be bigger than 1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914400" y="2514600"/>
            <a:ext cx="6324600" cy="3505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 flipH="1">
            <a:off x="5942013" y="1752600"/>
            <a:ext cx="1069975" cy="16764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000099"/>
                </a:solidFill>
                <a:latin typeface="+mj-lt"/>
              </a:rPr>
              <a:t>The Axioms of Probability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838200"/>
            <a:ext cx="7770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dirty="0">
                <a:latin typeface="Arial" charset="0"/>
                <a:cs typeface="Arial" charset="0"/>
              </a:rPr>
              <a:t>0 ≤</a:t>
            </a:r>
            <a:r>
              <a:rPr lang="en-US" dirty="0">
                <a:latin typeface="Arial" charset="0"/>
                <a:cs typeface="Arial" charset="0"/>
                <a:sym typeface="Symbol" pitchFamily="82" charset="2"/>
              </a:rPr>
              <a:t>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cs typeface="Arial" charset="0"/>
              </a:rPr>
              <a:t>A</a:t>
            </a:r>
            <a:r>
              <a:rPr lang="en-US" dirty="0">
                <a:latin typeface="Arial" charset="0"/>
                <a:cs typeface="Arial" charset="0"/>
              </a:rPr>
              <a:t>) ≤</a:t>
            </a:r>
            <a:r>
              <a:rPr lang="en-US" dirty="0">
                <a:latin typeface="Arial" charset="0"/>
                <a:cs typeface="Arial" charset="0"/>
                <a:sym typeface="Symbol" pitchFamily="82" charset="2"/>
              </a:rPr>
              <a:t> 1</a:t>
            </a:r>
            <a:endParaRPr lang="en-US" dirty="0">
              <a:latin typeface="Arial" charset="0"/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(true) = 1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(false) = 0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∨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∧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838200" y="2438400"/>
            <a:ext cx="6477000" cy="365760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7404100" y="2935288"/>
            <a:ext cx="1193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Sample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space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838200" y="2438400"/>
            <a:ext cx="6477000" cy="36576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600200" y="3444875"/>
            <a:ext cx="5715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FFFF"/>
              </a:buClr>
              <a:buFont typeface="Arial" charset="0"/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Times New Roman" charset="0"/>
              </a:rPr>
              <a:t>Valid sentence: e.g., “</a:t>
            </a:r>
            <a:r>
              <a:rPr lang="en-US" i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X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Times New Roman" charset="0"/>
              </a:rPr>
              <a:t>=head or </a:t>
            </a:r>
            <a:r>
              <a:rPr lang="en-US" i="1" dirty="0">
                <a:solidFill>
                  <a:srgbClr val="FFFFFF"/>
                </a:solidFill>
                <a:latin typeface="Arial" charset="0"/>
                <a:cs typeface="Times New Roman" charset="0"/>
              </a:rPr>
              <a:t>X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Times New Roman" charset="0"/>
              </a:rPr>
              <a:t>=tail”</a:t>
            </a:r>
          </a:p>
          <a:p>
            <a:pPr eaLnBrk="1" hangingPunct="1">
              <a:buClr>
                <a:srgbClr val="FFFFFF"/>
              </a:buClr>
              <a:buFont typeface="Arial" charset="0"/>
              <a:buNone/>
            </a:pPr>
            <a:endParaRPr lang="en-US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000099"/>
                </a:solidFill>
                <a:latin typeface="+mj-lt"/>
              </a:rPr>
              <a:t>The Axioms of Probability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85800" y="838200"/>
            <a:ext cx="7770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dirty="0">
                <a:latin typeface="Arial" charset="0"/>
                <a:cs typeface="Arial" charset="0"/>
              </a:rPr>
              <a:t>0 ≤</a:t>
            </a:r>
            <a:r>
              <a:rPr lang="en-US" dirty="0">
                <a:latin typeface="Arial" charset="0"/>
                <a:cs typeface="Arial" charset="0"/>
                <a:sym typeface="Symbol" pitchFamily="82" charset="2"/>
              </a:rPr>
              <a:t>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cs typeface="Arial" charset="0"/>
              </a:rPr>
              <a:t>A</a:t>
            </a:r>
            <a:r>
              <a:rPr lang="en-US" dirty="0">
                <a:latin typeface="Arial" charset="0"/>
                <a:cs typeface="Arial" charset="0"/>
              </a:rPr>
              <a:t>) ≤</a:t>
            </a:r>
            <a:r>
              <a:rPr lang="en-US" dirty="0">
                <a:latin typeface="Arial" charset="0"/>
                <a:cs typeface="Arial" charset="0"/>
                <a:sym typeface="Symbol" pitchFamily="82" charset="2"/>
              </a:rPr>
              <a:t> 1</a:t>
            </a:r>
            <a:endParaRPr lang="en-US" dirty="0">
              <a:latin typeface="Arial" charset="0"/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(true) = 1, 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(false) = 0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∨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+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–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∧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838200" y="2438400"/>
            <a:ext cx="6477000" cy="365760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7404100" y="2935288"/>
            <a:ext cx="1193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Sample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space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200400" y="3962400"/>
            <a:ext cx="3810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Invalid sentence: 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e.g., “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=head 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=tail”</a:t>
            </a:r>
          </a:p>
          <a:p>
            <a:pPr eaLnBrk="1" hangingPunct="1"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srgbClr val="000099"/>
                </a:solidFill>
                <a:latin typeface="+mj-lt"/>
              </a:rPr>
              <a:t>The Axioms of Probability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685800" y="838200"/>
            <a:ext cx="7770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dirty="0">
                <a:latin typeface="Arial" charset="0"/>
                <a:cs typeface="Arial" charset="0"/>
              </a:rPr>
              <a:t>0 ≤</a:t>
            </a:r>
            <a:r>
              <a:rPr lang="en-US" dirty="0">
                <a:latin typeface="Arial" charset="0"/>
                <a:cs typeface="Arial" charset="0"/>
                <a:sym typeface="Symbol" pitchFamily="82" charset="2"/>
              </a:rPr>
              <a:t>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cs typeface="Arial" charset="0"/>
              </a:rPr>
              <a:t>A</a:t>
            </a:r>
            <a:r>
              <a:rPr lang="en-US" dirty="0">
                <a:latin typeface="Arial" charset="0"/>
                <a:cs typeface="Arial" charset="0"/>
              </a:rPr>
              <a:t>) ≤</a:t>
            </a:r>
            <a:r>
              <a:rPr lang="en-US" dirty="0">
                <a:latin typeface="Arial" charset="0"/>
                <a:cs typeface="Arial" charset="0"/>
                <a:sym typeface="Symbol" pitchFamily="82" charset="2"/>
              </a:rPr>
              <a:t> 1</a:t>
            </a:r>
            <a:endParaRPr lang="en-US" dirty="0">
              <a:latin typeface="Arial" charset="0"/>
              <a:cs typeface="Arial" charset="0"/>
            </a:endParaRP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(true) = 1,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(false) = 0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i="1" dirty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 ∨ 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) = 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) + 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) – 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 ∧ 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)</a:t>
            </a:r>
          </a:p>
          <a:p>
            <a:pPr marL="914400" lvl="1" indent="-457200">
              <a:spcBef>
                <a:spcPts val="600"/>
              </a:spcBef>
              <a:buClr>
                <a:srgbClr val="0000FF"/>
              </a:buClr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838200" y="2438400"/>
            <a:ext cx="6477000" cy="365760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7404100" y="2935288"/>
            <a:ext cx="1193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Sample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  <a:cs typeface="Times New Roman" charset="0"/>
              </a:rPr>
              <a:t>space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676400" y="2971800"/>
            <a:ext cx="1828800" cy="13716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2971800" y="3581400"/>
            <a:ext cx="1752600" cy="19812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Some Theorems</a:t>
            </a:r>
            <a:br>
              <a:rPr lang="en-US" dirty="0"/>
            </a:br>
            <a:r>
              <a:rPr lang="en-US" dirty="0"/>
              <a:t>Derived from the Axioms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0813" cy="44942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(¬</a:t>
            </a:r>
            <a:r>
              <a:rPr lang="en-US" sz="2800" i="1" dirty="0"/>
              <a:t>A</a:t>
            </a:r>
            <a:r>
              <a:rPr lang="en-US" sz="2800" dirty="0"/>
              <a:t>) = 1 –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	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If </a:t>
            </a:r>
            <a:r>
              <a:rPr lang="en-US" sz="2800" i="1" dirty="0"/>
              <a:t>A</a:t>
            </a:r>
            <a:r>
              <a:rPr lang="en-US" sz="2800" dirty="0"/>
              <a:t> can take </a:t>
            </a:r>
            <a:r>
              <a:rPr lang="en-US" sz="2800" i="1" dirty="0"/>
              <a:t>k</a:t>
            </a:r>
            <a:r>
              <a:rPr lang="en-US" sz="2800" dirty="0"/>
              <a:t> different values a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baseline="-25000" dirty="0"/>
              <a:t> </a:t>
            </a:r>
            <a:r>
              <a:rPr lang="en-US" sz="2800" dirty="0"/>
              <a:t>…, </a:t>
            </a:r>
            <a:r>
              <a:rPr lang="en-US" sz="2800" dirty="0" err="1"/>
              <a:t>a</a:t>
            </a:r>
            <a:r>
              <a:rPr lang="en-US" sz="2800" i="1" baseline="-25000" dirty="0" err="1"/>
              <a:t>k</a:t>
            </a:r>
            <a:r>
              <a:rPr lang="en-US" sz="2800" dirty="0"/>
              <a:t>:</a:t>
            </a:r>
          </a:p>
          <a:p>
            <a:pPr algn="ctr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=a</a:t>
            </a:r>
            <a:r>
              <a:rPr lang="en-US" sz="2800" baseline="-25000" dirty="0"/>
              <a:t>1</a:t>
            </a:r>
            <a:r>
              <a:rPr lang="en-US" sz="2800" dirty="0"/>
              <a:t>) + … +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=</a:t>
            </a:r>
            <a:r>
              <a:rPr lang="en-US" sz="2800" dirty="0" err="1"/>
              <a:t>a</a:t>
            </a:r>
            <a:r>
              <a:rPr lang="en-US" sz="2800" i="1" baseline="-25000" dirty="0" err="1"/>
              <a:t>k</a:t>
            </a:r>
            <a:r>
              <a:rPr lang="en-US" sz="2800" dirty="0"/>
              <a:t>) = 1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>
              <a:ea typeface="宋体" pitchFamily="2" charset="-122"/>
            </a:endParaRP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 </a:t>
            </a:r>
            <a:r>
              <a:rPr lang="en-US" sz="2400" dirty="0"/>
              <a:t>∧</a:t>
            </a:r>
            <a:r>
              <a:rPr lang="en-US" sz="2800" dirty="0">
                <a:latin typeface="Symbol" pitchFamily="82" charset="2"/>
              </a:rPr>
              <a:t> </a:t>
            </a:r>
            <a:r>
              <a:rPr lang="en-US" sz="2800" dirty="0"/>
              <a:t>¬</a:t>
            </a:r>
            <a:r>
              <a:rPr lang="en-US" sz="2800" i="1" dirty="0"/>
              <a:t>A</a:t>
            </a:r>
            <a:r>
              <a:rPr lang="en-US" sz="2800" dirty="0"/>
              <a:t>) +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 </a:t>
            </a:r>
            <a:r>
              <a:rPr lang="en-US" sz="2400" dirty="0"/>
              <a:t>∧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), if </a:t>
            </a:r>
            <a:r>
              <a:rPr lang="en-US" sz="2800" i="1" dirty="0"/>
              <a:t>A</a:t>
            </a:r>
            <a:r>
              <a:rPr lang="en-US" sz="2800" dirty="0"/>
              <a:t> is a binary event</a:t>
            </a:r>
            <a:endParaRPr lang="en-US" sz="2800" dirty="0">
              <a:ea typeface="宋体" pitchFamily="2" charset="-122"/>
            </a:endParaRP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>
                <a:ea typeface="宋体" pitchFamily="2" charset="-122"/>
              </a:rPr>
              <a:t>P</a:t>
            </a:r>
            <a:r>
              <a:rPr lang="en-US" sz="2800" dirty="0">
                <a:ea typeface="宋体" pitchFamily="2" charset="-122"/>
              </a:rPr>
              <a:t>(</a:t>
            </a:r>
            <a:r>
              <a:rPr lang="en-US" sz="2800" i="1" dirty="0">
                <a:ea typeface="宋体" pitchFamily="2" charset="-122"/>
              </a:rPr>
              <a:t>B</a:t>
            </a:r>
            <a:r>
              <a:rPr lang="en-US" sz="2800" dirty="0">
                <a:ea typeface="宋体" pitchFamily="2" charset="-122"/>
              </a:rPr>
              <a:t>) = </a:t>
            </a:r>
            <a:r>
              <a:rPr lang="en-US" sz="4000" dirty="0">
                <a:ea typeface="宋体" pitchFamily="2" charset="-122"/>
              </a:rPr>
              <a:t>∑</a:t>
            </a:r>
            <a:r>
              <a:rPr lang="en-US" sz="2800" i="1" baseline="-25000" dirty="0" err="1">
                <a:ea typeface="宋体" pitchFamily="2" charset="-122"/>
              </a:rPr>
              <a:t>i</a:t>
            </a:r>
            <a:r>
              <a:rPr lang="en-US" sz="2800" baseline="-25000" dirty="0">
                <a:ea typeface="宋体" pitchFamily="2" charset="-122"/>
              </a:rPr>
              <a:t>=1…</a:t>
            </a:r>
            <a:r>
              <a:rPr lang="en-US" sz="2800" i="1" baseline="-25000" dirty="0" err="1">
                <a:ea typeface="宋体" pitchFamily="2" charset="-122"/>
              </a:rPr>
              <a:t>k</a:t>
            </a:r>
            <a:r>
              <a:rPr lang="en-US" sz="2800" i="1" dirty="0" err="1">
                <a:ea typeface="宋体" pitchFamily="2" charset="-122"/>
              </a:rPr>
              <a:t>P</a:t>
            </a:r>
            <a:r>
              <a:rPr lang="en-US" sz="2800" dirty="0">
                <a:ea typeface="宋体" pitchFamily="2" charset="-122"/>
              </a:rPr>
              <a:t>(</a:t>
            </a:r>
            <a:r>
              <a:rPr lang="en-US" sz="2800" i="1" dirty="0">
                <a:ea typeface="宋体" pitchFamily="2" charset="-122"/>
              </a:rPr>
              <a:t>B</a:t>
            </a:r>
            <a:r>
              <a:rPr lang="en-US" sz="2800" dirty="0">
                <a:ea typeface="宋体" pitchFamily="2" charset="-122"/>
              </a:rPr>
              <a:t> </a:t>
            </a:r>
            <a:r>
              <a:rPr lang="en-US" sz="2400" dirty="0">
                <a:ea typeface="宋体" pitchFamily="2" charset="-122"/>
              </a:rPr>
              <a:t>∧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=</a:t>
            </a:r>
            <a:r>
              <a:rPr lang="en-US" sz="2800" dirty="0" err="1"/>
              <a:t>a</a:t>
            </a:r>
            <a:r>
              <a:rPr lang="en-US" sz="2800" i="1" baseline="-25000" dirty="0" err="1"/>
              <a:t>i</a:t>
            </a:r>
            <a:r>
              <a:rPr lang="en-US" sz="2800" dirty="0"/>
              <a:t>), if </a:t>
            </a:r>
            <a:r>
              <a:rPr lang="en-US" sz="2800" i="1" dirty="0"/>
              <a:t>A</a:t>
            </a:r>
            <a:r>
              <a:rPr lang="en-US" sz="2800" dirty="0"/>
              <a:t> can take </a:t>
            </a:r>
            <a:r>
              <a:rPr lang="en-US" sz="2800" i="1" dirty="0"/>
              <a:t>k</a:t>
            </a:r>
            <a:r>
              <a:rPr lang="en-US" sz="2800" dirty="0"/>
              <a:t> values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733800" y="5943600"/>
            <a:ext cx="5029200" cy="457200"/>
          </a:xfrm>
          <a:prstGeom prst="wedgeRoundRectCallout">
            <a:avLst>
              <a:gd name="adj1" fmla="val -37579"/>
              <a:gd name="adj2" fmla="val -121919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Called </a:t>
            </a:r>
            <a:r>
              <a:rPr lang="en-US" b="1" dirty="0">
                <a:solidFill>
                  <a:srgbClr val="FF0000"/>
                </a:solidFill>
              </a:rPr>
              <a:t>Addition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rgbClr val="FF0000"/>
                </a:solidFill>
              </a:rPr>
              <a:t>Conditioning rule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Joint Probability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0813" cy="55610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joint</a:t>
            </a:r>
            <a:r>
              <a:rPr lang="en-US" b="1" dirty="0"/>
              <a:t> probability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=a, </a:t>
            </a:r>
            <a:r>
              <a:rPr lang="en-US" i="1" dirty="0"/>
              <a:t>B</a:t>
            </a:r>
            <a:r>
              <a:rPr lang="en-US" dirty="0"/>
              <a:t>=b) is shorthand for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=a </a:t>
            </a:r>
            <a:r>
              <a:rPr lang="en-US" sz="2800" dirty="0"/>
              <a:t>∧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=b), i.e., the probability of </a:t>
            </a:r>
            <a:r>
              <a:rPr lang="en-US" i="1" dirty="0"/>
              <a:t>both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=a and </a:t>
            </a:r>
            <a:r>
              <a:rPr lang="en-US" i="1" dirty="0"/>
              <a:t>B</a:t>
            </a:r>
            <a:r>
              <a:rPr lang="en-US" dirty="0"/>
              <a:t>=b happening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33400" y="2895600"/>
            <a:ext cx="7696200" cy="35242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762000" y="3352800"/>
            <a:ext cx="538163" cy="1219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914400" y="3505200"/>
            <a:ext cx="609600" cy="11430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914400" y="3505200"/>
            <a:ext cx="381000" cy="106680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1066800" y="4419600"/>
            <a:ext cx="533400" cy="12192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709613" y="5638800"/>
            <a:ext cx="804128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Arial" charset="0"/>
              <a:buNone/>
            </a:pP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A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=</a:t>
            </a:r>
            <a:r>
              <a:rPr lang="en-US" dirty="0" err="1">
                <a:solidFill>
                  <a:srgbClr val="FF3300"/>
                </a:solidFill>
                <a:latin typeface="Arial" charset="0"/>
                <a:cs typeface="Times New Roman" charset="0"/>
              </a:rPr>
              <a:t>a,</a:t>
            </a:r>
            <a:r>
              <a:rPr lang="en-US" i="1" dirty="0" err="1">
                <a:solidFill>
                  <a:srgbClr val="FF3300"/>
                </a:solidFill>
                <a:latin typeface="Arial" charset="0"/>
                <a:cs typeface="Times New Roman" charset="0"/>
              </a:rPr>
              <a:t>B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=b)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, e.g.,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st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=“San”, 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=“Francisco”) = 0.0007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1708150" y="3429000"/>
            <a:ext cx="6745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=b), e.g.,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word = “Francisco”) = 0.0008</a:t>
            </a: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779463" y="2286000"/>
            <a:ext cx="830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=a), e.g.,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word on a random page = “San”) = 0.001</a:t>
            </a:r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>
            <a:off x="914400" y="2667000"/>
            <a:ext cx="1588" cy="6096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 flipH="1">
            <a:off x="1598613" y="3886200"/>
            <a:ext cx="688975" cy="1524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2470150" y="2605088"/>
            <a:ext cx="40068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(possibly: San Francisco, San Diego, …)</a:t>
            </a:r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2830513" y="3824288"/>
            <a:ext cx="593248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(possibly: San Francisco, Don Francisco, Pablo Francisco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Full Joint Probability Distribution (FJPD)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0813" cy="5561013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Temp</a:t>
            </a:r>
            <a:r>
              <a:rPr lang="en-US" sz="2800" dirty="0"/>
              <a:t>=</a:t>
            </a:r>
            <a:r>
              <a:rPr lang="en-US" sz="2800" i="1" dirty="0"/>
              <a:t>hot</a:t>
            </a:r>
            <a:r>
              <a:rPr lang="en-US" sz="2800" dirty="0"/>
              <a:t>, </a:t>
            </a:r>
            <a:r>
              <a:rPr lang="en-US" sz="2800" i="1" dirty="0"/>
              <a:t>Weather</a:t>
            </a:r>
            <a:r>
              <a:rPr lang="en-US" sz="2800" dirty="0"/>
              <a:t>=</a:t>
            </a:r>
            <a:r>
              <a:rPr lang="en-US" sz="2800" i="1" dirty="0"/>
              <a:t>rainy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hot</a:t>
            </a:r>
            <a:r>
              <a:rPr lang="en-US" sz="2800" dirty="0"/>
              <a:t>, </a:t>
            </a:r>
            <a:r>
              <a:rPr lang="en-US" sz="2800" i="1" dirty="0"/>
              <a:t>rainy</a:t>
            </a:r>
            <a:r>
              <a:rPr lang="en-US" sz="2800" dirty="0"/>
              <a:t>) = 5/365 = 0.014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The </a:t>
            </a:r>
            <a:r>
              <a:rPr lang="en-US" sz="2800" b="1" dirty="0"/>
              <a:t>full joint probability distribution </a:t>
            </a:r>
            <a:r>
              <a:rPr lang="en-US" sz="2800" dirty="0"/>
              <a:t>table for </a:t>
            </a:r>
            <a:r>
              <a:rPr lang="en-US" sz="2800" i="1" dirty="0"/>
              <a:t>n</a:t>
            </a:r>
            <a:r>
              <a:rPr lang="en-US" sz="2800" dirty="0"/>
              <a:t> random variables, each taking </a:t>
            </a:r>
            <a:r>
              <a:rPr lang="en-US" sz="2800" i="1" dirty="0"/>
              <a:t>k</a:t>
            </a:r>
            <a:r>
              <a:rPr lang="en-US" sz="2800" dirty="0"/>
              <a:t> values, has </a:t>
            </a:r>
            <a:r>
              <a:rPr lang="en-US" sz="2800" i="1" dirty="0" err="1"/>
              <a:t>k</a:t>
            </a:r>
            <a:r>
              <a:rPr lang="en-US" sz="2800" i="1" baseline="30000" dirty="0" err="1"/>
              <a:t>n</a:t>
            </a:r>
            <a:r>
              <a:rPr lang="en-US" sz="2800" dirty="0"/>
              <a:t> entries</a:t>
            </a:r>
          </a:p>
        </p:txBody>
      </p:sp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1562100" y="1828800"/>
            <a:ext cx="6018213" cy="1446213"/>
            <a:chOff x="984" y="1152"/>
            <a:chExt cx="3791" cy="911"/>
          </a:xfrm>
        </p:grpSpPr>
        <p:sp>
          <p:nvSpPr>
            <p:cNvPr id="43015" name="Rectangle 4"/>
            <p:cNvSpPr>
              <a:spLocks noChangeArrowheads="1"/>
            </p:cNvSpPr>
            <p:nvPr/>
          </p:nvSpPr>
          <p:spPr bwMode="auto">
            <a:xfrm>
              <a:off x="984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cold</a:t>
              </a:r>
            </a:p>
          </p:txBody>
        </p:sp>
        <p:sp>
          <p:nvSpPr>
            <p:cNvPr id="43016" name="Rectangle 5"/>
            <p:cNvSpPr>
              <a:spLocks noChangeArrowheads="1"/>
            </p:cNvSpPr>
            <p:nvPr/>
          </p:nvSpPr>
          <p:spPr bwMode="auto">
            <a:xfrm>
              <a:off x="984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hot</a:t>
              </a:r>
            </a:p>
          </p:txBody>
        </p:sp>
        <p:sp>
          <p:nvSpPr>
            <p:cNvPr id="43017" name="Rectangle 6"/>
            <p:cNvSpPr>
              <a:spLocks noChangeArrowheads="1"/>
            </p:cNvSpPr>
            <p:nvPr/>
          </p:nvSpPr>
          <p:spPr bwMode="auto">
            <a:xfrm>
              <a:off x="984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Rectangle 7"/>
            <p:cNvSpPr>
              <a:spLocks noChangeArrowheads="1"/>
            </p:cNvSpPr>
            <p:nvPr/>
          </p:nvSpPr>
          <p:spPr bwMode="auto">
            <a:xfrm>
              <a:off x="3828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5/365</a:t>
              </a:r>
            </a:p>
          </p:txBody>
        </p:sp>
        <p:sp>
          <p:nvSpPr>
            <p:cNvPr id="43019" name="Rectangle 8"/>
            <p:cNvSpPr>
              <a:spLocks noChangeArrowheads="1"/>
            </p:cNvSpPr>
            <p:nvPr/>
          </p:nvSpPr>
          <p:spPr bwMode="auto">
            <a:xfrm>
              <a:off x="2880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40/365</a:t>
              </a:r>
            </a:p>
          </p:txBody>
        </p:sp>
        <p:sp>
          <p:nvSpPr>
            <p:cNvPr id="43020" name="Rectangle 9"/>
            <p:cNvSpPr>
              <a:spLocks noChangeArrowheads="1"/>
            </p:cNvSpPr>
            <p:nvPr/>
          </p:nvSpPr>
          <p:spPr bwMode="auto">
            <a:xfrm>
              <a:off x="1932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0000"/>
                  </a:solidFill>
                </a:rPr>
                <a:t>150/365</a:t>
              </a:r>
            </a:p>
          </p:txBody>
        </p:sp>
        <p:sp>
          <p:nvSpPr>
            <p:cNvPr id="43021" name="Rectangle 10"/>
            <p:cNvSpPr>
              <a:spLocks noChangeArrowheads="1"/>
            </p:cNvSpPr>
            <p:nvPr/>
          </p:nvSpPr>
          <p:spPr bwMode="auto">
            <a:xfrm>
              <a:off x="3828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60/365</a:t>
              </a:r>
            </a:p>
          </p:txBody>
        </p:sp>
        <p:sp>
          <p:nvSpPr>
            <p:cNvPr id="43022" name="Rectangle 11"/>
            <p:cNvSpPr>
              <a:spLocks noChangeArrowheads="1"/>
            </p:cNvSpPr>
            <p:nvPr/>
          </p:nvSpPr>
          <p:spPr bwMode="auto">
            <a:xfrm>
              <a:off x="2880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60/365</a:t>
              </a:r>
            </a:p>
          </p:txBody>
        </p:sp>
        <p:sp>
          <p:nvSpPr>
            <p:cNvPr id="43023" name="Rectangle 12"/>
            <p:cNvSpPr>
              <a:spLocks noChangeArrowheads="1"/>
            </p:cNvSpPr>
            <p:nvPr/>
          </p:nvSpPr>
          <p:spPr bwMode="auto">
            <a:xfrm>
              <a:off x="1932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>
                  <a:solidFill>
                    <a:srgbClr val="000000"/>
                  </a:solidFill>
                </a:rPr>
                <a:t>50/365</a:t>
              </a:r>
            </a:p>
          </p:txBody>
        </p:sp>
        <p:sp>
          <p:nvSpPr>
            <p:cNvPr id="43024" name="Rectangle 13"/>
            <p:cNvSpPr>
              <a:spLocks noChangeArrowheads="1"/>
            </p:cNvSpPr>
            <p:nvPr/>
          </p:nvSpPr>
          <p:spPr bwMode="auto">
            <a:xfrm>
              <a:off x="3828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rainy</a:t>
              </a:r>
            </a:p>
          </p:txBody>
        </p:sp>
        <p:sp>
          <p:nvSpPr>
            <p:cNvPr id="43025" name="Rectangle 14"/>
            <p:cNvSpPr>
              <a:spLocks noChangeArrowheads="1"/>
            </p:cNvSpPr>
            <p:nvPr/>
          </p:nvSpPr>
          <p:spPr bwMode="auto">
            <a:xfrm>
              <a:off x="2880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cloudy</a:t>
              </a:r>
            </a:p>
          </p:txBody>
        </p:sp>
        <p:sp>
          <p:nvSpPr>
            <p:cNvPr id="43026" name="Rectangle 15"/>
            <p:cNvSpPr>
              <a:spLocks noChangeArrowheads="1"/>
            </p:cNvSpPr>
            <p:nvPr/>
          </p:nvSpPr>
          <p:spPr bwMode="auto">
            <a:xfrm>
              <a:off x="1932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sunny</a:t>
              </a:r>
            </a:p>
          </p:txBody>
        </p:sp>
        <p:sp>
          <p:nvSpPr>
            <p:cNvPr id="43027" name="Line 16"/>
            <p:cNvSpPr>
              <a:spLocks noChangeShapeType="1"/>
            </p:cNvSpPr>
            <p:nvPr/>
          </p:nvSpPr>
          <p:spPr bwMode="auto">
            <a:xfrm>
              <a:off x="984" y="1152"/>
              <a:ext cx="37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Line 17"/>
            <p:cNvSpPr>
              <a:spLocks noChangeShapeType="1"/>
            </p:cNvSpPr>
            <p:nvPr/>
          </p:nvSpPr>
          <p:spPr bwMode="auto">
            <a:xfrm>
              <a:off x="984" y="1456"/>
              <a:ext cx="37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Line 18"/>
            <p:cNvSpPr>
              <a:spLocks noChangeShapeType="1"/>
            </p:cNvSpPr>
            <p:nvPr/>
          </p:nvSpPr>
          <p:spPr bwMode="auto">
            <a:xfrm>
              <a:off x="984" y="2064"/>
              <a:ext cx="37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19"/>
            <p:cNvSpPr>
              <a:spLocks noChangeShapeType="1"/>
            </p:cNvSpPr>
            <p:nvPr/>
          </p:nvSpPr>
          <p:spPr bwMode="auto">
            <a:xfrm>
              <a:off x="984" y="1152"/>
              <a:ext cx="1" cy="91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Line 20"/>
            <p:cNvSpPr>
              <a:spLocks noChangeShapeType="1"/>
            </p:cNvSpPr>
            <p:nvPr/>
          </p:nvSpPr>
          <p:spPr bwMode="auto">
            <a:xfrm>
              <a:off x="2880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Line 21"/>
            <p:cNvSpPr>
              <a:spLocks noChangeShapeType="1"/>
            </p:cNvSpPr>
            <p:nvPr/>
          </p:nvSpPr>
          <p:spPr bwMode="auto">
            <a:xfrm>
              <a:off x="3828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22"/>
            <p:cNvSpPr>
              <a:spLocks noChangeShapeType="1"/>
            </p:cNvSpPr>
            <p:nvPr/>
          </p:nvSpPr>
          <p:spPr bwMode="auto">
            <a:xfrm>
              <a:off x="4776" y="1152"/>
              <a:ext cx="1" cy="91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23"/>
            <p:cNvSpPr>
              <a:spLocks noChangeShapeType="1"/>
            </p:cNvSpPr>
            <p:nvPr/>
          </p:nvSpPr>
          <p:spPr bwMode="auto">
            <a:xfrm>
              <a:off x="984" y="1760"/>
              <a:ext cx="37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4"/>
            <p:cNvSpPr>
              <a:spLocks noChangeShapeType="1"/>
            </p:cNvSpPr>
            <p:nvPr/>
          </p:nvSpPr>
          <p:spPr bwMode="auto">
            <a:xfrm>
              <a:off x="1932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 Box 25"/>
          <p:cNvSpPr txBox="1">
            <a:spLocks noChangeArrowheads="1"/>
          </p:cNvSpPr>
          <p:nvPr/>
        </p:nvSpPr>
        <p:spPr bwMode="auto">
          <a:xfrm>
            <a:off x="4152900" y="1295400"/>
            <a:ext cx="1339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>
                <a:solidFill>
                  <a:srgbClr val="000000"/>
                </a:solidFill>
                <a:latin typeface="Arial" charset="0"/>
                <a:cs typeface="Times New Roman" charset="0"/>
              </a:rPr>
              <a:t>Weather</a:t>
            </a:r>
          </a:p>
        </p:txBody>
      </p:sp>
      <p:sp>
        <p:nvSpPr>
          <p:cNvPr id="43014" name="Text Box 26"/>
          <p:cNvSpPr txBox="1">
            <a:spLocks noChangeArrowheads="1"/>
          </p:cNvSpPr>
          <p:nvPr/>
        </p:nvSpPr>
        <p:spPr bwMode="auto">
          <a:xfrm>
            <a:off x="671513" y="2514600"/>
            <a:ext cx="9350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>
                <a:solidFill>
                  <a:srgbClr val="000000"/>
                </a:solidFill>
                <a:latin typeface="Arial" charset="0"/>
                <a:cs typeface="Times New Roman" charset="0"/>
              </a:rPr>
              <a:t>Temp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7604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Probabilistic  Inference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How do we use probabilities in AI?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You wake up with a headache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Do you have the flu? 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H</a:t>
            </a:r>
            <a:r>
              <a:rPr lang="en-US" sz="2800" dirty="0"/>
              <a:t> = headache, </a:t>
            </a:r>
            <a:r>
              <a:rPr lang="en-US" sz="2800" i="1" dirty="0"/>
              <a:t>F</a:t>
            </a:r>
            <a:r>
              <a:rPr lang="en-US" sz="2800" dirty="0"/>
              <a:t> = flu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FF3300"/>
                </a:solidFill>
              </a:rPr>
              <a:t>Logical</a:t>
            </a:r>
            <a:r>
              <a:rPr lang="en-US" sz="2800" dirty="0"/>
              <a:t> Inference:  if </a:t>
            </a:r>
            <a:r>
              <a:rPr lang="en-US" sz="2800" i="1" dirty="0"/>
              <a:t>H</a:t>
            </a:r>
            <a:r>
              <a:rPr lang="en-US" sz="2800" dirty="0"/>
              <a:t> then </a:t>
            </a:r>
            <a:r>
              <a:rPr lang="en-US" sz="2800" i="1" dirty="0"/>
              <a:t>F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	(but the world is usually not this simple)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FF3300"/>
                </a:solidFill>
              </a:rPr>
              <a:t>Statistical</a:t>
            </a:r>
            <a:r>
              <a:rPr lang="en-US" sz="2800" dirty="0"/>
              <a:t> Inference:  compute the probability of a query/diagnosis/decision given (i.e., conditioned on) evidence/symptom/observation, i.e.,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F </a:t>
            </a:r>
            <a:r>
              <a:rPr lang="en-US" sz="2800" dirty="0"/>
              <a:t>| </a:t>
            </a:r>
            <a:r>
              <a:rPr lang="en-US" sz="2800" i="1" dirty="0"/>
              <a:t>H</a:t>
            </a:r>
            <a:r>
              <a:rPr lang="en-US" sz="2800" dirty="0"/>
              <a:t>)</a:t>
            </a: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6383338" y="6467475"/>
            <a:ext cx="25892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  <a:cs typeface="Times New Roman" charset="0"/>
              </a:rPr>
              <a:t>[Example from Andrew Moore]</a:t>
            </a: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914400"/>
            <a:ext cx="2286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03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Full Joint Probability Distribution (FJPD)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8388" y="1138238"/>
          <a:ext cx="6743700" cy="4349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Bird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Flier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Young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Probability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0.04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0.23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7162800" y="5943600"/>
            <a:ext cx="1295400" cy="612775"/>
          </a:xfrm>
          <a:prstGeom prst="wedgeRoundRectCallout">
            <a:avLst>
              <a:gd name="adj1" fmla="val -38200"/>
              <a:gd name="adj2" fmla="val -11796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Sums to 1</a:t>
            </a:r>
          </a:p>
        </p:txBody>
      </p:sp>
      <p:sp>
        <p:nvSpPr>
          <p:cNvPr id="44088" name="TextBox 5"/>
          <p:cNvSpPr txBox="1">
            <a:spLocks noChangeArrowheads="1"/>
          </p:cNvSpPr>
          <p:nvPr/>
        </p:nvSpPr>
        <p:spPr bwMode="auto">
          <a:xfrm>
            <a:off x="533400" y="5715000"/>
            <a:ext cx="6453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dirty="0"/>
              <a:t>3 Boolean random variables ⇒</a:t>
            </a:r>
            <a:r>
              <a:rPr lang="en-US" dirty="0">
                <a:sym typeface="Symbol" pitchFamily="82" charset="2"/>
              </a:rPr>
              <a:t> 2</a:t>
            </a:r>
            <a:r>
              <a:rPr lang="en-US" baseline="30000" dirty="0">
                <a:sym typeface="Symbol" pitchFamily="82" charset="2"/>
              </a:rPr>
              <a:t>3</a:t>
            </a:r>
            <a:r>
              <a:rPr lang="en-US" dirty="0">
                <a:sym typeface="Symbol" pitchFamily="82" charset="2"/>
              </a:rPr>
              <a:t> – 1 = 7 “degrees of freedom” (DOF) or “independent values”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/>
              <a:t>Computing from the FJPD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b="1" dirty="0"/>
              <a:t>Marginal Probabilities</a:t>
            </a:r>
          </a:p>
          <a:p>
            <a:pPr lvl="1" eaLnBrk="1" hangingPunct="1"/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Bird</a:t>
            </a:r>
            <a:r>
              <a:rPr lang="en-US" dirty="0"/>
              <a:t>=T)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bird</a:t>
            </a:r>
            <a:r>
              <a:rPr lang="en-US" dirty="0"/>
              <a:t>) = 0.0 + 0.2 + 0.04 + 0.01 = 0.25</a:t>
            </a:r>
          </a:p>
          <a:p>
            <a:pPr lvl="1" eaLnBrk="1" hangingPunct="1"/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bird</a:t>
            </a:r>
            <a:r>
              <a:rPr lang="en-US" dirty="0"/>
              <a:t>, </a:t>
            </a:r>
            <a:r>
              <a:rPr lang="en-US" sz="3200" dirty="0"/>
              <a:t>¬</a:t>
            </a:r>
            <a:r>
              <a:rPr lang="en-US" i="1" dirty="0">
                <a:sym typeface="Symbol" pitchFamily="82" charset="2"/>
              </a:rPr>
              <a:t>flier</a:t>
            </a:r>
            <a:r>
              <a:rPr lang="en-US" dirty="0">
                <a:sym typeface="Symbol" pitchFamily="82" charset="2"/>
              </a:rPr>
              <a:t>) = 0.04 + 0.01 = 0.05</a:t>
            </a:r>
          </a:p>
          <a:p>
            <a:pPr lvl="1" eaLnBrk="1" hangingPunct="1"/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bird</a:t>
            </a:r>
            <a:r>
              <a:rPr lang="en-US" dirty="0">
                <a:sym typeface="Symbol" pitchFamily="82" charset="2"/>
              </a:rPr>
              <a:t> </a:t>
            </a:r>
            <a:r>
              <a:rPr lang="en-US" sz="2000" dirty="0">
                <a:sym typeface="Symbol" pitchFamily="82" charset="2"/>
              </a:rPr>
              <a:t>∨</a:t>
            </a:r>
            <a:r>
              <a:rPr lang="en-US" dirty="0">
                <a:sym typeface="Symbol" pitchFamily="82" charset="2"/>
              </a:rPr>
              <a:t> </a:t>
            </a:r>
            <a:r>
              <a:rPr lang="en-US" i="1" dirty="0">
                <a:sym typeface="Symbol" pitchFamily="82" charset="2"/>
              </a:rPr>
              <a:t>flier</a:t>
            </a:r>
            <a:r>
              <a:rPr lang="en-US" dirty="0">
                <a:sym typeface="Symbol" pitchFamily="82" charset="2"/>
              </a:rPr>
              <a:t>) = 0.0 + 0.2 + 0.04 + 0.01 + 0.01 + 0.01 = 0.27</a:t>
            </a:r>
          </a:p>
          <a:p>
            <a:pPr eaLnBrk="1" hangingPunct="1"/>
            <a:r>
              <a:rPr lang="en-US" dirty="0">
                <a:sym typeface="Symbol" pitchFamily="82" charset="2"/>
              </a:rPr>
              <a:t>Sum over all other variables</a:t>
            </a:r>
          </a:p>
          <a:p>
            <a:pPr eaLnBrk="1" hangingPunct="1"/>
            <a:r>
              <a:rPr lang="en-US" dirty="0">
                <a:sym typeface="Symbol" pitchFamily="82" charset="2"/>
              </a:rPr>
              <a:t>“</a:t>
            </a:r>
            <a:r>
              <a:rPr lang="en-US" b="1" dirty="0">
                <a:solidFill>
                  <a:srgbClr val="FF0000"/>
                </a:solidFill>
                <a:sym typeface="Symbol" pitchFamily="82" charset="2"/>
              </a:rPr>
              <a:t>Summing Out</a:t>
            </a:r>
            <a:r>
              <a:rPr lang="en-US" dirty="0">
                <a:sym typeface="Symbol" pitchFamily="82" charset="2"/>
              </a:rPr>
              <a:t>”</a:t>
            </a:r>
          </a:p>
          <a:p>
            <a:pPr eaLnBrk="1" hangingPunct="1"/>
            <a:r>
              <a:rPr lang="en-US" dirty="0">
                <a:sym typeface="Symbol" pitchFamily="82" charset="2"/>
              </a:rPr>
              <a:t>“</a:t>
            </a:r>
            <a:r>
              <a:rPr lang="en-US" b="1" dirty="0">
                <a:solidFill>
                  <a:srgbClr val="FF0000"/>
                </a:solidFill>
                <a:sym typeface="Symbol" pitchFamily="82" charset="2"/>
              </a:rPr>
              <a:t>Marginalization</a:t>
            </a:r>
            <a:r>
              <a:rPr lang="en-US" dirty="0">
                <a:sym typeface="Symbol" pitchFamily="82" charset="2"/>
              </a:rPr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Unconditional / Prior Probability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US" dirty="0"/>
              <a:t>One’s uncertainty or original assumption  about an event </a:t>
            </a:r>
            <a:r>
              <a:rPr lang="en-US" i="1" dirty="0"/>
              <a:t>prior</a:t>
            </a:r>
            <a:r>
              <a:rPr lang="en-US" dirty="0"/>
              <a:t> to having any data about it </a:t>
            </a:r>
            <a:r>
              <a:rPr lang="en-US" b="1" i="1" dirty="0"/>
              <a:t>or anything else</a:t>
            </a:r>
            <a:r>
              <a:rPr lang="en-US" i="1" dirty="0"/>
              <a:t> </a:t>
            </a:r>
            <a:r>
              <a:rPr lang="en-US" dirty="0"/>
              <a:t>in the domain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Coin </a:t>
            </a:r>
            <a:r>
              <a:rPr lang="en-US" dirty="0"/>
              <a:t>= heads) = 0.5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Bird </a:t>
            </a:r>
            <a:r>
              <a:rPr lang="en-US" dirty="0"/>
              <a:t>= T) = 0.0 + 0.2 + 0.04 + 0.01 = 0.22</a:t>
            </a:r>
          </a:p>
          <a:p>
            <a:r>
              <a:rPr lang="en-US" dirty="0"/>
              <a:t>Compute from the FJPD by marginalization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8382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Marginal Probability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561013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The name comes from the old days when the sums were written in the margin of a page</a:t>
            </a:r>
          </a:p>
        </p:txBody>
      </p:sp>
      <p:grpSp>
        <p:nvGrpSpPr>
          <p:cNvPr id="47108" name="Group 3"/>
          <p:cNvGrpSpPr>
            <a:grpSpLocks/>
          </p:cNvGrpSpPr>
          <p:nvPr/>
        </p:nvGrpSpPr>
        <p:grpSpPr bwMode="auto">
          <a:xfrm>
            <a:off x="1562100" y="1828800"/>
            <a:ext cx="6018213" cy="1446213"/>
            <a:chOff x="984" y="1152"/>
            <a:chExt cx="3791" cy="911"/>
          </a:xfrm>
        </p:grpSpPr>
        <p:sp>
          <p:nvSpPr>
            <p:cNvPr id="47113" name="Rectangle 4"/>
            <p:cNvSpPr>
              <a:spLocks noChangeArrowheads="1"/>
            </p:cNvSpPr>
            <p:nvPr/>
          </p:nvSpPr>
          <p:spPr bwMode="auto">
            <a:xfrm>
              <a:off x="984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cold</a:t>
              </a:r>
            </a:p>
          </p:txBody>
        </p:sp>
        <p:sp>
          <p:nvSpPr>
            <p:cNvPr id="47114" name="Rectangle 5"/>
            <p:cNvSpPr>
              <a:spLocks noChangeArrowheads="1"/>
            </p:cNvSpPr>
            <p:nvPr/>
          </p:nvSpPr>
          <p:spPr bwMode="auto">
            <a:xfrm>
              <a:off x="984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hot</a:t>
              </a:r>
            </a:p>
          </p:txBody>
        </p:sp>
        <p:sp>
          <p:nvSpPr>
            <p:cNvPr id="47115" name="Rectangle 6"/>
            <p:cNvSpPr>
              <a:spLocks noChangeArrowheads="1"/>
            </p:cNvSpPr>
            <p:nvPr/>
          </p:nvSpPr>
          <p:spPr bwMode="auto">
            <a:xfrm>
              <a:off x="984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Rectangle 7"/>
            <p:cNvSpPr>
              <a:spLocks noChangeArrowheads="1"/>
            </p:cNvSpPr>
            <p:nvPr/>
          </p:nvSpPr>
          <p:spPr bwMode="auto">
            <a:xfrm>
              <a:off x="3828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5/365</a:t>
              </a:r>
            </a:p>
          </p:txBody>
        </p:sp>
        <p:sp>
          <p:nvSpPr>
            <p:cNvPr id="47117" name="Rectangle 8"/>
            <p:cNvSpPr>
              <a:spLocks noChangeArrowheads="1"/>
            </p:cNvSpPr>
            <p:nvPr/>
          </p:nvSpPr>
          <p:spPr bwMode="auto">
            <a:xfrm>
              <a:off x="2880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40/365</a:t>
              </a:r>
            </a:p>
          </p:txBody>
        </p:sp>
        <p:sp>
          <p:nvSpPr>
            <p:cNvPr id="47118" name="Rectangle 9"/>
            <p:cNvSpPr>
              <a:spLocks noChangeArrowheads="1"/>
            </p:cNvSpPr>
            <p:nvPr/>
          </p:nvSpPr>
          <p:spPr bwMode="auto">
            <a:xfrm>
              <a:off x="1932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150/365</a:t>
              </a:r>
            </a:p>
          </p:txBody>
        </p:sp>
        <p:sp>
          <p:nvSpPr>
            <p:cNvPr id="47119" name="Rectangle 10"/>
            <p:cNvSpPr>
              <a:spLocks noChangeArrowheads="1"/>
            </p:cNvSpPr>
            <p:nvPr/>
          </p:nvSpPr>
          <p:spPr bwMode="auto">
            <a:xfrm>
              <a:off x="3828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60/365</a:t>
              </a:r>
            </a:p>
          </p:txBody>
        </p:sp>
        <p:sp>
          <p:nvSpPr>
            <p:cNvPr id="47120" name="Rectangle 11"/>
            <p:cNvSpPr>
              <a:spLocks noChangeArrowheads="1"/>
            </p:cNvSpPr>
            <p:nvPr/>
          </p:nvSpPr>
          <p:spPr bwMode="auto">
            <a:xfrm>
              <a:off x="2880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60/365</a:t>
              </a:r>
            </a:p>
          </p:txBody>
        </p:sp>
        <p:sp>
          <p:nvSpPr>
            <p:cNvPr id="47121" name="Rectangle 12"/>
            <p:cNvSpPr>
              <a:spLocks noChangeArrowheads="1"/>
            </p:cNvSpPr>
            <p:nvPr/>
          </p:nvSpPr>
          <p:spPr bwMode="auto">
            <a:xfrm>
              <a:off x="1932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50/365</a:t>
              </a:r>
            </a:p>
          </p:txBody>
        </p:sp>
        <p:sp>
          <p:nvSpPr>
            <p:cNvPr id="47122" name="Rectangle 13"/>
            <p:cNvSpPr>
              <a:spLocks noChangeArrowheads="1"/>
            </p:cNvSpPr>
            <p:nvPr/>
          </p:nvSpPr>
          <p:spPr bwMode="auto">
            <a:xfrm>
              <a:off x="3828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rainy</a:t>
              </a:r>
            </a:p>
          </p:txBody>
        </p:sp>
        <p:sp>
          <p:nvSpPr>
            <p:cNvPr id="47123" name="Rectangle 14"/>
            <p:cNvSpPr>
              <a:spLocks noChangeArrowheads="1"/>
            </p:cNvSpPr>
            <p:nvPr/>
          </p:nvSpPr>
          <p:spPr bwMode="auto">
            <a:xfrm>
              <a:off x="2880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cloudy</a:t>
              </a:r>
            </a:p>
          </p:txBody>
        </p:sp>
        <p:sp>
          <p:nvSpPr>
            <p:cNvPr id="47124" name="Rectangle 15"/>
            <p:cNvSpPr>
              <a:spLocks noChangeArrowheads="1"/>
            </p:cNvSpPr>
            <p:nvPr/>
          </p:nvSpPr>
          <p:spPr bwMode="auto">
            <a:xfrm>
              <a:off x="1932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sunny</a:t>
              </a:r>
            </a:p>
          </p:txBody>
        </p:sp>
        <p:sp>
          <p:nvSpPr>
            <p:cNvPr id="47125" name="Line 16"/>
            <p:cNvSpPr>
              <a:spLocks noChangeShapeType="1"/>
            </p:cNvSpPr>
            <p:nvPr/>
          </p:nvSpPr>
          <p:spPr bwMode="auto">
            <a:xfrm>
              <a:off x="984" y="1152"/>
              <a:ext cx="37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17"/>
            <p:cNvSpPr>
              <a:spLocks noChangeShapeType="1"/>
            </p:cNvSpPr>
            <p:nvPr/>
          </p:nvSpPr>
          <p:spPr bwMode="auto">
            <a:xfrm>
              <a:off x="984" y="1456"/>
              <a:ext cx="37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8"/>
            <p:cNvSpPr>
              <a:spLocks noChangeShapeType="1"/>
            </p:cNvSpPr>
            <p:nvPr/>
          </p:nvSpPr>
          <p:spPr bwMode="auto">
            <a:xfrm>
              <a:off x="984" y="2064"/>
              <a:ext cx="37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19"/>
            <p:cNvSpPr>
              <a:spLocks noChangeShapeType="1"/>
            </p:cNvSpPr>
            <p:nvPr/>
          </p:nvSpPr>
          <p:spPr bwMode="auto">
            <a:xfrm>
              <a:off x="984" y="1152"/>
              <a:ext cx="1" cy="91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0"/>
            <p:cNvSpPr>
              <a:spLocks noChangeShapeType="1"/>
            </p:cNvSpPr>
            <p:nvPr/>
          </p:nvSpPr>
          <p:spPr bwMode="auto">
            <a:xfrm>
              <a:off x="2880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1"/>
            <p:cNvSpPr>
              <a:spLocks noChangeShapeType="1"/>
            </p:cNvSpPr>
            <p:nvPr/>
          </p:nvSpPr>
          <p:spPr bwMode="auto">
            <a:xfrm>
              <a:off x="3828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2"/>
            <p:cNvSpPr>
              <a:spLocks noChangeShapeType="1"/>
            </p:cNvSpPr>
            <p:nvPr/>
          </p:nvSpPr>
          <p:spPr bwMode="auto">
            <a:xfrm>
              <a:off x="4776" y="1152"/>
              <a:ext cx="1" cy="91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3"/>
            <p:cNvSpPr>
              <a:spLocks noChangeShapeType="1"/>
            </p:cNvSpPr>
            <p:nvPr/>
          </p:nvSpPr>
          <p:spPr bwMode="auto">
            <a:xfrm>
              <a:off x="984" y="1760"/>
              <a:ext cx="37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24"/>
            <p:cNvSpPr>
              <a:spLocks noChangeShapeType="1"/>
            </p:cNvSpPr>
            <p:nvPr/>
          </p:nvSpPr>
          <p:spPr bwMode="auto">
            <a:xfrm>
              <a:off x="1932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Text Box 25"/>
          <p:cNvSpPr txBox="1">
            <a:spLocks noChangeArrowheads="1"/>
          </p:cNvSpPr>
          <p:nvPr/>
        </p:nvSpPr>
        <p:spPr bwMode="auto">
          <a:xfrm>
            <a:off x="4152900" y="1295400"/>
            <a:ext cx="1339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>
                <a:solidFill>
                  <a:srgbClr val="000000"/>
                </a:solidFill>
                <a:latin typeface="Arial" charset="0"/>
                <a:cs typeface="Times New Roman" charset="0"/>
              </a:rPr>
              <a:t>Weather</a:t>
            </a:r>
          </a:p>
        </p:txBody>
      </p:sp>
      <p:sp>
        <p:nvSpPr>
          <p:cNvPr id="47110" name="Text Box 26"/>
          <p:cNvSpPr txBox="1">
            <a:spLocks noChangeArrowheads="1"/>
          </p:cNvSpPr>
          <p:nvPr/>
        </p:nvSpPr>
        <p:spPr bwMode="auto">
          <a:xfrm>
            <a:off x="671513" y="2514600"/>
            <a:ext cx="9350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>
                <a:solidFill>
                  <a:srgbClr val="000000"/>
                </a:solidFill>
                <a:latin typeface="Arial" charset="0"/>
                <a:cs typeface="Times New Roman" charset="0"/>
              </a:rPr>
              <a:t>Temp</a:t>
            </a:r>
          </a:p>
        </p:txBody>
      </p:sp>
      <p:sp>
        <p:nvSpPr>
          <p:cNvPr id="47111" name="Text Box 27"/>
          <p:cNvSpPr txBox="1">
            <a:spLocks noChangeArrowheads="1"/>
          </p:cNvSpPr>
          <p:nvPr/>
        </p:nvSpPr>
        <p:spPr bwMode="auto">
          <a:xfrm>
            <a:off x="1724025" y="3311525"/>
            <a:ext cx="5916651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Arial" charset="0"/>
              <a:buNone/>
            </a:pP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     ∑           200/365     100/365      65/365</a:t>
            </a:r>
          </a:p>
          <a:p>
            <a:pPr eaLnBrk="1" hangingPunct="1">
              <a:buClr>
                <a:srgbClr val="FF3300"/>
              </a:buClr>
              <a:buFont typeface="Arial" charset="0"/>
              <a:buNone/>
            </a:pPr>
            <a:endParaRPr lang="en-US" dirty="0">
              <a:solidFill>
                <a:srgbClr val="FF33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rgbClr val="FF3300"/>
              </a:buClr>
              <a:buFont typeface="Arial" charset="0"/>
              <a:buNone/>
            </a:pPr>
            <a:r>
              <a:rPr lang="en-US" b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Weather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) = 〈200/365, 100/365, 65/365〉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067050" y="4953000"/>
            <a:ext cx="6019800" cy="612775"/>
          </a:xfrm>
          <a:prstGeom prst="wedgeRoundRectCallout">
            <a:avLst>
              <a:gd name="adj1" fmla="val -26498"/>
              <a:gd name="adj2" fmla="val -9199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Probability </a:t>
            </a:r>
            <a:r>
              <a:rPr lang="en-US" b="1" i="1" dirty="0">
                <a:solidFill>
                  <a:schemeClr val="tx1"/>
                </a:solidFill>
              </a:rPr>
              <a:t>distribution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dirty="0" err="1">
                <a:solidFill>
                  <a:schemeClr val="tx1"/>
                </a:solidFill>
              </a:rPr>
              <a:t>r.v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i="1" dirty="0">
                <a:solidFill>
                  <a:schemeClr val="tx1"/>
                </a:solidFill>
              </a:rPr>
              <a:t>Weather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685800" y="152400"/>
            <a:ext cx="7770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>
                <a:latin typeface="+mj-lt"/>
              </a:rPr>
              <a:t>Marginal Probability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85800" y="838200"/>
            <a:ext cx="7467599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600"/>
              </a:spcBef>
              <a:buClr>
                <a:srgbClr val="33CC33"/>
              </a:buClr>
              <a:buSzPct val="150000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This is nothing but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) =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∑</a:t>
            </a:r>
            <a:r>
              <a:rPr lang="en-US" sz="2800" i="1" baseline="-25000" dirty="0" err="1">
                <a:solidFill>
                  <a:srgbClr val="000000"/>
                </a:solidFill>
                <a:latin typeface="Arial" charset="0"/>
                <a:ea typeface="宋体" pitchFamily="2" charset="-122"/>
              </a:rPr>
              <a:t>i</a:t>
            </a:r>
            <a:r>
              <a:rPr lang="en-US" sz="2800" baseline="-250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=1…</a:t>
            </a:r>
            <a:r>
              <a:rPr lang="en-US" sz="2800" i="1" baseline="-25000" dirty="0" err="1">
                <a:solidFill>
                  <a:srgbClr val="000000"/>
                </a:solidFill>
                <a:latin typeface="Arial" charset="0"/>
                <a:ea typeface="宋体" pitchFamily="2" charset="-122"/>
              </a:rPr>
              <a:t>k</a:t>
            </a:r>
            <a:r>
              <a:rPr lang="en-US" sz="2800" i="1" dirty="0" err="1">
                <a:solidFill>
                  <a:srgbClr val="000000"/>
                </a:solidFill>
                <a:latin typeface="Arial" charset="0"/>
                <a:ea typeface="宋体" pitchFamily="2" charset="-122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t>∧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=a</a:t>
            </a:r>
            <a:r>
              <a:rPr lang="en-US" sz="2800" i="1" baseline="-25000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), where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can take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values</a:t>
            </a: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8132" name="Group 3"/>
          <p:cNvGrpSpPr>
            <a:grpSpLocks/>
          </p:cNvGrpSpPr>
          <p:nvPr/>
        </p:nvGrpSpPr>
        <p:grpSpPr bwMode="auto">
          <a:xfrm>
            <a:off x="1562100" y="1828800"/>
            <a:ext cx="6018213" cy="1446213"/>
            <a:chOff x="984" y="1152"/>
            <a:chExt cx="3791" cy="911"/>
          </a:xfrm>
        </p:grpSpPr>
        <p:sp>
          <p:nvSpPr>
            <p:cNvPr id="48137" name="Rectangle 4"/>
            <p:cNvSpPr>
              <a:spLocks noChangeArrowheads="1"/>
            </p:cNvSpPr>
            <p:nvPr/>
          </p:nvSpPr>
          <p:spPr bwMode="auto">
            <a:xfrm>
              <a:off x="984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cold</a:t>
              </a:r>
            </a:p>
          </p:txBody>
        </p:sp>
        <p:sp>
          <p:nvSpPr>
            <p:cNvPr id="48138" name="Rectangle 5"/>
            <p:cNvSpPr>
              <a:spLocks noChangeArrowheads="1"/>
            </p:cNvSpPr>
            <p:nvPr/>
          </p:nvSpPr>
          <p:spPr bwMode="auto">
            <a:xfrm>
              <a:off x="984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hot</a:t>
              </a:r>
            </a:p>
          </p:txBody>
        </p:sp>
        <p:sp>
          <p:nvSpPr>
            <p:cNvPr id="48139" name="Rectangle 6"/>
            <p:cNvSpPr>
              <a:spLocks noChangeArrowheads="1"/>
            </p:cNvSpPr>
            <p:nvPr/>
          </p:nvSpPr>
          <p:spPr bwMode="auto">
            <a:xfrm>
              <a:off x="984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Rectangle 7"/>
            <p:cNvSpPr>
              <a:spLocks noChangeArrowheads="1"/>
            </p:cNvSpPr>
            <p:nvPr/>
          </p:nvSpPr>
          <p:spPr bwMode="auto">
            <a:xfrm>
              <a:off x="3828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5/365</a:t>
              </a:r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2880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40/365</a:t>
              </a:r>
            </a:p>
          </p:txBody>
        </p:sp>
        <p:sp>
          <p:nvSpPr>
            <p:cNvPr id="48142" name="Rectangle 9"/>
            <p:cNvSpPr>
              <a:spLocks noChangeArrowheads="1"/>
            </p:cNvSpPr>
            <p:nvPr/>
          </p:nvSpPr>
          <p:spPr bwMode="auto">
            <a:xfrm>
              <a:off x="1932" y="1456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0000"/>
                  </a:solidFill>
                </a:rPr>
                <a:t>150/365</a:t>
              </a:r>
            </a:p>
          </p:txBody>
        </p:sp>
        <p:sp>
          <p:nvSpPr>
            <p:cNvPr id="48143" name="Rectangle 10"/>
            <p:cNvSpPr>
              <a:spLocks noChangeArrowheads="1"/>
            </p:cNvSpPr>
            <p:nvPr/>
          </p:nvSpPr>
          <p:spPr bwMode="auto">
            <a:xfrm>
              <a:off x="3828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60/365</a:t>
              </a:r>
            </a:p>
          </p:txBody>
        </p:sp>
        <p:sp>
          <p:nvSpPr>
            <p:cNvPr id="48144" name="Rectangle 11"/>
            <p:cNvSpPr>
              <a:spLocks noChangeArrowheads="1"/>
            </p:cNvSpPr>
            <p:nvPr/>
          </p:nvSpPr>
          <p:spPr bwMode="auto">
            <a:xfrm>
              <a:off x="2880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60/365</a:t>
              </a:r>
            </a:p>
          </p:txBody>
        </p:sp>
        <p:sp>
          <p:nvSpPr>
            <p:cNvPr id="48145" name="Rectangle 12"/>
            <p:cNvSpPr>
              <a:spLocks noChangeArrowheads="1"/>
            </p:cNvSpPr>
            <p:nvPr/>
          </p:nvSpPr>
          <p:spPr bwMode="auto">
            <a:xfrm>
              <a:off x="1932" y="1760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</a:rPr>
                <a:t>50/365</a:t>
              </a:r>
            </a:p>
          </p:txBody>
        </p:sp>
        <p:sp>
          <p:nvSpPr>
            <p:cNvPr id="48146" name="Rectangle 13"/>
            <p:cNvSpPr>
              <a:spLocks noChangeArrowheads="1"/>
            </p:cNvSpPr>
            <p:nvPr/>
          </p:nvSpPr>
          <p:spPr bwMode="auto">
            <a:xfrm>
              <a:off x="3828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rainy</a:t>
              </a:r>
            </a:p>
          </p:txBody>
        </p:sp>
        <p:sp>
          <p:nvSpPr>
            <p:cNvPr id="48147" name="Rectangle 14"/>
            <p:cNvSpPr>
              <a:spLocks noChangeArrowheads="1"/>
            </p:cNvSpPr>
            <p:nvPr/>
          </p:nvSpPr>
          <p:spPr bwMode="auto">
            <a:xfrm>
              <a:off x="2880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cloudy</a:t>
              </a:r>
            </a:p>
          </p:txBody>
        </p:sp>
        <p:sp>
          <p:nvSpPr>
            <p:cNvPr id="48148" name="Rectangle 15"/>
            <p:cNvSpPr>
              <a:spLocks noChangeArrowheads="1"/>
            </p:cNvSpPr>
            <p:nvPr/>
          </p:nvSpPr>
          <p:spPr bwMode="auto">
            <a:xfrm>
              <a:off x="1932" y="1152"/>
              <a:ext cx="94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8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3200" i="1">
                  <a:solidFill>
                    <a:srgbClr val="000000"/>
                  </a:solidFill>
                </a:rPr>
                <a:t>sunny</a:t>
              </a:r>
            </a:p>
          </p:txBody>
        </p:sp>
        <p:sp>
          <p:nvSpPr>
            <p:cNvPr id="48149" name="Line 16"/>
            <p:cNvSpPr>
              <a:spLocks noChangeShapeType="1"/>
            </p:cNvSpPr>
            <p:nvPr/>
          </p:nvSpPr>
          <p:spPr bwMode="auto">
            <a:xfrm>
              <a:off x="984" y="1152"/>
              <a:ext cx="37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17"/>
            <p:cNvSpPr>
              <a:spLocks noChangeShapeType="1"/>
            </p:cNvSpPr>
            <p:nvPr/>
          </p:nvSpPr>
          <p:spPr bwMode="auto">
            <a:xfrm>
              <a:off x="984" y="1456"/>
              <a:ext cx="37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18"/>
            <p:cNvSpPr>
              <a:spLocks noChangeShapeType="1"/>
            </p:cNvSpPr>
            <p:nvPr/>
          </p:nvSpPr>
          <p:spPr bwMode="auto">
            <a:xfrm>
              <a:off x="984" y="2064"/>
              <a:ext cx="379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Line 19"/>
            <p:cNvSpPr>
              <a:spLocks noChangeShapeType="1"/>
            </p:cNvSpPr>
            <p:nvPr/>
          </p:nvSpPr>
          <p:spPr bwMode="auto">
            <a:xfrm>
              <a:off x="984" y="1152"/>
              <a:ext cx="1" cy="91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20"/>
            <p:cNvSpPr>
              <a:spLocks noChangeShapeType="1"/>
            </p:cNvSpPr>
            <p:nvPr/>
          </p:nvSpPr>
          <p:spPr bwMode="auto">
            <a:xfrm>
              <a:off x="2880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21"/>
            <p:cNvSpPr>
              <a:spLocks noChangeShapeType="1"/>
            </p:cNvSpPr>
            <p:nvPr/>
          </p:nvSpPr>
          <p:spPr bwMode="auto">
            <a:xfrm>
              <a:off x="3828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22"/>
            <p:cNvSpPr>
              <a:spLocks noChangeShapeType="1"/>
            </p:cNvSpPr>
            <p:nvPr/>
          </p:nvSpPr>
          <p:spPr bwMode="auto">
            <a:xfrm>
              <a:off x="4776" y="1152"/>
              <a:ext cx="1" cy="91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23"/>
            <p:cNvSpPr>
              <a:spLocks noChangeShapeType="1"/>
            </p:cNvSpPr>
            <p:nvPr/>
          </p:nvSpPr>
          <p:spPr bwMode="auto">
            <a:xfrm>
              <a:off x="984" y="1760"/>
              <a:ext cx="379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24"/>
            <p:cNvSpPr>
              <a:spLocks noChangeShapeType="1"/>
            </p:cNvSpPr>
            <p:nvPr/>
          </p:nvSpPr>
          <p:spPr bwMode="auto">
            <a:xfrm>
              <a:off x="1932" y="1152"/>
              <a:ext cx="1" cy="91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3" name="Text Box 25"/>
          <p:cNvSpPr txBox="1">
            <a:spLocks noChangeArrowheads="1"/>
          </p:cNvSpPr>
          <p:nvPr/>
        </p:nvSpPr>
        <p:spPr bwMode="auto">
          <a:xfrm>
            <a:off x="4152900" y="1295400"/>
            <a:ext cx="13398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>
                <a:solidFill>
                  <a:srgbClr val="000000"/>
                </a:solidFill>
                <a:latin typeface="Arial" charset="0"/>
                <a:cs typeface="Times New Roman" charset="0"/>
              </a:rPr>
              <a:t>Weather</a:t>
            </a:r>
          </a:p>
        </p:txBody>
      </p:sp>
      <p:sp>
        <p:nvSpPr>
          <p:cNvPr id="48134" name="Text Box 26"/>
          <p:cNvSpPr txBox="1">
            <a:spLocks noChangeArrowheads="1"/>
          </p:cNvSpPr>
          <p:nvPr/>
        </p:nvSpPr>
        <p:spPr bwMode="auto">
          <a:xfrm>
            <a:off x="671513" y="2514600"/>
            <a:ext cx="9350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>
                <a:solidFill>
                  <a:srgbClr val="000000"/>
                </a:solidFill>
                <a:latin typeface="Arial" charset="0"/>
                <a:cs typeface="Times New Roman" charset="0"/>
              </a:rPr>
              <a:t>Temp</a:t>
            </a:r>
          </a:p>
        </p:txBody>
      </p:sp>
      <p:sp>
        <p:nvSpPr>
          <p:cNvPr id="48135" name="Text Box 27"/>
          <p:cNvSpPr txBox="1">
            <a:spLocks noChangeArrowheads="1"/>
          </p:cNvSpPr>
          <p:nvPr/>
        </p:nvSpPr>
        <p:spPr bwMode="auto">
          <a:xfrm>
            <a:off x="1704975" y="3316288"/>
            <a:ext cx="440511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Arial" charset="0"/>
              <a:buNone/>
            </a:pPr>
            <a:endParaRPr lang="en-US" dirty="0">
              <a:solidFill>
                <a:srgbClr val="FF3300"/>
              </a:solidFill>
              <a:latin typeface="Arial" charset="0"/>
              <a:cs typeface="Times New Roman" charset="0"/>
            </a:endParaRPr>
          </a:p>
          <a:p>
            <a:pPr eaLnBrk="1" hangingPunct="1">
              <a:buClr>
                <a:srgbClr val="FF3300"/>
              </a:buClr>
              <a:buFont typeface="Arial" charset="0"/>
              <a:buNone/>
            </a:pPr>
            <a:r>
              <a:rPr lang="en-US" b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Temp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) = 〈195/365, 170/365〉</a:t>
            </a:r>
          </a:p>
        </p:txBody>
      </p:sp>
      <p:sp>
        <p:nvSpPr>
          <p:cNvPr id="48136" name="Text Box 28"/>
          <p:cNvSpPr txBox="1">
            <a:spLocks noChangeArrowheads="1"/>
          </p:cNvSpPr>
          <p:nvPr/>
        </p:nvSpPr>
        <p:spPr bwMode="auto">
          <a:xfrm>
            <a:off x="7581900" y="1851025"/>
            <a:ext cx="13573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Symbol" pitchFamily="82" charset="2"/>
              <a:buNone/>
            </a:pPr>
            <a:r>
              <a:rPr lang="en-US" sz="3200" dirty="0">
                <a:solidFill>
                  <a:srgbClr val="FF3300"/>
                </a:solidFill>
                <a:latin typeface="Symbol" pitchFamily="82" charset="2"/>
                <a:cs typeface="Times New Roman" charset="0"/>
              </a:rPr>
              <a:t>∑</a:t>
            </a:r>
          </a:p>
          <a:p>
            <a:pPr eaLnBrk="1" hangingPunct="1">
              <a:buClr>
                <a:srgbClr val="FF3300"/>
              </a:buClr>
              <a:buFont typeface="Arial" charset="0"/>
              <a:buNone/>
            </a:pP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195/365 170/365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Conditional Probability</a:t>
            </a:r>
          </a:p>
        </p:txBody>
      </p:sp>
      <p:sp>
        <p:nvSpPr>
          <p:cNvPr id="1572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3300"/>
                </a:solidFill>
              </a:rPr>
              <a:t>Conditional probabilities</a:t>
            </a:r>
          </a:p>
          <a:p>
            <a:pPr lvl="1" eaLnBrk="1" hangingPunct="1"/>
            <a:r>
              <a:rPr lang="en-US" sz="2400" dirty="0"/>
              <a:t>formalizes the process of accumulating evidence</a:t>
            </a:r>
            <a:br>
              <a:rPr lang="en-US" sz="2400" dirty="0"/>
            </a:br>
            <a:r>
              <a:rPr lang="en-US" sz="2400" dirty="0"/>
              <a:t>and updating probabilities based on new evidence</a:t>
            </a:r>
          </a:p>
          <a:p>
            <a:pPr lvl="1" eaLnBrk="1" hangingPunct="1"/>
            <a:r>
              <a:rPr lang="en-US" sz="2400" dirty="0"/>
              <a:t>specifies the belief in a proposition (event, conclusion, diagnosis, etc.) that is </a:t>
            </a:r>
            <a:r>
              <a:rPr lang="en-US" sz="2400" i="1" dirty="0"/>
              <a:t>conditioned on </a:t>
            </a:r>
            <a:r>
              <a:rPr lang="en-US" sz="2400" dirty="0"/>
              <a:t>a proposition (evidence, feature, symptom, etc.) being true</a:t>
            </a:r>
          </a:p>
          <a:p>
            <a:pPr eaLnBrk="1" hangingPunct="1"/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a </a:t>
            </a:r>
            <a:r>
              <a:rPr lang="en-US" dirty="0">
                <a:latin typeface="Palatino" pitchFamily="18" charset="0"/>
              </a:rPr>
              <a:t>|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)</a:t>
            </a:r>
            <a:r>
              <a:rPr lang="en-US" dirty="0"/>
              <a:t>:  </a:t>
            </a:r>
            <a:r>
              <a:rPr lang="en-US" dirty="0">
                <a:solidFill>
                  <a:srgbClr val="CC3300"/>
                </a:solidFill>
              </a:rPr>
              <a:t>conditional probability</a:t>
            </a:r>
            <a:r>
              <a:rPr lang="en-US" dirty="0"/>
              <a:t> of </a:t>
            </a:r>
            <a:r>
              <a:rPr lang="en-US" i="1" dirty="0">
                <a:latin typeface="Palatino" pitchFamily="18" charset="0"/>
              </a:rPr>
              <a:t>A=a</a:t>
            </a:r>
            <a:br>
              <a:rPr lang="en-US" dirty="0"/>
            </a:br>
            <a:r>
              <a:rPr lang="en-US" i="1" dirty="0"/>
              <a:t>given</a:t>
            </a:r>
            <a:r>
              <a:rPr lang="en-US" dirty="0"/>
              <a:t> </a:t>
            </a:r>
            <a:r>
              <a:rPr lang="en-US" i="1" dirty="0">
                <a:latin typeface="Palatino" pitchFamily="18" charset="0"/>
              </a:rPr>
              <a:t>E=e</a:t>
            </a:r>
            <a:r>
              <a:rPr lang="en-US" dirty="0"/>
              <a:t> evidence is </a:t>
            </a:r>
            <a:r>
              <a:rPr lang="en-US" i="1" dirty="0"/>
              <a:t>all that is known true</a:t>
            </a: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a 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|</a:t>
            </a:r>
            <a:r>
              <a:rPr lang="en-US" b="1" dirty="0">
                <a:solidFill>
                  <a:srgbClr val="CC3300"/>
                </a:solidFill>
                <a:latin typeface="Palatino" pitchFamily="18" charset="0"/>
              </a:rPr>
              <a:t> 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e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b="1" dirty="0">
                <a:solidFill>
                  <a:srgbClr val="CC3300"/>
                </a:solidFill>
                <a:latin typeface="Palatino" pitchFamily="18" charset="0"/>
              </a:rPr>
              <a:t>   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=</a:t>
            </a:r>
            <a:r>
              <a:rPr lang="en-US" b="1" dirty="0">
                <a:solidFill>
                  <a:srgbClr val="CC3300"/>
                </a:solidFill>
                <a:latin typeface="Palatino" pitchFamily="18" charset="0"/>
              </a:rPr>
              <a:t>   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b="1" dirty="0">
                <a:solidFill>
                  <a:srgbClr val="CC3300"/>
                </a:solidFill>
                <a:latin typeface="Palatino" pitchFamily="18" charset="0"/>
              </a:rPr>
              <a:t> ∧ 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e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b="1" dirty="0">
                <a:solidFill>
                  <a:srgbClr val="CC3300"/>
                </a:solidFill>
                <a:latin typeface="Palatino" pitchFamily="18" charset="0"/>
              </a:rPr>
              <a:t> 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/</a:t>
            </a:r>
            <a:r>
              <a:rPr lang="en-US" b="1" dirty="0">
                <a:solidFill>
                  <a:srgbClr val="CC3300"/>
                </a:solidFill>
                <a:latin typeface="Palatino" pitchFamily="18" charset="0"/>
              </a:rPr>
              <a:t> 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e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b="1" dirty="0">
                <a:latin typeface="Palatino" pitchFamily="18" charset="0"/>
              </a:rPr>
              <a:t>   =   </a:t>
            </a:r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dirty="0">
                <a:latin typeface="Palatino" pitchFamily="18" charset="0"/>
              </a:rPr>
              <a:t>,</a:t>
            </a:r>
            <a:r>
              <a:rPr lang="en-US" dirty="0">
                <a:latin typeface="Symbol" pitchFamily="82" charset="2"/>
              </a:rPr>
              <a:t>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) </a:t>
            </a:r>
            <a:r>
              <a:rPr lang="en-US" b="1" dirty="0">
                <a:latin typeface="Palatino" pitchFamily="18" charset="0"/>
              </a:rPr>
              <a:t>/ </a:t>
            </a:r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)</a:t>
            </a:r>
          </a:p>
          <a:p>
            <a:pPr lvl="1" eaLnBrk="1" hangingPunct="1"/>
            <a:r>
              <a:rPr lang="en-US" sz="2400" dirty="0"/>
              <a:t>conditional probability can viewed as the joint probability </a:t>
            </a:r>
            <a:r>
              <a:rPr lang="en-US" sz="2400" i="1" dirty="0">
                <a:latin typeface="Palatino" pitchFamily="18" charset="0"/>
              </a:rPr>
              <a:t>P</a:t>
            </a:r>
            <a:r>
              <a:rPr lang="en-US" sz="2400" dirty="0">
                <a:latin typeface="Palatino" pitchFamily="18" charset="0"/>
              </a:rPr>
              <a:t>(</a:t>
            </a:r>
            <a:r>
              <a:rPr lang="en-US" sz="2400" i="1" dirty="0">
                <a:latin typeface="Palatino" pitchFamily="18" charset="0"/>
              </a:rPr>
              <a:t>a</a:t>
            </a:r>
            <a:r>
              <a:rPr lang="en-US" sz="2400" dirty="0">
                <a:latin typeface="Palatino" pitchFamily="18" charset="0"/>
              </a:rPr>
              <a:t>,</a:t>
            </a:r>
            <a:r>
              <a:rPr lang="en-US" sz="2400" dirty="0">
                <a:latin typeface="Symbol" pitchFamily="82" charset="2"/>
              </a:rPr>
              <a:t> </a:t>
            </a:r>
            <a:r>
              <a:rPr lang="en-US" sz="2400" i="1" dirty="0">
                <a:latin typeface="Palatino" pitchFamily="18" charset="0"/>
              </a:rPr>
              <a:t>e</a:t>
            </a:r>
            <a:r>
              <a:rPr lang="en-US" sz="2400" dirty="0">
                <a:latin typeface="Palatino" pitchFamily="18" charset="0"/>
              </a:rPr>
              <a:t>) </a:t>
            </a:r>
            <a:r>
              <a:rPr lang="en-US" sz="2400" dirty="0"/>
              <a:t>normalized by the prior probability, </a:t>
            </a:r>
            <a:r>
              <a:rPr lang="en-US" sz="2400" i="1" dirty="0">
                <a:latin typeface="Palatino" pitchFamily="18" charset="0"/>
              </a:rPr>
              <a:t>P</a:t>
            </a:r>
            <a:r>
              <a:rPr lang="en-US" sz="2400" dirty="0">
                <a:latin typeface="Palatino" pitchFamily="18" charset="0"/>
              </a:rPr>
              <a:t>(</a:t>
            </a:r>
            <a:r>
              <a:rPr lang="en-US" sz="2400" i="1" dirty="0">
                <a:latin typeface="Palatino" pitchFamily="18" charset="0"/>
              </a:rPr>
              <a:t>e</a:t>
            </a:r>
            <a:r>
              <a:rPr lang="en-US" sz="2400" dirty="0">
                <a:latin typeface="Palatino" pitchFamily="18" charset="0"/>
              </a:rPr>
              <a:t>)</a:t>
            </a:r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203127-E8EE-7441-9027-4C1CFEEB242F}"/>
              </a:ext>
            </a:extLst>
          </p:cNvPr>
          <p:cNvSpPr/>
          <p:nvPr/>
        </p:nvSpPr>
        <p:spPr>
          <a:xfrm>
            <a:off x="685800" y="5029200"/>
            <a:ext cx="76200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867" grpId="0" uiExpand="1" build="p" bldLvl="2" autoUpdateAnimBg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685800" y="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>
                <a:latin typeface="+mj-lt"/>
              </a:rPr>
              <a:t>Conditional Probability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685800" y="1143000"/>
            <a:ext cx="77708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>
                <a:srgbClr val="33CC33"/>
              </a:buClr>
              <a:buSzPct val="15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conditional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probability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=a |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=b) is the fraction of time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=a, </a:t>
            </a:r>
            <a:r>
              <a:rPr lang="en-US" dirty="0">
                <a:solidFill>
                  <a:srgbClr val="FF3300"/>
                </a:solidFill>
                <a:latin typeface="Arial" charset="0"/>
              </a:rPr>
              <a:t>within the region where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=b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533400" y="2876550"/>
            <a:ext cx="7696200" cy="35242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762000" y="3352800"/>
            <a:ext cx="538163" cy="1219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914400" y="3505200"/>
            <a:ext cx="609600" cy="11430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914400" y="3505200"/>
            <a:ext cx="381000" cy="106680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1708150" y="3429000"/>
            <a:ext cx="6661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=b), e.g.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word = “Francisco”) = 0.0008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779463" y="2286000"/>
            <a:ext cx="82200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=a), e.g.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word on a random page = “San”) = 0.001</a:t>
            </a:r>
          </a:p>
        </p:txBody>
      </p:sp>
      <p:sp>
        <p:nvSpPr>
          <p:cNvPr id="52234" name="Line 9"/>
          <p:cNvSpPr>
            <a:spLocks noChangeShapeType="1"/>
          </p:cNvSpPr>
          <p:nvPr/>
        </p:nvSpPr>
        <p:spPr bwMode="auto">
          <a:xfrm>
            <a:off x="914400" y="2667000"/>
            <a:ext cx="1588" cy="6096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0"/>
          <p:cNvSpPr>
            <a:spLocks noChangeShapeType="1"/>
          </p:cNvSpPr>
          <p:nvPr/>
        </p:nvSpPr>
        <p:spPr bwMode="auto">
          <a:xfrm flipH="1">
            <a:off x="1598613" y="3886200"/>
            <a:ext cx="688975" cy="1524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1"/>
          <p:cNvSpPr>
            <a:spLocks noChangeShapeType="1"/>
          </p:cNvSpPr>
          <p:nvPr/>
        </p:nvSpPr>
        <p:spPr bwMode="auto">
          <a:xfrm>
            <a:off x="1066800" y="4419600"/>
            <a:ext cx="457200" cy="3810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Text Box 12"/>
          <p:cNvSpPr txBox="1">
            <a:spLocks noChangeArrowheads="1"/>
          </p:cNvSpPr>
          <p:nvPr/>
        </p:nvSpPr>
        <p:spPr bwMode="auto">
          <a:xfrm>
            <a:off x="858838" y="4800600"/>
            <a:ext cx="740838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Arial" charset="0"/>
              <a:buNone/>
            </a:pP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A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=a | </a:t>
            </a: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B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=b)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, e.g.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=“San” | 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=“Francisco”) = </a:t>
            </a:r>
            <a:r>
              <a:rPr lang="en-US" b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?</a:t>
            </a:r>
          </a:p>
        </p:txBody>
      </p:sp>
      <p:sp>
        <p:nvSpPr>
          <p:cNvPr id="52239" name="Text Box 14"/>
          <p:cNvSpPr txBox="1">
            <a:spLocks noChangeArrowheads="1"/>
          </p:cNvSpPr>
          <p:nvPr/>
        </p:nvSpPr>
        <p:spPr bwMode="auto">
          <a:xfrm>
            <a:off x="2803525" y="5119688"/>
            <a:ext cx="301588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(possibly: San, Don, Pablo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Conditional Probability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0813" cy="55610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i="1" dirty="0"/>
              <a:t>P</a:t>
            </a:r>
            <a:r>
              <a:rPr lang="en-US" sz="2400" dirty="0"/>
              <a:t>(san | </a:t>
            </a:r>
            <a:r>
              <a:rPr lang="en-US" sz="2400" dirty="0" err="1"/>
              <a:t>francisco</a:t>
            </a:r>
            <a:r>
              <a:rPr lang="en-US" sz="2400" dirty="0"/>
              <a:t>) 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	= #(1</a:t>
            </a:r>
            <a:r>
              <a:rPr lang="en-US" sz="2400" baseline="30000" dirty="0"/>
              <a:t>st</a:t>
            </a:r>
            <a:r>
              <a:rPr lang="en-US" sz="2400" dirty="0"/>
              <a:t>=s and 2</a:t>
            </a:r>
            <a:r>
              <a:rPr lang="en-US" sz="2400" baseline="30000" dirty="0"/>
              <a:t>nd</a:t>
            </a:r>
            <a:r>
              <a:rPr lang="en-US" sz="2400" dirty="0"/>
              <a:t>=f) / #(2</a:t>
            </a:r>
            <a:r>
              <a:rPr lang="en-US" sz="2400" baseline="30000" dirty="0"/>
              <a:t>nd</a:t>
            </a:r>
            <a:r>
              <a:rPr lang="en-US" sz="2400" dirty="0"/>
              <a:t>=f)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	= </a:t>
            </a:r>
            <a:r>
              <a:rPr lang="en-US" sz="2400" i="1" dirty="0"/>
              <a:t>P</a:t>
            </a:r>
            <a:r>
              <a:rPr lang="en-US" sz="2400" dirty="0"/>
              <a:t>(san </a:t>
            </a:r>
            <a:r>
              <a:rPr lang="en-US" sz="2000" dirty="0"/>
              <a:t>∧</a:t>
            </a:r>
            <a:r>
              <a:rPr lang="en-US" sz="2400" dirty="0"/>
              <a:t> </a:t>
            </a:r>
            <a:r>
              <a:rPr lang="en-US" sz="2400" dirty="0" err="1"/>
              <a:t>francisco</a:t>
            </a:r>
            <a:r>
              <a:rPr lang="en-US" sz="2400" dirty="0"/>
              <a:t>) /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dirty="0" err="1"/>
              <a:t>francisco</a:t>
            </a:r>
            <a:r>
              <a:rPr lang="en-US" sz="2400" dirty="0"/>
              <a:t>)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	</a:t>
            </a:r>
            <a:r>
              <a:rPr lang="en-US" sz="2400" dirty="0"/>
              <a:t>= 0.0007 / 0.0008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	= 0.875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6453188" y="990600"/>
            <a:ext cx="2038035" cy="120251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(s)=0.001</a:t>
            </a:r>
          </a:p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(f)=0.0008</a:t>
            </a:r>
          </a:p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Times New Roman" charset="0"/>
              </a:rPr>
              <a:t>s,f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)=0.0007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533400" y="3028950"/>
            <a:ext cx="7696200" cy="3524250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762000" y="3505200"/>
            <a:ext cx="538163" cy="1219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914400" y="3657600"/>
            <a:ext cx="609600" cy="114300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914400" y="3657600"/>
            <a:ext cx="381000" cy="106680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1708150" y="3581400"/>
            <a:ext cx="66611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=b), e.g.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word = “Francisco”) = 0.0008</a:t>
            </a:r>
          </a:p>
        </p:txBody>
      </p:sp>
      <p:sp>
        <p:nvSpPr>
          <p:cNvPr id="53258" name="Line 9"/>
          <p:cNvSpPr>
            <a:spLocks noChangeShapeType="1"/>
          </p:cNvSpPr>
          <p:nvPr/>
        </p:nvSpPr>
        <p:spPr bwMode="auto">
          <a:xfrm flipH="1">
            <a:off x="1598613" y="4038600"/>
            <a:ext cx="688975" cy="1524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1066800" y="4572000"/>
            <a:ext cx="457200" cy="38100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11"/>
          <p:cNvSpPr txBox="1">
            <a:spLocks noChangeArrowheads="1"/>
          </p:cNvSpPr>
          <p:nvPr/>
        </p:nvSpPr>
        <p:spPr bwMode="auto">
          <a:xfrm>
            <a:off x="858838" y="4953000"/>
            <a:ext cx="797235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Arial" charset="0"/>
              <a:buNone/>
            </a:pP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(</a:t>
            </a: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A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=a | </a:t>
            </a:r>
            <a:r>
              <a:rPr lang="en-US" i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B</a:t>
            </a:r>
            <a:r>
              <a:rPr lang="en-US" dirty="0">
                <a:solidFill>
                  <a:srgbClr val="FF3300"/>
                </a:solidFill>
                <a:latin typeface="Arial" charset="0"/>
                <a:cs typeface="Times New Roman" charset="0"/>
              </a:rPr>
              <a:t>=b)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, e.g.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(1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=“San” | 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Times New Roman" charset="0"/>
              </a:rPr>
              <a:t> =“Francisco”) = </a:t>
            </a:r>
            <a:r>
              <a:rPr lang="en-US" b="1" dirty="0">
                <a:solidFill>
                  <a:srgbClr val="FF3300"/>
                </a:solidFill>
                <a:latin typeface="Arial" charset="0"/>
                <a:cs typeface="Times New Roman" charset="0"/>
              </a:rPr>
              <a:t>0.875</a:t>
            </a:r>
          </a:p>
        </p:txBody>
      </p:sp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2803525" y="5272088"/>
            <a:ext cx="2944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Times New Roman" charset="0"/>
              </a:rPr>
              <a:t>(possibly: San, Don, Pablo …)</a:t>
            </a:r>
            <a:r>
              <a:rPr lang="x-none" sz="1800">
                <a:solidFill>
                  <a:srgbClr val="000000"/>
                </a:solidFill>
                <a:cs typeface="Times New Roman" charset="0"/>
              </a:rPr>
              <a:t>‏</a:t>
            </a:r>
            <a:endParaRPr lang="en-US" sz="18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057400" y="5791200"/>
            <a:ext cx="58848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rgbClr val="FF3300"/>
              </a:buClr>
            </a:pPr>
            <a:r>
              <a:rPr lang="en-US" dirty="0">
                <a:solidFill>
                  <a:srgbClr val="FF3300"/>
                </a:solidFill>
                <a:cs typeface="Times New Roman" charset="0"/>
              </a:rPr>
              <a:t>Although “San” is rare and “Francisco” is rare, </a:t>
            </a:r>
          </a:p>
          <a:p>
            <a:pPr eaLnBrk="1" hangingPunct="1">
              <a:buClr>
                <a:srgbClr val="FF3300"/>
              </a:buClr>
            </a:pPr>
            <a:r>
              <a:rPr lang="en-US" dirty="0">
                <a:solidFill>
                  <a:srgbClr val="FF3300"/>
                </a:solidFill>
                <a:cs typeface="Times New Roman" charset="0"/>
              </a:rPr>
              <a:t>given “Francisco” then “San” is quite likely!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Conditional Probability</a:t>
            </a:r>
          </a:p>
        </p:txBody>
      </p:sp>
      <p:sp>
        <p:nvSpPr>
          <p:cNvPr id="1579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876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Conditional probabilities behave exactly like standard probabilities; for example: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latin typeface="Palatino" pitchFamily="18" charset="0"/>
              </a:rPr>
              <a:t>	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0  ≤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  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a | e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 ≤  1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conditional probabilities are between 0 and 1 inclusive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900" i="1" dirty="0">
                <a:latin typeface="Palatino" pitchFamily="18" charset="0"/>
              </a:rPr>
              <a:t>	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sz="2600" i="1" baseline="-25000" dirty="0">
                <a:solidFill>
                  <a:srgbClr val="CC3300"/>
                </a:solidFill>
                <a:latin typeface="Palatino" pitchFamily="18" charset="0"/>
              </a:rPr>
              <a:t>1 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| e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+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 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sz="2600" i="1" baseline="-25000" dirty="0">
                <a:solidFill>
                  <a:srgbClr val="CC3300"/>
                </a:solidFill>
                <a:latin typeface="Palatino" pitchFamily="18" charset="0"/>
              </a:rPr>
              <a:t>2 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| e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+ ... +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 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 err="1">
                <a:solidFill>
                  <a:srgbClr val="CC3300"/>
                </a:solidFill>
                <a:latin typeface="Palatino" pitchFamily="18" charset="0"/>
              </a:rPr>
              <a:t>a</a:t>
            </a:r>
            <a:r>
              <a:rPr lang="en-US" sz="2600" i="1" baseline="-25000" dirty="0" err="1">
                <a:solidFill>
                  <a:srgbClr val="CC3300"/>
                </a:solidFill>
                <a:latin typeface="Palatino" pitchFamily="18" charset="0"/>
              </a:rPr>
              <a:t>k</a:t>
            </a:r>
            <a:r>
              <a:rPr lang="en-US" sz="2600" i="1" baseline="-25000" dirty="0">
                <a:solidFill>
                  <a:srgbClr val="CC3300"/>
                </a:solidFill>
                <a:latin typeface="Palatino" pitchFamily="18" charset="0"/>
              </a:rPr>
              <a:t> 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| e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 = 1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conditional probabilities sum to 1 where </a:t>
            </a:r>
            <a:r>
              <a:rPr lang="en-US" sz="2800" i="1" dirty="0">
                <a:latin typeface="Palatino" pitchFamily="18" charset="0"/>
              </a:rPr>
              <a:t>a</a:t>
            </a:r>
            <a:r>
              <a:rPr lang="en-US" sz="2800" i="1" baseline="-25000" dirty="0">
                <a:latin typeface="Palatino" pitchFamily="18" charset="0"/>
              </a:rPr>
              <a:t>1</a:t>
            </a:r>
            <a:r>
              <a:rPr lang="en-US" sz="2800" dirty="0"/>
              <a:t>, …, </a:t>
            </a:r>
            <a:r>
              <a:rPr lang="en-US" sz="2800" i="1" dirty="0" err="1">
                <a:latin typeface="Palatino" pitchFamily="18" charset="0"/>
              </a:rPr>
              <a:t>a</a:t>
            </a:r>
            <a:r>
              <a:rPr lang="en-US" sz="2800" i="1" baseline="-25000" dirty="0" err="1">
                <a:latin typeface="Palatino" pitchFamily="18" charset="0"/>
              </a:rPr>
              <a:t>k</a:t>
            </a:r>
            <a:r>
              <a:rPr lang="en-US" sz="2800" dirty="0"/>
              <a:t> are all values in the domain of random variable </a:t>
            </a:r>
            <a:r>
              <a:rPr lang="en-US" sz="2800" i="1" dirty="0">
                <a:latin typeface="Palatino" pitchFamily="18" charset="0"/>
              </a:rPr>
              <a:t>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	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(¬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a 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| 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e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 = 1 − 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a 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| </a:t>
            </a:r>
            <a:r>
              <a:rPr lang="en-US" sz="2600" i="1" dirty="0">
                <a:solidFill>
                  <a:srgbClr val="CC3300"/>
                </a:solidFill>
                <a:latin typeface="Palatino" pitchFamily="18" charset="0"/>
              </a:rPr>
              <a:t>e</a:t>
            </a:r>
            <a:r>
              <a:rPr lang="en-US" sz="2600" dirty="0">
                <a:solidFill>
                  <a:srgbClr val="CC3300"/>
                </a:solidFill>
                <a:latin typeface="Palatino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negation for Boolean random variable </a:t>
            </a:r>
            <a:r>
              <a:rPr lang="en-US" sz="2800" i="1" dirty="0"/>
              <a:t>A</a:t>
            </a:r>
            <a:endParaRPr lang="en-US" sz="2800" b="1" i="1" dirty="0">
              <a:solidFill>
                <a:srgbClr val="CC3300"/>
              </a:solidFill>
              <a:latin typeface="Palatino" pitchFamily="18" charset="0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600" i="1" dirty="0"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Conditional Probability</a:t>
            </a:r>
          </a:p>
        </p:txBody>
      </p:sp>
      <p:sp>
        <p:nvSpPr>
          <p:cNvPr id="158105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sz="40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4000" i="1" dirty="0">
                <a:solidFill>
                  <a:srgbClr val="CC3300"/>
                </a:solidFill>
                <a:latin typeface="Palatino" pitchFamily="18" charset="0"/>
              </a:rPr>
              <a:t>conjunction of events </a:t>
            </a:r>
            <a:r>
              <a:rPr lang="en-US" sz="4000" dirty="0">
                <a:solidFill>
                  <a:srgbClr val="CC3300"/>
                </a:solidFill>
                <a:latin typeface="Palatino" pitchFamily="18" charset="0"/>
              </a:rPr>
              <a:t>| </a:t>
            </a:r>
            <a:r>
              <a:rPr lang="en-US" sz="4000" i="1" dirty="0">
                <a:solidFill>
                  <a:srgbClr val="CC3300"/>
                </a:solidFill>
                <a:latin typeface="Palatino" pitchFamily="18" charset="0"/>
              </a:rPr>
              <a:t>e</a:t>
            </a:r>
            <a:r>
              <a:rPr lang="en-US" sz="4000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sz="4000" dirty="0"/>
              <a:t> </a:t>
            </a:r>
          </a:p>
          <a:p>
            <a:pPr lvl="1" eaLnBrk="1" hangingPunct="1">
              <a:buFontTx/>
              <a:buNone/>
            </a:pPr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b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c</a:t>
            </a:r>
            <a:r>
              <a:rPr lang="en-US" dirty="0">
                <a:latin typeface="Palatino" pitchFamily="18" charset="0"/>
              </a:rPr>
              <a:t> |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)</a:t>
            </a:r>
            <a:r>
              <a:rPr lang="en-US" dirty="0"/>
              <a:t> or as </a:t>
            </a:r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dirty="0">
                <a:latin typeface="Palatino" pitchFamily="18" charset="0"/>
              </a:rPr>
              <a:t>, </a:t>
            </a:r>
            <a:r>
              <a:rPr lang="en-US" i="1" dirty="0">
                <a:latin typeface="Palatino" pitchFamily="18" charset="0"/>
              </a:rPr>
              <a:t>b</a:t>
            </a:r>
            <a:r>
              <a:rPr lang="en-US" dirty="0">
                <a:latin typeface="Palatino" pitchFamily="18" charset="0"/>
              </a:rPr>
              <a:t>, </a:t>
            </a:r>
            <a:r>
              <a:rPr lang="en-US" i="1" dirty="0">
                <a:latin typeface="Palatino" pitchFamily="18" charset="0"/>
              </a:rPr>
              <a:t>c</a:t>
            </a:r>
            <a:r>
              <a:rPr lang="en-US" dirty="0">
                <a:latin typeface="Palatino" pitchFamily="18" charset="0"/>
              </a:rPr>
              <a:t> |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)</a:t>
            </a:r>
            <a:br>
              <a:rPr lang="en-US" dirty="0"/>
            </a:br>
            <a:r>
              <a:rPr lang="en-US" dirty="0"/>
              <a:t>is the agent’s belief in the sentence 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b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c</a:t>
            </a:r>
            <a:r>
              <a:rPr lang="en-US" dirty="0"/>
              <a:t> conditioned on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/>
              <a:t> being true</a:t>
            </a:r>
          </a:p>
          <a:p>
            <a:pPr marL="0" indent="0" eaLnBrk="1" hangingPunct="1">
              <a:buNone/>
            </a:pPr>
            <a:r>
              <a:rPr lang="en-US" sz="4000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sz="4000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sz="4000" i="1" dirty="0">
                <a:solidFill>
                  <a:srgbClr val="CC3300"/>
                </a:solidFill>
                <a:latin typeface="Palatino" pitchFamily="18" charset="0"/>
              </a:rPr>
              <a:t>a </a:t>
            </a:r>
            <a:r>
              <a:rPr lang="en-US" sz="4000" dirty="0">
                <a:solidFill>
                  <a:srgbClr val="CC3300"/>
                </a:solidFill>
                <a:latin typeface="Palatino" pitchFamily="18" charset="0"/>
              </a:rPr>
              <a:t>| </a:t>
            </a:r>
            <a:r>
              <a:rPr lang="en-US" sz="4000" i="1" dirty="0">
                <a:solidFill>
                  <a:srgbClr val="CC3300"/>
                </a:solidFill>
                <a:latin typeface="Palatino" pitchFamily="18" charset="0"/>
              </a:rPr>
              <a:t>conjunction of evidence</a:t>
            </a:r>
            <a:r>
              <a:rPr lang="en-US" sz="4000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sz="4000" dirty="0"/>
              <a:t> </a:t>
            </a:r>
          </a:p>
          <a:p>
            <a:pPr lvl="1" eaLnBrk="1" hangingPunct="1">
              <a:buFontTx/>
              <a:buNone/>
            </a:pPr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dirty="0">
                <a:latin typeface="Palatino" pitchFamily="18" charset="0"/>
              </a:rPr>
              <a:t> |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f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g)</a:t>
            </a:r>
            <a:r>
              <a:rPr lang="en-US" dirty="0">
                <a:latin typeface="Palatino" pitchFamily="18" charset="0"/>
              </a:rPr>
              <a:t> </a:t>
            </a:r>
            <a:r>
              <a:rPr lang="en-US" dirty="0"/>
              <a:t>or as </a:t>
            </a:r>
            <a:r>
              <a:rPr lang="en-US" i="1" dirty="0">
                <a:latin typeface="Palatino" pitchFamily="18" charset="0"/>
              </a:rPr>
              <a:t>P</a:t>
            </a:r>
            <a:r>
              <a:rPr lang="en-US" dirty="0">
                <a:latin typeface="Palatino" pitchFamily="18" charset="0"/>
              </a:rPr>
              <a:t>(</a:t>
            </a:r>
            <a:r>
              <a:rPr lang="en-US" i="1" dirty="0">
                <a:latin typeface="Palatino" pitchFamily="18" charset="0"/>
              </a:rPr>
              <a:t>a </a:t>
            </a:r>
            <a:r>
              <a:rPr lang="en-US" dirty="0">
                <a:latin typeface="Palatino" pitchFamily="18" charset="0"/>
              </a:rPr>
              <a:t>|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, </a:t>
            </a:r>
            <a:r>
              <a:rPr lang="en-US" i="1" dirty="0">
                <a:latin typeface="Palatino" pitchFamily="18" charset="0"/>
              </a:rPr>
              <a:t>f</a:t>
            </a:r>
            <a:r>
              <a:rPr lang="en-US" dirty="0">
                <a:latin typeface="Palatino" pitchFamily="18" charset="0"/>
              </a:rPr>
              <a:t>, </a:t>
            </a:r>
            <a:r>
              <a:rPr lang="en-US" i="1" dirty="0">
                <a:latin typeface="Palatino" pitchFamily="18" charset="0"/>
              </a:rPr>
              <a:t>g</a:t>
            </a:r>
            <a:r>
              <a:rPr lang="en-US" dirty="0">
                <a:latin typeface="Palatino" pitchFamily="18" charset="0"/>
              </a:rPr>
              <a:t>)</a:t>
            </a:r>
            <a:br>
              <a:rPr lang="en-US" dirty="0"/>
            </a:br>
            <a:r>
              <a:rPr lang="en-US" dirty="0"/>
              <a:t>is the agent’s belief in the sentence </a:t>
            </a:r>
            <a:r>
              <a:rPr lang="en-US" i="1" dirty="0">
                <a:latin typeface="Palatino" pitchFamily="18" charset="0"/>
              </a:rPr>
              <a:t>a</a:t>
            </a:r>
            <a:r>
              <a:rPr lang="en-US" dirty="0"/>
              <a:t> conditioned on </a:t>
            </a:r>
            <a:r>
              <a:rPr lang="en-US" i="1" dirty="0">
                <a:latin typeface="Palatino" pitchFamily="18" charset="0"/>
              </a:rPr>
              <a:t>e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f</a:t>
            </a:r>
            <a:r>
              <a:rPr lang="en-US" dirty="0">
                <a:latin typeface="Palatino" pitchFamily="18" charset="0"/>
              </a:rPr>
              <a:t> ∧ </a:t>
            </a:r>
            <a:r>
              <a:rPr lang="en-US" i="1" dirty="0">
                <a:latin typeface="Palatino" pitchFamily="18" charset="0"/>
              </a:rPr>
              <a:t>g</a:t>
            </a:r>
            <a:r>
              <a:rPr lang="en-US" dirty="0"/>
              <a:t> being true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Uncertainty</a:t>
            </a:r>
          </a:p>
        </p:txBody>
      </p:sp>
      <p:sp>
        <p:nvSpPr>
          <p:cNvPr id="1517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Say we have a rule: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i="1" dirty="0"/>
              <a:t>		</a:t>
            </a:r>
            <a:r>
              <a:rPr lang="en-US" sz="2400" b="1" i="1" dirty="0"/>
              <a:t>if</a:t>
            </a:r>
            <a:r>
              <a:rPr lang="en-US" sz="2400" i="1" dirty="0"/>
              <a:t> toothache </a:t>
            </a:r>
            <a:r>
              <a:rPr lang="en-US" sz="2400" b="1" i="1" dirty="0"/>
              <a:t>then</a:t>
            </a:r>
            <a:r>
              <a:rPr lang="en-US" sz="2400" i="1" dirty="0"/>
              <a:t> problem is cavity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But not all patients have toothaches due to cavities, so we could set up rules like: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i="1" dirty="0"/>
              <a:t>		</a:t>
            </a:r>
            <a:r>
              <a:rPr lang="en-US" sz="2600" b="1" i="1" dirty="0"/>
              <a:t>if</a:t>
            </a:r>
            <a:r>
              <a:rPr lang="en-US" sz="2600" i="1" dirty="0"/>
              <a:t> toothache and </a:t>
            </a:r>
            <a:r>
              <a:rPr lang="en-US" sz="3600" dirty="0">
                <a:sym typeface="Symbol"/>
              </a:rPr>
              <a:t>¬</a:t>
            </a:r>
            <a:r>
              <a:rPr lang="en-US" sz="2600" i="1" dirty="0"/>
              <a:t>gum-disease and </a:t>
            </a:r>
            <a:r>
              <a:rPr lang="en-US" sz="3600" dirty="0">
                <a:sym typeface="Symbol"/>
              </a:rPr>
              <a:t>¬</a:t>
            </a:r>
            <a:r>
              <a:rPr lang="en-US" sz="2600" i="1" dirty="0"/>
              <a:t>filling and ...</a:t>
            </a:r>
            <a:br>
              <a:rPr lang="en-US" sz="2600" i="1" dirty="0"/>
            </a:br>
            <a:r>
              <a:rPr lang="en-US" sz="2600" i="1" dirty="0"/>
              <a:t>	</a:t>
            </a:r>
            <a:r>
              <a:rPr lang="en-US" sz="2600" b="1" i="1" dirty="0"/>
              <a:t>then</a:t>
            </a:r>
            <a:r>
              <a:rPr lang="en-US" sz="2600" i="1" dirty="0"/>
              <a:t>  problem = cavity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gets complicated;  better method: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FF0000"/>
                </a:solidFill>
              </a:rPr>
              <a:t>	</a:t>
            </a:r>
            <a:r>
              <a:rPr lang="en-US" sz="2600" b="1" i="1" dirty="0">
                <a:solidFill>
                  <a:srgbClr val="FF0000"/>
                </a:solidFill>
              </a:rPr>
              <a:t>if</a:t>
            </a:r>
            <a:r>
              <a:rPr lang="en-US" sz="2600" i="1" dirty="0">
                <a:solidFill>
                  <a:srgbClr val="FF0000"/>
                </a:solidFill>
              </a:rPr>
              <a:t> toothache </a:t>
            </a:r>
            <a:r>
              <a:rPr lang="en-US" sz="2600" b="1" i="1" dirty="0">
                <a:solidFill>
                  <a:srgbClr val="FF0000"/>
                </a:solidFill>
              </a:rPr>
              <a:t>then</a:t>
            </a:r>
            <a:r>
              <a:rPr lang="en-US" sz="2600" i="1" dirty="0">
                <a:solidFill>
                  <a:srgbClr val="FF0000"/>
                </a:solidFill>
              </a:rPr>
              <a:t> problem is cavity with 0.8 probability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/>
              <a:t>	</a:t>
            </a:r>
            <a:r>
              <a:rPr lang="en-US" dirty="0"/>
              <a:t>or  </a:t>
            </a:r>
            <a:r>
              <a:rPr lang="en-US" i="1" dirty="0"/>
              <a:t> 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P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(</a:t>
            </a:r>
            <a:r>
              <a:rPr lang="en-US" i="1" dirty="0">
                <a:solidFill>
                  <a:srgbClr val="CC3300"/>
                </a:solidFill>
                <a:latin typeface="Palatino" pitchFamily="18" charset="0"/>
              </a:rPr>
              <a:t>cavity | toothache</a:t>
            </a:r>
            <a:r>
              <a:rPr lang="en-US" dirty="0">
                <a:solidFill>
                  <a:srgbClr val="CC3300"/>
                </a:solidFill>
                <a:latin typeface="Palatino" pitchFamily="18" charset="0"/>
              </a:rPr>
              <a:t>)</a:t>
            </a:r>
            <a:r>
              <a:rPr lang="en-US" dirty="0">
                <a:latin typeface="Palatino" pitchFamily="18" charset="0"/>
              </a:rPr>
              <a:t> = 0.8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solidFill>
                  <a:schemeClr val="tx2"/>
                </a:solidFill>
              </a:rPr>
              <a:t>	</a:t>
            </a:r>
            <a:r>
              <a:rPr lang="en-US" sz="2400" i="1" dirty="0">
                <a:solidFill>
                  <a:schemeClr val="tx2"/>
                </a:solidFill>
              </a:rPr>
              <a:t>the probability of cavity is 0.8 given toothache is observed</a:t>
            </a:r>
            <a:endParaRPr lang="en-US" sz="2400" i="1" dirty="0">
              <a:latin typeface="Palatino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7571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Computing Conditional Probability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dirty="0"/>
              <a:t>P</a:t>
            </a:r>
            <a:r>
              <a:rPr lang="en-US" dirty="0"/>
              <a:t>(¬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	=  ?</a:t>
            </a:r>
          </a:p>
          <a:p>
            <a:pPr marL="0" indent="0">
              <a:buFont typeface="Arial" charset="0"/>
              <a:buNone/>
            </a:pPr>
            <a:endParaRPr lang="en-US" i="1" dirty="0">
              <a:sym typeface="Symbol" pitchFamily="82" charset="2"/>
            </a:endParaRPr>
          </a:p>
          <a:p>
            <a:pPr marL="0" indent="0">
              <a:buFont typeface="Arial" charset="0"/>
              <a:buNone/>
            </a:pPr>
            <a:endParaRPr lang="en-US" i="1" dirty="0">
              <a:sym typeface="Symbol" pitchFamily="82" charset="2"/>
            </a:endParaRPr>
          </a:p>
          <a:p>
            <a:pPr marL="0" indent="0">
              <a:buFont typeface="Arial" charset="0"/>
              <a:buNone/>
            </a:pP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		= 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5486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Note: 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(¬</a:t>
            </a:r>
            <a:r>
              <a:rPr lang="en-US" i="1" dirty="0">
                <a:latin typeface="+mn-lt"/>
                <a:sym typeface="Symbol" pitchFamily="82" charset="2"/>
              </a:rPr>
              <a:t>B</a:t>
            </a:r>
            <a:r>
              <a:rPr lang="en-US" dirty="0">
                <a:latin typeface="+mn-lt"/>
                <a:sym typeface="Symbol" pitchFamily="82" charset="2"/>
              </a:rPr>
              <a:t>|</a:t>
            </a:r>
            <a:r>
              <a:rPr lang="en-US" i="1" dirty="0">
                <a:latin typeface="+mn-lt"/>
                <a:sym typeface="Symbol" pitchFamily="82" charset="2"/>
              </a:rPr>
              <a:t>F</a:t>
            </a:r>
            <a:r>
              <a:rPr lang="en-US" dirty="0">
                <a:latin typeface="+mn-lt"/>
                <a:sym typeface="Symbol" pitchFamily="82" charset="2"/>
              </a:rPr>
              <a:t>) means </a:t>
            </a:r>
            <a:r>
              <a:rPr lang="en-US" i="1" dirty="0">
                <a:latin typeface="+mn-lt"/>
                <a:sym typeface="Symbol" pitchFamily="82" charset="2"/>
              </a:rPr>
              <a:t>P</a:t>
            </a:r>
            <a:r>
              <a:rPr lang="en-US" dirty="0">
                <a:latin typeface="+mn-lt"/>
                <a:sym typeface="Symbol" pitchFamily="82" charset="2"/>
              </a:rPr>
              <a:t>(</a:t>
            </a:r>
            <a:r>
              <a:rPr lang="en-US" i="1" dirty="0">
                <a:latin typeface="+mn-lt"/>
                <a:sym typeface="Symbol" pitchFamily="82" charset="2"/>
              </a:rPr>
              <a:t>B</a:t>
            </a:r>
            <a:r>
              <a:rPr lang="en-US" dirty="0">
                <a:latin typeface="+mn-lt"/>
                <a:sym typeface="Symbol" pitchFamily="82" charset="2"/>
              </a:rPr>
              <a:t>=false | </a:t>
            </a:r>
            <a:r>
              <a:rPr lang="en-US" i="1" dirty="0">
                <a:latin typeface="+mn-lt"/>
                <a:sym typeface="Symbol" pitchFamily="82" charset="2"/>
              </a:rPr>
              <a:t>F</a:t>
            </a:r>
            <a:r>
              <a:rPr lang="en-US" dirty="0">
                <a:latin typeface="+mn-lt"/>
                <a:sym typeface="Symbol" pitchFamily="82" charset="2"/>
              </a:rPr>
              <a:t>=true)</a:t>
            </a:r>
            <a:r>
              <a:rPr lang="en-US" dirty="0">
                <a:latin typeface="+mn-lt"/>
              </a:rPr>
              <a:t>   </a:t>
            </a:r>
          </a:p>
          <a:p>
            <a:r>
              <a:rPr lang="en-US" dirty="0">
                <a:latin typeface="+mn-lt"/>
              </a:rPr>
              <a:t>and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F</a:t>
            </a:r>
            <a:r>
              <a:rPr lang="en-US" dirty="0">
                <a:latin typeface="+mn-lt"/>
              </a:rPr>
              <a:t>) means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F</a:t>
            </a:r>
            <a:r>
              <a:rPr lang="en-US" dirty="0">
                <a:latin typeface="+mn-lt"/>
              </a:rPr>
              <a:t>=true) </a:t>
            </a:r>
          </a:p>
        </p:txBody>
      </p:sp>
    </p:spTree>
    <p:extLst>
      <p:ext uri="{BB962C8B-B14F-4D97-AF65-F5344CB8AC3E}">
        <p14:creationId xmlns:p14="http://schemas.microsoft.com/office/powerpoint/2010/main" val="1692060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Full Joint Probability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43027"/>
              </p:ext>
            </p:extLst>
          </p:nvPr>
        </p:nvGraphicFramePr>
        <p:xfrm>
          <a:off x="1068388" y="1138238"/>
          <a:ext cx="6743700" cy="4349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Bird </a:t>
                      </a:r>
                      <a:r>
                        <a:rPr lang="en-US" sz="2400" b="0" i="0" dirty="0"/>
                        <a:t>(</a:t>
                      </a:r>
                      <a:r>
                        <a:rPr lang="en-US" sz="2400" b="1" i="1" dirty="0"/>
                        <a:t>B</a:t>
                      </a:r>
                      <a:r>
                        <a:rPr lang="en-US" sz="2400" b="0" i="0" dirty="0"/>
                        <a:t>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Flier </a:t>
                      </a:r>
                      <a:r>
                        <a:rPr lang="en-US" sz="2400" b="0" i="0" dirty="0"/>
                        <a:t>(</a:t>
                      </a:r>
                      <a:r>
                        <a:rPr lang="en-US" sz="2400" b="1" i="1" dirty="0"/>
                        <a:t>F</a:t>
                      </a:r>
                      <a:r>
                        <a:rPr lang="en-US" sz="2400" b="0" i="0" dirty="0"/>
                        <a:t>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Young </a:t>
                      </a:r>
                      <a:r>
                        <a:rPr lang="en-US" sz="2400" b="0" i="0" dirty="0"/>
                        <a:t>(</a:t>
                      </a:r>
                      <a:r>
                        <a:rPr lang="en-US" sz="2400" b="1" i="1" dirty="0"/>
                        <a:t>Y</a:t>
                      </a:r>
                      <a:r>
                        <a:rPr lang="en-US" sz="2400" b="0" i="0" dirty="0"/>
                        <a:t>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Probability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0.04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0.23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3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7010400" y="5916613"/>
            <a:ext cx="1295400" cy="612775"/>
          </a:xfrm>
          <a:prstGeom prst="wedgeRoundRectCallout">
            <a:avLst>
              <a:gd name="adj1" fmla="val -38200"/>
              <a:gd name="adj2" fmla="val -11796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Sums to 1</a:t>
            </a:r>
          </a:p>
        </p:txBody>
      </p:sp>
      <p:sp>
        <p:nvSpPr>
          <p:cNvPr id="44088" name="TextBox 5"/>
          <p:cNvSpPr txBox="1">
            <a:spLocks noChangeArrowheads="1"/>
          </p:cNvSpPr>
          <p:nvPr/>
        </p:nvSpPr>
        <p:spPr bwMode="auto">
          <a:xfrm>
            <a:off x="557213" y="5697538"/>
            <a:ext cx="6019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dirty="0"/>
              <a:t>3 Boolean random variables ⇒</a:t>
            </a:r>
            <a:r>
              <a:rPr lang="en-US" dirty="0">
                <a:sym typeface="Symbol" pitchFamily="82" charset="2"/>
              </a:rPr>
              <a:t> 2</a:t>
            </a:r>
            <a:r>
              <a:rPr lang="en-US" baseline="30000" dirty="0">
                <a:sym typeface="Symbol" pitchFamily="82" charset="2"/>
              </a:rPr>
              <a:t>3</a:t>
            </a:r>
            <a:r>
              <a:rPr lang="en-US" dirty="0">
                <a:sym typeface="Symbol" pitchFamily="82" charset="2"/>
              </a:rPr>
              <a:t> – 1 = 7 “degrees of freedom” or “independent values”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57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Computing Conditional Probability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dirty="0"/>
              <a:t>P</a:t>
            </a:r>
            <a:r>
              <a:rPr lang="en-US" dirty="0"/>
              <a:t>(¬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	=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		= (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Y</a:t>
            </a:r>
            <a:r>
              <a:rPr lang="en-US" dirty="0">
                <a:sym typeface="Symbol" pitchFamily="82" charset="2"/>
              </a:rPr>
              <a:t>) +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, ¬</a:t>
            </a:r>
            <a:r>
              <a:rPr lang="en-US" i="1" dirty="0">
                <a:sym typeface="Symbol" pitchFamily="82" charset="2"/>
              </a:rPr>
              <a:t>Y</a:t>
            </a:r>
            <a:r>
              <a:rPr lang="en-US" dirty="0">
                <a:sym typeface="Symbol" pitchFamily="82" charset="2"/>
              </a:rPr>
              <a:t>))/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		= (0.01 + 0.01)/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en-US" dirty="0">
              <a:sym typeface="Symbol" pitchFamily="82" charset="2"/>
            </a:endParaRPr>
          </a:p>
          <a:p>
            <a:pPr marL="0" indent="0">
              <a:buFont typeface="Arial" charset="0"/>
              <a:buNone/>
            </a:pP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		=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Y</a:t>
            </a:r>
            <a:r>
              <a:rPr lang="en-US" dirty="0">
                <a:sym typeface="Symbol" pitchFamily="82" charset="2"/>
              </a:rPr>
              <a:t>) +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 ¬</a:t>
            </a:r>
            <a:r>
              <a:rPr lang="en-US" i="1" dirty="0">
                <a:sym typeface="Symbol" pitchFamily="82" charset="2"/>
              </a:rPr>
              <a:t>Y</a:t>
            </a:r>
            <a:r>
              <a:rPr lang="en-US" dirty="0">
                <a:sym typeface="Symbol" pitchFamily="82" charset="2"/>
              </a:rPr>
              <a:t>) +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, 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 </a:t>
            </a:r>
            <a:r>
              <a:rPr lang="en-US" i="1" dirty="0">
                <a:sym typeface="Symbol" pitchFamily="82" charset="2"/>
              </a:rPr>
              <a:t>Y</a:t>
            </a:r>
            <a:r>
              <a:rPr lang="en-US" dirty="0">
                <a:sym typeface="Symbol" pitchFamily="82" charset="2"/>
              </a:rPr>
              <a:t>) + 				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, 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 ¬</a:t>
            </a:r>
            <a:r>
              <a:rPr lang="en-US" i="1" dirty="0">
                <a:sym typeface="Symbol" pitchFamily="82" charset="2"/>
              </a:rPr>
              <a:t>Y</a:t>
            </a:r>
            <a:r>
              <a:rPr lang="en-US" dirty="0">
                <a:sym typeface="Symbol" pitchFamily="82" charset="2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		= 0.0 + 0.2 + 0.01 + 0.01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		= 0.22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477000" y="5559425"/>
            <a:ext cx="2438400" cy="612775"/>
          </a:xfrm>
          <a:prstGeom prst="wedgeRoundRectCallout">
            <a:avLst>
              <a:gd name="adj1" fmla="val -41944"/>
              <a:gd name="adj2" fmla="val -225785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Marginalization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Conditional Probability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25963"/>
          </a:xfrm>
        </p:spPr>
        <p:txBody>
          <a:bodyPr/>
          <a:lstStyle/>
          <a:p>
            <a:r>
              <a:rPr lang="en-US" dirty="0"/>
              <a:t>Instead of using Marginalization to compute P(</a:t>
            </a:r>
            <a:r>
              <a:rPr lang="en-US" i="1" dirty="0"/>
              <a:t>F</a:t>
            </a:r>
            <a:r>
              <a:rPr lang="en-US" dirty="0"/>
              <a:t>), can alternatively use </a:t>
            </a:r>
            <a:r>
              <a:rPr lang="en-US" b="1" dirty="0">
                <a:solidFill>
                  <a:srgbClr val="FF0000"/>
                </a:solidFill>
              </a:rPr>
              <a:t>Normalization</a:t>
            </a:r>
            <a:r>
              <a:rPr lang="en-US" dirty="0"/>
              <a:t>: </a:t>
            </a:r>
          </a:p>
          <a:p>
            <a:r>
              <a:rPr lang="en-US" i="1" dirty="0"/>
              <a:t>P</a:t>
            </a:r>
            <a:r>
              <a:rPr lang="en-US" dirty="0"/>
              <a:t>(¬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= .02/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       </a:t>
            </a:r>
            <a:r>
              <a:rPr lang="en-US" sz="2400" dirty="0">
                <a:sym typeface="Symbol" pitchFamily="82" charset="2"/>
              </a:rPr>
              <a:t>from previous slide</a:t>
            </a:r>
            <a:endParaRPr lang="en-US" dirty="0">
              <a:sym typeface="Symbol" pitchFamily="82" charset="2"/>
            </a:endParaRPr>
          </a:p>
          <a:p>
            <a:r>
              <a:rPr lang="en-US" i="1" dirty="0"/>
              <a:t>P</a:t>
            </a:r>
            <a:r>
              <a:rPr lang="en-US" dirty="0"/>
              <a:t>(¬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+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= 1     </a:t>
            </a:r>
            <a:r>
              <a:rPr lang="en-US" sz="2400" dirty="0">
                <a:sym typeface="Symbol" pitchFamily="82" charset="2"/>
              </a:rPr>
              <a:t>by definition</a:t>
            </a:r>
            <a:endParaRPr lang="en-US" dirty="0">
              <a:sym typeface="Symbol" pitchFamily="82" charset="2"/>
            </a:endParaRP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=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B</a:t>
            </a:r>
            <a:r>
              <a:rPr lang="en-US" dirty="0">
                <a:sym typeface="Symbol" pitchFamily="82" charset="2"/>
              </a:rPr>
              <a:t>,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= (0.0 + 0.2)/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</a:t>
            </a:r>
          </a:p>
          <a:p>
            <a:r>
              <a:rPr lang="en-US" dirty="0">
                <a:sym typeface="Symbol" pitchFamily="82" charset="2"/>
              </a:rPr>
              <a:t>So, 0.02/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+ 0.2/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= 1</a:t>
            </a:r>
          </a:p>
          <a:p>
            <a:r>
              <a:rPr lang="en-US" dirty="0">
                <a:sym typeface="Symbol" pitchFamily="82" charset="2"/>
              </a:rPr>
              <a:t>Hence,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F</a:t>
            </a:r>
            <a:r>
              <a:rPr lang="en-US" dirty="0">
                <a:sym typeface="Symbol" pitchFamily="82" charset="2"/>
              </a:rPr>
              <a:t>) = 0.22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373563"/>
          </a:xfrm>
        </p:spPr>
        <p:txBody>
          <a:bodyPr/>
          <a:lstStyle/>
          <a:p>
            <a:pPr>
              <a:defRPr/>
            </a:pPr>
            <a:r>
              <a:rPr lang="en-US" dirty="0"/>
              <a:t>In general,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B</a:t>
            </a:r>
            <a:r>
              <a:rPr lang="en-US" dirty="0"/>
              <a:t>) = ⍺</a:t>
            </a:r>
            <a:r>
              <a:rPr lang="en-US" dirty="0">
                <a:sym typeface="Symbol"/>
              </a:rPr>
              <a:t>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     where ⍺ = 1/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= 1/(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 | </a:t>
            </a:r>
            <a:r>
              <a:rPr lang="en-US" i="1" dirty="0">
                <a:sym typeface="Symbol"/>
              </a:rPr>
              <a:t>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 …, </a:t>
            </a:r>
            <a:r>
              <a:rPr lang="en-US" i="1" dirty="0" err="1">
                <a:sym typeface="Symbol"/>
              </a:rPr>
              <a:t>E</a:t>
            </a:r>
            <a:r>
              <a:rPr lang="en-US" baseline="-25000" dirty="0" err="1">
                <a:sym typeface="Symbol"/>
              </a:rPr>
              <a:t>k</a:t>
            </a:r>
            <a:r>
              <a:rPr lang="en-US" dirty="0">
                <a:sym typeface="Symbol"/>
              </a:rPr>
              <a:t>) = ⍺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 …, </a:t>
            </a:r>
            <a:r>
              <a:rPr lang="en-US" i="1" dirty="0" err="1">
                <a:sym typeface="Symbol"/>
              </a:rPr>
              <a:t>E</a:t>
            </a:r>
            <a:r>
              <a:rPr lang="en-US" baseline="-25000" dirty="0" err="1">
                <a:sym typeface="Symbol"/>
              </a:rPr>
              <a:t>k</a:t>
            </a:r>
            <a:r>
              <a:rPr lang="en-US" dirty="0">
                <a:sym typeface="Symbol"/>
              </a:rPr>
              <a:t>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		  = ⍺ </a:t>
            </a:r>
            <a:r>
              <a:rPr lang="en-US" sz="4400" dirty="0">
                <a:sym typeface="Symbol"/>
              </a:rPr>
              <a:t>∑</a:t>
            </a:r>
            <a:r>
              <a:rPr lang="en-US" i="1" baseline="-25000" dirty="0">
                <a:sym typeface="Symbol"/>
              </a:rPr>
              <a:t>Y</a:t>
            </a:r>
            <a:r>
              <a:rPr lang="en-US" dirty="0">
                <a:sym typeface="Symbol"/>
              </a:rPr>
              <a:t>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Q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 …, </a:t>
            </a:r>
            <a:r>
              <a:rPr lang="en-US" i="1" dirty="0" err="1">
                <a:sym typeface="Symbol"/>
              </a:rPr>
              <a:t>E</a:t>
            </a:r>
            <a:r>
              <a:rPr lang="en-US" baseline="-25000" dirty="0" err="1">
                <a:sym typeface="Symbol"/>
              </a:rPr>
              <a:t>k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144512" y="1484376"/>
            <a:ext cx="1905000" cy="536448"/>
          </a:xfrm>
          <a:prstGeom prst="wedgeRoundRectCallout">
            <a:avLst>
              <a:gd name="adj1" fmla="val -54753"/>
              <a:gd name="adj2" fmla="val 1079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Addition rule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 with Multiple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9925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/>
              <a:t>P</a:t>
            </a:r>
            <a:r>
              <a:rPr lang="en-US" dirty="0"/>
              <a:t>(¬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 | </a:t>
            </a:r>
            <a:r>
              <a:rPr lang="en-US" i="1" dirty="0">
                <a:sym typeface="Symbol"/>
              </a:rPr>
              <a:t>F</a:t>
            </a:r>
            <a:r>
              <a:rPr lang="en-US" dirty="0">
                <a:sym typeface="Symbol"/>
              </a:rPr>
              <a:t>, ¬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Symbol"/>
              </a:rPr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F</a:t>
            </a:r>
            <a:r>
              <a:rPr lang="en-US" dirty="0">
                <a:sym typeface="Symbol"/>
              </a:rPr>
              <a:t>, 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Symbol"/>
              </a:rPr>
              <a:t>) /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F</a:t>
            </a:r>
            <a:r>
              <a:rPr lang="en-US" dirty="0">
                <a:sym typeface="Symbol"/>
              </a:rPr>
              <a:t>, 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Symbol"/>
              </a:rPr>
              <a:t>)</a:t>
            </a:r>
          </a:p>
          <a:p>
            <a:pPr marL="0" indent="0">
              <a:buNone/>
              <a:defRPr/>
            </a:pPr>
            <a:r>
              <a:rPr lang="en-US" dirty="0">
                <a:sym typeface="Symbol"/>
              </a:rPr>
              <a:t>	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F</a:t>
            </a:r>
            <a:r>
              <a:rPr lang="en-US" dirty="0">
                <a:sym typeface="Symbol"/>
              </a:rPr>
              <a:t>, 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Symbol"/>
              </a:rPr>
              <a:t>) / (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F</a:t>
            </a:r>
            <a:r>
              <a:rPr lang="en-US" dirty="0">
                <a:sym typeface="Symbol"/>
              </a:rPr>
              <a:t>, 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F</a:t>
            </a:r>
            <a:r>
              <a:rPr lang="en-US" dirty="0">
                <a:sym typeface="Symbol"/>
              </a:rPr>
              <a:t>, </a:t>
            </a:r>
            <a:r>
              <a:rPr lang="en-US" dirty="0"/>
              <a:t>¬</a:t>
            </a:r>
            <a:r>
              <a:rPr lang="en-US" i="1" dirty="0">
                <a:sym typeface="Symbol"/>
              </a:rPr>
              <a:t>Y</a:t>
            </a:r>
            <a:r>
              <a:rPr lang="en-US" dirty="0">
                <a:sym typeface="Symbol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= .01 /(.01 + .2)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= 0.048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=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=</a:t>
            </a:r>
            <a:r>
              <a:rPr lang="en-US" i="1" dirty="0" err="1"/>
              <a:t>x</a:t>
            </a:r>
            <a:r>
              <a:rPr lang="en-US" i="1" baseline="-25000" dirty="0" err="1"/>
              <a:t>k</a:t>
            </a:r>
            <a:r>
              <a:rPr lang="en-US" dirty="0"/>
              <a:t> |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=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=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) =</a:t>
            </a:r>
          </a:p>
          <a:p>
            <a:pPr marL="0" indent="0">
              <a:buNone/>
            </a:pPr>
            <a:r>
              <a:rPr lang="en-US" dirty="0"/>
              <a:t>	sum of all entries in FJPD where                	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=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=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   divided by sum of all 	entries where 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=</a:t>
            </a:r>
            <a:r>
              <a:rPr lang="en-US" i="1" dirty="0"/>
              <a:t>x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 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=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endParaRPr lang="en-US" i="1" baseline="-25000" dirty="0"/>
          </a:p>
          <a:p>
            <a:endParaRPr lang="en-US" baseline="-25000" dirty="0"/>
          </a:p>
          <a:p>
            <a:r>
              <a:rPr lang="en-US" dirty="0"/>
              <a:t>But this means in general we need the </a:t>
            </a:r>
            <a:r>
              <a:rPr lang="en-US" i="1" dirty="0"/>
              <a:t>entire</a:t>
            </a:r>
            <a:r>
              <a:rPr lang="en-US" dirty="0"/>
              <a:t> FJPD table, requiring an </a:t>
            </a:r>
            <a:r>
              <a:rPr lang="en-US" i="1" dirty="0"/>
              <a:t>exponential number of values</a:t>
            </a:r>
            <a:r>
              <a:rPr lang="en-US" dirty="0"/>
              <a:t> to do probabilistic inference (i.e., compute conditional probabilities)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Conditional Probability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0813" cy="41148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In general, the conditional probability is </a:t>
            </a:r>
          </a:p>
          <a:p>
            <a:pPr algn="ctr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algn="ctr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We can have everything </a:t>
            </a:r>
            <a:r>
              <a:rPr lang="en-US" i="1" dirty="0"/>
              <a:t>conditioned</a:t>
            </a:r>
            <a:r>
              <a:rPr lang="en-US" dirty="0"/>
              <a:t> on some other event(s), </a:t>
            </a:r>
            <a:r>
              <a:rPr lang="en-US" i="1" dirty="0"/>
              <a:t>C</a:t>
            </a:r>
            <a:r>
              <a:rPr lang="en-US" dirty="0"/>
              <a:t>, to get a </a:t>
            </a:r>
            <a:r>
              <a:rPr lang="en-US" dirty="0" err="1"/>
              <a:t>conditionalized</a:t>
            </a:r>
            <a:r>
              <a:rPr lang="en-US" dirty="0"/>
              <a:t> version of conditional probability: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algn="ctr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  <p:sp>
        <p:nvSpPr>
          <p:cNvPr id="59396" name="AutoShape 3"/>
          <p:cNvSpPr>
            <a:spLocks noChangeArrowheads="1"/>
          </p:cNvSpPr>
          <p:nvPr/>
        </p:nvSpPr>
        <p:spPr bwMode="auto">
          <a:xfrm>
            <a:off x="1600200" y="5715000"/>
            <a:ext cx="4419600" cy="838200"/>
          </a:xfrm>
          <a:prstGeom prst="wedgeRoundRectCallout">
            <a:avLst>
              <a:gd name="adj1" fmla="val -8407"/>
              <a:gd name="adj2" fmla="val -11060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‘|’ has low precedence.  </a:t>
            </a:r>
          </a:p>
          <a:p>
            <a:pPr algn="ct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This means:  P(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| 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))  </a:t>
            </a:r>
          </a:p>
        </p:txBody>
      </p:sp>
      <p:graphicFrame>
        <p:nvGraphicFramePr>
          <p:cNvPr id="59397" name="Object 7"/>
          <p:cNvGraphicFramePr>
            <a:graphicFrameLocks noChangeAspect="1"/>
          </p:cNvGraphicFramePr>
          <p:nvPr/>
        </p:nvGraphicFramePr>
        <p:xfrm>
          <a:off x="1752600" y="1447800"/>
          <a:ext cx="60420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2" name="Equation" r:id="rId4" imgW="2768600" imgH="558800" progId="Equation.3">
                  <p:embed/>
                </p:oleObj>
              </mc:Choice>
              <mc:Fallback>
                <p:oleObj name="Equation" r:id="rId4" imgW="27686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60420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8"/>
          <p:cNvGraphicFramePr>
            <a:graphicFrameLocks noChangeAspect="1"/>
          </p:cNvGraphicFramePr>
          <p:nvPr/>
        </p:nvGraphicFramePr>
        <p:xfrm>
          <a:off x="3454400" y="4267200"/>
          <a:ext cx="40894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3" name="Equation" r:id="rId6" imgW="1549400" imgH="419100" progId="Equation.3">
                  <p:embed/>
                </p:oleObj>
              </mc:Choice>
              <mc:Fallback>
                <p:oleObj name="Equation" r:id="rId6" imgW="15494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267200"/>
                        <a:ext cx="40894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The Chain Rule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2562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From the definition of conditional probability we have</a:t>
            </a:r>
          </a:p>
          <a:p>
            <a:pPr algn="ctr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 *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 | </a:t>
            </a:r>
            <a:r>
              <a:rPr lang="en-US" sz="2800" i="1" dirty="0"/>
              <a:t>B</a:t>
            </a:r>
            <a:r>
              <a:rPr lang="en-US" sz="2800" dirty="0"/>
              <a:t>) = P(</a:t>
            </a:r>
            <a:r>
              <a:rPr lang="en-US" sz="2800" i="1" dirty="0"/>
              <a:t>A</a:t>
            </a:r>
            <a:r>
              <a:rPr lang="en-US" sz="2800" dirty="0"/>
              <a:t> | </a:t>
            </a:r>
            <a:r>
              <a:rPr lang="en-US" sz="2800" i="1" dirty="0"/>
              <a:t>B</a:t>
            </a:r>
            <a:r>
              <a:rPr lang="en-US" sz="2800" dirty="0"/>
              <a:t>) * P(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It also works the other way around:</a:t>
            </a:r>
          </a:p>
          <a:p>
            <a:pPr algn="ctr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 *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 | </a:t>
            </a:r>
            <a:r>
              <a:rPr lang="en-US" sz="2800" i="1" dirty="0"/>
              <a:t>A</a:t>
            </a:r>
            <a:r>
              <a:rPr lang="en-US" sz="2800" dirty="0"/>
              <a:t>) = P(</a:t>
            </a:r>
            <a:r>
              <a:rPr lang="en-US" sz="2800" i="1" dirty="0"/>
              <a:t>B</a:t>
            </a:r>
            <a:r>
              <a:rPr lang="en-US" sz="2800" dirty="0"/>
              <a:t> | </a:t>
            </a:r>
            <a:r>
              <a:rPr lang="en-US" sz="2800" i="1" dirty="0"/>
              <a:t>A</a:t>
            </a:r>
            <a:r>
              <a:rPr lang="en-US" sz="2800" dirty="0"/>
              <a:t>) P(</a:t>
            </a:r>
            <a:r>
              <a:rPr lang="en-US" sz="2800" i="1" dirty="0"/>
              <a:t>A</a:t>
            </a:r>
            <a:r>
              <a:rPr lang="en-US" sz="2800" dirty="0"/>
              <a:t>)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It works with more than 2 events too: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dirty="0"/>
              <a:t>) = 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) *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 |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) *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baseline="-25000" dirty="0"/>
              <a:t>3</a:t>
            </a:r>
            <a:r>
              <a:rPr lang="en-US" sz="2800" dirty="0"/>
              <a:t>|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) * … 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				*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dirty="0"/>
              <a:t> |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, …, 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baseline="-25000" dirty="0"/>
              <a:t>-1</a:t>
            </a:r>
            <a:r>
              <a:rPr lang="en-US" sz="2800" dirty="0"/>
              <a:t>)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543800" y="3657600"/>
            <a:ext cx="1479550" cy="1068388"/>
          </a:xfrm>
          <a:prstGeom prst="wedgeRoundRectCallout">
            <a:avLst>
              <a:gd name="adj1" fmla="val -55227"/>
              <a:gd name="adj2" fmla="val -144149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Called “</a:t>
            </a:r>
            <a:r>
              <a:rPr lang="en-US" b="1" dirty="0">
                <a:solidFill>
                  <a:srgbClr val="FF0000"/>
                </a:solidFill>
              </a:rPr>
              <a:t>Product Rule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096000" y="5486400"/>
            <a:ext cx="2895600" cy="762000"/>
          </a:xfrm>
          <a:prstGeom prst="wedgeRoundRectCallout">
            <a:avLst>
              <a:gd name="adj1" fmla="val -68698"/>
              <a:gd name="adj2" fmla="val -46769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Called “</a:t>
            </a:r>
            <a:r>
              <a:rPr lang="en-US" b="1" dirty="0">
                <a:solidFill>
                  <a:srgbClr val="FF0000"/>
                </a:solidFill>
              </a:rPr>
              <a:t>Chain Rule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066800"/>
          </a:xfrm>
        </p:spPr>
        <p:txBody>
          <a:bodyPr/>
          <a:lstStyle/>
          <a:p>
            <a:r>
              <a:rPr lang="en-US" sz="4000" dirty="0"/>
              <a:t>Warmup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0813" cy="411321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Who is credited with providing the voice of '</a:t>
            </a:r>
            <a:r>
              <a:rPr lang="en-US" sz="3200" dirty="0" err="1"/>
              <a:t>Puter</a:t>
            </a:r>
            <a:r>
              <a:rPr lang="en-US" sz="3200" dirty="0"/>
              <a:t>, the talking computer, in </a:t>
            </a:r>
            <a:r>
              <a:rPr lang="en-US" sz="3200" b="1" i="1" dirty="0"/>
              <a:t>The Lego Batman Movie </a:t>
            </a:r>
            <a:r>
              <a:rPr lang="en-US" sz="3200" dirty="0"/>
              <a:t>(2017) 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600" b="1" dirty="0">
                <a:solidFill>
                  <a:srgbClr val="FF0000"/>
                </a:solidFill>
              </a:rPr>
              <a:t>Siri 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0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Example of Uncertainty</a:t>
            </a:r>
          </a:p>
        </p:txBody>
      </p:sp>
      <p:sp>
        <p:nvSpPr>
          <p:cNvPr id="151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Assume a camera and vision system is used</a:t>
            </a:r>
            <a:br>
              <a:rPr lang="en-US" dirty="0"/>
            </a:br>
            <a:r>
              <a:rPr lang="en-US" dirty="0"/>
              <a:t>to estimate the curvature of the road ahead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There's uncertainty about which way it curves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limited pixel resolution, noise in image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algorithm for “road detection” is not perfect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uncertainty can be represented with a simple probability model: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i="1" dirty="0">
                <a:latin typeface="Palatino" pitchFamily="18" charset="0"/>
              </a:rPr>
              <a:t>	</a:t>
            </a:r>
            <a:r>
              <a:rPr lang="en-US" sz="2200" i="1" dirty="0">
                <a:latin typeface="Palatino" pitchFamily="18" charset="0"/>
              </a:rPr>
              <a:t>P</a:t>
            </a:r>
            <a:r>
              <a:rPr lang="en-US" sz="2200" dirty="0">
                <a:latin typeface="Palatino" pitchFamily="18" charset="0"/>
              </a:rPr>
              <a:t>(</a:t>
            </a:r>
            <a:r>
              <a:rPr lang="en-US" sz="2200" i="1" dirty="0">
                <a:latin typeface="Palatino" pitchFamily="18" charset="0"/>
              </a:rPr>
              <a:t>road curves to left | E</a:t>
            </a:r>
            <a:r>
              <a:rPr lang="en-US" sz="2200" dirty="0">
                <a:latin typeface="Palatino" pitchFamily="18" charset="0"/>
              </a:rPr>
              <a:t>)    = 0.6</a:t>
            </a:r>
            <a:br>
              <a:rPr lang="en-US" sz="2200" dirty="0">
                <a:latin typeface="Palatino" pitchFamily="18" charset="0"/>
              </a:rPr>
            </a:br>
            <a:r>
              <a:rPr lang="en-US" sz="2200" i="1" dirty="0">
                <a:latin typeface="Palatino" pitchFamily="18" charset="0"/>
              </a:rPr>
              <a:t>P</a:t>
            </a:r>
            <a:r>
              <a:rPr lang="en-US" sz="2200" dirty="0">
                <a:latin typeface="Palatino" pitchFamily="18" charset="0"/>
              </a:rPr>
              <a:t>(</a:t>
            </a:r>
            <a:r>
              <a:rPr lang="en-US" sz="2200" i="1" dirty="0">
                <a:latin typeface="Palatino" pitchFamily="18" charset="0"/>
              </a:rPr>
              <a:t>road goes straight | E</a:t>
            </a:r>
            <a:r>
              <a:rPr lang="en-US" sz="2200" dirty="0">
                <a:latin typeface="Palatino" pitchFamily="18" charset="0"/>
              </a:rPr>
              <a:t>)    = 0.3</a:t>
            </a:r>
            <a:br>
              <a:rPr lang="en-US" sz="2200" dirty="0">
                <a:latin typeface="Palatino" pitchFamily="18" charset="0"/>
              </a:rPr>
            </a:br>
            <a:r>
              <a:rPr lang="en-US" sz="2200" i="1" dirty="0">
                <a:latin typeface="Palatino" pitchFamily="18" charset="0"/>
              </a:rPr>
              <a:t>P</a:t>
            </a:r>
            <a:r>
              <a:rPr lang="en-US" sz="2200" dirty="0">
                <a:latin typeface="Palatino" pitchFamily="18" charset="0"/>
              </a:rPr>
              <a:t>(</a:t>
            </a:r>
            <a:r>
              <a:rPr lang="en-US" sz="2200" i="1" dirty="0">
                <a:latin typeface="Palatino" pitchFamily="18" charset="0"/>
              </a:rPr>
              <a:t>road curves to right | E</a:t>
            </a:r>
            <a:r>
              <a:rPr lang="en-US" sz="2200" dirty="0">
                <a:latin typeface="Palatino" pitchFamily="18" charset="0"/>
              </a:rPr>
              <a:t>) = 0.1</a:t>
            </a:r>
            <a:endParaRPr lang="en-US" sz="22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dirty="0"/>
              <a:t>the probability of an event is a </a:t>
            </a:r>
            <a:r>
              <a:rPr lang="en-US" sz="3000" dirty="0">
                <a:solidFill>
                  <a:srgbClr val="CC3300"/>
                </a:solidFill>
              </a:rPr>
              <a:t>measure of agent’s belief</a:t>
            </a:r>
            <a:r>
              <a:rPr lang="en-US" sz="3000" dirty="0"/>
              <a:t> in the event given the evidence </a:t>
            </a:r>
            <a:r>
              <a:rPr lang="en-US" sz="3000" i="1" dirty="0"/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961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dirty="0"/>
              <a:t>QUIZ:  Name These Robots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40" r="-1140"/>
          <a:stretch>
            <a:fillRect/>
          </a:stretch>
        </p:blipFill>
        <p:spPr>
          <a:xfrm>
            <a:off x="0" y="914400"/>
            <a:ext cx="4156655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914400"/>
            <a:ext cx="4673600" cy="2628900"/>
          </a:xfrm>
          <a:prstGeom prst="rect">
            <a:avLst/>
          </a:prstGeom>
        </p:spPr>
      </p:pic>
      <p:pic>
        <p:nvPicPr>
          <p:cNvPr id="8" name="Picture 7" descr="marvin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2901759" cy="3505200"/>
          </a:xfrm>
          <a:prstGeom prst="rect">
            <a:avLst/>
          </a:prstGeom>
        </p:spPr>
      </p:pic>
      <p:pic>
        <p:nvPicPr>
          <p:cNvPr id="9" name="Picture 8" descr="gort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3327400"/>
            <a:ext cx="2647950" cy="3530600"/>
          </a:xfrm>
          <a:prstGeom prst="rect">
            <a:avLst/>
          </a:prstGeom>
        </p:spPr>
      </p:pic>
      <p:pic>
        <p:nvPicPr>
          <p:cNvPr id="11" name="Picture 10" descr="dot-matrix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29000"/>
            <a:ext cx="2862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2667000"/>
            <a:ext cx="32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C-3PO (Star Wars)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2819400"/>
            <a:ext cx="241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Wall-E (Wall-E)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60198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Marvin (Hitchhiker’s Guide to the Galaxy)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6027003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Gort (The Day the Earth Stood Still)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1800" y="6027003"/>
            <a:ext cx="2570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Dot Matrix (</a:t>
            </a:r>
            <a:r>
              <a:rPr lang="en-US" b="1" dirty="0" err="1">
                <a:solidFill>
                  <a:srgbClr val="FFFF00"/>
                </a:solidFill>
                <a:latin typeface="+mn-lt"/>
              </a:rPr>
              <a:t>Spaceballs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1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4272-E5D6-2240-B256-750FE10C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Who are the “robots” appearing in fiction by Mary Shelley, Rabbi Judah Loew, and Marvel Comics?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Frankenstein,  Golem,  and  Ultron </a:t>
            </a:r>
          </a:p>
        </p:txBody>
      </p:sp>
    </p:spTree>
    <p:extLst>
      <p:ext uri="{BB962C8B-B14F-4D97-AF65-F5344CB8AC3E}">
        <p14:creationId xmlns:p14="http://schemas.microsoft.com/office/powerpoint/2010/main" val="8820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7604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Probabilistic  Reasoning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How do we use probabilities in AI?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You wake up with a headache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Do you have the flu? 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/>
              <a:t>H</a:t>
            </a:r>
            <a:r>
              <a:rPr lang="en-US" sz="2800" dirty="0"/>
              <a:t> = headache, </a:t>
            </a:r>
            <a:r>
              <a:rPr lang="en-US" sz="2800" i="1" dirty="0"/>
              <a:t>F</a:t>
            </a:r>
            <a:r>
              <a:rPr lang="en-US" sz="2800" dirty="0"/>
              <a:t> = flu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FF3300"/>
                </a:solidFill>
              </a:rPr>
              <a:t>Logical</a:t>
            </a:r>
            <a:r>
              <a:rPr lang="en-US" sz="2800" dirty="0"/>
              <a:t> Inference:  if </a:t>
            </a:r>
            <a:r>
              <a:rPr lang="en-US" sz="2800" i="1" dirty="0"/>
              <a:t>H</a:t>
            </a:r>
            <a:r>
              <a:rPr lang="en-US" sz="2800" dirty="0"/>
              <a:t> then </a:t>
            </a:r>
            <a:r>
              <a:rPr lang="en-US" sz="2800" i="1" dirty="0"/>
              <a:t>F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	(but the world is usually not this simple)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FF3300"/>
                </a:solidFill>
              </a:rPr>
              <a:t>Statistical</a:t>
            </a:r>
            <a:r>
              <a:rPr lang="en-US" sz="2800" dirty="0"/>
              <a:t> Inference:  compute the probability of a query/diagnosis/decision given (i.e., conditioned on) evidence/symptom/observation, i.e.,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F </a:t>
            </a:r>
            <a:r>
              <a:rPr lang="en-US" sz="2800" dirty="0"/>
              <a:t>| </a:t>
            </a:r>
            <a:r>
              <a:rPr lang="en-US" sz="2800" i="1" dirty="0"/>
              <a:t>H</a:t>
            </a:r>
            <a:r>
              <a:rPr lang="en-US" sz="2800" dirty="0"/>
              <a:t>)</a:t>
            </a: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6383338" y="6467475"/>
            <a:ext cx="25892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  <a:cs typeface="Times New Roman" charset="0"/>
              </a:rPr>
              <a:t>[Example from Andrew Moore]</a:t>
            </a: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914400"/>
            <a:ext cx="2286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0"/>
            <a:ext cx="9144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>
                <a:latin typeface="+mj-lt"/>
              </a:rPr>
              <a:t>Example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609600" y="1143000"/>
            <a:ext cx="81534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Statistical Inference:  Compute the probability of a diagnosis,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given symptom,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 where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= “has a headache” and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= “has flu”</a:t>
            </a: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That is, compute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|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None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You know that</a:t>
            </a: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Char char="•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0.1		“one in ten people has a headache”</a:t>
            </a: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Char char="•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0.01		“one in 100 people has flu”</a:t>
            </a:r>
          </a:p>
          <a:p>
            <a:pPr marL="339725" indent="-339725">
              <a:spcBef>
                <a:spcPts val="600"/>
              </a:spcBef>
              <a:buClr>
                <a:srgbClr val="33CC33"/>
              </a:buClr>
              <a:buSzPct val="150000"/>
              <a:buFont typeface="Arial" charset="0"/>
              <a:buChar char="•"/>
              <a:tabLst>
                <a:tab pos="339725" algn="l"/>
                <a:tab pos="1254125" algn="l"/>
                <a:tab pos="2168525" algn="l"/>
                <a:tab pos="3082925" algn="l"/>
                <a:tab pos="3997325" algn="l"/>
                <a:tab pos="4911725" algn="l"/>
                <a:tab pos="5826125" algn="l"/>
                <a:tab pos="6740525" algn="l"/>
                <a:tab pos="7654925" algn="l"/>
                <a:tab pos="8569325" algn="l"/>
                <a:tab pos="9483725" algn="l"/>
                <a:tab pos="10398125" algn="l"/>
              </a:tabLst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H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|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= 0.9	“90% of people who have flu have a 			headache”</a:t>
            </a: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6402388" y="6399213"/>
            <a:ext cx="25892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" charset="0"/>
                <a:cs typeface="Times New Roman" charset="0"/>
              </a:rPr>
              <a:t>[Example from Andrew Moore]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7162800" y="457200"/>
            <a:ext cx="1981200" cy="2120900"/>
            <a:chOff x="4416" y="288"/>
            <a:chExt cx="1105" cy="1179"/>
          </a:xfrm>
        </p:grpSpPr>
        <p:pic>
          <p:nvPicPr>
            <p:cNvPr id="6554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88"/>
              <a:ext cx="11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5546" name="Text Box 5"/>
            <p:cNvSpPr txBox="1">
              <a:spLocks noChangeArrowheads="1"/>
            </p:cNvSpPr>
            <p:nvPr/>
          </p:nvSpPr>
          <p:spPr bwMode="auto">
            <a:xfrm>
              <a:off x="4416" y="288"/>
              <a:ext cx="11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  <a:cs typeface="Times New Roman" charset="0"/>
              </a:endParaRPr>
            </a:p>
          </p:txBody>
        </p:sp>
      </p:grpSp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Inference with Bayes’s Rule</a:t>
            </a: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153400" cy="5561013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>
              <a:solidFill>
                <a:srgbClr val="3333CC"/>
              </a:solidFill>
            </a:endParaRP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>
              <a:solidFill>
                <a:srgbClr val="3333CC"/>
              </a:solidFill>
            </a:endParaRP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>
              <a:solidFill>
                <a:srgbClr val="3333CC"/>
              </a:solidFill>
            </a:endParaRP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) = 0.1	   “one in ten people has a headache”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) = 0.01     “one in 100 people has flu”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H</a:t>
            </a:r>
            <a:r>
              <a:rPr lang="en-US" sz="2400" dirty="0"/>
              <a:t>|</a:t>
            </a:r>
            <a:r>
              <a:rPr lang="en-US" sz="2400" i="1" dirty="0"/>
              <a:t>F</a:t>
            </a:r>
            <a:r>
              <a:rPr lang="en-US" sz="2400" dirty="0"/>
              <a:t>) = 0.9   “90% of people who have flu have a headache”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|</a:t>
            </a:r>
            <a:r>
              <a:rPr lang="en-US" sz="2400" i="1" dirty="0"/>
              <a:t>H</a:t>
            </a:r>
            <a:r>
              <a:rPr lang="en-US" sz="2400" dirty="0"/>
              <a:t>) = (0.9 * 0.01) / 0.1 = 0.09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So, there’s a 9% chance you have flu – much less than 90%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But it’s higher than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dirty="0"/>
              <a:t>) = 1%  since you have a headache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533400" y="838200"/>
            <a:ext cx="6705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Thomas Bayes, “Essay Towards Solving a Problem in the Doctrine of Chances,” 1764</a:t>
            </a:r>
          </a:p>
        </p:txBody>
      </p:sp>
      <p:graphicFrame>
        <p:nvGraphicFramePr>
          <p:cNvPr id="65542" name="Object 10"/>
          <p:cNvGraphicFramePr>
            <a:graphicFrameLocks noChangeAspect="1"/>
          </p:cNvGraphicFramePr>
          <p:nvPr/>
        </p:nvGraphicFramePr>
        <p:xfrm>
          <a:off x="1143000" y="1371600"/>
          <a:ext cx="5492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" name="Equation" r:id="rId5" imgW="2324100" imgH="419100" progId="Equation.3">
                  <p:embed/>
                </p:oleObj>
              </mc:Choice>
              <mc:Fallback>
                <p:oleObj name="Equation" r:id="rId5" imgW="2324100" imgH="419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5492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228600" y="2286000"/>
            <a:ext cx="2819400" cy="304800"/>
          </a:xfrm>
          <a:prstGeom prst="wedgeRoundRectCallout">
            <a:avLst>
              <a:gd name="adj1" fmla="val 43575"/>
              <a:gd name="adj2" fmla="val -177147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Def</a:t>
            </a:r>
            <a:r>
              <a:rPr lang="en-US" dirty="0">
                <a:solidFill>
                  <a:schemeClr val="tx1"/>
                </a:solidFill>
              </a:rPr>
              <a:t> of cond. prob.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51613" y="2286000"/>
            <a:ext cx="1906588" cy="381000"/>
          </a:xfrm>
          <a:prstGeom prst="wedgeRoundRectCallout">
            <a:avLst>
              <a:gd name="adj1" fmla="val -48698"/>
              <a:gd name="adj2" fmla="val -213001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Product rule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Bayes’s Rule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630" t="-1752" r="-2222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/>
              <a:t>Inference with Bayes’s Rule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486400"/>
          </a:xfrm>
        </p:spPr>
        <p:txBody>
          <a:bodyPr/>
          <a:lstStyle/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i="1" dirty="0"/>
              <a:t>P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|</a:t>
            </a:r>
            <a:r>
              <a:rPr lang="en-US" b="1" i="1" dirty="0"/>
              <a:t>B</a:t>
            </a:r>
            <a:r>
              <a:rPr lang="en-US" b="1" dirty="0"/>
              <a:t>) = </a:t>
            </a:r>
            <a:r>
              <a:rPr lang="en-US" b="1" i="1" dirty="0"/>
              <a:t>P</a:t>
            </a:r>
            <a:r>
              <a:rPr lang="en-US" b="1" dirty="0"/>
              <a:t>(</a:t>
            </a:r>
            <a:r>
              <a:rPr lang="en-US" b="1" i="1" dirty="0"/>
              <a:t>B </a:t>
            </a:r>
            <a:r>
              <a:rPr lang="en-US" b="1" dirty="0"/>
              <a:t>| </a:t>
            </a:r>
            <a:r>
              <a:rPr lang="en-US" b="1" i="1" dirty="0"/>
              <a:t>A</a:t>
            </a:r>
            <a:r>
              <a:rPr lang="en-US" b="1" dirty="0"/>
              <a:t>)</a:t>
            </a:r>
            <a:r>
              <a:rPr lang="en-US" b="1" i="1" dirty="0"/>
              <a:t>P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) / </a:t>
            </a:r>
            <a:r>
              <a:rPr lang="en-US" b="1" i="1" dirty="0"/>
              <a:t>P</a:t>
            </a:r>
            <a:r>
              <a:rPr lang="en-US" b="1" dirty="0"/>
              <a:t>(</a:t>
            </a:r>
            <a:r>
              <a:rPr lang="en-US" b="1" i="1" dirty="0"/>
              <a:t>B</a:t>
            </a:r>
            <a:r>
              <a:rPr lang="en-US" b="1" dirty="0"/>
              <a:t>)		</a:t>
            </a:r>
            <a:r>
              <a:rPr lang="en-US" sz="2800" b="1" dirty="0"/>
              <a:t>	</a:t>
            </a:r>
            <a:r>
              <a:rPr lang="en-US" sz="2800" b="1" dirty="0" err="1">
                <a:solidFill>
                  <a:srgbClr val="FF0000"/>
                </a:solidFill>
              </a:rPr>
              <a:t>Bayes’s</a:t>
            </a:r>
            <a:r>
              <a:rPr lang="en-US" sz="2800" b="1" dirty="0">
                <a:solidFill>
                  <a:srgbClr val="FF0000"/>
                </a:solidFill>
              </a:rPr>
              <a:t> rule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Why do we make things this complicated?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Often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dirty="0"/>
              <a:t>|</a:t>
            </a:r>
            <a:r>
              <a:rPr lang="en-US" sz="2400" i="1" dirty="0"/>
              <a:t>A</a:t>
            </a:r>
            <a:r>
              <a:rPr lang="en-US" sz="2400" dirty="0"/>
              <a:t>),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),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dirty="0"/>
              <a:t>) are easier to get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Some terms: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>
                <a:solidFill>
                  <a:srgbClr val="FF0000"/>
                </a:solidFill>
              </a:rPr>
              <a:t>Prior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b="1" i="1" dirty="0"/>
              <a:t>P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)</a:t>
            </a:r>
            <a:r>
              <a:rPr lang="en-US" dirty="0"/>
              <a:t>:  probability of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i="1" dirty="0"/>
              <a:t>before</a:t>
            </a:r>
            <a:r>
              <a:rPr lang="en-US" dirty="0"/>
              <a:t> any evidence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>
                <a:solidFill>
                  <a:srgbClr val="FF0000"/>
                </a:solidFill>
              </a:rPr>
              <a:t>Likelihood</a:t>
            </a:r>
            <a:r>
              <a:rPr lang="en-US" dirty="0"/>
              <a:t>: </a:t>
            </a:r>
            <a:r>
              <a:rPr lang="en-US" b="1" i="1" dirty="0"/>
              <a:t>P</a:t>
            </a:r>
            <a:r>
              <a:rPr lang="en-US" b="1" dirty="0"/>
              <a:t>(</a:t>
            </a:r>
            <a:r>
              <a:rPr lang="en-US" b="1" i="1" dirty="0"/>
              <a:t>B</a:t>
            </a:r>
            <a:r>
              <a:rPr lang="en-US" b="1" dirty="0"/>
              <a:t>|</a:t>
            </a:r>
            <a:r>
              <a:rPr lang="en-US" b="1" i="1" dirty="0"/>
              <a:t>A</a:t>
            </a:r>
            <a:r>
              <a:rPr lang="en-US" b="1" dirty="0"/>
              <a:t>)</a:t>
            </a:r>
            <a:r>
              <a:rPr lang="en-US" dirty="0"/>
              <a:t>:  assuming </a:t>
            </a:r>
            <a:r>
              <a:rPr lang="en-US" i="1" dirty="0"/>
              <a:t>A</a:t>
            </a:r>
            <a:r>
              <a:rPr lang="en-US" dirty="0"/>
              <a:t>, how likely is the evidence </a:t>
            </a:r>
            <a:r>
              <a:rPr lang="en-US" i="1" dirty="0"/>
              <a:t>B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>
                <a:solidFill>
                  <a:srgbClr val="FF0000"/>
                </a:solidFill>
              </a:rPr>
              <a:t>Posterior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b="1" i="1" dirty="0"/>
              <a:t>P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|</a:t>
            </a:r>
            <a:r>
              <a:rPr lang="en-US" b="1" i="1" dirty="0"/>
              <a:t>B</a:t>
            </a:r>
            <a:r>
              <a:rPr lang="en-US" b="1" dirty="0"/>
              <a:t>)</a:t>
            </a:r>
            <a:r>
              <a:rPr lang="en-US" dirty="0"/>
              <a:t>:  probability of </a:t>
            </a:r>
            <a:r>
              <a:rPr lang="en-US" i="1" dirty="0"/>
              <a:t>A</a:t>
            </a:r>
            <a:r>
              <a:rPr lang="en-US" dirty="0"/>
              <a:t> after knowing evidence </a:t>
            </a:r>
            <a:r>
              <a:rPr lang="en-US" i="1" dirty="0"/>
              <a:t>B</a:t>
            </a:r>
          </a:p>
          <a:p>
            <a:pPr lvl="2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>
                <a:solidFill>
                  <a:srgbClr val="FF0000"/>
                </a:solidFill>
              </a:rPr>
              <a:t>(Deductive) Inference</a:t>
            </a:r>
            <a:r>
              <a:rPr lang="en-US" dirty="0"/>
              <a:t>:  deriving an unknown probability from known ones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Bayes’s Rule in Practice</a:t>
            </a:r>
          </a:p>
        </p:txBody>
      </p:sp>
      <p:pic>
        <p:nvPicPr>
          <p:cNvPr id="6861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88" y="762000"/>
            <a:ext cx="7289800" cy="6096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6429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Summary of Important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Conditional Probability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/>
              <a:t>Product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/>
              <a:t>Chain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C</a:t>
            </a:r>
            <a:r>
              <a:rPr lang="en-US" sz="2800" dirty="0"/>
              <a:t>|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Chain rule</a:t>
            </a:r>
            <a:r>
              <a:rPr lang="en-US" sz="2800" dirty="0"/>
              <a:t>: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</a:t>
            </a: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B,C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b="1" dirty="0"/>
              <a:t>Addition / Conditioning rule</a:t>
            </a:r>
            <a:r>
              <a:rPr lang="en-US" dirty="0"/>
              <a:t>: 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</a:t>
            </a:r>
            <a:endParaRPr lang="en-US" dirty="0"/>
          </a:p>
          <a:p>
            <a:pPr marL="457200" lvl="1" indent="0" algn="ctr">
              <a:buNone/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3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Uncertainty</a:t>
            </a:r>
            <a:br>
              <a:rPr lang="en-US"/>
            </a:br>
            <a:r>
              <a:rPr lang="en-US"/>
              <a:t>in the World and our Models</a:t>
            </a:r>
          </a:p>
        </p:txBody>
      </p:sp>
      <p:sp>
        <p:nvSpPr>
          <p:cNvPr id="155853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True uncertainty:  </a:t>
            </a:r>
            <a:r>
              <a:rPr lang="en-US" sz="2400" dirty="0">
                <a:solidFill>
                  <a:srgbClr val="CC3300"/>
                </a:solidFill>
              </a:rPr>
              <a:t>rules </a:t>
            </a:r>
            <a:r>
              <a:rPr lang="en-US" sz="2400" i="1" dirty="0">
                <a:solidFill>
                  <a:srgbClr val="CC3300"/>
                </a:solidFill>
              </a:rPr>
              <a:t>are</a:t>
            </a:r>
            <a:r>
              <a:rPr lang="en-US" sz="2400" dirty="0">
                <a:solidFill>
                  <a:srgbClr val="CC3300"/>
                </a:solidFill>
              </a:rPr>
              <a:t> probabilistic in nature</a:t>
            </a:r>
            <a:endParaRPr lang="en-US" sz="3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quantum mechanics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rolling dice, flipping a coin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Laziness:  </a:t>
            </a:r>
            <a:r>
              <a:rPr lang="en-US" sz="2400" dirty="0">
                <a:solidFill>
                  <a:srgbClr val="CC3300"/>
                </a:solidFill>
              </a:rPr>
              <a:t>too hard to determine exception-less rules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takes too much work to determine </a:t>
            </a:r>
            <a:r>
              <a:rPr lang="en-US" sz="2200" i="1" dirty="0"/>
              <a:t>all</a:t>
            </a:r>
            <a:r>
              <a:rPr lang="en-US" sz="2200" dirty="0"/>
              <a:t> of the relevant factors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too hard to use the enormous rules that result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Theoretical ignorance:  </a:t>
            </a:r>
            <a:r>
              <a:rPr lang="en-US" sz="2400" dirty="0">
                <a:solidFill>
                  <a:srgbClr val="CC3300"/>
                </a:solidFill>
              </a:rPr>
              <a:t>don't know all the rules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problem domain has no complete, consistent theory (e.g., medical diagnosis)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Practical ignorance:  </a:t>
            </a:r>
            <a:r>
              <a:rPr lang="en-US" sz="2400" dirty="0">
                <a:solidFill>
                  <a:srgbClr val="CC3300"/>
                </a:solidFill>
              </a:rPr>
              <a:t>do know all the rules BUT</a:t>
            </a:r>
            <a:endParaRPr lang="en-US" sz="36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haven't collected all relevant information for a particular case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53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97363"/>
          </a:xfrm>
        </p:spPr>
        <p:txBody>
          <a:bodyPr/>
          <a:lstStyle/>
          <a:p>
            <a:r>
              <a:rPr lang="en-US" dirty="0"/>
              <a:t>P(A) = 0.3	so P(¬A) = 1 – P(A) = 0.7</a:t>
            </a:r>
          </a:p>
          <a:p>
            <a:endParaRPr lang="en-US" dirty="0"/>
          </a:p>
          <a:p>
            <a:r>
              <a:rPr lang="en-US" dirty="0"/>
              <a:t>P(A|B) = 0.4	so P(¬A|B) = 1 – P(A|B) = 0.6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3200" dirty="0"/>
              <a:t>because P(A|B) + P(¬A|B) = 1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but</a:t>
            </a:r>
            <a:r>
              <a:rPr lang="en-US" dirty="0"/>
              <a:t>  P(A|¬B) </a:t>
            </a:r>
            <a:r>
              <a:rPr lang="en-US" b="1" dirty="0"/>
              <a:t>≠</a:t>
            </a:r>
            <a:r>
              <a:rPr lang="en-US" dirty="0"/>
              <a:t> 0.6         (in general)</a:t>
            </a:r>
          </a:p>
          <a:p>
            <a:pPr marL="0" indent="0">
              <a:buNone/>
            </a:pPr>
            <a:r>
              <a:rPr lang="en-US" dirty="0"/>
              <a:t>	because P(A|B) + P(A|¬B) </a:t>
            </a:r>
            <a:r>
              <a:rPr lang="en-US" b="1" dirty="0"/>
              <a:t>≠</a:t>
            </a:r>
            <a:r>
              <a:rPr lang="en-US" dirty="0"/>
              <a:t> 1  in general</a:t>
            </a:r>
          </a:p>
        </p:txBody>
      </p:sp>
    </p:spTree>
    <p:extLst>
      <p:ext uri="{BB962C8B-B14F-4D97-AF65-F5344CB8AC3E}">
        <p14:creationId xmlns:p14="http://schemas.microsoft.com/office/powerpoint/2010/main" val="12183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doctor performs a test that has 99% reliability, i.e., 99% of people who are sick test positive, and 99% of people who are healthy test negative.  The doctor estimates that 1% of the population is sick.</a:t>
            </a:r>
          </a:p>
          <a:p>
            <a:r>
              <a:rPr lang="en-US" dirty="0"/>
              <a:t>Question:  A patient tests positive.  What is the chance that the patient is sick?</a:t>
            </a:r>
          </a:p>
          <a:p>
            <a:r>
              <a:rPr lang="en-US" dirty="0"/>
              <a:t>0-25%, 25-75%, 75-95%, or 95-100%?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A doctor performs a test that has 99% reliability, i.e., 99% of people who are sick test positive, and 99% of people who are healthy test negative.  The doctor estimates that 1% of the population is sick.</a:t>
            </a:r>
          </a:p>
          <a:p>
            <a:r>
              <a:rPr lang="en-US" dirty="0"/>
              <a:t>Question:  A patient tests positive.  What is the chance that the patient is sick?</a:t>
            </a:r>
          </a:p>
          <a:p>
            <a:r>
              <a:rPr lang="en-US" dirty="0"/>
              <a:t>0-25%, 25-75%, 75-95%, or 95-100%?</a:t>
            </a:r>
          </a:p>
          <a:p>
            <a:r>
              <a:rPr lang="en-US" dirty="0"/>
              <a:t>Common answer:  99%;   Correct answer:  50%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Given:  </a:t>
            </a:r>
          </a:p>
          <a:p>
            <a:pPr marL="0" indent="0">
              <a:buNone/>
            </a:pPr>
            <a:r>
              <a:rPr lang="en-US" i="1" dirty="0"/>
              <a:t>	P</a:t>
            </a:r>
            <a:r>
              <a:rPr lang="en-US" dirty="0"/>
              <a:t>(</a:t>
            </a:r>
            <a:r>
              <a:rPr lang="en-US" i="1" dirty="0"/>
              <a:t>TP</a:t>
            </a:r>
            <a:r>
              <a:rPr lang="en-US" dirty="0"/>
              <a:t> | </a:t>
            </a:r>
            <a:r>
              <a:rPr lang="en-US" i="1" dirty="0"/>
              <a:t>S</a:t>
            </a:r>
            <a:r>
              <a:rPr lang="en-US" dirty="0"/>
              <a:t>) = 0.99</a:t>
            </a:r>
          </a:p>
          <a:p>
            <a:pPr marL="457200" lvl="1" indent="0">
              <a:buNone/>
            </a:pPr>
            <a:r>
              <a:rPr lang="en-US" sz="3200" i="1" dirty="0"/>
              <a:t>	P</a:t>
            </a:r>
            <a:r>
              <a:rPr lang="en-US" sz="3200" dirty="0"/>
              <a:t>(</a:t>
            </a:r>
            <a:r>
              <a:rPr lang="en-US" sz="3200" dirty="0">
                <a:sym typeface="Symbol"/>
              </a:rPr>
              <a:t>¬</a:t>
            </a:r>
            <a:r>
              <a:rPr lang="en-US" sz="3200" i="1" dirty="0"/>
              <a:t>TP</a:t>
            </a:r>
            <a:r>
              <a:rPr lang="en-US" sz="3200" dirty="0"/>
              <a:t> | </a:t>
            </a:r>
            <a:r>
              <a:rPr lang="en-US" sz="3200" dirty="0">
                <a:sym typeface="Symbol"/>
              </a:rPr>
              <a:t>¬</a:t>
            </a:r>
            <a:r>
              <a:rPr lang="en-US" sz="3200" i="1" dirty="0"/>
              <a:t>S</a:t>
            </a:r>
            <a:r>
              <a:rPr lang="en-US" sz="3200" dirty="0"/>
              <a:t>) = 0.99</a:t>
            </a:r>
          </a:p>
          <a:p>
            <a:pPr marL="457200" lvl="1" indent="0">
              <a:buNone/>
            </a:pPr>
            <a:r>
              <a:rPr lang="en-US" sz="3200" i="1" dirty="0"/>
              <a:t>	P</a:t>
            </a:r>
            <a:r>
              <a:rPr lang="en-US" sz="3200" dirty="0"/>
              <a:t>(</a:t>
            </a:r>
            <a:r>
              <a:rPr lang="en-US" sz="3200" i="1" dirty="0"/>
              <a:t>S</a:t>
            </a:r>
            <a:r>
              <a:rPr lang="en-US" sz="3200" dirty="0"/>
              <a:t>) = 0.01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Query:</a:t>
            </a:r>
          </a:p>
          <a:p>
            <a:pPr marL="0" indent="0">
              <a:buNone/>
            </a:pPr>
            <a:r>
              <a:rPr lang="en-US" i="1" dirty="0"/>
              <a:t>	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 | </a:t>
            </a:r>
            <a:r>
              <a:rPr lang="en-US" i="1" dirty="0"/>
              <a:t>TP</a:t>
            </a:r>
            <a:r>
              <a:rPr lang="en-US" dirty="0"/>
              <a:t>) =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1143000"/>
            <a:ext cx="2728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TP</a:t>
            </a:r>
            <a:r>
              <a:rPr lang="en-US" dirty="0">
                <a:latin typeface="+mn-lt"/>
              </a:rPr>
              <a:t> = “tests positive”</a:t>
            </a:r>
          </a:p>
          <a:p>
            <a:r>
              <a:rPr lang="en-US" i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= “is sick”</a:t>
            </a:r>
          </a:p>
        </p:txBody>
      </p:sp>
    </p:spTree>
    <p:extLst>
      <p:ext uri="{BB962C8B-B14F-4D97-AF65-F5344CB8AC3E}">
        <p14:creationId xmlns:p14="http://schemas.microsoft.com/office/powerpoint/2010/main" val="1328079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305800" cy="55165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 | </a:t>
            </a:r>
            <a:r>
              <a:rPr lang="en-US" sz="2800" i="1" dirty="0"/>
              <a:t>S</a:t>
            </a:r>
            <a:r>
              <a:rPr lang="en-US" sz="2800" dirty="0"/>
              <a:t>) = 0.99</a:t>
            </a:r>
          </a:p>
          <a:p>
            <a:pPr marL="0" indent="0">
              <a:buNone/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dirty="0">
                <a:sym typeface="Symbol"/>
              </a:rPr>
              <a:t>¬</a:t>
            </a:r>
            <a:r>
              <a:rPr lang="en-US" sz="2800" i="1" dirty="0"/>
              <a:t>TP</a:t>
            </a:r>
            <a:r>
              <a:rPr lang="en-US" sz="2800" dirty="0"/>
              <a:t> | </a:t>
            </a:r>
            <a:r>
              <a:rPr lang="en-US" sz="2800" dirty="0">
                <a:sym typeface="Symbol"/>
              </a:rPr>
              <a:t>¬</a:t>
            </a:r>
            <a:r>
              <a:rPr lang="en-US" sz="2800" i="1" dirty="0"/>
              <a:t>S</a:t>
            </a:r>
            <a:r>
              <a:rPr lang="en-US" sz="2800" dirty="0"/>
              <a:t>) = 0.99</a:t>
            </a:r>
          </a:p>
          <a:p>
            <a:pPr marL="0" indent="0">
              <a:buNone/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 = 0.01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 | </a:t>
            </a:r>
            <a:r>
              <a:rPr lang="en-US" sz="2800" i="1" dirty="0"/>
              <a:t>TP</a:t>
            </a:r>
            <a:r>
              <a:rPr lang="en-US" sz="2800" dirty="0"/>
              <a:t>) = </a:t>
            </a:r>
          </a:p>
          <a:p>
            <a:pPr marL="0" indent="0">
              <a:buNone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 | </a:t>
            </a:r>
            <a:r>
              <a:rPr lang="en-US" sz="2800" i="1" dirty="0"/>
              <a:t>S</a:t>
            </a:r>
            <a:r>
              <a:rPr lang="en-US" sz="2800" dirty="0"/>
              <a:t>)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 /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		= (0.99)(0.01) /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) = 0.0099/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dirty="0">
                <a:sym typeface="Symbol"/>
              </a:rPr>
              <a:t>¬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| </a:t>
            </a:r>
            <a:r>
              <a:rPr lang="en-US" sz="2800" i="1" dirty="0">
                <a:sym typeface="Symbol"/>
              </a:rPr>
              <a:t>TP</a:t>
            </a:r>
            <a:r>
              <a:rPr lang="en-US" sz="2800" dirty="0">
                <a:sym typeface="Symbol"/>
              </a:rPr>
              <a:t>) = </a:t>
            </a:r>
            <a:r>
              <a:rPr lang="en-US" sz="2800" i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TP</a:t>
            </a:r>
            <a:r>
              <a:rPr lang="en-US" sz="2800" dirty="0">
                <a:sym typeface="Symbol"/>
              </a:rPr>
              <a:t> | ¬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</a:t>
            </a:r>
            <a:r>
              <a:rPr lang="en-US" sz="2800" i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(¬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 / </a:t>
            </a:r>
            <a:r>
              <a:rPr lang="en-US" sz="2800" i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TP</a:t>
            </a:r>
            <a:r>
              <a:rPr lang="en-US" sz="2800" dirty="0">
                <a:sym typeface="Symbol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		= (1 – 0.99)(1 – 0.01) /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TP</a:t>
            </a:r>
            <a:r>
              <a:rPr lang="en-US" dirty="0">
                <a:sym typeface="Symbol"/>
              </a:rPr>
              <a:t>) = 0.0099/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TP</a:t>
            </a:r>
            <a:r>
              <a:rPr lang="en-US" dirty="0">
                <a:sym typeface="Symbol"/>
              </a:rPr>
              <a:t>)</a:t>
            </a:r>
          </a:p>
          <a:p>
            <a:pPr marL="0" indent="0">
              <a:buNone/>
            </a:pPr>
            <a:r>
              <a:rPr lang="en-US" sz="2800" dirty="0"/>
              <a:t>0.0099/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) + 0.0099/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) = 1, so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TP</a:t>
            </a:r>
            <a:r>
              <a:rPr lang="en-US" sz="2800" dirty="0"/>
              <a:t>) = 0.0198</a:t>
            </a:r>
          </a:p>
          <a:p>
            <a:pPr marL="0" indent="0">
              <a:buNone/>
            </a:pPr>
            <a:r>
              <a:rPr lang="en-US" sz="2800" dirty="0"/>
              <a:t>So,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 | </a:t>
            </a:r>
            <a:r>
              <a:rPr lang="en-US" sz="2800" i="1" dirty="0"/>
              <a:t>TP</a:t>
            </a:r>
            <a:r>
              <a:rPr lang="en-US" sz="2800" dirty="0"/>
              <a:t>) = 0.0099 / 0.0198 = 0.5</a:t>
            </a:r>
          </a:p>
        </p:txBody>
      </p:sp>
    </p:spTree>
    <p:extLst>
      <p:ext uri="{BB962C8B-B14F-4D97-AF65-F5344CB8AC3E}">
        <p14:creationId xmlns:p14="http://schemas.microsoft.com/office/powerpoint/2010/main" val="13920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04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Inference with </a:t>
            </a:r>
            <a:r>
              <a:rPr lang="en-US" sz="4000" dirty="0" err="1"/>
              <a:t>Bayes’s</a:t>
            </a:r>
            <a:r>
              <a:rPr lang="en-US" sz="4000" dirty="0"/>
              <a:t> Rule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0813" cy="55610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In a bag there are two envelopes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one has a red ball (worth $100) and a black ball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/>
              <a:t>one has two black balls.  Black balls are worth nothing</a:t>
            </a:r>
          </a:p>
          <a:p>
            <a:pPr lvl="1" eaLnBrk="1" hangingPunct="1"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You randomly grab an envelope, and randomly take out one ball – it’s </a:t>
            </a:r>
            <a:r>
              <a:rPr lang="en-US" sz="2800" b="1" dirty="0"/>
              <a:t>black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At this point you’re given the option to switch envelopes.  </a:t>
            </a:r>
            <a:r>
              <a:rPr lang="en-US" sz="2800" dirty="0">
                <a:solidFill>
                  <a:srgbClr val="FF3300"/>
                </a:solidFill>
              </a:rPr>
              <a:t>Should you switch or not?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22891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286000"/>
            <a:ext cx="22891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2" name="Oval 5"/>
          <p:cNvSpPr>
            <a:spLocks noChangeArrowheads="1"/>
          </p:cNvSpPr>
          <p:nvPr/>
        </p:nvSpPr>
        <p:spPr bwMode="auto">
          <a:xfrm>
            <a:off x="5410200" y="3276600"/>
            <a:ext cx="304800" cy="3048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Oval 6"/>
          <p:cNvSpPr>
            <a:spLocks noChangeArrowheads="1"/>
          </p:cNvSpPr>
          <p:nvPr/>
        </p:nvSpPr>
        <p:spPr bwMode="auto">
          <a:xfrm>
            <a:off x="2971800" y="3276600"/>
            <a:ext cx="304800" cy="3048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Oval 7"/>
          <p:cNvSpPr>
            <a:spLocks noChangeArrowheads="1"/>
          </p:cNvSpPr>
          <p:nvPr/>
        </p:nvSpPr>
        <p:spPr bwMode="auto">
          <a:xfrm>
            <a:off x="2286000" y="3276600"/>
            <a:ext cx="304800" cy="3048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33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0" y="6248400"/>
            <a:ext cx="469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Similar to the “Monty Hall Problem”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Inference with </a:t>
            </a:r>
            <a:r>
              <a:rPr lang="en-US" sz="4000" dirty="0" err="1"/>
              <a:t>Bayes’s</a:t>
            </a:r>
            <a:r>
              <a:rPr lang="en-US" sz="4000" dirty="0"/>
              <a:t> Rule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562600"/>
          </a:xfrm>
        </p:spPr>
        <p:txBody>
          <a:bodyPr/>
          <a:lstStyle/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i="1" dirty="0"/>
              <a:t>E</a:t>
            </a:r>
            <a:r>
              <a:rPr lang="en-US" sz="2600" dirty="0"/>
              <a:t>: envelope, 1 = (R,B), 2 = (B,B)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i="1" dirty="0"/>
              <a:t>B</a:t>
            </a:r>
            <a:r>
              <a:rPr lang="en-US" sz="2600" dirty="0"/>
              <a:t>: the event of drawing a </a:t>
            </a:r>
            <a:r>
              <a:rPr lang="en-US" sz="2600" i="1" dirty="0"/>
              <a:t>black</a:t>
            </a:r>
            <a:r>
              <a:rPr lang="en-US" sz="2600" dirty="0"/>
              <a:t> ball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/>
              <a:t>Given: 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E</a:t>
            </a:r>
            <a:r>
              <a:rPr lang="en-US" sz="2600" dirty="0"/>
              <a:t>=1) = 0.5,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E</a:t>
            </a:r>
            <a:r>
              <a:rPr lang="en-US" sz="2600" dirty="0"/>
              <a:t>=2) = 1,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=1) =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=2) = 0.5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/>
              <a:t>Query:  Is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=1 | </a:t>
            </a:r>
            <a:r>
              <a:rPr lang="en-US" sz="2600" i="1" dirty="0"/>
              <a:t>B</a:t>
            </a:r>
            <a:r>
              <a:rPr lang="en-US" sz="2600" dirty="0"/>
              <a:t>) &gt;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=2 | </a:t>
            </a:r>
            <a:r>
              <a:rPr lang="en-US" sz="2600" i="1" dirty="0"/>
              <a:t>B</a:t>
            </a:r>
            <a:r>
              <a:rPr lang="en-US" sz="2600" dirty="0"/>
              <a:t>)?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/>
              <a:t>Use </a:t>
            </a:r>
            <a:r>
              <a:rPr lang="en-US" sz="2600" dirty="0" err="1"/>
              <a:t>Bayes’s</a:t>
            </a:r>
            <a:r>
              <a:rPr lang="en-US" sz="2600" dirty="0"/>
              <a:t> rule: 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|</a:t>
            </a:r>
            <a:r>
              <a:rPr lang="en-US" sz="2600" i="1" dirty="0"/>
              <a:t>B</a:t>
            </a:r>
            <a:r>
              <a:rPr lang="en-US" sz="2600" dirty="0"/>
              <a:t>) =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E</a:t>
            </a:r>
            <a:r>
              <a:rPr lang="en-US" sz="2600" dirty="0"/>
              <a:t>)*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) /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)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) = 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E</a:t>
            </a:r>
            <a:r>
              <a:rPr lang="en-US" sz="2600" dirty="0"/>
              <a:t>=1)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=1) +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E</a:t>
            </a:r>
            <a:r>
              <a:rPr lang="en-US" sz="2600" dirty="0"/>
              <a:t>=2)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=2) = (.5)(.5) + (1)(.5) = .75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=1|</a:t>
            </a:r>
            <a:r>
              <a:rPr lang="en-US" sz="2600" i="1" dirty="0"/>
              <a:t>B</a:t>
            </a:r>
            <a:r>
              <a:rPr lang="en-US" sz="2600" dirty="0"/>
              <a:t>) =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E</a:t>
            </a:r>
            <a:r>
              <a:rPr lang="en-US" sz="2600" dirty="0"/>
              <a:t>=1)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=1)/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) = (.5)(.5)/(.75) =  0.33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=2|</a:t>
            </a:r>
            <a:r>
              <a:rPr lang="en-US" sz="2600" i="1" dirty="0"/>
              <a:t>B</a:t>
            </a:r>
            <a:r>
              <a:rPr lang="en-US" sz="2600" dirty="0"/>
              <a:t>) = 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|</a:t>
            </a:r>
            <a:r>
              <a:rPr lang="en-US" sz="2600" i="1" dirty="0"/>
              <a:t>E</a:t>
            </a:r>
            <a:r>
              <a:rPr lang="en-US" sz="2600" dirty="0"/>
              <a:t>=2)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E</a:t>
            </a:r>
            <a:r>
              <a:rPr lang="en-US" sz="2600" dirty="0"/>
              <a:t>=2)/</a:t>
            </a:r>
            <a:r>
              <a:rPr lang="en-US" sz="2600" i="1" dirty="0"/>
              <a:t>P</a:t>
            </a:r>
            <a:r>
              <a:rPr lang="en-US" sz="2600" dirty="0"/>
              <a:t>(</a:t>
            </a:r>
            <a:r>
              <a:rPr lang="en-US" sz="2600" i="1" dirty="0"/>
              <a:t>B</a:t>
            </a:r>
            <a:r>
              <a:rPr lang="en-US" sz="2600" dirty="0"/>
              <a:t>) = (1)(.5)/(.75) =  0.67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/>
              <a:t>After seeing a black ball, the posterior probability of this envelope being #1 (thus worth $100) is </a:t>
            </a:r>
            <a:r>
              <a:rPr lang="en-US" sz="2600" i="1" dirty="0"/>
              <a:t>smaller</a:t>
            </a:r>
            <a:r>
              <a:rPr lang="en-US" sz="2600" dirty="0"/>
              <a:t> than it being #2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600" dirty="0"/>
              <a:t>Thus you should switch!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7108495" y="2743200"/>
            <a:ext cx="1806905" cy="612648"/>
          </a:xfrm>
          <a:prstGeom prst="wedgeEllipseCallout">
            <a:avLst>
              <a:gd name="adj1" fmla="val -55616"/>
              <a:gd name="adj2" fmla="val 8413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2864858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Conditioning rule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Summary of Important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Conditional Probability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/>
              <a:t>Product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/>
              <a:t>Chain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C</a:t>
            </a:r>
            <a:r>
              <a:rPr lang="en-US" sz="2800" dirty="0"/>
              <a:t>|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Chain rule</a:t>
            </a:r>
            <a:r>
              <a:rPr lang="en-US" sz="2800" dirty="0"/>
              <a:t>: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</a:t>
            </a: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B,C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b="1" dirty="0"/>
              <a:t>Addition / Conditioning rule</a:t>
            </a:r>
            <a:r>
              <a:rPr lang="en-US" dirty="0"/>
              <a:t>: 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</a:t>
            </a:r>
            <a:endParaRPr lang="en-US" dirty="0"/>
          </a:p>
          <a:p>
            <a:pPr marL="457200" lvl="1" indent="0" algn="ctr">
              <a:buNone/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60870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 Example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1% of women over 40 who are tested have breast cancer.  85% of women who really </a:t>
            </a:r>
            <a:r>
              <a:rPr lang="en-US" i="1" dirty="0"/>
              <a:t>do</a:t>
            </a:r>
            <a:r>
              <a:rPr lang="en-US" dirty="0"/>
              <a:t> have breast cancer have a positive mammography test (true positive rate).  8% who do </a:t>
            </a:r>
            <a:r>
              <a:rPr lang="en-US" i="1" dirty="0"/>
              <a:t>not</a:t>
            </a:r>
            <a:r>
              <a:rPr lang="en-US" dirty="0"/>
              <a:t> have cancer will have a positive mammography (false positive rate).  </a:t>
            </a:r>
          </a:p>
          <a:p>
            <a:r>
              <a:rPr lang="en-US" dirty="0"/>
              <a:t>Question:  A patient gets a positive mammography test.  What is the chance she has breast cancer?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Boolean random variable </a:t>
            </a:r>
            <a:r>
              <a:rPr lang="en-US" i="1" dirty="0"/>
              <a:t>M</a:t>
            </a:r>
            <a:r>
              <a:rPr lang="en-US" dirty="0"/>
              <a:t> mean “positive mammography test”</a:t>
            </a:r>
          </a:p>
          <a:p>
            <a:r>
              <a:rPr lang="en-US" dirty="0"/>
              <a:t>Let Boolean random variable </a:t>
            </a:r>
            <a:r>
              <a:rPr lang="en-US" i="1" dirty="0"/>
              <a:t>C</a:t>
            </a:r>
            <a:r>
              <a:rPr lang="en-US" dirty="0"/>
              <a:t> mean “has breast cancer”</a:t>
            </a:r>
          </a:p>
          <a:p>
            <a:r>
              <a:rPr lang="en-US" dirty="0"/>
              <a:t>Given: </a:t>
            </a:r>
          </a:p>
          <a:p>
            <a:pPr marL="457200" lvl="1" indent="0">
              <a:buFont typeface="Arial" charset="0"/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C</a:t>
            </a:r>
            <a:r>
              <a:rPr lang="en-US" sz="3200" dirty="0"/>
              <a:t>) = 0.01</a:t>
            </a:r>
          </a:p>
          <a:p>
            <a:pPr marL="457200" lvl="1" indent="0">
              <a:buFont typeface="Arial" charset="0"/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M</a:t>
            </a:r>
            <a:r>
              <a:rPr lang="en-US" sz="3200" dirty="0"/>
              <a:t>|</a:t>
            </a:r>
            <a:r>
              <a:rPr lang="en-US" sz="3200" i="1" dirty="0"/>
              <a:t>C</a:t>
            </a:r>
            <a:r>
              <a:rPr lang="en-US" sz="3200" dirty="0"/>
              <a:t>) = 0.85</a:t>
            </a:r>
          </a:p>
          <a:p>
            <a:pPr marL="457200" lvl="1" indent="0"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M</a:t>
            </a:r>
            <a:r>
              <a:rPr lang="en-US" sz="3200" dirty="0"/>
              <a:t>|</a:t>
            </a:r>
            <a:r>
              <a:rPr lang="en-US" sz="3200" dirty="0">
                <a:sym typeface="Symbol"/>
              </a:rPr>
              <a:t>¬</a:t>
            </a:r>
            <a:r>
              <a:rPr lang="en-US" sz="3200" i="1" dirty="0">
                <a:sym typeface="Symbol" pitchFamily="82" charset="2"/>
              </a:rPr>
              <a:t>C</a:t>
            </a:r>
            <a:r>
              <a:rPr lang="en-US" sz="3200" dirty="0">
                <a:sym typeface="Symbol" pitchFamily="82" charset="2"/>
              </a:rPr>
              <a:t>) = 0.08</a:t>
            </a:r>
          </a:p>
          <a:p>
            <a:pPr marL="457200" lvl="1" indent="0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Logics</a:t>
            </a:r>
          </a:p>
        </p:txBody>
      </p:sp>
      <p:sp>
        <p:nvSpPr>
          <p:cNvPr id="1556483" name="Rectangle 1027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8382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Logics are characterized by what they use as "primitives"</a:t>
            </a:r>
          </a:p>
        </p:txBody>
      </p:sp>
      <p:graphicFrame>
        <p:nvGraphicFramePr>
          <p:cNvPr id="1556484" name="Group 1028"/>
          <p:cNvGraphicFramePr>
            <a:graphicFrameLocks noGrp="1"/>
          </p:cNvGraphicFramePr>
          <p:nvPr/>
        </p:nvGraphicFramePr>
        <p:xfrm>
          <a:off x="457200" y="2819400"/>
          <a:ext cx="8305800" cy="3352799"/>
        </p:xfrm>
        <a:graphic>
          <a:graphicData uri="http://schemas.openxmlformats.org/drawingml/2006/table">
            <a:tbl>
              <a:tblPr/>
              <a:tblGrid>
                <a:gridCol w="249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Logic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What Exists in World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Knowledge States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Propositional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facts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true/false/unknown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First-Order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facts, objects, relations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true/false/unknown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Temporal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facts, objects, relations, times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true/false/unknown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Probability Theory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facts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degree of belief 0..1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Fuzzy</a:t>
                      </a:r>
                    </a:p>
                  </a:txBody>
                  <a:tcPr marT="45731" marB="4573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degree of truth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</a:rPr>
                        <a:t>degree of belief 0..1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Compute the posterior probability:  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        by </a:t>
            </a:r>
            <a:r>
              <a:rPr lang="en-US" dirty="0" err="1"/>
              <a:t>Bayes’s</a:t>
            </a:r>
            <a:r>
              <a:rPr lang="en-US" dirty="0"/>
              <a:t> rule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     = (.85)(.01)/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+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by the Conditioning rule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r>
              <a:rPr lang="en-US" dirty="0">
                <a:sym typeface="Symbol"/>
              </a:rPr>
              <a:t>So,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|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) = .0085/[(.85)(.01) + (.08)(1-.01)]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= 0.097</a:t>
            </a:r>
          </a:p>
          <a:p>
            <a:pPr>
              <a:defRPr/>
            </a:pPr>
            <a:r>
              <a:rPr lang="en-US" dirty="0">
                <a:sym typeface="Symbol"/>
              </a:rPr>
              <a:t>So, there is only a 9.7% chance that if you have a positive test you really have cancer!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/>
              <a:t>Bayes’s</a:t>
            </a:r>
            <a:r>
              <a:rPr lang="en-US" dirty="0"/>
              <a:t> Rule with Multiple Evidence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 same patient goes back and gets a </a:t>
            </a:r>
            <a:r>
              <a:rPr lang="en-US" i="1" dirty="0"/>
              <a:t>second</a:t>
            </a:r>
            <a:r>
              <a:rPr lang="en-US" dirty="0"/>
              <a:t> mammography and it too is positive.  Now, what is the chance she has cancer?</a:t>
            </a:r>
          </a:p>
          <a:p>
            <a:r>
              <a:rPr lang="en-US" dirty="0"/>
              <a:t>Let 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 be the 2 positive tests</a:t>
            </a:r>
          </a:p>
          <a:p>
            <a:r>
              <a:rPr lang="en-US" dirty="0"/>
              <a:t>Compute posterior:  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/>
              <a:t>Bayes’s</a:t>
            </a:r>
            <a:r>
              <a:rPr lang="en-US" dirty="0"/>
              <a:t> Rule with Multiple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/>
          <a:lstStyle/>
          <a:p>
            <a:pPr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      by </a:t>
            </a:r>
            <a:r>
              <a:rPr lang="en-US" dirty="0" err="1"/>
              <a:t>Bayes’s</a:t>
            </a:r>
            <a:r>
              <a:rPr lang="en-US" dirty="0"/>
              <a:t> rule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1|</a:t>
            </a:r>
            <a:r>
              <a:rPr lang="en-US" i="1" dirty="0"/>
              <a:t>M</a:t>
            </a:r>
            <a:r>
              <a:rPr lang="en-US" dirty="0"/>
              <a:t>2, 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</a:t>
            </a:r>
          </a:p>
          <a:p>
            <a:pPr>
              <a:defRPr/>
            </a:pPr>
            <a:r>
              <a:rPr lang="en-US" dirty="0"/>
              <a:t>Assuming </a:t>
            </a:r>
            <a:r>
              <a:rPr lang="en-US" b="1" i="1" dirty="0"/>
              <a:t>M</a:t>
            </a:r>
            <a:r>
              <a:rPr lang="en-US" b="1" dirty="0"/>
              <a:t>1 and </a:t>
            </a:r>
            <a:r>
              <a:rPr lang="en-US" b="1" i="1" dirty="0"/>
              <a:t>M</a:t>
            </a:r>
            <a:r>
              <a:rPr lang="en-US" b="1" dirty="0"/>
              <a:t>2 are independent </a:t>
            </a:r>
            <a:r>
              <a:rPr lang="en-US" dirty="0"/>
              <a:t>means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2)</a:t>
            </a:r>
          </a:p>
          <a:p>
            <a:pPr>
              <a:defRPr/>
            </a:pPr>
            <a:r>
              <a:rPr lang="en-US" dirty="0"/>
              <a:t>From before,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2) = 0.0877</a:t>
            </a:r>
          </a:p>
          <a:p>
            <a:pPr>
              <a:defRPr/>
            </a:pPr>
            <a:r>
              <a:rPr lang="en-US" dirty="0"/>
              <a:t>So,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 = (.85)(.85)(.01)/ (.0877)(.0877) = 0.9395    or   93.95% 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657600" y="2209800"/>
            <a:ext cx="2819400" cy="304800"/>
          </a:xfrm>
          <a:prstGeom prst="wedgeRoundRectCallout">
            <a:avLst>
              <a:gd name="adj1" fmla="val -40199"/>
              <a:gd name="adj2" fmla="val 1173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Conditionalized</a:t>
            </a:r>
            <a:r>
              <a:rPr lang="en-US" sz="1800" dirty="0">
                <a:solidFill>
                  <a:schemeClr val="tx1"/>
                </a:solidFill>
              </a:rPr>
              <a:t> Chain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Independence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0813" cy="5103813"/>
          </a:xfrm>
        </p:spPr>
        <p:txBody>
          <a:bodyPr/>
          <a:lstStyle/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Two events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b="1" dirty="0">
                <a:solidFill>
                  <a:srgbClr val="FF3300"/>
                </a:solidFill>
              </a:rPr>
              <a:t>independent</a:t>
            </a:r>
            <a:r>
              <a:rPr lang="en-US" dirty="0"/>
              <a:t> if the following hold:</a:t>
            </a:r>
          </a:p>
          <a:p>
            <a:pPr lvl="1" eaLnBrk="1" hangingPunct="1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*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</a:t>
            </a:r>
          </a:p>
          <a:p>
            <a:pPr lvl="1" eaLnBrk="1" hangingPunct="1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dirty="0">
                <a:sym typeface="Symbol"/>
              </a:rPr>
              <a:t>¬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*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dirty="0">
                <a:sym typeface="Symbol"/>
              </a:rPr>
              <a:t>¬</a:t>
            </a:r>
            <a:r>
              <a:rPr lang="en-US" sz="3200" i="1" dirty="0"/>
              <a:t>B</a:t>
            </a:r>
            <a:r>
              <a:rPr lang="en-US" sz="3200" dirty="0"/>
              <a:t>)</a:t>
            </a:r>
          </a:p>
          <a:p>
            <a:pPr marL="457200" lvl="1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	…</a:t>
            </a:r>
          </a:p>
          <a:p>
            <a:pPr lvl="1" eaLnBrk="1" hangingPunct="1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 | 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</a:t>
            </a:r>
          </a:p>
          <a:p>
            <a:pPr lvl="1" eaLnBrk="1" hangingPunct="1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B </a:t>
            </a:r>
            <a:r>
              <a:rPr lang="en-US" sz="3200" dirty="0"/>
              <a:t>| 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</a:t>
            </a:r>
          </a:p>
          <a:p>
            <a:pPr lvl="1" eaLnBrk="1" hangingPunct="1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 | </a:t>
            </a:r>
            <a:r>
              <a:rPr lang="en-US" sz="3200" dirty="0">
                <a:sym typeface="Symbol"/>
              </a:rPr>
              <a:t>¬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</a:t>
            </a:r>
          </a:p>
          <a:p>
            <a:pPr marL="457200" lvl="1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	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9906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Independence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0813" cy="51038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Independence is a kind of domain knowledge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Needs an understanding of </a:t>
            </a:r>
            <a:r>
              <a:rPr lang="en-US" b="1" i="1" dirty="0"/>
              <a:t>causation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Very strong assumption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Example: </a:t>
            </a:r>
            <a:r>
              <a:rPr lang="en-US" i="1" dirty="0"/>
              <a:t>P</a:t>
            </a:r>
            <a:r>
              <a:rPr lang="en-US" dirty="0"/>
              <a:t>(burglary) = 0.001  and </a:t>
            </a:r>
            <a:r>
              <a:rPr lang="en-US" i="1" dirty="0"/>
              <a:t>P</a:t>
            </a:r>
            <a:r>
              <a:rPr lang="en-US" dirty="0"/>
              <a:t>(earthquake) = 0.002  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Let’s say they are </a:t>
            </a:r>
            <a:r>
              <a:rPr lang="en-US" i="1" dirty="0"/>
              <a:t>independent</a:t>
            </a:r>
            <a:r>
              <a:rPr lang="en-US" dirty="0"/>
              <a:t>  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The full joint probability table = ?</a:t>
            </a:r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/>
              <a:t>Independence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sz="2800" dirty="0"/>
              <a:t>Given:  </a:t>
            </a:r>
            <a:r>
              <a:rPr lang="en-US" sz="2800" i="1" dirty="0">
                <a:solidFill>
                  <a:schemeClr val="accent2"/>
                </a:solidFill>
              </a:rPr>
              <a:t>P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i="1" dirty="0">
                <a:solidFill>
                  <a:schemeClr val="accent2"/>
                </a:solidFill>
              </a:rPr>
              <a:t>B</a:t>
            </a:r>
            <a:r>
              <a:rPr lang="en-US" sz="2800" dirty="0">
                <a:solidFill>
                  <a:schemeClr val="accent2"/>
                </a:solidFill>
              </a:rPr>
              <a:t>) = 0.001, </a:t>
            </a:r>
            <a:r>
              <a:rPr lang="en-US" sz="2800" i="1" dirty="0">
                <a:solidFill>
                  <a:schemeClr val="accent2"/>
                </a:solidFill>
              </a:rPr>
              <a:t>P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i="1" dirty="0">
                <a:solidFill>
                  <a:schemeClr val="accent2"/>
                </a:solidFill>
              </a:rPr>
              <a:t>E</a:t>
            </a:r>
            <a:r>
              <a:rPr lang="en-US" sz="2800" dirty="0">
                <a:solidFill>
                  <a:schemeClr val="accent2"/>
                </a:solidFill>
              </a:rPr>
              <a:t>) = 0.002</a:t>
            </a:r>
            <a:r>
              <a:rPr lang="en-US" sz="2800" dirty="0"/>
              <a:t>, </a:t>
            </a:r>
            <a:r>
              <a:rPr lang="en-US" sz="2800" i="1" dirty="0">
                <a:solidFill>
                  <a:srgbClr val="FF3300"/>
                </a:solidFill>
              </a:rPr>
              <a:t>P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i="1" dirty="0">
                <a:solidFill>
                  <a:srgbClr val="FF3300"/>
                </a:solidFill>
              </a:rPr>
              <a:t>B</a:t>
            </a:r>
            <a:r>
              <a:rPr lang="en-US" sz="2800" dirty="0">
                <a:solidFill>
                  <a:srgbClr val="FF3300"/>
                </a:solidFill>
              </a:rPr>
              <a:t>|</a:t>
            </a:r>
            <a:r>
              <a:rPr lang="en-US" sz="2800" i="1" dirty="0">
                <a:solidFill>
                  <a:srgbClr val="FF3300"/>
                </a:solidFill>
              </a:rPr>
              <a:t>E</a:t>
            </a:r>
            <a:r>
              <a:rPr lang="en-US" sz="2800" dirty="0">
                <a:solidFill>
                  <a:srgbClr val="FF3300"/>
                </a:solidFill>
              </a:rPr>
              <a:t>) = </a:t>
            </a:r>
            <a:r>
              <a:rPr lang="en-US" sz="2800" i="1" dirty="0">
                <a:solidFill>
                  <a:srgbClr val="FF3300"/>
                </a:solidFill>
              </a:rPr>
              <a:t>P</a:t>
            </a:r>
            <a:r>
              <a:rPr lang="en-US" sz="2800" dirty="0">
                <a:solidFill>
                  <a:srgbClr val="FF3300"/>
                </a:solidFill>
              </a:rPr>
              <a:t>(</a:t>
            </a:r>
            <a:r>
              <a:rPr lang="en-US" sz="2800" i="1" dirty="0">
                <a:solidFill>
                  <a:srgbClr val="FF3300"/>
                </a:solidFill>
              </a:rPr>
              <a:t>B</a:t>
            </a:r>
            <a:r>
              <a:rPr lang="en-US" sz="2800" dirty="0">
                <a:solidFill>
                  <a:srgbClr val="FF3300"/>
                </a:solidFill>
              </a:rPr>
              <a:t>)</a:t>
            </a:r>
            <a:endParaRPr lang="en-US" sz="2800" dirty="0"/>
          </a:p>
          <a:p>
            <a:pPr eaLnBrk="1" hangingPunct="1"/>
            <a:r>
              <a:rPr lang="en-US" sz="2800" dirty="0"/>
              <a:t>The full joint probability distribution table (FJPD) is: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Need only 2 numbers to fill in entire table</a:t>
            </a:r>
          </a:p>
          <a:p>
            <a:pPr eaLnBrk="1" hangingPunct="1"/>
            <a:r>
              <a:rPr lang="en-US" sz="2800" dirty="0"/>
              <a:t>Now we can do anything, since we have the FJPD</a:t>
            </a:r>
          </a:p>
        </p:txBody>
      </p:sp>
      <p:graphicFrame>
        <p:nvGraphicFramePr>
          <p:cNvPr id="12393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36382"/>
              </p:ext>
            </p:extLst>
          </p:nvPr>
        </p:nvGraphicFramePr>
        <p:xfrm>
          <a:off x="1066800" y="2590800"/>
          <a:ext cx="6629400" cy="28194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Earthquake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sym typeface="Symbol"/>
                        </a:rPr>
                        <a:t>¬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sym typeface="Symbol"/>
                        </a:rPr>
                        <a:t>¬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sym typeface="Symbol"/>
                        </a:rPr>
                        <a:t>¬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r>
                        <a:rPr lang="en-US" sz="2000" dirty="0">
                          <a:sym typeface="Symbol"/>
                        </a:rPr>
                        <a:t>¬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SzPct val="150000"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Independence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independent, Boolean random variables, the FJPD has 2</a:t>
            </a:r>
            <a:r>
              <a:rPr lang="en-US" i="1" baseline="30000" dirty="0"/>
              <a:t>n</a:t>
            </a:r>
            <a:r>
              <a:rPr lang="en-US" dirty="0"/>
              <a:t> entries, but we only need </a:t>
            </a:r>
            <a:r>
              <a:rPr lang="en-US" i="1" dirty="0"/>
              <a:t>n</a:t>
            </a:r>
            <a:r>
              <a:rPr lang="en-US" dirty="0"/>
              <a:t> numbers (degrees of freedom) to fill in entire table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independent random variables, where each can take </a:t>
            </a:r>
            <a:r>
              <a:rPr lang="en-US" i="1" dirty="0"/>
              <a:t>k</a:t>
            </a:r>
            <a:r>
              <a:rPr lang="en-US" dirty="0"/>
              <a:t> values, the FJPD table has: 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i="1" dirty="0" err="1"/>
              <a:t>k</a:t>
            </a:r>
            <a:r>
              <a:rPr lang="en-US" sz="3200" i="1" baseline="30000" dirty="0" err="1"/>
              <a:t>n</a:t>
            </a:r>
            <a:r>
              <a:rPr lang="en-US" sz="3200" dirty="0"/>
              <a:t> entries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Only </a:t>
            </a:r>
            <a:r>
              <a:rPr lang="en-US" sz="3200" i="1" dirty="0"/>
              <a:t>n</a:t>
            </a:r>
            <a:r>
              <a:rPr lang="en-US" sz="3200" dirty="0"/>
              <a:t>(</a:t>
            </a:r>
            <a:r>
              <a:rPr lang="en-US" sz="3200" i="1" dirty="0"/>
              <a:t>k</a:t>
            </a:r>
            <a:r>
              <a:rPr lang="en-US" sz="3200" dirty="0"/>
              <a:t>-1) numbers needed (DOFs)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60801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Independence  Misused</a:t>
            </a: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457200" y="914400"/>
            <a:ext cx="82296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A famous statistician would never travel by airplane, because he had studied air travel and estimated that the probability of there being a bomb on any given flight was one in a million, and he was not prepared to accept these odds.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One day, a colleague met him at a conference far from home. "How did you get here, by train?"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"No, I flew"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"What about the possibility of a bomb?"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>
                <a:solidFill>
                  <a:srgbClr val="000000"/>
                </a:solidFill>
              </a:rPr>
              <a:t>"Well, I began thinking that if the odds of one bomb are 1:million, then the odds of two bombs are (1/1,000,000) x (1/1,000,000). This is a very, very small probability, which I can accept. So now I bring my own bomb along!"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5938838" y="6324600"/>
            <a:ext cx="25415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Times New Roman" charset="0"/>
              </a:rPr>
              <a:t>An innocent old math joke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Conditional  Independence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1800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Random variables can be </a:t>
            </a:r>
            <a:r>
              <a:rPr lang="en-US" sz="2800" b="1" i="1" dirty="0"/>
              <a:t>dependent</a:t>
            </a:r>
            <a:r>
              <a:rPr lang="en-US" sz="2800" dirty="0"/>
              <a:t>, but </a:t>
            </a:r>
            <a:r>
              <a:rPr lang="en-US" sz="2800" b="1" dirty="0">
                <a:solidFill>
                  <a:srgbClr val="FF3300"/>
                </a:solidFill>
              </a:rPr>
              <a:t>conditionally independent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Example:  Your house has an alarm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Neighbor John calls when he hears the alarm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Neighbor Mary calls when she hears the alarm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Assume John and Mary don’t talk to each other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Is </a:t>
            </a:r>
            <a:r>
              <a:rPr lang="en-US" sz="2800" i="1" dirty="0" err="1"/>
              <a:t>JohnCall</a:t>
            </a:r>
            <a:r>
              <a:rPr lang="en-US" sz="2800" dirty="0"/>
              <a:t> </a:t>
            </a:r>
            <a:r>
              <a:rPr lang="en-US" sz="2800" i="1" dirty="0"/>
              <a:t>independent</a:t>
            </a:r>
            <a:r>
              <a:rPr lang="en-US" sz="2800" dirty="0"/>
              <a:t> of </a:t>
            </a:r>
            <a:r>
              <a:rPr lang="en-US" sz="2800" i="1" dirty="0" err="1"/>
              <a:t>MaryCall</a:t>
            </a:r>
            <a:r>
              <a:rPr lang="en-US" sz="2800" dirty="0"/>
              <a:t>?  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dirty="0"/>
              <a:t>No</a:t>
            </a:r>
            <a:r>
              <a:rPr lang="en-US" dirty="0"/>
              <a:t> – If John called, it is likely the alarm went off, which increases the probability of Mary calling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MaryCall</a:t>
            </a:r>
            <a:r>
              <a:rPr lang="en-US" dirty="0"/>
              <a:t> | </a:t>
            </a:r>
            <a:r>
              <a:rPr lang="en-US" i="1" dirty="0" err="1"/>
              <a:t>JohnCall</a:t>
            </a:r>
            <a:r>
              <a:rPr lang="en-US" dirty="0"/>
              <a:t>) </a:t>
            </a:r>
            <a:r>
              <a:rPr lang="en-US" dirty="0">
                <a:cs typeface="Arial" charset="0"/>
              </a:rPr>
              <a:t> </a:t>
            </a:r>
            <a:r>
              <a:rPr lang="en-US" dirty="0">
                <a:latin typeface="Symbol" pitchFamily="82" charset="2"/>
                <a:cs typeface="Arial" charset="0"/>
              </a:rPr>
              <a:t>≠</a:t>
            </a:r>
            <a:r>
              <a:rPr lang="en-US" dirty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P</a:t>
            </a:r>
            <a:r>
              <a:rPr lang="en-US" dirty="0">
                <a:cs typeface="Arial" charset="0"/>
              </a:rPr>
              <a:t>(</a:t>
            </a:r>
            <a:r>
              <a:rPr lang="en-US" i="1" dirty="0" err="1">
                <a:cs typeface="Arial" charset="0"/>
              </a:rPr>
              <a:t>MaryCall</a:t>
            </a:r>
            <a:r>
              <a:rPr lang="en-US" dirty="0">
                <a:cs typeface="Arial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Probability Theory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CC3300"/>
                </a:solidFill>
              </a:rPr>
              <a:t>Probability theory</a:t>
            </a:r>
            <a:r>
              <a:rPr lang="en-US" dirty="0"/>
              <a:t> serves as a formal means for</a:t>
            </a:r>
          </a:p>
          <a:p>
            <a:pPr lvl="1" eaLnBrk="1" hangingPunct="1"/>
            <a:r>
              <a:rPr lang="en-US" dirty="0"/>
              <a:t>Representing and reasoning with uncertain knowledge</a:t>
            </a:r>
          </a:p>
          <a:p>
            <a:pPr lvl="1" eaLnBrk="1" hangingPunct="1"/>
            <a:r>
              <a:rPr lang="en-US" dirty="0"/>
              <a:t>Modeling </a:t>
            </a:r>
            <a:r>
              <a:rPr lang="en-US" b="1" dirty="0"/>
              <a:t>degrees of belief </a:t>
            </a:r>
            <a:r>
              <a:rPr lang="en-US" dirty="0"/>
              <a:t>in a proposition (event, conclusion, diagnosis, etc.)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i="1" dirty="0"/>
              <a:t>Probability is the “language” of uncertainty</a:t>
            </a:r>
          </a:p>
          <a:p>
            <a:pPr lvl="1" eaLnBrk="1" hangingPunct="1"/>
            <a:r>
              <a:rPr lang="en-US" dirty="0"/>
              <a:t>A key modeling tool in modern 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63" grpId="0" build="p" bldLvl="2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0813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Conditional  Independence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0381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But, if we </a:t>
            </a:r>
            <a:r>
              <a:rPr lang="en-US" sz="2800" i="1" dirty="0"/>
              <a:t>know</a:t>
            </a:r>
            <a:r>
              <a:rPr lang="en-US" sz="2800" dirty="0"/>
              <a:t> the status of the </a:t>
            </a:r>
            <a:r>
              <a:rPr lang="en-US" sz="2800" i="1" dirty="0"/>
              <a:t>Alarm</a:t>
            </a:r>
            <a:r>
              <a:rPr lang="en-US" sz="2800" dirty="0"/>
              <a:t>, </a:t>
            </a:r>
            <a:r>
              <a:rPr lang="en-US" sz="2800" i="1" dirty="0" err="1"/>
              <a:t>JohnCall</a:t>
            </a:r>
            <a:r>
              <a:rPr lang="en-US" sz="2800" dirty="0"/>
              <a:t> will </a:t>
            </a:r>
            <a:r>
              <a:rPr lang="en-US" sz="2800" b="1" i="1" dirty="0"/>
              <a:t>not</a:t>
            </a:r>
            <a:r>
              <a:rPr lang="en-US" sz="2800" dirty="0"/>
              <a:t> affect whether or not Mary calls</a:t>
            </a:r>
          </a:p>
          <a:p>
            <a:pPr algn="ctr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>
                <a:solidFill>
                  <a:srgbClr val="3333CC"/>
                </a:solidFill>
              </a:rPr>
              <a:t>   P</a:t>
            </a:r>
            <a:r>
              <a:rPr lang="en-US" sz="2800" dirty="0">
                <a:solidFill>
                  <a:srgbClr val="3333CC"/>
                </a:solidFill>
              </a:rPr>
              <a:t>(</a:t>
            </a:r>
            <a:r>
              <a:rPr lang="en-US" sz="2800" i="1" dirty="0" err="1">
                <a:solidFill>
                  <a:srgbClr val="3333CC"/>
                </a:solidFill>
              </a:rPr>
              <a:t>MaryCall</a:t>
            </a:r>
            <a:r>
              <a:rPr lang="en-US" sz="2800" i="1" dirty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| </a:t>
            </a:r>
            <a:r>
              <a:rPr lang="en-US" sz="2800" i="1" dirty="0">
                <a:solidFill>
                  <a:srgbClr val="3333CC"/>
                </a:solidFill>
              </a:rPr>
              <a:t>Alarm</a:t>
            </a:r>
            <a:r>
              <a:rPr lang="en-US" sz="2800" dirty="0">
                <a:solidFill>
                  <a:srgbClr val="3333CC"/>
                </a:solidFill>
              </a:rPr>
              <a:t>, </a:t>
            </a:r>
            <a:r>
              <a:rPr lang="en-US" sz="2800" i="1" dirty="0" err="1">
                <a:solidFill>
                  <a:srgbClr val="3333CC"/>
                </a:solidFill>
              </a:rPr>
              <a:t>JohnCall</a:t>
            </a:r>
            <a:r>
              <a:rPr lang="en-US" sz="2800" dirty="0">
                <a:solidFill>
                  <a:srgbClr val="3333CC"/>
                </a:solidFill>
              </a:rPr>
              <a:t>) = </a:t>
            </a:r>
            <a:r>
              <a:rPr lang="en-US" sz="2800" i="1" dirty="0">
                <a:solidFill>
                  <a:srgbClr val="3333CC"/>
                </a:solidFill>
              </a:rPr>
              <a:t>P</a:t>
            </a:r>
            <a:r>
              <a:rPr lang="en-US" sz="2800" dirty="0">
                <a:solidFill>
                  <a:srgbClr val="3333CC"/>
                </a:solidFill>
              </a:rPr>
              <a:t>(</a:t>
            </a:r>
            <a:r>
              <a:rPr lang="en-US" sz="2800" i="1" dirty="0" err="1">
                <a:solidFill>
                  <a:srgbClr val="3333CC"/>
                </a:solidFill>
              </a:rPr>
              <a:t>MaryCall</a:t>
            </a:r>
            <a:r>
              <a:rPr lang="en-US" sz="2800" dirty="0">
                <a:solidFill>
                  <a:srgbClr val="3333CC"/>
                </a:solidFill>
              </a:rPr>
              <a:t> | </a:t>
            </a:r>
            <a:r>
              <a:rPr lang="en-US" sz="2800" i="1" dirty="0">
                <a:solidFill>
                  <a:srgbClr val="3333CC"/>
                </a:solidFill>
              </a:rPr>
              <a:t>Alarm</a:t>
            </a:r>
            <a:r>
              <a:rPr lang="en-US" sz="2800" dirty="0">
                <a:solidFill>
                  <a:srgbClr val="3333CC"/>
                </a:solidFill>
              </a:rPr>
              <a:t>)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We say </a:t>
            </a:r>
            <a:r>
              <a:rPr lang="en-US" sz="2800" i="1" dirty="0" err="1"/>
              <a:t>JohnCall</a:t>
            </a:r>
            <a:r>
              <a:rPr lang="en-US" sz="2800" dirty="0"/>
              <a:t> and </a:t>
            </a:r>
            <a:r>
              <a:rPr lang="en-US" sz="2800" i="1" dirty="0" err="1"/>
              <a:t>MaryCall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rgbClr val="FF3300"/>
                </a:solidFill>
              </a:rPr>
              <a:t>conditionally independent</a:t>
            </a:r>
            <a:r>
              <a:rPr lang="en-US" sz="2800" dirty="0"/>
              <a:t> given </a:t>
            </a:r>
            <a:r>
              <a:rPr lang="en-US" sz="2800" i="1" dirty="0"/>
              <a:t>Alarm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/>
              <a:t>In general, “</a:t>
            </a:r>
            <a:r>
              <a:rPr lang="en-US" sz="2800" b="1" i="1" dirty="0"/>
              <a:t>A</a:t>
            </a:r>
            <a:r>
              <a:rPr lang="en-US" sz="2800" b="1" dirty="0"/>
              <a:t> and </a:t>
            </a:r>
            <a:r>
              <a:rPr lang="en-US" sz="2800" b="1" i="1" dirty="0"/>
              <a:t>B</a:t>
            </a:r>
            <a:r>
              <a:rPr lang="en-US" sz="2800" b="1" dirty="0"/>
              <a:t> are conditionally independent given </a:t>
            </a:r>
            <a:r>
              <a:rPr lang="en-US" sz="2800" b="1" i="1" dirty="0"/>
              <a:t>C</a:t>
            </a:r>
            <a:r>
              <a:rPr lang="en-US" sz="2800" dirty="0"/>
              <a:t>” means: </a:t>
            </a:r>
          </a:p>
          <a:p>
            <a:pPr marL="457200" lvl="1" indent="0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pPr marL="457200" lvl="1" indent="0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 </a:t>
            </a:r>
            <a:r>
              <a:rPr lang="en-US" dirty="0"/>
              <a:t>|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pPr marL="457200" lvl="1" indent="0" eaLnBrk="1" hangingPunct="1"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dirty="0"/>
              <a:t>Independence vs. Conditional Independence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Alice and Bob each toss </a:t>
            </a:r>
            <a:r>
              <a:rPr lang="en-US" b="1" i="1" dirty="0"/>
              <a:t>separate coins</a:t>
            </a:r>
            <a:r>
              <a:rPr lang="en-US" dirty="0"/>
              <a:t>.  </a:t>
            </a:r>
            <a:r>
              <a:rPr lang="en-US" i="1" dirty="0"/>
              <a:t>A</a:t>
            </a:r>
            <a:r>
              <a:rPr lang="en-US" dirty="0"/>
              <a:t> represents “Alice’s coin toss is heads” and </a:t>
            </a:r>
            <a:r>
              <a:rPr lang="en-US" i="1" dirty="0"/>
              <a:t>B</a:t>
            </a:r>
            <a:r>
              <a:rPr lang="en-US" dirty="0"/>
              <a:t> represents “Bob’s coin toss is heads”</a:t>
            </a:r>
          </a:p>
          <a:p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b="1" dirty="0"/>
              <a:t>independent</a:t>
            </a:r>
          </a:p>
          <a:p>
            <a:r>
              <a:rPr lang="en-US" dirty="0"/>
              <a:t>Now suppose Alice and Bob toss the </a:t>
            </a:r>
            <a:r>
              <a:rPr lang="en-US" b="1" i="1" dirty="0"/>
              <a:t>same coin</a:t>
            </a:r>
            <a:r>
              <a:rPr lang="en-US" dirty="0"/>
              <a:t>.  Are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i="1" dirty="0"/>
              <a:t>independent</a:t>
            </a:r>
            <a:r>
              <a:rPr lang="en-US" dirty="0"/>
              <a:t>?</a:t>
            </a:r>
          </a:p>
          <a:p>
            <a:pPr lvl="1"/>
            <a:r>
              <a:rPr lang="en-US" i="1" dirty="0"/>
              <a:t>No</a:t>
            </a:r>
            <a:r>
              <a:rPr lang="en-US" dirty="0"/>
              <a:t>.  Say the coin may be biased towards heads.  If </a:t>
            </a:r>
            <a:r>
              <a:rPr lang="en-US" i="1" dirty="0"/>
              <a:t>A</a:t>
            </a:r>
            <a:r>
              <a:rPr lang="en-US" dirty="0"/>
              <a:t> is heads, it will lead us to increase our belief in </a:t>
            </a:r>
            <a:r>
              <a:rPr lang="en-US" i="1" dirty="0"/>
              <a:t>B</a:t>
            </a:r>
            <a:r>
              <a:rPr lang="en-US" dirty="0"/>
              <a:t> beings heads.  That is,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) &gt;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696200" cy="5410200"/>
          </a:xfrm>
        </p:spPr>
        <p:txBody>
          <a:bodyPr/>
          <a:lstStyle/>
          <a:p>
            <a:r>
              <a:rPr lang="en-US" dirty="0"/>
              <a:t>Say we add a new variable, </a:t>
            </a:r>
            <a:r>
              <a:rPr lang="en-US" i="1" dirty="0"/>
              <a:t>C</a:t>
            </a:r>
            <a:r>
              <a:rPr lang="en-US" dirty="0"/>
              <a:t>:  “the coin is biased towards heads”</a:t>
            </a:r>
          </a:p>
          <a:p>
            <a:r>
              <a:rPr lang="en-US" dirty="0"/>
              <a:t>The values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i="1" dirty="0"/>
              <a:t>dependent on C</a:t>
            </a:r>
          </a:p>
          <a:p>
            <a:r>
              <a:rPr lang="en-US" dirty="0"/>
              <a:t>But if we know </a:t>
            </a:r>
            <a:r>
              <a:rPr lang="en-US" i="1" dirty="0"/>
              <a:t>for certain</a:t>
            </a:r>
            <a:r>
              <a:rPr lang="en-US" dirty="0"/>
              <a:t> the value of </a:t>
            </a:r>
            <a:r>
              <a:rPr lang="en-US" i="1" dirty="0"/>
              <a:t>C</a:t>
            </a:r>
            <a:r>
              <a:rPr lang="en-US" dirty="0"/>
              <a:t> (true or false), then any evidence about </a:t>
            </a:r>
            <a:r>
              <a:rPr lang="en-US" i="1" dirty="0"/>
              <a:t>A</a:t>
            </a:r>
            <a:r>
              <a:rPr lang="en-US" dirty="0"/>
              <a:t> cannot change our belief about </a:t>
            </a:r>
            <a:r>
              <a:rPr lang="en-US" i="1" dirty="0"/>
              <a:t>B</a:t>
            </a:r>
            <a:endParaRPr lang="en-US" dirty="0"/>
          </a:p>
          <a:p>
            <a:r>
              <a:rPr lang="en-US" dirty="0"/>
              <a:t>That is,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b="1" dirty="0"/>
              <a:t>conditionally independent </a:t>
            </a:r>
            <a:r>
              <a:rPr lang="en-US" dirty="0"/>
              <a:t>given </a:t>
            </a:r>
            <a:r>
              <a:rPr lang="en-US" i="1" dirty="0"/>
              <a:t>C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</a:t>
            </a:r>
            <a:br>
              <a:rPr lang="en-US"/>
            </a:br>
            <a:r>
              <a:rPr lang="en-US"/>
              <a:t>Conditional Independence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400" i="1" dirty="0"/>
              <a:t>C</a:t>
            </a:r>
            <a:r>
              <a:rPr lang="en-US" sz="2400" dirty="0"/>
              <a:t>:  patient has a cavity</a:t>
            </a:r>
          </a:p>
          <a:p>
            <a:r>
              <a:rPr lang="en-US" sz="2400" i="1" dirty="0"/>
              <a:t>T</a:t>
            </a:r>
            <a:r>
              <a:rPr lang="en-US" sz="2400" dirty="0"/>
              <a:t>:  patient has a toothache</a:t>
            </a:r>
          </a:p>
          <a:p>
            <a:r>
              <a:rPr lang="en-US" sz="2400" i="1" dirty="0"/>
              <a:t>R</a:t>
            </a:r>
            <a:r>
              <a:rPr lang="en-US" sz="2400" dirty="0"/>
              <a:t>:  dentist’s probe catches on patient’s tooth</a:t>
            </a:r>
          </a:p>
          <a:p>
            <a:r>
              <a:rPr lang="en-US" sz="2400" dirty="0"/>
              <a:t>Domain knowledge:  Cavity directly causes toothache and probe-catches.  Once we know a patient has a cavity, then whether or not the patient has a toothache does </a:t>
            </a:r>
            <a:r>
              <a:rPr lang="en-US" sz="2400" i="1" dirty="0"/>
              <a:t>NOT</a:t>
            </a:r>
            <a:r>
              <a:rPr lang="en-US" sz="2400" dirty="0"/>
              <a:t> affect whether or not the probe catches</a:t>
            </a:r>
          </a:p>
          <a:p>
            <a:r>
              <a:rPr lang="en-US" sz="2400" i="1" dirty="0"/>
              <a:t>T</a:t>
            </a:r>
            <a:r>
              <a:rPr lang="en-US" sz="2400" dirty="0"/>
              <a:t> and </a:t>
            </a:r>
            <a:r>
              <a:rPr lang="en-US" sz="2400" i="1" dirty="0"/>
              <a:t>R</a:t>
            </a:r>
            <a:r>
              <a:rPr lang="en-US" sz="2400" dirty="0"/>
              <a:t> are conditionally independent given </a:t>
            </a:r>
            <a:r>
              <a:rPr lang="en-US" sz="2400" i="1" dirty="0"/>
              <a:t>C</a:t>
            </a:r>
          </a:p>
          <a:p>
            <a:r>
              <a:rPr lang="en-US" sz="2400" dirty="0"/>
              <a:t>Given knowledge of </a:t>
            </a:r>
            <a:r>
              <a:rPr lang="en-US" sz="2400" i="1" dirty="0"/>
              <a:t>C</a:t>
            </a:r>
            <a:r>
              <a:rPr lang="en-US" sz="2400" dirty="0"/>
              <a:t>, knowing anything else won’t help knowing about </a:t>
            </a:r>
            <a:r>
              <a:rPr lang="en-US" sz="2400" i="1" dirty="0"/>
              <a:t>T</a:t>
            </a:r>
          </a:p>
          <a:p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|</a:t>
            </a:r>
            <a:r>
              <a:rPr lang="en-US" sz="2400" i="1" dirty="0"/>
              <a:t>C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/>
              <a:t>) =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|</a:t>
            </a:r>
            <a:r>
              <a:rPr lang="en-US" sz="2400" i="1" dirty="0"/>
              <a:t>C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Conditional 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If </a:t>
            </a:r>
            <a:r>
              <a:rPr lang="en-US" sz="2800" i="1" dirty="0"/>
              <a:t>A</a:t>
            </a:r>
            <a:r>
              <a:rPr lang="en-US" sz="2800" dirty="0"/>
              <a:t> is conditionally independent of </a:t>
            </a:r>
            <a:r>
              <a:rPr lang="en-US" sz="2800" i="1" dirty="0"/>
              <a:t>B</a:t>
            </a:r>
            <a:r>
              <a:rPr lang="en-US" sz="2800" dirty="0"/>
              <a:t> given </a:t>
            </a:r>
            <a:r>
              <a:rPr lang="en-US" sz="2800" i="1" dirty="0"/>
              <a:t>C</a:t>
            </a:r>
            <a:r>
              <a:rPr lang="en-US" sz="2800" dirty="0"/>
              <a:t>, is it also true that </a:t>
            </a:r>
            <a:r>
              <a:rPr lang="en-US" sz="2800" i="1" dirty="0"/>
              <a:t>B</a:t>
            </a:r>
            <a:r>
              <a:rPr lang="en-US" sz="2800" dirty="0"/>
              <a:t> is conditionally independent of </a:t>
            </a:r>
            <a:r>
              <a:rPr lang="en-US" sz="2800" i="1" dirty="0"/>
              <a:t>A</a:t>
            </a:r>
            <a:r>
              <a:rPr lang="en-US" sz="2800" dirty="0"/>
              <a:t> given </a:t>
            </a:r>
            <a:r>
              <a:rPr lang="en-US" sz="2800" i="1" dirty="0"/>
              <a:t>C</a:t>
            </a:r>
            <a:r>
              <a:rPr lang="en-US" sz="2800" dirty="0"/>
              <a:t>?</a:t>
            </a:r>
          </a:p>
          <a:p>
            <a:pPr>
              <a:defRPr/>
            </a:pPr>
            <a:r>
              <a:rPr lang="en-US" sz="2800" dirty="0"/>
              <a:t>That is, if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i="1" dirty="0"/>
              <a:t>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	does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)?    Answer:  </a:t>
            </a:r>
            <a:r>
              <a:rPr lang="en-US" sz="2800" b="1" dirty="0"/>
              <a:t>Yes</a:t>
            </a:r>
          </a:p>
          <a:p>
            <a:pPr>
              <a:defRPr/>
            </a:pPr>
            <a:r>
              <a:rPr lang="en-US" sz="2800" dirty="0"/>
              <a:t>But </a:t>
            </a:r>
            <a:r>
              <a:rPr lang="en-US" sz="2800" i="1" dirty="0"/>
              <a:t>A</a:t>
            </a:r>
            <a:r>
              <a:rPr lang="en-US" sz="2800" dirty="0"/>
              <a:t> and </a:t>
            </a:r>
            <a:r>
              <a:rPr lang="en-US" sz="2800" i="1" dirty="0"/>
              <a:t>B</a:t>
            </a:r>
            <a:r>
              <a:rPr lang="en-US" sz="2800" dirty="0"/>
              <a:t> are </a:t>
            </a:r>
            <a:r>
              <a:rPr lang="en-US" sz="2800" b="1" i="1" dirty="0"/>
              <a:t>not</a:t>
            </a:r>
            <a:r>
              <a:rPr lang="en-US" sz="2800" dirty="0"/>
              <a:t> necessarily </a:t>
            </a:r>
            <a:r>
              <a:rPr lang="en-US" sz="2800" i="1" dirty="0"/>
              <a:t>independent</a:t>
            </a:r>
            <a:r>
              <a:rPr lang="en-US" sz="2800" dirty="0"/>
              <a:t>, i.e., 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≠ </a:t>
            </a:r>
            <a:r>
              <a:rPr lang="en-US" sz="2800" i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A</a:t>
            </a:r>
            <a:r>
              <a:rPr lang="en-US" sz="2800" dirty="0">
                <a:sym typeface="Symbol"/>
              </a:rPr>
              <a:t>) and </a:t>
            </a:r>
            <a:r>
              <a:rPr lang="en-US" sz="2800" i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B</a:t>
            </a:r>
            <a:r>
              <a:rPr lang="en-US" sz="2800" dirty="0">
                <a:sym typeface="Symbol"/>
              </a:rPr>
              <a:t>|</a:t>
            </a:r>
            <a:r>
              <a:rPr lang="en-US" sz="2800" i="1" dirty="0">
                <a:sym typeface="Symbol"/>
              </a:rPr>
              <a:t>A</a:t>
            </a:r>
            <a:r>
              <a:rPr lang="en-US" sz="2800" dirty="0">
                <a:sym typeface="Symbol"/>
              </a:rPr>
              <a:t>) ≠ </a:t>
            </a:r>
            <a:r>
              <a:rPr lang="en-US" sz="2800" i="1" dirty="0">
                <a:sym typeface="Symbol"/>
              </a:rPr>
              <a:t>P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B</a:t>
            </a:r>
            <a:r>
              <a:rPr lang="en-US" sz="2800" dirty="0">
                <a:sym typeface="Symbol"/>
              </a:rPr>
              <a:t>)  in general</a:t>
            </a:r>
          </a:p>
          <a:p>
            <a:pPr lvl="1">
              <a:defRPr/>
            </a:pPr>
            <a:r>
              <a:rPr lang="en-US" sz="2400" dirty="0">
                <a:sym typeface="Symbol"/>
              </a:rPr>
              <a:t>If we don’t know </a:t>
            </a: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, then </a:t>
            </a:r>
            <a:r>
              <a:rPr lang="en-US" sz="2400" i="1" dirty="0">
                <a:sym typeface="Symbol"/>
              </a:rPr>
              <a:t>A</a:t>
            </a:r>
            <a:r>
              <a:rPr lang="en-US" sz="2400" dirty="0">
                <a:sym typeface="Symbol"/>
              </a:rPr>
              <a:t> and </a:t>
            </a:r>
            <a:r>
              <a:rPr lang="en-US" sz="2400" i="1" dirty="0">
                <a:sym typeface="Symbol"/>
              </a:rPr>
              <a:t>B</a:t>
            </a:r>
            <a:r>
              <a:rPr lang="en-US" sz="2400" dirty="0">
                <a:sym typeface="Symbol"/>
              </a:rPr>
              <a:t> </a:t>
            </a:r>
            <a:r>
              <a:rPr lang="en-US" sz="2400" b="1" i="1" dirty="0">
                <a:sym typeface="Symbol"/>
              </a:rPr>
              <a:t>may</a:t>
            </a:r>
            <a:r>
              <a:rPr lang="en-US" sz="2400" dirty="0">
                <a:sym typeface="Symbol"/>
              </a:rPr>
              <a:t> influence each other</a:t>
            </a:r>
          </a:p>
          <a:p>
            <a:pPr>
              <a:defRPr/>
            </a:pPr>
            <a:r>
              <a:rPr lang="en-US" sz="2800" i="1" dirty="0">
                <a:sym typeface="Symbol"/>
              </a:rPr>
              <a:t>C</a:t>
            </a:r>
            <a:r>
              <a:rPr lang="en-US" sz="2800" dirty="0">
                <a:sym typeface="Symbol"/>
              </a:rPr>
              <a:t> </a:t>
            </a:r>
            <a:r>
              <a:rPr lang="en-US" sz="2800" b="1" i="1" dirty="0">
                <a:sym typeface="Symbol"/>
              </a:rPr>
              <a:t>can</a:t>
            </a:r>
            <a:r>
              <a:rPr lang="en-US" sz="2800" dirty="0">
                <a:sym typeface="Symbol"/>
              </a:rPr>
              <a:t> still depend on both </a:t>
            </a:r>
            <a:r>
              <a:rPr lang="en-US" sz="2800" i="1" dirty="0">
                <a:sym typeface="Symbol"/>
              </a:rPr>
              <a:t>A</a:t>
            </a:r>
            <a:r>
              <a:rPr lang="en-US" sz="2800" dirty="0">
                <a:sym typeface="Symbol"/>
              </a:rPr>
              <a:t> and </a:t>
            </a:r>
            <a:r>
              <a:rPr lang="en-US" sz="2800" i="1" dirty="0">
                <a:sym typeface="Symbol"/>
              </a:rPr>
              <a:t>B</a:t>
            </a:r>
            <a:r>
              <a:rPr lang="en-US" sz="2800" dirty="0">
                <a:sym typeface="Symbol"/>
              </a:rPr>
              <a:t>: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|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) ≠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  and  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|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≠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 in general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Earlier Example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Boolean random variable </a:t>
            </a:r>
            <a:r>
              <a:rPr lang="en-US" i="1" dirty="0"/>
              <a:t>M</a:t>
            </a:r>
            <a:r>
              <a:rPr lang="en-US" dirty="0"/>
              <a:t> mean “positive mammography test”</a:t>
            </a:r>
          </a:p>
          <a:p>
            <a:r>
              <a:rPr lang="en-US" dirty="0"/>
              <a:t>Let Boolean random variable </a:t>
            </a:r>
            <a:r>
              <a:rPr lang="en-US" i="1" dirty="0"/>
              <a:t>C</a:t>
            </a:r>
            <a:r>
              <a:rPr lang="en-US" dirty="0"/>
              <a:t> mean “has breast cancer”</a:t>
            </a:r>
          </a:p>
          <a:p>
            <a:r>
              <a:rPr lang="en-US" dirty="0"/>
              <a:t>Given: </a:t>
            </a:r>
          </a:p>
          <a:p>
            <a:pPr marL="457200" lvl="1" indent="0">
              <a:buFont typeface="Arial" charset="0"/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C</a:t>
            </a:r>
            <a:r>
              <a:rPr lang="en-US" sz="3200" dirty="0"/>
              <a:t>) = 0.01</a:t>
            </a:r>
          </a:p>
          <a:p>
            <a:pPr marL="457200" lvl="1" indent="0">
              <a:buFont typeface="Arial" charset="0"/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M</a:t>
            </a:r>
            <a:r>
              <a:rPr lang="en-US" sz="3200" dirty="0"/>
              <a:t>|</a:t>
            </a:r>
            <a:r>
              <a:rPr lang="en-US" sz="3200" i="1" dirty="0"/>
              <a:t>C</a:t>
            </a:r>
            <a:r>
              <a:rPr lang="en-US" sz="3200" dirty="0"/>
              <a:t>) = 0.85</a:t>
            </a:r>
          </a:p>
          <a:p>
            <a:pPr marL="457200" lvl="1" indent="0"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M</a:t>
            </a:r>
            <a:r>
              <a:rPr lang="en-US" sz="3200" dirty="0"/>
              <a:t>|</a:t>
            </a:r>
            <a:r>
              <a:rPr lang="en-US" sz="3200" dirty="0">
                <a:sym typeface="Symbol"/>
              </a:rPr>
              <a:t>¬</a:t>
            </a:r>
            <a:r>
              <a:rPr lang="en-US" sz="3200" i="1" dirty="0">
                <a:sym typeface="Symbol" pitchFamily="82" charset="2"/>
              </a:rPr>
              <a:t>C</a:t>
            </a:r>
            <a:r>
              <a:rPr lang="en-US" sz="3200" dirty="0">
                <a:sym typeface="Symbol" pitchFamily="82" charset="2"/>
              </a:rPr>
              <a:t>) = 0.08</a:t>
            </a:r>
          </a:p>
          <a:p>
            <a:pPr marL="457200" lvl="1" indent="0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/>
              <a:t>Bayes’s</a:t>
            </a:r>
            <a:r>
              <a:rPr lang="en-US" dirty="0"/>
              <a:t> Rule with Multiple Evidence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 same patient goes back and gets a </a:t>
            </a:r>
            <a:r>
              <a:rPr lang="en-US" i="1" dirty="0"/>
              <a:t>second</a:t>
            </a:r>
            <a:r>
              <a:rPr lang="en-US" dirty="0"/>
              <a:t> mammography and it too is positive.  Now, what is the chance she has Cancer?</a:t>
            </a:r>
          </a:p>
          <a:p>
            <a:r>
              <a:rPr lang="en-US" dirty="0"/>
              <a:t>Let 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 be the 2 positive tests</a:t>
            </a:r>
          </a:p>
          <a:p>
            <a:r>
              <a:rPr lang="en-US" i="1" dirty="0"/>
              <a:t>M</a:t>
            </a:r>
            <a:r>
              <a:rPr lang="en-US" dirty="0"/>
              <a:t>1 and </a:t>
            </a:r>
            <a:r>
              <a:rPr lang="en-US" i="1" dirty="0"/>
              <a:t>M</a:t>
            </a:r>
            <a:r>
              <a:rPr lang="en-US" dirty="0"/>
              <a:t>2 are </a:t>
            </a:r>
            <a:r>
              <a:rPr lang="en-US" b="1" i="1" dirty="0"/>
              <a:t>not</a:t>
            </a:r>
            <a:r>
              <a:rPr lang="en-US" dirty="0"/>
              <a:t> independent</a:t>
            </a:r>
          </a:p>
          <a:p>
            <a:r>
              <a:rPr lang="en-US" dirty="0"/>
              <a:t>Compute posterior:  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501527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/>
              <a:t>Bayes’s Rule with Multiple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    by </a:t>
            </a:r>
            <a:r>
              <a:rPr lang="en-US" dirty="0" err="1"/>
              <a:t>Bayes’s</a:t>
            </a:r>
            <a:r>
              <a:rPr lang="en-US" dirty="0"/>
              <a:t> rule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1|</a:t>
            </a:r>
            <a:r>
              <a:rPr lang="en-US" i="1" dirty="0"/>
              <a:t>M</a:t>
            </a:r>
            <a:r>
              <a:rPr lang="en-US" dirty="0"/>
              <a:t>2, 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+                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    </a:t>
            </a:r>
            <a:r>
              <a:rPr lang="en-US" sz="2000" dirty="0">
                <a:sym typeface="Symbol"/>
              </a:rPr>
              <a:t>by Conditioning rule</a:t>
            </a:r>
          </a:p>
          <a:p>
            <a:pPr marL="0" indent="0">
              <a:buNone/>
              <a:defRPr/>
            </a:pPr>
            <a:r>
              <a:rPr lang="en-US" dirty="0">
                <a:sym typeface="Symbol"/>
              </a:rPr>
              <a:t>                      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1|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2, 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2|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+ 	  			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1|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2, 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2|¬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  			</a:t>
            </a:r>
            <a:r>
              <a:rPr lang="en-US" sz="2000" dirty="0">
                <a:sym typeface="Symbol"/>
              </a:rPr>
              <a:t>by </a:t>
            </a:r>
            <a:r>
              <a:rPr lang="en-US" sz="2000" dirty="0" err="1">
                <a:sym typeface="Symbol"/>
              </a:rPr>
              <a:t>Conditionalized</a:t>
            </a:r>
            <a:r>
              <a:rPr lang="en-US" sz="2000" dirty="0">
                <a:sym typeface="Symbol"/>
              </a:rPr>
              <a:t> Chain rule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495800" y="3276600"/>
            <a:ext cx="3200400" cy="381000"/>
          </a:xfrm>
          <a:prstGeom prst="wedgeRoundRectCallout">
            <a:avLst>
              <a:gd name="adj1" fmla="val -75611"/>
              <a:gd name="adj2" fmla="val -559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Conditionalized</a:t>
            </a:r>
            <a:r>
              <a:rPr lang="en-US" sz="2000" dirty="0">
                <a:solidFill>
                  <a:schemeClr val="tx1"/>
                </a:solidFill>
              </a:rPr>
              <a:t> Chain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248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Cancer “causes” a positive test, so </a:t>
            </a:r>
            <a:r>
              <a:rPr lang="en-US" b="1" i="1" dirty="0"/>
              <a:t>M</a:t>
            </a:r>
            <a:r>
              <a:rPr lang="en-US" b="1" dirty="0"/>
              <a:t>1 and </a:t>
            </a:r>
            <a:r>
              <a:rPr lang="en-US" b="1" i="1" dirty="0"/>
              <a:t>M</a:t>
            </a:r>
            <a:r>
              <a:rPr lang="en-US" b="1" dirty="0"/>
              <a:t>2 are conditionally independent given </a:t>
            </a:r>
            <a:r>
              <a:rPr lang="en-US" b="1" i="1" dirty="0"/>
              <a:t>C</a:t>
            </a:r>
            <a:r>
              <a:rPr lang="en-US" dirty="0"/>
              <a:t>, so 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1|</a:t>
            </a:r>
            <a:r>
              <a:rPr lang="en-US" i="1" dirty="0"/>
              <a:t>M</a:t>
            </a:r>
            <a:r>
              <a:rPr lang="en-US" dirty="0"/>
              <a:t>2, </a:t>
            </a:r>
            <a:r>
              <a:rPr lang="en-US" i="1" dirty="0"/>
              <a:t>C</a:t>
            </a:r>
            <a:r>
              <a:rPr lang="en-US" dirty="0"/>
              <a:t>) = P(</a:t>
            </a:r>
            <a:r>
              <a:rPr lang="en-US" i="1" dirty="0"/>
              <a:t>M</a:t>
            </a:r>
            <a:r>
              <a:rPr lang="en-US" dirty="0"/>
              <a:t>1 | </a:t>
            </a:r>
            <a:r>
              <a:rPr lang="en-US" i="1" dirty="0"/>
              <a:t>C</a:t>
            </a:r>
            <a:r>
              <a:rPr lang="en-US" dirty="0"/>
              <a:t>) = 0.85</a:t>
            </a:r>
            <a:endParaRPr lang="en-US" dirty="0">
              <a:sym typeface="Symbol" pitchFamily="82" charset="2"/>
            </a:endParaRPr>
          </a:p>
          <a:p>
            <a:r>
              <a:rPr lang="en-US" dirty="0">
                <a:sym typeface="Symbol" pitchFamily="82" charset="2"/>
              </a:rPr>
              <a:t> P(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1, 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2) =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2, 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 + 	  			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2, 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Symbol" pitchFamily="82" charset="2"/>
              </a:rPr>
              <a:t>   	=</a:t>
            </a:r>
            <a:r>
              <a:rPr lang="en-US" i="1" dirty="0">
                <a:sym typeface="Symbol" pitchFamily="82" charset="2"/>
              </a:rPr>
              <a:t> 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 + 	   		 	     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   </a:t>
            </a:r>
            <a:r>
              <a:rPr lang="en-US" sz="2400" dirty="0">
                <a:sym typeface="Symbol" pitchFamily="82" charset="2"/>
              </a:rPr>
              <a:t>by cond. </a:t>
            </a:r>
            <a:r>
              <a:rPr lang="en-US" sz="2400" dirty="0" err="1">
                <a:sym typeface="Symbol" pitchFamily="82" charset="2"/>
              </a:rPr>
              <a:t>indep</a:t>
            </a:r>
            <a:r>
              <a:rPr lang="en-US" sz="2400" dirty="0">
                <a:sym typeface="Symbol" pitchFamily="82" charset="2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   	= (.85)(.85)(.01) + (.08)(.08)(1-.01)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   	= 0.01356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So,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1, 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2) = </a:t>
            </a:r>
            <a:r>
              <a:rPr lang="en-US" dirty="0"/>
              <a:t>(.85)(.85)(.01)/ .01356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	= 0.533 or 53.3%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en-US" dirty="0"/>
              <a:t>Prior probability of having breast cancer:</a:t>
            </a:r>
          </a:p>
          <a:p>
            <a:pPr marL="457200" lvl="1" indent="0">
              <a:buFont typeface="Arial" charset="0"/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C</a:t>
            </a:r>
            <a:r>
              <a:rPr lang="en-US" sz="3200" dirty="0"/>
              <a:t>) = 0.01</a:t>
            </a:r>
          </a:p>
          <a:p>
            <a:r>
              <a:rPr lang="en-US" dirty="0"/>
              <a:t>Posterior probability of having breast cancer after 1 positive mammography:</a:t>
            </a:r>
          </a:p>
          <a:p>
            <a:pPr marL="457200" lvl="1" indent="0">
              <a:buFont typeface="Arial" charset="0"/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C</a:t>
            </a:r>
            <a:r>
              <a:rPr lang="en-US" sz="3200" dirty="0"/>
              <a:t>|</a:t>
            </a:r>
            <a:r>
              <a:rPr lang="en-US" sz="3200" i="1" dirty="0"/>
              <a:t>M</a:t>
            </a:r>
            <a:r>
              <a:rPr lang="en-US" sz="3200" dirty="0"/>
              <a:t>1) = 0.097</a:t>
            </a:r>
          </a:p>
          <a:p>
            <a:r>
              <a:rPr lang="en-US" dirty="0"/>
              <a:t>Posterior probability of having breast cancer after 2 positive </a:t>
            </a:r>
            <a:r>
              <a:rPr lang="en-US" dirty="0" err="1"/>
              <a:t>mammographies</a:t>
            </a:r>
            <a:r>
              <a:rPr lang="en-US" dirty="0"/>
              <a:t> (and cond. independence assumption):</a:t>
            </a:r>
          </a:p>
          <a:p>
            <a:pPr marL="457200" lvl="1" indent="0">
              <a:buFont typeface="Arial" charset="0"/>
              <a:buNone/>
            </a:pPr>
            <a:r>
              <a:rPr lang="en-US" sz="3200" i="1" dirty="0"/>
              <a:t>P</a:t>
            </a:r>
            <a:r>
              <a:rPr lang="en-US" sz="3200" dirty="0"/>
              <a:t>(</a:t>
            </a:r>
            <a:r>
              <a:rPr lang="en-US" sz="3200" i="1" dirty="0"/>
              <a:t>C</a:t>
            </a:r>
            <a:r>
              <a:rPr lang="en-US" sz="3200" dirty="0"/>
              <a:t>|</a:t>
            </a:r>
            <a:r>
              <a:rPr lang="en-US" sz="3200" i="1" dirty="0"/>
              <a:t>M</a:t>
            </a:r>
            <a:r>
              <a:rPr lang="en-US" sz="3200" dirty="0"/>
              <a:t>1, </a:t>
            </a:r>
            <a:r>
              <a:rPr lang="en-US" sz="3200" i="1" dirty="0"/>
              <a:t>M</a:t>
            </a:r>
            <a:r>
              <a:rPr lang="en-US" sz="3200" dirty="0"/>
              <a:t>2) = 0.533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/>
              <a:t>Probability Notation</a:t>
            </a:r>
          </a:p>
        </p:txBody>
      </p:sp>
      <p:sp>
        <p:nvSpPr>
          <p:cNvPr id="1521668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eaLnBrk="1" hangingPunct="1"/>
            <a:r>
              <a:rPr lang="en-US" dirty="0"/>
              <a:t>A representation that is similar to </a:t>
            </a:r>
            <a:r>
              <a:rPr lang="en-US" i="1" dirty="0"/>
              <a:t>Propositional Logic</a:t>
            </a:r>
            <a:r>
              <a:rPr lang="en-US" dirty="0"/>
              <a:t> but is more expressive</a:t>
            </a:r>
            <a:br>
              <a:rPr lang="en-US" dirty="0"/>
            </a:br>
            <a:r>
              <a:rPr lang="en-US" dirty="0"/>
              <a:t>in being able to represent degrees of belief  as probabilities</a:t>
            </a:r>
          </a:p>
          <a:p>
            <a:pPr lvl="3" eaLnBrk="1" hangingPunct="1"/>
            <a:endParaRPr lang="en-US" dirty="0"/>
          </a:p>
          <a:p>
            <a:pPr eaLnBrk="1" hangingPunct="1"/>
            <a:r>
              <a:rPr lang="en-US" dirty="0"/>
              <a:t>A </a:t>
            </a:r>
            <a:r>
              <a:rPr lang="en-US" i="1" dirty="0"/>
              <a:t>proposition</a:t>
            </a:r>
            <a:r>
              <a:rPr lang="en-US" dirty="0"/>
              <a:t> (aka </a:t>
            </a:r>
            <a:r>
              <a:rPr lang="en-US" i="1" dirty="0"/>
              <a:t>event</a:t>
            </a:r>
            <a:r>
              <a:rPr lang="en-US" dirty="0"/>
              <a:t>) is:</a:t>
            </a:r>
          </a:p>
          <a:p>
            <a:pPr lvl="1" eaLnBrk="1" hangingPunct="1"/>
            <a:r>
              <a:rPr lang="en-US" sz="2400" i="1" dirty="0">
                <a:solidFill>
                  <a:srgbClr val="CC3300"/>
                </a:solidFill>
                <a:latin typeface="Palatino" pitchFamily="18" charset="0"/>
              </a:rPr>
              <a:t>A = a</a:t>
            </a:r>
            <a:r>
              <a:rPr lang="en-US" sz="2400" dirty="0"/>
              <a:t> which means variable </a:t>
            </a:r>
            <a:r>
              <a:rPr lang="en-US" sz="2400" i="1" dirty="0">
                <a:latin typeface="Palatino" pitchFamily="18" charset="0"/>
              </a:rPr>
              <a:t>A</a:t>
            </a:r>
            <a:r>
              <a:rPr lang="en-US" sz="2400" dirty="0"/>
              <a:t> takes value </a:t>
            </a:r>
            <a:r>
              <a:rPr lang="en-US" sz="2400" i="1" dirty="0">
                <a:latin typeface="Palatino" pitchFamily="18" charset="0"/>
              </a:rPr>
              <a:t>a</a:t>
            </a:r>
            <a:br>
              <a:rPr lang="en-US" sz="2400" b="1" i="1" dirty="0">
                <a:latin typeface="Palatino" pitchFamily="18" charset="0"/>
              </a:rPr>
            </a:br>
            <a:r>
              <a:rPr lang="en-US" sz="2400" dirty="0"/>
              <a:t>e.g.,</a:t>
            </a:r>
            <a:r>
              <a:rPr lang="en-US" sz="2400" b="1" i="1" dirty="0">
                <a:latin typeface="Palatino" pitchFamily="18" charset="0"/>
              </a:rPr>
              <a:t> </a:t>
            </a:r>
            <a:r>
              <a:rPr lang="en-US" sz="2400" i="1" dirty="0" err="1">
                <a:latin typeface="Palatino" pitchFamily="18" charset="0"/>
              </a:rPr>
              <a:t>RoadCurvature</a:t>
            </a:r>
            <a:r>
              <a:rPr lang="en-US" sz="2400" i="1" dirty="0">
                <a:latin typeface="Palatino" pitchFamily="18" charset="0"/>
              </a:rPr>
              <a:t> = left</a:t>
            </a:r>
          </a:p>
          <a:p>
            <a:pPr lvl="1" eaLnBrk="1" hangingPunct="1"/>
            <a:r>
              <a:rPr lang="en-US" sz="2400" dirty="0"/>
              <a:t>either true or false in the world</a:t>
            </a:r>
          </a:p>
          <a:p>
            <a:pPr lvl="1" eaLnBrk="1" hangingPunct="1"/>
            <a:r>
              <a:rPr lang="en-US" sz="2400" dirty="0"/>
              <a:t>agent has a degree of belief in the proposition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1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1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1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668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err="1"/>
              <a:t>Bayes’s</a:t>
            </a:r>
            <a:r>
              <a:rPr lang="en-US" dirty="0"/>
              <a:t> Rule with Multiple Evidence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the same patient goes back and gets a second mammography and it is </a:t>
            </a:r>
            <a:r>
              <a:rPr lang="en-US" b="1" dirty="0"/>
              <a:t>negative</a:t>
            </a:r>
            <a:r>
              <a:rPr lang="en-US" dirty="0"/>
              <a:t>.  Now, what is the chance she has cancer?</a:t>
            </a:r>
          </a:p>
          <a:p>
            <a:r>
              <a:rPr lang="en-US" dirty="0"/>
              <a:t>Let </a:t>
            </a:r>
            <a:r>
              <a:rPr lang="en-US" i="1" dirty="0"/>
              <a:t>M</a:t>
            </a:r>
            <a:r>
              <a:rPr lang="en-US" dirty="0"/>
              <a:t>1 be the positive test and 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 be the negative test</a:t>
            </a:r>
            <a:endParaRPr lang="en-US" dirty="0"/>
          </a:p>
          <a:p>
            <a:r>
              <a:rPr lang="en-US" dirty="0"/>
              <a:t>Compute posterior:  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2)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/>
              <a:t>Bayes’s Rule with Multiple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953000"/>
          </a:xfrm>
        </p:spPr>
        <p:txBody>
          <a:bodyPr/>
          <a:lstStyle/>
          <a:p>
            <a:pPr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|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)/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</a:t>
            </a:r>
            <a:r>
              <a:rPr lang="en-US" dirty="0">
                <a:sym typeface="Symbol"/>
              </a:rPr>
              <a:t> ¬</a:t>
            </a:r>
            <a:r>
              <a:rPr lang="en-US" i="1" dirty="0"/>
              <a:t>M</a:t>
            </a:r>
            <a:r>
              <a:rPr lang="en-US" dirty="0"/>
              <a:t>2)    </a:t>
            </a:r>
            <a:r>
              <a:rPr lang="en-US" sz="2400" dirty="0"/>
              <a:t>by </a:t>
            </a:r>
            <a:r>
              <a:rPr lang="en-US" sz="2400" dirty="0" err="1"/>
              <a:t>Bayes’s</a:t>
            </a:r>
            <a:r>
              <a:rPr lang="en-US" sz="2400" dirty="0"/>
              <a:t> rule</a:t>
            </a:r>
          </a:p>
          <a:p>
            <a:pPr marL="0" indent="0">
              <a:buNone/>
              <a:defRPr/>
            </a:pPr>
            <a:r>
              <a:rPr lang="en-US" dirty="0"/>
              <a:t>	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2)</a:t>
            </a:r>
          </a:p>
          <a:p>
            <a:pPr marL="0" indent="0">
              <a:buNone/>
              <a:defRPr/>
            </a:pPr>
            <a:r>
              <a:rPr lang="en-US" dirty="0"/>
              <a:t>	= (.85)(1-.85)(.01)/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2)</a:t>
            </a:r>
          </a:p>
          <a:p>
            <a:pPr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+                     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/>
              <a:t>M</a:t>
            </a:r>
            <a:r>
              <a:rPr lang="en-US" dirty="0"/>
              <a:t>2|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    </a:t>
            </a:r>
            <a:r>
              <a:rPr lang="en-US" sz="2400" dirty="0">
                <a:sym typeface="Symbol"/>
              </a:rPr>
              <a:t>by Conditioning rule</a:t>
            </a:r>
          </a:p>
          <a:p>
            <a:pPr marL="0" indent="0">
              <a:buNone/>
              <a:defRPr/>
            </a:pPr>
            <a:r>
              <a:rPr lang="en-US" dirty="0">
                <a:sym typeface="Symbol"/>
              </a:rPr>
              <a:t>                      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1|¬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2, 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2|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+ 	  		         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1|¬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2, 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M</a:t>
            </a:r>
            <a:r>
              <a:rPr lang="en-US" dirty="0">
                <a:sym typeface="Symbol"/>
              </a:rPr>
              <a:t>2|¬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C</a:t>
            </a:r>
            <a:r>
              <a:rPr lang="en-US" dirty="0">
                <a:sym typeface="Symbol"/>
              </a:rPr>
              <a:t>)   			</a:t>
            </a:r>
            <a:r>
              <a:rPr lang="en-US" sz="2400" dirty="0">
                <a:sym typeface="Symbol"/>
              </a:rPr>
              <a:t>by </a:t>
            </a:r>
            <a:r>
              <a:rPr lang="en-US" sz="2400" dirty="0" err="1">
                <a:sym typeface="Symbol"/>
              </a:rPr>
              <a:t>Conditionalized</a:t>
            </a:r>
            <a:r>
              <a:rPr lang="en-US" sz="2400" dirty="0">
                <a:sym typeface="Symbol"/>
              </a:rPr>
              <a:t> Chain rule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Cancer “causes” a positive test, so </a:t>
            </a:r>
            <a:r>
              <a:rPr lang="en-US" b="1" i="1" dirty="0"/>
              <a:t>M</a:t>
            </a:r>
            <a:r>
              <a:rPr lang="en-US" b="1" dirty="0"/>
              <a:t>1 and </a:t>
            </a:r>
            <a:r>
              <a:rPr lang="en-US" dirty="0">
                <a:sym typeface="Symbol"/>
              </a:rPr>
              <a:t>¬</a:t>
            </a:r>
            <a:r>
              <a:rPr lang="en-US" b="1" i="1" dirty="0"/>
              <a:t>M</a:t>
            </a:r>
            <a:r>
              <a:rPr lang="en-US" b="1" dirty="0"/>
              <a:t>2 are  conditionally  independent  given  </a:t>
            </a:r>
            <a:r>
              <a:rPr lang="en-US" b="1" i="1" dirty="0"/>
              <a:t>C</a:t>
            </a:r>
            <a:r>
              <a:rPr lang="en-US" dirty="0"/>
              <a:t>, so </a:t>
            </a:r>
            <a:endParaRPr lang="en-US" dirty="0">
              <a:sym typeface="Symbol" pitchFamily="82" charset="2"/>
            </a:endParaRPr>
          </a:p>
          <a:p>
            <a:pPr marL="0" indent="0">
              <a:buNone/>
            </a:pPr>
            <a:r>
              <a:rPr lang="en-US" dirty="0">
                <a:sym typeface="Symbol" pitchFamily="82" charset="2"/>
              </a:rPr>
              <a:t>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2, 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 + 	  			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2, 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Symbol" pitchFamily="82" charset="2"/>
              </a:rPr>
              <a:t>   =</a:t>
            </a:r>
            <a:r>
              <a:rPr lang="en-US" i="1" dirty="0">
                <a:sym typeface="Symbol" pitchFamily="82" charset="2"/>
              </a:rPr>
              <a:t> 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 +                                      	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2|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)   </a:t>
            </a:r>
            <a:r>
              <a:rPr lang="en-US" sz="2400" dirty="0">
                <a:sym typeface="Symbol" pitchFamily="82" charset="2"/>
              </a:rPr>
              <a:t>by cond. </a:t>
            </a:r>
            <a:r>
              <a:rPr lang="en-US" sz="2400" dirty="0" err="1">
                <a:sym typeface="Symbol" pitchFamily="82" charset="2"/>
              </a:rPr>
              <a:t>indep</a:t>
            </a:r>
            <a:r>
              <a:rPr lang="en-US" sz="2400" dirty="0">
                <a:sym typeface="Symbol" pitchFamily="82" charset="2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   = (.85)(1 - .85)(.01) + (1 - .08)(.08)(1 - .01)</a:t>
            </a:r>
          </a:p>
          <a:p>
            <a:pPr marL="0" indent="0">
              <a:buNone/>
            </a:pPr>
            <a:r>
              <a:rPr lang="en-US" dirty="0">
                <a:sym typeface="Symbol" pitchFamily="82" charset="2"/>
              </a:rPr>
              <a:t>   = 0.074139    (= P(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2))</a:t>
            </a:r>
          </a:p>
          <a:p>
            <a:pPr marL="0" indent="0">
              <a:buNone/>
            </a:pPr>
            <a:r>
              <a:rPr lang="en-US" dirty="0">
                <a:sym typeface="Symbol" pitchFamily="82" charset="2"/>
              </a:rPr>
              <a:t>So, </a:t>
            </a:r>
            <a:r>
              <a:rPr lang="en-US" i="1" dirty="0">
                <a:sym typeface="Symbol" pitchFamily="82" charset="2"/>
              </a:rPr>
              <a:t>P</a:t>
            </a:r>
            <a:r>
              <a:rPr lang="en-US" dirty="0">
                <a:sym typeface="Symbol" pitchFamily="82" charset="2"/>
              </a:rPr>
              <a:t>(</a:t>
            </a:r>
            <a:r>
              <a:rPr lang="en-US" i="1" dirty="0">
                <a:sym typeface="Symbol" pitchFamily="82" charset="2"/>
              </a:rPr>
              <a:t>C</a:t>
            </a:r>
            <a:r>
              <a:rPr lang="en-US" dirty="0">
                <a:sym typeface="Symbol" pitchFamily="82" charset="2"/>
              </a:rPr>
              <a:t>|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1, </a:t>
            </a:r>
            <a:r>
              <a:rPr lang="en-US" dirty="0">
                <a:sym typeface="Symbol"/>
              </a:rPr>
              <a:t>¬</a:t>
            </a:r>
            <a:r>
              <a:rPr lang="en-US" i="1" dirty="0">
                <a:sym typeface="Symbol" pitchFamily="82" charset="2"/>
              </a:rPr>
              <a:t>M</a:t>
            </a:r>
            <a:r>
              <a:rPr lang="en-US" dirty="0">
                <a:sym typeface="Symbol" pitchFamily="82" charset="2"/>
              </a:rPr>
              <a:t>2) = </a:t>
            </a:r>
            <a:r>
              <a:rPr lang="en-US" dirty="0"/>
              <a:t>(.85)(1 - .85)(.01)/ .074139</a:t>
            </a:r>
          </a:p>
          <a:p>
            <a:pPr marL="0" indent="0">
              <a:buFont typeface="Arial" charset="0"/>
              <a:buNone/>
            </a:pPr>
            <a:r>
              <a:rPr lang="en-US" dirty="0">
                <a:sym typeface="Symbol" pitchFamily="82" charset="2"/>
              </a:rPr>
              <a:t>	= 0.017 or 1.7%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/>
              <a:t>Bayes’s Rule with Multiple Evidence and Conditional Independence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382000" cy="5029200"/>
          </a:xfrm>
          <a:blipFill rotWithShape="1">
            <a:blip r:embed="rId3"/>
            <a:stretch>
              <a:fillRect l="-1600" t="-157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324600" y="4757738"/>
            <a:ext cx="1828800" cy="412750"/>
          </a:xfrm>
          <a:prstGeom prst="wedgeRoundRectCallout">
            <a:avLst>
              <a:gd name="adj1" fmla="val -22685"/>
              <a:gd name="adj2" fmla="val -125449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Chain rule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87388" y="4592638"/>
            <a:ext cx="3884612" cy="741362"/>
          </a:xfrm>
          <a:prstGeom prst="wedgeRoundRectCallout">
            <a:avLst>
              <a:gd name="adj1" fmla="val 23325"/>
              <a:gd name="adj2" fmla="val -75153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Conditionalized</a:t>
            </a:r>
            <a:r>
              <a:rPr lang="en-US" dirty="0">
                <a:solidFill>
                  <a:schemeClr val="tx1"/>
                </a:solidFill>
              </a:rPr>
              <a:t> Chain rule + conditional independence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4343400"/>
            <a:ext cx="3733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4343400"/>
            <a:ext cx="2971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Ignorance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“Inferences about Testosterone Abuse Among Athletes,” 2004</a:t>
            </a:r>
          </a:p>
          <a:p>
            <a:pPr lvl="1"/>
            <a:r>
              <a:rPr lang="en-US" dirty="0"/>
              <a:t>Mary Decker Slaney doping case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“Justice Flunks Math,” 2013</a:t>
            </a:r>
          </a:p>
          <a:p>
            <a:pPr lvl="1"/>
            <a:r>
              <a:rPr lang="en-US" dirty="0"/>
              <a:t>Amanda Knox trial in Italy</a:t>
            </a:r>
          </a:p>
        </p:txBody>
      </p:sp>
    </p:spTree>
    <p:extLst>
      <p:ext uri="{BB962C8B-B14F-4D97-AF65-F5344CB8AC3E}">
        <p14:creationId xmlns:p14="http://schemas.microsoft.com/office/powerpoint/2010/main" val="3591895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Summary of Important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Conditional Probability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/>
              <a:t>Product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/>
              <a:t>Chain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C</a:t>
            </a:r>
            <a:r>
              <a:rPr lang="en-US" sz="2800" dirty="0"/>
              <a:t>|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Chain rule</a:t>
            </a:r>
            <a:r>
              <a:rPr lang="en-US" sz="2800" dirty="0"/>
              <a:t>: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</a:t>
            </a: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B,C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b="1" dirty="0"/>
              <a:t>Addition / Conditioning rule</a:t>
            </a:r>
            <a:r>
              <a:rPr lang="en-US" dirty="0"/>
              <a:t>: 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 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</a:t>
            </a:r>
            <a:endParaRPr lang="en-US" dirty="0"/>
          </a:p>
          <a:p>
            <a:pPr marL="457200" lvl="1" indent="0" algn="ctr">
              <a:buNone/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>
                <a:sym typeface="Symbol"/>
              </a:rPr>
              <a:t>P</a:t>
            </a:r>
            <a:r>
              <a:rPr lang="en-US">
                <a:sym typeface="Symbol"/>
              </a:rPr>
              <a:t>(¬</a:t>
            </a:r>
            <a:r>
              <a:rPr lang="en-US" i="1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/>
              <a:t>Naïve Bayes Classifier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382000" cy="4953000"/>
          </a:xfrm>
          <a:blipFill rotWithShape="1">
            <a:blip r:embed="rId3"/>
            <a:stretch>
              <a:fillRect l="-1600" t="-1601" r="-14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Naïve Bayes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86400"/>
          </a:xfrm>
        </p:spPr>
        <p:txBody>
          <a:bodyPr/>
          <a:lstStyle/>
          <a:p>
            <a:r>
              <a:rPr lang="en-US" sz="2800" dirty="0"/>
              <a:t>Classification problem:  Find the value of class/decision/diagnosis variable </a:t>
            </a:r>
            <a:r>
              <a:rPr lang="en-US" sz="2800" i="1" dirty="0"/>
              <a:t>Y</a:t>
            </a:r>
            <a:r>
              <a:rPr lang="en-US" sz="2800" dirty="0"/>
              <a:t> that is most likely given evidence/measurements/attributes </a:t>
            </a:r>
            <a:r>
              <a:rPr lang="en-US" sz="2800" i="1" dirty="0"/>
              <a:t>X</a:t>
            </a:r>
            <a:r>
              <a:rPr lang="en-US" sz="2800" i="1" baseline="-25000" dirty="0"/>
              <a:t>i</a:t>
            </a:r>
            <a:r>
              <a:rPr lang="en-US" sz="2800" dirty="0"/>
              <a:t> = 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</a:p>
          <a:p>
            <a:r>
              <a:rPr lang="en-US" sz="2800" dirty="0"/>
              <a:t>Use </a:t>
            </a:r>
            <a:r>
              <a:rPr lang="en-US" sz="2800" dirty="0" err="1"/>
              <a:t>Bayes’s</a:t>
            </a:r>
            <a:r>
              <a:rPr lang="en-US" sz="2800" dirty="0"/>
              <a:t> rule and conditional independence: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Try all possible values of </a:t>
            </a:r>
            <a:r>
              <a:rPr lang="en-US" sz="2800" i="1" dirty="0"/>
              <a:t>Y</a:t>
            </a:r>
            <a:r>
              <a:rPr lang="en-US" sz="2800" dirty="0"/>
              <a:t> and pick the value that gives the maximum probability</a:t>
            </a:r>
          </a:p>
          <a:p>
            <a:r>
              <a:rPr lang="en-US" sz="2800" dirty="0"/>
              <a:t>But denominator,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=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mr-IN" sz="2800" dirty="0"/>
              <a:t>…</a:t>
            </a:r>
            <a:r>
              <a:rPr lang="en-US" sz="2800" dirty="0"/>
              <a:t>,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=</a:t>
            </a:r>
            <a:r>
              <a:rPr lang="en-US" sz="2800" i="1" dirty="0" err="1"/>
              <a:t>v</a:t>
            </a:r>
            <a:r>
              <a:rPr lang="en-US" sz="2800" i="1" baseline="-25000" dirty="0" err="1"/>
              <a:t>n</a:t>
            </a:r>
            <a:r>
              <a:rPr lang="en-US" sz="2800" dirty="0"/>
              <a:t>), is a constant for all values of </a:t>
            </a:r>
            <a:r>
              <a:rPr lang="en-US" sz="2800" i="1" dirty="0"/>
              <a:t>Y</a:t>
            </a:r>
            <a:r>
              <a:rPr lang="en-US" sz="2800" dirty="0"/>
              <a:t>, so it won’t affect which value of </a:t>
            </a:r>
            <a:r>
              <a:rPr lang="en-US" sz="2800" i="1" dirty="0"/>
              <a:t>Y</a:t>
            </a:r>
            <a:r>
              <a:rPr lang="en-US" sz="2800" dirty="0"/>
              <a:t> is best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10056"/>
              </p:ext>
            </p:extLst>
          </p:nvPr>
        </p:nvGraphicFramePr>
        <p:xfrm>
          <a:off x="304800" y="3276600"/>
          <a:ext cx="872599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3" imgW="4241800" imgH="444500" progId="Equation.DSMT4">
                  <p:embed/>
                </p:oleObj>
              </mc:Choice>
              <mc:Fallback>
                <p:oleObj name="Equation" r:id="rId3" imgW="4241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276600"/>
                        <a:ext cx="8725991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4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Naive Bayes Classifier Testing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sz="2800" dirty="0"/>
              <a:t>For a given test instance defined by </a:t>
            </a:r>
            <a:r>
              <a:rPr lang="en-US" sz="2800" i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=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mr-IN" sz="2800" dirty="0"/>
              <a:t>…</a:t>
            </a:r>
            <a:r>
              <a:rPr lang="en-US" sz="2800" dirty="0"/>
              <a:t>,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=</a:t>
            </a:r>
            <a:r>
              <a:rPr lang="en-US" sz="2800" i="1" dirty="0" err="1"/>
              <a:t>v</a:t>
            </a:r>
            <a:r>
              <a:rPr lang="en-US" sz="2800" i="1" baseline="-25000" dirty="0" err="1"/>
              <a:t>n</a:t>
            </a:r>
            <a:r>
              <a:rPr lang="en-US" sz="2800" dirty="0"/>
              <a:t>, compute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Assumes all evidence variables are conditionally independent of each other given the class variable</a:t>
            </a:r>
          </a:p>
          <a:p>
            <a:r>
              <a:rPr lang="en-US" sz="2800" dirty="0"/>
              <a:t>Robust because it gives the right answer as long as the correct class is more likely than all others 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3505200"/>
            <a:ext cx="2057400" cy="609600"/>
          </a:xfrm>
          <a:prstGeom prst="wedgeRoundRectCallout">
            <a:avLst>
              <a:gd name="adj1" fmla="val 15550"/>
              <a:gd name="adj2" fmla="val -14629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Class variable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724400" y="3505200"/>
            <a:ext cx="2514600" cy="609600"/>
          </a:xfrm>
          <a:prstGeom prst="wedgeRoundRectCallout">
            <a:avLst>
              <a:gd name="adj1" fmla="val -9231"/>
              <a:gd name="adj2" fmla="val -12829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Evidence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BBA436-87FE-EB46-AF94-08EC99B3FC32}"/>
                  </a:ext>
                </a:extLst>
              </p:cNvPr>
              <p:cNvSpPr txBox="1"/>
              <p:nvPr/>
            </p:nvSpPr>
            <p:spPr>
              <a:xfrm>
                <a:off x="838200" y="2329293"/>
                <a:ext cx="706392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600" i="1" dirty="0"/>
                  <a:t>P</a:t>
                </a:r>
                <a:r>
                  <a:rPr lang="en-US" sz="3600" dirty="0"/>
                  <a:t>(</a:t>
                </a:r>
                <a:r>
                  <a:rPr lang="en-US" sz="3600" i="1" dirty="0"/>
                  <a:t>Y</a:t>
                </a:r>
                <a:r>
                  <a:rPr lang="en-US" sz="3600" dirty="0"/>
                  <a:t>=</a:t>
                </a:r>
                <a:r>
                  <a:rPr lang="en-US" sz="3600" i="1" dirty="0"/>
                  <a:t>c</a:t>
                </a:r>
                <a:r>
                  <a:rPr lang="en-US" sz="3600" dirty="0"/>
                  <a:t>)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| </a:t>
                </a:r>
                <a:r>
                  <a:rPr lang="en-US" sz="3600" i="1" dirty="0"/>
                  <a:t>Y</a:t>
                </a:r>
                <a:r>
                  <a:rPr lang="en-US" sz="3600" dirty="0"/>
                  <a:t>=</a:t>
                </a:r>
                <a:r>
                  <a:rPr lang="en-US" sz="3600" i="1" dirty="0"/>
                  <a:t>c</a:t>
                </a:r>
                <a:r>
                  <a:rPr lang="en-US" sz="36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BBA436-87FE-EB46-AF94-08EC99B3F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29293"/>
                <a:ext cx="7063921" cy="555858"/>
              </a:xfrm>
              <a:prstGeom prst="rect">
                <a:avLst/>
              </a:prstGeom>
              <a:blipFill>
                <a:blip r:embed="rId2"/>
                <a:stretch>
                  <a:fillRect l="-2154" t="-164444" r="-2873" b="-2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1645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2562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A special Bayesian Network structure: </a:t>
            </a:r>
          </a:p>
          <a:p>
            <a:pPr lvl="1" eaLnBrk="1" hangingPunct="1"/>
            <a:r>
              <a:rPr lang="en-US" sz="2400" dirty="0"/>
              <a:t>a ‘class’ variable </a:t>
            </a:r>
            <a:r>
              <a:rPr lang="en-US" sz="2400" i="1" dirty="0"/>
              <a:t>Y</a:t>
            </a:r>
            <a:r>
              <a:rPr lang="en-US" sz="2400" dirty="0"/>
              <a:t> at root, compute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Y</a:t>
            </a:r>
            <a:r>
              <a:rPr lang="en-US" sz="2400" dirty="0"/>
              <a:t> | 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n</a:t>
            </a:r>
            <a:r>
              <a:rPr lang="en-US" sz="2400" dirty="0"/>
              <a:t>)</a:t>
            </a:r>
          </a:p>
          <a:p>
            <a:pPr lvl="1" eaLnBrk="1" hangingPunct="1"/>
            <a:r>
              <a:rPr lang="en-US" sz="2400" dirty="0"/>
              <a:t>evidence nodes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(observed features) are all leaves</a:t>
            </a:r>
          </a:p>
          <a:p>
            <a:pPr lvl="1" eaLnBrk="1" hangingPunct="1"/>
            <a:r>
              <a:rPr lang="en-US" sz="2400" dirty="0">
                <a:solidFill>
                  <a:srgbClr val="FF3300"/>
                </a:solidFill>
              </a:rPr>
              <a:t>conditional independence between all evidence</a:t>
            </a:r>
            <a:r>
              <a:rPr lang="en-US" sz="2400" dirty="0"/>
              <a:t> assumed.  Usually not valid, but often empirically OK</a:t>
            </a:r>
            <a:endParaRPr lang="en-US" sz="18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3600" dirty="0"/>
              <a:t>Naïve Bayes Classifier</a:t>
            </a:r>
          </a:p>
        </p:txBody>
      </p:sp>
      <p:grpSp>
        <p:nvGrpSpPr>
          <p:cNvPr id="93188" name="Group 1"/>
          <p:cNvGrpSpPr>
            <a:grpSpLocks/>
          </p:cNvGrpSpPr>
          <p:nvPr/>
        </p:nvGrpSpPr>
        <p:grpSpPr bwMode="auto">
          <a:xfrm>
            <a:off x="2438400" y="4025900"/>
            <a:ext cx="4267200" cy="2222500"/>
            <a:chOff x="2057400" y="2971800"/>
            <a:chExt cx="3581400" cy="1676400"/>
          </a:xfrm>
        </p:grpSpPr>
        <p:sp>
          <p:nvSpPr>
            <p:cNvPr id="93189" name="Oval 4"/>
            <p:cNvSpPr>
              <a:spLocks noChangeArrowheads="1"/>
            </p:cNvSpPr>
            <p:nvPr/>
          </p:nvSpPr>
          <p:spPr bwMode="auto">
            <a:xfrm>
              <a:off x="3581400" y="2971800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i="1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3190" name="Oval 5"/>
            <p:cNvSpPr>
              <a:spLocks noChangeArrowheads="1"/>
            </p:cNvSpPr>
            <p:nvPr/>
          </p:nvSpPr>
          <p:spPr bwMode="auto">
            <a:xfrm>
              <a:off x="2057400" y="4038600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i="1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3191" name="Line 6"/>
            <p:cNvSpPr>
              <a:spLocks noChangeShapeType="1"/>
            </p:cNvSpPr>
            <p:nvPr/>
          </p:nvSpPr>
          <p:spPr bwMode="auto">
            <a:xfrm flipH="1">
              <a:off x="2590800" y="3505200"/>
              <a:ext cx="10668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2" name="Oval 7"/>
            <p:cNvSpPr>
              <a:spLocks noChangeArrowheads="1"/>
            </p:cNvSpPr>
            <p:nvPr/>
          </p:nvSpPr>
          <p:spPr bwMode="auto">
            <a:xfrm>
              <a:off x="5029200" y="4038600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i="1" dirty="0" err="1">
                  <a:solidFill>
                    <a:schemeClr val="tx1"/>
                  </a:solidFill>
                </a:rPr>
                <a:t>X</a:t>
              </a:r>
              <a:r>
                <a:rPr lang="en-US" i="1" baseline="-25000" dirty="0" err="1">
                  <a:solidFill>
                    <a:schemeClr val="tx1"/>
                  </a:solidFill>
                </a:rPr>
                <a:t>n</a:t>
              </a:r>
              <a:endParaRPr lang="en-US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3193" name="Line 8"/>
            <p:cNvSpPr>
              <a:spLocks noChangeShapeType="1"/>
            </p:cNvSpPr>
            <p:nvPr/>
          </p:nvSpPr>
          <p:spPr bwMode="auto">
            <a:xfrm>
              <a:off x="4114800" y="3505200"/>
              <a:ext cx="10668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2895600" y="4038600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i="1">
                  <a:solidFill>
                    <a:schemeClr val="tx1"/>
                  </a:solidFill>
                </a:rPr>
                <a:t>X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 flipH="1">
              <a:off x="3200400" y="3581400"/>
              <a:ext cx="5334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Text Box 12"/>
            <p:cNvSpPr txBox="1">
              <a:spLocks noChangeArrowheads="1"/>
            </p:cNvSpPr>
            <p:nvPr/>
          </p:nvSpPr>
          <p:spPr bwMode="auto">
            <a:xfrm>
              <a:off x="3905250" y="3581400"/>
              <a:ext cx="7429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r>
                <a:rPr lang="en-US" sz="440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00" y="6324600"/>
            <a:ext cx="377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41779</TotalTime>
  <Words>9684</Words>
  <Application>Microsoft Macintosh PowerPoint</Application>
  <PresentationFormat>On-screen Show (4:3)</PresentationFormat>
  <Paragraphs>1137</Paragraphs>
  <Slides>113</Slides>
  <Notes>100</Notes>
  <HiddenSlides>25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2" baseType="lpstr">
      <vt:lpstr>Arial</vt:lpstr>
      <vt:lpstr>Calibri</vt:lpstr>
      <vt:lpstr>Cambria Math</vt:lpstr>
      <vt:lpstr>Palatino</vt:lpstr>
      <vt:lpstr>Symbol</vt:lpstr>
      <vt:lpstr>Times New Roman</vt:lpstr>
      <vt:lpstr>Wingdings</vt:lpstr>
      <vt:lpstr>Office Theme</vt:lpstr>
      <vt:lpstr>Equation</vt:lpstr>
      <vt:lpstr>Representing  Uncertainty for Probabilistic Inference</vt:lpstr>
      <vt:lpstr>Uncertainty in the World</vt:lpstr>
      <vt:lpstr>Probabilistic  Inference</vt:lpstr>
      <vt:lpstr>Uncertainty</vt:lpstr>
      <vt:lpstr>Example of Uncertainty</vt:lpstr>
      <vt:lpstr>Uncertainty in the World and our Models</vt:lpstr>
      <vt:lpstr>Logics</vt:lpstr>
      <vt:lpstr>Probability Theory</vt:lpstr>
      <vt:lpstr>Probability Notation</vt:lpstr>
      <vt:lpstr>Sample Space</vt:lpstr>
      <vt:lpstr>Random Variable</vt:lpstr>
      <vt:lpstr>Random Variable</vt:lpstr>
      <vt:lpstr>PowerPoint Presentation</vt:lpstr>
      <vt:lpstr>Probability for Discrete Events</vt:lpstr>
      <vt:lpstr>Probability for Discrete Events</vt:lpstr>
      <vt:lpstr>PowerPoint Presentation</vt:lpstr>
      <vt:lpstr>PowerPoint Presentation</vt:lpstr>
      <vt:lpstr>Source of Probabilities</vt:lpstr>
      <vt:lpstr>Probability Distributions</vt:lpstr>
      <vt:lpstr>Probability Table</vt:lpstr>
      <vt:lpstr>The Axioms of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Theorems Derived from the Axioms</vt:lpstr>
      <vt:lpstr>Joint Probability</vt:lpstr>
      <vt:lpstr>Full Joint Probability Distribution (FJPD)</vt:lpstr>
      <vt:lpstr>Full Joint Probability Distribution (FJPD)</vt:lpstr>
      <vt:lpstr>Computing from the FJPD</vt:lpstr>
      <vt:lpstr>Unconditional / Prior Probability</vt:lpstr>
      <vt:lpstr>Marginal Probability</vt:lpstr>
      <vt:lpstr>PowerPoint Presentation</vt:lpstr>
      <vt:lpstr>Conditional Probability</vt:lpstr>
      <vt:lpstr>PowerPoint Presentation</vt:lpstr>
      <vt:lpstr>Conditional Probability</vt:lpstr>
      <vt:lpstr>Conditional Probability</vt:lpstr>
      <vt:lpstr>Conditional Probability</vt:lpstr>
      <vt:lpstr>Computing Conditional Probability</vt:lpstr>
      <vt:lpstr>Full Joint Probability Distribution</vt:lpstr>
      <vt:lpstr>Computing Conditional Probability</vt:lpstr>
      <vt:lpstr>Computing Conditional Probability</vt:lpstr>
      <vt:lpstr>Normalization</vt:lpstr>
      <vt:lpstr>Conditional Probability with Multiple Evidence</vt:lpstr>
      <vt:lpstr>Conditional Probability</vt:lpstr>
      <vt:lpstr>Conditional Probability</vt:lpstr>
      <vt:lpstr>The Chain Rule</vt:lpstr>
      <vt:lpstr>Warmup QUIZ</vt:lpstr>
      <vt:lpstr>QUIZ:  Name These Robots</vt:lpstr>
      <vt:lpstr>QUIZ</vt:lpstr>
      <vt:lpstr>Probabilistic  Reasoning</vt:lpstr>
      <vt:lpstr>PowerPoint Presentation</vt:lpstr>
      <vt:lpstr>Inference with Bayes’s Rule</vt:lpstr>
      <vt:lpstr>Bayes’s Rule</vt:lpstr>
      <vt:lpstr>Inference with Bayes’s Rule</vt:lpstr>
      <vt:lpstr>Bayes’s Rule in Practice</vt:lpstr>
      <vt:lpstr>PowerPoint Presentation</vt:lpstr>
      <vt:lpstr>Summary of Important Rules</vt:lpstr>
      <vt:lpstr>Common Mistake</vt:lpstr>
      <vt:lpstr>Quiz</vt:lpstr>
      <vt:lpstr>Quiz</vt:lpstr>
      <vt:lpstr>PowerPoint Presentation</vt:lpstr>
      <vt:lpstr>PowerPoint Presentation</vt:lpstr>
      <vt:lpstr>Inference with Bayes’s Rule</vt:lpstr>
      <vt:lpstr>Inference with Bayes’s Rule</vt:lpstr>
      <vt:lpstr>Summary of Important Rules</vt:lpstr>
      <vt:lpstr>Another  Example</vt:lpstr>
      <vt:lpstr>PowerPoint Presentation</vt:lpstr>
      <vt:lpstr>PowerPoint Presentation</vt:lpstr>
      <vt:lpstr>PowerPoint Presentation</vt:lpstr>
      <vt:lpstr>Bayes’s Rule with Multiple Evidence</vt:lpstr>
      <vt:lpstr>Bayes’s Rule with Multiple Evidence</vt:lpstr>
      <vt:lpstr>Independence</vt:lpstr>
      <vt:lpstr>Independence</vt:lpstr>
      <vt:lpstr>Independence</vt:lpstr>
      <vt:lpstr>Independence</vt:lpstr>
      <vt:lpstr>Independence  Misused</vt:lpstr>
      <vt:lpstr>Conditional  Independence</vt:lpstr>
      <vt:lpstr>Conditional  Independence</vt:lpstr>
      <vt:lpstr>Independence vs. Conditional Independence</vt:lpstr>
      <vt:lpstr>PowerPoint Presentation</vt:lpstr>
      <vt:lpstr>Another Example of Conditional Independence</vt:lpstr>
      <vt:lpstr>Conditional  Independence</vt:lpstr>
      <vt:lpstr>Revisiting Earlier Example</vt:lpstr>
      <vt:lpstr>Bayes’s Rule with Multiple Evidence</vt:lpstr>
      <vt:lpstr>Bayes’s Rule with Multiple Evidence</vt:lpstr>
      <vt:lpstr>PowerPoint Presentation</vt:lpstr>
      <vt:lpstr>Example</vt:lpstr>
      <vt:lpstr>Bayes’s Rule with Multiple Evidence</vt:lpstr>
      <vt:lpstr>Bayes’s Rule with Multiple Evidence</vt:lpstr>
      <vt:lpstr>PowerPoint Presentation</vt:lpstr>
      <vt:lpstr>Bayes’s Rule with Multiple Evidence and Conditional Independence</vt:lpstr>
      <vt:lpstr>Inference Ignorance</vt:lpstr>
      <vt:lpstr>Summary of Important Rules</vt:lpstr>
      <vt:lpstr>Naïve Bayes Classifier</vt:lpstr>
      <vt:lpstr>Naïve Bayes Classifier</vt:lpstr>
      <vt:lpstr>Naive Bayes Classifier Testing Phase</vt:lpstr>
      <vt:lpstr>Naïve Bayes Classifier</vt:lpstr>
      <vt:lpstr>PowerPoint Presentation</vt:lpstr>
      <vt:lpstr>PowerPoint Presentation</vt:lpstr>
      <vt:lpstr>PowerPoint Presentation</vt:lpstr>
      <vt:lpstr>Naïve Bayes Classifier</vt:lpstr>
      <vt:lpstr>PowerPoint Presentation</vt:lpstr>
      <vt:lpstr>Is the Person a Junior?</vt:lpstr>
      <vt:lpstr>Naïve Bayes Classifier</vt:lpstr>
      <vt:lpstr>Add-1 Smoothing</vt:lpstr>
      <vt:lpstr>Add-1 Smoothing</vt:lpstr>
      <vt:lpstr>Add-1 Smoothing</vt:lpstr>
      <vt:lpstr>Add-1 Smoothing</vt:lpstr>
      <vt:lpstr>Add-1 Smoothing</vt:lpstr>
      <vt:lpstr>Laplace Smoothing</vt:lpstr>
      <vt:lpstr>Add-δ Smoothing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540 Intro to Artificial Intelligence</dc:title>
  <dc:subject/>
  <dc:creator>Charles Dyer</dc:creator>
  <cp:keywords/>
  <dc:description/>
  <cp:lastModifiedBy>Chuck Dyer</cp:lastModifiedBy>
  <cp:revision>1479</cp:revision>
  <cp:lastPrinted>2019-11-14T17:04:13Z</cp:lastPrinted>
  <dcterms:created xsi:type="dcterms:W3CDTF">2001-09-03T15:13:52Z</dcterms:created>
  <dcterms:modified xsi:type="dcterms:W3CDTF">2019-11-19T17:03:36Z</dcterms:modified>
  <cp:category/>
</cp:coreProperties>
</file>