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156"/>
  </p:notesMasterIdLst>
  <p:handoutMasterIdLst>
    <p:handoutMasterId r:id="rId157"/>
  </p:handoutMasterIdLst>
  <p:sldIdLst>
    <p:sldId id="270" r:id="rId2"/>
    <p:sldId id="329" r:id="rId3"/>
    <p:sldId id="400" r:id="rId4"/>
    <p:sldId id="492" r:id="rId5"/>
    <p:sldId id="422" r:id="rId6"/>
    <p:sldId id="423" r:id="rId7"/>
    <p:sldId id="330" r:id="rId8"/>
    <p:sldId id="408" r:id="rId9"/>
    <p:sldId id="351" r:id="rId10"/>
    <p:sldId id="404" r:id="rId11"/>
    <p:sldId id="370" r:id="rId12"/>
    <p:sldId id="331" r:id="rId13"/>
    <p:sldId id="406" r:id="rId14"/>
    <p:sldId id="407" r:id="rId15"/>
    <p:sldId id="458" r:id="rId16"/>
    <p:sldId id="332" r:id="rId17"/>
    <p:sldId id="333" r:id="rId18"/>
    <p:sldId id="371" r:id="rId19"/>
    <p:sldId id="334" r:id="rId20"/>
    <p:sldId id="335" r:id="rId21"/>
    <p:sldId id="354" r:id="rId22"/>
    <p:sldId id="336" r:id="rId23"/>
    <p:sldId id="337" r:id="rId24"/>
    <p:sldId id="339" r:id="rId25"/>
    <p:sldId id="338" r:id="rId26"/>
    <p:sldId id="349" r:id="rId27"/>
    <p:sldId id="350" r:id="rId28"/>
    <p:sldId id="341" r:id="rId29"/>
    <p:sldId id="459" r:id="rId30"/>
    <p:sldId id="357" r:id="rId31"/>
    <p:sldId id="433" r:id="rId32"/>
    <p:sldId id="431" r:id="rId33"/>
    <p:sldId id="358" r:id="rId34"/>
    <p:sldId id="359" r:id="rId35"/>
    <p:sldId id="449" r:id="rId36"/>
    <p:sldId id="360" r:id="rId37"/>
    <p:sldId id="361" r:id="rId38"/>
    <p:sldId id="460" r:id="rId39"/>
    <p:sldId id="395" r:id="rId40"/>
    <p:sldId id="396" r:id="rId41"/>
    <p:sldId id="420" r:id="rId42"/>
    <p:sldId id="424" r:id="rId43"/>
    <p:sldId id="425" r:id="rId44"/>
    <p:sldId id="426" r:id="rId45"/>
    <p:sldId id="343" r:id="rId46"/>
    <p:sldId id="344" r:id="rId47"/>
    <p:sldId id="385" r:id="rId48"/>
    <p:sldId id="386" r:id="rId49"/>
    <p:sldId id="362" r:id="rId50"/>
    <p:sldId id="363" r:id="rId51"/>
    <p:sldId id="488" r:id="rId52"/>
    <p:sldId id="365" r:id="rId53"/>
    <p:sldId id="366" r:id="rId54"/>
    <p:sldId id="432" r:id="rId55"/>
    <p:sldId id="453" r:id="rId56"/>
    <p:sldId id="427" r:id="rId57"/>
    <p:sldId id="428" r:id="rId58"/>
    <p:sldId id="429" r:id="rId59"/>
    <p:sldId id="430" r:id="rId60"/>
    <p:sldId id="372" r:id="rId61"/>
    <p:sldId id="345" r:id="rId62"/>
    <p:sldId id="502" r:id="rId63"/>
    <p:sldId id="503" r:id="rId64"/>
    <p:sldId id="504" r:id="rId65"/>
    <p:sldId id="505" r:id="rId66"/>
    <p:sldId id="506" r:id="rId67"/>
    <p:sldId id="346" r:id="rId68"/>
    <p:sldId id="397" r:id="rId69"/>
    <p:sldId id="434" r:id="rId70"/>
    <p:sldId id="347" r:id="rId71"/>
    <p:sldId id="753" r:id="rId72"/>
    <p:sldId id="752" r:id="rId73"/>
    <p:sldId id="452" r:id="rId74"/>
    <p:sldId id="367" r:id="rId75"/>
    <p:sldId id="368" r:id="rId76"/>
    <p:sldId id="369" r:id="rId77"/>
    <p:sldId id="373" r:id="rId78"/>
    <p:sldId id="398" r:id="rId79"/>
    <p:sldId id="409" r:id="rId80"/>
    <p:sldId id="436" r:id="rId81"/>
    <p:sldId id="435" r:id="rId82"/>
    <p:sldId id="411" r:id="rId83"/>
    <p:sldId id="413" r:id="rId84"/>
    <p:sldId id="438" r:id="rId85"/>
    <p:sldId id="414" r:id="rId86"/>
    <p:sldId id="499" r:id="rId87"/>
    <p:sldId id="415" r:id="rId88"/>
    <p:sldId id="487" r:id="rId89"/>
    <p:sldId id="440" r:id="rId90"/>
    <p:sldId id="441" r:id="rId91"/>
    <p:sldId id="416" r:id="rId92"/>
    <p:sldId id="417" r:id="rId93"/>
    <p:sldId id="418" r:id="rId94"/>
    <p:sldId id="419" r:id="rId95"/>
    <p:sldId id="421" r:id="rId96"/>
    <p:sldId id="457" r:id="rId97"/>
    <p:sldId id="754" r:id="rId98"/>
    <p:sldId id="399" r:id="rId99"/>
    <p:sldId id="391" r:id="rId100"/>
    <p:sldId id="377" r:id="rId101"/>
    <p:sldId id="378" r:id="rId102"/>
    <p:sldId id="387" r:id="rId103"/>
    <p:sldId id="392" r:id="rId104"/>
    <p:sldId id="379" r:id="rId105"/>
    <p:sldId id="380" r:id="rId106"/>
    <p:sldId id="393" r:id="rId107"/>
    <p:sldId id="381" r:id="rId108"/>
    <p:sldId id="376" r:id="rId109"/>
    <p:sldId id="382" r:id="rId110"/>
    <p:sldId id="388" r:id="rId111"/>
    <p:sldId id="389" r:id="rId112"/>
    <p:sldId id="390" r:id="rId113"/>
    <p:sldId id="383" r:id="rId114"/>
    <p:sldId id="384" r:id="rId115"/>
    <p:sldId id="374" r:id="rId116"/>
    <p:sldId id="375" r:id="rId117"/>
    <p:sldId id="342" r:id="rId118"/>
    <p:sldId id="484" r:id="rId119"/>
    <p:sldId id="486" r:id="rId120"/>
    <p:sldId id="485" r:id="rId121"/>
    <p:sldId id="493" r:id="rId122"/>
    <p:sldId id="481" r:id="rId123"/>
    <p:sldId id="494" r:id="rId124"/>
    <p:sldId id="491" r:id="rId125"/>
    <p:sldId id="355" r:id="rId126"/>
    <p:sldId id="445" r:id="rId127"/>
    <p:sldId id="447" r:id="rId128"/>
    <p:sldId id="446" r:id="rId129"/>
    <p:sldId id="442" r:id="rId130"/>
    <p:sldId id="443" r:id="rId131"/>
    <p:sldId id="394" r:id="rId132"/>
    <p:sldId id="470" r:id="rId133"/>
    <p:sldId id="473" r:id="rId134"/>
    <p:sldId id="462" r:id="rId135"/>
    <p:sldId id="472" r:id="rId136"/>
    <p:sldId id="467" r:id="rId137"/>
    <p:sldId id="468" r:id="rId138"/>
    <p:sldId id="469" r:id="rId139"/>
    <p:sldId id="471" r:id="rId140"/>
    <p:sldId id="474" r:id="rId141"/>
    <p:sldId id="461" r:id="rId142"/>
    <p:sldId id="475" r:id="rId143"/>
    <p:sldId id="476" r:id="rId144"/>
    <p:sldId id="477" r:id="rId145"/>
    <p:sldId id="463" r:id="rId146"/>
    <p:sldId id="464" r:id="rId147"/>
    <p:sldId id="465" r:id="rId148"/>
    <p:sldId id="478" r:id="rId149"/>
    <p:sldId id="479" r:id="rId150"/>
    <p:sldId id="500" r:id="rId151"/>
    <p:sldId id="501" r:id="rId152"/>
    <p:sldId id="498" r:id="rId153"/>
    <p:sldId id="750" r:id="rId154"/>
    <p:sldId id="751" r:id="rId155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CC66"/>
    <a:srgbClr val="B6DAB6"/>
    <a:srgbClr val="660066"/>
    <a:srgbClr val="3333CC"/>
    <a:srgbClr val="FF0000"/>
    <a:srgbClr val="99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224" autoAdjust="0"/>
    <p:restoredTop sz="88574" autoAdjust="0"/>
  </p:normalViewPr>
  <p:slideViewPr>
    <p:cSldViewPr>
      <p:cViewPr varScale="1">
        <p:scale>
          <a:sx n="82" d="100"/>
          <a:sy n="82" d="100"/>
        </p:scale>
        <p:origin x="22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760"/>
    </p:cViewPr>
  </p:sorterViewPr>
  <p:notesViewPr>
    <p:cSldViewPr>
      <p:cViewPr varScale="1">
        <p:scale>
          <a:sx n="74" d="100"/>
          <a:sy n="74" d="100"/>
        </p:scale>
        <p:origin x="-1602" y="-9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38.xml"/><Relationship Id="rId1" Type="http://schemas.openxmlformats.org/officeDocument/2006/relationships/slide" Target="slides/slide1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48488"/>
            <a:ext cx="4160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/>
            </a:lvl1pPr>
          </a:lstStyle>
          <a:p>
            <a:pPr>
              <a:defRPr/>
            </a:pPr>
            <a:fld id="{AEE59DAF-6598-43A4-BA9A-0B8C83E62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65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95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7" tIns="47643" rIns="95287" bIns="47643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56238" y="0"/>
            <a:ext cx="40925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7" tIns="47643" rIns="95287" bIns="47643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2113" y="541338"/>
            <a:ext cx="3694112" cy="2770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8888" y="3492500"/>
            <a:ext cx="70294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7" tIns="47643" rIns="95287" bIns="47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24675"/>
            <a:ext cx="4195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7" tIns="47643" rIns="95287" bIns="47643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56238" y="6924675"/>
            <a:ext cx="40925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7" tIns="47643" rIns="95287" bIns="47643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EA774A38-E4B7-48EE-8070-7600F46BB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72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F28456-F40D-4AB7-996B-48E693BC15EB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CB0E027-15B3-4A17-9A50-56642D4133E2}" type="slidenum">
              <a:rPr lang="en-US" sz="1200" smtClean="0"/>
              <a:pPr eaLnBrk="1" hangingPunct="1"/>
              <a:t>11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3CC426-AFC1-4FCC-BA3B-74D072FC443F}" type="slidenum">
              <a:rPr lang="en-US" sz="1200" smtClean="0"/>
              <a:pPr eaLnBrk="1" hangingPunct="1"/>
              <a:t>104</a:t>
            </a:fld>
            <a:endParaRPr lang="en-US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9EF52E-B29F-4AD4-94AA-77C1A088FF30}" type="slidenum">
              <a:rPr lang="en-US" sz="1200" smtClean="0"/>
              <a:pPr eaLnBrk="1" hangingPunct="1"/>
              <a:t>105</a:t>
            </a:fld>
            <a:endParaRPr lang="en-US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5EA8E6-7811-4B9F-92A1-3248B204B286}" type="slidenum">
              <a:rPr lang="en-US" sz="1200" smtClean="0"/>
              <a:pPr eaLnBrk="1" hangingPunct="1"/>
              <a:t>106</a:t>
            </a:fld>
            <a:endParaRPr lang="en-US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C7EFEF-8FCE-4BE9-AE7A-ADF6BCE69870}" type="slidenum">
              <a:rPr lang="en-US" sz="1200" smtClean="0"/>
              <a:pPr eaLnBrk="1" hangingPunct="1"/>
              <a:t>107</a:t>
            </a:fld>
            <a:endParaRPr lang="en-US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4CC742-99CC-48F9-8A7D-02DF93C3CE50}" type="slidenum">
              <a:rPr lang="en-US" sz="1200" smtClean="0"/>
              <a:pPr eaLnBrk="1" hangingPunct="1"/>
              <a:t>108</a:t>
            </a:fld>
            <a:endParaRPr lang="en-US" sz="120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C6589A-200F-49EF-9760-E49791387C5E}" type="slidenum">
              <a:rPr lang="en-US" sz="1200" smtClean="0"/>
              <a:pPr eaLnBrk="1" hangingPunct="1"/>
              <a:t>109</a:t>
            </a:fld>
            <a:endParaRPr lang="en-US" sz="120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E3637AC-6BD9-4C23-AFBC-5B2428A92086}" type="slidenum">
              <a:rPr lang="en-US" sz="1200" smtClean="0"/>
              <a:pPr eaLnBrk="1" hangingPunct="1"/>
              <a:t>110</a:t>
            </a:fld>
            <a:endParaRPr lang="en-US" sz="120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F01FB27-0B1A-4D30-89AE-7DBE7F0E7D37}" type="slidenum">
              <a:rPr lang="en-US" sz="1200" smtClean="0"/>
              <a:pPr eaLnBrk="1" hangingPunct="1"/>
              <a:t>111</a:t>
            </a:fld>
            <a:endParaRPr lang="en-US" sz="1200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61546CC-8320-43C5-982E-048EF32FD5B4}" type="slidenum">
              <a:rPr lang="en-US" sz="1200" smtClean="0"/>
              <a:pPr eaLnBrk="1" hangingPunct="1"/>
              <a:t>112</a:t>
            </a:fld>
            <a:endParaRPr 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C77369-0CB8-4C0B-9025-909B22C9639F}" type="slidenum">
              <a:rPr lang="en-US" sz="1200" smtClean="0"/>
              <a:pPr eaLnBrk="1" hangingPunct="1"/>
              <a:t>113</a:t>
            </a:fld>
            <a:endParaRPr lang="en-US" sz="120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91162D-2C2F-4440-8C57-6FE9BE0C2222}" type="slidenum">
              <a:rPr lang="en-US" sz="1200" smtClean="0"/>
              <a:pPr eaLnBrk="1" hangingPunct="1"/>
              <a:t>12</a:t>
            </a:fld>
            <a:endParaRPr lang="en-U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CE8821-BD99-4C91-A81E-9F03B20AEB9B}" type="slidenum">
              <a:rPr lang="en-US" sz="1200" smtClean="0"/>
              <a:pPr eaLnBrk="1" hangingPunct="1"/>
              <a:t>114</a:t>
            </a:fld>
            <a:endParaRPr lang="en-US" sz="120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CFF21E-7E95-4236-9E2E-31CCEEEBDD6D}" type="slidenum">
              <a:rPr lang="en-US" sz="1200" smtClean="0"/>
              <a:pPr eaLnBrk="1" hangingPunct="1"/>
              <a:t>115</a:t>
            </a:fld>
            <a:endParaRPr lang="en-US" sz="1200"/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05E658-54F7-471F-8314-2FFEDC699813}" type="slidenum">
              <a:rPr lang="en-US" sz="1200" smtClean="0"/>
              <a:pPr eaLnBrk="1" hangingPunct="1"/>
              <a:t>116</a:t>
            </a:fld>
            <a:endParaRPr lang="en-US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7B39CB-EC71-4117-B5FF-ACAF38383470}" type="slidenum">
              <a:rPr lang="en-US" sz="1200" smtClean="0"/>
              <a:pPr eaLnBrk="1" hangingPunct="1"/>
              <a:t>117</a:t>
            </a:fld>
            <a:endParaRPr lang="en-US" sz="120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LVCSR = Large vocabulary speech recognition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928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r>
              <a:rPr lang="en-US" sz="1300" dirty="0"/>
              <a:t>Presentation</a:t>
            </a:r>
            <a:r>
              <a:rPr lang="en-US" sz="1300" baseline="0" dirty="0"/>
              <a:t> by Rick Rashid, Chief Research Officer, Microsoft Research, November 2012</a:t>
            </a:r>
          </a:p>
          <a:p>
            <a:pPr defTabSz="966612"/>
            <a:r>
              <a:rPr lang="en-US" sz="1300" baseline="0" dirty="0"/>
              <a:t>Technology now used in Skype </a:t>
            </a:r>
          </a:p>
          <a:p>
            <a:pPr defTabSz="966612"/>
            <a:r>
              <a:rPr lang="en-US" sz="1300" dirty="0" err="1"/>
              <a:t>Goto</a:t>
            </a:r>
            <a:r>
              <a:rPr lang="en-US" sz="1300" dirty="0"/>
              <a:t> 3:00-5:10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23FB93-936C-2840-92A9-6ECC70CB2565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076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DD1F9B-170C-4822-A2D5-2FD53232704A}" type="slidenum">
              <a:rPr lang="en-US" sz="1200" smtClean="0"/>
              <a:pPr eaLnBrk="1" hangingPunct="1"/>
              <a:t>125</a:t>
            </a:fld>
            <a:endParaRPr lang="en-US" sz="120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7E5193-D212-437E-9E24-37F46474D54C}" type="slidenum">
              <a:rPr lang="en-US" sz="1200" smtClean="0"/>
              <a:pPr eaLnBrk="1" hangingPunct="1"/>
              <a:t>126</a:t>
            </a:fld>
            <a:endParaRPr lang="en-US" sz="120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E056B0-B24C-4C86-8C9B-1D325D1893E4}" type="slidenum">
              <a:rPr lang="en-US" sz="1200" smtClean="0"/>
              <a:pPr eaLnBrk="1" hangingPunct="1"/>
              <a:t>127</a:t>
            </a:fld>
            <a:endParaRPr lang="en-US" sz="120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4DDD5E-D238-4D87-ADC5-5F8798712A88}" type="slidenum">
              <a:rPr lang="en-US" sz="1200" smtClean="0"/>
              <a:pPr eaLnBrk="1" hangingPunct="1"/>
              <a:t>128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C49FF1-6292-4A8F-B6FB-9C79F68EB7C2}" type="slidenum">
              <a:rPr lang="en-US" sz="1200" smtClean="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69722E-CDFC-4831-B9B0-45CEF6D27FEF}" type="slidenum">
              <a:rPr lang="en-US" sz="1200" smtClean="0"/>
              <a:pPr eaLnBrk="1" hangingPunct="1"/>
              <a:t>129</a:t>
            </a:fld>
            <a:endParaRPr lang="en-US" sz="120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872B68-E7A7-4F03-816F-C41263F311C2}" type="slidenum">
              <a:rPr lang="en-US" sz="1200" smtClean="0"/>
              <a:pPr eaLnBrk="1" hangingPunct="1"/>
              <a:t>130</a:t>
            </a:fld>
            <a:endParaRPr lang="en-US" sz="120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F1AB0C-EA58-4F48-9A19-A332A419528F}" type="slidenum">
              <a:rPr lang="en-US" sz="1200" smtClean="0"/>
              <a:pPr eaLnBrk="1" hangingPunct="1"/>
              <a:t>131</a:t>
            </a:fld>
            <a:endParaRPr lang="en-US" sz="1200"/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E4477D9E-3C64-0641-9EF5-52DD3276F87C}" type="slidenum">
              <a:rPr lang="en-US" sz="1300" smtClean="0"/>
              <a:pPr eaLnBrk="1" hangingPunct="1">
                <a:defRPr/>
              </a:pPr>
              <a:t>132</a:t>
            </a:fld>
            <a:endParaRPr lang="en-US" sz="13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AD3B24C-C404-064E-B40D-565C6ABC2266}" type="slidenum">
              <a:rPr lang="en-US" sz="1300" smtClean="0"/>
              <a:pPr eaLnBrk="1" hangingPunct="1">
                <a:defRPr/>
              </a:pPr>
              <a:t>133</a:t>
            </a:fld>
            <a:endParaRPr lang="en-US" sz="13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CC070CE-3D0F-43D4-ACAE-75C99AD518C8}" type="slidenum">
              <a:rPr lang="en-US" altLang="en-US" sz="1300" smtClean="0"/>
              <a:pPr eaLnBrk="1" hangingPunct="1"/>
              <a:t>134</a:t>
            </a:fld>
            <a:endParaRPr lang="en-US" altLang="en-US" sz="13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0678FBB6-0615-8449-AC2E-C3B12D61CCA5}" type="slidenum">
              <a:rPr lang="en-US" sz="1300" smtClean="0"/>
              <a:pPr eaLnBrk="1" hangingPunct="1">
                <a:defRPr/>
              </a:pPr>
              <a:t>135</a:t>
            </a:fld>
            <a:endParaRPr lang="en-US" sz="13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7C3626-9332-4E42-91D5-42BD778D836A}" type="slidenum">
              <a:rPr lang="en-US" sz="1200" smtClean="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713986-AD9F-D643-BAAB-420B6BD775C7}" type="slidenum">
              <a:rPr lang="en-US" sz="1300"/>
              <a:pPr eaLnBrk="1" hangingPunct="1"/>
              <a:t>139</a:t>
            </a:fld>
            <a:endParaRPr lang="en-US" sz="13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57E7E3B5-CE9B-AE44-813A-B717A90613D1}" type="slidenum">
              <a:rPr lang="en-US" sz="1300" smtClean="0"/>
              <a:pPr eaLnBrk="1" hangingPunct="1">
                <a:defRPr/>
              </a:pPr>
              <a:t>140</a:t>
            </a:fld>
            <a:endParaRPr lang="en-US" sz="13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63B9583-555C-4845-BDE4-AC933EA9FE6D}" type="slidenum">
              <a:rPr lang="en-US" altLang="en-US" sz="1300" smtClean="0"/>
              <a:pPr eaLnBrk="1" hangingPunct="1"/>
              <a:t>141</a:t>
            </a:fld>
            <a:endParaRPr lang="en-US" altLang="en-US" sz="13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C547070C-065E-A84A-9C84-70B1351BADFE}" type="slidenum">
              <a:rPr lang="en-US" sz="1300" smtClean="0"/>
              <a:pPr eaLnBrk="1" hangingPunct="1">
                <a:defRPr/>
              </a:pPr>
              <a:t>142</a:t>
            </a:fld>
            <a:endParaRPr lang="en-US" sz="130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A89B8F26-CD79-8B4D-826A-A59144DB58DE}" type="slidenum">
              <a:rPr lang="en-US" sz="1300" smtClean="0"/>
              <a:pPr eaLnBrk="1" hangingPunct="1">
                <a:defRPr/>
              </a:pPr>
              <a:t>143</a:t>
            </a:fld>
            <a:endParaRPr lang="en-US" sz="130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6A9B22A0-7860-804D-9DEC-427B967F115C}" type="slidenum">
              <a:rPr lang="en-US" sz="1300" smtClean="0"/>
              <a:pPr eaLnBrk="1" hangingPunct="1">
                <a:defRPr/>
              </a:pPr>
              <a:t>144</a:t>
            </a:fld>
            <a:endParaRPr lang="en-US" sz="130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0B4D66C-A864-49FB-A04B-9DE0807A2B24}" type="slidenum">
              <a:rPr lang="en-US" altLang="en-US" sz="1300" smtClean="0"/>
              <a:pPr eaLnBrk="1" hangingPunct="1"/>
              <a:t>145</a:t>
            </a:fld>
            <a:endParaRPr lang="en-US" altLang="en-US" sz="13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97EA377-979E-4CD3-8168-E45BDA2DEA80}" type="slidenum">
              <a:rPr lang="en-US" altLang="en-US" sz="1300" smtClean="0"/>
              <a:pPr eaLnBrk="1" hangingPunct="1"/>
              <a:t>146</a:t>
            </a:fld>
            <a:endParaRPr lang="en-US" altLang="en-US" sz="130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EBA09B1-FC15-4D06-804A-94324D418820}" type="slidenum">
              <a:rPr lang="en-US" altLang="en-US" sz="1300" smtClean="0"/>
              <a:pPr eaLnBrk="1" hangingPunct="1"/>
              <a:t>147</a:t>
            </a:fld>
            <a:endParaRPr lang="en-US" altLang="en-US" sz="130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393102AC-2582-4746-871D-3850C7679F2B}" type="slidenum">
              <a:rPr lang="en-US" sz="1300" smtClean="0"/>
              <a:pPr eaLnBrk="1" hangingPunct="1">
                <a:defRPr/>
              </a:pPr>
              <a:t>148</a:t>
            </a:fld>
            <a:endParaRPr lang="en-US" sz="130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4316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E1CC509F-8E6A-3543-AEC1-5FFE1B5EB9AC}" type="slidenum">
              <a:rPr lang="en-US" sz="1300" smtClean="0"/>
              <a:pPr eaLnBrk="1" hangingPunct="1">
                <a:defRPr/>
              </a:pPr>
              <a:t>149</a:t>
            </a:fld>
            <a:endParaRPr lang="en-US" sz="1300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Gideon (from Legends of Tomorrow - although this character started on the Flash show first), Jarvis (from Iron Man), Aida (from Agents of S.H.I.E.L.D),</a:t>
            </a:r>
            <a:r>
              <a:rPr lang="en-US" baseline="0" dirty="0"/>
              <a:t> </a:t>
            </a:r>
            <a:r>
              <a:rPr lang="en-US" dirty="0"/>
              <a:t>'</a:t>
            </a:r>
            <a:r>
              <a:rPr lang="en-US" dirty="0" err="1"/>
              <a:t>Puter</a:t>
            </a:r>
            <a:r>
              <a:rPr lang="en-US" dirty="0"/>
              <a:t> (from the Lego Batman movie)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FD8568-702D-4C02-A077-CC8ABABBBCCA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881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 in Metropolis (1927) is considered the first robot depicted in cinema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FD8568-702D-4C02-A077-CC8ABABBBCCA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7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2ED3857-8CD9-45E9-B540-B0C4C68B568F}" type="slidenum">
              <a:rPr lang="en-US" sz="1200" smtClean="0"/>
              <a:pPr eaLnBrk="1" hangingPunct="1"/>
              <a:t>16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17D156C-D677-41B2-9CEE-FF14F7097312}" type="slidenum">
              <a:rPr lang="en-US" sz="1200" smtClean="0"/>
              <a:pPr eaLnBrk="1" hangingPunct="1"/>
              <a:t>17</a:t>
            </a:fld>
            <a:endParaRPr 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CCDF7CE-2B64-41E3-8AE1-CD137844F86F}" type="slidenum">
              <a:rPr lang="en-US" sz="1200" smtClean="0"/>
              <a:pPr eaLnBrk="1" hangingPunct="1"/>
              <a:t>18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31C6D5-6889-4187-AEAC-CBC3FBC7047F}" type="slidenum">
              <a:rPr lang="en-US" sz="1200" smtClean="0"/>
              <a:pPr eaLnBrk="1" hangingPunct="1"/>
              <a:t>19</a:t>
            </a:fld>
            <a:endParaRPr lang="en-US" sz="120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89FBDB-4CCA-4319-919D-36B0CFAAF5FD}" type="slidenum">
              <a:rPr lang="en-US" sz="1200" smtClean="0"/>
              <a:pPr eaLnBrk="1" hangingPunct="1"/>
              <a:t>20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296B37-7A8F-4D87-A298-F09BCCFF381E}" type="slidenum">
              <a:rPr lang="en-US" sz="1200" smtClean="0"/>
              <a:pPr eaLnBrk="1" hangingPunct="1"/>
              <a:t>2</a:t>
            </a:fld>
            <a:endParaRPr lang="en-US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DC6863-AF35-4F8B-ADB2-C6A3B313BEE1}" type="slidenum">
              <a:rPr lang="en-US" sz="1200" smtClean="0"/>
              <a:pPr eaLnBrk="1" hangingPunct="1"/>
              <a:t>21</a:t>
            </a:fld>
            <a:endParaRPr 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4C932B-2872-4B40-9A0D-9B28F195D32C}" type="slidenum">
              <a:rPr lang="en-US" sz="1200" smtClean="0"/>
              <a:pPr eaLnBrk="1" hangingPunct="1"/>
              <a:t>22</a:t>
            </a:fld>
            <a:endParaRPr lang="en-US" sz="12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EC42D9-3587-4511-8FA8-C20F1F2B638C}" type="slidenum">
              <a:rPr lang="en-US" sz="1200" smtClean="0"/>
              <a:pPr eaLnBrk="1" hangingPunct="1"/>
              <a:t>23</a:t>
            </a:fld>
            <a:endParaRPr 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BA6956-A66D-4E87-A488-02A9583845E1}" type="slidenum">
              <a:rPr lang="en-US" sz="1200" smtClean="0"/>
              <a:pPr eaLnBrk="1" hangingPunct="1"/>
              <a:t>24</a:t>
            </a:fld>
            <a:endParaRPr lang="en-US" sz="120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A37A7D4-A46C-4D47-885A-5BBB4196A25D}" type="slidenum">
              <a:rPr lang="en-US" sz="1200" smtClean="0"/>
              <a:pPr eaLnBrk="1" hangingPunct="1"/>
              <a:t>25</a:t>
            </a:fld>
            <a:endParaRPr 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D22ADB-2F1A-45BE-83DC-02B7DF12E05F}" type="slidenum">
              <a:rPr lang="en-US" sz="1200" smtClean="0"/>
              <a:pPr eaLnBrk="1" hangingPunct="1"/>
              <a:t>26</a:t>
            </a:fld>
            <a:endParaRPr lang="en-US" sz="12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SUB, CLICK ANIM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F42528-C510-4FE3-BDB6-1B2B498A0933}" type="slidenum">
              <a:rPr lang="en-US" sz="1200" smtClean="0"/>
              <a:pPr eaLnBrk="1" hangingPunct="1"/>
              <a:t>27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9FCDD7-47A4-4138-91A2-3891E8589E59}" type="slidenum">
              <a:rPr lang="en-US" sz="1200" smtClean="0"/>
              <a:pPr eaLnBrk="1" hangingPunct="1"/>
              <a:t>28</a:t>
            </a:fld>
            <a:endParaRPr lang="en-US" sz="120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4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21A98C-19AC-4D2B-B647-108021918F4C}" type="slidenum">
              <a:rPr lang="en-US" sz="1200" smtClean="0"/>
              <a:pPr eaLnBrk="1" hangingPunct="1"/>
              <a:t>30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5F0821-E525-40C0-B9B1-4D727A3F3FF9}" type="slidenum">
              <a:rPr lang="en-US" sz="1200" smtClean="0"/>
              <a:pPr eaLnBrk="1" hangingPunct="1"/>
              <a:t>3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1D7C4E9-88D4-4EE2-8210-393E081B8DB4}" type="slidenum">
              <a:rPr lang="en-US" sz="1200" smtClean="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C32ECC-E0A7-4320-A27B-3B492F14388A}" type="slidenum">
              <a:rPr lang="en-US" sz="1200" smtClean="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44DF2E-C7E8-43BA-B035-7E24F12BF396}" type="slidenum">
              <a:rPr lang="en-US" sz="1200" smtClean="0"/>
              <a:pPr eaLnBrk="1" hangingPunct="1"/>
              <a:t>33</a:t>
            </a:fld>
            <a:endParaRPr lang="en-US" sz="120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AA3F3E-DA24-421B-9753-C0F936558DAC}" type="slidenum">
              <a:rPr lang="en-US" sz="1200" smtClean="0"/>
              <a:pPr eaLnBrk="1" hangingPunct="1"/>
              <a:t>34</a:t>
            </a:fld>
            <a:endParaRPr 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0D749E-0E2B-406F-BA8C-55392CF67FA6}" type="slidenum">
              <a:rPr lang="en-US" sz="1200" smtClean="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16515E-9244-4ACA-847F-B0F81BD1BD49}" type="slidenum">
              <a:rPr lang="en-US" sz="1200" smtClean="0"/>
              <a:pPr eaLnBrk="1" hangingPunct="1"/>
              <a:t>36</a:t>
            </a:fld>
            <a:endParaRPr 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577801D-47FB-4247-823C-D32910F65B82}" type="slidenum">
              <a:rPr lang="en-US" sz="1200" smtClean="0"/>
              <a:pPr eaLnBrk="1" hangingPunct="1"/>
              <a:t>37</a:t>
            </a:fld>
            <a:endParaRPr 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9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47215FF-A34D-4215-8502-3922A9047EE3}" type="slidenum">
              <a:rPr lang="en-US" sz="1200" smtClean="0"/>
              <a:pPr eaLnBrk="1" hangingPunct="1"/>
              <a:t>39</a:t>
            </a:fld>
            <a:endParaRPr lang="en-US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A652B0-2878-47E7-A3E7-86CF2918F530}" type="slidenum">
              <a:rPr lang="en-US" sz="1200" smtClean="0"/>
              <a:pPr eaLnBrk="1" hangingPunct="1"/>
              <a:t>40</a:t>
            </a:fld>
            <a:endParaRPr lang="en-US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27391C-B97F-4708-A2FC-292BF2EF14A0}" type="slidenum">
              <a:rPr lang="en-US" sz="1200" smtClean="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777F6D-B0F0-4860-AD26-2803FED90DE7}" type="slidenum">
              <a:rPr lang="en-US" sz="1200" smtClean="0"/>
              <a:pPr eaLnBrk="1" hangingPunct="1"/>
              <a:t>41</a:t>
            </a:fld>
            <a:endParaRPr 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4F0EDE-8147-4B25-84F7-6DE4194EF225}" type="slidenum">
              <a:rPr lang="en-US" sz="1200" smtClean="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4819B43-FB0F-4DF0-98C3-82DDF57114C6}" type="slidenum">
              <a:rPr lang="en-US" sz="1200" smtClean="0"/>
              <a:pPr eaLnBrk="1" hangingPunct="1"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E73F60-555B-4A45-90EB-A845442B5BEE}" type="slidenum">
              <a:rPr lang="en-US" sz="1200" smtClean="0"/>
              <a:pPr eaLnBrk="1" hangingPunct="1"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70D854-33D8-4F19-991C-1DEB5B31FC79}" type="slidenum">
              <a:rPr lang="en-US" sz="1200" smtClean="0"/>
              <a:pPr eaLnBrk="1" hangingPunct="1"/>
              <a:t>45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8922A8-D4A9-4607-9689-268C162628D7}" type="slidenum">
              <a:rPr lang="en-US" sz="1200" smtClean="0"/>
              <a:pPr eaLnBrk="1" hangingPunct="1"/>
              <a:t>46</a:t>
            </a:fld>
            <a:endParaRPr lang="en-US" sz="12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D8FA5B-9B27-4030-9E00-F0FCED7C01E4}" type="slidenum">
              <a:rPr lang="en-US" sz="1200" smtClean="0"/>
              <a:pPr eaLnBrk="1" hangingPunct="1"/>
              <a:t>47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CF727D-8237-4270-A6ED-54AB63F19CC9}" type="slidenum">
              <a:rPr lang="en-US" sz="1200" smtClean="0"/>
              <a:pPr eaLnBrk="1" hangingPunct="1"/>
              <a:t>48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B4C499F-EBD8-418C-B18D-B00E316E0CC2}" type="slidenum">
              <a:rPr lang="en-US" sz="1200" smtClean="0"/>
              <a:pPr eaLnBrk="1" hangingPunct="1"/>
              <a:t>49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47AAC4-11E0-4DCA-AB89-E20C78554A0C}" type="slidenum">
              <a:rPr lang="en-US" sz="1200" smtClean="0"/>
              <a:pPr eaLnBrk="1" hangingPunct="1"/>
              <a:t>50</a:t>
            </a:fld>
            <a:endParaRPr lang="en-US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F11CF4-A2F7-408A-9F5D-83186A59A33C}" type="slidenum">
              <a:rPr lang="en-US" sz="1200" smtClean="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628385F-CF9B-4BDB-B91F-66D85A7869B5}" type="slidenum">
              <a:rPr lang="en-US" sz="1200" smtClean="0"/>
              <a:pPr eaLnBrk="1" hangingPunct="1"/>
              <a:t>51</a:t>
            </a:fld>
            <a:endParaRPr lang="en-US" sz="120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D83A5E-5C41-4870-B74F-417ADCA611FA}" type="slidenum">
              <a:rPr lang="en-US" sz="1200" smtClean="0"/>
              <a:pPr eaLnBrk="1" hangingPunct="1"/>
              <a:t>52</a:t>
            </a:fld>
            <a:endParaRPr lang="en-US" sz="120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BCE096-5C9E-46CF-AE46-83016024AFB7}" type="slidenum">
              <a:rPr lang="en-US" sz="1200" smtClean="0"/>
              <a:pPr eaLnBrk="1" hangingPunct="1"/>
              <a:t>53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AA75F7-DC42-44B3-9644-713094AEBE84}" type="slidenum">
              <a:rPr lang="en-US" sz="1200" smtClean="0"/>
              <a:pPr eaLnBrk="1" hangingPunct="1"/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CDC850-7AAC-4B6D-9D32-14ED6E704D38}" type="slidenum">
              <a:rPr lang="en-US" sz="1200" smtClean="0"/>
              <a:pPr eaLnBrk="1" hangingPunct="1"/>
              <a:t>55</a:t>
            </a:fld>
            <a:endParaRPr lang="en-US" sz="12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02340F3-0233-438F-8D23-813B039B3C2E}" type="slidenum">
              <a:rPr lang="en-US" sz="1200" smtClean="0"/>
              <a:pPr eaLnBrk="1" hangingPunct="1"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6E9203-85AA-4CD6-9E94-07FB3FFE80DC}" type="slidenum">
              <a:rPr lang="en-US" sz="1200" smtClean="0"/>
              <a:pPr eaLnBrk="1" hangingPunct="1"/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B38F62-1441-4D2A-8E41-6BB93FB3D655}" type="slidenum">
              <a:rPr lang="en-US" sz="1200" smtClean="0"/>
              <a:pPr eaLnBrk="1" hangingPunct="1"/>
              <a:t>58</a:t>
            </a:fld>
            <a:endParaRPr 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226CA87-C69B-4597-A33C-91A5E364F2E6}" type="slidenum">
              <a:rPr lang="en-US" sz="1200" smtClean="0"/>
              <a:pPr eaLnBrk="1" hangingPunct="1"/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56FC61-835C-415E-83C9-2317FBCB86D0}" type="slidenum">
              <a:rPr lang="en-US" sz="1200" smtClean="0"/>
              <a:pPr eaLnBrk="1" hangingPunct="1"/>
              <a:t>60</a:t>
            </a:fld>
            <a:endParaRPr lang="en-US" sz="120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FCC900-E0FC-4FA2-8780-FBC1B57510B3}" type="slidenum">
              <a:rPr lang="en-US" sz="1200" smtClean="0"/>
              <a:pPr eaLnBrk="1" hangingPunct="1"/>
              <a:t>7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D43A04-A9E2-4742-923D-70887625D147}" type="slidenum">
              <a:rPr lang="en-US" sz="1200" smtClean="0"/>
              <a:pPr eaLnBrk="1" hangingPunct="1"/>
              <a:t>61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 dirty="0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DC6863-AF35-4F8B-ADB2-C6A3B313BEE1}" type="slidenum">
              <a:rPr lang="en-US" sz="1200" smtClean="0"/>
              <a:pPr eaLnBrk="1" hangingPunct="1"/>
              <a:t>62</a:t>
            </a:fld>
            <a:endParaRPr 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58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526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829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BCE096-5C9E-46CF-AE46-83016024AFB7}" type="slidenum">
              <a:rPr lang="en-US" sz="1200" smtClean="0"/>
              <a:pPr eaLnBrk="1" hangingPunct="1"/>
              <a:t>65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776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D43A04-A9E2-4742-923D-70887625D147}" type="slidenum">
              <a:rPr lang="en-US" sz="1200" smtClean="0"/>
              <a:pPr eaLnBrk="1" hangingPunct="1"/>
              <a:t>66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 dirty="0">
                <a:latin typeface="Arial" charset="0"/>
              </a:rPr>
              <a:t>CLICK EACH SUB</a:t>
            </a:r>
          </a:p>
        </p:txBody>
      </p:sp>
    </p:spTree>
    <p:extLst>
      <p:ext uri="{BB962C8B-B14F-4D97-AF65-F5344CB8AC3E}">
        <p14:creationId xmlns:p14="http://schemas.microsoft.com/office/powerpoint/2010/main" val="7802034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DF74CC-69F5-49AD-B244-E6746059EB72}" type="slidenum">
              <a:rPr lang="en-US" sz="1200" smtClean="0"/>
              <a:pPr eaLnBrk="1" hangingPunct="1"/>
              <a:t>67</a:t>
            </a:fld>
            <a:endParaRPr lang="en-US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EACH SUB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07EE1D-D641-488C-94D0-F5F579BD5F6A}" type="slidenum">
              <a:rPr lang="en-US" sz="1200" smtClean="0"/>
              <a:pPr eaLnBrk="1" hangingPunct="1"/>
              <a:t>68</a:t>
            </a:fld>
            <a:endParaRPr lang="en-US" sz="1200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E57001-95D4-43F6-AA03-8622364A672C}" type="slidenum">
              <a:rPr lang="en-US" sz="1200" smtClean="0"/>
              <a:pPr eaLnBrk="1" hangingPunct="1"/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C82CAF4-D97D-4E13-8116-24D05D3841CC}" type="slidenum">
              <a:rPr lang="en-US" sz="1200" smtClean="0"/>
              <a:pPr eaLnBrk="1" hangingPunct="1"/>
              <a:t>70</a:t>
            </a:fld>
            <a:endParaRPr lang="en-US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b="1">
                <a:latin typeface="Arial" charset="0"/>
              </a:rPr>
              <a:t>CLICK ANIM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C8BF600-BBB7-4EAA-B2FD-A8854BC4BF53}" type="slidenum">
              <a:rPr lang="en-US" sz="1200" smtClean="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ABCE096-5C9E-46CF-AE46-83016024AFB7}" type="slidenum">
              <a:rPr lang="en-US" sz="1200" smtClean="0"/>
              <a:pPr eaLnBrk="1" hangingPunct="1"/>
              <a:t>72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12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18DF4E8-13B2-41E1-9A5B-C7D85EEC2722}" type="slidenum">
              <a:rPr lang="en-US" sz="1200" smtClean="0"/>
              <a:pPr eaLnBrk="1" hangingPunct="1"/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2B728F-3273-4BE5-8606-7AAA204B3896}" type="slidenum">
              <a:rPr lang="en-US" sz="1200" smtClean="0"/>
              <a:pPr eaLnBrk="1" hangingPunct="1"/>
              <a:t>74</a:t>
            </a:fld>
            <a:endParaRPr 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B5CAE9-2D05-49B5-961A-F13C4B53E460}" type="slidenum">
              <a:rPr lang="en-US" sz="1200" smtClean="0"/>
              <a:pPr eaLnBrk="1" hangingPunct="1"/>
              <a:t>75</a:t>
            </a:fld>
            <a:endParaRPr lang="en-US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536D0D-939E-4A4C-B959-2992C44358C9}" type="slidenum">
              <a:rPr lang="en-US" sz="1200" smtClean="0"/>
              <a:pPr eaLnBrk="1" hangingPunct="1"/>
              <a:t>76</a:t>
            </a:fld>
            <a:endParaRPr lang="en-US" sz="12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0C4AB6-EEC7-406B-BA98-C335597FB6E8}" type="slidenum">
              <a:rPr lang="en-US" sz="1200" smtClean="0"/>
              <a:pPr eaLnBrk="1" hangingPunct="1"/>
              <a:t>77</a:t>
            </a:fld>
            <a:endParaRPr lang="en-US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P(O|Q) computed using the conditionalized version of the chain rule plus 1</a:t>
            </a:r>
            <a:r>
              <a:rPr lang="en-US" baseline="30000" dirty="0"/>
              <a:t>st</a:t>
            </a:r>
            <a:r>
              <a:rPr lang="en-US" dirty="0"/>
              <a:t> order Markov assumption (i.e., conditional independence)</a:t>
            </a:r>
          </a:p>
          <a:p>
            <a:r>
              <a:rPr lang="en-US" dirty="0"/>
              <a:t>P(Q) computed using chain rule plus 1</a:t>
            </a:r>
            <a:r>
              <a:rPr lang="en-US" baseline="30000" dirty="0"/>
              <a:t>st</a:t>
            </a:r>
            <a:r>
              <a:rPr lang="en-US" dirty="0"/>
              <a:t> order Markov assumption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5B363F-7D27-4D1C-B60A-A5E1BC9982D4}" type="slidenum">
              <a:rPr lang="en-US" sz="1200" smtClean="0"/>
              <a:pPr eaLnBrk="1" hangingPunct="1"/>
              <a:t>78</a:t>
            </a:fld>
            <a:endParaRPr lang="en-US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064D82A-D337-4D7D-AEF8-445CB7E1B3E8}" type="slidenum">
              <a:rPr lang="en-US" sz="1200" smtClean="0"/>
              <a:pPr eaLnBrk="1" hangingPunct="1"/>
              <a:t>79</a:t>
            </a:fld>
            <a:endParaRPr lang="en-US" sz="120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C7BABA-FC6F-4602-A1AA-845F798653E0}" type="slidenum">
              <a:rPr lang="en-US" sz="1200" smtClean="0"/>
              <a:pPr eaLnBrk="1" hangingPunct="1"/>
              <a:t>80</a:t>
            </a:fld>
            <a:endParaRPr lang="en-US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EA445F-030B-4743-BA2E-57ED6D4B78C8}" type="slidenum">
              <a:rPr lang="en-US" sz="1200" smtClean="0"/>
              <a:pPr eaLnBrk="1" hangingPunct="1"/>
              <a:t>81</a:t>
            </a:fld>
            <a:endParaRPr lang="en-US" sz="1200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D9E8BA-4EDB-466C-B95E-6B0E5A92BADA}" type="slidenum">
              <a:rPr lang="en-US" sz="1200" smtClean="0"/>
              <a:pPr eaLnBrk="1" hangingPunct="1"/>
              <a:t>9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9827B2-5D20-43CE-B858-569A52F967FD}" type="slidenum">
              <a:rPr lang="en-US" sz="1200" smtClean="0"/>
              <a:pPr eaLnBrk="1" hangingPunct="1"/>
              <a:t>82</a:t>
            </a:fld>
            <a:endParaRPr lang="en-US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C18048-7715-4CFB-8404-B8FDB3050C3B}" type="slidenum">
              <a:rPr lang="en-US" sz="1200" smtClean="0"/>
              <a:pPr eaLnBrk="1" hangingPunct="1"/>
              <a:t>83</a:t>
            </a:fld>
            <a:endParaRPr lang="en-US" sz="120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16C4F7-B7D6-4CC3-AB7B-B7FDECA011CB}" type="slidenum">
              <a:rPr lang="en-US" sz="1200" smtClean="0"/>
              <a:pPr eaLnBrk="1" hangingPunct="1"/>
              <a:t>84</a:t>
            </a:fld>
            <a:endParaRPr lang="en-US" sz="1200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E41635-E01A-415F-9490-08882BEA7EE1}" type="slidenum">
              <a:rPr lang="en-US" sz="1200" smtClean="0"/>
              <a:pPr eaLnBrk="1" hangingPunct="1"/>
              <a:t>85</a:t>
            </a:fld>
            <a:endParaRPr lang="en-US" sz="120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D0C4AB6-EEC7-406B-BA98-C335597FB6E8}" type="slidenum">
              <a:rPr lang="en-US" sz="1200" smtClean="0"/>
              <a:pPr eaLnBrk="1" hangingPunct="1"/>
              <a:t>86</a:t>
            </a:fld>
            <a:endParaRPr lang="en-US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330D82F-93A8-4022-909E-6F5A525C8776}" type="slidenum">
              <a:rPr lang="en-US" sz="1200" smtClean="0"/>
              <a:pPr eaLnBrk="1" hangingPunct="1"/>
              <a:t>87</a:t>
            </a:fld>
            <a:endParaRPr lang="en-US" sz="120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FF47686-62F6-40F8-8368-03CD106C9319}" type="slidenum">
              <a:rPr lang="en-US" sz="1200" smtClean="0"/>
              <a:pPr eaLnBrk="1" hangingPunct="1"/>
              <a:t>89</a:t>
            </a:fld>
            <a:endParaRPr lang="en-US" sz="1200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C9BA48-5A63-4E9F-8214-BD624E2DA8BB}" type="slidenum">
              <a:rPr lang="en-US" sz="1200" smtClean="0"/>
              <a:pPr eaLnBrk="1" hangingPunct="1"/>
              <a:t>90</a:t>
            </a:fld>
            <a:endParaRPr lang="en-US" sz="12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71EC83F-F859-4403-B2EE-97D94CA854B3}" type="slidenum">
              <a:rPr lang="en-US" sz="1200" smtClean="0"/>
              <a:pPr eaLnBrk="1" hangingPunct="1"/>
              <a:t>91</a:t>
            </a:fld>
            <a:endParaRPr lang="en-US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ECB2B5-8242-4111-8D33-E1E22C131AE3}" type="slidenum">
              <a:rPr lang="en-US" sz="1200" smtClean="0"/>
              <a:pPr eaLnBrk="1" hangingPunct="1"/>
              <a:t>92</a:t>
            </a:fld>
            <a:endParaRPr lang="en-US" sz="120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5EF645-871D-4E79-9845-D8A279E83770}" type="slidenum">
              <a:rPr lang="en-US" sz="1200" smtClean="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7C84597-942F-4F59-8CC6-DCC24581154C}" type="slidenum">
              <a:rPr lang="en-US" sz="1200" smtClean="0"/>
              <a:pPr eaLnBrk="1" hangingPunct="1"/>
              <a:t>93</a:t>
            </a:fld>
            <a:endParaRPr lang="en-US" sz="12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335976-2801-4296-A3E1-C05372F15F21}" type="slidenum">
              <a:rPr lang="en-US" sz="1200" smtClean="0"/>
              <a:pPr eaLnBrk="1" hangingPunct="1"/>
              <a:t>94</a:t>
            </a:fld>
            <a:endParaRPr lang="en-US" sz="120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901B8D-1C9E-4931-BC01-F4432946F2EC}" type="slidenum">
              <a:rPr lang="en-US" sz="1200" smtClean="0"/>
              <a:pPr eaLnBrk="1" hangingPunct="1"/>
              <a:t>95</a:t>
            </a:fld>
            <a:endParaRPr lang="en-US" sz="120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774A38-E4B7-48EE-8070-7600F46BBE92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1803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BECDE93-90EC-4F35-9DB4-06F33EFE834C}" type="slidenum">
              <a:rPr lang="en-US" sz="1200" smtClean="0"/>
              <a:pPr eaLnBrk="1" hangingPunct="1"/>
              <a:t>98</a:t>
            </a:fld>
            <a:endParaRPr lang="en-US" sz="1200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E280E2-491B-4F29-9812-2E8351769F11}" type="slidenum">
              <a:rPr lang="en-US" sz="1200" smtClean="0"/>
              <a:pPr eaLnBrk="1" hangingPunct="1"/>
              <a:t>99</a:t>
            </a:fld>
            <a:endParaRPr lang="en-US" sz="120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BE691A-F585-4114-BC45-D808253DF9B5}" type="slidenum">
              <a:rPr lang="en-US" sz="1200" smtClean="0"/>
              <a:pPr eaLnBrk="1" hangingPunct="1"/>
              <a:t>100</a:t>
            </a:fld>
            <a:endParaRPr lang="en-US" sz="120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3368F76-20A3-47EB-8E98-DF03F2F18BE5}" type="slidenum">
              <a:rPr lang="en-US" sz="1200" smtClean="0"/>
              <a:pPr eaLnBrk="1" hangingPunct="1"/>
              <a:t>101</a:t>
            </a:fld>
            <a:endParaRPr lang="en-US" sz="120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F84E835-4218-4C6F-805E-D1C8FB114C60}" type="slidenum">
              <a:rPr lang="en-US" sz="1200" smtClean="0"/>
              <a:pPr eaLnBrk="1" hangingPunct="1"/>
              <a:t>102</a:t>
            </a:fld>
            <a:endParaRPr lang="en-US" sz="120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Similar</a:t>
            </a:r>
            <a:r>
              <a:rPr lang="en-US" baseline="0" dirty="0"/>
              <a:t> to the caching idea used in variable elimination algorithm for Bayes Nets</a:t>
            </a:r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D61115-BD15-452B-B6DB-EAD76845458A}" type="slidenum">
              <a:rPr lang="en-US" sz="1200" smtClean="0"/>
              <a:pPr eaLnBrk="1" hangingPunct="1"/>
              <a:t>103</a:t>
            </a:fld>
            <a:endParaRPr lang="en-US" sz="120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11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613525"/>
            <a:ext cx="190500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7F79D85-42F7-4F51-993D-1A7ED17CC53F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661A-D720-4B89-96CA-FEF349FC1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ftr" sz="quarter" idx="12"/>
          </p:nvPr>
        </p:nvSpPr>
        <p:spPr>
          <a:xfrm>
            <a:off x="4953000" y="6613525"/>
            <a:ext cx="3581400" cy="2444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417988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722A-C014-4C1E-B7B8-75B3E19BA9D9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8A351-645D-472F-BFC4-640885353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253929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762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5A556-CAFB-4BE6-AA7C-DFAE5402EA9E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A0C9-F939-4F59-A322-8CD35AF95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32568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9624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362200"/>
            <a:ext cx="39624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0A754-8308-47C6-9EF6-A672345FEE1A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361DA-A1D0-4C57-94B3-A80E9B17A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83965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8077200" cy="3962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90F96-D988-4F31-8A44-D5117C6D5488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B9C3-13E4-4BF1-9DC7-D7B1E82B1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4262921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FBDC7-ABDF-45F6-BE5E-CFEB51D49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5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10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BADC6-10D6-42AF-A796-DFF39226E977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71159-3EC7-4D47-88BC-4A78B0F0F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114321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0772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962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362200"/>
            <a:ext cx="39624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E536-43A9-4A88-B204-09E1DDD4CE36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3C7BA-E71D-4C3C-A575-A1830997B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100193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9C675-B5E0-4ECA-8702-C5394C9F0A30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64DF2-B02E-40C0-912B-901CC9766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75097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C2AD5-9C90-43F0-B724-5C3B3BD18D57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D12BD-8125-4EAB-BFEC-DD1CB1259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1238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48D7-BE58-45A1-B7EC-364A31305B02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59FA-B33F-4C36-BA04-5D8FB4466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360022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9691F-C70E-4131-93FF-D3E5CFC1B2C9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6DFBB-8D1F-4361-A974-F3076C43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180349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7010400" y="6613525"/>
            <a:ext cx="19050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822CD-8B05-4547-93CE-72AABD33BE3A}" type="datetime1">
              <a:rPr lang="en-US"/>
              <a:pPr>
                <a:defRPr/>
              </a:pPr>
              <a:t>12/5/19</a:t>
            </a:fld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91275"/>
            <a:ext cx="587375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83096-EE0F-424C-8CE1-2BC4ACE98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2"/>
          </p:nvPr>
        </p:nvSpPr>
        <p:spPr>
          <a:xfrm>
            <a:off x="2514600" y="6589713"/>
            <a:ext cx="3657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©2001-02 C. R. Dyer and J. D. Skrentny</a:t>
            </a:r>
          </a:p>
        </p:txBody>
      </p:sp>
    </p:spTree>
    <p:extLst>
      <p:ext uri="{BB962C8B-B14F-4D97-AF65-F5344CB8AC3E}">
        <p14:creationId xmlns:p14="http://schemas.microsoft.com/office/powerpoint/2010/main" val="264663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20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8077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80" r:id="rId1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9.bin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2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localhost/Users/Chuck/Courses/CS%20766/766%20slides/condensation/leafmv.mpg" TargetMode="External"/><Relationship Id="rId1" Type="http://schemas.microsoft.com/office/2007/relationships/media" Target="file://localhost/Users/Chuck/Courses/CS%20766/766%20slides/condensation/leafmv.mpg" TargetMode="External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2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30.bin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localhost/Users/Chuck/Courses/CS%20766/766%20slides/condensation/dancemv.mpg" TargetMode="External"/><Relationship Id="rId1" Type="http://schemas.microsoft.com/office/2007/relationships/media" Target="file://localhost/Users/Chuck/Courses/CS%20766/766%20slides/condensation/dancemv.mpg" TargetMode="External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36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file://localhost/Users/Chuck/Courses/CS%20766/766%20slides/condensation/hand.mpg" TargetMode="External"/><Relationship Id="rId7" Type="http://schemas.openxmlformats.org/officeDocument/2006/relationships/image" Target="../media/image71.png"/><Relationship Id="rId2" Type="http://schemas.openxmlformats.org/officeDocument/2006/relationships/video" Target="file:///C:\Documents%20and%20Settings\Fujitsu\Desktop\Condensation\iccv98.mpg" TargetMode="External"/><Relationship Id="rId1" Type="http://schemas.microsoft.com/office/2007/relationships/media" Target="file:///C:\Documents%20and%20Settings\Fujitsu\Desktop\Condensation\iccv98.mpg" TargetMode="External"/><Relationship Id="rId6" Type="http://schemas.openxmlformats.org/officeDocument/2006/relationships/notesSlide" Target="../notesSlides/notesSlide137.xml"/><Relationship Id="rId5" Type="http://schemas.openxmlformats.org/officeDocument/2006/relationships/slideLayout" Target="../slideLayouts/slideLayout4.xml"/><Relationship Id="rId4" Type="http://schemas.openxmlformats.org/officeDocument/2006/relationships/video" Target="file://localhost/Users/Chuck/Courses/CS%20766/766%20slides/condensation/hand.mpg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Chuck/Courses/CS%20766/766%20slides/condensation/imp.mpg" TargetMode="External"/><Relationship Id="rId1" Type="http://schemas.microsoft.com/office/2007/relationships/media" Target="file://localhost/Users/Chuck/Courses/CS%20766/766%20slides/condensation/imp.mpg" TargetMode="External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13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Chuck/Courses/CS%20766/766%20slides/condensation/glasses.mpg" TargetMode="External"/><Relationship Id="rId1" Type="http://schemas.microsoft.com/office/2007/relationships/media" Target="file://localhost/Users/Chuck/Courses/CS%20766/766%20slides/condensation/glasses.mpg" TargetMode="External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39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file://localhost/Users/Chuck/Courses/CS%20766/766%20slides/condensation/truck.mpg" TargetMode="External"/><Relationship Id="rId7" Type="http://schemas.openxmlformats.org/officeDocument/2006/relationships/image" Target="../media/image75.png"/><Relationship Id="rId2" Type="http://schemas.openxmlformats.org/officeDocument/2006/relationships/video" Target="file://localhost/Users/Chuck/Courses/CS%20766/766%20slides/condensation/cross_road.mpg" TargetMode="External"/><Relationship Id="rId1" Type="http://schemas.microsoft.com/office/2007/relationships/media" Target="file://localhost/Users/Chuck/Courses/CS%20766/766%20slides/condensation/cross_road.mpg" TargetMode="External"/><Relationship Id="rId6" Type="http://schemas.openxmlformats.org/officeDocument/2006/relationships/notesSlide" Target="../notesSlides/notesSlide140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localhost/Users/Chuck/Courses/CS%20766/766%20slides/condensation/truck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9.jp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6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Nz44WiTVJww&amp;feature=fvw" TargetMode="External"/><Relationship Id="rId4" Type="http://schemas.openxmlformats.org/officeDocument/2006/relationships/hyperlink" Target="http://www.yorku.ca/earmstro/ipa/consonants.html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6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wmf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8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9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7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4.bin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5.bin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6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8.bin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sz="4400" dirty="0"/>
              <a:t>Speech Recognition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3429000"/>
            <a:ext cx="7391400" cy="1981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dirty="0"/>
              <a:t>Chapter 15.1 – 15.3, 23.5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4038600"/>
            <a:ext cx="647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“Markov models and hidden Markov models:  A brief tutorial,” E. </a:t>
            </a:r>
            <a:r>
              <a:rPr lang="en-US" dirty="0" err="1">
                <a:latin typeface="+mn-lt"/>
              </a:rPr>
              <a:t>Fosler-Lussier</a:t>
            </a:r>
            <a:r>
              <a:rPr lang="en-US" dirty="0">
                <a:latin typeface="+mn-lt"/>
              </a:rPr>
              <a:t>, 1998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Spectrograph</a:t>
            </a:r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2571750"/>
            <a:ext cx="6457950" cy="3543300"/>
          </a:xfrm>
          <a:noFill/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914400" y="1676400"/>
            <a:ext cx="270238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/>
              <a:t>“I can see you”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               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59434" y="3960167"/>
            <a:ext cx="2438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frequency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2BF1A-6596-7B4D-84A7-BF635D9270D5}"/>
              </a:ext>
            </a:extLst>
          </p:cNvPr>
          <p:cNvSpPr txBox="1"/>
          <p:nvPr/>
        </p:nvSpPr>
        <p:spPr>
          <a:xfrm>
            <a:off x="228600" y="6315044"/>
            <a:ext cx="3887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Created using Fourier Transform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Evaluation  using  Exhaustive  Search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343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dirty="0"/>
              <a:t>Given observation sequence (dry, damp, soggy), “unroll” the hidden state sequence as a “</a:t>
            </a:r>
            <a:r>
              <a:rPr lang="en-US" sz="2800" dirty="0"/>
              <a:t>trellis</a:t>
            </a:r>
            <a:r>
              <a:rPr lang="en-US" sz="2800" b="0" dirty="0"/>
              <a:t>” (matrix):</a:t>
            </a:r>
          </a:p>
        </p:txBody>
      </p:sp>
      <p:pic>
        <p:nvPicPr>
          <p:cNvPr id="96261" name="Picture 4" descr="trel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0" y="3200400"/>
            <a:ext cx="7161670" cy="33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610600" cy="609600"/>
          </a:xfrm>
        </p:spPr>
        <p:txBody>
          <a:bodyPr/>
          <a:lstStyle/>
          <a:p>
            <a:pPr eaLnBrk="1" hangingPunct="1"/>
            <a:r>
              <a:rPr lang="en-US" dirty="0"/>
              <a:t>E</a:t>
            </a:r>
            <a:r>
              <a:rPr lang="en-US" sz="3600" dirty="0"/>
              <a:t>valuation  using  Exhaustive  Search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5638800"/>
          </a:xfrm>
        </p:spPr>
        <p:txBody>
          <a:bodyPr/>
          <a:lstStyle/>
          <a:p>
            <a:pPr eaLnBrk="1" hangingPunct="1"/>
            <a:r>
              <a:rPr lang="en-US" b="0" dirty="0"/>
              <a:t>Each column in the trellis (matrix) shows a possible state of the weather on a given day</a:t>
            </a:r>
          </a:p>
          <a:p>
            <a:pPr eaLnBrk="1" hangingPunct="1"/>
            <a:r>
              <a:rPr lang="en-US" b="0" dirty="0"/>
              <a:t>Each state in a column is connected to each state in the adjacent columns</a:t>
            </a:r>
          </a:p>
          <a:p>
            <a:pPr eaLnBrk="1" hangingPunct="1"/>
            <a:r>
              <a:rPr lang="en-US" b="0" dirty="0">
                <a:solidFill>
                  <a:srgbClr val="FF0000"/>
                </a:solidFill>
              </a:rPr>
              <a:t>Sum the probabilities of each possible sequence of the hidden states</a:t>
            </a:r>
            <a:r>
              <a:rPr lang="en-US" b="0" dirty="0"/>
              <a:t>;  here, 3</a:t>
            </a:r>
            <a:r>
              <a:rPr lang="en-US" b="0" baseline="40000" dirty="0"/>
              <a:t>3</a:t>
            </a:r>
            <a:r>
              <a:rPr lang="en-US" b="0" dirty="0"/>
              <a:t> = 27 possible weather sequences</a:t>
            </a:r>
          </a:p>
          <a:p>
            <a:pPr eaLnBrk="1" hangingPunct="1"/>
            <a:r>
              <a:rPr lang="en-US" sz="1800" b="0" i="1" dirty="0"/>
              <a:t>P</a:t>
            </a:r>
            <a:r>
              <a:rPr lang="en-US" sz="1800" dirty="0"/>
              <a:t>(</a:t>
            </a:r>
            <a:r>
              <a:rPr lang="en-US" sz="1800" dirty="0" err="1"/>
              <a:t>dry,damp,soggy</a:t>
            </a:r>
            <a:r>
              <a:rPr lang="en-US" sz="1800" dirty="0"/>
              <a:t> | HMM </a:t>
            </a:r>
            <a:r>
              <a:rPr lang="en-US" sz="1800" dirty="0" err="1">
                <a:sym typeface="Symbol" pitchFamily="18" charset="2"/>
              </a:rPr>
              <a:t>λ</a:t>
            </a:r>
            <a:r>
              <a:rPr lang="en-US" sz="1800" dirty="0"/>
              <a:t>) =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	</a:t>
            </a:r>
            <a:r>
              <a:rPr lang="en-US" sz="1800" b="0" i="1" dirty="0"/>
              <a:t>P</a:t>
            </a:r>
            <a:r>
              <a:rPr lang="en-US" sz="1800" dirty="0"/>
              <a:t>(</a:t>
            </a:r>
            <a:r>
              <a:rPr lang="en-US" sz="1800" dirty="0" err="1"/>
              <a:t>dry,damp,soggy</a:t>
            </a:r>
            <a:r>
              <a:rPr lang="en-US" sz="1800" dirty="0"/>
              <a:t> | </a:t>
            </a:r>
            <a:r>
              <a:rPr lang="en-US" sz="1800" dirty="0" err="1"/>
              <a:t>sunny,sunny,sunny</a:t>
            </a:r>
            <a:r>
              <a:rPr lang="en-US" sz="1800" dirty="0"/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	   + </a:t>
            </a:r>
            <a:r>
              <a:rPr lang="en-US" sz="1800" b="0" i="1" dirty="0"/>
              <a:t>P</a:t>
            </a:r>
            <a:r>
              <a:rPr lang="en-US" sz="1800" dirty="0"/>
              <a:t>(</a:t>
            </a:r>
            <a:r>
              <a:rPr lang="en-US" sz="1800" dirty="0" err="1"/>
              <a:t>dry,damp,soggy</a:t>
            </a:r>
            <a:r>
              <a:rPr lang="en-US" sz="1800" dirty="0"/>
              <a:t> | </a:t>
            </a:r>
            <a:r>
              <a:rPr lang="en-US" sz="1800" dirty="0" err="1"/>
              <a:t>sunny,sunny,cloudy</a:t>
            </a:r>
            <a:r>
              <a:rPr lang="en-US" sz="1800" dirty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	   + </a:t>
            </a:r>
            <a:r>
              <a:rPr lang="en-US" sz="1800" dirty="0">
                <a:cs typeface="Arial" charset="0"/>
              </a:rPr>
              <a:t>··· </a:t>
            </a:r>
            <a:r>
              <a:rPr lang="en-US" sz="1800" dirty="0"/>
              <a:t>+</a:t>
            </a:r>
            <a:r>
              <a:rPr lang="is-IS" sz="1800" dirty="0"/>
              <a:t> </a:t>
            </a:r>
            <a:r>
              <a:rPr lang="en-US" sz="1800" b="0" i="1" dirty="0"/>
              <a:t>P</a:t>
            </a:r>
            <a:r>
              <a:rPr lang="en-US" sz="1800" dirty="0"/>
              <a:t>(</a:t>
            </a:r>
            <a:r>
              <a:rPr lang="en-US" sz="1800" dirty="0" err="1"/>
              <a:t>dry,damp,soggy</a:t>
            </a:r>
            <a:r>
              <a:rPr lang="en-US" sz="1800" dirty="0"/>
              <a:t> | </a:t>
            </a:r>
            <a:r>
              <a:rPr lang="en-US" sz="1800" dirty="0" err="1"/>
              <a:t>rainy,rainy,rainy</a:t>
            </a:r>
            <a:r>
              <a:rPr lang="en-US" sz="1800" dirty="0"/>
              <a:t>)</a:t>
            </a:r>
          </a:p>
          <a:p>
            <a:pPr eaLnBrk="1" hangingPunct="1"/>
            <a:r>
              <a:rPr lang="en-US" b="0" dirty="0"/>
              <a:t>Not practical since the number of paths is </a:t>
            </a:r>
            <a:r>
              <a:rPr lang="en-US" b="0" dirty="0">
                <a:latin typeface="Lucida Calligraphy" pitchFamily="66" charset="0"/>
              </a:rPr>
              <a:t>O</a:t>
            </a:r>
            <a:r>
              <a:rPr lang="en-US" b="0" dirty="0"/>
              <a:t>(</a:t>
            </a:r>
            <a:r>
              <a:rPr lang="en-US" b="0" i="1" dirty="0"/>
              <a:t>N</a:t>
            </a:r>
            <a:r>
              <a:rPr lang="en-US" b="0" i="1" baseline="30000" dirty="0"/>
              <a:t>T</a:t>
            </a:r>
            <a:r>
              <a:rPr lang="en-US" b="0" dirty="0"/>
              <a:t>)</a:t>
            </a:r>
            <a:r>
              <a:rPr lang="en-US" dirty="0"/>
              <a:t> </a:t>
            </a:r>
            <a:r>
              <a:rPr lang="en-US" b="0" dirty="0"/>
              <a:t>where</a:t>
            </a:r>
            <a:r>
              <a:rPr lang="en-US" dirty="0"/>
              <a:t> </a:t>
            </a:r>
            <a:r>
              <a:rPr lang="en-US" b="0" i="1" dirty="0"/>
              <a:t>N</a:t>
            </a:r>
            <a:r>
              <a:rPr lang="en-US" dirty="0"/>
              <a:t> </a:t>
            </a:r>
            <a:r>
              <a:rPr lang="en-US" b="0" dirty="0"/>
              <a:t>is the number of hidden states and </a:t>
            </a:r>
            <a:r>
              <a:rPr lang="en-US" b="0" i="1" dirty="0"/>
              <a:t>T</a:t>
            </a:r>
            <a:r>
              <a:rPr lang="en-US" dirty="0"/>
              <a:t> </a:t>
            </a:r>
            <a:r>
              <a:rPr lang="en-US" b="0" dirty="0"/>
              <a:t>is number of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1534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cs typeface="Times New Roman" pitchFamily="18" charset="0"/>
              </a:rPr>
              <a:t>Idea: compute and cache values </a:t>
            </a: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aseline="-25000" dirty="0">
                <a:cs typeface="Times New Roman" pitchFamily="18" charset="0"/>
              </a:rPr>
              <a:t>t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) representing probability of being in state 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 after seeing first </a:t>
            </a:r>
            <a:r>
              <a:rPr lang="en-US" i="1" dirty="0">
                <a:cs typeface="Times New Roman" pitchFamily="18" charset="0"/>
              </a:rPr>
              <a:t>t</a:t>
            </a:r>
            <a:r>
              <a:rPr lang="en-US" dirty="0">
                <a:cs typeface="Times New Roman" pitchFamily="18" charset="0"/>
              </a:rPr>
              <a:t> observations, o</a:t>
            </a:r>
            <a:r>
              <a:rPr lang="en-US" baseline="-30000" dirty="0">
                <a:cs typeface="Times New Roman" pitchFamily="18" charset="0"/>
              </a:rPr>
              <a:t>1</a:t>
            </a:r>
            <a:r>
              <a:rPr lang="en-US" dirty="0">
                <a:cs typeface="Times New Roman" pitchFamily="18" charset="0"/>
              </a:rPr>
              <a:t>, o</a:t>
            </a:r>
            <a:r>
              <a:rPr lang="en-US" baseline="-30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, ..., </a:t>
            </a:r>
            <a:r>
              <a:rPr lang="en-US" dirty="0" err="1">
                <a:cs typeface="Times New Roman" pitchFamily="18" charset="0"/>
              </a:rPr>
              <a:t>o</a:t>
            </a:r>
            <a:r>
              <a:rPr lang="en-US" baseline="-30000" dirty="0" err="1">
                <a:cs typeface="Times New Roman" pitchFamily="18" charset="0"/>
              </a:rPr>
              <a:t>t</a:t>
            </a:r>
            <a:endParaRPr lang="en-US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dirty="0">
                <a:cs typeface="Times New Roman" pitchFamily="18" charset="0"/>
              </a:rPr>
              <a:t>Each cell expresses the probability  </a:t>
            </a:r>
            <a:br>
              <a:rPr lang="en-US" b="0" dirty="0">
                <a:cs typeface="Times New Roman" pitchFamily="18" charset="0"/>
              </a:rPr>
            </a:br>
            <a:r>
              <a:rPr lang="en-US" b="0" dirty="0">
                <a:cs typeface="Times New Roman" pitchFamily="18" charset="0"/>
              </a:rPr>
              <a:t> 	</a:t>
            </a:r>
            <a:r>
              <a:rPr lang="en-US" sz="2800" b="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="0" i="1" baseline="-25000" dirty="0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(</a:t>
            </a:r>
            <a:r>
              <a:rPr lang="en-US" b="0" i="1" dirty="0" err="1">
                <a:cs typeface="Times New Roman" pitchFamily="18" charset="0"/>
              </a:rPr>
              <a:t>i</a:t>
            </a:r>
            <a:r>
              <a:rPr lang="en-US" b="0" dirty="0">
                <a:cs typeface="Times New Roman" pitchFamily="18" charset="0"/>
              </a:rPr>
              <a:t>) = P(</a:t>
            </a:r>
            <a:r>
              <a:rPr lang="en-US" b="0" i="1" dirty="0" err="1">
                <a:cs typeface="Times New Roman" pitchFamily="18" charset="0"/>
              </a:rPr>
              <a:t>q</a:t>
            </a:r>
            <a:r>
              <a:rPr lang="en-US" b="0" i="1" baseline="-30000" dirty="0" err="1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=</a:t>
            </a:r>
            <a:r>
              <a:rPr lang="en-US" b="0" i="1" dirty="0" err="1">
                <a:cs typeface="Times New Roman" pitchFamily="18" charset="0"/>
              </a:rPr>
              <a:t>i</a:t>
            </a:r>
            <a:r>
              <a:rPr lang="en-US" b="0" dirty="0">
                <a:cs typeface="Times New Roman" pitchFamily="18" charset="0"/>
              </a:rPr>
              <a:t> | o</a:t>
            </a:r>
            <a:r>
              <a:rPr lang="en-US" b="0" baseline="-30000" dirty="0">
                <a:cs typeface="Times New Roman" pitchFamily="18" charset="0"/>
              </a:rPr>
              <a:t>1</a:t>
            </a:r>
            <a:r>
              <a:rPr lang="en-US" b="0" dirty="0">
                <a:cs typeface="Times New Roman" pitchFamily="18" charset="0"/>
              </a:rPr>
              <a:t>, o</a:t>
            </a:r>
            <a:r>
              <a:rPr lang="en-US" b="0" baseline="-30000" dirty="0">
                <a:cs typeface="Times New Roman" pitchFamily="18" charset="0"/>
              </a:rPr>
              <a:t>2</a:t>
            </a:r>
            <a:r>
              <a:rPr lang="en-US" b="0" dirty="0">
                <a:cs typeface="Times New Roman" pitchFamily="18" charset="0"/>
              </a:rPr>
              <a:t>, ..., </a:t>
            </a:r>
            <a:r>
              <a:rPr lang="en-US" b="0" dirty="0" err="1">
                <a:cs typeface="Times New Roman" pitchFamily="18" charset="0"/>
              </a:rPr>
              <a:t>o</a:t>
            </a:r>
            <a:r>
              <a:rPr lang="en-US" b="0" baseline="-30000" dirty="0" err="1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b="0" i="1" dirty="0" err="1">
                <a:cs typeface="Times New Roman" pitchFamily="18" charset="0"/>
              </a:rPr>
              <a:t>q</a:t>
            </a:r>
            <a:r>
              <a:rPr lang="en-US" b="0" i="1" baseline="-30000" dirty="0" err="1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 = </a:t>
            </a:r>
            <a:r>
              <a:rPr lang="en-US" b="0" i="1" dirty="0" err="1">
                <a:cs typeface="Times New Roman" pitchFamily="18" charset="0"/>
              </a:rPr>
              <a:t>i</a:t>
            </a:r>
            <a:r>
              <a:rPr lang="en-US" b="0" dirty="0">
                <a:cs typeface="Times New Roman" pitchFamily="18" charset="0"/>
              </a:rPr>
              <a:t> means "the probability that the </a:t>
            </a:r>
            <a:r>
              <a:rPr lang="en-US" b="0" i="1" dirty="0">
                <a:cs typeface="Times New Roman" pitchFamily="18" charset="0"/>
              </a:rPr>
              <a:t>t </a:t>
            </a:r>
            <a:r>
              <a:rPr lang="en-US" b="0" baseline="30000" dirty="0" err="1">
                <a:cs typeface="Times New Roman" pitchFamily="18" charset="0"/>
              </a:rPr>
              <a:t>th</a:t>
            </a:r>
            <a:r>
              <a:rPr lang="en-US" b="0" dirty="0">
                <a:cs typeface="Times New Roman" pitchFamily="18" charset="0"/>
              </a:rPr>
              <a:t> state in the sequence of hidden states is state </a:t>
            </a:r>
            <a:r>
              <a:rPr lang="en-US" b="0" i="1" dirty="0" err="1">
                <a:cs typeface="Times New Roman" pitchFamily="18" charset="0"/>
              </a:rPr>
              <a:t>i</a:t>
            </a:r>
            <a:endParaRPr lang="en-US" b="0" i="1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dirty="0">
                <a:cs typeface="Times New Roman" pitchFamily="18" charset="0"/>
              </a:rPr>
              <a:t>Compute </a:t>
            </a:r>
            <a:r>
              <a:rPr lang="en-US" sz="2800" b="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="0" dirty="0">
                <a:cs typeface="Times New Roman" pitchFamily="18" charset="0"/>
                <a:sym typeface="Symbol" pitchFamily="18" charset="2"/>
              </a:rPr>
              <a:t> </a:t>
            </a:r>
            <a:r>
              <a:rPr lang="en-US" b="0" dirty="0">
                <a:cs typeface="Times New Roman" pitchFamily="18" charset="0"/>
              </a:rPr>
              <a:t>by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summing</a:t>
            </a:r>
            <a:r>
              <a:rPr lang="en-US" b="0" dirty="0">
                <a:cs typeface="Times New Roman" pitchFamily="18" charset="0"/>
              </a:rPr>
              <a:t> over extensions of all paths leading to current cell</a:t>
            </a:r>
          </a:p>
          <a:p>
            <a:pPr eaLnBrk="1" hangingPunct="1">
              <a:lnSpc>
                <a:spcPct val="90000"/>
              </a:lnSpc>
            </a:pPr>
            <a:r>
              <a:rPr lang="en-US" b="0" dirty="0">
                <a:cs typeface="Times New Roman" pitchFamily="18" charset="0"/>
              </a:rPr>
              <a:t>An extension of a path from state </a:t>
            </a:r>
            <a:r>
              <a:rPr lang="en-US" b="0" i="1" dirty="0" err="1">
                <a:cs typeface="Times New Roman" pitchFamily="18" charset="0"/>
              </a:rPr>
              <a:t>i</a:t>
            </a:r>
            <a:r>
              <a:rPr lang="en-US" b="0" dirty="0">
                <a:cs typeface="Times New Roman" pitchFamily="18" charset="0"/>
              </a:rPr>
              <a:t> at time </a:t>
            </a:r>
            <a:r>
              <a:rPr lang="en-US" b="0" i="1" dirty="0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-1 to state </a:t>
            </a:r>
            <a:r>
              <a:rPr lang="en-US" b="0" i="1" dirty="0">
                <a:cs typeface="Times New Roman" pitchFamily="18" charset="0"/>
              </a:rPr>
              <a:t>j</a:t>
            </a:r>
            <a:r>
              <a:rPr lang="en-US" b="0" dirty="0">
                <a:cs typeface="Times New Roman" pitchFamily="18" charset="0"/>
              </a:rPr>
              <a:t> at </a:t>
            </a:r>
            <a:r>
              <a:rPr lang="en-US" b="0" i="1" dirty="0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 is computed by multiplying together:</a:t>
            </a:r>
            <a:r>
              <a:rPr lang="en-US" sz="2000" b="0" dirty="0">
                <a:cs typeface="Times New Roman" pitchFamily="18" charset="0"/>
              </a:rPr>
              <a:t> </a:t>
            </a:r>
            <a:br>
              <a:rPr lang="en-US" sz="2000" b="0" dirty="0">
                <a:cs typeface="Times New Roman" pitchFamily="18" charset="0"/>
              </a:rPr>
            </a:br>
            <a:r>
              <a:rPr lang="en-US" sz="2000" dirty="0" err="1">
                <a:cs typeface="Times New Roman" pitchFamily="18" charset="0"/>
              </a:rPr>
              <a:t>i</a:t>
            </a:r>
            <a:r>
              <a:rPr lang="en-US" sz="2000" dirty="0">
                <a:cs typeface="Times New Roman" pitchFamily="18" charset="0"/>
              </a:rPr>
              <a:t>. </a:t>
            </a:r>
            <a:r>
              <a:rPr lang="en-US" b="0" dirty="0">
                <a:cs typeface="Times New Roman" pitchFamily="18" charset="0"/>
              </a:rPr>
              <a:t>previous path probability </a:t>
            </a:r>
            <a:r>
              <a:rPr lang="en-US" dirty="0">
                <a:cs typeface="Times New Roman" pitchFamily="18" charset="0"/>
              </a:rPr>
              <a:t>from the previous cell </a:t>
            </a: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aseline="-25000" dirty="0">
                <a:cs typeface="Times New Roman" pitchFamily="18" charset="0"/>
              </a:rPr>
              <a:t>t-1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cs typeface="Times New Roman" pitchFamily="18" charset="0"/>
              </a:rPr>
              <a:t>	ii. </a:t>
            </a:r>
            <a:r>
              <a:rPr lang="en-US" b="0" dirty="0">
                <a:cs typeface="Times New Roman" pitchFamily="18" charset="0"/>
              </a:rPr>
              <a:t>transition probability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 err="1">
                <a:cs typeface="Times New Roman" pitchFamily="18" charset="0"/>
              </a:rPr>
              <a:t>a</a:t>
            </a:r>
            <a:r>
              <a:rPr lang="en-US" i="1" baseline="-30000" dirty="0" err="1">
                <a:cs typeface="Times New Roman" pitchFamily="18" charset="0"/>
              </a:rPr>
              <a:t>ij</a:t>
            </a:r>
            <a:r>
              <a:rPr lang="en-US" dirty="0">
                <a:cs typeface="Times New Roman" pitchFamily="18" charset="0"/>
              </a:rPr>
              <a:t> from previous state 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 to current state </a:t>
            </a:r>
            <a:r>
              <a:rPr lang="en-US" i="1" dirty="0">
                <a:cs typeface="Times New Roman" pitchFamily="18" charset="0"/>
              </a:rPr>
              <a:t>j</a:t>
            </a:r>
            <a:r>
              <a:rPr lang="en-US" dirty="0">
                <a:cs typeface="Times New Roman" pitchFamily="18" charset="0"/>
              </a:rPr>
              <a:t> </a:t>
            </a:r>
            <a:br>
              <a:rPr lang="en-US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iii. </a:t>
            </a:r>
            <a:r>
              <a:rPr lang="en-US" b="0" dirty="0">
                <a:cs typeface="Times New Roman" pitchFamily="18" charset="0"/>
              </a:rPr>
              <a:t>observation likelihood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</a:t>
            </a:r>
            <a:r>
              <a:rPr lang="en-US" baseline="-30000" dirty="0" err="1">
                <a:cs typeface="Times New Roman" pitchFamily="18" charset="0"/>
              </a:rPr>
              <a:t>jt</a:t>
            </a:r>
            <a:r>
              <a:rPr lang="en-US" dirty="0">
                <a:cs typeface="Times New Roman" pitchFamily="18" charset="0"/>
              </a:rPr>
              <a:t> that current state </a:t>
            </a:r>
            <a:r>
              <a:rPr lang="en-US" i="1" dirty="0">
                <a:cs typeface="Times New Roman" pitchFamily="18" charset="0"/>
              </a:rPr>
              <a:t>j</a:t>
            </a:r>
            <a:r>
              <a:rPr lang="en-US" dirty="0">
                <a:cs typeface="Times New Roman" pitchFamily="18" charset="0"/>
              </a:rPr>
              <a:t> matches observation symbol </a:t>
            </a:r>
            <a:r>
              <a:rPr lang="en-US" i="1" dirty="0">
                <a:cs typeface="Times New Roman" pitchFamily="18" charset="0"/>
              </a:rPr>
              <a:t>t</a:t>
            </a:r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Forward Algorithm Intuition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Forward Algorithm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77200" cy="3962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If there are multiple states leading to state </a:t>
            </a:r>
            <a:r>
              <a:rPr lang="en-US" i="1" dirty="0"/>
              <a:t>j   </a:t>
            </a:r>
            <a:r>
              <a:rPr lang="en-US" dirty="0"/>
              <a:t>⇒</a:t>
            </a:r>
          </a:p>
          <a:p>
            <a:pPr marL="457200" lvl="1" indent="0" eaLnBrk="1" hangingPunct="1">
              <a:buNone/>
            </a:pP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 err="1"/>
              <a:t>O</a:t>
            </a:r>
            <a:r>
              <a:rPr lang="en-US" baseline="-25000" dirty="0" err="1"/>
              <a:t>t</a:t>
            </a:r>
            <a:r>
              <a:rPr lang="en-US" dirty="0"/>
              <a:t>, </a:t>
            </a:r>
            <a:r>
              <a:rPr lang="en-US" i="1" dirty="0"/>
              <a:t>j </a:t>
            </a:r>
            <a:r>
              <a:rPr lang="en-US" dirty="0"/>
              <a:t>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/>
              <a:t>) =  </a:t>
            </a:r>
            <a:r>
              <a:rPr lang="en-US" sz="3600" dirty="0" err="1">
                <a:sym typeface="Symbol" pitchFamily="18" charset="2"/>
              </a:rPr>
              <a:t>Σ</a:t>
            </a:r>
            <a:r>
              <a:rPr lang="en-US" sz="3200" baseline="-25000" dirty="0" err="1">
                <a:sym typeface="Symbol" pitchFamily="18" charset="2"/>
              </a:rPr>
              <a:t>all</a:t>
            </a:r>
            <a:r>
              <a:rPr lang="en-US" baseline="-25000" dirty="0">
                <a:sym typeface="Symbol" pitchFamily="18" charset="2"/>
              </a:rPr>
              <a:t> </a:t>
            </a:r>
            <a:r>
              <a:rPr lang="en-US" i="1" baseline="-25000" dirty="0" err="1">
                <a:sym typeface="Symbol" pitchFamily="18" charset="2"/>
              </a:rPr>
              <a:t>i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baseline="-25000" dirty="0"/>
              <a:t>t-1</a:t>
            </a:r>
            <a:r>
              <a:rPr lang="en-US" dirty="0"/>
              <a:t>, </a:t>
            </a:r>
            <a:r>
              <a:rPr lang="en-US" i="1" dirty="0" err="1"/>
              <a:t>i</a:t>
            </a:r>
            <a:r>
              <a:rPr lang="en-US" dirty="0"/>
              <a:t> 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/>
              <a:t>) </a:t>
            </a:r>
            <a:r>
              <a:rPr lang="en-US" dirty="0" err="1"/>
              <a:t>a</a:t>
            </a:r>
            <a:r>
              <a:rPr lang="en-US" i="1" baseline="-25000" dirty="0" err="1"/>
              <a:t>i</a:t>
            </a:r>
            <a:r>
              <a:rPr lang="en-US" baseline="-25000" dirty="0" err="1"/>
              <a:t>,</a:t>
            </a:r>
            <a:r>
              <a:rPr lang="en-US" i="1" baseline="-25000" dirty="0" err="1"/>
              <a:t>j</a:t>
            </a:r>
            <a:r>
              <a:rPr lang="en-US" baseline="-25000" dirty="0"/>
              <a:t> </a:t>
            </a:r>
            <a:r>
              <a:rPr lang="en-US" dirty="0" err="1"/>
              <a:t>b</a:t>
            </a:r>
            <a:r>
              <a:rPr lang="en-US" i="1" baseline="-25000" dirty="0" err="1"/>
              <a:t>jt</a:t>
            </a:r>
            <a:endParaRPr lang="en-US" i="1" baseline="-25000" dirty="0"/>
          </a:p>
          <a:p>
            <a:pPr lvl="1" eaLnBrk="1" hangingPunct="1">
              <a:buFontTx/>
              <a:buNone/>
            </a:pPr>
            <a:r>
              <a:rPr lang="en-US" baseline="-25000" dirty="0"/>
              <a:t>	</a:t>
            </a:r>
            <a:endParaRPr lang="en-US" dirty="0"/>
          </a:p>
          <a:p>
            <a:pPr marL="457200" lvl="1" indent="0" eaLnBrk="1" hangingPunct="1">
              <a:buNone/>
            </a:pPr>
            <a:r>
              <a:rPr lang="en-US" dirty="0"/>
              <a:t>i.e., </a:t>
            </a:r>
            <a:r>
              <a:rPr lang="en-US" b="1" i="1" dirty="0">
                <a:solidFill>
                  <a:srgbClr val="FF0000"/>
                </a:solidFill>
              </a:rPr>
              <a:t>sum the probabilities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5181600" y="3617913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>
                <a:latin typeface="Arial" charset="0"/>
                <a:ea typeface="MS PGothic" pitchFamily="34" charset="-128"/>
              </a:rPr>
              <a:t>1</a:t>
            </a:r>
            <a:endParaRPr lang="en-US" sz="2800" baseline="-25000">
              <a:latin typeface="Arial" charset="0"/>
              <a:ea typeface="MS PGothic" pitchFamily="34" charset="-128"/>
            </a:endParaRPr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6553200" y="3617913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i="1" dirty="0">
                <a:latin typeface="Arial" charset="0"/>
                <a:ea typeface="MS PGothic" pitchFamily="34" charset="-128"/>
              </a:rPr>
              <a:t>j</a:t>
            </a:r>
            <a:endParaRPr lang="en-US" sz="2800" i="1" baseline="-25000" dirty="0">
              <a:latin typeface="Arial" charset="0"/>
              <a:ea typeface="MS PGothic" pitchFamily="34" charset="-128"/>
            </a:endParaRPr>
          </a:p>
        </p:txBody>
      </p:sp>
      <p:cxnSp>
        <p:nvCxnSpPr>
          <p:cNvPr id="95239" name="AutoShape 7"/>
          <p:cNvCxnSpPr>
            <a:cxnSpLocks noChangeShapeType="1"/>
            <a:stCxn id="95237" idx="6"/>
            <a:endCxn id="95238" idx="2"/>
          </p:cNvCxnSpPr>
          <p:nvPr/>
        </p:nvCxnSpPr>
        <p:spPr bwMode="auto">
          <a:xfrm>
            <a:off x="5867400" y="3960813"/>
            <a:ext cx="685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5927725" y="3429000"/>
            <a:ext cx="568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latin typeface="Arial" charset="0"/>
                <a:ea typeface="MS PGothic" pitchFamily="34" charset="-128"/>
              </a:rPr>
              <a:t>a</a:t>
            </a:r>
            <a:r>
              <a:rPr lang="en-US" baseline="-25000" dirty="0">
                <a:latin typeface="Arial" charset="0"/>
                <a:ea typeface="MS PGothic" pitchFamily="34" charset="-128"/>
              </a:rPr>
              <a:t>1,</a:t>
            </a:r>
            <a:r>
              <a:rPr lang="en-US" i="1" baseline="-25000" dirty="0">
                <a:latin typeface="Arial" charset="0"/>
                <a:ea typeface="MS PGothic" pitchFamily="34" charset="-128"/>
              </a:rPr>
              <a:t>j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5257800" y="5638800"/>
            <a:ext cx="596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 dirty="0">
                <a:latin typeface="Arial" charset="0"/>
                <a:ea typeface="MS PGothic" pitchFamily="34" charset="-128"/>
              </a:rPr>
              <a:t>o</a:t>
            </a:r>
            <a:r>
              <a:rPr lang="en-US" i="1" baseline="-25000" dirty="0">
                <a:latin typeface="Arial" charset="0"/>
                <a:ea typeface="MS PGothic" pitchFamily="34" charset="-128"/>
              </a:rPr>
              <a:t>t</a:t>
            </a:r>
            <a:r>
              <a:rPr lang="en-US" baseline="-25000" dirty="0">
                <a:latin typeface="Arial" charset="0"/>
                <a:ea typeface="MS PGothic" pitchFamily="34" charset="-128"/>
              </a:rPr>
              <a:t>-1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6781800" y="5638800"/>
            <a:ext cx="413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 dirty="0" err="1">
                <a:latin typeface="Arial" charset="0"/>
                <a:ea typeface="MS PGothic" pitchFamily="34" charset="-128"/>
              </a:rPr>
              <a:t>o</a:t>
            </a:r>
            <a:r>
              <a:rPr lang="en-US" i="1" baseline="-25000" dirty="0" err="1">
                <a:latin typeface="Arial" charset="0"/>
                <a:ea typeface="MS PGothic" pitchFamily="34" charset="-128"/>
              </a:rPr>
              <a:t>t</a:t>
            </a:r>
            <a:endParaRPr lang="en-US" i="1" baseline="-25000" dirty="0">
              <a:latin typeface="Arial" charset="0"/>
              <a:ea typeface="MS PGothic" pitchFamily="34" charset="-128"/>
            </a:endParaRPr>
          </a:p>
        </p:txBody>
      </p:sp>
      <p:sp>
        <p:nvSpPr>
          <p:cNvPr id="95243" name="Oval 11"/>
          <p:cNvSpPr>
            <a:spLocks noChangeArrowheads="1"/>
          </p:cNvSpPr>
          <p:nvPr/>
        </p:nvSpPr>
        <p:spPr bwMode="auto">
          <a:xfrm>
            <a:off x="5257800" y="48006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chemeClr val="hlink"/>
                </a:solidFill>
                <a:latin typeface="Arial" charset="0"/>
                <a:ea typeface="MS PGothic" pitchFamily="34" charset="-128"/>
              </a:rPr>
              <a:t>2</a:t>
            </a:r>
            <a:endParaRPr lang="en-US" sz="2800" baseline="-25000">
              <a:latin typeface="Arial" charset="0"/>
              <a:ea typeface="MS PGothic" pitchFamily="34" charset="-128"/>
            </a:endParaRPr>
          </a:p>
        </p:txBody>
      </p:sp>
      <p:cxnSp>
        <p:nvCxnSpPr>
          <p:cNvPr id="95244" name="AutoShape 12"/>
          <p:cNvCxnSpPr>
            <a:cxnSpLocks noChangeShapeType="1"/>
            <a:stCxn id="95243" idx="7"/>
            <a:endCxn id="95238" idx="3"/>
          </p:cNvCxnSpPr>
          <p:nvPr/>
        </p:nvCxnSpPr>
        <p:spPr bwMode="auto">
          <a:xfrm flipV="1">
            <a:off x="5843588" y="4203700"/>
            <a:ext cx="809625" cy="696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172200" y="4495800"/>
            <a:ext cx="568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chemeClr val="hlink"/>
                </a:solidFill>
                <a:latin typeface="Arial" charset="0"/>
                <a:ea typeface="MS PGothic" pitchFamily="34" charset="-128"/>
              </a:rPr>
              <a:t>a</a:t>
            </a:r>
            <a:r>
              <a:rPr lang="en-US" baseline="-25000" dirty="0">
                <a:solidFill>
                  <a:schemeClr val="hlink"/>
                </a:solidFill>
                <a:latin typeface="Arial" charset="0"/>
                <a:ea typeface="MS PGothic" pitchFamily="34" charset="-128"/>
              </a:rPr>
              <a:t>2,</a:t>
            </a:r>
            <a:r>
              <a:rPr lang="en-US" i="1" baseline="-25000" dirty="0">
                <a:solidFill>
                  <a:schemeClr val="hlink"/>
                </a:solidFill>
                <a:latin typeface="Arial" charset="0"/>
                <a:ea typeface="MS PGothic" pitchFamily="34" charset="-128"/>
              </a:rPr>
              <a:t>j</a:t>
            </a:r>
          </a:p>
        </p:txBody>
      </p:sp>
      <p:sp>
        <p:nvSpPr>
          <p:cNvPr id="13" name="Oval Callout 12"/>
          <p:cNvSpPr/>
          <p:nvPr/>
        </p:nvSpPr>
        <p:spPr bwMode="auto">
          <a:xfrm>
            <a:off x="3657600" y="2362200"/>
            <a:ext cx="1676400" cy="609600"/>
          </a:xfrm>
          <a:prstGeom prst="wedgeEllipseCallout">
            <a:avLst>
              <a:gd name="adj1" fmla="val 75357"/>
              <a:gd name="adj2" fmla="val -273021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62600" y="457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</a:t>
            </a:r>
            <a:r>
              <a:rPr lang="el-GR" sz="2800" i="1" baseline="-25000" dirty="0"/>
              <a:t>t</a:t>
            </a:r>
            <a:r>
              <a:rPr lang="en-US" sz="2800" baseline="-25000" dirty="0"/>
              <a:t>-1</a:t>
            </a:r>
            <a:r>
              <a:rPr lang="en-US" sz="2800" dirty="0"/>
              <a:t>(</a:t>
            </a:r>
            <a:r>
              <a:rPr lang="en-US" sz="2800" i="1" dirty="0" err="1"/>
              <a:t>i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Evaluation  using  Forward  Algorithm</a:t>
            </a:r>
          </a:p>
        </p:txBody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4648200"/>
          </a:xfrm>
        </p:spPr>
        <p:txBody>
          <a:bodyPr/>
          <a:lstStyle/>
          <a:p>
            <a:pPr eaLnBrk="1" hangingPunct="1"/>
            <a:r>
              <a:rPr lang="en-US" b="0" dirty="0"/>
              <a:t>Compute probability of reaching each intermediate hidden state in the trellis given observation sequence           </a:t>
            </a:r>
            <a:r>
              <a:rPr lang="en-US" b="0" i="1" dirty="0"/>
              <a:t>O</a:t>
            </a:r>
            <a:r>
              <a:rPr lang="en-US" b="0" dirty="0"/>
              <a:t> = </a:t>
            </a:r>
            <a:r>
              <a:rPr lang="en-US" b="0" i="1" dirty="0"/>
              <a:t>o</a:t>
            </a:r>
            <a:r>
              <a:rPr lang="en-US" b="0" baseline="-25000" dirty="0"/>
              <a:t>1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b="0" baseline="-25000" dirty="0"/>
              <a:t>2</a:t>
            </a:r>
            <a:r>
              <a:rPr lang="en-US" b="0" dirty="0"/>
              <a:t>, …,</a:t>
            </a:r>
            <a:r>
              <a:rPr lang="en-US" dirty="0"/>
              <a:t> </a:t>
            </a:r>
            <a:r>
              <a:rPr lang="en-US" b="0" i="1" dirty="0" err="1"/>
              <a:t>o</a:t>
            </a:r>
            <a:r>
              <a:rPr lang="en-US" b="0" i="1" baseline="-25000" dirty="0" err="1"/>
              <a:t>T</a:t>
            </a:r>
            <a:r>
              <a:rPr lang="en-US" b="0" baseline="-25000" dirty="0"/>
              <a:t>    </a:t>
            </a:r>
            <a:r>
              <a:rPr lang="en-US" b="0" dirty="0"/>
              <a:t>That</a:t>
            </a:r>
            <a:r>
              <a:rPr lang="en-US" b="0" baseline="-25000" dirty="0"/>
              <a:t> </a:t>
            </a:r>
            <a:r>
              <a:rPr lang="en-US" b="0" dirty="0"/>
              <a:t>is,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 err="1"/>
              <a:t>q</a:t>
            </a:r>
            <a:r>
              <a:rPr lang="en-US" b="0" i="1" baseline="-25000" dirty="0" err="1"/>
              <a:t>t</a:t>
            </a:r>
            <a:r>
              <a:rPr lang="en-US" b="0" dirty="0"/>
              <a:t> = </a:t>
            </a:r>
            <a:r>
              <a:rPr lang="en-US" b="0" i="1" dirty="0" err="1"/>
              <a:t>s</a:t>
            </a:r>
            <a:r>
              <a:rPr lang="en-US" b="0" i="1" baseline="-25000" dirty="0" err="1"/>
              <a:t>i</a:t>
            </a:r>
            <a:r>
              <a:rPr lang="en-US" b="0" dirty="0"/>
              <a:t> | </a:t>
            </a:r>
            <a:r>
              <a:rPr lang="en-US" b="0" i="1" dirty="0"/>
              <a:t>O</a:t>
            </a:r>
            <a:r>
              <a:rPr lang="en-US" b="0" dirty="0"/>
              <a:t>)</a:t>
            </a:r>
          </a:p>
          <a:p>
            <a:pPr eaLnBrk="1" hangingPunct="1"/>
            <a:r>
              <a:rPr lang="en-US" b="0" dirty="0"/>
              <a:t>Example:  Given </a:t>
            </a:r>
            <a:r>
              <a:rPr lang="en-US" b="0" i="1" dirty="0"/>
              <a:t>O</a:t>
            </a:r>
            <a:r>
              <a:rPr lang="en-US" b="0" dirty="0"/>
              <a:t> = (dry, damp, soggy),</a:t>
            </a:r>
            <a:r>
              <a:rPr lang="en-US" dirty="0"/>
              <a:t>                                        </a:t>
            </a:r>
            <a:r>
              <a:rPr lang="en-US" b="0" dirty="0"/>
              <a:t>compute</a:t>
            </a:r>
            <a:r>
              <a:rPr lang="en-US" dirty="0"/>
              <a:t>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, </a:t>
            </a:r>
            <a:r>
              <a:rPr lang="en-US" b="0" i="1" dirty="0"/>
              <a:t>q</a:t>
            </a:r>
            <a:r>
              <a:rPr lang="en-US" sz="2000" b="0" baseline="-25000" dirty="0"/>
              <a:t>2</a:t>
            </a:r>
            <a:r>
              <a:rPr lang="en-US" b="0" dirty="0"/>
              <a:t>=cloudy</a:t>
            </a:r>
            <a:r>
              <a:rPr lang="en-US" dirty="0"/>
              <a:t> </a:t>
            </a:r>
            <a:r>
              <a:rPr lang="en-US" b="0" dirty="0"/>
              <a:t>| HMM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dirty="0"/>
              <a:t>)</a:t>
            </a:r>
          </a:p>
          <a:p>
            <a:pPr eaLnBrk="1" hangingPunct="1"/>
            <a:r>
              <a:rPr lang="en-US" b="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(cloudy) =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  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|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sz="2000" b="0" baseline="-25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=cloudy) ×</a:t>
            </a:r>
            <a:r>
              <a:rPr lang="en-US" dirty="0">
                <a:sym typeface="Symbol" pitchFamily="18" charset="2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>
                <a:sym typeface="Symbol" pitchFamily="18" charset="2"/>
              </a:rPr>
              <a:t>	   ∑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(all paths to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sz="2000" b="0" baseline="-25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=cloudy)</a:t>
            </a:r>
            <a:endParaRPr lang="en-US" b="0" dirty="0"/>
          </a:p>
          <a:p>
            <a:pPr eaLnBrk="1" hangingPunct="1"/>
            <a:endParaRPr lang="en-US" dirty="0"/>
          </a:p>
        </p:txBody>
      </p:sp>
      <p:pic>
        <p:nvPicPr>
          <p:cNvPr id="99333" name="Picture 4" descr="paths-to-clo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91000"/>
            <a:ext cx="4343400" cy="2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Forward  Algorithm</a:t>
            </a:r>
          </a:p>
        </p:txBody>
      </p:sp>
      <p:sp>
        <p:nvSpPr>
          <p:cNvPr id="10035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191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i="1" dirty="0"/>
              <a:t>P</a:t>
            </a:r>
            <a:r>
              <a:rPr lang="en-US" sz="2800" b="0" dirty="0"/>
              <a:t>(</a:t>
            </a:r>
            <a:r>
              <a:rPr lang="en-US" sz="2800" b="0" i="1" dirty="0"/>
              <a:t>O</a:t>
            </a:r>
            <a:r>
              <a:rPr lang="en-US" sz="2800" b="0" dirty="0"/>
              <a:t>,</a:t>
            </a:r>
            <a:r>
              <a:rPr lang="en-US" sz="2800" dirty="0"/>
              <a:t> </a:t>
            </a:r>
            <a:r>
              <a:rPr lang="en-US" sz="2800" b="0" i="1" dirty="0" err="1"/>
              <a:t>q</a:t>
            </a:r>
            <a:r>
              <a:rPr lang="en-US" sz="2800" b="0" i="1" baseline="-25000" dirty="0" err="1"/>
              <a:t>T</a:t>
            </a:r>
            <a:r>
              <a:rPr lang="en-US" sz="2800" dirty="0"/>
              <a:t>=</a:t>
            </a:r>
            <a:r>
              <a:rPr lang="en-US" sz="2800" b="0" i="1" dirty="0" err="1"/>
              <a:t>s</a:t>
            </a:r>
            <a:r>
              <a:rPr lang="en-US" sz="2800" b="0" i="1" baseline="-25000" dirty="0" err="1"/>
              <a:t>j</a:t>
            </a:r>
            <a:r>
              <a:rPr lang="en-US" sz="2800" dirty="0"/>
              <a:t> </a:t>
            </a:r>
            <a:r>
              <a:rPr lang="en-US" sz="2800" b="0" dirty="0"/>
              <a:t>|</a:t>
            </a:r>
            <a:r>
              <a:rPr lang="en-US" sz="2800" dirty="0"/>
              <a:t> </a:t>
            </a:r>
            <a:r>
              <a:rPr lang="en-US" sz="2800" b="0" dirty="0" err="1">
                <a:sym typeface="Symbol" pitchFamily="18" charset="2"/>
              </a:rPr>
              <a:t>λ</a:t>
            </a:r>
            <a:r>
              <a:rPr lang="en-US" sz="2800" b="0" dirty="0">
                <a:sym typeface="Symbol" pitchFamily="18" charset="2"/>
              </a:rPr>
              <a:t>)</a:t>
            </a:r>
            <a:r>
              <a:rPr lang="en-US" sz="2800" dirty="0">
                <a:sym typeface="Symbol" pitchFamily="18" charset="2"/>
              </a:rPr>
              <a:t> </a:t>
            </a:r>
            <a:r>
              <a:rPr lang="en-US" sz="2800" b="0" dirty="0">
                <a:sym typeface="Symbol" pitchFamily="18" charset="2"/>
              </a:rPr>
              <a:t>= </a:t>
            </a:r>
            <a:r>
              <a:rPr lang="en-US" sz="2800" i="1" dirty="0">
                <a:sym typeface="Symbol" pitchFamily="18" charset="2"/>
              </a:rPr>
              <a:t>sum</a:t>
            </a:r>
            <a:r>
              <a:rPr lang="en-US" sz="2800" b="0" dirty="0">
                <a:sym typeface="Symbol" pitchFamily="18" charset="2"/>
              </a:rPr>
              <a:t> of all possible paths through the trellis</a:t>
            </a:r>
          </a:p>
          <a:p>
            <a:pPr eaLnBrk="1" hangingPunct="1"/>
            <a:endParaRPr lang="en-US" b="0" dirty="0"/>
          </a:p>
        </p:txBody>
      </p:sp>
      <p:pic>
        <p:nvPicPr>
          <p:cNvPr id="100357" name="Picture 1028" descr="alp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2" y="3352800"/>
            <a:ext cx="835995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867400"/>
            <a:ext cx="7696200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+mn-lt"/>
                <a:sym typeface="Symbol" pitchFamily="18" charset="2"/>
              </a:rPr>
              <a:t>O</a:t>
            </a:r>
            <a:r>
              <a:rPr lang="en-US" dirty="0">
                <a:latin typeface="+mn-lt"/>
                <a:sym typeface="Symbol" pitchFamily="18" charset="2"/>
              </a:rPr>
              <a:t>(</a:t>
            </a:r>
            <a:r>
              <a:rPr lang="en-US" i="1" dirty="0">
                <a:latin typeface="+mn-lt"/>
                <a:sym typeface="Symbol" pitchFamily="18" charset="2"/>
              </a:rPr>
              <a:t>N</a:t>
            </a:r>
            <a:r>
              <a:rPr lang="en-US" baseline="40000" dirty="0">
                <a:latin typeface="+mn-lt"/>
                <a:sym typeface="Symbol" pitchFamily="18" charset="2"/>
              </a:rPr>
              <a:t>2</a:t>
            </a:r>
            <a:r>
              <a:rPr lang="en-US" i="1" dirty="0">
                <a:latin typeface="+mn-lt"/>
                <a:sym typeface="Symbol" pitchFamily="18" charset="2"/>
              </a:rPr>
              <a:t>T</a:t>
            </a:r>
            <a:r>
              <a:rPr lang="en-US" dirty="0">
                <a:latin typeface="+mn-lt"/>
                <a:sym typeface="Symbol" pitchFamily="18" charset="2"/>
              </a:rPr>
              <a:t>) computation time  (i.e., linear in </a:t>
            </a:r>
            <a:r>
              <a:rPr lang="en-US" i="1" dirty="0">
                <a:latin typeface="+mn-lt"/>
                <a:sym typeface="Symbol" pitchFamily="18" charset="2"/>
              </a:rPr>
              <a:t>T, </a:t>
            </a:r>
            <a:r>
              <a:rPr lang="en-US" dirty="0">
                <a:latin typeface="+mn-lt"/>
                <a:sym typeface="Symbol" pitchFamily="18" charset="2"/>
              </a:rPr>
              <a:t>the length of the sequence)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Forward Algorithm</a:t>
            </a:r>
          </a:p>
        </p:txBody>
      </p:sp>
      <p:pic>
        <p:nvPicPr>
          <p:cNvPr id="101380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70104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4" descr="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4343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Forward  Algorithm  (cont.)</a:t>
            </a:r>
          </a:p>
        </p:txBody>
      </p:sp>
      <p:sp>
        <p:nvSpPr>
          <p:cNvPr id="1024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0" dirty="0"/>
              <a:t>Compute </a:t>
            </a:r>
            <a:r>
              <a:rPr lang="en-US" b="0" dirty="0">
                <a:sym typeface="Symbol" pitchFamily="18" charset="2"/>
              </a:rPr>
              <a:t>α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recursively:</a:t>
            </a:r>
          </a:p>
          <a:p>
            <a:pPr eaLnBrk="1" hangingPunct="1">
              <a:lnSpc>
                <a:spcPct val="90000"/>
              </a:lnSpc>
            </a:pPr>
            <a:endParaRPr lang="en-US" b="0" dirty="0">
              <a:sym typeface="Symbol" pitchFamily="18" charset="2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aseline="-25000" dirty="0">
                <a:sym typeface="Symbol" pitchFamily="18" charset="2"/>
              </a:rPr>
              <a:t>1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i="1" dirty="0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) = π</a:t>
            </a:r>
            <a:r>
              <a:rPr lang="en-US" i="1" baseline="-25000" dirty="0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b</a:t>
            </a:r>
            <a:r>
              <a:rPr lang="en-US" i="1" baseline="-25000" dirty="0" err="1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(o</a:t>
            </a:r>
            <a:r>
              <a:rPr lang="en-US" baseline="-25000" dirty="0">
                <a:sym typeface="Symbol" pitchFamily="18" charset="2"/>
              </a:rPr>
              <a:t>1</a:t>
            </a:r>
            <a:r>
              <a:rPr lang="en-US" dirty="0">
                <a:sym typeface="Symbol" pitchFamily="18" charset="2"/>
              </a:rPr>
              <a:t>)   for all states </a:t>
            </a:r>
            <a:r>
              <a:rPr lang="en-US" i="1" dirty="0">
                <a:sym typeface="Symbol" pitchFamily="18" charset="2"/>
              </a:rPr>
              <a:t>j</a:t>
            </a:r>
            <a:endParaRPr lang="en-US" dirty="0">
              <a:sym typeface="Symbol" pitchFamily="18" charset="2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aseline="-25000" dirty="0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i="1" dirty="0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) = P(</a:t>
            </a:r>
            <a:r>
              <a:rPr lang="en-US" i="1" dirty="0">
                <a:sym typeface="Symbol" pitchFamily="18" charset="2"/>
              </a:rPr>
              <a:t>O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i="1" dirty="0" err="1">
                <a:sym typeface="Symbol" pitchFamily="18" charset="2"/>
              </a:rPr>
              <a:t>q</a:t>
            </a:r>
            <a:r>
              <a:rPr lang="en-US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= </a:t>
            </a:r>
            <a:r>
              <a:rPr lang="en-US" i="1" dirty="0" err="1">
                <a:sym typeface="Symbol" pitchFamily="18" charset="2"/>
              </a:rPr>
              <a:t>s</a:t>
            </a:r>
            <a:r>
              <a:rPr lang="en-US" i="1" baseline="-25000" dirty="0" err="1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 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dirty="0">
                <a:sym typeface="Symbol" pitchFamily="18" charset="2"/>
              </a:rPr>
              <a:t>       = [</a:t>
            </a:r>
            <a:r>
              <a:rPr lang="en-US" sz="3200" dirty="0" err="1">
                <a:sym typeface="Symbol" pitchFamily="18" charset="2"/>
              </a:rPr>
              <a:t>Σ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i="1" baseline="-25000" dirty="0">
                <a:sym typeface="Symbol" pitchFamily="18" charset="2"/>
              </a:rPr>
              <a:t>t</a:t>
            </a:r>
            <a:r>
              <a:rPr lang="en-US" baseline="-25000" dirty="0">
                <a:sym typeface="Symbol" pitchFamily="18" charset="2"/>
              </a:rPr>
              <a:t>-1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i="1" dirty="0" err="1">
                <a:sym typeface="Symbol" pitchFamily="18" charset="2"/>
              </a:rPr>
              <a:t>i</a:t>
            </a:r>
            <a:r>
              <a:rPr lang="en-US" dirty="0">
                <a:sym typeface="Symbol" pitchFamily="18" charset="2"/>
              </a:rPr>
              <a:t>)</a:t>
            </a:r>
            <a:r>
              <a:rPr lang="en-US" dirty="0" err="1">
                <a:sym typeface="Symbol" pitchFamily="18" charset="2"/>
              </a:rPr>
              <a:t>a</a:t>
            </a:r>
            <a:r>
              <a:rPr lang="en-US" i="1" baseline="-25000" dirty="0" err="1">
                <a:sym typeface="Symbol" pitchFamily="18" charset="2"/>
              </a:rPr>
              <a:t>ij</a:t>
            </a:r>
            <a:r>
              <a:rPr lang="en-US" dirty="0">
                <a:sym typeface="Symbol" pitchFamily="18" charset="2"/>
              </a:rPr>
              <a:t>] </a:t>
            </a:r>
            <a:r>
              <a:rPr lang="en-US" dirty="0" err="1">
                <a:sym typeface="Symbol" pitchFamily="18" charset="2"/>
              </a:rPr>
              <a:t>b</a:t>
            </a:r>
            <a:r>
              <a:rPr lang="en-US" i="1" baseline="-25000" dirty="0" err="1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dirty="0" err="1">
                <a:sym typeface="Symbol" pitchFamily="18" charset="2"/>
              </a:rPr>
              <a:t>o</a:t>
            </a:r>
            <a:r>
              <a:rPr lang="en-US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)    for </a:t>
            </a:r>
            <a:r>
              <a:rPr lang="en-US" i="1" dirty="0">
                <a:sym typeface="Symbol" pitchFamily="18" charset="2"/>
              </a:rPr>
              <a:t>t </a:t>
            </a:r>
            <a:r>
              <a:rPr lang="en-US" dirty="0">
                <a:sym typeface="Symbol" pitchFamily="18" charset="2"/>
              </a:rPr>
              <a:t>&gt; 0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|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 = </a:t>
            </a:r>
            <a:r>
              <a:rPr lang="en-US" sz="3200" b="0" dirty="0" err="1">
                <a:sym typeface="Symbol" pitchFamily="18" charset="2"/>
              </a:rPr>
              <a:t>Σ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sz="2800" b="0" dirty="0">
                <a:latin typeface="Times New Roman"/>
                <a:cs typeface="Times New Roman"/>
                <a:sym typeface="Symbol" pitchFamily="18" charset="2"/>
              </a:rPr>
              <a:t>α</a:t>
            </a:r>
            <a:r>
              <a:rPr lang="en-US" b="0" i="1" baseline="-25000" dirty="0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 err="1">
                <a:sym typeface="Symbol" pitchFamily="18" charset="2"/>
              </a:rPr>
              <a:t>s</a:t>
            </a:r>
            <a:r>
              <a:rPr lang="en-US" b="0" i="1" baseline="-25000" dirty="0" err="1">
                <a:sym typeface="Symbol" pitchFamily="18" charset="2"/>
              </a:rPr>
              <a:t>j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b="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0" i="1" dirty="0">
                <a:sym typeface="Symbol" pitchFamily="18" charset="2"/>
              </a:rPr>
              <a:t>O</a:t>
            </a:r>
            <a:r>
              <a:rPr lang="en-US" sz="2000" b="0" dirty="0">
                <a:sym typeface="Symbol" pitchFamily="18" charset="2"/>
              </a:rPr>
              <a:t>(</a:t>
            </a:r>
            <a:r>
              <a:rPr lang="en-US" sz="2000" b="0" i="1" dirty="0">
                <a:sym typeface="Symbol" pitchFamily="18" charset="2"/>
              </a:rPr>
              <a:t>N</a:t>
            </a:r>
            <a:r>
              <a:rPr lang="en-US" sz="2000" b="0" baseline="40000" dirty="0">
                <a:sym typeface="Symbol" pitchFamily="18" charset="2"/>
              </a:rPr>
              <a:t>2</a:t>
            </a:r>
            <a:r>
              <a:rPr lang="en-US" sz="2000" b="0" i="1" dirty="0">
                <a:sym typeface="Symbol" pitchFamily="18" charset="2"/>
              </a:rPr>
              <a:t>T</a:t>
            </a:r>
            <a:r>
              <a:rPr lang="en-US" sz="2000" b="0" dirty="0">
                <a:sym typeface="Symbol" pitchFamily="18" charset="2"/>
              </a:rPr>
              <a:t>) computation time  (i.e., linear in </a:t>
            </a:r>
            <a:r>
              <a:rPr lang="en-US" sz="2000" b="0" i="1" dirty="0">
                <a:sym typeface="Symbol" pitchFamily="18" charset="2"/>
              </a:rPr>
              <a:t>T, </a:t>
            </a:r>
            <a:r>
              <a:rPr lang="en-US" sz="2000" b="0" dirty="0">
                <a:sym typeface="Symbol" pitchFamily="18" charset="2"/>
              </a:rPr>
              <a:t>the length of the sequence)</a:t>
            </a:r>
          </a:p>
        </p:txBody>
      </p:sp>
      <p:sp>
        <p:nvSpPr>
          <p:cNvPr id="102405" name="Text Box 1029"/>
          <p:cNvSpPr txBox="1">
            <a:spLocks noChangeArrowheads="1"/>
          </p:cNvSpPr>
          <p:nvPr/>
        </p:nvSpPr>
        <p:spPr bwMode="auto">
          <a:xfrm>
            <a:off x="2057400" y="4343400"/>
            <a:ext cx="42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 err="1">
                <a:latin typeface="Arial" charset="0"/>
              </a:rPr>
              <a:t>i</a:t>
            </a:r>
            <a:r>
              <a:rPr lang="en-US" sz="1400" dirty="0">
                <a:latin typeface="Arial" charset="0"/>
              </a:rPr>
              <a:t>=0</a:t>
            </a:r>
          </a:p>
        </p:txBody>
      </p:sp>
      <p:sp>
        <p:nvSpPr>
          <p:cNvPr id="102406" name="Text Box 1030"/>
          <p:cNvSpPr txBox="1">
            <a:spLocks noChangeArrowheads="1"/>
          </p:cNvSpPr>
          <p:nvPr/>
        </p:nvSpPr>
        <p:spPr bwMode="auto">
          <a:xfrm>
            <a:off x="2133600" y="3733800"/>
            <a:ext cx="3127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>
                <a:latin typeface="Arial" charset="0"/>
              </a:rPr>
              <a:t>N</a:t>
            </a:r>
          </a:p>
        </p:txBody>
      </p:sp>
      <p:sp>
        <p:nvSpPr>
          <p:cNvPr id="102407" name="Text Box 1031"/>
          <p:cNvSpPr txBox="1">
            <a:spLocks noChangeArrowheads="1"/>
          </p:cNvSpPr>
          <p:nvPr/>
        </p:nvSpPr>
        <p:spPr bwMode="auto">
          <a:xfrm>
            <a:off x="2438400" y="5257800"/>
            <a:ext cx="42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/>
              <a:t>j</a:t>
            </a:r>
            <a:r>
              <a:rPr lang="en-US" sz="1400" dirty="0"/>
              <a:t>=1</a:t>
            </a:r>
          </a:p>
        </p:txBody>
      </p:sp>
      <p:sp>
        <p:nvSpPr>
          <p:cNvPr id="102408" name="Text Box 1032"/>
          <p:cNvSpPr txBox="1">
            <a:spLocks noChangeArrowheads="1"/>
          </p:cNvSpPr>
          <p:nvPr/>
        </p:nvSpPr>
        <p:spPr bwMode="auto">
          <a:xfrm>
            <a:off x="2514600" y="4648200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/>
              <a:t>N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Decoding  Problem</a:t>
            </a: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77200" cy="4267200"/>
          </a:xfrm>
        </p:spPr>
        <p:txBody>
          <a:bodyPr/>
          <a:lstStyle/>
          <a:p>
            <a:pPr eaLnBrk="1" hangingPunct="1"/>
            <a:r>
              <a:rPr lang="en-US" b="0" dirty="0"/>
              <a:t>Most probable sequence of hidden states is the state sequence</a:t>
            </a:r>
            <a:r>
              <a:rPr lang="en-US" dirty="0"/>
              <a:t> </a:t>
            </a:r>
            <a:r>
              <a:rPr lang="en-US" b="0" i="1" dirty="0"/>
              <a:t>Q</a:t>
            </a:r>
            <a:r>
              <a:rPr lang="en-US" dirty="0"/>
              <a:t> </a:t>
            </a:r>
            <a:r>
              <a:rPr lang="en-US" b="0" dirty="0"/>
              <a:t>that </a:t>
            </a:r>
            <a:r>
              <a:rPr lang="en-US" dirty="0"/>
              <a:t>maximizes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b="0" dirty="0"/>
              <a:t>,</a:t>
            </a:r>
            <a:r>
              <a:rPr lang="en-US" b="0" i="1" dirty="0"/>
              <a:t>Q</a:t>
            </a:r>
            <a:r>
              <a:rPr lang="en-US" b="0" dirty="0"/>
              <a:t> |</a:t>
            </a:r>
            <a:r>
              <a:rPr lang="en-US" dirty="0"/>
              <a:t>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eaLnBrk="1" hangingPunct="1"/>
            <a:r>
              <a:rPr lang="en-US" b="0" dirty="0">
                <a:sym typeface="Symbol" pitchFamily="18" charset="2"/>
              </a:rPr>
              <a:t>Similar to the Forward Algorithm except uses </a:t>
            </a:r>
            <a:r>
              <a:rPr lang="en-US" i="1" dirty="0">
                <a:solidFill>
                  <a:srgbClr val="FF0000"/>
                </a:solidFill>
                <a:sym typeface="Symbol" pitchFamily="18" charset="2"/>
              </a:rPr>
              <a:t>MAX</a:t>
            </a:r>
            <a:r>
              <a:rPr lang="en-US" b="0" dirty="0">
                <a:sym typeface="Symbol" pitchFamily="18" charset="2"/>
              </a:rPr>
              <a:t> instead of SUM, thereby computing the probability of the </a:t>
            </a:r>
            <a:r>
              <a:rPr lang="en-US" b="0" dirty="0">
                <a:solidFill>
                  <a:srgbClr val="FF0000"/>
                </a:solidFill>
                <a:sym typeface="Symbol" pitchFamily="18" charset="2"/>
              </a:rPr>
              <a:t>most probable path to each state</a:t>
            </a:r>
            <a:r>
              <a:rPr lang="en-US" b="0" dirty="0">
                <a:sym typeface="Symbol" pitchFamily="18" charset="2"/>
              </a:rPr>
              <a:t> in the trellis</a:t>
            </a:r>
          </a:p>
          <a:p>
            <a:pPr eaLnBrk="1" hangingPunct="1"/>
            <a:endParaRPr lang="en-US" b="0" dirty="0"/>
          </a:p>
        </p:txBody>
      </p:sp>
      <p:pic>
        <p:nvPicPr>
          <p:cNvPr id="103429" name="Picture 4" descr="pat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57" y="4114800"/>
            <a:ext cx="738984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Decoding  using  Viterbi  Algorithm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4191000"/>
          </a:xfrm>
        </p:spPr>
        <p:txBody>
          <a:bodyPr/>
          <a:lstStyle/>
          <a:p>
            <a:pPr eaLnBrk="1" hangingPunct="1"/>
            <a:r>
              <a:rPr lang="en-US" b="0" dirty="0"/>
              <a:t>For each state</a:t>
            </a:r>
            <a:r>
              <a:rPr lang="en-US" dirty="0"/>
              <a:t> </a:t>
            </a:r>
            <a:r>
              <a:rPr lang="en-US" b="0" i="1" dirty="0"/>
              <a:t>q</a:t>
            </a:r>
            <a:r>
              <a:rPr lang="en-US" sz="2000" b="0" i="1" baseline="-25000" dirty="0"/>
              <a:t>i</a:t>
            </a:r>
            <a:r>
              <a:rPr lang="en-US" dirty="0"/>
              <a:t> </a:t>
            </a:r>
            <a:r>
              <a:rPr lang="en-US" b="0" dirty="0"/>
              <a:t>and time</a:t>
            </a:r>
            <a:r>
              <a:rPr lang="en-US" dirty="0"/>
              <a:t> </a:t>
            </a:r>
            <a:r>
              <a:rPr lang="en-US" b="0" i="1" dirty="0"/>
              <a:t>t</a:t>
            </a:r>
            <a:r>
              <a:rPr lang="en-US" dirty="0"/>
              <a:t>, </a:t>
            </a:r>
            <a:r>
              <a:rPr lang="en-US" b="0" dirty="0"/>
              <a:t>compute recursively</a:t>
            </a:r>
            <a:r>
              <a:rPr lang="en-US" dirty="0"/>
              <a:t> </a:t>
            </a:r>
            <a:r>
              <a:rPr lang="en-US" b="0" dirty="0" err="1">
                <a:sym typeface="Symbol" pitchFamily="18" charset="2"/>
              </a:rPr>
              <a:t>δ</a:t>
            </a:r>
            <a:r>
              <a:rPr lang="en-US" b="0" i="1" baseline="-25000" dirty="0" err="1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 err="1">
                <a:sym typeface="Symbol" pitchFamily="18" charset="2"/>
              </a:rPr>
              <a:t>i</a:t>
            </a:r>
            <a:r>
              <a:rPr lang="en-US" b="0" dirty="0">
                <a:sym typeface="Symbol" pitchFamily="18" charset="2"/>
              </a:rPr>
              <a:t>) =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maximum</a:t>
            </a:r>
            <a:r>
              <a:rPr lang="en-US" b="0" dirty="0">
                <a:sym typeface="Symbol" pitchFamily="18" charset="2"/>
              </a:rPr>
              <a:t> probability of all sequences ending at state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sz="2000" b="0" i="1" baseline="-25000" dirty="0">
                <a:sym typeface="Symbol" pitchFamily="18" charset="2"/>
              </a:rPr>
              <a:t>i</a:t>
            </a:r>
            <a:r>
              <a:rPr lang="en-US" b="0" dirty="0">
                <a:sym typeface="Symbol" pitchFamily="18" charset="2"/>
              </a:rPr>
              <a:t> and time </a:t>
            </a:r>
            <a:r>
              <a:rPr lang="en-US" b="0" i="1" dirty="0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, and the best path to that state</a:t>
            </a:r>
          </a:p>
          <a:p>
            <a:pPr eaLnBrk="1" hangingPunct="1"/>
            <a:r>
              <a:rPr lang="fi-FI" b="0" dirty="0" err="1"/>
              <a:t>Exploits</a:t>
            </a:r>
            <a:r>
              <a:rPr lang="fi-FI" b="0" dirty="0"/>
              <a:t> the</a:t>
            </a:r>
            <a:r>
              <a:rPr lang="fi-FI" dirty="0"/>
              <a:t> Dynamic Programming </a:t>
            </a:r>
            <a:r>
              <a:rPr lang="fi-FI" dirty="0" err="1"/>
              <a:t>invariant</a:t>
            </a:r>
            <a:r>
              <a:rPr lang="fi-FI" dirty="0"/>
              <a:t>: </a:t>
            </a:r>
            <a:endParaRPr lang="fi-FI" b="0" dirty="0"/>
          </a:p>
          <a:p>
            <a:pPr marL="457200" lvl="1" indent="0" eaLnBrk="1" hangingPunct="1">
              <a:buNone/>
            </a:pPr>
            <a:r>
              <a:rPr lang="fi-FI" dirty="0"/>
              <a:t> If the ultimate best path for </a:t>
            </a:r>
            <a:r>
              <a:rPr lang="fi-FI" i="1" dirty="0"/>
              <a:t>O</a:t>
            </a:r>
            <a:r>
              <a:rPr lang="fi-FI" dirty="0"/>
              <a:t> includes state </a:t>
            </a:r>
            <a:r>
              <a:rPr lang="fi-FI" i="1" dirty="0"/>
              <a:t>q</a:t>
            </a:r>
            <a:r>
              <a:rPr lang="fi-FI" i="1" baseline="-25000" dirty="0"/>
              <a:t>i</a:t>
            </a:r>
            <a:r>
              <a:rPr lang="fi-FI" i="1" dirty="0"/>
              <a:t> </a:t>
            </a:r>
            <a:br>
              <a:rPr lang="fi-FI" dirty="0"/>
            </a:br>
            <a:r>
              <a:rPr lang="fi-FI" dirty="0"/>
              <a:t>   then it includes the best path up to and </a:t>
            </a:r>
            <a:r>
              <a:rPr lang="fi-FI" dirty="0" err="1"/>
              <a:t>including</a:t>
            </a:r>
            <a:r>
              <a:rPr lang="fi-FI" dirty="0"/>
              <a:t> </a:t>
            </a:r>
            <a:r>
              <a:rPr lang="fi-FI" i="1" dirty="0"/>
              <a:t>q</a:t>
            </a:r>
            <a:r>
              <a:rPr lang="fi-FI" i="1" baseline="-25000" dirty="0"/>
              <a:t>i-</a:t>
            </a:r>
            <a:r>
              <a:rPr lang="fi-FI" baseline="-25000" dirty="0"/>
              <a:t>1</a:t>
            </a:r>
            <a:endParaRPr lang="en-US" baseline="-25000" dirty="0">
              <a:sym typeface="Symbol" pitchFamily="18" charset="2"/>
            </a:endParaRPr>
          </a:p>
        </p:txBody>
      </p:sp>
      <p:pic>
        <p:nvPicPr>
          <p:cNvPr id="104453" name="Picture 4" descr="abcxtrel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212" y="4419600"/>
            <a:ext cx="4795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Speech  Recognition  Task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09800" y="3505200"/>
            <a:ext cx="1676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Signal</a:t>
            </a:r>
          </a:p>
          <a:p>
            <a:pPr algn="ctr"/>
            <a:r>
              <a:rPr lang="en-US"/>
              <a:t>Processor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486400" y="35052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Match</a:t>
            </a:r>
          </a:p>
          <a:p>
            <a:pPr algn="ctr"/>
            <a:r>
              <a:rPr lang="en-US"/>
              <a:t>Search</a:t>
            </a:r>
          </a:p>
        </p:txBody>
      </p:sp>
      <p:sp>
        <p:nvSpPr>
          <p:cNvPr id="14342" name="Line 8"/>
          <p:cNvSpPr>
            <a:spLocks noChangeShapeType="1"/>
          </p:cNvSpPr>
          <p:nvPr/>
        </p:nvSpPr>
        <p:spPr bwMode="auto">
          <a:xfrm>
            <a:off x="1143000" y="39624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10"/>
          <p:cNvSpPr>
            <a:spLocks noChangeShapeType="1"/>
          </p:cNvSpPr>
          <p:nvPr/>
        </p:nvSpPr>
        <p:spPr bwMode="auto">
          <a:xfrm>
            <a:off x="3886200" y="3962400"/>
            <a:ext cx="160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11"/>
          <p:cNvSpPr>
            <a:spLocks noChangeShapeType="1"/>
          </p:cNvSpPr>
          <p:nvPr/>
        </p:nvSpPr>
        <p:spPr bwMode="auto">
          <a:xfrm>
            <a:off x="7086600" y="39624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685800" y="4572000"/>
            <a:ext cx="10810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/>
              <a:t>Analog</a:t>
            </a:r>
          </a:p>
          <a:p>
            <a:pPr algn="ctr" eaLnBrk="1" hangingPunct="1"/>
            <a:r>
              <a:rPr lang="en-US"/>
              <a:t>Speech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3810000" y="4572000"/>
            <a:ext cx="1792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/>
              <a:t>Discrete</a:t>
            </a:r>
          </a:p>
          <a:p>
            <a:pPr algn="ctr" eaLnBrk="1" hangingPunct="1"/>
            <a:r>
              <a:rPr lang="en-US"/>
              <a:t>Observations</a:t>
            </a:r>
          </a:p>
        </p:txBody>
      </p:sp>
      <p:sp>
        <p:nvSpPr>
          <p:cNvPr id="14347" name="Text Box 14"/>
          <p:cNvSpPr txBox="1">
            <a:spLocks noChangeArrowheads="1"/>
          </p:cNvSpPr>
          <p:nvPr/>
        </p:nvSpPr>
        <p:spPr bwMode="auto">
          <a:xfrm>
            <a:off x="7315200" y="4572000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/>
              <a:t>Word</a:t>
            </a:r>
          </a:p>
          <a:p>
            <a:pPr algn="ctr" eaLnBrk="1" hangingPunct="1"/>
            <a:r>
              <a:rPr lang="en-US"/>
              <a:t>Sequence</a:t>
            </a: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3952875" y="3429000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i="1"/>
              <a:t>o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o</a:t>
            </a:r>
            <a:r>
              <a:rPr lang="en-US" baseline="-25000"/>
              <a:t>2</a:t>
            </a:r>
            <a:r>
              <a:rPr lang="en-US"/>
              <a:t>, …</a:t>
            </a:r>
          </a:p>
        </p:txBody>
      </p:sp>
      <p:sp>
        <p:nvSpPr>
          <p:cNvPr id="14349" name="Text Box 16"/>
          <p:cNvSpPr txBox="1">
            <a:spLocks noChangeArrowheads="1"/>
          </p:cNvSpPr>
          <p:nvPr/>
        </p:nvSpPr>
        <p:spPr bwMode="auto">
          <a:xfrm>
            <a:off x="7143750" y="34290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i="1"/>
              <a:t>w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w</a:t>
            </a:r>
            <a:r>
              <a:rPr lang="en-US" baseline="-25000"/>
              <a:t>2</a:t>
            </a:r>
            <a:r>
              <a:rPr lang="en-US"/>
              <a:t>, …</a:t>
            </a:r>
          </a:p>
        </p:txBody>
      </p:sp>
      <p:sp>
        <p:nvSpPr>
          <p:cNvPr id="14350" name="Freeform 18"/>
          <p:cNvSpPr>
            <a:spLocks/>
          </p:cNvSpPr>
          <p:nvPr/>
        </p:nvSpPr>
        <p:spPr bwMode="auto">
          <a:xfrm>
            <a:off x="1055688" y="3413125"/>
            <a:ext cx="1042987" cy="450850"/>
          </a:xfrm>
          <a:custGeom>
            <a:avLst/>
            <a:gdLst>
              <a:gd name="T0" fmla="*/ 0 w 657"/>
              <a:gd name="T1" fmla="*/ 2147483647 h 284"/>
              <a:gd name="T2" fmla="*/ 2147483647 w 657"/>
              <a:gd name="T3" fmla="*/ 2147483647 h 284"/>
              <a:gd name="T4" fmla="*/ 2147483647 w 657"/>
              <a:gd name="T5" fmla="*/ 2147483647 h 284"/>
              <a:gd name="T6" fmla="*/ 2147483647 w 657"/>
              <a:gd name="T7" fmla="*/ 2147483647 h 284"/>
              <a:gd name="T8" fmla="*/ 2147483647 w 657"/>
              <a:gd name="T9" fmla="*/ 2147483647 h 284"/>
              <a:gd name="T10" fmla="*/ 2147483647 w 657"/>
              <a:gd name="T11" fmla="*/ 2147483647 h 284"/>
              <a:gd name="T12" fmla="*/ 2147483647 w 657"/>
              <a:gd name="T13" fmla="*/ 2147483647 h 284"/>
              <a:gd name="T14" fmla="*/ 2147483647 w 657"/>
              <a:gd name="T15" fmla="*/ 2147483647 h 284"/>
              <a:gd name="T16" fmla="*/ 2147483647 w 657"/>
              <a:gd name="T17" fmla="*/ 2147483647 h 284"/>
              <a:gd name="T18" fmla="*/ 2147483647 w 657"/>
              <a:gd name="T19" fmla="*/ 2147483647 h 284"/>
              <a:gd name="T20" fmla="*/ 2147483647 w 657"/>
              <a:gd name="T21" fmla="*/ 2147483647 h 284"/>
              <a:gd name="T22" fmla="*/ 2147483647 w 657"/>
              <a:gd name="T23" fmla="*/ 0 h 284"/>
              <a:gd name="T24" fmla="*/ 2147483647 w 657"/>
              <a:gd name="T25" fmla="*/ 2147483647 h 284"/>
              <a:gd name="T26" fmla="*/ 2147483647 w 657"/>
              <a:gd name="T27" fmla="*/ 2147483647 h 284"/>
              <a:gd name="T28" fmla="*/ 2147483647 w 657"/>
              <a:gd name="T29" fmla="*/ 2147483647 h 284"/>
              <a:gd name="T30" fmla="*/ 2147483647 w 657"/>
              <a:gd name="T31" fmla="*/ 2147483647 h 284"/>
              <a:gd name="T32" fmla="*/ 2147483647 w 657"/>
              <a:gd name="T33" fmla="*/ 2147483647 h 284"/>
              <a:gd name="T34" fmla="*/ 2147483647 w 657"/>
              <a:gd name="T35" fmla="*/ 2147483647 h 284"/>
              <a:gd name="T36" fmla="*/ 2147483647 w 657"/>
              <a:gd name="T37" fmla="*/ 2147483647 h 284"/>
              <a:gd name="T38" fmla="*/ 2147483647 w 657"/>
              <a:gd name="T39" fmla="*/ 2147483647 h 284"/>
              <a:gd name="T40" fmla="*/ 2147483647 w 657"/>
              <a:gd name="T41" fmla="*/ 2147483647 h 284"/>
              <a:gd name="T42" fmla="*/ 2147483647 w 657"/>
              <a:gd name="T43" fmla="*/ 2147483647 h 284"/>
              <a:gd name="T44" fmla="*/ 2147483647 w 657"/>
              <a:gd name="T45" fmla="*/ 2147483647 h 28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57"/>
              <a:gd name="T70" fmla="*/ 0 h 284"/>
              <a:gd name="T71" fmla="*/ 657 w 657"/>
              <a:gd name="T72" fmla="*/ 284 h 28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57" h="284">
                <a:moveTo>
                  <a:pt x="0" y="259"/>
                </a:moveTo>
                <a:cubicBezTo>
                  <a:pt x="39" y="222"/>
                  <a:pt x="67" y="175"/>
                  <a:pt x="106" y="138"/>
                </a:cubicBezTo>
                <a:cubicBezTo>
                  <a:pt x="121" y="93"/>
                  <a:pt x="123" y="75"/>
                  <a:pt x="162" y="49"/>
                </a:cubicBezTo>
                <a:cubicBezTo>
                  <a:pt x="238" y="122"/>
                  <a:pt x="205" y="133"/>
                  <a:pt x="211" y="284"/>
                </a:cubicBezTo>
                <a:cubicBezTo>
                  <a:pt x="226" y="253"/>
                  <a:pt x="233" y="223"/>
                  <a:pt x="252" y="195"/>
                </a:cubicBezTo>
                <a:cubicBezTo>
                  <a:pt x="255" y="184"/>
                  <a:pt x="250" y="167"/>
                  <a:pt x="260" y="162"/>
                </a:cubicBezTo>
                <a:cubicBezTo>
                  <a:pt x="268" y="157"/>
                  <a:pt x="279" y="170"/>
                  <a:pt x="284" y="178"/>
                </a:cubicBezTo>
                <a:cubicBezTo>
                  <a:pt x="293" y="193"/>
                  <a:pt x="290" y="213"/>
                  <a:pt x="300" y="227"/>
                </a:cubicBezTo>
                <a:cubicBezTo>
                  <a:pt x="306" y="235"/>
                  <a:pt x="311" y="243"/>
                  <a:pt x="317" y="251"/>
                </a:cubicBezTo>
                <a:cubicBezTo>
                  <a:pt x="320" y="259"/>
                  <a:pt x="319" y="282"/>
                  <a:pt x="325" y="276"/>
                </a:cubicBezTo>
                <a:cubicBezTo>
                  <a:pt x="343" y="258"/>
                  <a:pt x="336" y="227"/>
                  <a:pt x="341" y="203"/>
                </a:cubicBezTo>
                <a:cubicBezTo>
                  <a:pt x="356" y="136"/>
                  <a:pt x="358" y="64"/>
                  <a:pt x="382" y="0"/>
                </a:cubicBezTo>
                <a:cubicBezTo>
                  <a:pt x="401" y="59"/>
                  <a:pt x="394" y="32"/>
                  <a:pt x="406" y="81"/>
                </a:cubicBezTo>
                <a:cubicBezTo>
                  <a:pt x="414" y="150"/>
                  <a:pt x="405" y="192"/>
                  <a:pt x="455" y="122"/>
                </a:cubicBezTo>
                <a:cubicBezTo>
                  <a:pt x="477" y="54"/>
                  <a:pt x="484" y="148"/>
                  <a:pt x="487" y="162"/>
                </a:cubicBezTo>
                <a:cubicBezTo>
                  <a:pt x="490" y="192"/>
                  <a:pt x="485" y="223"/>
                  <a:pt x="495" y="251"/>
                </a:cubicBezTo>
                <a:cubicBezTo>
                  <a:pt x="498" y="260"/>
                  <a:pt x="507" y="236"/>
                  <a:pt x="511" y="227"/>
                </a:cubicBezTo>
                <a:cubicBezTo>
                  <a:pt x="543" y="162"/>
                  <a:pt x="489" y="247"/>
                  <a:pt x="536" y="178"/>
                </a:cubicBezTo>
                <a:cubicBezTo>
                  <a:pt x="571" y="203"/>
                  <a:pt x="568" y="227"/>
                  <a:pt x="576" y="268"/>
                </a:cubicBezTo>
                <a:cubicBezTo>
                  <a:pt x="579" y="260"/>
                  <a:pt x="576" y="245"/>
                  <a:pt x="584" y="243"/>
                </a:cubicBezTo>
                <a:cubicBezTo>
                  <a:pt x="594" y="240"/>
                  <a:pt x="619" y="270"/>
                  <a:pt x="625" y="276"/>
                </a:cubicBezTo>
                <a:cubicBezTo>
                  <a:pt x="649" y="238"/>
                  <a:pt x="636" y="265"/>
                  <a:pt x="649" y="219"/>
                </a:cubicBezTo>
                <a:cubicBezTo>
                  <a:pt x="651" y="211"/>
                  <a:pt x="657" y="195"/>
                  <a:pt x="657" y="19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Viterbi Algorithm</a:t>
            </a:r>
          </a:p>
        </p:txBody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229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0" dirty="0"/>
              <a:t>Variant of forward algorithm that considers all words simultaneously and computes most likely </a:t>
            </a:r>
            <a:r>
              <a:rPr lang="en-US" b="0" i="1" dirty="0">
                <a:solidFill>
                  <a:srgbClr val="FF0000"/>
                </a:solidFill>
              </a:rPr>
              <a:t>path</a:t>
            </a:r>
            <a:r>
              <a:rPr lang="en-US" b="0" dirty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en-US" b="0" dirty="0"/>
              <a:t>A type of dynamic programming algorithm</a:t>
            </a:r>
          </a:p>
          <a:p>
            <a:pPr eaLnBrk="1" hangingPunct="1">
              <a:lnSpc>
                <a:spcPct val="80000"/>
              </a:lnSpc>
            </a:pPr>
            <a:r>
              <a:rPr lang="en-US" b="0" dirty="0"/>
              <a:t>Input is sequence of observations, and an HMM</a:t>
            </a:r>
          </a:p>
          <a:p>
            <a:pPr eaLnBrk="1" hangingPunct="1">
              <a:lnSpc>
                <a:spcPct val="80000"/>
              </a:lnSpc>
            </a:pPr>
            <a:r>
              <a:rPr lang="en-US" b="0" dirty="0"/>
              <a:t>Output is most probable state sequence </a:t>
            </a:r>
            <a:r>
              <a:rPr lang="en-US" b="0" i="1" dirty="0"/>
              <a:t>Q</a:t>
            </a:r>
            <a:r>
              <a:rPr lang="en-US" b="0" dirty="0"/>
              <a:t> =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, </a:t>
            </a:r>
            <a:r>
              <a:rPr lang="en-US" b="0" i="1" dirty="0"/>
              <a:t>q</a:t>
            </a:r>
            <a:r>
              <a:rPr lang="en-US" b="0" baseline="-25000" dirty="0"/>
              <a:t>2</a:t>
            </a:r>
            <a:r>
              <a:rPr lang="en-US" b="0" dirty="0"/>
              <a:t>, </a:t>
            </a:r>
            <a:r>
              <a:rPr lang="en-US" b="0" i="1" dirty="0"/>
              <a:t>q</a:t>
            </a:r>
            <a:r>
              <a:rPr lang="en-US" b="0" baseline="-25000" dirty="0"/>
              <a:t>3</a:t>
            </a:r>
            <a:r>
              <a:rPr lang="en-US" b="0" dirty="0"/>
              <a:t>, </a:t>
            </a:r>
            <a:r>
              <a:rPr lang="en-US" b="0" i="1" dirty="0"/>
              <a:t>q</a:t>
            </a:r>
            <a:r>
              <a:rPr lang="en-US" b="0" baseline="-25000" dirty="0"/>
              <a:t>4</a:t>
            </a:r>
            <a:r>
              <a:rPr lang="en-US" b="0" dirty="0"/>
              <a:t>, ..., </a:t>
            </a:r>
            <a:r>
              <a:rPr lang="en-US" b="0" i="1" dirty="0" err="1"/>
              <a:t>q</a:t>
            </a:r>
            <a:r>
              <a:rPr lang="en-US" b="0" i="1" baseline="-25000" dirty="0" err="1"/>
              <a:t>T</a:t>
            </a:r>
            <a:r>
              <a:rPr lang="en-US" b="0" dirty="0"/>
              <a:t>  together with its probability</a:t>
            </a:r>
          </a:p>
          <a:p>
            <a:pPr eaLnBrk="1" hangingPunct="1">
              <a:lnSpc>
                <a:spcPct val="80000"/>
              </a:lnSpc>
            </a:pPr>
            <a:r>
              <a:rPr lang="en-US" b="0" dirty="0"/>
              <a:t>Works by computing </a:t>
            </a:r>
            <a:r>
              <a:rPr lang="en-US" dirty="0"/>
              <a:t>max</a:t>
            </a:r>
            <a:r>
              <a:rPr lang="en-US" b="0" dirty="0"/>
              <a:t> of previous paths instead of  sum</a:t>
            </a:r>
          </a:p>
          <a:p>
            <a:pPr eaLnBrk="1" hangingPunct="1">
              <a:lnSpc>
                <a:spcPct val="80000"/>
              </a:lnSpc>
            </a:pPr>
            <a:r>
              <a:rPr lang="en-US" b="0" dirty="0"/>
              <a:t>Looks at the whole sequence before deciding on the best final state and then follows back pointers to recover the best path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Linear time and linear space algorithm in </a:t>
            </a:r>
            <a:r>
              <a:rPr lang="en-US" i="1" dirty="0"/>
              <a:t>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Combined Pronunciation Networks</a:t>
            </a:r>
          </a:p>
        </p:txBody>
      </p:sp>
      <p:pic>
        <p:nvPicPr>
          <p:cNvPr id="10650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Viterbi Algorithm Intuition</a:t>
            </a:r>
          </a:p>
        </p:txBody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153400" cy="4724400"/>
          </a:xfrm>
        </p:spPr>
        <p:txBody>
          <a:bodyPr/>
          <a:lstStyle/>
          <a:p>
            <a:pPr eaLnBrk="1" hangingPunct="1"/>
            <a:r>
              <a:rPr lang="en-US" b="0" dirty="0">
                <a:cs typeface="Times New Roman" pitchFamily="18" charset="0"/>
              </a:rPr>
              <a:t>Idea:  Compute probability by </a:t>
            </a:r>
            <a:r>
              <a:rPr lang="en-US" b="0" dirty="0">
                <a:solidFill>
                  <a:srgbClr val="FF0000"/>
                </a:solidFill>
                <a:cs typeface="Times New Roman" pitchFamily="18" charset="0"/>
              </a:rPr>
              <a:t>taking the max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b="0" dirty="0">
                <a:cs typeface="Times New Roman" pitchFamily="18" charset="0"/>
              </a:rPr>
              <a:t>over extensions of all paths leading to current cell in the trellis</a:t>
            </a:r>
          </a:p>
          <a:p>
            <a:pPr eaLnBrk="1" hangingPunct="1"/>
            <a:r>
              <a:rPr lang="en-US" b="0" dirty="0">
                <a:cs typeface="Times New Roman" pitchFamily="18" charset="0"/>
              </a:rPr>
              <a:t>An extension of a path from a state </a:t>
            </a:r>
            <a:r>
              <a:rPr lang="en-US" b="0" i="1" dirty="0" err="1">
                <a:cs typeface="Times New Roman" pitchFamily="18" charset="0"/>
              </a:rPr>
              <a:t>i</a:t>
            </a:r>
            <a:r>
              <a:rPr lang="en-US" b="0" dirty="0">
                <a:cs typeface="Times New Roman" pitchFamily="18" charset="0"/>
              </a:rPr>
              <a:t> at time </a:t>
            </a:r>
            <a:r>
              <a:rPr lang="en-US" b="0" i="1" dirty="0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-1 to state </a:t>
            </a:r>
            <a:r>
              <a:rPr lang="en-US" b="0" i="1" dirty="0">
                <a:cs typeface="Times New Roman" pitchFamily="18" charset="0"/>
              </a:rPr>
              <a:t>j</a:t>
            </a:r>
            <a:r>
              <a:rPr lang="en-US" b="0" dirty="0">
                <a:cs typeface="Times New Roman" pitchFamily="18" charset="0"/>
              </a:rPr>
              <a:t> at </a:t>
            </a:r>
            <a:r>
              <a:rPr lang="en-US" b="0" i="1" dirty="0">
                <a:cs typeface="Times New Roman" pitchFamily="18" charset="0"/>
              </a:rPr>
              <a:t>t</a:t>
            </a:r>
            <a:r>
              <a:rPr lang="en-US" b="0" dirty="0">
                <a:cs typeface="Times New Roman" pitchFamily="18" charset="0"/>
              </a:rPr>
              <a:t> is computed by multiplying together:</a:t>
            </a:r>
          </a:p>
          <a:p>
            <a:pPr eaLnBrk="1" hangingPunct="1">
              <a:buFont typeface="Wingdings" pitchFamily="2" charset="2"/>
              <a:buNone/>
            </a:pPr>
            <a:endParaRPr lang="en-US" dirty="0">
              <a:cs typeface="Times New Roman" pitchFamily="18" charset="0"/>
            </a:endParaRPr>
          </a:p>
          <a:p>
            <a:pPr lvl="1" eaLnBrk="1" hangingPunct="1"/>
            <a:r>
              <a:rPr lang="en-US" b="1" dirty="0">
                <a:cs typeface="Times New Roman" pitchFamily="18" charset="0"/>
              </a:rPr>
              <a:t>previous path probability </a:t>
            </a:r>
            <a:r>
              <a:rPr lang="en-US" dirty="0">
                <a:cs typeface="Times New Roman" pitchFamily="18" charset="0"/>
              </a:rPr>
              <a:t>from the previous cell, </a:t>
            </a:r>
            <a:r>
              <a:rPr lang="en-US" dirty="0">
                <a:cs typeface="Times New Roman" pitchFamily="18" charset="0"/>
                <a:sym typeface="Symbol" pitchFamily="18" charset="2"/>
              </a:rPr>
              <a:t>δ</a:t>
            </a:r>
            <a:r>
              <a:rPr lang="en-US" i="1" baseline="-25000" dirty="0">
                <a:cs typeface="Times New Roman" pitchFamily="18" charset="0"/>
              </a:rPr>
              <a:t>t</a:t>
            </a:r>
            <a:r>
              <a:rPr lang="en-US" baseline="-25000" dirty="0">
                <a:cs typeface="Times New Roman" pitchFamily="18" charset="0"/>
              </a:rPr>
              <a:t>-1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dirty="0">
                <a:cs typeface="Times New Roman" pitchFamily="18" charset="0"/>
              </a:rPr>
              <a:t>)</a:t>
            </a:r>
          </a:p>
          <a:p>
            <a:pPr lvl="1" eaLnBrk="1" hangingPunct="1"/>
            <a:r>
              <a:rPr lang="en-US" b="1" dirty="0">
                <a:cs typeface="Times New Roman" pitchFamily="18" charset="0"/>
              </a:rPr>
              <a:t>transition probability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 err="1">
                <a:cs typeface="Times New Roman" pitchFamily="18" charset="0"/>
              </a:rPr>
              <a:t>a</a:t>
            </a:r>
            <a:r>
              <a:rPr lang="en-US" i="1" baseline="-30000" dirty="0" err="1">
                <a:cs typeface="Times New Roman" pitchFamily="18" charset="0"/>
              </a:rPr>
              <a:t>ij</a:t>
            </a:r>
            <a:r>
              <a:rPr lang="en-US" dirty="0">
                <a:cs typeface="Times New Roman" pitchFamily="18" charset="0"/>
              </a:rPr>
              <a:t> from previous state </a:t>
            </a:r>
            <a:r>
              <a:rPr lang="en-US" i="1" dirty="0" err="1">
                <a:cs typeface="Times New Roman" pitchFamily="18" charset="0"/>
              </a:rPr>
              <a:t>i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to current state </a:t>
            </a:r>
            <a:r>
              <a:rPr lang="en-US" i="1" dirty="0">
                <a:cs typeface="Times New Roman" pitchFamily="18" charset="0"/>
              </a:rPr>
              <a:t>j</a:t>
            </a:r>
          </a:p>
          <a:p>
            <a:pPr lvl="1" eaLnBrk="1" hangingPunct="1"/>
            <a:r>
              <a:rPr lang="en-US" b="1" dirty="0">
                <a:cs typeface="Times New Roman" pitchFamily="18" charset="0"/>
              </a:rPr>
              <a:t>observation likelihood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</a:t>
            </a:r>
            <a:r>
              <a:rPr lang="en-US" baseline="-30000" dirty="0" err="1">
                <a:cs typeface="Times New Roman" pitchFamily="18" charset="0"/>
              </a:rPr>
              <a:t>jt</a:t>
            </a:r>
            <a:r>
              <a:rPr lang="en-US" dirty="0">
                <a:cs typeface="Times New Roman" pitchFamily="18" charset="0"/>
              </a:rPr>
              <a:t> that current state </a:t>
            </a:r>
            <a:r>
              <a:rPr lang="en-US" i="1" dirty="0">
                <a:cs typeface="Times New Roman" pitchFamily="18" charset="0"/>
              </a:rPr>
              <a:t>j</a:t>
            </a:r>
            <a:r>
              <a:rPr lang="en-US" dirty="0">
                <a:cs typeface="Times New Roman" pitchFamily="18" charset="0"/>
              </a:rPr>
              <a:t> matches observation symbol </a:t>
            </a:r>
            <a:r>
              <a:rPr lang="en-US" i="1" dirty="0">
                <a:cs typeface="Times New Roman" pitchFamily="18" charset="0"/>
              </a:rPr>
              <a:t>t</a:t>
            </a:r>
            <a:endParaRPr lang="en-US" dirty="0"/>
          </a:p>
          <a:p>
            <a:pPr eaLnBrk="1" hangingPunct="1"/>
            <a:endParaRPr lang="en-US" sz="2800" dirty="0"/>
          </a:p>
        </p:txBody>
      </p:sp>
    </p:spTree>
  </p:cSld>
  <p:clrMapOvr>
    <a:masterClrMapping/>
  </p:clrMapOvr>
  <p:transition spd="slow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Viterbi  Algorithm</a:t>
            </a: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77200" cy="3962400"/>
          </a:xfrm>
        </p:spPr>
        <p:txBody>
          <a:bodyPr/>
          <a:lstStyle/>
          <a:p>
            <a:pPr eaLnBrk="1" hangingPunct="1"/>
            <a:r>
              <a:rPr lang="en-US" b="0" dirty="0">
                <a:sym typeface="Symbol" pitchFamily="18" charset="2"/>
              </a:rPr>
              <a:t>By the 1</a:t>
            </a:r>
            <a:r>
              <a:rPr lang="en-US" b="0" baseline="30000" dirty="0">
                <a:sym typeface="Symbol" pitchFamily="18" charset="2"/>
              </a:rPr>
              <a:t>st</a:t>
            </a:r>
            <a:r>
              <a:rPr lang="en-US" b="0" dirty="0">
                <a:sym typeface="Symbol" pitchFamily="18" charset="2"/>
              </a:rPr>
              <a:t>-order Markov assumption: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0" dirty="0">
                <a:sym typeface="Symbol" pitchFamily="18" charset="2"/>
              </a:rPr>
              <a:t>		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X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) = max {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 err="1">
                <a:sym typeface="Symbol" pitchFamily="18" charset="2"/>
              </a:rPr>
              <a:t>i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-1) </a:t>
            </a:r>
            <a:r>
              <a:rPr lang="en-US" b="0" dirty="0">
                <a:cs typeface="Arial" charset="0"/>
                <a:sym typeface="Symbol" pitchFamily="18" charset="2"/>
              </a:rPr>
              <a:t>× </a:t>
            </a:r>
            <a:r>
              <a:rPr lang="en-US" b="0" i="1" dirty="0">
                <a:cs typeface="Arial" charset="0"/>
                <a:sym typeface="Symbol" pitchFamily="18" charset="2"/>
              </a:rPr>
              <a:t>P</a:t>
            </a:r>
            <a:r>
              <a:rPr lang="en-US" b="0" dirty="0">
                <a:cs typeface="Arial" charset="0"/>
                <a:sym typeface="Symbol" pitchFamily="18" charset="2"/>
              </a:rPr>
              <a:t>(</a:t>
            </a:r>
            <a:r>
              <a:rPr lang="en-US" b="0" i="1" dirty="0">
                <a:cs typeface="Arial" charset="0"/>
                <a:sym typeface="Symbol" pitchFamily="18" charset="2"/>
              </a:rPr>
              <a:t>X</a:t>
            </a:r>
            <a:r>
              <a:rPr lang="en-US" b="0" dirty="0">
                <a:cs typeface="Arial" charset="0"/>
                <a:sym typeface="Symbol" pitchFamily="18" charset="2"/>
              </a:rPr>
              <a:t> | </a:t>
            </a:r>
            <a:r>
              <a:rPr lang="en-US" b="0" i="1" dirty="0" err="1">
                <a:cs typeface="Arial" charset="0"/>
                <a:sym typeface="Symbol" pitchFamily="18" charset="2"/>
              </a:rPr>
              <a:t>i</a:t>
            </a:r>
            <a:r>
              <a:rPr lang="en-US" b="0" dirty="0">
                <a:cs typeface="Arial" charset="0"/>
                <a:sym typeface="Symbol" pitchFamily="18" charset="2"/>
              </a:rPr>
              <a:t>) × </a:t>
            </a:r>
            <a:r>
              <a:rPr lang="en-US" b="0" i="1" dirty="0">
                <a:cs typeface="Arial" charset="0"/>
                <a:sym typeface="Symbol" pitchFamily="18" charset="2"/>
              </a:rPr>
              <a:t>P</a:t>
            </a:r>
            <a:r>
              <a:rPr lang="en-US" b="0" dirty="0">
                <a:cs typeface="Arial" charset="0"/>
                <a:sym typeface="Symbol" pitchFamily="18" charset="2"/>
              </a:rPr>
              <a:t>(</a:t>
            </a:r>
            <a:r>
              <a:rPr lang="en-US" b="0" i="1" dirty="0" err="1">
                <a:cs typeface="Arial" charset="0"/>
                <a:sym typeface="Symbol" pitchFamily="18" charset="2"/>
              </a:rPr>
              <a:t>o</a:t>
            </a:r>
            <a:r>
              <a:rPr lang="en-US" sz="2000" b="0" i="1" baseline="-25000" dirty="0" err="1">
                <a:cs typeface="Arial" charset="0"/>
                <a:sym typeface="Symbol" pitchFamily="18" charset="2"/>
              </a:rPr>
              <a:t>t</a:t>
            </a:r>
            <a:r>
              <a:rPr lang="en-US" b="0" dirty="0">
                <a:cs typeface="Arial" charset="0"/>
                <a:sym typeface="Symbol" pitchFamily="18" charset="2"/>
              </a:rPr>
              <a:t> | </a:t>
            </a:r>
            <a:r>
              <a:rPr lang="en-US" b="0" i="1" dirty="0">
                <a:cs typeface="Arial" charset="0"/>
                <a:sym typeface="Symbol" pitchFamily="18" charset="2"/>
              </a:rPr>
              <a:t>X</a:t>
            </a:r>
            <a:r>
              <a:rPr lang="en-US" b="0" dirty="0">
                <a:cs typeface="Arial" charset="0"/>
                <a:sym typeface="Symbol" pitchFamily="18" charset="2"/>
              </a:rPr>
              <a:t>) }</a:t>
            </a:r>
          </a:p>
          <a:p>
            <a:pPr eaLnBrk="1" hangingPunct="1">
              <a:buFont typeface="Wingdings" pitchFamily="2" charset="2"/>
              <a:buNone/>
            </a:pPr>
            <a:endParaRPr lang="en-US" b="0" dirty="0"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b="0" dirty="0">
                <a:cs typeface="Arial" charset="0"/>
                <a:sym typeface="Symbol" pitchFamily="18" charset="2"/>
              </a:rPr>
              <a:t>Hence, </a:t>
            </a:r>
            <a:r>
              <a:rPr lang="en-US" b="0" dirty="0" err="1">
                <a:cs typeface="Arial" charset="0"/>
                <a:sym typeface="Symbol" pitchFamily="18" charset="2"/>
              </a:rPr>
              <a:t>δ</a:t>
            </a:r>
            <a:r>
              <a:rPr lang="en-US" sz="2000" b="0" i="1" baseline="-25000" dirty="0" err="1">
                <a:cs typeface="Arial" charset="0"/>
                <a:sym typeface="Symbol" pitchFamily="18" charset="2"/>
              </a:rPr>
              <a:t>t</a:t>
            </a:r>
            <a:r>
              <a:rPr lang="en-US" b="0" dirty="0">
                <a:cs typeface="Arial" charset="0"/>
                <a:sym typeface="Symbol" pitchFamily="18" charset="2"/>
              </a:rPr>
              <a:t>(</a:t>
            </a:r>
            <a:r>
              <a:rPr lang="en-US" b="0" i="1" dirty="0" err="1">
                <a:cs typeface="Arial" charset="0"/>
                <a:sym typeface="Symbol" pitchFamily="18" charset="2"/>
              </a:rPr>
              <a:t>i</a:t>
            </a:r>
            <a:r>
              <a:rPr lang="en-US" b="0" dirty="0">
                <a:cs typeface="Arial" charset="0"/>
                <a:sym typeface="Symbol" pitchFamily="18" charset="2"/>
              </a:rPr>
              <a:t>) = max { δ</a:t>
            </a:r>
            <a:r>
              <a:rPr lang="en-US" sz="2000" b="0" i="1" baseline="-25000" dirty="0">
                <a:cs typeface="Arial" charset="0"/>
                <a:sym typeface="Symbol" pitchFamily="18" charset="2"/>
              </a:rPr>
              <a:t>t</a:t>
            </a:r>
            <a:r>
              <a:rPr lang="en-US" sz="2000" b="0" baseline="-25000" dirty="0">
                <a:cs typeface="Arial" charset="0"/>
                <a:sym typeface="Symbol" pitchFamily="18" charset="2"/>
              </a:rPr>
              <a:t>-1</a:t>
            </a:r>
            <a:r>
              <a:rPr lang="en-US" b="0" dirty="0">
                <a:cs typeface="Arial" charset="0"/>
                <a:sym typeface="Symbol" pitchFamily="18" charset="2"/>
              </a:rPr>
              <a:t>(</a:t>
            </a:r>
            <a:r>
              <a:rPr lang="en-US" b="0" i="1" dirty="0">
                <a:cs typeface="Arial" charset="0"/>
                <a:sym typeface="Symbol" pitchFamily="18" charset="2"/>
              </a:rPr>
              <a:t>j</a:t>
            </a:r>
            <a:r>
              <a:rPr lang="en-US" b="0" dirty="0">
                <a:cs typeface="Arial" charset="0"/>
                <a:sym typeface="Symbol" pitchFamily="18" charset="2"/>
              </a:rPr>
              <a:t>) </a:t>
            </a:r>
            <a:r>
              <a:rPr lang="en-US" b="0" dirty="0" err="1">
                <a:cs typeface="Arial" charset="0"/>
                <a:sym typeface="Symbol" pitchFamily="18" charset="2"/>
              </a:rPr>
              <a:t>a</a:t>
            </a:r>
            <a:r>
              <a:rPr lang="en-US" sz="2000" b="0" i="1" baseline="-25000" dirty="0" err="1">
                <a:cs typeface="Arial" charset="0"/>
                <a:sym typeface="Symbol" pitchFamily="18" charset="2"/>
              </a:rPr>
              <a:t>ji</a:t>
            </a:r>
            <a:r>
              <a:rPr lang="en-US" b="0" dirty="0">
                <a:cs typeface="Arial" charset="0"/>
                <a:sym typeface="Symbol" pitchFamily="18" charset="2"/>
              </a:rPr>
              <a:t> </a:t>
            </a:r>
            <a:r>
              <a:rPr lang="en-US" b="0" dirty="0" err="1">
                <a:cs typeface="Arial" charset="0"/>
                <a:sym typeface="Symbol" pitchFamily="18" charset="2"/>
              </a:rPr>
              <a:t>b</a:t>
            </a:r>
            <a:r>
              <a:rPr lang="en-US" sz="2000" b="0" i="1" baseline="-25000" dirty="0" err="1">
                <a:cs typeface="Arial" charset="0"/>
                <a:sym typeface="Symbol" pitchFamily="18" charset="2"/>
              </a:rPr>
              <a:t>j</a:t>
            </a:r>
            <a:r>
              <a:rPr lang="en-US" b="0" dirty="0">
                <a:cs typeface="Arial" charset="0"/>
                <a:sym typeface="Symbol" pitchFamily="18" charset="2"/>
              </a:rPr>
              <a:t>(</a:t>
            </a:r>
            <a:r>
              <a:rPr lang="en-US" b="0" dirty="0" err="1">
                <a:cs typeface="Arial" charset="0"/>
                <a:sym typeface="Symbol" pitchFamily="18" charset="2"/>
              </a:rPr>
              <a:t>o</a:t>
            </a:r>
            <a:r>
              <a:rPr lang="en-US" sz="2000" b="0" i="1" baseline="-25000" dirty="0" err="1">
                <a:cs typeface="Arial" charset="0"/>
                <a:sym typeface="Symbol" pitchFamily="18" charset="2"/>
              </a:rPr>
              <a:t>t</a:t>
            </a:r>
            <a:r>
              <a:rPr lang="en-US" b="0" dirty="0">
                <a:cs typeface="Arial" charset="0"/>
                <a:sym typeface="Symbol" pitchFamily="18" charset="2"/>
              </a:rPr>
              <a:t>) }</a:t>
            </a:r>
          </a:p>
          <a:p>
            <a:pPr eaLnBrk="1" hangingPunct="1"/>
            <a:endParaRPr lang="en-US" b="0" dirty="0"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b="0" dirty="0">
                <a:cs typeface="Arial" charset="0"/>
                <a:sym typeface="Symbol" pitchFamily="18" charset="2"/>
              </a:rPr>
              <a:t>Record back pointer to best previous state; use this to obtain best path by tracing back from final state</a:t>
            </a:r>
          </a:p>
          <a:p>
            <a:pPr eaLnBrk="1" hangingPunct="1"/>
            <a:endParaRPr lang="en-US" b="0" dirty="0">
              <a:cs typeface="Arial" charset="0"/>
              <a:sym typeface="Symbol" pitchFamily="18" charset="2"/>
            </a:endParaRPr>
          </a:p>
          <a:p>
            <a:pPr eaLnBrk="1" hangingPunct="1"/>
            <a:r>
              <a:rPr lang="en-US" b="0" dirty="0">
                <a:cs typeface="Arial" charset="0"/>
                <a:sym typeface="Symbol" pitchFamily="18" charset="2"/>
              </a:rPr>
              <a:t>Linear time and linear space in </a:t>
            </a:r>
            <a:r>
              <a:rPr lang="en-US" b="0" i="1" dirty="0">
                <a:cs typeface="Arial" charset="0"/>
                <a:sym typeface="Symbol" pitchFamily="18" charset="2"/>
              </a:rPr>
              <a:t>t</a:t>
            </a:r>
          </a:p>
          <a:p>
            <a:pPr eaLnBrk="1" hangingPunct="1"/>
            <a:endParaRPr lang="en-US" dirty="0"/>
          </a:p>
        </p:txBody>
      </p:sp>
      <p:sp>
        <p:nvSpPr>
          <p:cNvPr id="108549" name="Text Box 4"/>
          <p:cNvSpPr txBox="1">
            <a:spLocks noChangeArrowheads="1"/>
          </p:cNvSpPr>
          <p:nvPr/>
        </p:nvSpPr>
        <p:spPr bwMode="auto">
          <a:xfrm>
            <a:off x="2743200" y="2743200"/>
            <a:ext cx="788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 err="1">
                <a:latin typeface="Arial" charset="0"/>
              </a:rPr>
              <a:t>i</a:t>
            </a:r>
            <a:r>
              <a:rPr lang="en-US" sz="1400" dirty="0">
                <a:latin typeface="Arial" charset="0"/>
              </a:rPr>
              <a:t>=A,B,C</a:t>
            </a:r>
          </a:p>
        </p:txBody>
      </p:sp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3124200" y="3581400"/>
            <a:ext cx="22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i="1" dirty="0">
                <a:latin typeface="Arial" charset="0"/>
              </a:rPr>
              <a:t>j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Summary  of  Viterbi  Algorithm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077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0" dirty="0"/>
              <a:t>Given an HMM, the Viterbi algorithm finds the most probable sequence of hidden states given a sequence of observed values</a:t>
            </a:r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Exploits time invariance of the probabilities to avoid examining every possible path through the trellis</a:t>
            </a:r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Looks at the whole sequence before deciding on the best final state and then follows back pointers to recover the best path</a:t>
            </a:r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Uses entire context to make its decision and is therefore robust with respect to noise (e.g., a bad observation value in the middle of the sequence)</a:t>
            </a:r>
          </a:p>
        </p:txBody>
      </p:sp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ChangeArrowheads="1"/>
          </p:cNvSpPr>
          <p:nvPr/>
        </p:nvSpPr>
        <p:spPr bwMode="auto">
          <a:xfrm>
            <a:off x="1676400" y="3048000"/>
            <a:ext cx="6781800" cy="1447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5" name="Text Box 7"/>
          <p:cNvSpPr txBox="1">
            <a:spLocks noChangeArrowheads="1"/>
          </p:cNvSpPr>
          <p:nvPr/>
        </p:nvSpPr>
        <p:spPr bwMode="auto">
          <a:xfrm>
            <a:off x="914400" y="1295400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Pct val="175000"/>
              <a:buFontTx/>
              <a:buChar char="•"/>
            </a:pPr>
            <a:r>
              <a:rPr lang="fi-FI" b="1" dirty="0">
                <a:latin typeface="Arial Unicode MS" pitchFamily="34" charset="-128"/>
              </a:rPr>
              <a:t> </a:t>
            </a:r>
            <a:r>
              <a:rPr lang="fi-FI" dirty="0">
                <a:latin typeface="Arial Unicode MS" pitchFamily="34" charset="-128"/>
              </a:rPr>
              <a:t>Word </a:t>
            </a:r>
            <a:r>
              <a:rPr lang="fi-FI" dirty="0" err="1">
                <a:latin typeface="Arial Unicode MS" pitchFamily="34" charset="-128"/>
              </a:rPr>
              <a:t>boundaries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unknown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>
                <a:latin typeface="Arial Unicode MS" pitchFamily="34" charset="-128"/>
                <a:sym typeface="Symbol" pitchFamily="18" charset="2"/>
              </a:rPr>
              <a:t>⇒ </a:t>
            </a:r>
            <a:r>
              <a:rPr lang="fi-FI" dirty="0" err="1">
                <a:latin typeface="Arial Unicode MS" pitchFamily="34" charset="-128"/>
                <a:sym typeface="Wingdings" pitchFamily="2" charset="2"/>
              </a:rPr>
              <a:t>segmentation</a:t>
            </a:r>
            <a:r>
              <a:rPr lang="fi-FI" dirty="0">
                <a:latin typeface="Arial Unicode MS" pitchFamily="34" charset="-128"/>
                <a:sym typeface="Wingdings" pitchFamily="2" charset="2"/>
              </a:rPr>
              <a:t> </a:t>
            </a:r>
            <a:r>
              <a:rPr lang="fi-FI" dirty="0" err="1">
                <a:latin typeface="Arial Unicode MS" pitchFamily="34" charset="-128"/>
                <a:sym typeface="Wingdings" pitchFamily="2" charset="2"/>
              </a:rPr>
              <a:t>needed</a:t>
            </a:r>
            <a:br>
              <a:rPr lang="fi-FI" dirty="0">
                <a:latin typeface="Arial Unicode MS" pitchFamily="34" charset="-128"/>
              </a:rPr>
            </a:br>
            <a:br>
              <a:rPr lang="fi-FI" dirty="0">
                <a:latin typeface="Arial Unicode MS" pitchFamily="34" charset="-128"/>
              </a:rPr>
            </a:br>
            <a:r>
              <a:rPr lang="fi-FI" dirty="0">
                <a:latin typeface="Arial Unicode MS" pitchFamily="34" charset="-128"/>
              </a:rPr>
              <a:t>[ay d </a:t>
            </a:r>
            <a:r>
              <a:rPr lang="fi-FI" dirty="0" err="1">
                <a:latin typeface="Arial Unicode MS" pitchFamily="34" charset="-128"/>
              </a:rPr>
              <a:t>ih</a:t>
            </a:r>
            <a:r>
              <a:rPr lang="fi-FI" dirty="0">
                <a:latin typeface="Arial Unicode MS" pitchFamily="34" charset="-128"/>
              </a:rPr>
              <a:t> s </a:t>
            </a:r>
            <a:r>
              <a:rPr lang="fi-FI" dirty="0" err="1">
                <a:latin typeface="Arial Unicode MS" pitchFamily="34" charset="-128"/>
              </a:rPr>
              <a:t>hh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er</a:t>
            </a:r>
            <a:r>
              <a:rPr lang="fi-FI" dirty="0">
                <a:latin typeface="Arial Unicode MS" pitchFamily="34" charset="-128"/>
              </a:rPr>
              <a:t> d s ah m </a:t>
            </a:r>
            <a:r>
              <a:rPr lang="fi-FI" dirty="0" err="1">
                <a:latin typeface="Arial Unicode MS" pitchFamily="34" charset="-128"/>
              </a:rPr>
              <a:t>th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ih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ng</a:t>
            </a:r>
            <a:r>
              <a:rPr lang="fi-FI" dirty="0">
                <a:latin typeface="Arial Unicode MS" pitchFamily="34" charset="-128"/>
              </a:rPr>
              <a:t> ax b </a:t>
            </a:r>
            <a:r>
              <a:rPr lang="fi-FI" dirty="0" err="1">
                <a:latin typeface="Arial Unicode MS" pitchFamily="34" charset="-128"/>
              </a:rPr>
              <a:t>aw</a:t>
            </a:r>
            <a:r>
              <a:rPr lang="fi-FI" dirty="0">
                <a:latin typeface="Arial Unicode MS" pitchFamily="34" charset="-128"/>
              </a:rPr>
              <a:t> …]</a:t>
            </a:r>
            <a:br>
              <a:rPr lang="fi-FI" dirty="0">
                <a:latin typeface="Arial Unicode MS" pitchFamily="34" charset="-128"/>
              </a:rPr>
            </a:br>
            <a:r>
              <a:rPr lang="fi-FI" dirty="0">
                <a:latin typeface="Arial Unicode MS" pitchFamily="34" charset="-128"/>
              </a:rPr>
              <a:t>”</a:t>
            </a:r>
            <a:r>
              <a:rPr lang="fi-FI" i="1" dirty="0">
                <a:latin typeface="Arial Unicode MS" pitchFamily="34" charset="-128"/>
              </a:rPr>
              <a:t>I just </a:t>
            </a:r>
            <a:r>
              <a:rPr lang="fi-FI" i="1" dirty="0" err="1">
                <a:latin typeface="Arial Unicode MS" pitchFamily="34" charset="-128"/>
              </a:rPr>
              <a:t>heard</a:t>
            </a:r>
            <a:r>
              <a:rPr lang="fi-FI" i="1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something</a:t>
            </a:r>
            <a:r>
              <a:rPr lang="fi-FI" i="1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about</a:t>
            </a:r>
            <a:r>
              <a:rPr lang="fi-FI" i="1" dirty="0">
                <a:latin typeface="Arial Unicode MS" pitchFamily="34" charset="-128"/>
              </a:rPr>
              <a:t> …”</a:t>
            </a:r>
            <a:endParaRPr lang="fi-FI" dirty="0">
              <a:latin typeface="Arial Unicode MS" pitchFamily="34" charset="-128"/>
            </a:endParaRPr>
          </a:p>
        </p:txBody>
      </p:sp>
      <p:graphicFrame>
        <p:nvGraphicFramePr>
          <p:cNvPr id="110596" name="Object 8"/>
          <p:cNvGraphicFramePr>
            <a:graphicFrameLocks noChangeAspect="1"/>
          </p:cNvGraphicFramePr>
          <p:nvPr/>
        </p:nvGraphicFramePr>
        <p:xfrm>
          <a:off x="1828800" y="3200400"/>
          <a:ext cx="6551613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83" name="Microsoft Equation 3.0" r:id="rId4" imgW="3187700" imgH="584200" progId="Equation.3">
                  <p:embed/>
                </p:oleObj>
              </mc:Choice>
              <mc:Fallback>
                <p:oleObj name="Microsoft Equation 3.0" r:id="rId4" imgW="3187700" imgH="584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200400"/>
                        <a:ext cx="6551613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7" name="Text Box 9"/>
          <p:cNvSpPr txBox="1">
            <a:spLocks noChangeArrowheads="1"/>
          </p:cNvSpPr>
          <p:nvPr/>
        </p:nvSpPr>
        <p:spPr bwMode="auto">
          <a:xfrm>
            <a:off x="990600" y="4724400"/>
            <a:ext cx="7848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Pct val="175000"/>
              <a:buFontTx/>
              <a:buChar char="•"/>
            </a:pPr>
            <a:r>
              <a:rPr lang="fi-FI" b="1">
                <a:latin typeface="Arial Unicode MS" pitchFamily="34" charset="-128"/>
              </a:rPr>
              <a:t> </a:t>
            </a:r>
            <a:r>
              <a:rPr lang="fi-FI">
                <a:latin typeface="Arial Unicode MS" pitchFamily="34" charset="-128"/>
              </a:rPr>
              <a:t>Assumption:</a:t>
            </a:r>
            <a:r>
              <a:rPr lang="fi-FI" b="1">
                <a:latin typeface="Arial Unicode MS" pitchFamily="34" charset="-128"/>
              </a:rPr>
              <a:t> Dynamic Programming invariant</a:t>
            </a:r>
            <a:endParaRPr lang="fi-FI">
              <a:latin typeface="Arial Unicode MS" pitchFamily="34" charset="-128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i-FI" sz="2000">
                <a:latin typeface="Arial Unicode MS" pitchFamily="34" charset="-128"/>
              </a:rPr>
              <a:t> If ultimate best path for </a:t>
            </a:r>
            <a:r>
              <a:rPr lang="fi-FI" sz="2000" b="1">
                <a:latin typeface="Arial Unicode MS" pitchFamily="34" charset="-128"/>
              </a:rPr>
              <a:t>O</a:t>
            </a:r>
            <a:r>
              <a:rPr lang="fi-FI" sz="2000">
                <a:latin typeface="Arial Unicode MS" pitchFamily="34" charset="-128"/>
              </a:rPr>
              <a:t> includes state </a:t>
            </a:r>
            <a:r>
              <a:rPr lang="fi-FI" sz="2000" i="1">
                <a:latin typeface="Arial Unicode MS" pitchFamily="34" charset="-128"/>
              </a:rPr>
              <a:t>q</a:t>
            </a:r>
            <a:r>
              <a:rPr lang="fi-FI" sz="2000" i="1" baseline="-25000">
                <a:latin typeface="Arial Unicode MS" pitchFamily="34" charset="-128"/>
              </a:rPr>
              <a:t>i </a:t>
            </a:r>
            <a:r>
              <a:rPr lang="fi-FI" sz="2000">
                <a:latin typeface="Arial Unicode MS" pitchFamily="34" charset="-128"/>
              </a:rPr>
              <a:t>,</a:t>
            </a:r>
            <a:br>
              <a:rPr lang="fi-FI" sz="2000">
                <a:latin typeface="Arial Unicode MS" pitchFamily="34" charset="-128"/>
              </a:rPr>
            </a:br>
            <a:r>
              <a:rPr lang="fi-FI" sz="2000">
                <a:latin typeface="Arial Unicode MS" pitchFamily="34" charset="-128"/>
              </a:rPr>
              <a:t>   then it includes the best path up to and including </a:t>
            </a:r>
            <a:r>
              <a:rPr lang="fi-FI" sz="2000" i="1">
                <a:latin typeface="Arial Unicode MS" pitchFamily="34" charset="-128"/>
              </a:rPr>
              <a:t>q</a:t>
            </a:r>
            <a:r>
              <a:rPr lang="fi-FI" sz="2000" i="1" baseline="-25000">
                <a:latin typeface="Arial Unicode MS" pitchFamily="34" charset="-128"/>
              </a:rPr>
              <a:t>i </a:t>
            </a:r>
            <a:endParaRPr lang="fi-FI" sz="2000">
              <a:latin typeface="Arial Unicode MS" pitchFamily="34" charset="-128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i-FI" sz="2000">
                <a:latin typeface="Arial Unicode MS" pitchFamily="34" charset="-128"/>
              </a:rPr>
              <a:t> Not valid for all grammars</a:t>
            </a:r>
          </a:p>
        </p:txBody>
      </p:sp>
      <p:sp>
        <p:nvSpPr>
          <p:cNvPr id="110598" name="Text Box 10"/>
          <p:cNvSpPr txBox="1">
            <a:spLocks noChangeArrowheads="1"/>
          </p:cNvSpPr>
          <p:nvPr/>
        </p:nvSpPr>
        <p:spPr bwMode="auto">
          <a:xfrm>
            <a:off x="1284326" y="355600"/>
            <a:ext cx="4032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Viterbi  Algorithm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ChangeArrowheads="1"/>
          </p:cNvSpPr>
          <p:nvPr/>
        </p:nvSpPr>
        <p:spPr bwMode="auto">
          <a:xfrm>
            <a:off x="1371600" y="1143000"/>
            <a:ext cx="6781800" cy="2667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Text Box 7"/>
          <p:cNvSpPr txBox="1">
            <a:spLocks noChangeArrowheads="1"/>
          </p:cNvSpPr>
          <p:nvPr/>
        </p:nvSpPr>
        <p:spPr bwMode="auto">
          <a:xfrm>
            <a:off x="1371600" y="1219200"/>
            <a:ext cx="754380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sz="1200" b="1"/>
              <a:t>function</a:t>
            </a:r>
            <a:r>
              <a:rPr lang="fi-FI" sz="1200"/>
              <a:t> VITERBI(</a:t>
            </a:r>
            <a:r>
              <a:rPr lang="fi-FI" sz="1200" i="1"/>
              <a:t>observations</a:t>
            </a:r>
            <a:r>
              <a:rPr lang="fi-FI" sz="1200"/>
              <a:t> of len </a:t>
            </a:r>
            <a:r>
              <a:rPr lang="fi-FI" sz="1200" i="1"/>
              <a:t>T</a:t>
            </a:r>
            <a:r>
              <a:rPr lang="fi-FI" sz="1200"/>
              <a:t>, </a:t>
            </a:r>
            <a:r>
              <a:rPr lang="fi-FI" sz="1200" i="1"/>
              <a:t>state-graph</a:t>
            </a:r>
            <a:r>
              <a:rPr lang="fi-FI" sz="1200"/>
              <a:t>) </a:t>
            </a:r>
            <a:r>
              <a:rPr lang="fi-FI" sz="1200" b="1"/>
              <a:t>returns</a:t>
            </a:r>
            <a:r>
              <a:rPr lang="fi-FI" sz="1200"/>
              <a:t> </a:t>
            </a:r>
            <a:r>
              <a:rPr lang="fi-FI" sz="1200" i="1"/>
              <a:t>best-path</a:t>
            </a:r>
            <a:br>
              <a:rPr lang="fi-FI" sz="1200"/>
            </a:br>
            <a:r>
              <a:rPr lang="fi-FI" sz="1200"/>
              <a:t>  </a:t>
            </a:r>
            <a:r>
              <a:rPr lang="fi-FI" sz="1200" i="1"/>
              <a:t>num_states</a:t>
            </a:r>
            <a:r>
              <a:rPr lang="fi-FI" sz="1200"/>
              <a:t> </a:t>
            </a:r>
            <a:r>
              <a:rPr lang="fi-FI" sz="1200">
                <a:sym typeface="Wingdings" pitchFamily="2" charset="2"/>
              </a:rPr>
              <a:t> NUM-OF-STATES(</a:t>
            </a:r>
            <a:r>
              <a:rPr lang="fi-FI" sz="1200" i="1">
                <a:sym typeface="Wingdings" pitchFamily="2" charset="2"/>
              </a:rPr>
              <a:t>state-graph</a:t>
            </a:r>
            <a:r>
              <a:rPr lang="fi-FI" sz="1200">
                <a:sym typeface="Wingdings" pitchFamily="2" charset="2"/>
              </a:rPr>
              <a:t>)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Create a path probability matrix 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num-states</a:t>
            </a:r>
            <a:r>
              <a:rPr lang="fi-FI" sz="1200">
                <a:sym typeface="Wingdings" pitchFamily="2" charset="2"/>
              </a:rPr>
              <a:t>+2,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+2]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[0,0]1.0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</a:t>
            </a:r>
            <a:r>
              <a:rPr lang="fi-FI" sz="1200" b="1">
                <a:sym typeface="Wingdings" pitchFamily="2" charset="2"/>
              </a:rPr>
              <a:t>for</a:t>
            </a:r>
            <a:r>
              <a:rPr lang="fi-FI" sz="1200">
                <a:sym typeface="Wingdings" pitchFamily="2" charset="2"/>
              </a:rPr>
              <a:t> each time step 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b="1">
                <a:sym typeface="Wingdings" pitchFamily="2" charset="2"/>
              </a:rPr>
              <a:t>from</a:t>
            </a:r>
            <a:r>
              <a:rPr lang="fi-FI" sz="1200">
                <a:sym typeface="Wingdings" pitchFamily="2" charset="2"/>
              </a:rPr>
              <a:t> 0 </a:t>
            </a:r>
            <a:r>
              <a:rPr lang="fi-FI" sz="1200" b="1">
                <a:sym typeface="Wingdings" pitchFamily="2" charset="2"/>
              </a:rPr>
              <a:t>to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b="1">
                <a:sym typeface="Wingdings" pitchFamily="2" charset="2"/>
              </a:rPr>
              <a:t>do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</a:t>
            </a:r>
            <a:r>
              <a:rPr lang="fi-FI" sz="1200" b="1">
                <a:sym typeface="Wingdings" pitchFamily="2" charset="2"/>
              </a:rPr>
              <a:t>for</a:t>
            </a:r>
            <a:r>
              <a:rPr lang="fi-FI" sz="1200">
                <a:sym typeface="Wingdings" pitchFamily="2" charset="2"/>
              </a:rPr>
              <a:t> each state </a:t>
            </a:r>
            <a:r>
              <a:rPr lang="fi-FI" sz="1200" i="1">
                <a:sym typeface="Wingdings" pitchFamily="2" charset="2"/>
              </a:rPr>
              <a:t>s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b="1">
                <a:sym typeface="Wingdings" pitchFamily="2" charset="2"/>
              </a:rPr>
              <a:t>from</a:t>
            </a:r>
            <a:r>
              <a:rPr lang="fi-FI" sz="1200">
                <a:sym typeface="Wingdings" pitchFamily="2" charset="2"/>
              </a:rPr>
              <a:t> 0 </a:t>
            </a:r>
            <a:r>
              <a:rPr lang="fi-FI" sz="1200" b="1">
                <a:sym typeface="Wingdings" pitchFamily="2" charset="2"/>
              </a:rPr>
              <a:t>to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i="1">
                <a:sym typeface="Wingdings" pitchFamily="2" charset="2"/>
              </a:rPr>
              <a:t>num-states</a:t>
            </a:r>
            <a:r>
              <a:rPr lang="fi-FI" sz="1200">
                <a:sym typeface="Wingdings" pitchFamily="2" charset="2"/>
              </a:rPr>
              <a:t> </a:t>
            </a:r>
            <a:r>
              <a:rPr lang="fi-FI" sz="1200" b="1">
                <a:sym typeface="Wingdings" pitchFamily="2" charset="2"/>
              </a:rPr>
              <a:t>do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</a:t>
            </a:r>
            <a:r>
              <a:rPr lang="fi-FI" sz="1200" b="1">
                <a:sym typeface="Wingdings" pitchFamily="2" charset="2"/>
              </a:rPr>
              <a:t>for</a:t>
            </a:r>
            <a:r>
              <a:rPr lang="fi-FI" sz="1200">
                <a:sym typeface="Wingdings" pitchFamily="2" charset="2"/>
              </a:rPr>
              <a:t> each transition 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 from </a:t>
            </a:r>
            <a:r>
              <a:rPr lang="fi-FI" sz="1200" i="1">
                <a:sym typeface="Wingdings" pitchFamily="2" charset="2"/>
              </a:rPr>
              <a:t>s</a:t>
            </a:r>
            <a:r>
              <a:rPr lang="fi-FI" sz="1200">
                <a:sym typeface="Wingdings" pitchFamily="2" charset="2"/>
              </a:rPr>
              <a:t> specified by </a:t>
            </a:r>
            <a:r>
              <a:rPr lang="fi-FI" sz="1200" i="1">
                <a:sym typeface="Wingdings" pitchFamily="2" charset="2"/>
              </a:rPr>
              <a:t>state-graph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  </a:t>
            </a:r>
            <a:r>
              <a:rPr lang="fi-FI" sz="1200" i="1">
                <a:sym typeface="Wingdings" pitchFamily="2" charset="2"/>
              </a:rPr>
              <a:t>new-score</a:t>
            </a:r>
            <a:r>
              <a:rPr lang="fi-FI" sz="1200">
                <a:sym typeface="Wingdings" pitchFamily="2" charset="2"/>
              </a:rPr>
              <a:t>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]*</a:t>
            </a:r>
            <a:r>
              <a:rPr lang="fi-FI" sz="1200" i="1">
                <a:sym typeface="Wingdings" pitchFamily="2" charset="2"/>
              </a:rPr>
              <a:t>a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]*</a:t>
            </a:r>
            <a:r>
              <a:rPr lang="fi-FI" sz="1200" i="1">
                <a:sym typeface="Wingdings" pitchFamily="2" charset="2"/>
              </a:rPr>
              <a:t>b</a:t>
            </a:r>
            <a:r>
              <a:rPr lang="fi-FI" sz="1200" i="1" baseline="-25000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(</a:t>
            </a:r>
            <a:r>
              <a:rPr lang="fi-FI" sz="1200" i="1">
                <a:sym typeface="Wingdings" pitchFamily="2" charset="2"/>
              </a:rPr>
              <a:t>o</a:t>
            </a:r>
            <a:r>
              <a:rPr lang="fi-FI" sz="1200" i="1" baseline="-25000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)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  </a:t>
            </a:r>
            <a:r>
              <a:rPr lang="fi-FI" sz="1200" b="1">
                <a:sym typeface="Wingdings" pitchFamily="2" charset="2"/>
              </a:rPr>
              <a:t>if</a:t>
            </a:r>
            <a:r>
              <a:rPr lang="fi-FI" sz="1200">
                <a:sym typeface="Wingdings" pitchFamily="2" charset="2"/>
              </a:rPr>
              <a:t> ((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+1] = 0) || (</a:t>
            </a:r>
            <a:r>
              <a:rPr lang="fi-FI" sz="1200" i="1">
                <a:sym typeface="Wingdings" pitchFamily="2" charset="2"/>
              </a:rPr>
              <a:t>new-score</a:t>
            </a:r>
            <a:r>
              <a:rPr lang="fi-FI" sz="1200">
                <a:sym typeface="Wingdings" pitchFamily="2" charset="2"/>
              </a:rPr>
              <a:t> &gt; 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+1]))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    </a:t>
            </a:r>
            <a:r>
              <a:rPr lang="fi-FI" sz="1200" b="1">
                <a:sym typeface="Wingdings" pitchFamily="2" charset="2"/>
              </a:rPr>
              <a:t>then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            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+1]</a:t>
            </a:r>
            <a:r>
              <a:rPr lang="fi-FI" sz="1200" i="1">
                <a:sym typeface="Wingdings" pitchFamily="2" charset="2"/>
              </a:rPr>
              <a:t>new-score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                </a:t>
            </a:r>
            <a:r>
              <a:rPr lang="fi-FI" sz="1200" i="1">
                <a:sym typeface="Wingdings" pitchFamily="2" charset="2"/>
              </a:rPr>
              <a:t>back-pointer</a:t>
            </a:r>
            <a:r>
              <a:rPr lang="fi-FI" sz="1200">
                <a:sym typeface="Wingdings" pitchFamily="2" charset="2"/>
              </a:rPr>
              <a:t>[</a:t>
            </a:r>
            <a:r>
              <a:rPr lang="fi-FI" sz="1200" i="1">
                <a:sym typeface="Wingdings" pitchFamily="2" charset="2"/>
              </a:rPr>
              <a:t>s’</a:t>
            </a:r>
            <a:r>
              <a:rPr lang="fi-FI" sz="1200">
                <a:sym typeface="Wingdings" pitchFamily="2" charset="2"/>
              </a:rPr>
              <a:t>,</a:t>
            </a:r>
            <a:r>
              <a:rPr lang="fi-FI" sz="1200" i="1">
                <a:sym typeface="Wingdings" pitchFamily="2" charset="2"/>
              </a:rPr>
              <a:t>t</a:t>
            </a:r>
            <a:r>
              <a:rPr lang="fi-FI" sz="1200">
                <a:sym typeface="Wingdings" pitchFamily="2" charset="2"/>
              </a:rPr>
              <a:t>+1]</a:t>
            </a:r>
            <a:r>
              <a:rPr lang="fi-FI" sz="1200" i="1">
                <a:sym typeface="Wingdings" pitchFamily="2" charset="2"/>
              </a:rPr>
              <a:t>s</a:t>
            </a:r>
            <a:br>
              <a:rPr lang="fi-FI" sz="1200">
                <a:sym typeface="Wingdings" pitchFamily="2" charset="2"/>
              </a:rPr>
            </a:br>
            <a:r>
              <a:rPr lang="fi-FI" sz="1200">
                <a:sym typeface="Wingdings" pitchFamily="2" charset="2"/>
              </a:rPr>
              <a:t>  Backtrace from highest probability state in the final column of </a:t>
            </a:r>
            <a:r>
              <a:rPr lang="fi-FI" sz="1200" i="1">
                <a:sym typeface="Wingdings" pitchFamily="2" charset="2"/>
              </a:rPr>
              <a:t>viterbi</a:t>
            </a:r>
            <a:r>
              <a:rPr lang="fi-FI" sz="1200">
                <a:sym typeface="Wingdings" pitchFamily="2" charset="2"/>
              </a:rPr>
              <a:t>[] and return path.</a:t>
            </a:r>
            <a:endParaRPr lang="en-GB" sz="1200"/>
          </a:p>
        </p:txBody>
      </p:sp>
      <p:sp>
        <p:nvSpPr>
          <p:cNvPr id="111620" name="Text Box 8"/>
          <p:cNvSpPr txBox="1">
            <a:spLocks noChangeArrowheads="1"/>
          </p:cNvSpPr>
          <p:nvPr/>
        </p:nvSpPr>
        <p:spPr bwMode="auto">
          <a:xfrm>
            <a:off x="1447800" y="3962400"/>
            <a:ext cx="7543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b="1">
                <a:latin typeface="Arial Unicode MS" pitchFamily="34" charset="-128"/>
              </a:rPr>
              <a:t> </a:t>
            </a:r>
            <a:r>
              <a:rPr lang="fi-FI">
                <a:latin typeface="Arial Unicode MS" pitchFamily="34" charset="-128"/>
              </a:rPr>
              <a:t>single automaton </a:t>
            </a:r>
            <a:r>
              <a:rPr lang="fi-FI">
                <a:latin typeface="Arial Unicode MS" pitchFamily="34" charset="-128"/>
                <a:sym typeface="Wingdings" pitchFamily="2" charset="2"/>
              </a:rPr>
              <a:t> combine single-word</a:t>
            </a:r>
            <a:r>
              <a:rPr lang="fi-FI">
                <a:latin typeface="Arial Unicode MS" pitchFamily="34" charset="-128"/>
              </a:rPr>
              <a:t> networks</a:t>
            </a:r>
            <a:r>
              <a:rPr lang="fi-FI" b="1">
                <a:latin typeface="Arial Unicode MS" pitchFamily="34" charset="-128"/>
              </a:rPr>
              <a:t> </a:t>
            </a:r>
            <a:br>
              <a:rPr lang="fi-FI" b="1">
                <a:latin typeface="Arial Unicode MS" pitchFamily="34" charset="-128"/>
              </a:rPr>
            </a:br>
            <a:r>
              <a:rPr lang="fi-FI" b="1">
                <a:latin typeface="Arial Unicode MS" pitchFamily="34" charset="-128"/>
              </a:rPr>
              <a:t>  </a:t>
            </a:r>
            <a:r>
              <a:rPr lang="fi-FI" b="1">
                <a:latin typeface="Arial Unicode MS" pitchFamily="34" charset="-128"/>
                <a:sym typeface="Wingdings" pitchFamily="2" charset="2"/>
              </a:rPr>
              <a:t> </a:t>
            </a:r>
            <a:r>
              <a:rPr lang="fi-FI">
                <a:latin typeface="Arial Unicode MS" pitchFamily="34" charset="-128"/>
              </a:rPr>
              <a:t>add</a:t>
            </a:r>
            <a:r>
              <a:rPr lang="fi-FI" b="1">
                <a:latin typeface="Arial Unicode MS" pitchFamily="34" charset="-128"/>
              </a:rPr>
              <a:t> word transition probabilities </a:t>
            </a:r>
            <a:br>
              <a:rPr lang="fi-FI" b="1">
                <a:latin typeface="Arial Unicode MS" pitchFamily="34" charset="-128"/>
              </a:rPr>
            </a:br>
            <a:r>
              <a:rPr lang="fi-FI" b="1">
                <a:latin typeface="Arial Unicode MS" pitchFamily="34" charset="-128"/>
              </a:rPr>
              <a:t>      </a:t>
            </a:r>
            <a:r>
              <a:rPr lang="fi-FI">
                <a:latin typeface="Arial Unicode MS" pitchFamily="34" charset="-128"/>
              </a:rPr>
              <a:t>= bigram probabilities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>
                <a:latin typeface="Arial Unicode MS" pitchFamily="34" charset="-128"/>
              </a:rPr>
              <a:t> states correspond </a:t>
            </a:r>
            <a:br>
              <a:rPr lang="fi-FI">
                <a:latin typeface="Arial Unicode MS" pitchFamily="34" charset="-128"/>
              </a:rPr>
            </a:br>
            <a:r>
              <a:rPr lang="fi-FI">
                <a:latin typeface="Arial Unicode MS" pitchFamily="34" charset="-128"/>
              </a:rPr>
              <a:t>  to </a:t>
            </a:r>
            <a:r>
              <a:rPr lang="fi-FI" b="1">
                <a:latin typeface="Arial Unicode MS" pitchFamily="34" charset="-128"/>
              </a:rPr>
              <a:t>subphones &amp; context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b="1">
                <a:latin typeface="Arial Unicode MS" pitchFamily="34" charset="-128"/>
              </a:rPr>
              <a:t> Beam search</a:t>
            </a:r>
            <a:endParaRPr lang="fi-FI" sz="2000">
              <a:latin typeface="Arial Unicode MS" pitchFamily="34" charset="-128"/>
            </a:endParaRPr>
          </a:p>
        </p:txBody>
      </p:sp>
      <p:grpSp>
        <p:nvGrpSpPr>
          <p:cNvPr id="111621" name="Group 9"/>
          <p:cNvGrpSpPr>
            <a:grpSpLocks/>
          </p:cNvGrpSpPr>
          <p:nvPr/>
        </p:nvGrpSpPr>
        <p:grpSpPr bwMode="auto">
          <a:xfrm>
            <a:off x="5105400" y="4953000"/>
            <a:ext cx="3444875" cy="1668463"/>
            <a:chOff x="2198" y="1205"/>
            <a:chExt cx="2170" cy="1051"/>
          </a:xfrm>
        </p:grpSpPr>
        <p:sp>
          <p:nvSpPr>
            <p:cNvPr id="111623" name="Oval 10"/>
            <p:cNvSpPr>
              <a:spLocks noChangeArrowheads="1"/>
            </p:cNvSpPr>
            <p:nvPr/>
          </p:nvSpPr>
          <p:spPr bwMode="auto">
            <a:xfrm>
              <a:off x="2208" y="1776"/>
              <a:ext cx="480" cy="48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i-FI" sz="1400"/>
                <a:t>b(ax,aw)</a:t>
              </a:r>
              <a:br>
                <a:rPr lang="fi-FI" sz="1400"/>
              </a:br>
              <a:r>
                <a:rPr lang="fi-FI" sz="1400"/>
                <a:t>left</a:t>
              </a:r>
              <a:endParaRPr lang="en-GB" sz="1400" baseline="-25000"/>
            </a:p>
          </p:txBody>
        </p:sp>
        <p:sp>
          <p:nvSpPr>
            <p:cNvPr id="111624" name="Oval 11"/>
            <p:cNvSpPr>
              <a:spLocks noChangeArrowheads="1"/>
            </p:cNvSpPr>
            <p:nvPr/>
          </p:nvSpPr>
          <p:spPr bwMode="auto">
            <a:xfrm>
              <a:off x="3888" y="1776"/>
              <a:ext cx="480" cy="48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i-FI" sz="1400"/>
                <a:t>b(ax,aw)</a:t>
              </a:r>
              <a:br>
                <a:rPr lang="fi-FI" sz="1400"/>
              </a:br>
              <a:r>
                <a:rPr lang="fi-FI" sz="1400"/>
                <a:t>right</a:t>
              </a:r>
              <a:endParaRPr lang="en-GB" sz="1400"/>
            </a:p>
          </p:txBody>
        </p:sp>
        <p:sp>
          <p:nvSpPr>
            <p:cNvPr id="111625" name="Line 12"/>
            <p:cNvSpPr>
              <a:spLocks noChangeShapeType="1"/>
            </p:cNvSpPr>
            <p:nvPr/>
          </p:nvSpPr>
          <p:spPr bwMode="auto">
            <a:xfrm>
              <a:off x="2688" y="2016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6" name="Line 13"/>
            <p:cNvSpPr>
              <a:spLocks noChangeShapeType="1"/>
            </p:cNvSpPr>
            <p:nvPr/>
          </p:nvSpPr>
          <p:spPr bwMode="auto">
            <a:xfrm>
              <a:off x="3552" y="2016"/>
              <a:ext cx="3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7" name="AutoShape 14"/>
            <p:cNvSpPr>
              <a:spLocks noChangeArrowheads="1"/>
            </p:cNvSpPr>
            <p:nvPr/>
          </p:nvSpPr>
          <p:spPr bwMode="auto">
            <a:xfrm rot="1932587">
              <a:off x="2198" y="1424"/>
              <a:ext cx="436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4 h 21600"/>
                <a:gd name="T20" fmla="*/ 18429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941" y="10436"/>
                  </a:moveTo>
                  <a:cubicBezTo>
                    <a:pt x="20745" y="4976"/>
                    <a:pt x="16262" y="652"/>
                    <a:pt x="10800" y="652"/>
                  </a:cubicBezTo>
                  <a:cubicBezTo>
                    <a:pt x="5195" y="652"/>
                    <a:pt x="652" y="5195"/>
                    <a:pt x="652" y="10800"/>
                  </a:cubicBezTo>
                  <a:cubicBezTo>
                    <a:pt x="651" y="15746"/>
                    <a:pt x="4218" y="19972"/>
                    <a:pt x="9095" y="20803"/>
                  </a:cubicBezTo>
                  <a:lnTo>
                    <a:pt x="8985" y="21446"/>
                  </a:lnTo>
                  <a:cubicBezTo>
                    <a:pt x="3795" y="20562"/>
                    <a:pt x="0" y="160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13" y="-1"/>
                    <a:pt x="21384" y="4602"/>
                    <a:pt x="21593" y="10412"/>
                  </a:cubicBezTo>
                  <a:lnTo>
                    <a:pt x="24291" y="10315"/>
                  </a:lnTo>
                  <a:lnTo>
                    <a:pt x="21375" y="13448"/>
                  </a:lnTo>
                  <a:lnTo>
                    <a:pt x="18243" y="10532"/>
                  </a:lnTo>
                  <a:lnTo>
                    <a:pt x="20941" y="104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8" name="AutoShape 15"/>
            <p:cNvSpPr>
              <a:spLocks noChangeArrowheads="1"/>
            </p:cNvSpPr>
            <p:nvPr/>
          </p:nvSpPr>
          <p:spPr bwMode="auto">
            <a:xfrm rot="1932587">
              <a:off x="3878" y="1424"/>
              <a:ext cx="436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4 h 21600"/>
                <a:gd name="T20" fmla="*/ 18429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941" y="10436"/>
                  </a:moveTo>
                  <a:cubicBezTo>
                    <a:pt x="20745" y="4976"/>
                    <a:pt x="16262" y="652"/>
                    <a:pt x="10800" y="652"/>
                  </a:cubicBezTo>
                  <a:cubicBezTo>
                    <a:pt x="5195" y="652"/>
                    <a:pt x="652" y="5195"/>
                    <a:pt x="652" y="10800"/>
                  </a:cubicBezTo>
                  <a:cubicBezTo>
                    <a:pt x="651" y="15746"/>
                    <a:pt x="4218" y="19972"/>
                    <a:pt x="9095" y="20803"/>
                  </a:cubicBezTo>
                  <a:lnTo>
                    <a:pt x="8985" y="21446"/>
                  </a:lnTo>
                  <a:cubicBezTo>
                    <a:pt x="3795" y="20562"/>
                    <a:pt x="0" y="160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13" y="-1"/>
                    <a:pt x="21384" y="4602"/>
                    <a:pt x="21593" y="10412"/>
                  </a:cubicBezTo>
                  <a:lnTo>
                    <a:pt x="24291" y="10315"/>
                  </a:lnTo>
                  <a:lnTo>
                    <a:pt x="21375" y="13448"/>
                  </a:lnTo>
                  <a:lnTo>
                    <a:pt x="18243" y="10532"/>
                  </a:lnTo>
                  <a:lnTo>
                    <a:pt x="20941" y="104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9" name="Oval 16"/>
            <p:cNvSpPr>
              <a:spLocks noChangeArrowheads="1"/>
            </p:cNvSpPr>
            <p:nvPr/>
          </p:nvSpPr>
          <p:spPr bwMode="auto">
            <a:xfrm>
              <a:off x="3072" y="1776"/>
              <a:ext cx="480" cy="48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i-FI" sz="1400"/>
                <a:t>b(ax,aw)</a:t>
              </a:r>
              <a:br>
                <a:rPr lang="fi-FI" sz="1400"/>
              </a:br>
              <a:r>
                <a:rPr lang="fi-FI" sz="1400"/>
                <a:t>middle</a:t>
              </a:r>
              <a:endParaRPr lang="en-GB" sz="1400" baseline="-25000"/>
            </a:p>
          </p:txBody>
        </p:sp>
        <p:sp>
          <p:nvSpPr>
            <p:cNvPr id="111630" name="AutoShape 17"/>
            <p:cNvSpPr>
              <a:spLocks noChangeArrowheads="1"/>
            </p:cNvSpPr>
            <p:nvPr/>
          </p:nvSpPr>
          <p:spPr bwMode="auto">
            <a:xfrm rot="1932587">
              <a:off x="3072" y="1440"/>
              <a:ext cx="436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1 w 21600"/>
                <a:gd name="T19" fmla="*/ 3164 h 21600"/>
                <a:gd name="T20" fmla="*/ 18429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941" y="10436"/>
                  </a:moveTo>
                  <a:cubicBezTo>
                    <a:pt x="20745" y="4976"/>
                    <a:pt x="16262" y="652"/>
                    <a:pt x="10800" y="652"/>
                  </a:cubicBezTo>
                  <a:cubicBezTo>
                    <a:pt x="5195" y="652"/>
                    <a:pt x="652" y="5195"/>
                    <a:pt x="652" y="10800"/>
                  </a:cubicBezTo>
                  <a:cubicBezTo>
                    <a:pt x="651" y="15746"/>
                    <a:pt x="4218" y="19972"/>
                    <a:pt x="9095" y="20803"/>
                  </a:cubicBezTo>
                  <a:lnTo>
                    <a:pt x="8985" y="21446"/>
                  </a:lnTo>
                  <a:cubicBezTo>
                    <a:pt x="3795" y="20562"/>
                    <a:pt x="0" y="160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13" y="-1"/>
                    <a:pt x="21384" y="4602"/>
                    <a:pt x="21593" y="10412"/>
                  </a:cubicBezTo>
                  <a:lnTo>
                    <a:pt x="24291" y="10315"/>
                  </a:lnTo>
                  <a:lnTo>
                    <a:pt x="21375" y="13448"/>
                  </a:lnTo>
                  <a:lnTo>
                    <a:pt x="18243" y="10532"/>
                  </a:lnTo>
                  <a:lnTo>
                    <a:pt x="20941" y="104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31" name="Text Box 18"/>
            <p:cNvSpPr txBox="1">
              <a:spLocks noChangeArrowheads="1"/>
            </p:cNvSpPr>
            <p:nvPr/>
          </p:nvSpPr>
          <p:spPr bwMode="auto">
            <a:xfrm>
              <a:off x="2688" y="1781"/>
              <a:ext cx="11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000" baseline="-25000"/>
            </a:p>
          </p:txBody>
        </p:sp>
        <p:sp>
          <p:nvSpPr>
            <p:cNvPr id="111632" name="Text Box 19"/>
            <p:cNvSpPr txBox="1">
              <a:spLocks noChangeArrowheads="1"/>
            </p:cNvSpPr>
            <p:nvPr/>
          </p:nvSpPr>
          <p:spPr bwMode="auto">
            <a:xfrm>
              <a:off x="3600" y="1781"/>
              <a:ext cx="11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000" baseline="-25000"/>
            </a:p>
          </p:txBody>
        </p:sp>
        <p:sp>
          <p:nvSpPr>
            <p:cNvPr id="111633" name="Text Box 20"/>
            <p:cNvSpPr txBox="1">
              <a:spLocks noChangeArrowheads="1"/>
            </p:cNvSpPr>
            <p:nvPr/>
          </p:nvSpPr>
          <p:spPr bwMode="auto">
            <a:xfrm>
              <a:off x="2304" y="1205"/>
              <a:ext cx="11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000" baseline="-25000"/>
            </a:p>
          </p:txBody>
        </p:sp>
        <p:sp>
          <p:nvSpPr>
            <p:cNvPr id="111634" name="Text Box 21"/>
            <p:cNvSpPr txBox="1">
              <a:spLocks noChangeArrowheads="1"/>
            </p:cNvSpPr>
            <p:nvPr/>
          </p:nvSpPr>
          <p:spPr bwMode="auto">
            <a:xfrm>
              <a:off x="3168" y="1205"/>
              <a:ext cx="11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000" baseline="-25000"/>
            </a:p>
          </p:txBody>
        </p:sp>
        <p:sp>
          <p:nvSpPr>
            <p:cNvPr id="111635" name="Text Box 22"/>
            <p:cNvSpPr txBox="1">
              <a:spLocks noChangeArrowheads="1"/>
            </p:cNvSpPr>
            <p:nvPr/>
          </p:nvSpPr>
          <p:spPr bwMode="auto">
            <a:xfrm>
              <a:off x="3984" y="1205"/>
              <a:ext cx="11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2000" baseline="-25000"/>
            </a:p>
          </p:txBody>
        </p:sp>
      </p:grpSp>
      <p:sp>
        <p:nvSpPr>
          <p:cNvPr id="111622" name="Text Box 23"/>
          <p:cNvSpPr txBox="1">
            <a:spLocks noChangeArrowheads="1"/>
          </p:cNvSpPr>
          <p:nvPr/>
        </p:nvSpPr>
        <p:spPr bwMode="auto">
          <a:xfrm>
            <a:off x="1123989" y="279400"/>
            <a:ext cx="4032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Viterbi  Algorithm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Summary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7848600" cy="4724400"/>
          </a:xfrm>
        </p:spPr>
        <p:txBody>
          <a:bodyPr/>
          <a:lstStyle/>
          <a:p>
            <a:pPr eaLnBrk="1" hangingPunct="1"/>
            <a:r>
              <a:rPr lang="en-US" dirty="0"/>
              <a:t>Speech recognition systems work best if</a:t>
            </a:r>
          </a:p>
          <a:p>
            <a:pPr lvl="1" eaLnBrk="1" hangingPunct="1"/>
            <a:r>
              <a:rPr lang="en-US" dirty="0"/>
              <a:t>high SNR (low noise and background sounds)</a:t>
            </a:r>
          </a:p>
          <a:p>
            <a:pPr lvl="1" eaLnBrk="1" hangingPunct="1"/>
            <a:r>
              <a:rPr lang="en-US" dirty="0"/>
              <a:t>small vocabulary</a:t>
            </a:r>
          </a:p>
          <a:p>
            <a:pPr lvl="1" eaLnBrk="1" hangingPunct="1"/>
            <a:r>
              <a:rPr lang="en-US" dirty="0"/>
              <a:t>good language model</a:t>
            </a:r>
          </a:p>
          <a:p>
            <a:pPr lvl="1" eaLnBrk="1" hangingPunct="1"/>
            <a:r>
              <a:rPr lang="en-US" dirty="0"/>
              <a:t>pauses between words</a:t>
            </a:r>
          </a:p>
          <a:p>
            <a:pPr lvl="1" eaLnBrk="1" hangingPunct="1"/>
            <a:r>
              <a:rPr lang="en-US" dirty="0"/>
              <a:t>trained to a specific speaker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Current systems</a:t>
            </a:r>
          </a:p>
          <a:p>
            <a:pPr lvl="1" eaLnBrk="1" hangingPunct="1"/>
            <a:r>
              <a:rPr lang="en-US" dirty="0"/>
              <a:t>vocabulary of ~200,000 words for single speaker</a:t>
            </a:r>
          </a:p>
          <a:p>
            <a:pPr lvl="1" eaLnBrk="1" hangingPunct="1"/>
            <a:r>
              <a:rPr lang="en-US" dirty="0"/>
              <a:t>vocabulary of ~5,000 words for multiple speakers</a:t>
            </a:r>
          </a:p>
          <a:p>
            <a:pPr lvl="1" eaLnBrk="1" hangingPunct="1"/>
            <a:r>
              <a:rPr lang="en-US" dirty="0"/>
              <a:t>accuracy depends on the task</a:t>
            </a:r>
          </a:p>
          <a:p>
            <a:pPr lvl="1" eaLnBrk="1" hangingPunct="1"/>
            <a:r>
              <a:rPr lang="en-US" dirty="0"/>
              <a:t>“Deep learning” methods now state-of-the-art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/>
            <a:r>
              <a:rPr lang="en-US" dirty="0"/>
              <a:t>An Alternative Approach:</a:t>
            </a:r>
            <a:br>
              <a:rPr lang="en-US" dirty="0"/>
            </a:br>
            <a:r>
              <a:rPr lang="en-US" dirty="0"/>
              <a:t>Deep Learning CNN for Speech Recognition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3178" r="-23178"/>
          <a:stretch>
            <a:fillRect/>
          </a:stretch>
        </p:blipFill>
        <p:spPr>
          <a:xfrm>
            <a:off x="-1336432" y="1084052"/>
            <a:ext cx="12391293" cy="6078748"/>
          </a:xfrm>
        </p:spPr>
      </p:pic>
      <p:sp>
        <p:nvSpPr>
          <p:cNvPr id="5" name="TextBox 4"/>
          <p:cNvSpPr txBox="1"/>
          <p:nvPr/>
        </p:nvSpPr>
        <p:spPr>
          <a:xfrm>
            <a:off x="990600" y="5943600"/>
            <a:ext cx="170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spectrogram</a:t>
            </a:r>
          </a:p>
        </p:txBody>
      </p:sp>
    </p:spTree>
    <p:extLst>
      <p:ext uri="{BB962C8B-B14F-4D97-AF65-F5344CB8AC3E}">
        <p14:creationId xmlns:p14="http://schemas.microsoft.com/office/powerpoint/2010/main" val="29344812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77200" cy="533400"/>
          </a:xfrm>
        </p:spPr>
        <p:txBody>
          <a:bodyPr/>
          <a:lstStyle/>
          <a:p>
            <a:r>
              <a:rPr lang="en-US" dirty="0"/>
              <a:t>CNN Results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6192" b="-6192"/>
          <a:stretch>
            <a:fillRect/>
          </a:stretch>
        </p:blipFill>
        <p:spPr>
          <a:xfrm>
            <a:off x="2057400" y="4267200"/>
            <a:ext cx="5281246" cy="259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828800"/>
            <a:ext cx="5126330" cy="269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914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T. </a:t>
            </a:r>
            <a:r>
              <a:rPr lang="en-US" dirty="0" err="1">
                <a:latin typeface="+mn-lt"/>
              </a:rPr>
              <a:t>Sainath</a:t>
            </a:r>
            <a:r>
              <a:rPr lang="en-US" dirty="0">
                <a:latin typeface="+mn-lt"/>
              </a:rPr>
              <a:t> et al., Deep convolutional neural networks for LVCSR, </a:t>
            </a:r>
            <a:r>
              <a:rPr lang="en-US" i="1" dirty="0">
                <a:latin typeface="+mn-lt"/>
              </a:rPr>
              <a:t>Proc. ICASSP</a:t>
            </a:r>
            <a:r>
              <a:rPr lang="en-US" dirty="0">
                <a:latin typeface="+mn-lt"/>
              </a:rPr>
              <a:t>, 2013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7772400" y="1371600"/>
            <a:ext cx="990600" cy="1208268"/>
          </a:xfrm>
          <a:prstGeom prst="wedgeRoundRectCallout">
            <a:avLst>
              <a:gd name="adj1" fmla="val -99885"/>
              <a:gd name="adj2" fmla="val 25062"/>
              <a:gd name="adj3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r>
              <a:rPr lang="en-US" sz="2000" dirty="0">
                <a:latin typeface="+mn-lt"/>
              </a:rPr>
              <a:t>Word Error Rate</a:t>
            </a:r>
          </a:p>
        </p:txBody>
      </p:sp>
    </p:spTree>
    <p:extLst>
      <p:ext uri="{BB962C8B-B14F-4D97-AF65-F5344CB8AC3E}">
        <p14:creationId xmlns:p14="http://schemas.microsoft.com/office/powerpoint/2010/main" val="303571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Introduction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077200" cy="4419600"/>
          </a:xfrm>
        </p:spPr>
        <p:txBody>
          <a:bodyPr/>
          <a:lstStyle/>
          <a:p>
            <a:pPr eaLnBrk="1" hangingPunct="1"/>
            <a:r>
              <a:rPr lang="en-US" b="0" dirty="0"/>
              <a:t>Why isn't this easy?</a:t>
            </a:r>
          </a:p>
          <a:p>
            <a:pPr lvl="1" eaLnBrk="1" hangingPunct="1"/>
            <a:r>
              <a:rPr lang="en-US" dirty="0"/>
              <a:t>just develop a dictionary of pronunciation</a:t>
            </a:r>
            <a:br>
              <a:rPr lang="en-US" dirty="0"/>
            </a:br>
            <a:r>
              <a:rPr lang="en-US" dirty="0"/>
              <a:t>e.g., coat = [k] + [</a:t>
            </a:r>
            <a:r>
              <a:rPr lang="en-US" dirty="0" err="1"/>
              <a:t>ow</a:t>
            </a:r>
            <a:r>
              <a:rPr lang="en-US" dirty="0"/>
              <a:t>] + [t] = [</a:t>
            </a:r>
            <a:r>
              <a:rPr lang="en-US" dirty="0" err="1"/>
              <a:t>kowt</a:t>
            </a:r>
            <a:r>
              <a:rPr lang="en-US" dirty="0"/>
              <a:t>]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</a:rPr>
              <a:t>but</a:t>
            </a:r>
            <a:r>
              <a:rPr lang="en-US" dirty="0"/>
              <a:t> “recognize speech” </a:t>
            </a:r>
            <a:r>
              <a:rPr lang="en-US" sz="3200" dirty="0">
                <a:latin typeface="Symbol" pitchFamily="18" charset="2"/>
              </a:rPr>
              <a:t>≈</a:t>
            </a:r>
            <a:r>
              <a:rPr lang="en-US" dirty="0"/>
              <a:t> “wreck a nice beach”</a:t>
            </a:r>
          </a:p>
          <a:p>
            <a:pPr eaLnBrk="1" hangingPunct="1"/>
            <a:r>
              <a:rPr lang="en-US" b="0" dirty="0"/>
              <a:t>Problems:</a:t>
            </a:r>
          </a:p>
          <a:p>
            <a:pPr lvl="1" eaLnBrk="1" hangingPunct="1"/>
            <a:r>
              <a:rPr lang="en-US" dirty="0">
                <a:solidFill>
                  <a:srgbClr val="CC3300"/>
                </a:solidFill>
              </a:rPr>
              <a:t>Homophones</a:t>
            </a:r>
            <a:r>
              <a:rPr lang="en-US" dirty="0"/>
              <a:t>: different fragments sound the same</a:t>
            </a:r>
          </a:p>
          <a:p>
            <a:pPr lvl="2" eaLnBrk="1" hangingPunct="1"/>
            <a:r>
              <a:rPr lang="en-US" dirty="0"/>
              <a:t>e.g., “rec” and “wreck”</a:t>
            </a:r>
          </a:p>
          <a:p>
            <a:pPr lvl="1" eaLnBrk="1" hangingPunct="1"/>
            <a:r>
              <a:rPr lang="en-US" dirty="0">
                <a:solidFill>
                  <a:srgbClr val="CC3300"/>
                </a:solidFill>
              </a:rPr>
              <a:t>Segmentation</a:t>
            </a:r>
            <a:r>
              <a:rPr lang="en-US" dirty="0"/>
              <a:t>: determining breaks between words</a:t>
            </a:r>
          </a:p>
          <a:p>
            <a:pPr lvl="2" eaLnBrk="1" hangingPunct="1"/>
            <a:r>
              <a:rPr lang="en-US" dirty="0"/>
              <a:t>e.g., “</a:t>
            </a:r>
            <a:r>
              <a:rPr lang="en-US" dirty="0" err="1"/>
              <a:t>nize</a:t>
            </a:r>
            <a:r>
              <a:rPr lang="en-US" dirty="0"/>
              <a:t> speech” and “nice beach”</a:t>
            </a:r>
          </a:p>
          <a:p>
            <a:pPr lvl="1" eaLnBrk="1" hangingPunct="1"/>
            <a:r>
              <a:rPr lang="en-US" dirty="0"/>
              <a:t>Speed of speech, accents, dialects</a:t>
            </a:r>
          </a:p>
          <a:p>
            <a:pPr lvl="1" eaLnBrk="1" hangingPunct="1"/>
            <a:r>
              <a:rPr lang="en-US" dirty="0"/>
              <a:t>Signal processing problems</a:t>
            </a:r>
          </a:p>
          <a:p>
            <a:pPr lvl="2" eaLnBrk="1" hangingPunct="1"/>
            <a:r>
              <a:rPr lang="en-US" dirty="0"/>
              <a:t>Background noise, poor quality microphone, echo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990600"/>
          </a:xfrm>
        </p:spPr>
        <p:txBody>
          <a:bodyPr/>
          <a:lstStyle/>
          <a:p>
            <a:r>
              <a:rPr lang="en-US" dirty="0"/>
              <a:t>HMMs </a:t>
            </a:r>
            <a:r>
              <a:rPr lang="en-US" dirty="0" err="1"/>
              <a:t>vs</a:t>
            </a:r>
            <a:r>
              <a:rPr lang="en-US" dirty="0"/>
              <a:t> CNNs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1522" b="-21522"/>
          <a:stretch>
            <a:fillRect/>
          </a:stretch>
        </p:blipFill>
        <p:spPr>
          <a:xfrm>
            <a:off x="533400" y="1295400"/>
            <a:ext cx="8077200" cy="3962400"/>
          </a:xfrm>
        </p:spPr>
      </p:pic>
      <p:sp>
        <p:nvSpPr>
          <p:cNvPr id="5" name="TextBox 4"/>
          <p:cNvSpPr txBox="1"/>
          <p:nvPr/>
        </p:nvSpPr>
        <p:spPr>
          <a:xfrm>
            <a:off x="457200" y="4724400"/>
            <a:ext cx="8495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 (word error rate) on 400 hours of English broadcast news</a:t>
            </a:r>
          </a:p>
          <a:p>
            <a:endParaRPr lang="en-US" dirty="0"/>
          </a:p>
          <a:p>
            <a:r>
              <a:rPr lang="en-US" dirty="0"/>
              <a:t>DNN = </a:t>
            </a:r>
            <a:r>
              <a:rPr lang="en-US" dirty="0" err="1"/>
              <a:t>feedforward</a:t>
            </a:r>
            <a:r>
              <a:rPr lang="en-US" dirty="0"/>
              <a:t> NN with 5 hidden layers, each with 1024 units</a:t>
            </a:r>
          </a:p>
          <a:p>
            <a:r>
              <a:rPr lang="en-US" dirty="0"/>
              <a:t>CNN with 2 convolutional layers and 4 fully connected layers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1447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1447800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set</a:t>
            </a:r>
          </a:p>
        </p:txBody>
      </p:sp>
    </p:spTree>
    <p:extLst>
      <p:ext uri="{BB962C8B-B14F-4D97-AF65-F5344CB8AC3E}">
        <p14:creationId xmlns:p14="http://schemas.microsoft.com/office/powerpoint/2010/main" val="232061595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3"/>
            <a:ext cx="9144000" cy="897467"/>
          </a:xfrm>
        </p:spPr>
        <p:txBody>
          <a:bodyPr/>
          <a:lstStyle/>
          <a:p>
            <a:pPr algn="ctr"/>
            <a:r>
              <a:rPr lang="en-US" sz="3600" dirty="0"/>
              <a:t>Deep Learning using a Recurrent Net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281" r="-11281"/>
          <a:stretch>
            <a:fillRect/>
          </a:stretch>
        </p:blipFill>
        <p:spPr>
          <a:xfrm>
            <a:off x="-93785" y="1676400"/>
            <a:ext cx="9475177" cy="4648200"/>
          </a:xfrm>
        </p:spPr>
      </p:pic>
    </p:spTree>
    <p:extLst>
      <p:ext uri="{BB962C8B-B14F-4D97-AF65-F5344CB8AC3E}">
        <p14:creationId xmlns:p14="http://schemas.microsoft.com/office/powerpoint/2010/main" val="31759946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90600"/>
          </a:xfrm>
        </p:spPr>
        <p:txBody>
          <a:bodyPr/>
          <a:lstStyle/>
          <a:p>
            <a:pPr algn="ctr"/>
            <a:r>
              <a:rPr lang="en-US" sz="3600" dirty="0"/>
              <a:t>Microsoft on Deep Learning for Speech Recognition </a:t>
            </a:r>
            <a:r>
              <a:rPr lang="en-US" sz="2800" dirty="0"/>
              <a:t>(now used in Skype)</a:t>
            </a:r>
            <a:endParaRPr lang="en-US" sz="3600" dirty="0"/>
          </a:p>
        </p:txBody>
      </p:sp>
      <p:pic>
        <p:nvPicPr>
          <p:cNvPr id="4" name="Speech Recognition Breakthrough for the Spoken, Translated Wor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447800"/>
            <a:ext cx="5876925" cy="4701211"/>
          </a:xfrm>
        </p:spPr>
      </p:pic>
      <p:sp>
        <p:nvSpPr>
          <p:cNvPr id="3" name="TextBox 2"/>
          <p:cNvSpPr txBox="1"/>
          <p:nvPr/>
        </p:nvSpPr>
        <p:spPr>
          <a:xfrm>
            <a:off x="1828800" y="6248400"/>
            <a:ext cx="383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Rick Rashid, Microsoft, 2012</a:t>
            </a:r>
          </a:p>
        </p:txBody>
      </p:sp>
    </p:spTree>
    <p:extLst>
      <p:ext uri="{BB962C8B-B14F-4D97-AF65-F5344CB8AC3E}">
        <p14:creationId xmlns:p14="http://schemas.microsoft.com/office/powerpoint/2010/main" val="29966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027" r="-15027"/>
          <a:stretch>
            <a:fillRect/>
          </a:stretch>
        </p:blipFill>
        <p:spPr>
          <a:xfrm>
            <a:off x="-1181100" y="762000"/>
            <a:ext cx="11339146" cy="5562600"/>
          </a:xfrm>
        </p:spPr>
      </p:pic>
    </p:spTree>
    <p:extLst>
      <p:ext uri="{BB962C8B-B14F-4D97-AF65-F5344CB8AC3E}">
        <p14:creationId xmlns:p14="http://schemas.microsoft.com/office/powerpoint/2010/main" val="39456919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219200"/>
          </a:xfrm>
        </p:spPr>
        <p:txBody>
          <a:bodyPr/>
          <a:lstStyle/>
          <a:p>
            <a:pPr algn="ctr"/>
            <a:r>
              <a:rPr lang="en-US" sz="3600" dirty="0"/>
              <a:t>Speech Recognition </a:t>
            </a:r>
            <a:br>
              <a:rPr lang="en-US" sz="3600" dirty="0"/>
            </a:br>
            <a:r>
              <a:rPr lang="en-US" sz="3600" dirty="0"/>
              <a:t>using Deep Learning</a:t>
            </a:r>
          </a:p>
        </p:txBody>
      </p:sp>
      <p:pic>
        <p:nvPicPr>
          <p:cNvPr id="4" name="Speech Recognition Dem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57634"/>
            <a:ext cx="7940675" cy="4466966"/>
          </a:xfrm>
        </p:spPr>
      </p:pic>
    </p:spTree>
    <p:extLst>
      <p:ext uri="{BB962C8B-B14F-4D97-AF65-F5344CB8AC3E}">
        <p14:creationId xmlns:p14="http://schemas.microsoft.com/office/powerpoint/2010/main" val="20146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00D7A7-622F-40AC-8E0A-D16D7F664F55}" type="slidenum">
              <a:rPr lang="en-US"/>
              <a:pPr>
                <a:defRPr/>
              </a:pPr>
              <a:t>125</a:t>
            </a:fld>
            <a:endParaRPr lang="en-US"/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305800" cy="1143000"/>
          </a:xfrm>
        </p:spPr>
        <p:txBody>
          <a:bodyPr/>
          <a:lstStyle/>
          <a:p>
            <a:pPr eaLnBrk="1" hangingPunct="1"/>
            <a:r>
              <a:rPr lang="en-US"/>
              <a:t>Error Rates:  Machine vs. Human*</a:t>
            </a:r>
          </a:p>
        </p:txBody>
      </p:sp>
      <p:graphicFrame>
        <p:nvGraphicFramePr>
          <p:cNvPr id="208945" name="Group 49"/>
          <p:cNvGraphicFramePr>
            <a:graphicFrameLocks noGrp="1"/>
          </p:cNvGraphicFramePr>
          <p:nvPr>
            <p:ph type="tbl" idx="1"/>
          </p:nvPr>
        </p:nvGraphicFramePr>
        <p:xfrm>
          <a:off x="533400" y="2895600"/>
          <a:ext cx="8077200" cy="3389312"/>
        </p:xfrm>
        <a:graphic>
          <a:graphicData uri="http://schemas.openxmlformats.org/drawingml/2006/table">
            <a:tbl>
              <a:tblPr/>
              <a:tblGrid>
                <a:gridCol w="26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2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Digits (10)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0.72%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0.009%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2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Letters (26)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Transactional speech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(1,000)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3.6%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Sentences read from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WSJ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(5,000)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12.8 - 7.2%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1.1 - 0.9%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Telephone speech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(14,000)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43.0%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(19.3% in 2000)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4.0%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13694" name="Group 48"/>
          <p:cNvGrpSpPr>
            <a:grpSpLocks/>
          </p:cNvGrpSpPr>
          <p:nvPr/>
        </p:nvGrpSpPr>
        <p:grpSpPr bwMode="auto">
          <a:xfrm>
            <a:off x="1295400" y="2438400"/>
            <a:ext cx="6729413" cy="457200"/>
            <a:chOff x="816" y="1632"/>
            <a:chExt cx="4239" cy="288"/>
          </a:xfrm>
        </p:grpSpPr>
        <p:sp>
          <p:nvSpPr>
            <p:cNvPr id="113696" name="Text Box 42"/>
            <p:cNvSpPr txBox="1">
              <a:spLocks noChangeArrowheads="1"/>
            </p:cNvSpPr>
            <p:nvPr/>
          </p:nvSpPr>
          <p:spPr bwMode="auto">
            <a:xfrm>
              <a:off x="816" y="1632"/>
              <a:ext cx="52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CC3300"/>
                  </a:solidFill>
                </a:rPr>
                <a:t>Task</a:t>
              </a:r>
            </a:p>
          </p:txBody>
        </p:sp>
        <p:sp>
          <p:nvSpPr>
            <p:cNvPr id="113697" name="Text Box 43"/>
            <p:cNvSpPr txBox="1">
              <a:spLocks noChangeArrowheads="1"/>
            </p:cNvSpPr>
            <p:nvPr/>
          </p:nvSpPr>
          <p:spPr bwMode="auto">
            <a:xfrm>
              <a:off x="2544" y="1632"/>
              <a:ext cx="8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CC3300"/>
                  </a:solidFill>
                </a:rPr>
                <a:t>Machine</a:t>
              </a:r>
            </a:p>
          </p:txBody>
        </p:sp>
        <p:sp>
          <p:nvSpPr>
            <p:cNvPr id="113698" name="Text Box 44"/>
            <p:cNvSpPr txBox="1">
              <a:spLocks noChangeArrowheads="1"/>
            </p:cNvSpPr>
            <p:nvPr/>
          </p:nvSpPr>
          <p:spPr bwMode="auto">
            <a:xfrm>
              <a:off x="4320" y="1632"/>
              <a:ext cx="7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CC3300"/>
                  </a:solidFill>
                </a:rPr>
                <a:t>Human</a:t>
              </a:r>
            </a:p>
          </p:txBody>
        </p:sp>
      </p:grpSp>
      <p:sp>
        <p:nvSpPr>
          <p:cNvPr id="113695" name="Text Box 46"/>
          <p:cNvSpPr txBox="1">
            <a:spLocks noChangeArrowheads="1"/>
          </p:cNvSpPr>
          <p:nvPr/>
        </p:nvSpPr>
        <p:spPr bwMode="auto">
          <a:xfrm>
            <a:off x="4572000" y="6248400"/>
            <a:ext cx="415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* R. Lippmann, </a:t>
            </a:r>
            <a:r>
              <a:rPr lang="en-US" sz="1800" i="1" dirty="0"/>
              <a:t>Speech Comm.</a:t>
            </a:r>
            <a:r>
              <a:rPr lang="en-US" sz="1800" dirty="0"/>
              <a:t> </a:t>
            </a:r>
            <a:r>
              <a:rPr lang="en-US" sz="1800" b="1" dirty="0"/>
              <a:t>22</a:t>
            </a:r>
            <a:r>
              <a:rPr lang="en-US" sz="1800" dirty="0"/>
              <a:t>(1), </a:t>
            </a:r>
            <a:r>
              <a:rPr lang="en-US" sz="1800" b="1" dirty="0"/>
              <a:t>1997</a:t>
            </a:r>
          </a:p>
        </p:txBody>
      </p:sp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077200" cy="838200"/>
          </a:xfrm>
        </p:spPr>
        <p:txBody>
          <a:bodyPr/>
          <a:lstStyle/>
          <a:p>
            <a:r>
              <a:rPr lang="en-US" sz="3600" dirty="0"/>
              <a:t>How </a:t>
            </a:r>
            <a:r>
              <a:rPr lang="en-US" sz="3600" dirty="0" err="1"/>
              <a:t>Siri</a:t>
            </a:r>
            <a:r>
              <a:rPr lang="en-US" sz="3600" dirty="0"/>
              <a:t> Works</a:t>
            </a:r>
          </a:p>
        </p:txBody>
      </p:sp>
      <p:sp>
        <p:nvSpPr>
          <p:cNvPr id="119811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3058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Apple’s Siri Personal Assistant consists of:</a:t>
            </a:r>
          </a:p>
          <a:p>
            <a:pPr marL="914400" lvl="1" indent="-457200">
              <a:buFontTx/>
              <a:buAutoNum type="arabicPeriod"/>
            </a:pPr>
            <a:r>
              <a:rPr lang="en-US" sz="2800" dirty="0"/>
              <a:t>Speech recognition</a:t>
            </a:r>
          </a:p>
          <a:p>
            <a:pPr marL="857250" lvl="2" indent="0">
              <a:buFont typeface="Wingdings" pitchFamily="2" charset="2"/>
              <a:buNone/>
            </a:pPr>
            <a:r>
              <a:rPr lang="en-US" dirty="0"/>
              <a:t>Limited vocabulary</a:t>
            </a:r>
          </a:p>
          <a:p>
            <a:pPr marL="914400" lvl="1" indent="-457200">
              <a:buFontTx/>
              <a:buAutoNum type="arabicPeriod"/>
            </a:pPr>
            <a:r>
              <a:rPr lang="en-US" sz="2800" dirty="0"/>
              <a:t>Grammar analysis</a:t>
            </a:r>
          </a:p>
          <a:p>
            <a:pPr marL="857250" lvl="2" indent="0">
              <a:buFont typeface="Wingdings" pitchFamily="2" charset="2"/>
              <a:buNone/>
            </a:pPr>
            <a:r>
              <a:rPr lang="en-US" dirty="0"/>
              <a:t>Search for key phrases and use them to build a simple model of what user wants to do; integrated with other info on phone such as address book, nicknames, birthdays, GPS</a:t>
            </a:r>
          </a:p>
          <a:p>
            <a:pPr marL="914400" lvl="1" indent="-457200">
              <a:buFontTx/>
              <a:buAutoNum type="arabicPeriod"/>
            </a:pPr>
            <a:r>
              <a:rPr lang="en-US" sz="2800" dirty="0"/>
              <a:t>Web service providers</a:t>
            </a:r>
          </a:p>
          <a:p>
            <a:pPr marL="857250" lvl="2" indent="0">
              <a:buFont typeface="Wingdings" pitchFamily="2" charset="2"/>
              <a:buNone/>
            </a:pPr>
            <a:r>
              <a:rPr lang="en-US" dirty="0"/>
              <a:t>Tools for mapping to external APIs for Yelp, Zagat, Wikipedia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Limited domains:  restaurants, sports, movies, travel, weather, …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r>
              <a:rPr lang="en-US" sz="3600" dirty="0" err="1"/>
              <a:t>Siri</a:t>
            </a:r>
            <a:r>
              <a:rPr lang="en-US" sz="3600" dirty="0"/>
              <a:t> Topics for Limited Domains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4114800"/>
          </a:xfrm>
        </p:spPr>
        <p:txBody>
          <a:bodyPr/>
          <a:lstStyle/>
          <a:p>
            <a:r>
              <a:rPr lang="en-US" sz="2200" dirty="0"/>
              <a:t>Ask for a reminder</a:t>
            </a:r>
          </a:p>
          <a:p>
            <a:r>
              <a:rPr lang="en-US" sz="2200" dirty="0"/>
              <a:t>Send a text message</a:t>
            </a:r>
          </a:p>
          <a:p>
            <a:r>
              <a:rPr lang="en-US" sz="2200" dirty="0"/>
              <a:t>Ask about the weather</a:t>
            </a:r>
          </a:p>
          <a:p>
            <a:r>
              <a:rPr lang="en-US" sz="2200" dirty="0"/>
              <a:t>Make a dinner reservation</a:t>
            </a:r>
          </a:p>
          <a:p>
            <a:r>
              <a:rPr lang="en-US" sz="2200" dirty="0"/>
              <a:t>Ask for information (e.g., from Wikipedia)</a:t>
            </a:r>
          </a:p>
          <a:p>
            <a:r>
              <a:rPr lang="en-US" sz="2200" dirty="0"/>
              <a:t>Set a meeting</a:t>
            </a:r>
          </a:p>
          <a:p>
            <a:r>
              <a:rPr lang="en-US" sz="2200" dirty="0"/>
              <a:t>Send e-mail</a:t>
            </a:r>
          </a:p>
          <a:p>
            <a:r>
              <a:rPr lang="en-US" sz="2200" dirty="0"/>
              <a:t>Get directions</a:t>
            </a:r>
          </a:p>
          <a:p>
            <a:r>
              <a:rPr lang="en-US" sz="2200" dirty="0"/>
              <a:t>Get a telephone number or make a call</a:t>
            </a:r>
          </a:p>
          <a:p>
            <a:r>
              <a:rPr lang="en-US" sz="2200" dirty="0"/>
              <a:t>Etc.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r>
              <a:rPr lang="en-US" sz="3600" dirty="0"/>
              <a:t>Limited Set of “Active Ontologies”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077200" cy="4343400"/>
          </a:xfrm>
        </p:spPr>
        <p:txBody>
          <a:bodyPr/>
          <a:lstStyle/>
          <a:p>
            <a:r>
              <a:rPr lang="en-US" dirty="0"/>
              <a:t>Restaurant/Dining Ontology includes restaurant databases and review services (e.g., Yelp and Zagat)</a:t>
            </a:r>
          </a:p>
          <a:p>
            <a:r>
              <a:rPr lang="en-US" dirty="0"/>
              <a:t>Dining-related vocabulary database</a:t>
            </a:r>
          </a:p>
          <a:p>
            <a:r>
              <a:rPr lang="en-US" dirty="0"/>
              <a:t>Model of actions that people usually perform when they decide on dining choices</a:t>
            </a:r>
          </a:p>
          <a:p>
            <a:r>
              <a:rPr lang="en-US" dirty="0"/>
              <a:t>Domain-specific dialog for interaction with user</a:t>
            </a:r>
          </a:p>
          <a:p>
            <a:r>
              <a:rPr lang="en-US" dirty="0"/>
              <a:t>Access to online reservation services, e.g., Open Table, and rules for making reservation through it, and entering result into user’s calendar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457200" y="1905000"/>
            <a:ext cx="853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513"/>
            <a:ext cx="62865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7391400" y="6100763"/>
            <a:ext cx="1447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from patent application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Hearing Speech with your Eyes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4572000" cy="4038600"/>
          </a:xfrm>
        </p:spPr>
        <p:txBody>
          <a:bodyPr/>
          <a:lstStyle/>
          <a:p>
            <a:pPr eaLnBrk="1" hangingPunct="1"/>
            <a:r>
              <a:rPr lang="en-US" b="0"/>
              <a:t>McGurk Effect:  An audio-visual illusion – what you </a:t>
            </a:r>
            <a:r>
              <a:rPr lang="en-US"/>
              <a:t>see</a:t>
            </a:r>
            <a:r>
              <a:rPr lang="en-US" b="0"/>
              <a:t> affects what you hear</a:t>
            </a:r>
          </a:p>
          <a:p>
            <a:pPr eaLnBrk="1" hangingPunct="1"/>
            <a:r>
              <a:rPr lang="en-US" b="0"/>
              <a:t>Is he saying “BA BA” or “DA DA”?</a:t>
            </a:r>
          </a:p>
        </p:txBody>
      </p:sp>
      <p:pic>
        <p:nvPicPr>
          <p:cNvPr id="6" name="McGurk_larg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819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533400" y="1828800"/>
            <a:ext cx="838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48795A-AF39-4DD2-B8A4-A1636B6DC8D6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03263"/>
            <a:ext cx="5715000" cy="61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6175" y="0"/>
            <a:ext cx="42354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Restaurant Ontology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1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Other Applications of HMMs</a:t>
            </a:r>
          </a:p>
        </p:txBody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772400" cy="3854450"/>
          </a:xfrm>
        </p:spPr>
        <p:txBody>
          <a:bodyPr/>
          <a:lstStyle/>
          <a:p>
            <a:pPr marL="454025" indent="-454025" eaLnBrk="1" hangingPunct="1"/>
            <a:r>
              <a:rPr lang="en-US" dirty="0"/>
              <a:t>Probabilistic robotics</a:t>
            </a:r>
          </a:p>
          <a:p>
            <a:pPr marL="854075" lvl="1" indent="-454025" eaLnBrk="1" hangingPunct="1"/>
            <a:r>
              <a:rPr lang="en-US" dirty="0"/>
              <a:t>SLAM:  Simultaneous Localization And Mapping</a:t>
            </a:r>
          </a:p>
          <a:p>
            <a:pPr marL="854075" lvl="1" indent="-454025" eaLnBrk="1" hangingPunct="1"/>
            <a:r>
              <a:rPr lang="en-US" dirty="0"/>
              <a:t>Robot control learning</a:t>
            </a:r>
          </a:p>
          <a:p>
            <a:pPr marL="454025" indent="-454025" eaLnBrk="1" hangingPunct="1"/>
            <a:r>
              <a:rPr lang="en-US" dirty="0"/>
              <a:t>Tracking objects in video</a:t>
            </a:r>
          </a:p>
          <a:p>
            <a:pPr marL="454025" indent="-454025" eaLnBrk="1" hangingPunct="1"/>
            <a:r>
              <a:rPr lang="en-US" dirty="0"/>
              <a:t>Spam </a:t>
            </a:r>
            <a:r>
              <a:rPr lang="en-US" dirty="0" err="1"/>
              <a:t>deobfuscation</a:t>
            </a:r>
            <a:r>
              <a:rPr lang="en-US" dirty="0"/>
              <a:t> (</a:t>
            </a:r>
            <a:r>
              <a:rPr lang="en-US" dirty="0" err="1"/>
              <a:t>mis</a:t>
            </a:r>
            <a:r>
              <a:rPr lang="en-US" dirty="0"/>
              <a:t>-spelling words)</a:t>
            </a:r>
          </a:p>
          <a:p>
            <a:pPr marL="454025" indent="-454025" eaLnBrk="1" hangingPunct="1"/>
            <a:r>
              <a:rPr lang="en-US" dirty="0">
                <a:sym typeface="Symbol" pitchFamily="18" charset="2"/>
              </a:rPr>
              <a:t>Bioinformatics</a:t>
            </a:r>
          </a:p>
          <a:p>
            <a:pPr marL="454025" indent="-454025" eaLnBrk="1" hangingPunct="1"/>
            <a:r>
              <a:rPr lang="en-US" dirty="0">
                <a:sym typeface="Symbol" pitchFamily="18" charset="2"/>
              </a:rPr>
              <a:t>Consumer decision modeling</a:t>
            </a:r>
          </a:p>
          <a:p>
            <a:pPr marL="454025" indent="-454025" eaLnBrk="1" hangingPunct="1"/>
            <a:r>
              <a:rPr lang="en-US" dirty="0">
                <a:sym typeface="Symbol" pitchFamily="18" charset="2"/>
              </a:rPr>
              <a:t>Economics &amp; Finance</a:t>
            </a:r>
          </a:p>
          <a:p>
            <a:pPr marL="454025" indent="-454025" eaLnBrk="1" hangingPunct="1"/>
            <a:r>
              <a:rPr lang="en-US" dirty="0">
                <a:sym typeface="Symbol" pitchFamily="18" charset="2"/>
              </a:rPr>
              <a:t>And many more …</a:t>
            </a:r>
          </a:p>
        </p:txBody>
      </p:sp>
    </p:spTree>
  </p:cSld>
  <p:clrMapOvr>
    <a:masterClrMapping/>
  </p:clrMapOvr>
  <p:transition spd="slow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Application:  Tracking Objects in Video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924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>
                <a:latin typeface="Arial" charset="0"/>
                <a:cs typeface="Arial" charset="0"/>
              </a:rPr>
              <a:t>Track the (hidden) state, </a:t>
            </a:r>
            <a:r>
              <a:rPr lang="en-US" b="0" i="1" dirty="0" err="1">
                <a:latin typeface="Arial" charset="0"/>
                <a:cs typeface="Arial" charset="0"/>
              </a:rPr>
              <a:t>X</a:t>
            </a:r>
            <a:r>
              <a:rPr lang="en-US" b="0" i="1" baseline="-25000" dirty="0" err="1">
                <a:latin typeface="Arial" charset="0"/>
                <a:cs typeface="Arial" charset="0"/>
              </a:rPr>
              <a:t>t</a:t>
            </a:r>
            <a:r>
              <a:rPr lang="en-US" b="0" dirty="0">
                <a:latin typeface="Arial" charset="0"/>
                <a:cs typeface="Arial" charset="0"/>
              </a:rPr>
              <a:t>, of a system as it changes over time, </a:t>
            </a:r>
            <a:r>
              <a:rPr lang="en-US" b="0" i="1" dirty="0">
                <a:latin typeface="Arial" charset="0"/>
                <a:cs typeface="Arial" charset="0"/>
              </a:rPr>
              <a:t>t</a:t>
            </a:r>
          </a:p>
          <a:p>
            <a:pPr eaLnBrk="1" hangingPunct="1">
              <a:defRPr/>
            </a:pPr>
            <a:r>
              <a:rPr lang="en-US" b="0" dirty="0">
                <a:latin typeface="Arial" charset="0"/>
                <a:cs typeface="Arial" charset="0"/>
              </a:rPr>
              <a:t>Given:  A sequence of noisy observations (i.e., features), </a:t>
            </a:r>
            <a:r>
              <a:rPr lang="en-US" b="0" i="1" dirty="0" err="1">
                <a:latin typeface="Arial" charset="0"/>
                <a:cs typeface="Arial" charset="0"/>
              </a:rPr>
              <a:t>Z</a:t>
            </a:r>
            <a:r>
              <a:rPr lang="en-US" b="0" i="1" baseline="-25000" dirty="0" err="1">
                <a:latin typeface="Arial" charset="0"/>
                <a:cs typeface="Arial" charset="0"/>
              </a:rPr>
              <a:t>t</a:t>
            </a:r>
            <a:endParaRPr lang="en-US" b="0" i="1" baseline="-25000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b="0" dirty="0">
                <a:latin typeface="Arial" charset="0"/>
                <a:cs typeface="Arial" charset="0"/>
              </a:rPr>
              <a:t>Goal:  Compute best estimate of the hidden variables specifying the state, </a:t>
            </a:r>
            <a:r>
              <a:rPr lang="en-US" b="0" i="1" dirty="0" err="1">
                <a:latin typeface="Arial" charset="0"/>
                <a:cs typeface="Arial" charset="0"/>
              </a:rPr>
              <a:t>X</a:t>
            </a:r>
            <a:r>
              <a:rPr lang="en-US" b="0" i="1" baseline="-25000" dirty="0" err="1">
                <a:latin typeface="Arial" charset="0"/>
                <a:cs typeface="Arial" charset="0"/>
              </a:rPr>
              <a:t>t</a:t>
            </a:r>
            <a:r>
              <a:rPr lang="en-US" b="0" dirty="0">
                <a:latin typeface="Arial" charset="0"/>
                <a:cs typeface="Arial" charset="0"/>
              </a:rPr>
              <a:t>, of the system at each time step, </a:t>
            </a:r>
            <a:r>
              <a:rPr lang="en-US" b="0" i="1" dirty="0">
                <a:latin typeface="Arial" charset="0"/>
                <a:cs typeface="Arial" charset="0"/>
              </a:rPr>
              <a:t>t</a:t>
            </a:r>
            <a:r>
              <a:rPr lang="en-US" b="0" dirty="0">
                <a:latin typeface="Arial" charset="0"/>
                <a:cs typeface="Arial" charset="0"/>
              </a:rPr>
              <a:t>.  That is, compute</a:t>
            </a:r>
          </a:p>
          <a:p>
            <a:pPr algn="ctr" eaLnBrk="1" hangingPunct="1">
              <a:buFontTx/>
              <a:buNone/>
              <a:defRPr/>
            </a:pPr>
            <a:r>
              <a:rPr lang="en-US" b="0" dirty="0" err="1">
                <a:latin typeface="Arial" charset="0"/>
                <a:cs typeface="Arial" charset="0"/>
              </a:rPr>
              <a:t>argmax</a:t>
            </a:r>
            <a:r>
              <a:rPr lang="en-US" b="0" dirty="0">
                <a:latin typeface="Arial" charset="0"/>
                <a:cs typeface="Arial" charset="0"/>
              </a:rPr>
              <a:t> </a:t>
            </a:r>
            <a:r>
              <a:rPr lang="en-US" b="0" i="1" dirty="0">
                <a:latin typeface="Arial" charset="0"/>
                <a:cs typeface="Arial" charset="0"/>
              </a:rPr>
              <a:t>P</a:t>
            </a:r>
            <a:r>
              <a:rPr lang="en-US" b="0" dirty="0">
                <a:latin typeface="Arial" charset="0"/>
                <a:cs typeface="Arial" charset="0"/>
              </a:rPr>
              <a:t>(</a:t>
            </a:r>
            <a:r>
              <a:rPr lang="en-US" b="0" i="1" dirty="0" err="1">
                <a:latin typeface="Arial" charset="0"/>
                <a:cs typeface="Arial" charset="0"/>
              </a:rPr>
              <a:t>X</a:t>
            </a:r>
            <a:r>
              <a:rPr lang="en-US" b="0" i="1" baseline="-25000" dirty="0" err="1">
                <a:latin typeface="Arial" charset="0"/>
                <a:cs typeface="Arial" charset="0"/>
              </a:rPr>
              <a:t>t</a:t>
            </a:r>
            <a:r>
              <a:rPr lang="en-US" b="0" dirty="0">
                <a:latin typeface="Arial" charset="0"/>
                <a:cs typeface="Arial" charset="0"/>
              </a:rPr>
              <a:t> | </a:t>
            </a:r>
            <a:r>
              <a:rPr lang="en-US" b="0" i="1" dirty="0" err="1">
                <a:latin typeface="Arial" charset="0"/>
                <a:cs typeface="Arial" charset="0"/>
              </a:rPr>
              <a:t>Z</a:t>
            </a:r>
            <a:r>
              <a:rPr lang="en-US" b="0" i="1" baseline="-25000" dirty="0" err="1">
                <a:latin typeface="Arial" charset="0"/>
                <a:cs typeface="Arial" charset="0"/>
              </a:rPr>
              <a:t>t</a:t>
            </a:r>
            <a:r>
              <a:rPr lang="en-US" b="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4114800" y="5105400"/>
            <a:ext cx="504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1" dirty="0" err="1"/>
              <a:t>X</a:t>
            </a:r>
            <a:r>
              <a:rPr lang="en-US" sz="2400" i="1" baseline="-25000" dirty="0" err="1"/>
              <a:t>t</a:t>
            </a:r>
            <a:endParaRPr lang="en-US" sz="2400" i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5638800"/>
            <a:ext cx="3638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The Decoding Problem! </a:t>
            </a:r>
          </a:p>
        </p:txBody>
      </p:sp>
    </p:spTree>
    <p:extLst>
      <p:ext uri="{BB962C8B-B14F-4D97-AF65-F5344CB8AC3E}">
        <p14:creationId xmlns:p14="http://schemas.microsoft.com/office/powerpoint/2010/main" val="34693405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" y="228600"/>
            <a:ext cx="905773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4648200"/>
            <a:ext cx="145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i="1" baseline="-25000" dirty="0"/>
              <a:t>k</a:t>
            </a:r>
            <a:r>
              <a:rPr lang="en-US" baseline="-25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3429000"/>
            <a:ext cx="1314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 err="1"/>
              <a:t>z</a:t>
            </a:r>
            <a:r>
              <a:rPr lang="en-US" i="1" baseline="-25000" dirty="0" err="1"/>
              <a:t>k</a:t>
            </a:r>
            <a:r>
              <a:rPr lang="en-US" dirty="0"/>
              <a:t> | 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5867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1</a:t>
            </a:r>
            <a:r>
              <a:rPr lang="en-US" b="1" baseline="30000" dirty="0">
                <a:solidFill>
                  <a:srgbClr val="C00000"/>
                </a:solidFill>
              </a:rPr>
              <a:t>st</a:t>
            </a:r>
            <a:r>
              <a:rPr lang="en-US" b="1" dirty="0">
                <a:solidFill>
                  <a:srgbClr val="C00000"/>
                </a:solidFill>
              </a:rPr>
              <a:t> order Markov assumption</a:t>
            </a:r>
            <a:r>
              <a:rPr lang="en-US" dirty="0"/>
              <a:t>: </a:t>
            </a:r>
            <a:r>
              <a:rPr lang="de-DE" dirty="0" err="1"/>
              <a:t>z</a:t>
            </a:r>
            <a:r>
              <a:rPr lang="en-US" i="1" baseline="-25000" dirty="0"/>
              <a:t>k</a:t>
            </a:r>
            <a:r>
              <a:rPr lang="en-US" i="1" dirty="0"/>
              <a:t> </a:t>
            </a:r>
            <a:r>
              <a:rPr lang="en-US" dirty="0"/>
              <a:t>is conditionally independent of</a:t>
            </a:r>
            <a:r>
              <a:rPr lang="en-US" i="1" dirty="0"/>
              <a:t> z</a:t>
            </a:r>
            <a:r>
              <a:rPr lang="en-US" baseline="-25000" dirty="0"/>
              <a:t>1</a:t>
            </a:r>
            <a:r>
              <a:rPr lang="en-US" i="1" dirty="0"/>
              <a:t>, ..., z</a:t>
            </a:r>
            <a:r>
              <a:rPr lang="en-US" i="1" baseline="-25000" dirty="0"/>
              <a:t>k</a:t>
            </a:r>
            <a:r>
              <a:rPr lang="en-US" baseline="-25000" dirty="0"/>
              <a:t>-1</a:t>
            </a:r>
            <a:r>
              <a:rPr lang="en-US" i="1" dirty="0"/>
              <a:t> </a:t>
            </a:r>
            <a:r>
              <a:rPr lang="en-US" dirty="0"/>
              <a:t>given 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endParaRPr lang="en-US" i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6400800" y="3505200"/>
            <a:ext cx="102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hidden</a:t>
            </a:r>
          </a:p>
        </p:txBody>
      </p:sp>
    </p:spTree>
    <p:extLst>
      <p:ext uri="{BB962C8B-B14F-4D97-AF65-F5344CB8AC3E}">
        <p14:creationId xmlns:p14="http://schemas.microsoft.com/office/powerpoint/2010/main" val="28893963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338138"/>
            <a:ext cx="8763000" cy="881062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/>
              <a:t>Application:  Tracking Objects in Video</a:t>
            </a:r>
            <a:endParaRPr lang="en-US" altLang="en-US" sz="2400" dirty="0"/>
          </a:p>
        </p:txBody>
      </p:sp>
      <p:pic>
        <p:nvPicPr>
          <p:cNvPr id="3076" name="leafmv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76400"/>
            <a:ext cx="6654800" cy="4991100"/>
          </a:xfrm>
        </p:spPr>
      </p:pic>
    </p:spTree>
    <p:extLst>
      <p:ext uri="{BB962C8B-B14F-4D97-AF65-F5344CB8AC3E}">
        <p14:creationId xmlns:p14="http://schemas.microsoft.com/office/powerpoint/2010/main" val="180071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3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21"/>
          <p:cNvSpPr/>
          <p:nvPr/>
        </p:nvSpPr>
        <p:spPr bwMode="auto">
          <a:xfrm>
            <a:off x="6629400" y="4343400"/>
            <a:ext cx="2514600" cy="990600"/>
          </a:xfrm>
          <a:prstGeom prst="wedgeRoundRectCallout">
            <a:avLst>
              <a:gd name="adj1" fmla="val -33928"/>
              <a:gd name="adj2" fmla="val -9265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r>
              <a:rPr lang="en-US" sz="2000" dirty="0">
                <a:latin typeface="Arial" charset="0"/>
                <a:cs typeface="Arial" charset="0"/>
              </a:rPr>
              <a:t>weighted according to the likelihood of the particle</a:t>
            </a:r>
            <a:endParaRPr lang="en-US" sz="2000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Stochastic Approach:  Monte Carlo Samples (Particles)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72400" cy="2765425"/>
          </a:xfrm>
        </p:spPr>
        <p:txBody>
          <a:bodyPr/>
          <a:lstStyle/>
          <a:p>
            <a:pPr eaLnBrk="1" hangingPunct="1">
              <a:defRPr/>
            </a:pPr>
            <a:r>
              <a:rPr lang="en-US" b="0" i="1" dirty="0">
                <a:latin typeface="Arial" charset="0"/>
                <a:cs typeface="Arial" charset="0"/>
              </a:rPr>
              <a:t>P</a:t>
            </a:r>
            <a:r>
              <a:rPr lang="en-US" dirty="0">
                <a:latin typeface="Arial" charset="0"/>
                <a:cs typeface="Arial" charset="0"/>
              </a:rPr>
              <a:t>(</a:t>
            </a:r>
            <a:r>
              <a:rPr lang="en-US" b="0" i="1" dirty="0">
                <a:latin typeface="Arial" charset="0"/>
                <a:cs typeface="Arial" charset="0"/>
              </a:rPr>
              <a:t>X </a:t>
            </a:r>
            <a:r>
              <a:rPr lang="en-US" dirty="0">
                <a:latin typeface="Arial" charset="0"/>
                <a:cs typeface="Arial" charset="0"/>
              </a:rPr>
              <a:t>| </a:t>
            </a:r>
            <a:r>
              <a:rPr lang="en-US" b="0" i="1" dirty="0">
                <a:latin typeface="Arial" charset="0"/>
                <a:cs typeface="Arial" charset="0"/>
              </a:rPr>
              <a:t>Z</a:t>
            </a:r>
            <a:r>
              <a:rPr lang="en-US" dirty="0">
                <a:latin typeface="Arial" charset="0"/>
                <a:cs typeface="Arial" charset="0"/>
              </a:rPr>
              <a:t>) is often difficult or impossible to compute in closed form because of noise or complexity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An alternative is to </a:t>
            </a:r>
            <a:r>
              <a:rPr lang="en-US" i="1" dirty="0">
                <a:latin typeface="Arial" charset="0"/>
                <a:cs typeface="Arial" charset="0"/>
              </a:rPr>
              <a:t>approximate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b="0" i="1" dirty="0">
                <a:latin typeface="Arial" charset="0"/>
                <a:cs typeface="Arial" charset="0"/>
              </a:rPr>
              <a:t>P</a:t>
            </a:r>
            <a:r>
              <a:rPr lang="en-US" dirty="0">
                <a:latin typeface="Arial" charset="0"/>
                <a:cs typeface="Arial" charset="0"/>
              </a:rPr>
              <a:t>(</a:t>
            </a:r>
            <a:r>
              <a:rPr lang="en-US" b="0" i="1" dirty="0">
                <a:latin typeface="Arial" charset="0"/>
                <a:cs typeface="Arial" charset="0"/>
              </a:rPr>
              <a:t>X </a:t>
            </a:r>
            <a:r>
              <a:rPr lang="en-US" dirty="0">
                <a:latin typeface="Arial" charset="0"/>
                <a:cs typeface="Arial" charset="0"/>
              </a:rPr>
              <a:t>| </a:t>
            </a:r>
            <a:r>
              <a:rPr lang="en-US" b="0" i="1" dirty="0">
                <a:latin typeface="Arial" charset="0"/>
                <a:cs typeface="Arial" charset="0"/>
              </a:rPr>
              <a:t>Z</a:t>
            </a:r>
            <a:r>
              <a:rPr lang="en-US" dirty="0">
                <a:latin typeface="Arial" charset="0"/>
                <a:cs typeface="Arial" charset="0"/>
              </a:rPr>
              <a:t>) using many discrete </a:t>
            </a:r>
            <a:r>
              <a:rPr lang="en-US" b="1" i="1" dirty="0">
                <a:latin typeface="Arial" charset="0"/>
                <a:cs typeface="Arial" charset="0"/>
              </a:rPr>
              <a:t>samples</a:t>
            </a:r>
            <a:r>
              <a:rPr lang="en-US" dirty="0">
                <a:latin typeface="Arial" charset="0"/>
                <a:cs typeface="Arial" charset="0"/>
              </a:rPr>
              <a:t> (aka “particles”):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Each particle is a hidden state and a weight</a:t>
            </a:r>
          </a:p>
          <a:p>
            <a:pPr lvl="1" eaLnBrk="1" hangingPunct="1">
              <a:defRPr/>
            </a:pPr>
            <a:r>
              <a:rPr lang="de-DE" dirty="0">
                <a:latin typeface="Arial" charset="0"/>
                <a:cs typeface="Arial" charset="0"/>
              </a:rPr>
              <a:t>Next </a:t>
            </a:r>
            <a:r>
              <a:rPr lang="de-DE" dirty="0" err="1">
                <a:latin typeface="Arial" charset="0"/>
                <a:cs typeface="Arial" charset="0"/>
              </a:rPr>
              <a:t>hidden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state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is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particle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with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largest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weight</a:t>
            </a:r>
            <a:endParaRPr lang="de-DE" dirty="0">
              <a:latin typeface="Arial" charset="0"/>
              <a:cs typeface="Arial" charset="0"/>
            </a:endParaRPr>
          </a:p>
          <a:p>
            <a:pPr lvl="1"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5029199"/>
            <a:ext cx="8305800" cy="1741825"/>
            <a:chOff x="609600" y="4724400"/>
            <a:chExt cx="8001000" cy="1451521"/>
          </a:xfrm>
        </p:grpSpPr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>
              <a:off x="609600" y="5867400"/>
              <a:ext cx="2971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0116" name="Freeform 5"/>
            <p:cNvSpPr>
              <a:spLocks/>
            </p:cNvSpPr>
            <p:nvPr/>
          </p:nvSpPr>
          <p:spPr bwMode="auto">
            <a:xfrm>
              <a:off x="838200" y="4953000"/>
              <a:ext cx="2514600" cy="914400"/>
            </a:xfrm>
            <a:custGeom>
              <a:avLst/>
              <a:gdLst>
                <a:gd name="T0" fmla="*/ 0 w 1584"/>
                <a:gd name="T1" fmla="*/ 2147483647 h 576"/>
                <a:gd name="T2" fmla="*/ 2147483647 w 1584"/>
                <a:gd name="T3" fmla="*/ 0 h 576"/>
                <a:gd name="T4" fmla="*/ 2147483647 w 1584"/>
                <a:gd name="T5" fmla="*/ 2147483647 h 5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4" h="576">
                  <a:moveTo>
                    <a:pt x="0" y="576"/>
                  </a:moveTo>
                  <a:cubicBezTo>
                    <a:pt x="252" y="288"/>
                    <a:pt x="504" y="0"/>
                    <a:pt x="768" y="0"/>
                  </a:cubicBezTo>
                  <a:cubicBezTo>
                    <a:pt x="1032" y="0"/>
                    <a:pt x="1308" y="288"/>
                    <a:pt x="1584" y="576"/>
                  </a:cubicBezTo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2" name="AutoShape 6"/>
            <p:cNvSpPr>
              <a:spLocks noChangeArrowheads="1"/>
            </p:cNvSpPr>
            <p:nvPr/>
          </p:nvSpPr>
          <p:spPr bwMode="auto">
            <a:xfrm>
              <a:off x="4038600" y="5181600"/>
              <a:ext cx="1066800" cy="304800"/>
            </a:xfrm>
            <a:prstGeom prst="leftRightArrow">
              <a:avLst>
                <a:gd name="adj1" fmla="val 50000"/>
                <a:gd name="adj2" fmla="val 7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>
              <a:off x="5486400" y="5334000"/>
              <a:ext cx="2590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3657600" y="5791200"/>
              <a:ext cx="533400" cy="384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i="1" dirty="0">
                  <a:latin typeface="+mn-lt"/>
                </a:rPr>
                <a:t>X</a:t>
              </a:r>
            </a:p>
          </p:txBody>
        </p:sp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8077200" y="5334000"/>
              <a:ext cx="533400" cy="384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2400" i="1" dirty="0">
                  <a:latin typeface="+mn-lt"/>
                </a:rPr>
                <a:t>X</a:t>
              </a:r>
            </a:p>
          </p:txBody>
        </p:sp>
        <p:sp>
          <p:nvSpPr>
            <p:cNvPr id="34826" name="Oval 10"/>
            <p:cNvSpPr>
              <a:spLocks noChangeAspect="1" noChangeArrowheads="1"/>
            </p:cNvSpPr>
            <p:nvPr/>
          </p:nvSpPr>
          <p:spPr bwMode="auto">
            <a:xfrm>
              <a:off x="6610350" y="5233988"/>
              <a:ext cx="201613" cy="2016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6858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28" name="Oval 12"/>
            <p:cNvSpPr>
              <a:spLocks noChangeAspect="1" noChangeArrowheads="1"/>
            </p:cNvSpPr>
            <p:nvPr/>
          </p:nvSpPr>
          <p:spPr bwMode="auto">
            <a:xfrm>
              <a:off x="7110413" y="5281613"/>
              <a:ext cx="109537" cy="1095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29" name="Oval 13"/>
            <p:cNvSpPr>
              <a:spLocks noChangeArrowheads="1"/>
            </p:cNvSpPr>
            <p:nvPr/>
          </p:nvSpPr>
          <p:spPr bwMode="auto">
            <a:xfrm>
              <a:off x="61722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0" name="Oval 14"/>
            <p:cNvSpPr>
              <a:spLocks noChangeAspect="1" noChangeArrowheads="1"/>
            </p:cNvSpPr>
            <p:nvPr/>
          </p:nvSpPr>
          <p:spPr bwMode="auto">
            <a:xfrm>
              <a:off x="5748338" y="5291138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1" name="Oval 15"/>
            <p:cNvSpPr>
              <a:spLocks noChangeAspect="1" noChangeArrowheads="1"/>
            </p:cNvSpPr>
            <p:nvPr/>
          </p:nvSpPr>
          <p:spPr bwMode="auto">
            <a:xfrm>
              <a:off x="7396163" y="5295900"/>
              <a:ext cx="82550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2" name="Oval 16"/>
            <p:cNvSpPr>
              <a:spLocks noChangeAspect="1" noChangeArrowheads="1"/>
            </p:cNvSpPr>
            <p:nvPr/>
          </p:nvSpPr>
          <p:spPr bwMode="auto">
            <a:xfrm>
              <a:off x="5981700" y="5276850"/>
              <a:ext cx="109538" cy="1095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3" name="Oval 17"/>
            <p:cNvSpPr>
              <a:spLocks noChangeAspect="1" noChangeArrowheads="1"/>
            </p:cNvSpPr>
            <p:nvPr/>
          </p:nvSpPr>
          <p:spPr bwMode="auto">
            <a:xfrm>
              <a:off x="7558088" y="5310188"/>
              <a:ext cx="46037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4" name="Oval 18"/>
            <p:cNvSpPr>
              <a:spLocks noChangeAspect="1" noChangeArrowheads="1"/>
            </p:cNvSpPr>
            <p:nvPr/>
          </p:nvSpPr>
          <p:spPr bwMode="auto">
            <a:xfrm>
              <a:off x="7724775" y="5310188"/>
              <a:ext cx="46038" cy="460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5" name="Oval 19"/>
            <p:cNvSpPr>
              <a:spLocks noChangeAspect="1" noChangeArrowheads="1"/>
            </p:cNvSpPr>
            <p:nvPr/>
          </p:nvSpPr>
          <p:spPr bwMode="auto">
            <a:xfrm>
              <a:off x="7843838" y="5305425"/>
              <a:ext cx="46037" cy="460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flipV="1">
              <a:off x="2057400" y="4724400"/>
              <a:ext cx="0" cy="137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5562600" y="6553200"/>
            <a:ext cx="358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>
                <a:cs typeface="Arial" charset="0"/>
              </a:rPr>
              <a:t>[ http://www.fulton.asu.edu/~morrell/581/ ]</a:t>
            </a:r>
          </a:p>
        </p:txBody>
      </p:sp>
    </p:spTree>
    <p:extLst>
      <p:ext uri="{BB962C8B-B14F-4D97-AF65-F5344CB8AC3E}">
        <p14:creationId xmlns:p14="http://schemas.microsoft.com/office/powerpoint/2010/main" val="47092473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Approximate Inference by Sampling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077200" cy="3962400"/>
          </a:xfrm>
        </p:spPr>
        <p:txBody>
          <a:bodyPr/>
          <a:lstStyle/>
          <a:p>
            <a:pPr marL="457200" indent="-457200" eaLnBrk="1" hangingPunct="1"/>
            <a:r>
              <a:rPr lang="en-US" altLang="en-US" sz="2400" dirty="0"/>
              <a:t>Inference can be done </a:t>
            </a:r>
            <a:r>
              <a:rPr lang="en-US" altLang="en-US" sz="2400" b="1" i="1" dirty="0">
                <a:solidFill>
                  <a:srgbClr val="FF0000"/>
                </a:solidFill>
              </a:rPr>
              <a:t>approximately</a:t>
            </a:r>
            <a:r>
              <a:rPr lang="en-US" altLang="en-US" sz="2400" dirty="0"/>
              <a:t> by sampling</a:t>
            </a:r>
          </a:p>
          <a:p>
            <a:pPr marL="457200" indent="-457200" eaLnBrk="1" hangingPunct="1"/>
            <a:r>
              <a:rPr lang="en-US" altLang="en-US" sz="2400" dirty="0"/>
              <a:t>General sampling approach:</a:t>
            </a:r>
          </a:p>
          <a:p>
            <a:pPr marL="914400" lvl="1" indent="-457200" eaLnBrk="1" hangingPunct="1"/>
            <a:r>
              <a:rPr lang="en-US" altLang="en-US" sz="2400" dirty="0"/>
              <a:t>Generate many, many samples (each sample is a hidden state, </a:t>
            </a:r>
            <a:r>
              <a:rPr lang="en-US" altLang="en-US" sz="2400" i="1" dirty="0"/>
              <a:t>X</a:t>
            </a:r>
            <a:r>
              <a:rPr lang="en-US" altLang="en-US" sz="2400" dirty="0"/>
              <a:t>)</a:t>
            </a:r>
          </a:p>
          <a:p>
            <a:pPr marL="914400" lvl="1" indent="-457200" eaLnBrk="1" hangingPunct="1"/>
            <a:r>
              <a:rPr lang="en-US" altLang="en-US" sz="2400" dirty="0"/>
              <a:t>Count the fraction of samples matching the observed evidence, </a:t>
            </a:r>
            <a:r>
              <a:rPr lang="en-US" altLang="en-US" sz="2400" i="1" dirty="0"/>
              <a:t>Z</a:t>
            </a:r>
          </a:p>
          <a:p>
            <a:pPr marL="914400" lvl="1" indent="-457200" eaLnBrk="1" hangingPunct="1"/>
            <a:r>
              <a:rPr lang="en-US" altLang="en-US" sz="2400" dirty="0"/>
              <a:t>As the number of samples approaches </a:t>
            </a:r>
            <a:r>
              <a:rPr lang="en-US" altLang="en-US" sz="3200" dirty="0">
                <a:sym typeface="Symbol" pitchFamily="18" charset="2"/>
              </a:rPr>
              <a:t>∞</a:t>
            </a:r>
            <a:r>
              <a:rPr lang="en-US" altLang="en-US" sz="2400" dirty="0">
                <a:sym typeface="Symbol" pitchFamily="18" charset="2"/>
              </a:rPr>
              <a:t>, the fraction converges to the posterior: </a:t>
            </a:r>
          </a:p>
          <a:p>
            <a:pPr marL="914400" lvl="1" indent="-457200" algn="ctr" eaLnBrk="1" hangingPunct="1">
              <a:buFont typeface="Wingdings" pitchFamily="2" charset="2"/>
              <a:buNone/>
            </a:pPr>
            <a:r>
              <a:rPr lang="en-US" altLang="en-US" i="1" dirty="0">
                <a:sym typeface="Symbol" pitchFamily="18" charset="2"/>
              </a:rPr>
              <a:t>P</a:t>
            </a:r>
            <a:r>
              <a:rPr lang="en-US" altLang="en-US" dirty="0">
                <a:sym typeface="Symbol" pitchFamily="18" charset="2"/>
              </a:rPr>
              <a:t>(</a:t>
            </a:r>
            <a:r>
              <a:rPr lang="en-US" altLang="en-US" i="1" dirty="0">
                <a:sym typeface="Symbol" pitchFamily="18" charset="2"/>
              </a:rPr>
              <a:t>X</a:t>
            </a:r>
            <a:r>
              <a:rPr lang="en-US" altLang="en-US" dirty="0">
                <a:sym typeface="Symbol" pitchFamily="18" charset="2"/>
              </a:rPr>
              <a:t> | </a:t>
            </a:r>
            <a:r>
              <a:rPr lang="en-US" altLang="en-US" i="1" dirty="0">
                <a:sym typeface="Symbol" pitchFamily="18" charset="2"/>
              </a:rPr>
              <a:t>Z</a:t>
            </a:r>
            <a:r>
              <a:rPr lang="en-US" altLang="en-US" dirty="0"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77056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685800" y="152400"/>
            <a:ext cx="777081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57200">
              <a:buClr>
                <a:srgbClr val="000099"/>
              </a:buClr>
              <a:buSzPct val="100000"/>
              <a:buFont typeface="Arial" charset="0"/>
              <a:buNone/>
            </a:pPr>
            <a:r>
              <a:rPr lang="en-US" sz="3200" b="1" dirty="0">
                <a:solidFill>
                  <a:srgbClr val="000099"/>
                </a:solidFill>
              </a:rPr>
              <a:t>Simple Sampling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685800" y="838200"/>
            <a:ext cx="7770813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Sample B: x=rand(0,1).  If (x&lt;0.001) B=true else B=false 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Sample E: x=rand(0,1).  If (x&lt;0.002) E=true else E=false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If (B==true and E==true) sample A ~ {0.95, 0.05}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err="1">
                <a:solidFill>
                  <a:srgbClr val="000000"/>
                </a:solidFill>
              </a:rPr>
              <a:t>elseif</a:t>
            </a:r>
            <a:r>
              <a:rPr lang="en-US" sz="2000" dirty="0">
                <a:solidFill>
                  <a:srgbClr val="000000"/>
                </a:solidFill>
              </a:rPr>
              <a:t> (B==true and E==false) sample A ~ {0.94, 0.06}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sz="2000" dirty="0" err="1">
                <a:solidFill>
                  <a:srgbClr val="000000"/>
                </a:solidFill>
              </a:rPr>
              <a:t>elseif</a:t>
            </a:r>
            <a:r>
              <a:rPr lang="en-US" sz="2000" dirty="0">
                <a:solidFill>
                  <a:srgbClr val="000000"/>
                </a:solidFill>
              </a:rPr>
              <a:t> (B==false and E==false) sample A ~ {0.29, 0.71}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	else sample A ~ {0.001, 0.999}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AutoNum type="arabicPeriod" startAt="4"/>
            </a:pPr>
            <a:r>
              <a:rPr lang="en-US" sz="2000" dirty="0">
                <a:solidFill>
                  <a:srgbClr val="000000"/>
                </a:solidFill>
              </a:rPr>
              <a:t>Similarly sample J 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AutoNum type="arabicPeriod" startAt="4"/>
            </a:pPr>
            <a:r>
              <a:rPr lang="en-US" sz="2000" dirty="0">
                <a:solidFill>
                  <a:srgbClr val="000000"/>
                </a:solidFill>
              </a:rPr>
              <a:t>Similarly sample M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400" dirty="0">
                <a:solidFill>
                  <a:schemeClr val="accent2"/>
                </a:solidFill>
              </a:rPr>
              <a:t>This generates 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400" dirty="0">
                <a:solidFill>
                  <a:schemeClr val="accent2"/>
                </a:solidFill>
              </a:rPr>
              <a:t>one sample.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endParaRPr lang="en-US" sz="2400" dirty="0">
              <a:solidFill>
                <a:schemeClr val="accent2"/>
              </a:solidFill>
            </a:endParaRP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400" dirty="0">
                <a:solidFill>
                  <a:schemeClr val="accent2"/>
                </a:solidFill>
              </a:rPr>
              <a:t>Repeat to generate </a:t>
            </a:r>
          </a:p>
          <a:p>
            <a:pPr marL="457200" indent="-457200" defTabSz="457200">
              <a:spcBef>
                <a:spcPts val="600"/>
              </a:spcBef>
              <a:buClr>
                <a:srgbClr val="33CC33"/>
              </a:buClr>
              <a:buSzPct val="150000"/>
              <a:buFont typeface="Arial" charset="0"/>
              <a:buNone/>
            </a:pPr>
            <a:r>
              <a:rPr lang="en-US" sz="2400" dirty="0">
                <a:solidFill>
                  <a:schemeClr val="accent2"/>
                </a:solidFill>
              </a:rPr>
              <a:t>more samples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715000" y="31242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7543800" y="31242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6629400" y="41910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6172200" y="37338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 flipH="1">
            <a:off x="7162800" y="37338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Oval 9"/>
          <p:cNvSpPr>
            <a:spLocks noChangeArrowheads="1"/>
          </p:cNvSpPr>
          <p:nvPr/>
        </p:nvSpPr>
        <p:spPr bwMode="auto">
          <a:xfrm>
            <a:off x="5715000" y="52578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J</a:t>
            </a:r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 flipH="1">
            <a:off x="6248400" y="48006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Oval 11"/>
          <p:cNvSpPr>
            <a:spLocks noChangeArrowheads="1"/>
          </p:cNvSpPr>
          <p:nvPr/>
        </p:nvSpPr>
        <p:spPr bwMode="auto">
          <a:xfrm>
            <a:off x="7543800" y="52578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M</a:t>
            </a:r>
          </a:p>
        </p:txBody>
      </p:sp>
      <p:sp>
        <p:nvSpPr>
          <p:cNvPr id="36875" name="Line 12"/>
          <p:cNvSpPr>
            <a:spLocks noChangeShapeType="1"/>
          </p:cNvSpPr>
          <p:nvPr/>
        </p:nvSpPr>
        <p:spPr bwMode="auto">
          <a:xfrm>
            <a:off x="7086600" y="4800600"/>
            <a:ext cx="609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Rectangle 13"/>
          <p:cNvSpPr>
            <a:spLocks noChangeArrowheads="1"/>
          </p:cNvSpPr>
          <p:nvPr/>
        </p:nvSpPr>
        <p:spPr bwMode="auto">
          <a:xfrm>
            <a:off x="4183063" y="3144838"/>
            <a:ext cx="1227137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P(B)=0.001</a:t>
            </a:r>
          </a:p>
        </p:txBody>
      </p:sp>
      <p:sp>
        <p:nvSpPr>
          <p:cNvPr id="36877" name="Line 14"/>
          <p:cNvSpPr>
            <a:spLocks noChangeShapeType="1"/>
          </p:cNvSpPr>
          <p:nvPr/>
        </p:nvSpPr>
        <p:spPr bwMode="auto">
          <a:xfrm>
            <a:off x="5486400" y="3276600"/>
            <a:ext cx="228600" cy="76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5"/>
          <p:cNvSpPr>
            <a:spLocks noChangeArrowheads="1"/>
          </p:cNvSpPr>
          <p:nvPr/>
        </p:nvSpPr>
        <p:spPr bwMode="auto">
          <a:xfrm>
            <a:off x="4038600" y="3962400"/>
            <a:ext cx="2057400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1400"/>
              <a:t>P(A | B, E)=0.95 </a:t>
            </a:r>
          </a:p>
          <a:p>
            <a:r>
              <a:rPr lang="en-US" sz="1400"/>
              <a:t>P(A | B, ~E)=0.94</a:t>
            </a:r>
          </a:p>
          <a:p>
            <a:r>
              <a:rPr lang="en-US" sz="1400"/>
              <a:t>P(A | ~B, E)=0.29</a:t>
            </a:r>
          </a:p>
          <a:p>
            <a:r>
              <a:rPr lang="en-US" sz="1400"/>
              <a:t>P(A | ~B, ~E)=0.001</a:t>
            </a:r>
          </a:p>
        </p:txBody>
      </p:sp>
      <p:sp>
        <p:nvSpPr>
          <p:cNvPr id="36879" name="Line 16"/>
          <p:cNvSpPr>
            <a:spLocks noChangeShapeType="1"/>
          </p:cNvSpPr>
          <p:nvPr/>
        </p:nvSpPr>
        <p:spPr bwMode="auto">
          <a:xfrm flipH="1">
            <a:off x="6196013" y="4495800"/>
            <a:ext cx="433387" cy="285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0" name="Rectangle 17"/>
          <p:cNvSpPr>
            <a:spLocks noChangeArrowheads="1"/>
          </p:cNvSpPr>
          <p:nvPr/>
        </p:nvSpPr>
        <p:spPr bwMode="auto">
          <a:xfrm>
            <a:off x="7924800" y="3768725"/>
            <a:ext cx="122713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P(E)=0.002</a:t>
            </a:r>
          </a:p>
        </p:txBody>
      </p:sp>
      <p:sp>
        <p:nvSpPr>
          <p:cNvPr id="36881" name="Rectangle 18"/>
          <p:cNvSpPr>
            <a:spLocks noChangeArrowheads="1"/>
          </p:cNvSpPr>
          <p:nvPr/>
        </p:nvSpPr>
        <p:spPr bwMode="auto">
          <a:xfrm>
            <a:off x="4479925" y="5962650"/>
            <a:ext cx="13874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P(J|A)=0.9</a:t>
            </a:r>
          </a:p>
          <a:p>
            <a:r>
              <a:rPr lang="en-US" sz="1600"/>
              <a:t>P(J|~A)=0.05</a:t>
            </a:r>
          </a:p>
        </p:txBody>
      </p:sp>
      <p:sp>
        <p:nvSpPr>
          <p:cNvPr id="36882" name="Rectangle 19"/>
          <p:cNvSpPr>
            <a:spLocks noChangeArrowheads="1"/>
          </p:cNvSpPr>
          <p:nvPr/>
        </p:nvSpPr>
        <p:spPr bwMode="auto">
          <a:xfrm>
            <a:off x="6994525" y="5962650"/>
            <a:ext cx="1455738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P(M|A)=0.7</a:t>
            </a:r>
          </a:p>
          <a:p>
            <a:r>
              <a:rPr lang="en-US" sz="1600"/>
              <a:t>P(M|~A)=0.01</a:t>
            </a:r>
          </a:p>
        </p:txBody>
      </p:sp>
    </p:spTree>
    <p:extLst>
      <p:ext uri="{BB962C8B-B14F-4D97-AF65-F5344CB8AC3E}">
        <p14:creationId xmlns:p14="http://schemas.microsoft.com/office/powerpoint/2010/main" val="77886745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1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82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n-ea"/>
              </a:rPr>
              <a:t>Say we want to infer B, given E and M, i.e., </a:t>
            </a:r>
            <a:r>
              <a:rPr lang="en-US" sz="2400" i="1" dirty="0">
                <a:ea typeface="+mn-ea"/>
              </a:rPr>
              <a:t>P</a:t>
            </a:r>
            <a:r>
              <a:rPr lang="en-US" sz="2400" dirty="0">
                <a:ea typeface="+mn-ea"/>
              </a:rPr>
              <a:t>(B | E, M)</a:t>
            </a:r>
          </a:p>
          <a:p>
            <a:pPr eaLnBrk="1" hangingPunct="1">
              <a:defRPr/>
            </a:pPr>
            <a:r>
              <a:rPr lang="en-US" sz="2400" dirty="0">
                <a:ea typeface="+mn-ea"/>
              </a:rPr>
              <a:t>We generate tons of samples</a:t>
            </a:r>
          </a:p>
          <a:p>
            <a:pPr eaLnBrk="1" hangingPunct="1">
              <a:defRPr/>
            </a:pPr>
            <a:r>
              <a:rPr lang="en-US" sz="2400" dirty="0">
                <a:ea typeface="+mn-ea"/>
              </a:rPr>
              <a:t>Keep those samples with E=true and M=true, and </a:t>
            </a:r>
            <a:r>
              <a:rPr lang="en-US" sz="2400" dirty="0">
                <a:solidFill>
                  <a:srgbClr val="FF3300"/>
                </a:solidFill>
                <a:ea typeface="+mn-ea"/>
              </a:rPr>
              <a:t>throw away the others</a:t>
            </a:r>
          </a:p>
          <a:p>
            <a:pPr eaLnBrk="1" hangingPunct="1">
              <a:defRPr/>
            </a:pPr>
            <a:r>
              <a:rPr lang="en-US" sz="2400" dirty="0">
                <a:ea typeface="+mn-ea"/>
              </a:rPr>
              <a:t>For the ones we keep (</a:t>
            </a:r>
            <a:r>
              <a:rPr lang="en-US" sz="2400" i="1" dirty="0">
                <a:ea typeface="+mn-ea"/>
              </a:rPr>
              <a:t>n</a:t>
            </a:r>
            <a:r>
              <a:rPr lang="en-US" sz="2400" dirty="0">
                <a:ea typeface="+mn-ea"/>
              </a:rPr>
              <a:t> of them), count the ones with B=true, i.e., those that fit our query (</a:t>
            </a:r>
            <a:r>
              <a:rPr lang="en-US" sz="2400" i="1" dirty="0">
                <a:ea typeface="+mn-ea"/>
              </a:rPr>
              <a:t>n</a:t>
            </a:r>
            <a:r>
              <a:rPr lang="en-US" sz="2400" baseline="-25000" dirty="0">
                <a:ea typeface="+mn-ea"/>
              </a:rPr>
              <a:t>1</a:t>
            </a:r>
            <a:r>
              <a:rPr lang="en-US" sz="2400" dirty="0">
                <a:ea typeface="+mn-ea"/>
              </a:rPr>
              <a:t>)</a:t>
            </a:r>
          </a:p>
          <a:p>
            <a:pPr eaLnBrk="1" hangingPunct="1">
              <a:defRPr/>
            </a:pPr>
            <a:r>
              <a:rPr lang="en-US" sz="2400" dirty="0">
                <a:ea typeface="+mn-ea"/>
              </a:rPr>
              <a:t>We return an estimate of 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ea typeface="+mn-ea"/>
              </a:rPr>
              <a:t>       P(B | E, M) </a:t>
            </a:r>
            <a:r>
              <a:rPr lang="en-US" sz="2400" dirty="0">
                <a:ea typeface="+mn-ea"/>
                <a:sym typeface="Symbol" pitchFamily="18" charset="2"/>
              </a:rPr>
              <a:t>≈ </a:t>
            </a:r>
            <a:r>
              <a:rPr lang="en-US" sz="2400" i="1" dirty="0">
                <a:ea typeface="+mn-ea"/>
                <a:sym typeface="Symbol" pitchFamily="18" charset="2"/>
              </a:rPr>
              <a:t>n</a:t>
            </a:r>
            <a:r>
              <a:rPr lang="en-US" sz="2400" baseline="-25000" dirty="0">
                <a:ea typeface="+mn-ea"/>
                <a:sym typeface="Symbol" pitchFamily="18" charset="2"/>
              </a:rPr>
              <a:t>1</a:t>
            </a:r>
            <a:r>
              <a:rPr lang="en-US" sz="2400" dirty="0">
                <a:ea typeface="+mn-ea"/>
                <a:sym typeface="Symbol" pitchFamily="18" charset="2"/>
              </a:rPr>
              <a:t> / </a:t>
            </a:r>
            <a:r>
              <a:rPr lang="en-US" sz="2400" i="1" dirty="0">
                <a:ea typeface="+mn-ea"/>
                <a:sym typeface="Symbol" pitchFamily="18" charset="2"/>
              </a:rPr>
              <a:t>n</a:t>
            </a:r>
          </a:p>
          <a:p>
            <a:pPr eaLnBrk="1" hangingPunct="1">
              <a:defRPr/>
            </a:pPr>
            <a:r>
              <a:rPr lang="en-US" sz="2400" dirty="0">
                <a:ea typeface="+mn-ea"/>
              </a:rPr>
              <a:t>The quality of this estimate improves </a:t>
            </a:r>
          </a:p>
          <a:p>
            <a:pPr eaLnBrk="1" hangingPunct="1">
              <a:buFontTx/>
              <a:buNone/>
              <a:defRPr/>
            </a:pPr>
            <a:r>
              <a:rPr lang="en-US" sz="2400" dirty="0">
                <a:ea typeface="+mn-ea"/>
              </a:rPr>
              <a:t>	as we sample more and more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677863" y="152400"/>
            <a:ext cx="77708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57200">
              <a:buClr>
                <a:srgbClr val="000099"/>
              </a:buClr>
              <a:buSzPct val="100000"/>
              <a:buFont typeface="Arial" charset="0"/>
              <a:buNone/>
            </a:pPr>
            <a:r>
              <a:rPr lang="en-US" sz="3600" b="1" dirty="0">
                <a:solidFill>
                  <a:srgbClr val="000099"/>
                </a:solidFill>
                <a:latin typeface="+mj-lt"/>
              </a:rPr>
              <a:t>Inference with Simple Sampling</a:t>
            </a:r>
          </a:p>
        </p:txBody>
      </p:sp>
      <p:sp>
        <p:nvSpPr>
          <p:cNvPr id="38915" name="Oval 4"/>
          <p:cNvSpPr>
            <a:spLocks noChangeArrowheads="1"/>
          </p:cNvSpPr>
          <p:nvPr/>
        </p:nvSpPr>
        <p:spPr bwMode="auto">
          <a:xfrm>
            <a:off x="6248400" y="34290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38916" name="Oval 5"/>
          <p:cNvSpPr>
            <a:spLocks noChangeArrowheads="1"/>
          </p:cNvSpPr>
          <p:nvPr/>
        </p:nvSpPr>
        <p:spPr bwMode="auto">
          <a:xfrm>
            <a:off x="8077200" y="3429000"/>
            <a:ext cx="609600" cy="609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</a:t>
            </a:r>
          </a:p>
        </p:txBody>
      </p:sp>
      <p:sp>
        <p:nvSpPr>
          <p:cNvPr id="38917" name="Oval 6"/>
          <p:cNvSpPr>
            <a:spLocks noChangeArrowheads="1"/>
          </p:cNvSpPr>
          <p:nvPr/>
        </p:nvSpPr>
        <p:spPr bwMode="auto">
          <a:xfrm>
            <a:off x="7162800" y="44958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38918" name="Line 7"/>
          <p:cNvSpPr>
            <a:spLocks noChangeShapeType="1"/>
          </p:cNvSpPr>
          <p:nvPr/>
        </p:nvSpPr>
        <p:spPr bwMode="auto">
          <a:xfrm>
            <a:off x="6705600" y="40386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Line 8"/>
          <p:cNvSpPr>
            <a:spLocks noChangeShapeType="1"/>
          </p:cNvSpPr>
          <p:nvPr/>
        </p:nvSpPr>
        <p:spPr bwMode="auto">
          <a:xfrm flipH="1">
            <a:off x="7696200" y="40386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Oval 9"/>
          <p:cNvSpPr>
            <a:spLocks noChangeArrowheads="1"/>
          </p:cNvSpPr>
          <p:nvPr/>
        </p:nvSpPr>
        <p:spPr bwMode="auto">
          <a:xfrm>
            <a:off x="6248400" y="55626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J</a:t>
            </a:r>
          </a:p>
        </p:txBody>
      </p:sp>
      <p:sp>
        <p:nvSpPr>
          <p:cNvPr id="38921" name="Line 10"/>
          <p:cNvSpPr>
            <a:spLocks noChangeShapeType="1"/>
          </p:cNvSpPr>
          <p:nvPr/>
        </p:nvSpPr>
        <p:spPr bwMode="auto">
          <a:xfrm flipH="1">
            <a:off x="6781800" y="51054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Oval 11"/>
          <p:cNvSpPr>
            <a:spLocks noChangeArrowheads="1"/>
          </p:cNvSpPr>
          <p:nvPr/>
        </p:nvSpPr>
        <p:spPr bwMode="auto">
          <a:xfrm>
            <a:off x="8077200" y="5562600"/>
            <a:ext cx="609600" cy="609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M</a:t>
            </a:r>
          </a:p>
        </p:txBody>
      </p:sp>
      <p:sp>
        <p:nvSpPr>
          <p:cNvPr id="38923" name="Line 12"/>
          <p:cNvSpPr>
            <a:spLocks noChangeShapeType="1"/>
          </p:cNvSpPr>
          <p:nvPr/>
        </p:nvSpPr>
        <p:spPr bwMode="auto">
          <a:xfrm>
            <a:off x="7620000" y="5105400"/>
            <a:ext cx="609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70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9288" y="2420938"/>
            <a:ext cx="3810000" cy="2133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Sequential Monte Carlo filter</a:t>
            </a:r>
          </a:p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Bootstrap filter</a:t>
            </a:r>
          </a:p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65650" y="2405063"/>
            <a:ext cx="3810000" cy="21336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Condensation</a:t>
            </a:r>
          </a:p>
          <a:p>
            <a:pPr>
              <a:defRPr/>
            </a:pPr>
            <a:r>
              <a:rPr lang="en-US">
                <a:latin typeface="Arial" charset="0"/>
                <a:cs typeface="Arial" charset="0"/>
              </a:rPr>
              <a:t>Survival of the fittest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17538" y="762000"/>
            <a:ext cx="78486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4000" b="1" dirty="0" err="1">
                <a:latin typeface="Tahoma" charset="0"/>
              </a:rPr>
              <a:t>Particle</a:t>
            </a:r>
            <a:r>
              <a:rPr lang="de-DE" sz="4000" b="1" dirty="0">
                <a:latin typeface="Tahoma" charset="0"/>
              </a:rPr>
              <a:t> Filters</a:t>
            </a:r>
            <a:endParaRPr lang="en-US" sz="4000" b="1" dirty="0">
              <a:latin typeface="Tahoma" charset="0"/>
            </a:endParaRPr>
          </a:p>
        </p:txBody>
      </p:sp>
      <p:sp>
        <p:nvSpPr>
          <p:cNvPr id="53252" name="TextBox 1"/>
          <p:cNvSpPr txBox="1">
            <a:spLocks noChangeArrowheads="1"/>
          </p:cNvSpPr>
          <p:nvPr/>
        </p:nvSpPr>
        <p:spPr bwMode="auto">
          <a:xfrm>
            <a:off x="617538" y="1828800"/>
            <a:ext cx="2941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Also known as:</a:t>
            </a:r>
          </a:p>
        </p:txBody>
      </p:sp>
      <p:sp>
        <p:nvSpPr>
          <p:cNvPr id="53253" name="Rectangle 2"/>
          <p:cNvSpPr>
            <a:spLocks noChangeArrowheads="1"/>
          </p:cNvSpPr>
          <p:nvPr/>
        </p:nvSpPr>
        <p:spPr bwMode="auto">
          <a:xfrm>
            <a:off x="457200" y="4114800"/>
            <a:ext cx="8305799" cy="242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2800" dirty="0"/>
              <a:t>Sampling-based approach rather than trying to calculate the exact posterior</a:t>
            </a:r>
          </a:p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Represent belief by a set of random samples, which approximates the posterior </a:t>
            </a:r>
            <a:r>
              <a:rPr lang="en-US" sz="2800" b="1" i="1" dirty="0">
                <a:solidFill>
                  <a:srgbClr val="FF0000"/>
                </a:solidFill>
              </a:rPr>
              <a:t>distribution</a:t>
            </a:r>
          </a:p>
          <a:p>
            <a:pPr marL="457200" indent="-457200">
              <a:lnSpc>
                <a:spcPct val="90000"/>
              </a:lnSpc>
              <a:buFont typeface="Arial" charset="0"/>
              <a:buChar char="•"/>
            </a:pPr>
            <a:r>
              <a:rPr lang="en-US" sz="2800" b="1" dirty="0"/>
              <a:t>Approximate solution to an exact model</a:t>
            </a:r>
            <a:r>
              <a:rPr lang="en-US" sz="2800" dirty="0"/>
              <a:t> (rather than an optimal solution to an approximate model)</a:t>
            </a:r>
          </a:p>
        </p:txBody>
      </p:sp>
    </p:spTree>
    <p:extLst>
      <p:ext uri="{BB962C8B-B14F-4D97-AF65-F5344CB8AC3E}">
        <p14:creationId xmlns:p14="http://schemas.microsoft.com/office/powerpoint/2010/main" val="242858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Hearing Speech with your Eyes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4572000" cy="4038600"/>
          </a:xfrm>
        </p:spPr>
        <p:txBody>
          <a:bodyPr/>
          <a:lstStyle/>
          <a:p>
            <a:pPr eaLnBrk="1" hangingPunct="1"/>
            <a:r>
              <a:rPr lang="en-US" b="0" dirty="0" err="1"/>
              <a:t>McGurk</a:t>
            </a:r>
            <a:r>
              <a:rPr lang="en-US" b="0" dirty="0"/>
              <a:t> Effect:  An audio-visual illusion – what you </a:t>
            </a:r>
            <a:r>
              <a:rPr lang="en-US" dirty="0"/>
              <a:t>see</a:t>
            </a:r>
            <a:r>
              <a:rPr lang="en-US" b="0" dirty="0"/>
              <a:t> affects what you hear</a:t>
            </a:r>
          </a:p>
          <a:p>
            <a:pPr eaLnBrk="1" hangingPunct="1"/>
            <a:r>
              <a:rPr lang="en-US" b="0" dirty="0"/>
              <a:t>Is he saying “BA BA” or “DA DA”?</a:t>
            </a:r>
          </a:p>
          <a:p>
            <a:pPr eaLnBrk="1" hangingPunct="1"/>
            <a:r>
              <a:rPr lang="en-US" sz="2000" b="0" dirty="0"/>
              <a:t>Most adults (98%) think they are hearing "DA" – a so called "fused response" – where the "D" is a result of an </a:t>
            </a:r>
            <a:r>
              <a:rPr lang="en-US" sz="2000" i="1" dirty="0"/>
              <a:t>audio-visual illusion</a:t>
            </a:r>
            <a:r>
              <a:rPr lang="en-US" sz="2000" b="0" i="1" dirty="0"/>
              <a:t>.</a:t>
            </a:r>
            <a:r>
              <a:rPr lang="en-US" sz="2000" b="0" dirty="0"/>
              <a:t> In reality you are </a:t>
            </a:r>
            <a:r>
              <a:rPr lang="en-US" sz="2000" b="0" i="1" dirty="0"/>
              <a:t>hearing</a:t>
            </a:r>
            <a:r>
              <a:rPr lang="en-US" sz="2000" b="0" dirty="0"/>
              <a:t> the sound “BA,” while you are </a:t>
            </a:r>
            <a:r>
              <a:rPr lang="en-US" sz="2000" b="0" i="1" dirty="0"/>
              <a:t>seeing</a:t>
            </a:r>
            <a:r>
              <a:rPr lang="en-US" sz="2000" b="0" dirty="0"/>
              <a:t> the lip movements “GA.”</a:t>
            </a:r>
          </a:p>
          <a:p>
            <a:pPr eaLnBrk="1" hangingPunct="1"/>
            <a:endParaRPr lang="en-US" b="0" dirty="0"/>
          </a:p>
        </p:txBody>
      </p:sp>
      <p:pic>
        <p:nvPicPr>
          <p:cNvPr id="6" name="McGurk_large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819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Monte Carlo Methods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1534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b="0" dirty="0">
                <a:latin typeface="Arial" charset="0"/>
                <a:cs typeface="Arial" charset="0"/>
              </a:rPr>
              <a:t>A class of numerical methods involving statistical sampling processes for finding approximate solutions to quantitative problems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b="0" dirty="0">
                <a:latin typeface="Arial" charset="0"/>
                <a:cs typeface="Arial" charset="0"/>
              </a:rPr>
              <a:t>In 1864 O. Fox estimated </a:t>
            </a:r>
            <a:r>
              <a:rPr lang="en-US" sz="2800" b="0" dirty="0">
                <a:latin typeface="Times"/>
                <a:cs typeface="Times"/>
                <a:sym typeface="Symbol" charset="0"/>
              </a:rPr>
              <a:t>π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 by dropping a needle onto a ruled board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b="0" dirty="0">
                <a:latin typeface="Arial" charset="0"/>
                <a:cs typeface="Arial" charset="0"/>
                <a:sym typeface="Symbol" charset="0"/>
              </a:rPr>
              <a:t>S. </a:t>
            </a:r>
            <a:r>
              <a:rPr lang="en-US" b="0" dirty="0" err="1">
                <a:latin typeface="Arial" charset="0"/>
                <a:cs typeface="Arial" charset="0"/>
                <a:sym typeface="Symbol" charset="0"/>
              </a:rPr>
              <a:t>Ulam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 used computers in 1940s to automate the statistical sampling process for developing nuclear weapons at Los Alamos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b="0" dirty="0">
                <a:latin typeface="Arial" charset="0"/>
                <a:cs typeface="Arial" charset="0"/>
                <a:sym typeface="Symbol" charset="0"/>
              </a:rPr>
              <a:t>S. </a:t>
            </a:r>
            <a:r>
              <a:rPr lang="en-US" b="0" dirty="0" err="1">
                <a:latin typeface="Arial" charset="0"/>
                <a:cs typeface="Arial" charset="0"/>
                <a:sym typeface="Symbol" charset="0"/>
              </a:rPr>
              <a:t>Ulam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, J. von </a:t>
            </a:r>
            <a:r>
              <a:rPr lang="en-US" b="0" dirty="0" err="1">
                <a:latin typeface="Arial" charset="0"/>
                <a:cs typeface="Arial" charset="0"/>
                <a:sym typeface="Symbol" charset="0"/>
              </a:rPr>
              <a:t>Neuman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, and N. Metropolis developed algorithms to convert non-random problems into random forms so that statistical sampling can be used for their solution; they named them </a:t>
            </a:r>
            <a:r>
              <a:rPr lang="ja-JP" altLang="en-US" b="0" dirty="0">
                <a:latin typeface="Arial" charset="0"/>
                <a:cs typeface="Arial" charset="0"/>
                <a:sym typeface="Symbol" charset="0"/>
              </a:rPr>
              <a:t>“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Monte Carlo</a:t>
            </a:r>
            <a:r>
              <a:rPr lang="ja-JP" altLang="en-US" b="0" dirty="0">
                <a:latin typeface="Arial" charset="0"/>
                <a:cs typeface="Arial" charset="0"/>
                <a:sym typeface="Symbol" charset="0"/>
              </a:rPr>
              <a:t>”</a:t>
            </a:r>
            <a:r>
              <a:rPr lang="en-US" b="0" dirty="0">
                <a:latin typeface="Arial" charset="0"/>
                <a:cs typeface="Arial" charset="0"/>
                <a:sym typeface="Symbol" charset="0"/>
              </a:rPr>
              <a:t> methods after the casino</a:t>
            </a:r>
          </a:p>
        </p:txBody>
      </p:sp>
    </p:spTree>
    <p:extLst>
      <p:ext uri="{BB962C8B-B14F-4D97-AF65-F5344CB8AC3E}">
        <p14:creationId xmlns:p14="http://schemas.microsoft.com/office/powerpoint/2010/main" val="18976480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610600" cy="2971800"/>
          </a:xfrm>
          <a:noFill/>
        </p:spPr>
        <p:txBody>
          <a:bodyPr/>
          <a:lstStyle/>
          <a:p>
            <a:pPr eaLnBrk="1" hangingPunct="1"/>
            <a:r>
              <a:rPr lang="en-US" altLang="en-US" sz="4800"/>
              <a:t>Tracking using Particle Filters:</a:t>
            </a:r>
            <a:br>
              <a:rPr lang="en-US" altLang="en-US" sz="4800"/>
            </a:br>
            <a:r>
              <a:rPr lang="en-US" altLang="en-US" sz="4800"/>
              <a:t>CONDENSATION (</a:t>
            </a:r>
            <a:r>
              <a:rPr lang="en-US" altLang="en-US" sz="4800" u="sng">
                <a:solidFill>
                  <a:schemeClr val="tx1"/>
                </a:solidFill>
              </a:rPr>
              <a:t>Cond</a:t>
            </a:r>
            <a:r>
              <a:rPr lang="en-US" altLang="en-US" sz="4800">
                <a:solidFill>
                  <a:schemeClr val="tx1"/>
                </a:solidFill>
              </a:rPr>
              <a:t>itional </a:t>
            </a:r>
            <a:r>
              <a:rPr lang="en-US" altLang="en-US" sz="4800" u="sng">
                <a:solidFill>
                  <a:schemeClr val="tx1"/>
                </a:solidFill>
              </a:rPr>
              <a:t>Dens</a:t>
            </a:r>
            <a:r>
              <a:rPr lang="en-US" altLang="en-US" sz="4800">
                <a:solidFill>
                  <a:schemeClr val="tx1"/>
                </a:solidFill>
              </a:rPr>
              <a:t>ity Propag</a:t>
            </a:r>
            <a:r>
              <a:rPr lang="en-US" altLang="en-US" sz="4800" u="sng">
                <a:solidFill>
                  <a:schemeClr val="tx1"/>
                </a:solidFill>
              </a:rPr>
              <a:t>ation)</a:t>
            </a:r>
            <a:br>
              <a:rPr lang="en-US" altLang="en-US" sz="4800">
                <a:solidFill>
                  <a:srgbClr val="FF0000"/>
                </a:solidFill>
              </a:rPr>
            </a:br>
            <a:endParaRPr lang="en-US" altLang="en-US" sz="4800">
              <a:solidFill>
                <a:schemeClr val="accent2"/>
              </a:solidFill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990600" y="4038600"/>
            <a:ext cx="7239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/>
              <a:t>M. Isard and A. Blake, CONDENSATION – Conditional density propagation for visual tracking, </a:t>
            </a:r>
            <a:r>
              <a:rPr lang="en-US" altLang="en-US" sz="2000" i="1"/>
              <a:t>Int. J. Computer Vision </a:t>
            </a:r>
            <a:r>
              <a:rPr lang="en-US" altLang="en-US" sz="2000" b="1"/>
              <a:t>29</a:t>
            </a:r>
            <a:r>
              <a:rPr lang="en-US" altLang="en-US" sz="2000"/>
              <a:t>(1), 1998, pp. 4-28</a:t>
            </a:r>
          </a:p>
        </p:txBody>
      </p:sp>
    </p:spTree>
    <p:extLst>
      <p:ext uri="{BB962C8B-B14F-4D97-AF65-F5344CB8AC3E}">
        <p14:creationId xmlns:p14="http://schemas.microsoft.com/office/powerpoint/2010/main" val="501175885"/>
      </p:ext>
    </p:extLst>
  </p:cSld>
  <p:clrMapOvr>
    <a:masterClrMapping/>
  </p:clrMapOvr>
  <p:transition spd="slow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38138"/>
            <a:ext cx="8001000" cy="952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Arial" charset="0"/>
              </a:rPr>
              <a:t>Tracking in Video using a Particle Filter Algorithm to Estimate Object’s State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513513" y="5229225"/>
            <a:ext cx="1620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1000">
                <a:latin typeface="Tahoma" charset="0"/>
              </a:rPr>
              <a:t>From </a:t>
            </a:r>
            <a:r>
              <a:rPr lang="en-US" sz="1000" i="1">
                <a:latin typeface="Tahoma" charset="0"/>
              </a:rPr>
              <a:t>Isard &amp; Blake, 1998</a:t>
            </a:r>
            <a:endParaRPr lang="en-US" sz="1000">
              <a:latin typeface="Tahoma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660525" y="54117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endParaRPr lang="en-US" sz="2400">
              <a:latin typeface="Tahoma" charset="0"/>
            </a:endParaRPr>
          </a:p>
        </p:txBody>
      </p:sp>
      <p:pic>
        <p:nvPicPr>
          <p:cNvPr id="118788" name="Picture 5" descr="cond_sampl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925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119941" y="5682604"/>
            <a:ext cx="3094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sz="2400" dirty="0">
                <a:latin typeface="Tahoma" charset="0"/>
              </a:rPr>
              <a:t>Hidden state samples</a:t>
            </a:r>
          </a:p>
        </p:txBody>
      </p:sp>
      <p:pic>
        <p:nvPicPr>
          <p:cNvPr id="118790" name="Picture 7" descr="cond_sampl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61925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165725" y="5502275"/>
            <a:ext cx="2682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sz="2400">
                <a:latin typeface="Tahoma" charset="0"/>
              </a:rPr>
              <a:t>Mean of weighted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2400">
                <a:latin typeface="Tahoma" charset="0"/>
              </a:rPr>
              <a:t>state samples</a:t>
            </a:r>
          </a:p>
        </p:txBody>
      </p:sp>
    </p:spTree>
    <p:extLst>
      <p:ext uri="{BB962C8B-B14F-4D97-AF65-F5344CB8AC3E}">
        <p14:creationId xmlns:p14="http://schemas.microsoft.com/office/powerpoint/2010/main" val="2962837183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1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624013" y="3048000"/>
          <a:ext cx="6351587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97" name="Equation" r:id="rId4" imgW="1600200" imgH="419100" progId="Equation.DSMT4">
                  <p:embed/>
                </p:oleObj>
              </mc:Choice>
              <mc:Fallback>
                <p:oleObj name="Equation" r:id="rId4" imgW="1600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3048000"/>
                        <a:ext cx="6351587" cy="166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306" name="Group 18"/>
          <p:cNvGrpSpPr>
            <a:grpSpLocks/>
          </p:cNvGrpSpPr>
          <p:nvPr/>
        </p:nvGrpSpPr>
        <p:grpSpPr bwMode="auto">
          <a:xfrm>
            <a:off x="457200" y="4267200"/>
            <a:ext cx="4495800" cy="2190750"/>
            <a:chOff x="288" y="2688"/>
            <a:chExt cx="2832" cy="1380"/>
          </a:xfrm>
        </p:grpSpPr>
        <p:sp>
          <p:nvSpPr>
            <p:cNvPr id="51215" name="Text Box 7"/>
            <p:cNvSpPr txBox="1">
              <a:spLocks noChangeArrowheads="1"/>
            </p:cNvSpPr>
            <p:nvPr/>
          </p:nvSpPr>
          <p:spPr bwMode="auto">
            <a:xfrm>
              <a:off x="288" y="3312"/>
              <a:ext cx="283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r>
                <a:rPr lang="en-US" sz="2400" dirty="0"/>
                <a:t>This is what you want at each time step. Knowing </a:t>
              </a:r>
              <a:r>
                <a:rPr lang="en-US" sz="2400" i="1" dirty="0"/>
                <a:t>P</a:t>
              </a:r>
              <a:r>
                <a:rPr lang="en-US" sz="2400" dirty="0"/>
                <a:t>(</a:t>
              </a:r>
              <a:r>
                <a:rPr lang="en-US" sz="2400" b="1" dirty="0"/>
                <a:t>X</a:t>
              </a:r>
              <a:r>
                <a:rPr lang="en-US" sz="2400" dirty="0"/>
                <a:t>|</a:t>
              </a:r>
              <a:r>
                <a:rPr lang="en-US" sz="2400" b="1" dirty="0"/>
                <a:t>Z</a:t>
              </a:r>
              <a:r>
                <a:rPr lang="en-US" sz="2400" dirty="0"/>
                <a:t>) will tell us the most likely state </a:t>
              </a:r>
              <a:r>
                <a:rPr lang="en-US" sz="2400" b="1" dirty="0"/>
                <a:t>X</a:t>
              </a:r>
              <a:endParaRPr lang="en-US" sz="2400" dirty="0"/>
            </a:p>
          </p:txBody>
        </p:sp>
        <p:sp>
          <p:nvSpPr>
            <p:cNvPr id="51216" name="Line 8"/>
            <p:cNvSpPr>
              <a:spLocks noChangeShapeType="1"/>
            </p:cNvSpPr>
            <p:nvPr/>
          </p:nvSpPr>
          <p:spPr bwMode="auto">
            <a:xfrm flipV="1">
              <a:off x="1344" y="2688"/>
              <a:ext cx="144" cy="576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6324600" y="1143000"/>
            <a:ext cx="2438400" cy="1981200"/>
            <a:chOff x="3984" y="720"/>
            <a:chExt cx="1536" cy="1248"/>
          </a:xfrm>
        </p:grpSpPr>
        <p:sp>
          <p:nvSpPr>
            <p:cNvPr id="51213" name="Line 9"/>
            <p:cNvSpPr>
              <a:spLocks noChangeShapeType="1"/>
            </p:cNvSpPr>
            <p:nvPr/>
          </p:nvSpPr>
          <p:spPr bwMode="auto">
            <a:xfrm flipH="1">
              <a:off x="4656" y="1344"/>
              <a:ext cx="192" cy="624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1214" name="Text Box 11"/>
            <p:cNvSpPr txBox="1">
              <a:spLocks noChangeArrowheads="1"/>
            </p:cNvSpPr>
            <p:nvPr/>
          </p:nvSpPr>
          <p:spPr bwMode="auto">
            <a:xfrm>
              <a:off x="3984" y="720"/>
              <a:ext cx="153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r>
                <a:rPr lang="en-US" sz="2400" dirty="0"/>
                <a:t>This is what you can </a:t>
              </a:r>
              <a:r>
                <a:rPr lang="en-US" sz="2400" b="1" i="1" dirty="0"/>
                <a:t>predict</a:t>
              </a:r>
              <a:endParaRPr lang="en-US" sz="2400" dirty="0"/>
            </a:p>
          </p:txBody>
        </p: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>
            <a:off x="2209800" y="1295400"/>
            <a:ext cx="2946400" cy="1676400"/>
            <a:chOff x="1392" y="816"/>
            <a:chExt cx="1856" cy="1056"/>
          </a:xfrm>
        </p:grpSpPr>
        <p:sp>
          <p:nvSpPr>
            <p:cNvPr id="51211" name="Text Box 13"/>
            <p:cNvSpPr txBox="1">
              <a:spLocks noChangeArrowheads="1"/>
            </p:cNvSpPr>
            <p:nvPr/>
          </p:nvSpPr>
          <p:spPr bwMode="auto">
            <a:xfrm>
              <a:off x="1392" y="816"/>
              <a:ext cx="185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r>
                <a:rPr lang="en-US" sz="2400"/>
                <a:t>This is what you can</a:t>
              </a:r>
            </a:p>
            <a:p>
              <a:pPr eaLnBrk="1" hangingPunct="1">
                <a:spcBef>
                  <a:spcPct val="0"/>
                </a:spcBef>
                <a:defRPr/>
              </a:pPr>
              <a:r>
                <a:rPr lang="en-US" sz="2400"/>
                <a:t>evaluate</a:t>
              </a:r>
            </a:p>
          </p:txBody>
        </p:sp>
        <p:sp>
          <p:nvSpPr>
            <p:cNvPr id="51212" name="Line 14"/>
            <p:cNvSpPr>
              <a:spLocks noChangeShapeType="1"/>
            </p:cNvSpPr>
            <p:nvPr/>
          </p:nvSpPr>
          <p:spPr bwMode="auto">
            <a:xfrm>
              <a:off x="2736" y="1200"/>
              <a:ext cx="432" cy="672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51206" name="Text Box 19"/>
          <p:cNvSpPr txBox="1">
            <a:spLocks noChangeArrowheads="1"/>
          </p:cNvSpPr>
          <p:nvPr/>
        </p:nvSpPr>
        <p:spPr bwMode="auto">
          <a:xfrm>
            <a:off x="2971800" y="53975"/>
            <a:ext cx="34686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sz="4400"/>
              <a:t>Bayes</a:t>
            </a:r>
            <a:r>
              <a:rPr lang="ja-JP" altLang="en-US" sz="4400"/>
              <a:t>’</a:t>
            </a:r>
            <a:r>
              <a:rPr lang="en-US" sz="4400"/>
              <a:t>s Rule</a:t>
            </a:r>
          </a:p>
        </p:txBody>
      </p:sp>
      <p:grpSp>
        <p:nvGrpSpPr>
          <p:cNvPr id="12311" name="Group 23"/>
          <p:cNvGrpSpPr>
            <a:grpSpLocks/>
          </p:cNvGrpSpPr>
          <p:nvPr/>
        </p:nvGrpSpPr>
        <p:grpSpPr bwMode="auto">
          <a:xfrm>
            <a:off x="5334000" y="4038600"/>
            <a:ext cx="3810000" cy="2481263"/>
            <a:chOff x="3312" y="2544"/>
            <a:chExt cx="3281" cy="1223"/>
          </a:xfrm>
        </p:grpSpPr>
        <p:sp>
          <p:nvSpPr>
            <p:cNvPr id="51208" name="Line 20"/>
            <p:cNvSpPr>
              <a:spLocks noChangeShapeType="1"/>
            </p:cNvSpPr>
            <p:nvPr/>
          </p:nvSpPr>
          <p:spPr bwMode="auto">
            <a:xfrm flipV="1">
              <a:off x="3312" y="2544"/>
              <a:ext cx="1248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51209" name="Text Box 21"/>
            <p:cNvSpPr txBox="1">
              <a:spLocks noChangeArrowheads="1"/>
            </p:cNvSpPr>
            <p:nvPr/>
          </p:nvSpPr>
          <p:spPr bwMode="auto">
            <a:xfrm>
              <a:off x="3456" y="3362"/>
              <a:ext cx="3137" cy="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defRPr/>
              </a:pPr>
              <a:r>
                <a:rPr lang="en-US" sz="2400"/>
                <a:t>This is a constant for a given image</a:t>
              </a:r>
            </a:p>
          </p:txBody>
        </p:sp>
        <p:sp>
          <p:nvSpPr>
            <p:cNvPr id="51210" name="Line 22"/>
            <p:cNvSpPr>
              <a:spLocks noChangeShapeType="1"/>
            </p:cNvSpPr>
            <p:nvPr/>
          </p:nvSpPr>
          <p:spPr bwMode="auto">
            <a:xfrm flipH="1" flipV="1">
              <a:off x="3935" y="2976"/>
              <a:ext cx="97" cy="384"/>
            </a:xfrm>
            <a:prstGeom prst="line">
              <a:avLst/>
            </a:prstGeom>
            <a:noFill/>
            <a:ln w="889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44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8077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Algorithm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518160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  <a:defRPr/>
            </a:pPr>
            <a:r>
              <a:rPr lang="en-US" sz="2800" dirty="0">
                <a:latin typeface="Arial" charset="0"/>
                <a:cs typeface="Arial" charset="0"/>
              </a:rPr>
              <a:t>Select</a:t>
            </a:r>
            <a:r>
              <a:rPr lang="en-US" sz="2800" b="0" dirty="0">
                <a:latin typeface="Arial" charset="0"/>
                <a:cs typeface="Arial" charset="0"/>
              </a:rPr>
              <a:t>: Randomly select </a:t>
            </a:r>
            <a:r>
              <a:rPr lang="en-US" sz="2800" b="0" i="1" dirty="0">
                <a:latin typeface="Arial" charset="0"/>
                <a:cs typeface="Arial" charset="0"/>
              </a:rPr>
              <a:t>N</a:t>
            </a:r>
            <a:r>
              <a:rPr lang="en-US" sz="2800" b="0" dirty="0">
                <a:latin typeface="Arial" charset="0"/>
                <a:cs typeface="Arial" charset="0"/>
              </a:rPr>
              <a:t> particles from {s</a:t>
            </a:r>
            <a:r>
              <a:rPr lang="en-US" sz="2800" b="0" baseline="-25000" dirty="0">
                <a:latin typeface="Arial" charset="0"/>
                <a:cs typeface="Arial" charset="0"/>
              </a:rPr>
              <a:t>t-1</a:t>
            </a:r>
            <a:r>
              <a:rPr lang="en-US" sz="2800" b="0" baseline="30000" dirty="0">
                <a:latin typeface="Arial" charset="0"/>
                <a:cs typeface="Arial" charset="0"/>
              </a:rPr>
              <a:t>(n)</a:t>
            </a:r>
            <a:r>
              <a:rPr lang="en-US" sz="2800" b="0" dirty="0">
                <a:latin typeface="Arial" charset="0"/>
                <a:cs typeface="Arial" charset="0"/>
              </a:rPr>
              <a:t>} based on weights </a:t>
            </a:r>
            <a:r>
              <a:rPr lang="en-US" b="0" dirty="0">
                <a:latin typeface="Times"/>
                <a:cs typeface="Times"/>
                <a:sym typeface="Symbol" charset="0"/>
              </a:rPr>
              <a:t>π</a:t>
            </a:r>
            <a:r>
              <a:rPr lang="en-US" sz="2800" b="0" baseline="-25000" dirty="0">
                <a:latin typeface="Arial" charset="0"/>
                <a:cs typeface="Arial" charset="0"/>
                <a:sym typeface="Symbol" charset="0"/>
              </a:rPr>
              <a:t>t-1</a:t>
            </a:r>
            <a:r>
              <a:rPr lang="en-US" sz="2800" b="0" baseline="30000" dirty="0">
                <a:latin typeface="Arial" charset="0"/>
                <a:cs typeface="Arial" charset="0"/>
                <a:sym typeface="Symbol" charset="0"/>
              </a:rPr>
              <a:t>(n)</a:t>
            </a:r>
            <a:r>
              <a:rPr lang="en-US" sz="2800" b="0" dirty="0">
                <a:latin typeface="Arial" charset="0"/>
                <a:cs typeface="Arial" charset="0"/>
                <a:sym typeface="Symbol" charset="0"/>
              </a:rPr>
              <a:t>; </a:t>
            </a:r>
            <a:r>
              <a:rPr lang="en-US" sz="2800" b="0" dirty="0">
                <a:latin typeface="Arial" charset="0"/>
                <a:cs typeface="Arial" charset="0"/>
              </a:rPr>
              <a:t>same particle may be picked multiple times (</a:t>
            </a:r>
            <a:r>
              <a:rPr lang="en-US" sz="2800" b="0" i="1" dirty="0">
                <a:solidFill>
                  <a:srgbClr val="FF0000"/>
                </a:solidFill>
                <a:latin typeface="Arial" charset="0"/>
                <a:cs typeface="Arial" charset="0"/>
              </a:rPr>
              <a:t>factored sampling</a:t>
            </a:r>
            <a:r>
              <a:rPr lang="en-US" sz="2800" b="0" dirty="0">
                <a:latin typeface="Arial" charset="0"/>
                <a:cs typeface="Arial" charset="0"/>
              </a:rPr>
              <a:t>)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n-US" sz="2800" dirty="0">
                <a:latin typeface="Arial" charset="0"/>
                <a:cs typeface="Arial" charset="0"/>
              </a:rPr>
              <a:t>Predict</a:t>
            </a:r>
            <a:r>
              <a:rPr lang="en-US" sz="2800" b="0" dirty="0">
                <a:latin typeface="Arial" charset="0"/>
                <a:cs typeface="Arial" charset="0"/>
              </a:rPr>
              <a:t>: Move particles (i.e., update states) according to a deterministic motion model (</a:t>
            </a:r>
            <a:r>
              <a:rPr lang="en-US" sz="2800" b="0" i="1" dirty="0">
                <a:solidFill>
                  <a:srgbClr val="FF0000"/>
                </a:solidFill>
                <a:latin typeface="Arial" charset="0"/>
                <a:cs typeface="Arial" charset="0"/>
              </a:rPr>
              <a:t>drift</a:t>
            </a:r>
            <a:r>
              <a:rPr lang="en-US" sz="2800" b="0" dirty="0">
                <a:latin typeface="Arial" charset="0"/>
                <a:cs typeface="Arial" charset="0"/>
              </a:rPr>
              <a:t>), then perturb them individually (</a:t>
            </a:r>
            <a:r>
              <a:rPr lang="en-US" sz="2800" b="0" i="1" dirty="0">
                <a:solidFill>
                  <a:srgbClr val="FF0000"/>
                </a:solidFill>
                <a:latin typeface="Arial" charset="0"/>
                <a:cs typeface="Arial" charset="0"/>
              </a:rPr>
              <a:t>diffuse</a:t>
            </a:r>
            <a:r>
              <a:rPr lang="en-US" sz="2800" b="0" dirty="0">
                <a:latin typeface="Arial" charset="0"/>
                <a:cs typeface="Arial" charset="0"/>
              </a:rPr>
              <a:t>)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n-US" sz="2800" dirty="0">
                <a:latin typeface="Arial" charset="0"/>
                <a:cs typeface="Arial" charset="0"/>
              </a:rPr>
              <a:t>Measure</a:t>
            </a:r>
            <a:r>
              <a:rPr lang="en-US" sz="2800" b="0" dirty="0">
                <a:latin typeface="Arial" charset="0"/>
                <a:cs typeface="Arial" charset="0"/>
              </a:rPr>
              <a:t>: Get a likelihood for each new sample by comparing it with the image</a:t>
            </a:r>
            <a:r>
              <a:rPr lang="ja-JP" altLang="en-US" sz="2800" b="0" dirty="0">
                <a:latin typeface="Arial" charset="0"/>
                <a:cs typeface="Arial" charset="0"/>
              </a:rPr>
              <a:t>’</a:t>
            </a:r>
            <a:r>
              <a:rPr lang="en-US" sz="2800" b="0" dirty="0">
                <a:latin typeface="Arial" charset="0"/>
                <a:cs typeface="Arial" charset="0"/>
              </a:rPr>
              <a:t>s local appearance, i.e., </a:t>
            </a:r>
            <a:r>
              <a:rPr lang="en-US" sz="2800" b="0" dirty="0">
                <a:latin typeface="Arial" charset="0"/>
                <a:cs typeface="Arial" charset="0"/>
                <a:sym typeface="Symbol" charset="0"/>
              </a:rPr>
              <a:t>based on </a:t>
            </a:r>
            <a:r>
              <a:rPr lang="en-US" sz="2800" b="0" i="1" dirty="0">
                <a:latin typeface="Arial" charset="0"/>
                <a:cs typeface="Arial" charset="0"/>
                <a:sym typeface="Symbol" charset="0"/>
              </a:rPr>
              <a:t>P</a:t>
            </a:r>
            <a:r>
              <a:rPr lang="en-US" sz="2800" b="0" dirty="0">
                <a:latin typeface="Arial" charset="0"/>
                <a:cs typeface="Arial" charset="0"/>
                <a:sym typeface="Symbol" charset="0"/>
              </a:rPr>
              <a:t>(</a:t>
            </a:r>
            <a:r>
              <a:rPr lang="en-US" sz="2800" b="0" dirty="0" err="1">
                <a:latin typeface="Arial" charset="0"/>
                <a:cs typeface="Arial" charset="0"/>
                <a:sym typeface="Symbol" charset="0"/>
              </a:rPr>
              <a:t>z</a:t>
            </a:r>
            <a:r>
              <a:rPr lang="en-US" sz="2800" b="0" baseline="-25000" dirty="0" err="1">
                <a:latin typeface="Arial" charset="0"/>
                <a:cs typeface="Arial" charset="0"/>
                <a:sym typeface="Symbol" charset="0"/>
              </a:rPr>
              <a:t>t</a:t>
            </a:r>
            <a:r>
              <a:rPr lang="en-US" sz="2800" b="0" baseline="-25000" dirty="0">
                <a:latin typeface="Arial" charset="0"/>
                <a:cs typeface="Arial" charset="0"/>
                <a:sym typeface="Symbol" charset="0"/>
              </a:rPr>
              <a:t> </a:t>
            </a:r>
            <a:r>
              <a:rPr lang="en-US" sz="2800" b="0" dirty="0">
                <a:latin typeface="Arial" charset="0"/>
                <a:cs typeface="Arial" charset="0"/>
                <a:sym typeface="Symbol" charset="0"/>
              </a:rPr>
              <a:t>| </a:t>
            </a:r>
            <a:r>
              <a:rPr lang="en-US" sz="2800" b="0" dirty="0" err="1">
                <a:latin typeface="Arial" charset="0"/>
                <a:cs typeface="Arial" charset="0"/>
                <a:sym typeface="Symbol" charset="0"/>
              </a:rPr>
              <a:t>x</a:t>
            </a:r>
            <a:r>
              <a:rPr lang="en-US" sz="2800" b="0" baseline="-25000" dirty="0" err="1">
                <a:latin typeface="Arial" charset="0"/>
                <a:cs typeface="Arial" charset="0"/>
                <a:sym typeface="Symbol" charset="0"/>
              </a:rPr>
              <a:t>t</a:t>
            </a:r>
            <a:r>
              <a:rPr lang="en-US" sz="2800" b="0" dirty="0">
                <a:latin typeface="Arial" charset="0"/>
                <a:cs typeface="Arial" charset="0"/>
                <a:sym typeface="Symbol" charset="0"/>
              </a:rPr>
              <a:t>); then update weight accordingly to obtain {(</a:t>
            </a:r>
            <a:r>
              <a:rPr lang="en-US" sz="2800" b="0" dirty="0" err="1">
                <a:latin typeface="Arial" charset="0"/>
                <a:cs typeface="Arial" charset="0"/>
              </a:rPr>
              <a:t>s</a:t>
            </a:r>
            <a:r>
              <a:rPr lang="en-US" sz="2800" b="0" baseline="-25000" dirty="0" err="1">
                <a:latin typeface="Arial" charset="0"/>
                <a:cs typeface="Arial" charset="0"/>
              </a:rPr>
              <a:t>t</a:t>
            </a:r>
            <a:r>
              <a:rPr lang="en-US" sz="2800" b="0" baseline="30000" dirty="0">
                <a:latin typeface="Arial" charset="0"/>
                <a:cs typeface="Arial" charset="0"/>
              </a:rPr>
              <a:t>(n)</a:t>
            </a:r>
            <a:r>
              <a:rPr lang="en-US" sz="2800" b="0" dirty="0">
                <a:latin typeface="Arial" charset="0"/>
                <a:cs typeface="Arial" charset="0"/>
              </a:rPr>
              <a:t>, </a:t>
            </a:r>
            <a:r>
              <a:rPr lang="en-US" b="0" dirty="0">
                <a:latin typeface="Times"/>
                <a:cs typeface="Times"/>
                <a:sym typeface="Symbol" charset="0"/>
              </a:rPr>
              <a:t>π</a:t>
            </a:r>
            <a:r>
              <a:rPr lang="en-US" sz="2800" b="0" baseline="-25000" dirty="0">
                <a:latin typeface="Arial" charset="0"/>
                <a:cs typeface="Arial" charset="0"/>
                <a:sym typeface="Symbol" charset="0"/>
              </a:rPr>
              <a:t>t</a:t>
            </a:r>
            <a:r>
              <a:rPr lang="en-US" sz="2800" b="0" baseline="30000" dirty="0">
                <a:latin typeface="Arial" charset="0"/>
                <a:cs typeface="Arial" charset="0"/>
                <a:sym typeface="Symbol" charset="0"/>
              </a:rPr>
              <a:t>(n)</a:t>
            </a:r>
            <a:r>
              <a:rPr lang="en-US" sz="2800" b="0" dirty="0">
                <a:latin typeface="Arial" charset="0"/>
                <a:cs typeface="Arial" charset="0"/>
              </a:rPr>
              <a:t>)}</a:t>
            </a:r>
          </a:p>
        </p:txBody>
      </p:sp>
    </p:spTree>
    <p:extLst>
      <p:ext uri="{BB962C8B-B14F-4D97-AF65-F5344CB8AC3E}">
        <p14:creationId xmlns:p14="http://schemas.microsoft.com/office/powerpoint/2010/main" val="40427790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66800" y="228600"/>
            <a:ext cx="8077200" cy="838200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/>
              <a:t>Dancing Example</a:t>
            </a:r>
          </a:p>
        </p:txBody>
      </p:sp>
      <p:pic>
        <p:nvPicPr>
          <p:cNvPr id="17412" name="dancemv.mpg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504950"/>
            <a:ext cx="6934200" cy="5200650"/>
          </a:xfrm>
        </p:spPr>
      </p:pic>
    </p:spTree>
    <p:extLst>
      <p:ext uri="{BB962C8B-B14F-4D97-AF65-F5344CB8AC3E}">
        <p14:creationId xmlns:p14="http://schemas.microsoft.com/office/powerpoint/2010/main" val="24463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17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4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8077200" cy="685800"/>
          </a:xfrm>
          <a:noFill/>
        </p:spPr>
        <p:txBody>
          <a:bodyPr/>
          <a:lstStyle/>
          <a:p>
            <a:pPr eaLnBrk="1" hangingPunct="1"/>
            <a:r>
              <a:rPr lang="en-US" altLang="en-US" sz="3600" dirty="0"/>
              <a:t>Hand Example</a:t>
            </a:r>
          </a:p>
        </p:txBody>
      </p:sp>
      <p:pic>
        <p:nvPicPr>
          <p:cNvPr id="18438" name="iccv98.mpg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3862388"/>
            <a:ext cx="0" cy="0"/>
          </a:xfrm>
        </p:spPr>
      </p:pic>
      <p:pic>
        <p:nvPicPr>
          <p:cNvPr id="18442" name="hand.mpg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219200" y="1409700"/>
            <a:ext cx="6807200" cy="51054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2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3" fill="hold"/>
                                        <p:tgtEl>
                                          <p:spTgt spid="18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video>
            <p:video>
              <p:cMediaNode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1844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4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2"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80772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Pointing Hand Example</a:t>
            </a:r>
          </a:p>
        </p:txBody>
      </p:sp>
      <p:pic>
        <p:nvPicPr>
          <p:cNvPr id="79876" name="imp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50950" y="1371600"/>
            <a:ext cx="6750050" cy="506253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5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" fill="hold"/>
                                        <p:tgtEl>
                                          <p:spTgt spid="79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6"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Glasses Example</a:t>
            </a:r>
          </a:p>
        </p:txBody>
      </p:sp>
      <p:pic>
        <p:nvPicPr>
          <p:cNvPr id="89093" name="glasses.mpg" descr="/Users/Chuck/Courses/CS 766/766 slides/condensation/glasses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313" y="2771775"/>
            <a:ext cx="4891087" cy="3827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633413" y="1143000"/>
            <a:ext cx="82296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400"/>
              <a:t>6D state space of affine transformations of a spline curve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/>
              <a:t>Edge detector applied along normals to the spline</a:t>
            </a:r>
          </a:p>
          <a:p>
            <a:pPr eaLnBrk="1" hangingPunct="1">
              <a:buFontTx/>
              <a:buChar char="•"/>
              <a:defRPr/>
            </a:pPr>
            <a:r>
              <a:rPr lang="en-US" sz="2400"/>
              <a:t>Autoregressive motion model</a:t>
            </a:r>
          </a:p>
        </p:txBody>
      </p:sp>
    </p:spTree>
    <p:extLst>
      <p:ext uri="{BB962C8B-B14F-4D97-AF65-F5344CB8AC3E}">
        <p14:creationId xmlns:p14="http://schemas.microsoft.com/office/powerpoint/2010/main" val="14300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0" fill="hold"/>
                                        <p:tgtEl>
                                          <p:spTgt spid="89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0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cs typeface="Arial" charset="0"/>
              </a:rPr>
              <a:t>3D Model-based Example</a:t>
            </a:r>
          </a:p>
        </p:txBody>
      </p:sp>
      <p:sp>
        <p:nvSpPr>
          <p:cNvPr id="7577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80772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0" dirty="0">
                <a:latin typeface="Arial" charset="0"/>
                <a:cs typeface="Arial" charset="0"/>
              </a:rPr>
              <a:t>3D state space: image position + angle</a:t>
            </a:r>
          </a:p>
          <a:p>
            <a:pPr eaLnBrk="1" hangingPunct="1">
              <a:defRPr/>
            </a:pPr>
            <a:r>
              <a:rPr lang="en-US" sz="2400" b="0" dirty="0">
                <a:latin typeface="Arial" charset="0"/>
                <a:cs typeface="Arial" charset="0"/>
              </a:rPr>
              <a:t>Polyhedral model of object</a:t>
            </a:r>
          </a:p>
        </p:txBody>
      </p:sp>
      <p:pic>
        <p:nvPicPr>
          <p:cNvPr id="92164" name="cross_road.mpg" descr="/Users/Chuck/Courses/CS 766/766 slides/condensation/cross_road.mpg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743200"/>
            <a:ext cx="4343400" cy="3475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6" name="truck.mpg" descr="/Users/Chuck/Courses/CS 766/766 slides/condensation/truck.mpg">
            <a:hlinkClick r:id="" action="ppaction://media"/>
          </p:cNvPr>
          <p:cNvPicPr>
            <a:picLocks noGrp="1" noRot="1" noChangeAspect="1" noChangeArrowheads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743200"/>
            <a:ext cx="4343400" cy="347503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5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92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0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16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2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763000" cy="685800"/>
          </a:xfrm>
        </p:spPr>
        <p:txBody>
          <a:bodyPr/>
          <a:lstStyle/>
          <a:p>
            <a:r>
              <a:rPr lang="en-US" sz="3600" dirty="0" err="1"/>
              <a:t>McGurk</a:t>
            </a:r>
            <a:r>
              <a:rPr lang="en-US" sz="3600" dirty="0"/>
              <a:t> Effect:  Hearing with your Eyes</a:t>
            </a:r>
          </a:p>
        </p:txBody>
      </p:sp>
      <p:pic>
        <p:nvPicPr>
          <p:cNvPr id="4" name="Try The McGurk Effect! - Horizon_ Is Seeing Believing_ - BBC Two_(48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43" y="1676400"/>
            <a:ext cx="7727981" cy="4343400"/>
          </a:xfrm>
        </p:spPr>
      </p:pic>
    </p:spTree>
    <p:extLst>
      <p:ext uri="{BB962C8B-B14F-4D97-AF65-F5344CB8AC3E}">
        <p14:creationId xmlns:p14="http://schemas.microsoft.com/office/powerpoint/2010/main" val="6856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000" dirty="0"/>
              <a:t>QUIZ:  Name these AIs</a:t>
            </a:r>
          </a:p>
        </p:txBody>
      </p:sp>
      <p:pic>
        <p:nvPicPr>
          <p:cNvPr id="4" name="Content Placeholder 3" descr="Gide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" r="-1140"/>
          <a:stretch>
            <a:fillRect/>
          </a:stretch>
        </p:blipFill>
        <p:spPr>
          <a:xfrm>
            <a:off x="152400" y="1295400"/>
            <a:ext cx="4295210" cy="2362200"/>
          </a:xfrm>
        </p:spPr>
      </p:pic>
      <p:pic>
        <p:nvPicPr>
          <p:cNvPr id="5" name="Picture 4" descr="jarv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30" y="1295400"/>
            <a:ext cx="4515970" cy="2362200"/>
          </a:xfrm>
          <a:prstGeom prst="rect">
            <a:avLst/>
          </a:prstGeom>
        </p:spPr>
      </p:pic>
      <p:pic>
        <p:nvPicPr>
          <p:cNvPr id="6" name="Picture 5" descr="Aid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26694"/>
            <a:ext cx="3886200" cy="2185987"/>
          </a:xfrm>
          <a:prstGeom prst="rect">
            <a:avLst/>
          </a:prstGeom>
        </p:spPr>
      </p:pic>
      <p:pic>
        <p:nvPicPr>
          <p:cNvPr id="7" name="Picture 6" descr="Pu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45" y="4114800"/>
            <a:ext cx="4897340" cy="2060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3581400"/>
            <a:ext cx="4421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Gideon (Legends of Tomorrow)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3581400"/>
            <a:ext cx="249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Jarvis (Iron Man)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6248400"/>
            <a:ext cx="4029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Aida (Agents of S.H.I.E.L.D)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6248400"/>
            <a:ext cx="3110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‘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Puter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(Lego Batman)</a:t>
            </a:r>
          </a:p>
        </p:txBody>
      </p:sp>
    </p:spTree>
    <p:extLst>
      <p:ext uri="{BB962C8B-B14F-4D97-AF65-F5344CB8AC3E}">
        <p14:creationId xmlns:p14="http://schemas.microsoft.com/office/powerpoint/2010/main" val="41669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sz="4000" dirty="0"/>
              <a:t>Extra Credit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0772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Who is credited with providing the voice of '</a:t>
            </a:r>
            <a:r>
              <a:rPr lang="en-US" sz="3200" dirty="0" err="1"/>
              <a:t>Puter</a:t>
            </a:r>
            <a:r>
              <a:rPr lang="en-US" sz="3200" dirty="0"/>
              <a:t>, the talking computer, in the Lego Batman movie?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Siri </a:t>
            </a:r>
          </a:p>
          <a:p>
            <a:endParaRPr lang="en-US" sz="3200" dirty="0"/>
          </a:p>
        </p:txBody>
      </p:sp>
      <p:pic>
        <p:nvPicPr>
          <p:cNvPr id="148484" name="Picture 4" descr="Image result for siri">
            <a:extLst>
              <a:ext uri="{FF2B5EF4-FFF2-40B4-BE49-F238E27FC236}">
                <a16:creationId xmlns:a16="http://schemas.microsoft.com/office/drawing/2014/main" id="{490908C2-30D2-BE46-A076-DEF18E30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4267200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066800"/>
          </a:xfrm>
        </p:spPr>
        <p:txBody>
          <a:bodyPr/>
          <a:lstStyle/>
          <a:p>
            <a:pPr algn="ctr"/>
            <a:r>
              <a:rPr lang="en-US" sz="3600" dirty="0"/>
              <a:t>QUIZ:  In What Movie Did a Robot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r>
              <a:rPr lang="en-US" sz="2800" dirty="0"/>
              <a:t>"I can't do that Dave”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b="0" dirty="0"/>
              <a:t>HAL 9000 in </a:t>
            </a:r>
            <a:r>
              <a:rPr lang="en-US" sz="2800" b="0" i="1" dirty="0"/>
              <a:t>2001: A Space Odyssey</a:t>
            </a:r>
            <a:r>
              <a:rPr lang="en-US" sz="2800" b="0" dirty="0"/>
              <a:t> (1968)</a:t>
            </a:r>
          </a:p>
          <a:p>
            <a:r>
              <a:rPr lang="en-US" sz="2800" dirty="0"/>
              <a:t>“Beep bop </a:t>
            </a:r>
            <a:r>
              <a:rPr lang="en-US" sz="2800" dirty="0" err="1"/>
              <a:t>boop</a:t>
            </a:r>
            <a:r>
              <a:rPr lang="en-US" sz="2800" dirty="0"/>
              <a:t> beep beep beep”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b="0" dirty="0"/>
              <a:t>R2-D2 in </a:t>
            </a:r>
            <a:r>
              <a:rPr lang="en-US" sz="2800" b="0" i="1" dirty="0"/>
              <a:t>Star Wars</a:t>
            </a:r>
            <a:r>
              <a:rPr lang="en-US" sz="2800" b="0" dirty="0"/>
              <a:t> (1977)</a:t>
            </a:r>
          </a:p>
          <a:p>
            <a:r>
              <a:rPr lang="en-US" sz="2800" b="0" dirty="0"/>
              <a:t>“</a:t>
            </a:r>
            <a:r>
              <a:rPr lang="en-US" sz="2800" dirty="0"/>
              <a:t>I need your clothes, your boots and your motorcycle”</a:t>
            </a:r>
          </a:p>
          <a:p>
            <a:pPr marL="0" indent="0">
              <a:buNone/>
            </a:pPr>
            <a:r>
              <a:rPr lang="en-US" sz="2800" b="0" dirty="0"/>
              <a:t>	The Terminator in </a:t>
            </a:r>
            <a:r>
              <a:rPr lang="en-US" sz="2800" b="0" i="1" dirty="0"/>
              <a:t>Terminator 2</a:t>
            </a:r>
            <a:r>
              <a:rPr lang="en-US" sz="2800" b="0" dirty="0"/>
              <a:t> (1991)</a:t>
            </a:r>
          </a:p>
          <a:p>
            <a:r>
              <a:rPr lang="en-US" sz="2800" dirty="0"/>
              <a:t>“</a:t>
            </a:r>
            <a:r>
              <a:rPr lang="en-US" sz="2800" dirty="0" err="1"/>
              <a:t>Klaatu</a:t>
            </a:r>
            <a:r>
              <a:rPr lang="en-US" sz="2800" dirty="0"/>
              <a:t> </a:t>
            </a:r>
            <a:r>
              <a:rPr lang="en-US" sz="2800" dirty="0" err="1"/>
              <a:t>borada</a:t>
            </a:r>
            <a:r>
              <a:rPr lang="en-US" sz="2800" dirty="0"/>
              <a:t> </a:t>
            </a:r>
            <a:r>
              <a:rPr lang="en-US" sz="2800" dirty="0" err="1"/>
              <a:t>nikto</a:t>
            </a:r>
            <a:r>
              <a:rPr lang="en-US" sz="2800" dirty="0"/>
              <a:t>”</a:t>
            </a:r>
          </a:p>
          <a:p>
            <a:pPr marL="457200" lvl="1" indent="0">
              <a:buNone/>
            </a:pPr>
            <a:r>
              <a:rPr lang="en-US" sz="2800" dirty="0"/>
              <a:t>	said </a:t>
            </a:r>
            <a:r>
              <a:rPr lang="en-US" sz="2800" i="1" dirty="0"/>
              <a:t>to</a:t>
            </a:r>
            <a:r>
              <a:rPr lang="en-US" sz="2800" dirty="0"/>
              <a:t> </a:t>
            </a:r>
            <a:r>
              <a:rPr lang="en-US" sz="2800" dirty="0" err="1"/>
              <a:t>Gort</a:t>
            </a:r>
            <a:r>
              <a:rPr lang="en-US" sz="2800" dirty="0"/>
              <a:t> in </a:t>
            </a:r>
            <a:r>
              <a:rPr lang="en-US" sz="2800" i="1" dirty="0"/>
              <a:t>The Day the Earth Stood Still</a:t>
            </a:r>
            <a:r>
              <a:rPr lang="en-US" sz="2800" dirty="0"/>
              <a:t> 	(1951)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73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851"/>
          </a:xfrm>
        </p:spPr>
        <p:txBody>
          <a:bodyPr/>
          <a:lstStyle/>
          <a:p>
            <a:r>
              <a:rPr lang="en-US" sz="3000" dirty="0"/>
              <a:t>QUIZ:  Name these Female Robots (aka Gynoids)</a:t>
            </a:r>
          </a:p>
        </p:txBody>
      </p:sp>
      <p:pic>
        <p:nvPicPr>
          <p:cNvPr id="6" name="Picture 5" descr="Aid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r="26976"/>
          <a:stretch/>
        </p:blipFill>
        <p:spPr>
          <a:xfrm>
            <a:off x="535259" y="4052739"/>
            <a:ext cx="2380640" cy="21859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3792" y="3505200"/>
            <a:ext cx="70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Ava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8303" y="3409713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Samantha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1650" y="623872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Aida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9839" y="6273304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Maria</a:t>
            </a:r>
          </a:p>
        </p:txBody>
      </p:sp>
      <p:pic>
        <p:nvPicPr>
          <p:cNvPr id="115714" name="Picture 2" descr="Image result for ava ex machina">
            <a:extLst>
              <a:ext uri="{FF2B5EF4-FFF2-40B4-BE49-F238E27FC236}">
                <a16:creationId xmlns:a16="http://schemas.microsoft.com/office/drawing/2014/main" id="{633CFAB5-8B03-CC4C-BFF2-707626EB1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r="26837" b="1479"/>
          <a:stretch/>
        </p:blipFill>
        <p:spPr bwMode="auto">
          <a:xfrm>
            <a:off x="504779" y="1126908"/>
            <a:ext cx="2327708" cy="23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Image result for her movie samantha">
            <a:extLst>
              <a:ext uri="{FF2B5EF4-FFF2-40B4-BE49-F238E27FC236}">
                <a16:creationId xmlns:a16="http://schemas.microsoft.com/office/drawing/2014/main" id="{540B61C8-1551-4043-8E96-F15C38F87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7368"/>
          <a:stretch/>
        </p:blipFill>
        <p:spPr bwMode="auto">
          <a:xfrm>
            <a:off x="5925495" y="1126908"/>
            <a:ext cx="2716076" cy="224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Image result for maria metropolis">
            <a:extLst>
              <a:ext uri="{FF2B5EF4-FFF2-40B4-BE49-F238E27FC236}">
                <a16:creationId xmlns:a16="http://schemas.microsoft.com/office/drawing/2014/main" id="{B89ADDF4-7D10-714A-B74E-9F1E527B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35" y="4000972"/>
            <a:ext cx="2289520" cy="22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Image result for pris blade runner">
            <a:extLst>
              <a:ext uri="{FF2B5EF4-FFF2-40B4-BE49-F238E27FC236}">
                <a16:creationId xmlns:a16="http://schemas.microsoft.com/office/drawing/2014/main" id="{B2CA581C-DF54-1D42-AAB8-87C6DEA0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50" y="1126908"/>
            <a:ext cx="2497789" cy="23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ADD02B-F5F6-CB49-8D13-182EB12A1269}"/>
              </a:ext>
            </a:extLst>
          </p:cNvPr>
          <p:cNvSpPr txBox="1"/>
          <p:nvPr/>
        </p:nvSpPr>
        <p:spPr>
          <a:xfrm>
            <a:off x="3936733" y="350073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Pris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2E53D-6556-674D-8B31-F5E84D41AA2B}"/>
              </a:ext>
            </a:extLst>
          </p:cNvPr>
          <p:cNvSpPr txBox="1"/>
          <p:nvPr/>
        </p:nvSpPr>
        <p:spPr>
          <a:xfrm>
            <a:off x="3977819" y="6238726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Rosie</a:t>
            </a:r>
          </a:p>
        </p:txBody>
      </p:sp>
      <p:pic>
        <p:nvPicPr>
          <p:cNvPr id="115724" name="Picture 12" descr="Image result for rosie robot jetsons">
            <a:extLst>
              <a:ext uri="{FF2B5EF4-FFF2-40B4-BE49-F238E27FC236}">
                <a16:creationId xmlns:a16="http://schemas.microsoft.com/office/drawing/2014/main" id="{1A285932-C8D1-0840-A4D8-CAC4CD45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77345"/>
            <a:ext cx="1384239" cy="22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9B633B-03C3-6941-A5FD-F3E3CB36AA5B}"/>
              </a:ext>
            </a:extLst>
          </p:cNvPr>
          <p:cNvSpPr/>
          <p:nvPr/>
        </p:nvSpPr>
        <p:spPr>
          <a:xfrm>
            <a:off x="829300" y="2957334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Ex Machina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478E70-67F2-E743-ACFF-A6661E54685E}"/>
              </a:ext>
            </a:extLst>
          </p:cNvPr>
          <p:cNvSpPr/>
          <p:nvPr/>
        </p:nvSpPr>
        <p:spPr>
          <a:xfrm>
            <a:off x="3467649" y="2955503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Blade Runner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0ECE4-CE06-BA4C-AA84-C8D25A7348D2}"/>
              </a:ext>
            </a:extLst>
          </p:cNvPr>
          <p:cNvSpPr/>
          <p:nvPr/>
        </p:nvSpPr>
        <p:spPr>
          <a:xfrm>
            <a:off x="6970331" y="2850179"/>
            <a:ext cx="681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+mn-lt"/>
              </a:rPr>
              <a:t>Her</a:t>
            </a:r>
            <a:endParaRPr lang="en-US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D86B7-23FA-5347-81DB-1D787E39D5BA}"/>
              </a:ext>
            </a:extLst>
          </p:cNvPr>
          <p:cNvSpPr/>
          <p:nvPr/>
        </p:nvSpPr>
        <p:spPr>
          <a:xfrm>
            <a:off x="416567" y="5692039"/>
            <a:ext cx="2618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+mn-lt"/>
              </a:rPr>
              <a:t>Agents of S.H.I.E.L.D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B7C4C5-5800-C043-8597-B68100A1D1CF}"/>
              </a:ext>
            </a:extLst>
          </p:cNvPr>
          <p:cNvSpPr/>
          <p:nvPr/>
        </p:nvSpPr>
        <p:spPr>
          <a:xfrm>
            <a:off x="3180768" y="5564627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+mn-lt"/>
              </a:rPr>
              <a:t>Jetsons</a:t>
            </a:r>
            <a:endParaRPr lang="en-US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06FD4-D08C-3C47-9B6C-52CCE77EEB17}"/>
              </a:ext>
            </a:extLst>
          </p:cNvPr>
          <p:cNvSpPr/>
          <p:nvPr/>
        </p:nvSpPr>
        <p:spPr>
          <a:xfrm>
            <a:off x="6740367" y="5292389"/>
            <a:ext cx="1606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+mn-lt"/>
              </a:rPr>
              <a:t>Metropolis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50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066800"/>
          </a:xfrm>
        </p:spPr>
        <p:txBody>
          <a:bodyPr/>
          <a:lstStyle/>
          <a:p>
            <a:pPr algn="ctr"/>
            <a:r>
              <a:rPr lang="en-US" sz="3600" dirty="0"/>
              <a:t>QUIZ:  In What Movie Did a Robot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257800"/>
          </a:xfrm>
        </p:spPr>
        <p:txBody>
          <a:bodyPr/>
          <a:lstStyle/>
          <a:p>
            <a:r>
              <a:rPr lang="en-US" sz="2800" dirty="0"/>
              <a:t>"I can't do that Dave”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b="0" dirty="0">
                <a:solidFill>
                  <a:srgbClr val="FF0000"/>
                </a:solidFill>
              </a:rPr>
              <a:t>HAL 9000 in </a:t>
            </a:r>
            <a:r>
              <a:rPr lang="en-US" sz="2800" b="1" i="1" dirty="0">
                <a:solidFill>
                  <a:srgbClr val="FF0000"/>
                </a:solidFill>
              </a:rPr>
              <a:t>2001: A Space Odyssey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0" dirty="0">
                <a:solidFill>
                  <a:srgbClr val="FF0000"/>
                </a:solidFill>
              </a:rPr>
              <a:t>(1968)</a:t>
            </a:r>
          </a:p>
          <a:p>
            <a:r>
              <a:rPr lang="en-US" sz="2800" dirty="0"/>
              <a:t>“Beep bop </a:t>
            </a:r>
            <a:r>
              <a:rPr lang="en-US" sz="2800" dirty="0" err="1"/>
              <a:t>boop</a:t>
            </a:r>
            <a:r>
              <a:rPr lang="en-US" sz="2800" dirty="0"/>
              <a:t> beep beep beep”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b="0" dirty="0">
                <a:solidFill>
                  <a:srgbClr val="FF0000"/>
                </a:solidFill>
              </a:rPr>
              <a:t>R2-D2 in </a:t>
            </a:r>
            <a:r>
              <a:rPr lang="en-US" sz="2800" b="1" i="1" dirty="0">
                <a:solidFill>
                  <a:srgbClr val="FF0000"/>
                </a:solidFill>
              </a:rPr>
              <a:t>Star Wars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0" dirty="0">
                <a:solidFill>
                  <a:srgbClr val="FF0000"/>
                </a:solidFill>
              </a:rPr>
              <a:t>(1977)</a:t>
            </a:r>
          </a:p>
          <a:p>
            <a:r>
              <a:rPr lang="en-US" sz="2800" b="0" dirty="0"/>
              <a:t>“</a:t>
            </a:r>
            <a:r>
              <a:rPr lang="en-US" sz="2800" dirty="0"/>
              <a:t>I need your clothes, your boots and your motorcycle”</a:t>
            </a:r>
          </a:p>
          <a:p>
            <a:pPr marL="0" indent="0">
              <a:buNone/>
            </a:pPr>
            <a:r>
              <a:rPr lang="en-US" sz="2800" b="0" dirty="0"/>
              <a:t>	</a:t>
            </a:r>
            <a:r>
              <a:rPr lang="en-US" sz="2800" b="0" dirty="0">
                <a:solidFill>
                  <a:srgbClr val="FF0000"/>
                </a:solidFill>
              </a:rPr>
              <a:t>The Terminator in </a:t>
            </a:r>
            <a:r>
              <a:rPr lang="en-US" sz="2800" b="1" i="1" dirty="0">
                <a:solidFill>
                  <a:srgbClr val="FF0000"/>
                </a:solidFill>
              </a:rPr>
              <a:t>Terminator 2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0" dirty="0">
                <a:solidFill>
                  <a:srgbClr val="FF0000"/>
                </a:solidFill>
              </a:rPr>
              <a:t>(1991)</a:t>
            </a:r>
          </a:p>
          <a:p>
            <a:r>
              <a:rPr lang="en-US" sz="2800" dirty="0"/>
              <a:t>“</a:t>
            </a:r>
            <a:r>
              <a:rPr lang="en-US" sz="2800" dirty="0" err="1"/>
              <a:t>Klaatu</a:t>
            </a:r>
            <a:r>
              <a:rPr lang="en-US" sz="2800" dirty="0"/>
              <a:t> </a:t>
            </a:r>
            <a:r>
              <a:rPr lang="en-US" sz="2800" dirty="0" err="1"/>
              <a:t>borada</a:t>
            </a:r>
            <a:r>
              <a:rPr lang="en-US" sz="2800" dirty="0"/>
              <a:t> </a:t>
            </a:r>
            <a:r>
              <a:rPr lang="en-US" sz="2800" dirty="0" err="1"/>
              <a:t>nikto</a:t>
            </a:r>
            <a:r>
              <a:rPr lang="en-US" sz="2800" dirty="0"/>
              <a:t>”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 dirty="0">
                <a:solidFill>
                  <a:srgbClr val="FF0000"/>
                </a:solidFill>
              </a:rPr>
              <a:t>said </a:t>
            </a:r>
            <a:r>
              <a:rPr lang="en-US" sz="2800" i="1" dirty="0">
                <a:solidFill>
                  <a:srgbClr val="FF0000"/>
                </a:solidFill>
              </a:rPr>
              <a:t>to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Gort</a:t>
            </a:r>
            <a:r>
              <a:rPr lang="en-US" sz="2800" dirty="0">
                <a:solidFill>
                  <a:srgbClr val="FF0000"/>
                </a:solidFill>
              </a:rPr>
              <a:t> in </a:t>
            </a:r>
            <a:r>
              <a:rPr lang="en-US" sz="2800" b="1" i="1" dirty="0">
                <a:solidFill>
                  <a:srgbClr val="FF0000"/>
                </a:solidFill>
              </a:rPr>
              <a:t>The Day the Earth Stood Still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	(1951)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4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Signal Processing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0772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0" dirty="0"/>
              <a:t>Sound is an analog energy source resulting from pressure waves striking an eardrum or microphone</a:t>
            </a:r>
          </a:p>
          <a:p>
            <a:pPr eaLnBrk="1" hangingPunct="1">
              <a:lnSpc>
                <a:spcPct val="90000"/>
              </a:lnSpc>
            </a:pPr>
            <a:endParaRPr lang="en-US" b="0" dirty="0"/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An analog-to-digital converter is used to capture the speech sounds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CC3300"/>
                </a:solidFill>
              </a:rPr>
              <a:t>Sampling</a:t>
            </a:r>
            <a:r>
              <a:rPr lang="en-US" dirty="0"/>
              <a:t>: the number of times per second that the sound level is measured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CC3300"/>
                </a:solidFill>
              </a:rPr>
              <a:t>Quantization</a:t>
            </a:r>
            <a:r>
              <a:rPr lang="en-US" dirty="0"/>
              <a:t>: the number of bits of precision for the sound level measurements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Telephone: 3 KHz (3000 times per second)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Speech recognizer: 8 KHz with 8 bits/sample</a:t>
            </a:r>
            <a:br>
              <a:rPr lang="en-US" dirty="0"/>
            </a:br>
            <a:r>
              <a:rPr lang="en-US" dirty="0"/>
              <a:t>so that 1 minute takes about 500K bytes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Signal Processing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3962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dirty="0"/>
              <a:t>Wave encoding</a:t>
            </a:r>
          </a:p>
          <a:p>
            <a:pPr lvl="1" eaLnBrk="1" hangingPunct="1"/>
            <a:r>
              <a:rPr lang="en-US" dirty="0"/>
              <a:t>group into ~10 </a:t>
            </a:r>
            <a:r>
              <a:rPr lang="en-US" dirty="0" err="1"/>
              <a:t>msec</a:t>
            </a:r>
            <a:r>
              <a:rPr lang="en-US" dirty="0"/>
              <a:t> </a:t>
            </a:r>
            <a:r>
              <a:rPr lang="en-US" dirty="0">
                <a:solidFill>
                  <a:srgbClr val="CC3300"/>
                </a:solidFill>
              </a:rPr>
              <a:t>frames</a:t>
            </a:r>
            <a:r>
              <a:rPr lang="en-US" dirty="0"/>
              <a:t> (blocks) that</a:t>
            </a:r>
            <a:br>
              <a:rPr lang="en-US" dirty="0"/>
            </a:br>
            <a:r>
              <a:rPr lang="en-US" dirty="0"/>
              <a:t>are analyzed individually</a:t>
            </a:r>
          </a:p>
          <a:p>
            <a:pPr lvl="1" eaLnBrk="1" hangingPunct="1"/>
            <a:r>
              <a:rPr lang="en-US" dirty="0"/>
              <a:t>frames overlap to ensure important acoustical events at frame boundaries aren't lost</a:t>
            </a:r>
          </a:p>
          <a:p>
            <a:pPr lvl="1" eaLnBrk="1" hangingPunct="1"/>
            <a:r>
              <a:rPr lang="en-US" dirty="0"/>
              <a:t>frames are represented by a set of features</a:t>
            </a:r>
          </a:p>
          <a:p>
            <a:pPr lvl="2" eaLnBrk="1" hangingPunct="1"/>
            <a:r>
              <a:rPr lang="en-US" dirty="0"/>
              <a:t>amount of energy at various frequencies</a:t>
            </a:r>
          </a:p>
          <a:p>
            <a:pPr lvl="2" eaLnBrk="1" hangingPunct="1"/>
            <a:r>
              <a:rPr lang="en-US" dirty="0"/>
              <a:t>total energy in a frame</a:t>
            </a:r>
          </a:p>
          <a:p>
            <a:pPr lvl="2" eaLnBrk="1" hangingPunct="1"/>
            <a:r>
              <a:rPr lang="en-US" dirty="0"/>
              <a:t>differences from prior frame</a:t>
            </a:r>
          </a:p>
          <a:p>
            <a:pPr lvl="1" eaLnBrk="1" hangingPunct="1"/>
            <a:r>
              <a:rPr lang="en-US" dirty="0">
                <a:solidFill>
                  <a:srgbClr val="CC3300"/>
                </a:solidFill>
              </a:rPr>
              <a:t>vector quantization</a:t>
            </a:r>
            <a:r>
              <a:rPr lang="en-US" dirty="0"/>
              <a:t> encodes signal by mapping frames into </a:t>
            </a:r>
            <a:r>
              <a:rPr lang="en-US" i="1" dirty="0"/>
              <a:t>n</a:t>
            </a:r>
            <a:r>
              <a:rPr lang="en-US" dirty="0"/>
              <a:t>-dimensional feature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Input  Sequence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3962400"/>
          </a:xfrm>
        </p:spPr>
        <p:txBody>
          <a:bodyPr/>
          <a:lstStyle/>
          <a:p>
            <a:pPr eaLnBrk="1" hangingPunct="1"/>
            <a:r>
              <a:rPr lang="en-US" b="0" dirty="0"/>
              <a:t>Vector Quantization encodes each frame as one of, say, 256 possible observation values (aka labels):  C1, C2, …, C256</a:t>
            </a:r>
          </a:p>
          <a:p>
            <a:pPr eaLnBrk="1" hangingPunct="1"/>
            <a:r>
              <a:rPr lang="en-US" b="0" dirty="0"/>
              <a:t>For example, use </a:t>
            </a:r>
            <a:r>
              <a:rPr lang="en-US" dirty="0"/>
              <a:t>k-Means Clustering </a:t>
            </a:r>
            <a:r>
              <a:rPr lang="en-US" b="0" dirty="0"/>
              <a:t>for unsupervised learning of </a:t>
            </a:r>
            <a:r>
              <a:rPr lang="en-US" b="0" i="1" dirty="0"/>
              <a:t>k</a:t>
            </a:r>
            <a:r>
              <a:rPr lang="en-US" b="0" dirty="0"/>
              <a:t> = 256 clusters in feature space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Input is a sequence such as</a:t>
            </a:r>
          </a:p>
          <a:p>
            <a:pPr lvl="1" eaLnBrk="1" hangingPunct="1">
              <a:buFontTx/>
              <a:buNone/>
            </a:pPr>
            <a:r>
              <a:rPr lang="en-US" dirty="0"/>
              <a:t>C82, C44, C63, C44, C25, …  </a:t>
            </a:r>
          </a:p>
          <a:p>
            <a:pPr lvl="1" eaLnBrk="1" hangingPunct="1">
              <a:buFontTx/>
              <a:buNone/>
            </a:pPr>
            <a:r>
              <a:rPr lang="en-US" dirty="0"/>
              <a:t>=  </a:t>
            </a:r>
            <a:r>
              <a:rPr lang="en-US" i="1" dirty="0"/>
              <a:t>o</a:t>
            </a:r>
            <a:r>
              <a:rPr lang="en-US" sz="2000" baseline="-25000" dirty="0"/>
              <a:t>1</a:t>
            </a:r>
            <a:r>
              <a:rPr lang="en-US" dirty="0"/>
              <a:t>, </a:t>
            </a:r>
            <a:r>
              <a:rPr lang="en-US" i="1" dirty="0"/>
              <a:t>o</a:t>
            </a:r>
            <a:r>
              <a:rPr lang="en-US" sz="2000" baseline="-25000" dirty="0"/>
              <a:t>2</a:t>
            </a:r>
            <a:r>
              <a:rPr lang="en-US" dirty="0"/>
              <a:t>, </a:t>
            </a:r>
            <a:r>
              <a:rPr lang="en-US" i="1" dirty="0"/>
              <a:t>o</a:t>
            </a:r>
            <a:r>
              <a:rPr lang="en-US" sz="2000" baseline="-25000" dirty="0"/>
              <a:t>3</a:t>
            </a:r>
            <a:r>
              <a:rPr lang="en-US" dirty="0"/>
              <a:t>, </a:t>
            </a:r>
            <a:r>
              <a:rPr lang="en-US" i="1" dirty="0"/>
              <a:t>o</a:t>
            </a:r>
            <a:r>
              <a:rPr lang="en-US" sz="2000" baseline="-25000" dirty="0"/>
              <a:t>4</a:t>
            </a:r>
            <a:r>
              <a:rPr lang="en-US" dirty="0"/>
              <a:t>, </a:t>
            </a:r>
            <a:r>
              <a:rPr lang="en-US" i="1" dirty="0"/>
              <a:t>o</a:t>
            </a:r>
            <a:r>
              <a:rPr lang="en-US" sz="2000" baseline="-25000" dirty="0"/>
              <a:t>5</a:t>
            </a:r>
            <a:r>
              <a:rPr lang="en-US" dirty="0"/>
              <a:t>, 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533400"/>
          </a:xfrm>
        </p:spPr>
        <p:txBody>
          <a:bodyPr/>
          <a:lstStyle/>
          <a:p>
            <a:pPr eaLnBrk="1" hangingPunct="1"/>
            <a:r>
              <a:rPr lang="en-US" sz="3600" dirty="0"/>
              <a:t>Signal Processing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620000" cy="3733800"/>
          </a:xfrm>
        </p:spPr>
        <p:txBody>
          <a:bodyPr/>
          <a:lstStyle/>
          <a:p>
            <a:pPr eaLnBrk="1" hangingPunct="1">
              <a:buSzPct val="175000"/>
              <a:buFontTx/>
              <a:buChar char="•"/>
            </a:pPr>
            <a:r>
              <a:rPr lang="en-US" b="0" i="1" dirty="0"/>
              <a:t>Goal is </a:t>
            </a:r>
            <a:r>
              <a:rPr lang="en-US" b="0" i="1" dirty="0">
                <a:solidFill>
                  <a:srgbClr val="CC3300"/>
                </a:solidFill>
              </a:rPr>
              <a:t>speaker independence</a:t>
            </a:r>
            <a:r>
              <a:rPr lang="en-US" b="0" i="1" dirty="0"/>
              <a:t> so that representation of sound is independent of a speaker's specific pitch, volume, speed, and other aspects such as dialect</a:t>
            </a:r>
          </a:p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Speaker identification</a:t>
            </a:r>
            <a:r>
              <a:rPr lang="en-US" b="0" dirty="0"/>
              <a:t> does the opposite, i.e., the specific details are needed to decide </a:t>
            </a:r>
            <a:r>
              <a:rPr lang="en-US" b="0" i="1" dirty="0"/>
              <a:t>who is speaking</a:t>
            </a:r>
          </a:p>
          <a:p>
            <a:pPr eaLnBrk="1" hangingPunct="1"/>
            <a:r>
              <a:rPr lang="en-US" b="0" dirty="0"/>
              <a:t>A significant problem is dealing with </a:t>
            </a:r>
            <a:r>
              <a:rPr lang="en-US" dirty="0"/>
              <a:t>background noise</a:t>
            </a:r>
            <a:r>
              <a:rPr lang="en-US" b="0" dirty="0"/>
              <a:t> that is often other speakers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Introduction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3962400"/>
          </a:xfrm>
        </p:spPr>
        <p:txBody>
          <a:bodyPr/>
          <a:lstStyle/>
          <a:p>
            <a:pPr eaLnBrk="1" hangingPunct="1"/>
            <a:r>
              <a:rPr lang="en-US" b="0" dirty="0"/>
              <a:t>Speech is a dominant form of communication between humans and is becoming one for humans and machines</a:t>
            </a:r>
          </a:p>
          <a:p>
            <a:pPr eaLnBrk="1" hangingPunct="1"/>
            <a:endParaRPr lang="en-US" b="0" dirty="0">
              <a:solidFill>
                <a:srgbClr val="CC3300"/>
              </a:solidFill>
            </a:endParaRPr>
          </a:p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Speech recognition</a:t>
            </a:r>
            <a:r>
              <a:rPr lang="en-US" b="0" dirty="0"/>
              <a:t>: mapping an acoustic signal</a:t>
            </a:r>
            <a:br>
              <a:rPr lang="en-US" b="0" dirty="0"/>
            </a:br>
            <a:r>
              <a:rPr lang="en-US" b="0" dirty="0"/>
              <a:t>into a string of </a:t>
            </a:r>
            <a:r>
              <a:rPr lang="en-US" b="0" i="1" dirty="0"/>
              <a:t>words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Speech understanding</a:t>
            </a:r>
            <a:r>
              <a:rPr lang="en-US" b="0" dirty="0"/>
              <a:t>: mapping what is said</a:t>
            </a:r>
            <a:br>
              <a:rPr lang="en-US" b="0" dirty="0"/>
            </a:br>
            <a:r>
              <a:rPr lang="en-US" b="0" dirty="0"/>
              <a:t>to its </a:t>
            </a:r>
            <a:r>
              <a:rPr lang="en-US" b="0" i="1" dirty="0"/>
              <a:t>meaning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Speech Recognition Model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0" dirty="0" err="1">
                <a:solidFill>
                  <a:srgbClr val="CC3300"/>
                </a:solidFill>
              </a:rPr>
              <a:t>Bayes’s</a:t>
            </a:r>
            <a:r>
              <a:rPr lang="en-US" sz="2000" b="0" dirty="0">
                <a:solidFill>
                  <a:srgbClr val="CC3300"/>
                </a:solidFill>
              </a:rPr>
              <a:t> Rule</a:t>
            </a:r>
            <a:r>
              <a:rPr lang="en-US" sz="2000" b="0" dirty="0"/>
              <a:t> is used break up the problem into manageable parts:</a:t>
            </a:r>
          </a:p>
          <a:p>
            <a:pPr lvl="1" eaLnBrk="1" hangingPunct="1">
              <a:buFontTx/>
              <a:buNone/>
              <a:defRPr/>
            </a:pPr>
            <a:endParaRPr lang="en-US" sz="800" dirty="0"/>
          </a:p>
          <a:p>
            <a:pPr lvl="1" eaLnBrk="1" hangingPunct="1">
              <a:buFontTx/>
              <a:buNone/>
              <a:defRPr/>
            </a:pPr>
            <a:r>
              <a:rPr lang="en-US" sz="1800" b="1" i="1" dirty="0">
                <a:solidFill>
                  <a:srgbClr val="CC3300"/>
                </a:solidFill>
                <a:latin typeface="Palatino" pitchFamily="18" charset="0"/>
              </a:rPr>
              <a:t>	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P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(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Words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|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 Signal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)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=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 </a:t>
            </a:r>
            <a:r>
              <a:rPr lang="en-US" b="1" i="1" u="sng" dirty="0">
                <a:solidFill>
                  <a:srgbClr val="CC3300"/>
                </a:solidFill>
                <a:latin typeface="Palatino" pitchFamily="18" charset="0"/>
              </a:rPr>
              <a:t>P </a:t>
            </a:r>
            <a:r>
              <a:rPr lang="en-US" b="1" u="sng" dirty="0">
                <a:solidFill>
                  <a:srgbClr val="CC3300"/>
                </a:solidFill>
                <a:latin typeface="Palatino" pitchFamily="18" charset="0"/>
              </a:rPr>
              <a:t>(</a:t>
            </a:r>
            <a:r>
              <a:rPr lang="en-US" b="1" i="1" u="sng" dirty="0">
                <a:solidFill>
                  <a:srgbClr val="CC3300"/>
                </a:solidFill>
                <a:latin typeface="Palatino" pitchFamily="18" charset="0"/>
              </a:rPr>
              <a:t>Signal </a:t>
            </a:r>
            <a:r>
              <a:rPr lang="en-US" b="1" u="sng" dirty="0">
                <a:solidFill>
                  <a:srgbClr val="CC3300"/>
                </a:solidFill>
                <a:latin typeface="Palatino" pitchFamily="18" charset="0"/>
              </a:rPr>
              <a:t>| </a:t>
            </a:r>
            <a:r>
              <a:rPr lang="en-US" b="1" i="1" u="sng" dirty="0">
                <a:solidFill>
                  <a:srgbClr val="CC3300"/>
                </a:solidFill>
                <a:latin typeface="Palatino" pitchFamily="18" charset="0"/>
              </a:rPr>
              <a:t>Words </a:t>
            </a:r>
            <a:r>
              <a:rPr lang="en-US" b="1" u="sng" dirty="0">
                <a:solidFill>
                  <a:srgbClr val="CC3300"/>
                </a:solidFill>
                <a:latin typeface="Palatino" pitchFamily="18" charset="0"/>
              </a:rPr>
              <a:t>) </a:t>
            </a:r>
            <a:r>
              <a:rPr lang="en-US" b="1" i="1" u="sng" dirty="0">
                <a:solidFill>
                  <a:srgbClr val="CC3300"/>
                </a:solidFill>
                <a:latin typeface="Palatino" pitchFamily="18" charset="0"/>
              </a:rPr>
              <a:t>P </a:t>
            </a:r>
            <a:r>
              <a:rPr lang="en-US" b="1" u="sng" dirty="0">
                <a:solidFill>
                  <a:srgbClr val="CC3300"/>
                </a:solidFill>
                <a:latin typeface="Palatino" pitchFamily="18" charset="0"/>
              </a:rPr>
              <a:t>(</a:t>
            </a:r>
            <a:r>
              <a:rPr lang="en-US" b="1" i="1" u="sng" dirty="0">
                <a:solidFill>
                  <a:srgbClr val="CC3300"/>
                </a:solidFill>
                <a:latin typeface="Palatino" pitchFamily="18" charset="0"/>
              </a:rPr>
              <a:t>Words </a:t>
            </a:r>
            <a:r>
              <a:rPr lang="en-US" b="1" u="sng" dirty="0">
                <a:solidFill>
                  <a:srgbClr val="CC3300"/>
                </a:solidFill>
                <a:latin typeface="Palatino" pitchFamily="18" charset="0"/>
              </a:rPr>
              <a:t>)</a:t>
            </a:r>
          </a:p>
          <a:p>
            <a:pPr lvl="1" eaLnBrk="1" hangingPunct="1">
              <a:buFontTx/>
              <a:buNone/>
              <a:defRPr/>
            </a:pP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				                         P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(</a:t>
            </a:r>
            <a:r>
              <a:rPr lang="en-US" b="1" i="1" dirty="0">
                <a:solidFill>
                  <a:srgbClr val="CC3300"/>
                </a:solidFill>
                <a:latin typeface="Palatino" pitchFamily="18" charset="0"/>
              </a:rPr>
              <a:t>Signal </a:t>
            </a:r>
            <a:r>
              <a:rPr lang="en-US" b="1" dirty="0">
                <a:solidFill>
                  <a:srgbClr val="CC3300"/>
                </a:solidFill>
                <a:latin typeface="Palatino" pitchFamily="18" charset="0"/>
              </a:rPr>
              <a:t>)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000" b="1" i="1" dirty="0">
              <a:latin typeface="Palatino" pitchFamily="18" charset="0"/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b="1" i="1" dirty="0">
                <a:latin typeface="Palatino" pitchFamily="18" charset="0"/>
              </a:rPr>
              <a:t>P </a:t>
            </a:r>
            <a:r>
              <a:rPr lang="en-US" b="1" dirty="0">
                <a:latin typeface="Palatino" pitchFamily="18" charset="0"/>
              </a:rPr>
              <a:t>(</a:t>
            </a:r>
            <a:r>
              <a:rPr lang="en-US" b="1" i="1" dirty="0">
                <a:latin typeface="Palatino" pitchFamily="18" charset="0"/>
              </a:rPr>
              <a:t>Words </a:t>
            </a:r>
            <a:r>
              <a:rPr lang="en-US" b="1" dirty="0">
                <a:latin typeface="Palatino" pitchFamily="18" charset="0"/>
              </a:rPr>
              <a:t>)</a:t>
            </a:r>
            <a:r>
              <a:rPr lang="en-US" sz="2800" dirty="0"/>
              <a:t>: </a:t>
            </a:r>
            <a:r>
              <a:rPr lang="en-US" b="1" dirty="0">
                <a:solidFill>
                  <a:srgbClr val="CC3300"/>
                </a:solidFill>
              </a:rPr>
              <a:t>Language model</a:t>
            </a:r>
            <a:endParaRPr lang="en-US" b="1" dirty="0"/>
          </a:p>
          <a:p>
            <a:pPr lvl="2" eaLnBrk="1" hangingPunct="1">
              <a:defRPr/>
            </a:pPr>
            <a:r>
              <a:rPr lang="en-US" dirty="0"/>
              <a:t>likelihood of words being heard</a:t>
            </a:r>
          </a:p>
          <a:p>
            <a:pPr lvl="2" eaLnBrk="1" hangingPunct="1">
              <a:defRPr/>
            </a:pPr>
            <a:r>
              <a:rPr lang="en-US" dirty="0"/>
              <a:t>e.g., “recognize speech” more likely than “wreck a nice beach”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b="1" i="1" dirty="0">
                <a:latin typeface="Palatino" pitchFamily="18" charset="0"/>
              </a:rPr>
              <a:t>P </a:t>
            </a:r>
            <a:r>
              <a:rPr lang="en-US" b="1" dirty="0">
                <a:latin typeface="Palatino" pitchFamily="18" charset="0"/>
              </a:rPr>
              <a:t>(</a:t>
            </a:r>
            <a:r>
              <a:rPr lang="en-US" b="1" i="1" dirty="0">
                <a:latin typeface="Palatino" pitchFamily="18" charset="0"/>
              </a:rPr>
              <a:t>Signal </a:t>
            </a:r>
            <a:r>
              <a:rPr lang="en-US" b="1" dirty="0">
                <a:latin typeface="Palatino" pitchFamily="18" charset="0"/>
              </a:rPr>
              <a:t>|</a:t>
            </a:r>
            <a:r>
              <a:rPr lang="en-US" b="1" i="1" dirty="0">
                <a:latin typeface="Palatino" pitchFamily="18" charset="0"/>
              </a:rPr>
              <a:t>Words </a:t>
            </a:r>
            <a:r>
              <a:rPr lang="en-US" b="1" dirty="0">
                <a:latin typeface="Palatino" pitchFamily="18" charset="0"/>
              </a:rPr>
              <a:t>)</a:t>
            </a:r>
            <a:r>
              <a:rPr lang="en-US" sz="2800" dirty="0"/>
              <a:t>: </a:t>
            </a:r>
            <a:r>
              <a:rPr lang="en-US" b="1" dirty="0">
                <a:solidFill>
                  <a:srgbClr val="CC3300"/>
                </a:solidFill>
              </a:rPr>
              <a:t>Acoustic model</a:t>
            </a:r>
            <a:endParaRPr lang="en-US" b="1" dirty="0"/>
          </a:p>
          <a:p>
            <a:pPr lvl="2" eaLnBrk="1" hangingPunct="1">
              <a:defRPr/>
            </a:pPr>
            <a:r>
              <a:rPr lang="en-US" dirty="0"/>
              <a:t>likelihood of a signal given word sequence</a:t>
            </a:r>
          </a:p>
          <a:p>
            <a:pPr lvl="2" eaLnBrk="1" hangingPunct="1">
              <a:defRPr/>
            </a:pPr>
            <a:r>
              <a:rPr lang="en-US" dirty="0"/>
              <a:t>accounts for differences in pronunciation of words</a:t>
            </a:r>
          </a:p>
          <a:p>
            <a:pPr lvl="2" eaLnBrk="1" hangingPunct="1">
              <a:defRPr/>
            </a:pPr>
            <a:r>
              <a:rPr lang="en-US" dirty="0"/>
              <a:t>e.g., given “nice,” likelihood that it is pronounced [</a:t>
            </a:r>
            <a:r>
              <a:rPr lang="en-US" dirty="0" err="1"/>
              <a:t>nuys</a:t>
            </a:r>
            <a:r>
              <a:rPr lang="en-US" dirty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685800" y="914400"/>
            <a:ext cx="83820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b="1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Signal</a:t>
            </a:r>
            <a:r>
              <a:rPr lang="fi-FI" b="1" dirty="0">
                <a:latin typeface="Arial Unicode MS" pitchFamily="34" charset="-128"/>
              </a:rPr>
              <a:t>  =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observation</a:t>
            </a:r>
            <a:r>
              <a:rPr lang="fi-FI" b="1" dirty="0">
                <a:solidFill>
                  <a:srgbClr val="CC3300"/>
                </a:solidFill>
                <a:latin typeface="Arial Unicode MS" pitchFamily="34" charset="-128"/>
              </a:rPr>
              <a:t>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sequence</a:t>
            </a:r>
            <a:endParaRPr lang="fi-FI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Words</a:t>
            </a:r>
            <a:r>
              <a:rPr lang="fi-FI" dirty="0">
                <a:latin typeface="Arial Unicode MS" pitchFamily="34" charset="-128"/>
              </a:rPr>
              <a:t>  =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sequence</a:t>
            </a:r>
            <a:r>
              <a:rPr lang="fi-FI" b="1" dirty="0">
                <a:solidFill>
                  <a:srgbClr val="CC3300"/>
                </a:solidFill>
                <a:latin typeface="Arial Unicode MS" pitchFamily="34" charset="-128"/>
              </a:rPr>
              <a:t> of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words</a:t>
            </a:r>
            <a:br>
              <a:rPr lang="fi-FI" dirty="0">
                <a:latin typeface="Arial Unicode MS" pitchFamily="34" charset="-128"/>
              </a:rPr>
            </a:br>
            <a:endParaRPr lang="fi-FI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Best </a:t>
            </a:r>
            <a:r>
              <a:rPr lang="fi-FI" dirty="0" err="1">
                <a:latin typeface="Arial Unicode MS" pitchFamily="34" charset="-128"/>
              </a:rPr>
              <a:t>match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metric</a:t>
            </a:r>
            <a:r>
              <a:rPr lang="fi-FI" dirty="0">
                <a:latin typeface="Arial Unicode MS" pitchFamily="34" charset="-128"/>
              </a:rPr>
              <a:t>: </a:t>
            </a:r>
            <a:br>
              <a:rPr lang="fi-FI" b="1" dirty="0">
                <a:latin typeface="Arial Unicode MS" pitchFamily="34" charset="-128"/>
              </a:rPr>
            </a:br>
            <a:br>
              <a:rPr lang="fi-FI" b="1" dirty="0">
                <a:latin typeface="Arial Unicode MS" pitchFamily="34" charset="-128"/>
              </a:rPr>
            </a:br>
            <a:endParaRPr lang="fi-FI" b="1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solidFill>
                  <a:srgbClr val="CC3300"/>
                </a:solidFill>
                <a:latin typeface="Arial Unicode MS" pitchFamily="34" charset="-128"/>
              </a:rPr>
              <a:t>Bayes’s</a:t>
            </a:r>
            <a:r>
              <a:rPr lang="fi-FI" dirty="0">
                <a:solidFill>
                  <a:srgbClr val="CC3300"/>
                </a:solidFill>
                <a:latin typeface="Arial Unicode MS" pitchFamily="34" charset="-128"/>
              </a:rPr>
              <a:t> </a:t>
            </a:r>
            <a:r>
              <a:rPr lang="fi-FI" dirty="0" err="1">
                <a:solidFill>
                  <a:srgbClr val="CC3300"/>
                </a:solidFill>
                <a:latin typeface="Arial Unicode MS" pitchFamily="34" charset="-128"/>
              </a:rPr>
              <a:t>rule</a:t>
            </a:r>
            <a:r>
              <a:rPr lang="fi-FI" dirty="0">
                <a:latin typeface="Arial Unicode MS" pitchFamily="34" charset="-128"/>
              </a:rPr>
              <a:t>:</a:t>
            </a: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r>
              <a:rPr lang="fi-FI" dirty="0">
                <a:latin typeface="Arial Unicode MS" pitchFamily="34" charset="-128"/>
              </a:rPr>
              <a:t>		</a:t>
            </a:r>
            <a:br>
              <a:rPr lang="fi-FI" dirty="0">
                <a:latin typeface="Arial Unicode MS" pitchFamily="34" charset="-128"/>
              </a:rPr>
            </a:br>
            <a:r>
              <a:rPr lang="fi-FI" dirty="0">
                <a:latin typeface="Arial Unicode MS" pitchFamily="34" charset="-128"/>
              </a:rPr>
              <a:t>                           </a:t>
            </a:r>
            <a:r>
              <a:rPr lang="fi-FI" sz="2000" dirty="0" err="1">
                <a:latin typeface="Arial Unicode MS" pitchFamily="34" charset="-128"/>
              </a:rPr>
              <a:t>observation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likelihood</a:t>
            </a:r>
            <a:r>
              <a:rPr lang="fi-FI" sz="2000" dirty="0">
                <a:latin typeface="Arial Unicode MS" pitchFamily="34" charset="-128"/>
              </a:rPr>
              <a:t>	           </a:t>
            </a:r>
            <a:r>
              <a:rPr lang="fi-FI" sz="2000" dirty="0" err="1">
                <a:latin typeface="Arial Unicode MS" pitchFamily="34" charset="-128"/>
              </a:rPr>
              <a:t>prior</a:t>
            </a:r>
            <a:br>
              <a:rPr lang="fi-FI" sz="2000" dirty="0">
                <a:latin typeface="Arial Unicode MS" pitchFamily="34" charset="-128"/>
              </a:rPr>
            </a:br>
            <a:r>
              <a:rPr lang="fi-FI" sz="2000" dirty="0">
                <a:latin typeface="Arial Unicode MS" pitchFamily="34" charset="-128"/>
              </a:rPr>
              <a:t>                        	      </a:t>
            </a:r>
            <a:r>
              <a:rPr lang="fi-FI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fi-FI" sz="2000" dirty="0" err="1">
                <a:latin typeface="Arial Unicode MS" pitchFamily="34" charset="-128"/>
              </a:rPr>
              <a:t>acoustic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model</a:t>
            </a:r>
            <a:r>
              <a:rPr lang="fi-FI" sz="2000" dirty="0">
                <a:latin typeface="Arial Unicode MS" pitchFamily="34" charset="-128"/>
              </a:rPr>
              <a:t>)	     	</a:t>
            </a:r>
            <a:r>
              <a:rPr lang="fi-FI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fi-FI" sz="2000" dirty="0" err="1">
                <a:latin typeface="Arial Unicode MS" pitchFamily="34" charset="-128"/>
              </a:rPr>
              <a:t>language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model</a:t>
            </a:r>
            <a:r>
              <a:rPr lang="fi-FI" sz="2000" dirty="0">
                <a:latin typeface="Arial Unicode MS" pitchFamily="34" charset="-128"/>
              </a:rPr>
              <a:t>)</a:t>
            </a:r>
            <a:endParaRPr lang="en-GB" sz="2000" dirty="0">
              <a:latin typeface="Arial Unicode MS" pitchFamily="34" charset="-128"/>
            </a:endParaRPr>
          </a:p>
        </p:txBody>
      </p:sp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5943600" y="2362200"/>
          <a:ext cx="28194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6" name="Equation" r:id="rId4" imgW="1371600" imgH="330200" progId="Equation.3">
                  <p:embed/>
                </p:oleObj>
              </mc:Choice>
              <mc:Fallback>
                <p:oleObj name="Equation" r:id="rId4" imgW="1371600" imgH="330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362200"/>
                        <a:ext cx="2819400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6477000" y="914400"/>
          <a:ext cx="22971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7" name="Equation" r:id="rId6" imgW="1117600" imgH="228600" progId="Equation.3">
                  <p:embed/>
                </p:oleObj>
              </mc:Choice>
              <mc:Fallback>
                <p:oleObj name="Equation" r:id="rId6" imgW="11176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914400"/>
                        <a:ext cx="22971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9"/>
          <p:cNvGraphicFramePr>
            <a:graphicFrameLocks noChangeAspect="1"/>
          </p:cNvGraphicFramePr>
          <p:nvPr/>
        </p:nvGraphicFramePr>
        <p:xfrm>
          <a:off x="6172200" y="1524000"/>
          <a:ext cx="25844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8" name="Equation" r:id="rId8" imgW="1257300" imgH="228600" progId="Equation.3">
                  <p:embed/>
                </p:oleObj>
              </mc:Choice>
              <mc:Fallback>
                <p:oleObj name="Equation" r:id="rId8" imgW="12573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0"/>
                        <a:ext cx="258445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0"/>
          <p:cNvGraphicFramePr>
            <a:graphicFrameLocks noChangeAspect="1"/>
          </p:cNvGraphicFramePr>
          <p:nvPr/>
        </p:nvGraphicFramePr>
        <p:xfrm>
          <a:off x="3733800" y="3733800"/>
          <a:ext cx="3602038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9" name="Equation" r:id="rId10" imgW="1752600" imgH="736600" progId="Equation.3">
                  <p:embed/>
                </p:oleObj>
              </mc:Choice>
              <mc:Fallback>
                <p:oleObj name="Equation" r:id="rId10" imgW="1752600" imgH="736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733800"/>
                        <a:ext cx="3602038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Line 11"/>
          <p:cNvSpPr>
            <a:spLocks noChangeShapeType="1"/>
          </p:cNvSpPr>
          <p:nvPr/>
        </p:nvSpPr>
        <p:spPr bwMode="auto">
          <a:xfrm flipV="1">
            <a:off x="5334000" y="5105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 flipH="1" flipV="1">
            <a:off x="6858000" y="5105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458200" cy="3962400"/>
          </a:xfrm>
        </p:spPr>
        <p:txBody>
          <a:bodyPr/>
          <a:lstStyle/>
          <a:p>
            <a:pPr eaLnBrk="1" hangingPunct="1"/>
            <a:r>
              <a:rPr lang="en-US" b="0" i="1" dirty="0">
                <a:latin typeface="Palatino" pitchFamily="18" charset="0"/>
              </a:rPr>
              <a:t>P</a:t>
            </a:r>
            <a:r>
              <a:rPr lang="en-US" b="0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Words</a:t>
            </a:r>
            <a:r>
              <a:rPr lang="en-US" b="0" dirty="0">
                <a:latin typeface="Palatino" pitchFamily="18" charset="0"/>
              </a:rPr>
              <a:t>)</a:t>
            </a:r>
            <a:r>
              <a:rPr lang="en-US" b="0" dirty="0"/>
              <a:t> is the joint probability that a sequence</a:t>
            </a:r>
            <a:br>
              <a:rPr lang="en-US" b="0" dirty="0"/>
            </a:br>
            <a:r>
              <a:rPr lang="en-US" b="0" dirty="0"/>
              <a:t>of</a:t>
            </a:r>
            <a:r>
              <a:rPr lang="en-US" b="0" i="1" dirty="0"/>
              <a:t> Words</a:t>
            </a:r>
            <a:r>
              <a:rPr lang="en-US" i="1" dirty="0"/>
              <a:t> </a:t>
            </a:r>
            <a:r>
              <a:rPr lang="en-US" i="1" dirty="0">
                <a:latin typeface="Palatino" pitchFamily="18" charset="0"/>
              </a:rPr>
              <a:t>= </a:t>
            </a:r>
            <a:r>
              <a:rPr lang="en-US" sz="2800" b="0" i="1" dirty="0">
                <a:latin typeface="Palatino" pitchFamily="18" charset="0"/>
              </a:rPr>
              <a:t>w</a:t>
            </a:r>
            <a:r>
              <a:rPr lang="en-US" sz="2800" b="0" baseline="-25000" dirty="0">
                <a:latin typeface="Palatino" pitchFamily="18" charset="0"/>
              </a:rPr>
              <a:t>1</a:t>
            </a:r>
            <a:r>
              <a:rPr lang="en-US" sz="2800" i="1" dirty="0">
                <a:latin typeface="Palatino" pitchFamily="18" charset="0"/>
              </a:rPr>
              <a:t> </a:t>
            </a:r>
            <a:r>
              <a:rPr lang="en-US" sz="2800" b="0" i="1" dirty="0">
                <a:latin typeface="Palatino" pitchFamily="18" charset="0"/>
              </a:rPr>
              <a:t>w</a:t>
            </a:r>
            <a:r>
              <a:rPr lang="en-US" sz="2800" b="0" baseline="-25000" dirty="0">
                <a:latin typeface="Palatino" pitchFamily="18" charset="0"/>
              </a:rPr>
              <a:t>2</a:t>
            </a:r>
            <a:r>
              <a:rPr lang="en-US" sz="2800" i="1" dirty="0">
                <a:latin typeface="Palatino" pitchFamily="18" charset="0"/>
              </a:rPr>
              <a:t> ... </a:t>
            </a:r>
            <a:r>
              <a:rPr lang="en-US" sz="2800" b="0" i="1" dirty="0" err="1">
                <a:latin typeface="Palatino" pitchFamily="18" charset="0"/>
              </a:rPr>
              <a:t>w</a:t>
            </a:r>
            <a:r>
              <a:rPr lang="en-US" sz="2800" b="0" baseline="-25000" dirty="0" err="1">
                <a:latin typeface="Palatino" pitchFamily="18" charset="0"/>
              </a:rPr>
              <a:t>n</a:t>
            </a:r>
            <a:r>
              <a:rPr lang="en-US" i="1" dirty="0"/>
              <a:t> </a:t>
            </a:r>
            <a:r>
              <a:rPr lang="en-US" b="0" dirty="0"/>
              <a:t>is likely for a specified natural language</a:t>
            </a:r>
          </a:p>
          <a:p>
            <a:pPr eaLnBrk="1" hangingPunct="1"/>
            <a:r>
              <a:rPr lang="en-US" b="0" dirty="0"/>
              <a:t>This joint probability can be expressed using the chain rule (order reversed):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i="1" dirty="0">
                <a:latin typeface="Palatino" pitchFamily="18" charset="0"/>
              </a:rPr>
              <a:t>	</a:t>
            </a:r>
            <a:r>
              <a:rPr lang="en-US" sz="1800" i="1" dirty="0">
                <a:latin typeface="Palatino" pitchFamily="18" charset="0"/>
              </a:rPr>
              <a:t>P </a:t>
            </a:r>
            <a:r>
              <a:rPr lang="en-US" sz="1800" dirty="0">
                <a:latin typeface="Palatino" pitchFamily="18" charset="0"/>
              </a:rPr>
              <a:t>(</a:t>
            </a:r>
            <a:r>
              <a:rPr lang="en-US" sz="1800" i="1" dirty="0">
                <a:latin typeface="Palatino" pitchFamily="18" charset="0"/>
              </a:rPr>
              <a:t>w</a:t>
            </a:r>
            <a:r>
              <a:rPr lang="en-US" sz="1800" baseline="-25000" dirty="0">
                <a:latin typeface="Palatino" pitchFamily="18" charset="0"/>
              </a:rPr>
              <a:t>1</a:t>
            </a:r>
            <a:r>
              <a:rPr lang="en-US" sz="1800" i="1" dirty="0">
                <a:latin typeface="Palatino" pitchFamily="18" charset="0"/>
              </a:rPr>
              <a:t> w</a:t>
            </a:r>
            <a:r>
              <a:rPr lang="en-US" sz="1800" baseline="-25000" dirty="0">
                <a:latin typeface="Palatino" pitchFamily="18" charset="0"/>
              </a:rPr>
              <a:t>2</a:t>
            </a:r>
            <a:r>
              <a:rPr lang="en-US" sz="1800" i="1" dirty="0">
                <a:latin typeface="Palatino" pitchFamily="18" charset="0"/>
              </a:rPr>
              <a:t> … </a:t>
            </a:r>
            <a:r>
              <a:rPr lang="en-US" sz="1800" i="1" dirty="0" err="1">
                <a:latin typeface="Palatino" pitchFamily="18" charset="0"/>
              </a:rPr>
              <a:t>w</a:t>
            </a:r>
            <a:r>
              <a:rPr lang="en-US" sz="1800" i="1" baseline="-25000" dirty="0" err="1">
                <a:latin typeface="Palatino" pitchFamily="18" charset="0"/>
              </a:rPr>
              <a:t>n</a:t>
            </a:r>
            <a:r>
              <a:rPr lang="en-US" sz="1800" i="1" baseline="-25000" dirty="0"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)</a:t>
            </a:r>
            <a:r>
              <a:rPr lang="en-US" sz="1800" i="1" dirty="0">
                <a:latin typeface="Palatino" pitchFamily="18" charset="0"/>
              </a:rPr>
              <a:t> = P </a:t>
            </a:r>
            <a:r>
              <a:rPr lang="en-US" sz="1800" dirty="0">
                <a:latin typeface="Palatino" pitchFamily="18" charset="0"/>
              </a:rPr>
              <a:t>(</a:t>
            </a:r>
            <a:r>
              <a:rPr lang="en-US" sz="1800" i="1" dirty="0">
                <a:latin typeface="Palatino" pitchFamily="18" charset="0"/>
              </a:rPr>
              <a:t>w</a:t>
            </a:r>
            <a:r>
              <a:rPr lang="en-US" sz="1800" baseline="-25000" dirty="0">
                <a:latin typeface="Palatino" pitchFamily="18" charset="0"/>
              </a:rPr>
              <a:t>1</a:t>
            </a:r>
            <a:r>
              <a:rPr lang="en-US" sz="1800" i="1" baseline="-25000" dirty="0"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)</a:t>
            </a:r>
            <a:r>
              <a:rPr lang="en-US" sz="1800" i="1" dirty="0">
                <a:latin typeface="Palatino" pitchFamily="18" charset="0"/>
              </a:rPr>
              <a:t> P </a:t>
            </a:r>
            <a:r>
              <a:rPr lang="en-US" sz="1800" dirty="0">
                <a:latin typeface="Palatino" pitchFamily="18" charset="0"/>
              </a:rPr>
              <a:t>(</a:t>
            </a:r>
            <a:r>
              <a:rPr lang="en-US" sz="1800" i="1" dirty="0">
                <a:latin typeface="Palatino" pitchFamily="18" charset="0"/>
              </a:rPr>
              <a:t>w</a:t>
            </a:r>
            <a:r>
              <a:rPr lang="en-US" sz="1800" baseline="-25000" dirty="0">
                <a:latin typeface="Palatino" pitchFamily="18" charset="0"/>
              </a:rPr>
              <a:t>2 </a:t>
            </a:r>
            <a:r>
              <a:rPr lang="en-US" sz="1800" dirty="0">
                <a:latin typeface="Palatino" pitchFamily="18" charset="0"/>
              </a:rPr>
              <a:t>|</a:t>
            </a:r>
            <a:r>
              <a:rPr lang="en-US" sz="180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sz="1800" baseline="-25000" dirty="0">
                <a:solidFill>
                  <a:srgbClr val="990000"/>
                </a:solidFill>
                <a:latin typeface="Palatino" pitchFamily="18" charset="0"/>
              </a:rPr>
              <a:t>1</a:t>
            </a:r>
            <a:r>
              <a:rPr lang="en-US" sz="1800" i="1" baseline="-25000" dirty="0">
                <a:solidFill>
                  <a:srgbClr val="990000"/>
                </a:solidFill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)</a:t>
            </a:r>
            <a:r>
              <a:rPr lang="en-US" sz="1800" i="1" dirty="0">
                <a:latin typeface="Palatino" pitchFamily="18" charset="0"/>
              </a:rPr>
              <a:t> P </a:t>
            </a:r>
            <a:r>
              <a:rPr lang="en-US" sz="1800" dirty="0">
                <a:latin typeface="Palatino" pitchFamily="18" charset="0"/>
              </a:rPr>
              <a:t>(</a:t>
            </a:r>
            <a:r>
              <a:rPr lang="en-US" sz="1800" i="1" dirty="0">
                <a:latin typeface="Palatino" pitchFamily="18" charset="0"/>
              </a:rPr>
              <a:t>w</a:t>
            </a:r>
            <a:r>
              <a:rPr lang="en-US" sz="1800" baseline="-25000" dirty="0">
                <a:latin typeface="Palatino" pitchFamily="18" charset="0"/>
              </a:rPr>
              <a:t>3</a:t>
            </a:r>
            <a:r>
              <a:rPr lang="en-US" sz="1800" i="1" baseline="-25000" dirty="0"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|</a:t>
            </a:r>
            <a:r>
              <a:rPr lang="en-US" sz="180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sz="1800" baseline="-25000" dirty="0">
                <a:solidFill>
                  <a:srgbClr val="990000"/>
                </a:solidFill>
                <a:latin typeface="Palatino" pitchFamily="18" charset="0"/>
              </a:rPr>
              <a:t>1</a:t>
            </a:r>
            <a:r>
              <a:rPr lang="en-US" sz="1800" i="1" baseline="-25000" dirty="0">
                <a:solidFill>
                  <a:srgbClr val="990000"/>
                </a:solidFill>
                <a:latin typeface="Palatino" pitchFamily="18" charset="0"/>
              </a:rPr>
              <a:t> </a:t>
            </a:r>
            <a:r>
              <a:rPr lang="en-US" sz="180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sz="1800" baseline="-25000" dirty="0">
                <a:solidFill>
                  <a:srgbClr val="990000"/>
                </a:solidFill>
                <a:latin typeface="Palatino" pitchFamily="18" charset="0"/>
              </a:rPr>
              <a:t>2 </a:t>
            </a:r>
            <a:r>
              <a:rPr lang="en-US" sz="1800" dirty="0">
                <a:latin typeface="Palatino" pitchFamily="18" charset="0"/>
              </a:rPr>
              <a:t>)</a:t>
            </a:r>
            <a:r>
              <a:rPr lang="en-US" sz="1800" i="1" dirty="0">
                <a:latin typeface="Palatino" pitchFamily="18" charset="0"/>
              </a:rPr>
              <a:t> ... P </a:t>
            </a:r>
            <a:r>
              <a:rPr lang="en-US" sz="1800" dirty="0">
                <a:latin typeface="Palatino" pitchFamily="18" charset="0"/>
              </a:rPr>
              <a:t>(</a:t>
            </a:r>
            <a:r>
              <a:rPr lang="en-US" sz="1800" i="1" dirty="0" err="1">
                <a:latin typeface="Palatino" pitchFamily="18" charset="0"/>
              </a:rPr>
              <a:t>w</a:t>
            </a:r>
            <a:r>
              <a:rPr lang="en-US" sz="1800" i="1" baseline="-25000" dirty="0" err="1">
                <a:latin typeface="Palatino" pitchFamily="18" charset="0"/>
              </a:rPr>
              <a:t>n</a:t>
            </a:r>
            <a:r>
              <a:rPr lang="en-US" sz="1800" i="1" baseline="-25000" dirty="0"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|</a:t>
            </a:r>
            <a:r>
              <a:rPr lang="en-US" sz="180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sz="1800" baseline="-25000" dirty="0">
                <a:solidFill>
                  <a:srgbClr val="990000"/>
                </a:solidFill>
                <a:latin typeface="Palatino" pitchFamily="18" charset="0"/>
              </a:rPr>
              <a:t>1</a:t>
            </a:r>
            <a:r>
              <a:rPr lang="en-US" sz="1800" i="1" dirty="0">
                <a:solidFill>
                  <a:srgbClr val="990000"/>
                </a:solidFill>
                <a:latin typeface="Palatino" pitchFamily="18" charset="0"/>
              </a:rPr>
              <a:t> ... w</a:t>
            </a:r>
            <a:r>
              <a:rPr lang="en-US" sz="1800" i="1" baseline="-25000" dirty="0">
                <a:solidFill>
                  <a:srgbClr val="990000"/>
                </a:solidFill>
                <a:latin typeface="Palatino" pitchFamily="18" charset="0"/>
              </a:rPr>
              <a:t>n</a:t>
            </a:r>
            <a:r>
              <a:rPr lang="en-US" sz="1800" baseline="-25000" dirty="0">
                <a:solidFill>
                  <a:srgbClr val="990000"/>
                </a:solidFill>
                <a:latin typeface="Palatino" pitchFamily="18" charset="0"/>
              </a:rPr>
              <a:t>-1</a:t>
            </a:r>
            <a:r>
              <a:rPr lang="en-US" sz="1800" i="1" baseline="-25000" dirty="0">
                <a:solidFill>
                  <a:srgbClr val="990000"/>
                </a:solidFill>
                <a:latin typeface="Palatino" pitchFamily="18" charset="0"/>
              </a:rPr>
              <a:t> </a:t>
            </a:r>
            <a:r>
              <a:rPr lang="en-US" sz="1800" dirty="0">
                <a:latin typeface="Palatino" pitchFamily="18" charset="0"/>
              </a:rPr>
              <a:t>)</a:t>
            </a:r>
            <a:endParaRPr lang="en-US" sz="2000" dirty="0">
              <a:latin typeface="Palatino" pitchFamily="18" charset="0"/>
            </a:endParaRPr>
          </a:p>
          <a:p>
            <a:pPr eaLnBrk="1" hangingPunct="1"/>
            <a:r>
              <a:rPr lang="en-US" b="0" dirty="0"/>
              <a:t>Collecting all these probabilities is too complex; it requires probabilities for </a:t>
            </a:r>
            <a:r>
              <a:rPr lang="en-US" b="0" i="1" dirty="0">
                <a:latin typeface="Palatino" pitchFamily="18" charset="0"/>
              </a:rPr>
              <a:t>m</a:t>
            </a:r>
            <a:r>
              <a:rPr lang="en-US" b="0" i="1" baseline="30000" dirty="0">
                <a:latin typeface="Palatino" pitchFamily="18" charset="0"/>
              </a:rPr>
              <a:t>n-</a:t>
            </a:r>
            <a:r>
              <a:rPr lang="en-US" b="0" baseline="30000" dirty="0">
                <a:latin typeface="Palatino" pitchFamily="18" charset="0"/>
              </a:rPr>
              <a:t>1</a:t>
            </a:r>
            <a:r>
              <a:rPr lang="en-US" b="0" baseline="30000" dirty="0"/>
              <a:t> </a:t>
            </a:r>
            <a:r>
              <a:rPr lang="en-US" b="0" dirty="0">
                <a:solidFill>
                  <a:srgbClr val="990000"/>
                </a:solidFill>
              </a:rPr>
              <a:t>starting sequences</a:t>
            </a:r>
            <a:r>
              <a:rPr lang="en-US" b="0" dirty="0"/>
              <a:t> for a sequence of </a:t>
            </a:r>
            <a:r>
              <a:rPr lang="en-US" b="0" i="1" dirty="0">
                <a:latin typeface="Palatino" pitchFamily="18" charset="0"/>
              </a:rPr>
              <a:t>n</a:t>
            </a:r>
            <a:r>
              <a:rPr lang="en-US" b="0" dirty="0"/>
              <a:t> words in a language of </a:t>
            </a:r>
            <a:r>
              <a:rPr lang="en-US" b="0" i="1" dirty="0">
                <a:latin typeface="Palatino" pitchFamily="18" charset="0"/>
              </a:rPr>
              <a:t>m</a:t>
            </a:r>
            <a:r>
              <a:rPr lang="en-US" b="0" dirty="0"/>
              <a:t> words</a:t>
            </a:r>
          </a:p>
          <a:p>
            <a:pPr lvl="1" eaLnBrk="1" hangingPunct="1"/>
            <a:r>
              <a:rPr lang="en-US" dirty="0"/>
              <a:t>Simplification is necessary!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763000" cy="3962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C3300"/>
                </a:solidFill>
              </a:rPr>
              <a:t>First-order Markov Assumption</a:t>
            </a:r>
            <a:endParaRPr lang="en-US" dirty="0"/>
          </a:p>
          <a:p>
            <a:pPr lvl="1" eaLnBrk="1" hangingPunct="1"/>
            <a:r>
              <a:rPr lang="en-US" dirty="0"/>
              <a:t>Probability of a word depends </a:t>
            </a:r>
            <a:r>
              <a:rPr lang="en-US" i="1" dirty="0"/>
              <a:t>only</a:t>
            </a:r>
            <a:r>
              <a:rPr lang="en-US" dirty="0"/>
              <a:t> on the </a:t>
            </a:r>
            <a:r>
              <a:rPr lang="en-US" i="1" dirty="0"/>
              <a:t>previous </a:t>
            </a:r>
            <a:r>
              <a:rPr lang="en-US" dirty="0"/>
              <a:t>word: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000" i="1" dirty="0">
                <a:latin typeface="Palatino" pitchFamily="18" charset="0"/>
              </a:rPr>
              <a:t>			</a:t>
            </a:r>
            <a:r>
              <a:rPr lang="en-US" b="0" i="1" dirty="0">
                <a:latin typeface="Palatino"/>
                <a:cs typeface="Palatino"/>
              </a:rPr>
              <a:t>P</a:t>
            </a:r>
            <a:r>
              <a:rPr lang="en-US" dirty="0">
                <a:latin typeface="Palatino"/>
                <a:cs typeface="Palatino"/>
              </a:rPr>
              <a:t>(</a:t>
            </a:r>
            <a:r>
              <a:rPr lang="en-US" b="0" i="1" dirty="0" err="1">
                <a:latin typeface="Palatino"/>
                <a:cs typeface="Palatino"/>
              </a:rPr>
              <a:t>w</a:t>
            </a:r>
            <a:r>
              <a:rPr lang="en-US" i="1" baseline="-25000" dirty="0" err="1">
                <a:latin typeface="Palatino"/>
                <a:cs typeface="Palatino"/>
              </a:rPr>
              <a:t>i</a:t>
            </a:r>
            <a:r>
              <a:rPr lang="en-US" i="1" baseline="-25000" dirty="0">
                <a:latin typeface="Palatino"/>
                <a:cs typeface="Palatino"/>
              </a:rPr>
              <a:t> </a:t>
            </a:r>
            <a:r>
              <a:rPr lang="en-US" dirty="0">
                <a:latin typeface="Palatino"/>
                <a:cs typeface="Palatino"/>
              </a:rPr>
              <a:t>|</a:t>
            </a:r>
            <a:r>
              <a:rPr lang="en-US" b="0" i="1" dirty="0">
                <a:latin typeface="Palatino"/>
                <a:cs typeface="Palatino"/>
              </a:rPr>
              <a:t> w</a:t>
            </a:r>
            <a:r>
              <a:rPr lang="en-US" baseline="-25000" dirty="0">
                <a:latin typeface="Palatino"/>
                <a:cs typeface="Palatino"/>
              </a:rPr>
              <a:t>1</a:t>
            </a:r>
            <a:r>
              <a:rPr lang="en-US" i="1" dirty="0">
                <a:latin typeface="Palatino"/>
                <a:cs typeface="Palatino"/>
              </a:rPr>
              <a:t> ... </a:t>
            </a:r>
            <a:r>
              <a:rPr lang="en-US" b="0" i="1" dirty="0">
                <a:latin typeface="Palatino"/>
                <a:cs typeface="Palatino"/>
              </a:rPr>
              <a:t>w</a:t>
            </a:r>
            <a:r>
              <a:rPr lang="en-US" i="1" baseline="-25000" dirty="0">
                <a:latin typeface="Palatino"/>
                <a:cs typeface="Palatino"/>
              </a:rPr>
              <a:t>i-</a:t>
            </a:r>
            <a:r>
              <a:rPr lang="en-US" baseline="-25000" dirty="0">
                <a:latin typeface="Palatino"/>
                <a:cs typeface="Palatino"/>
              </a:rPr>
              <a:t>1</a:t>
            </a:r>
            <a:r>
              <a:rPr lang="en-US" i="1" baseline="-25000" dirty="0">
                <a:latin typeface="Palatino"/>
                <a:cs typeface="Palatino"/>
              </a:rPr>
              <a:t> </a:t>
            </a:r>
            <a:r>
              <a:rPr lang="en-US" dirty="0">
                <a:latin typeface="Palatino"/>
                <a:cs typeface="Palatino"/>
              </a:rPr>
              <a:t>)</a:t>
            </a:r>
            <a:r>
              <a:rPr lang="en-US" i="1" dirty="0">
                <a:latin typeface="Palatino"/>
                <a:cs typeface="Palatino"/>
              </a:rPr>
              <a:t>  </a:t>
            </a:r>
            <a:r>
              <a:rPr lang="en-US" dirty="0">
                <a:latin typeface="Palatino"/>
                <a:cs typeface="Palatino"/>
              </a:rPr>
              <a:t>≈  </a:t>
            </a:r>
            <a:r>
              <a:rPr lang="en-US" b="0" i="1" dirty="0">
                <a:latin typeface="Palatino"/>
                <a:cs typeface="Palatino"/>
              </a:rPr>
              <a:t>P</a:t>
            </a:r>
            <a:r>
              <a:rPr lang="en-US" dirty="0">
                <a:latin typeface="Palatino"/>
                <a:cs typeface="Palatino"/>
              </a:rPr>
              <a:t>(</a:t>
            </a:r>
            <a:r>
              <a:rPr lang="en-US" b="0" i="1" dirty="0" err="1">
                <a:latin typeface="Palatino"/>
                <a:cs typeface="Palatino"/>
              </a:rPr>
              <a:t>w</a:t>
            </a:r>
            <a:r>
              <a:rPr lang="en-US" i="1" baseline="-25000" dirty="0" err="1">
                <a:latin typeface="Palatino"/>
                <a:cs typeface="Palatino"/>
              </a:rPr>
              <a:t>i</a:t>
            </a:r>
            <a:r>
              <a:rPr lang="en-US" i="1" baseline="-25000" dirty="0">
                <a:latin typeface="Palatino"/>
                <a:cs typeface="Palatino"/>
              </a:rPr>
              <a:t> </a:t>
            </a:r>
            <a:r>
              <a:rPr lang="en-US" dirty="0">
                <a:latin typeface="Palatino"/>
                <a:cs typeface="Palatino"/>
              </a:rPr>
              <a:t>|</a:t>
            </a:r>
            <a:r>
              <a:rPr lang="en-US" i="1" dirty="0">
                <a:latin typeface="Palatino"/>
                <a:cs typeface="Palatino"/>
              </a:rPr>
              <a:t> </a:t>
            </a:r>
            <a:r>
              <a:rPr lang="en-US" b="0" i="1" dirty="0">
                <a:latin typeface="Palatino"/>
                <a:cs typeface="Palatino"/>
              </a:rPr>
              <a:t>w</a:t>
            </a:r>
            <a:r>
              <a:rPr lang="en-US" i="1" baseline="-25000" dirty="0">
                <a:latin typeface="Palatino"/>
                <a:cs typeface="Palatino"/>
              </a:rPr>
              <a:t>i</a:t>
            </a:r>
            <a:r>
              <a:rPr lang="en-US" baseline="-25000" dirty="0">
                <a:latin typeface="Palatino"/>
                <a:cs typeface="Palatino"/>
              </a:rPr>
              <a:t>-1</a:t>
            </a:r>
            <a:r>
              <a:rPr lang="en-US" dirty="0">
                <a:latin typeface="Palatino"/>
                <a:cs typeface="Palatino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en-US" sz="2000" i="1" dirty="0">
              <a:latin typeface="Palatino" pitchFamily="18" charset="0"/>
            </a:endParaRPr>
          </a:p>
          <a:p>
            <a:pPr eaLnBrk="1" hangingPunct="1"/>
            <a:r>
              <a:rPr lang="en-US" b="0" dirty="0"/>
              <a:t>The Language Model simplifies to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	</a:t>
            </a:r>
            <a:r>
              <a:rPr lang="en-US" b="0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w</a:t>
            </a:r>
            <a:r>
              <a:rPr lang="en-US" baseline="-25000" dirty="0">
                <a:latin typeface="Palatino" pitchFamily="18" charset="0"/>
              </a:rPr>
              <a:t>1</a:t>
            </a:r>
            <a:r>
              <a:rPr lang="en-US" i="1" dirty="0">
                <a:latin typeface="Palatino" pitchFamily="18" charset="0"/>
              </a:rPr>
              <a:t> </a:t>
            </a:r>
            <a:r>
              <a:rPr lang="en-US" b="0" i="1" dirty="0">
                <a:latin typeface="Palatino" pitchFamily="18" charset="0"/>
              </a:rPr>
              <a:t>w</a:t>
            </a:r>
            <a:r>
              <a:rPr lang="en-US" baseline="-25000" dirty="0">
                <a:latin typeface="Palatino" pitchFamily="18" charset="0"/>
              </a:rPr>
              <a:t>2</a:t>
            </a:r>
            <a:r>
              <a:rPr lang="en-US" i="1" dirty="0">
                <a:latin typeface="Palatino" pitchFamily="18" charset="0"/>
              </a:rPr>
              <a:t> … </a:t>
            </a:r>
            <a:r>
              <a:rPr lang="en-US" b="0" i="1" dirty="0" err="1">
                <a:latin typeface="Palatino" pitchFamily="18" charset="0"/>
              </a:rPr>
              <a:t>w</a:t>
            </a:r>
            <a:r>
              <a:rPr lang="en-US" i="1" baseline="-25000" dirty="0" err="1">
                <a:latin typeface="Palatino" pitchFamily="18" charset="0"/>
              </a:rPr>
              <a:t>n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i="1" dirty="0">
                <a:latin typeface="Palatino" pitchFamily="18" charset="0"/>
              </a:rPr>
              <a:t> = </a:t>
            </a:r>
            <a:r>
              <a:rPr lang="en-US" b="0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w</a:t>
            </a:r>
            <a:r>
              <a:rPr lang="en-US" baseline="-25000" dirty="0">
                <a:latin typeface="Palatino" pitchFamily="18" charset="0"/>
              </a:rPr>
              <a:t>1</a:t>
            </a:r>
            <a:r>
              <a:rPr lang="en-US" i="1" baseline="-25000" dirty="0">
                <a:latin typeface="Palatino" pitchFamily="18" charset="0"/>
              </a:rPr>
              <a:t>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i="1" dirty="0">
                <a:latin typeface="Palatino" pitchFamily="18" charset="0"/>
              </a:rPr>
              <a:t> </a:t>
            </a:r>
            <a:r>
              <a:rPr lang="en-US" b="0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w</a:t>
            </a:r>
            <a:r>
              <a:rPr lang="en-US" baseline="-25000" dirty="0">
                <a:latin typeface="Palatino" pitchFamily="18" charset="0"/>
              </a:rPr>
              <a:t>2</a:t>
            </a:r>
            <a:r>
              <a:rPr lang="en-US" i="1" baseline="-25000" dirty="0">
                <a:latin typeface="Palatino" pitchFamily="18" charset="0"/>
              </a:rPr>
              <a:t> </a:t>
            </a:r>
            <a:r>
              <a:rPr lang="en-US" dirty="0">
                <a:latin typeface="Palatino" pitchFamily="18" charset="0"/>
              </a:rPr>
              <a:t>|</a:t>
            </a:r>
            <a:r>
              <a:rPr lang="en-US" b="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baseline="-25000" dirty="0">
                <a:solidFill>
                  <a:srgbClr val="990000"/>
                </a:solidFill>
                <a:latin typeface="Palatino" pitchFamily="18" charset="0"/>
              </a:rPr>
              <a:t>1</a:t>
            </a:r>
            <a:r>
              <a:rPr lang="en-US" i="1" baseline="-25000" dirty="0">
                <a:solidFill>
                  <a:srgbClr val="990000"/>
                </a:solidFill>
                <a:latin typeface="Palatino" pitchFamily="18" charset="0"/>
              </a:rPr>
              <a:t>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i="1" dirty="0">
                <a:latin typeface="Palatino" pitchFamily="18" charset="0"/>
              </a:rPr>
              <a:t> </a:t>
            </a:r>
            <a:r>
              <a:rPr lang="en-US" b="0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w</a:t>
            </a:r>
            <a:r>
              <a:rPr lang="en-US" baseline="-25000" dirty="0">
                <a:latin typeface="Palatino" pitchFamily="18" charset="0"/>
              </a:rPr>
              <a:t>3 </a:t>
            </a:r>
            <a:r>
              <a:rPr lang="en-US" dirty="0">
                <a:latin typeface="Palatino" pitchFamily="18" charset="0"/>
              </a:rPr>
              <a:t>|</a:t>
            </a:r>
            <a:r>
              <a:rPr lang="en-US" b="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baseline="-25000" dirty="0">
                <a:solidFill>
                  <a:srgbClr val="990000"/>
                </a:solidFill>
                <a:latin typeface="Palatino" pitchFamily="18" charset="0"/>
              </a:rPr>
              <a:t>2</a:t>
            </a:r>
            <a:r>
              <a:rPr lang="en-US" i="1" baseline="-25000" dirty="0">
                <a:solidFill>
                  <a:srgbClr val="990000"/>
                </a:solidFill>
                <a:latin typeface="Palatino" pitchFamily="18" charset="0"/>
              </a:rPr>
              <a:t>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i="1" dirty="0">
                <a:latin typeface="Palatino" pitchFamily="18" charset="0"/>
              </a:rPr>
              <a:t> ... </a:t>
            </a:r>
            <a:r>
              <a:rPr lang="en-US" b="0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b="0" i="1" dirty="0" err="1">
                <a:latin typeface="Palatino" pitchFamily="18" charset="0"/>
              </a:rPr>
              <a:t>w</a:t>
            </a:r>
            <a:r>
              <a:rPr lang="en-US" i="1" baseline="-25000" dirty="0" err="1">
                <a:latin typeface="Palatino" pitchFamily="18" charset="0"/>
              </a:rPr>
              <a:t>n</a:t>
            </a:r>
            <a:r>
              <a:rPr lang="en-US" i="1" baseline="-25000" dirty="0">
                <a:latin typeface="Palatino" pitchFamily="18" charset="0"/>
              </a:rPr>
              <a:t> </a:t>
            </a:r>
            <a:r>
              <a:rPr lang="en-US" dirty="0">
                <a:latin typeface="Palatino" pitchFamily="18" charset="0"/>
              </a:rPr>
              <a:t>|</a:t>
            </a:r>
            <a:r>
              <a:rPr lang="en-US" b="0" i="1" dirty="0">
                <a:solidFill>
                  <a:srgbClr val="990000"/>
                </a:solidFill>
                <a:latin typeface="Palatino" pitchFamily="18" charset="0"/>
              </a:rPr>
              <a:t>w</a:t>
            </a:r>
            <a:r>
              <a:rPr lang="en-US" i="1" baseline="-25000" dirty="0">
                <a:solidFill>
                  <a:srgbClr val="990000"/>
                </a:solidFill>
                <a:latin typeface="Palatino" pitchFamily="18" charset="0"/>
              </a:rPr>
              <a:t>n-</a:t>
            </a:r>
            <a:r>
              <a:rPr lang="en-US" baseline="-25000" dirty="0">
                <a:solidFill>
                  <a:srgbClr val="990000"/>
                </a:solidFill>
                <a:latin typeface="Palatino" pitchFamily="18" charset="0"/>
              </a:rPr>
              <a:t>1 </a:t>
            </a:r>
            <a:r>
              <a:rPr lang="en-US" dirty="0">
                <a:latin typeface="Palatino" pitchFamily="18" charset="0"/>
              </a:rPr>
              <a:t>)</a:t>
            </a:r>
          </a:p>
          <a:p>
            <a:pPr eaLnBrk="1" hangingPunct="1"/>
            <a:endParaRPr lang="en-US" sz="2000" i="1" dirty="0">
              <a:latin typeface="Palatino" pitchFamily="18" charset="0"/>
            </a:endParaRPr>
          </a:p>
          <a:p>
            <a:pPr lvl="1" eaLnBrk="1" hangingPunct="1"/>
            <a:r>
              <a:rPr lang="en-US" dirty="0"/>
              <a:t>called the </a:t>
            </a:r>
            <a:r>
              <a:rPr lang="en-US" b="1" i="1" dirty="0">
                <a:solidFill>
                  <a:srgbClr val="CC3300"/>
                </a:solidFill>
              </a:rPr>
              <a:t>bigram</a:t>
            </a:r>
            <a:r>
              <a:rPr lang="en-US" b="1" i="1" dirty="0"/>
              <a:t> model</a:t>
            </a:r>
          </a:p>
          <a:p>
            <a:pPr lvl="1" eaLnBrk="1" hangingPunct="1"/>
            <a:r>
              <a:rPr lang="en-US" dirty="0"/>
              <a:t>relates </a:t>
            </a:r>
            <a:r>
              <a:rPr lang="en-US" i="1" dirty="0"/>
              <a:t>consecutive pairs of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534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0" dirty="0"/>
              <a:t>More context could be used, such as the </a:t>
            </a:r>
            <a:r>
              <a:rPr lang="en-US" b="0" i="1" dirty="0"/>
              <a:t>two</a:t>
            </a:r>
            <a:r>
              <a:rPr lang="en-US" b="0" dirty="0"/>
              <a:t> words before, called the </a:t>
            </a:r>
            <a:r>
              <a:rPr lang="en-US" i="1" dirty="0">
                <a:solidFill>
                  <a:srgbClr val="CC3300"/>
                </a:solidFill>
              </a:rPr>
              <a:t>trigram</a:t>
            </a:r>
            <a:r>
              <a:rPr lang="en-US" b="0" i="1" dirty="0"/>
              <a:t> model</a:t>
            </a:r>
            <a:r>
              <a:rPr lang="en-US" b="0" dirty="0"/>
              <a:t>:</a:t>
            </a:r>
          </a:p>
          <a:p>
            <a:pPr eaLnBrk="1" hangingPunct="1">
              <a:buClr>
                <a:srgbClr val="003366"/>
              </a:buClr>
              <a:buFont typeface="Wingdings" pitchFamily="2" charset="2"/>
              <a:buNone/>
            </a:pP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		P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(</a:t>
            </a:r>
            <a:r>
              <a:rPr lang="en-US" b="0" i="1" dirty="0" err="1">
                <a:solidFill>
                  <a:srgbClr val="003366"/>
                </a:solidFill>
                <a:latin typeface="Palatino" pitchFamily="18" charset="0"/>
              </a:rPr>
              <a:t>w</a:t>
            </a:r>
            <a:r>
              <a:rPr lang="en-US" i="1" baseline="-25000" dirty="0" err="1">
                <a:solidFill>
                  <a:srgbClr val="003366"/>
                </a:solidFill>
                <a:latin typeface="Palatino" pitchFamily="18" charset="0"/>
              </a:rPr>
              <a:t>i</a:t>
            </a:r>
            <a:r>
              <a:rPr lang="en-US" i="1" baseline="-25000" dirty="0">
                <a:solidFill>
                  <a:srgbClr val="003366"/>
                </a:solidFill>
                <a:latin typeface="Palatino" pitchFamily="18" charset="0"/>
              </a:rPr>
              <a:t> 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|</a:t>
            </a: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 w</a:t>
            </a:r>
            <a:r>
              <a:rPr lang="en-US" b="0" baseline="-25000" dirty="0">
                <a:solidFill>
                  <a:srgbClr val="003366"/>
                </a:solidFill>
                <a:latin typeface="Palatino" pitchFamily="18" charset="0"/>
              </a:rPr>
              <a:t>1</a:t>
            </a:r>
            <a:r>
              <a:rPr lang="en-US" i="1" dirty="0">
                <a:solidFill>
                  <a:srgbClr val="003366"/>
                </a:solidFill>
                <a:latin typeface="Palatino" pitchFamily="18" charset="0"/>
              </a:rPr>
              <a:t> ... </a:t>
            </a: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w</a:t>
            </a:r>
            <a:r>
              <a:rPr lang="en-US" i="1" baseline="-25000" dirty="0">
                <a:solidFill>
                  <a:srgbClr val="003366"/>
                </a:solidFill>
                <a:latin typeface="Palatino" pitchFamily="18" charset="0"/>
              </a:rPr>
              <a:t>i</a:t>
            </a:r>
            <a:r>
              <a:rPr lang="en-US" b="0" i="1" baseline="-25000" dirty="0">
                <a:solidFill>
                  <a:srgbClr val="003366"/>
                </a:solidFill>
                <a:latin typeface="Palatino" pitchFamily="18" charset="0"/>
              </a:rPr>
              <a:t>-</a:t>
            </a:r>
            <a:r>
              <a:rPr lang="en-US" b="0" baseline="-25000" dirty="0">
                <a:solidFill>
                  <a:srgbClr val="003366"/>
                </a:solidFill>
                <a:latin typeface="Palatino" pitchFamily="18" charset="0"/>
              </a:rPr>
              <a:t>1</a:t>
            </a:r>
            <a:r>
              <a:rPr lang="en-US" i="1" baseline="-25000" dirty="0">
                <a:solidFill>
                  <a:srgbClr val="003366"/>
                </a:solidFill>
                <a:latin typeface="Palatino" pitchFamily="18" charset="0"/>
              </a:rPr>
              <a:t> 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)</a:t>
            </a:r>
            <a:r>
              <a:rPr lang="en-US" i="1" dirty="0">
                <a:solidFill>
                  <a:srgbClr val="003366"/>
                </a:solidFill>
                <a:latin typeface="Palatino" pitchFamily="18" charset="0"/>
              </a:rPr>
              <a:t>  ≈</a:t>
            </a:r>
            <a:r>
              <a:rPr lang="en-US" sz="2800" dirty="0">
                <a:solidFill>
                  <a:srgbClr val="003366"/>
                </a:solidFill>
                <a:latin typeface="Symbol" pitchFamily="18" charset="2"/>
              </a:rPr>
              <a:t>  </a:t>
            </a: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P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(</a:t>
            </a:r>
            <a:r>
              <a:rPr lang="en-US" b="0" i="1" dirty="0" err="1">
                <a:solidFill>
                  <a:srgbClr val="003366"/>
                </a:solidFill>
                <a:latin typeface="Palatino" pitchFamily="18" charset="0"/>
              </a:rPr>
              <a:t>w</a:t>
            </a:r>
            <a:r>
              <a:rPr lang="en-US" i="1" baseline="-25000" dirty="0" err="1">
                <a:solidFill>
                  <a:srgbClr val="003366"/>
                </a:solidFill>
                <a:latin typeface="Palatino" pitchFamily="18" charset="0"/>
              </a:rPr>
              <a:t>i</a:t>
            </a:r>
            <a:r>
              <a:rPr lang="en-US" i="1" baseline="-25000" dirty="0">
                <a:solidFill>
                  <a:srgbClr val="003366"/>
                </a:solidFill>
                <a:latin typeface="Palatino" pitchFamily="18" charset="0"/>
              </a:rPr>
              <a:t> 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|</a:t>
            </a:r>
            <a:r>
              <a:rPr lang="en-US" i="1" dirty="0">
                <a:solidFill>
                  <a:srgbClr val="003366"/>
                </a:solidFill>
                <a:latin typeface="Palatino" pitchFamily="18" charset="0"/>
              </a:rPr>
              <a:t> </a:t>
            </a: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w</a:t>
            </a:r>
            <a:r>
              <a:rPr lang="en-US" b="0" i="1" baseline="-25000" dirty="0">
                <a:solidFill>
                  <a:srgbClr val="003366"/>
                </a:solidFill>
                <a:latin typeface="Palatino" pitchFamily="18" charset="0"/>
              </a:rPr>
              <a:t>i</a:t>
            </a:r>
            <a:r>
              <a:rPr lang="en-US" b="0" baseline="-25000" dirty="0">
                <a:solidFill>
                  <a:srgbClr val="003366"/>
                </a:solidFill>
                <a:latin typeface="Palatino" pitchFamily="18" charset="0"/>
              </a:rPr>
              <a:t>-1</a:t>
            </a:r>
            <a:r>
              <a:rPr lang="en-US" i="1" baseline="-25000" dirty="0">
                <a:solidFill>
                  <a:srgbClr val="003366"/>
                </a:solidFill>
                <a:latin typeface="Palatino" pitchFamily="18" charset="0"/>
              </a:rPr>
              <a:t> </a:t>
            </a:r>
            <a:r>
              <a:rPr lang="en-US" b="0" i="1" dirty="0">
                <a:solidFill>
                  <a:srgbClr val="003366"/>
                </a:solidFill>
                <a:latin typeface="Palatino" pitchFamily="18" charset="0"/>
              </a:rPr>
              <a:t>w</a:t>
            </a:r>
            <a:r>
              <a:rPr lang="en-US" b="0" i="1" baseline="-25000" dirty="0">
                <a:solidFill>
                  <a:srgbClr val="003366"/>
                </a:solidFill>
                <a:latin typeface="Palatino" pitchFamily="18" charset="0"/>
              </a:rPr>
              <a:t>i</a:t>
            </a:r>
            <a:r>
              <a:rPr lang="en-US" b="0" baseline="-25000" dirty="0">
                <a:solidFill>
                  <a:srgbClr val="003366"/>
                </a:solidFill>
                <a:latin typeface="Palatino" pitchFamily="18" charset="0"/>
              </a:rPr>
              <a:t>-2</a:t>
            </a:r>
            <a:r>
              <a:rPr lang="en-US" dirty="0">
                <a:solidFill>
                  <a:srgbClr val="003366"/>
                </a:solidFill>
                <a:latin typeface="Palatino" pitchFamily="18" charset="0"/>
              </a:rPr>
              <a:t>)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A weighted sum of </a:t>
            </a:r>
            <a:r>
              <a:rPr lang="en-US" b="0" i="1" dirty="0"/>
              <a:t>unigram, bigram, trigram models</a:t>
            </a:r>
            <a:r>
              <a:rPr lang="en-US" b="0" dirty="0"/>
              <a:t> could also be used in combination: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>
                <a:latin typeface="Palatino" pitchFamily="18" charset="0"/>
              </a:rPr>
              <a:t>	</a:t>
            </a:r>
            <a:r>
              <a:rPr lang="en-US" sz="2000" b="0" i="1" dirty="0">
                <a:latin typeface="Palatino" pitchFamily="18" charset="0"/>
              </a:rPr>
              <a:t>P </a:t>
            </a:r>
            <a:r>
              <a:rPr lang="en-US" sz="2000" dirty="0">
                <a:latin typeface="Palatino" pitchFamily="18" charset="0"/>
              </a:rPr>
              <a:t>(</a:t>
            </a:r>
            <a:r>
              <a:rPr lang="en-US" sz="2000" i="1" dirty="0">
                <a:latin typeface="Palatino" pitchFamily="18" charset="0"/>
              </a:rPr>
              <a:t>w</a:t>
            </a:r>
            <a:r>
              <a:rPr lang="en-US" sz="2000" i="1" baseline="-25000" dirty="0">
                <a:latin typeface="Palatino" pitchFamily="18" charset="0"/>
              </a:rPr>
              <a:t>1</a:t>
            </a:r>
            <a:r>
              <a:rPr lang="en-US" sz="2000" i="1" dirty="0">
                <a:latin typeface="Palatino" pitchFamily="18" charset="0"/>
              </a:rPr>
              <a:t> w</a:t>
            </a:r>
            <a:r>
              <a:rPr lang="en-US" sz="2000" i="1" baseline="-25000" dirty="0">
                <a:latin typeface="Palatino" pitchFamily="18" charset="0"/>
              </a:rPr>
              <a:t>2</a:t>
            </a:r>
            <a:r>
              <a:rPr lang="en-US" sz="2000" i="1" dirty="0">
                <a:latin typeface="Palatino" pitchFamily="18" charset="0"/>
              </a:rPr>
              <a:t> … </a:t>
            </a:r>
            <a:r>
              <a:rPr lang="en-US" sz="2000" i="1" dirty="0" err="1">
                <a:latin typeface="Palatino" pitchFamily="18" charset="0"/>
              </a:rPr>
              <a:t>w</a:t>
            </a:r>
            <a:r>
              <a:rPr lang="en-US" sz="2000" i="1" baseline="-25000" dirty="0" err="1">
                <a:latin typeface="Palatino" pitchFamily="18" charset="0"/>
              </a:rPr>
              <a:t>n</a:t>
            </a:r>
            <a:r>
              <a:rPr lang="en-US" sz="2000" i="1" baseline="-25000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)</a:t>
            </a:r>
            <a:r>
              <a:rPr lang="en-US" sz="2000" i="1" dirty="0">
                <a:latin typeface="Palatino" pitchFamily="18" charset="0"/>
              </a:rPr>
              <a:t> = </a:t>
            </a:r>
            <a:r>
              <a:rPr lang="en-US" sz="3200" i="1" dirty="0">
                <a:latin typeface="Palatino" pitchFamily="18" charset="0"/>
              </a:rPr>
              <a:t>∏</a:t>
            </a:r>
            <a:r>
              <a:rPr lang="en-US" sz="2000" dirty="0">
                <a:latin typeface="Palatino" pitchFamily="18" charset="0"/>
                <a:sym typeface="Euclid Symbol" pitchFamily="18" charset="2"/>
              </a:rPr>
              <a:t> (</a:t>
            </a:r>
            <a:r>
              <a:rPr lang="en-US" sz="2000" i="1" dirty="0">
                <a:latin typeface="Palatino" pitchFamily="18" charset="0"/>
              </a:rPr>
              <a:t>c</a:t>
            </a:r>
            <a:r>
              <a:rPr lang="en-US" sz="2000" i="1" baseline="-25000" dirty="0">
                <a:latin typeface="Palatino" pitchFamily="18" charset="0"/>
              </a:rPr>
              <a:t>1 </a:t>
            </a:r>
            <a:r>
              <a:rPr lang="en-US" sz="2000" b="0" i="1" dirty="0">
                <a:latin typeface="Palatino" pitchFamily="18" charset="0"/>
              </a:rPr>
              <a:t>P </a:t>
            </a:r>
            <a:r>
              <a:rPr lang="en-US" sz="2000" dirty="0">
                <a:latin typeface="Palatino" pitchFamily="18" charset="0"/>
              </a:rPr>
              <a:t>(</a:t>
            </a:r>
            <a:r>
              <a:rPr lang="en-US" sz="2000" i="1" dirty="0" err="1">
                <a:latin typeface="Palatino" pitchFamily="18" charset="0"/>
              </a:rPr>
              <a:t>w</a:t>
            </a:r>
            <a:r>
              <a:rPr lang="en-US" sz="2000" i="1" baseline="-25000" dirty="0" err="1">
                <a:latin typeface="Palatino" pitchFamily="18" charset="0"/>
              </a:rPr>
              <a:t>i</a:t>
            </a:r>
            <a:r>
              <a:rPr lang="en-US" sz="2000" i="1" baseline="-25000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)</a:t>
            </a:r>
            <a:r>
              <a:rPr lang="en-US" sz="2000" i="1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+</a:t>
            </a:r>
            <a:r>
              <a:rPr lang="en-US" sz="2000" i="1" dirty="0">
                <a:latin typeface="Palatino" pitchFamily="18" charset="0"/>
              </a:rPr>
              <a:t> c</a:t>
            </a:r>
            <a:r>
              <a:rPr lang="en-US" sz="2000" i="1" baseline="-25000" dirty="0">
                <a:latin typeface="Palatino" pitchFamily="18" charset="0"/>
              </a:rPr>
              <a:t>2 </a:t>
            </a:r>
            <a:r>
              <a:rPr lang="en-US" sz="2000" b="0" i="1" dirty="0">
                <a:latin typeface="Palatino" pitchFamily="18" charset="0"/>
              </a:rPr>
              <a:t>P </a:t>
            </a:r>
            <a:r>
              <a:rPr lang="en-US" sz="2000" dirty="0">
                <a:latin typeface="Palatino" pitchFamily="18" charset="0"/>
              </a:rPr>
              <a:t>(</a:t>
            </a:r>
            <a:r>
              <a:rPr lang="en-US" sz="2000" i="1" dirty="0" err="1">
                <a:latin typeface="Palatino" pitchFamily="18" charset="0"/>
              </a:rPr>
              <a:t>w</a:t>
            </a:r>
            <a:r>
              <a:rPr lang="en-US" sz="2000" i="1" baseline="-25000" dirty="0" err="1">
                <a:latin typeface="Palatino" pitchFamily="18" charset="0"/>
              </a:rPr>
              <a:t>i</a:t>
            </a:r>
            <a:r>
              <a:rPr lang="en-US" sz="2000" i="1" baseline="-25000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|</a:t>
            </a:r>
            <a:r>
              <a:rPr lang="en-US" sz="2000" i="1" dirty="0">
                <a:latin typeface="Palatino" pitchFamily="18" charset="0"/>
              </a:rPr>
              <a:t> w</a:t>
            </a:r>
            <a:r>
              <a:rPr lang="en-US" sz="2000" i="1" baseline="-25000" dirty="0">
                <a:latin typeface="Palatino" pitchFamily="18" charset="0"/>
              </a:rPr>
              <a:t>i-</a:t>
            </a:r>
            <a:r>
              <a:rPr lang="en-US" sz="2000" baseline="-25000" dirty="0">
                <a:latin typeface="Palatino" pitchFamily="18" charset="0"/>
              </a:rPr>
              <a:t>1 </a:t>
            </a:r>
            <a:r>
              <a:rPr lang="en-US" sz="2000" dirty="0">
                <a:latin typeface="Palatino" pitchFamily="18" charset="0"/>
              </a:rPr>
              <a:t>)</a:t>
            </a:r>
            <a:r>
              <a:rPr lang="en-US" sz="2000" i="1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+</a:t>
            </a:r>
            <a:r>
              <a:rPr lang="en-US" sz="2000" i="1" dirty="0">
                <a:latin typeface="Palatino" pitchFamily="18" charset="0"/>
              </a:rPr>
              <a:t> c</a:t>
            </a:r>
            <a:r>
              <a:rPr lang="en-US" sz="2000" i="1" baseline="-25000" dirty="0">
                <a:latin typeface="Palatino" pitchFamily="18" charset="0"/>
              </a:rPr>
              <a:t>3  </a:t>
            </a:r>
            <a:r>
              <a:rPr lang="en-US" sz="2000" b="0" i="1" dirty="0">
                <a:latin typeface="Palatino" pitchFamily="18" charset="0"/>
              </a:rPr>
              <a:t>P </a:t>
            </a:r>
            <a:r>
              <a:rPr lang="en-US" sz="2000" dirty="0">
                <a:latin typeface="Palatino" pitchFamily="18" charset="0"/>
              </a:rPr>
              <a:t>(</a:t>
            </a:r>
            <a:r>
              <a:rPr lang="en-US" sz="2000" i="1" dirty="0" err="1">
                <a:latin typeface="Palatino" pitchFamily="18" charset="0"/>
              </a:rPr>
              <a:t>w</a:t>
            </a:r>
            <a:r>
              <a:rPr lang="en-US" sz="2000" i="1" baseline="-25000" dirty="0" err="1">
                <a:latin typeface="Palatino" pitchFamily="18" charset="0"/>
              </a:rPr>
              <a:t>i</a:t>
            </a:r>
            <a:r>
              <a:rPr lang="en-US" sz="2000" i="1" baseline="-25000" dirty="0">
                <a:latin typeface="Palatino" pitchFamily="18" charset="0"/>
              </a:rPr>
              <a:t> </a:t>
            </a:r>
            <a:r>
              <a:rPr lang="en-US" sz="2000" dirty="0">
                <a:latin typeface="Palatino" pitchFamily="18" charset="0"/>
              </a:rPr>
              <a:t>|</a:t>
            </a:r>
            <a:r>
              <a:rPr lang="en-US" sz="2000" i="1" dirty="0">
                <a:latin typeface="Palatino" pitchFamily="18" charset="0"/>
              </a:rPr>
              <a:t> w</a:t>
            </a:r>
            <a:r>
              <a:rPr lang="en-US" sz="2000" i="1" baseline="-25000" dirty="0">
                <a:latin typeface="Palatino" pitchFamily="18" charset="0"/>
              </a:rPr>
              <a:t>i-</a:t>
            </a:r>
            <a:r>
              <a:rPr lang="en-US" sz="2000" baseline="-25000" dirty="0">
                <a:latin typeface="Palatino" pitchFamily="18" charset="0"/>
              </a:rPr>
              <a:t>1 </a:t>
            </a:r>
            <a:r>
              <a:rPr lang="en-US" sz="2000" i="1" dirty="0">
                <a:latin typeface="Palatino" pitchFamily="18" charset="0"/>
              </a:rPr>
              <a:t>w</a:t>
            </a:r>
            <a:r>
              <a:rPr lang="en-US" sz="2000" i="1" baseline="-25000" dirty="0">
                <a:latin typeface="Palatino" pitchFamily="18" charset="0"/>
              </a:rPr>
              <a:t>i-</a:t>
            </a:r>
            <a:r>
              <a:rPr lang="en-US" sz="2000" baseline="-25000" dirty="0">
                <a:latin typeface="Palatino" pitchFamily="18" charset="0"/>
              </a:rPr>
              <a:t>2 </a:t>
            </a:r>
            <a:r>
              <a:rPr lang="en-US" sz="2000" dirty="0">
                <a:latin typeface="Palatino" pitchFamily="18" charset="0"/>
              </a:rPr>
              <a:t>))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Bigram and trigram models account for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1" dirty="0"/>
              <a:t>local</a:t>
            </a:r>
            <a:r>
              <a:rPr lang="en-US" dirty="0"/>
              <a:t> context-sensitive effects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e.g., "bag of tricks" vs. "bottle of tricks"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some </a:t>
            </a:r>
            <a:r>
              <a:rPr lang="en-US" i="1" dirty="0"/>
              <a:t>local</a:t>
            </a:r>
            <a:r>
              <a:rPr lang="en-US" dirty="0"/>
              <a:t> grammar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e.g., "we was" vs. "we were"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696200" cy="3962400"/>
          </a:xfrm>
        </p:spPr>
        <p:txBody>
          <a:bodyPr/>
          <a:lstStyle/>
          <a:p>
            <a:pPr eaLnBrk="1" hangingPunct="1"/>
            <a:r>
              <a:rPr lang="en-US" b="0" dirty="0"/>
              <a:t>Probabilities are obtained by computing the frequency of all possible pairs of words in a large training set (i.e., corpus) of word strings:</a:t>
            </a:r>
          </a:p>
          <a:p>
            <a:pPr lvl="1" eaLnBrk="1" hangingPunct="1"/>
            <a:r>
              <a:rPr lang="en-US" dirty="0"/>
              <a:t>if "the" appears in training data 10,000 times</a:t>
            </a:r>
            <a:br>
              <a:rPr lang="en-US" dirty="0"/>
            </a:br>
            <a:r>
              <a:rPr lang="en-US" dirty="0"/>
              <a:t>and it's followed by "clock" 11 times then</a:t>
            </a:r>
          </a:p>
          <a:p>
            <a:pPr lvl="1" eaLnBrk="1" hangingPunct="1">
              <a:buFontTx/>
              <a:buNone/>
            </a:pPr>
            <a:r>
              <a:rPr lang="en-US" dirty="0"/>
              <a:t>	</a:t>
            </a:r>
            <a:r>
              <a:rPr lang="en-US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clock</a:t>
            </a:r>
            <a:r>
              <a:rPr lang="en-US" b="1" i="1" dirty="0">
                <a:latin typeface="Palatino" pitchFamily="18" charset="0"/>
              </a:rPr>
              <a:t> </a:t>
            </a:r>
            <a:r>
              <a:rPr lang="en-US" b="1" dirty="0">
                <a:latin typeface="Palatino" pitchFamily="18" charset="0"/>
              </a:rPr>
              <a:t>|</a:t>
            </a:r>
            <a:r>
              <a:rPr lang="en-US" b="1" i="1" dirty="0">
                <a:latin typeface="Palatino" pitchFamily="18" charset="0"/>
              </a:rPr>
              <a:t> </a:t>
            </a:r>
            <a:r>
              <a:rPr lang="en-US" i="1" dirty="0">
                <a:latin typeface="Palatino" pitchFamily="18" charset="0"/>
              </a:rPr>
              <a:t>the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b="1" i="1" dirty="0">
                <a:latin typeface="Palatino" pitchFamily="18" charset="0"/>
              </a:rPr>
              <a:t> </a:t>
            </a:r>
            <a:r>
              <a:rPr lang="en-US" b="1" dirty="0">
                <a:latin typeface="Palatino" pitchFamily="18" charset="0"/>
              </a:rPr>
              <a:t>= 11/10000 = .0011</a:t>
            </a:r>
          </a:p>
          <a:p>
            <a:pPr eaLnBrk="1" hangingPunct="1"/>
            <a:r>
              <a:rPr lang="en-US" b="0" dirty="0"/>
              <a:t>These probabilities are stored in</a:t>
            </a:r>
          </a:p>
          <a:p>
            <a:pPr lvl="1" eaLnBrk="1" hangingPunct="1"/>
            <a:r>
              <a:rPr lang="en-US" dirty="0"/>
              <a:t>a probability table</a:t>
            </a:r>
          </a:p>
          <a:p>
            <a:pPr lvl="1" eaLnBrk="1" hangingPunct="1"/>
            <a:r>
              <a:rPr lang="en-US" dirty="0"/>
              <a:t>a probabilistic finite state machine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48768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CC3300"/>
                </a:solidFill>
              </a:rPr>
              <a:t>Probabilistic finite state</a:t>
            </a:r>
            <a:br>
              <a:rPr lang="en-US" dirty="0">
                <a:solidFill>
                  <a:srgbClr val="CC3300"/>
                </a:solidFill>
              </a:rPr>
            </a:br>
            <a:r>
              <a:rPr lang="en-US" dirty="0">
                <a:solidFill>
                  <a:srgbClr val="CC3300"/>
                </a:solidFill>
              </a:rPr>
              <a:t>machine</a:t>
            </a:r>
            <a:r>
              <a:rPr lang="en-US" dirty="0"/>
              <a:t>: an almost fully connected directed graph: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914400" y="3276600"/>
            <a:ext cx="6248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000" b="1" dirty="0">
                <a:latin typeface="Arial" charset="0"/>
              </a:rPr>
              <a:t>nodes: </a:t>
            </a:r>
            <a:r>
              <a:rPr lang="en-US" sz="2000" dirty="0">
                <a:latin typeface="Arial" charset="0"/>
              </a:rPr>
              <a:t>all possible words and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dirty="0">
                <a:latin typeface="Arial" charset="0"/>
              </a:rPr>
              <a:t>		a START state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000" b="1" dirty="0">
                <a:latin typeface="Arial" charset="0"/>
              </a:rPr>
              <a:t>arcs: </a:t>
            </a:r>
            <a:r>
              <a:rPr lang="en-US" sz="2000" dirty="0">
                <a:latin typeface="Arial" charset="0"/>
              </a:rPr>
              <a:t>labeled with a probability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dirty="0">
                <a:latin typeface="Arial" charset="0"/>
              </a:rPr>
              <a:t>from START to a word is the </a:t>
            </a:r>
            <a:r>
              <a:rPr lang="en-US" sz="2000" b="1" dirty="0">
                <a:latin typeface="Arial" charset="0"/>
              </a:rPr>
              <a:t>prior</a:t>
            </a:r>
            <a:r>
              <a:rPr lang="en-US" sz="2000" dirty="0">
                <a:latin typeface="Arial" charset="0"/>
              </a:rPr>
              <a:t> probability</a:t>
            </a:r>
          </a:p>
          <a:p>
            <a:pPr marL="742950" lvl="1" indent="-285750">
              <a:buClr>
                <a:schemeClr val="tx1"/>
              </a:buClr>
              <a:buSzPct val="75000"/>
            </a:pPr>
            <a:r>
              <a:rPr lang="en-US" sz="2000" dirty="0">
                <a:latin typeface="Arial" charset="0"/>
              </a:rPr>
              <a:t>	of the destination word being the </a:t>
            </a:r>
            <a:r>
              <a:rPr lang="en-US" sz="2000" i="1" dirty="0">
                <a:latin typeface="Arial" charset="0"/>
              </a:rPr>
              <a:t>first </a:t>
            </a:r>
            <a:r>
              <a:rPr lang="en-US" sz="2000" dirty="0">
                <a:latin typeface="Arial" charset="0"/>
              </a:rPr>
              <a:t>word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dirty="0">
                <a:latin typeface="Arial" charset="0"/>
              </a:rPr>
              <a:t>from one word to another is the conditional probability of the destination word following a given source word</a:t>
            </a: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6019800" y="2133600"/>
            <a:ext cx="2806700" cy="2362200"/>
            <a:chOff x="3792" y="1776"/>
            <a:chExt cx="1768" cy="1488"/>
          </a:xfrm>
        </p:grpSpPr>
        <p:sp>
          <p:nvSpPr>
            <p:cNvPr id="28679" name="Oval 33"/>
            <p:cNvSpPr>
              <a:spLocks noChangeArrowheads="1"/>
            </p:cNvSpPr>
            <p:nvPr/>
          </p:nvSpPr>
          <p:spPr bwMode="auto">
            <a:xfrm>
              <a:off x="3792" y="2592"/>
              <a:ext cx="520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START</a:t>
              </a:r>
            </a:p>
          </p:txBody>
        </p:sp>
        <p:grpSp>
          <p:nvGrpSpPr>
            <p:cNvPr id="28680" name="Group 55"/>
            <p:cNvGrpSpPr>
              <a:grpSpLocks/>
            </p:cNvGrpSpPr>
            <p:nvPr/>
          </p:nvGrpSpPr>
          <p:grpSpPr bwMode="auto">
            <a:xfrm>
              <a:off x="3792" y="2112"/>
              <a:ext cx="520" cy="336"/>
              <a:chOff x="2688" y="2160"/>
              <a:chExt cx="520" cy="336"/>
            </a:xfrm>
          </p:grpSpPr>
          <p:cxnSp>
            <p:nvCxnSpPr>
              <p:cNvPr id="28708" name="AutoShape 46"/>
              <p:cNvCxnSpPr>
                <a:cxnSpLocks noChangeShapeType="1"/>
                <a:stCxn id="28709" idx="7"/>
                <a:endCxn id="28709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09" name="Oval 53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tomato</a:t>
                </a:r>
              </a:p>
            </p:txBody>
          </p:sp>
        </p:grpSp>
        <p:grpSp>
          <p:nvGrpSpPr>
            <p:cNvPr id="28681" name="Group 56"/>
            <p:cNvGrpSpPr>
              <a:grpSpLocks/>
            </p:cNvGrpSpPr>
            <p:nvPr/>
          </p:nvGrpSpPr>
          <p:grpSpPr bwMode="auto">
            <a:xfrm>
              <a:off x="4416" y="1776"/>
              <a:ext cx="520" cy="336"/>
              <a:chOff x="2688" y="2160"/>
              <a:chExt cx="520" cy="336"/>
            </a:xfrm>
          </p:grpSpPr>
          <p:cxnSp>
            <p:nvCxnSpPr>
              <p:cNvPr id="28706" name="AutoShape 57"/>
              <p:cNvCxnSpPr>
                <a:cxnSpLocks noChangeShapeType="1"/>
                <a:stCxn id="28707" idx="7"/>
                <a:endCxn id="28707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07" name="Oval 58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attack</a:t>
                </a:r>
              </a:p>
            </p:txBody>
          </p:sp>
        </p:grpSp>
        <p:grpSp>
          <p:nvGrpSpPr>
            <p:cNvPr id="28682" name="Group 62"/>
            <p:cNvGrpSpPr>
              <a:grpSpLocks/>
            </p:cNvGrpSpPr>
            <p:nvPr/>
          </p:nvGrpSpPr>
          <p:grpSpPr bwMode="auto">
            <a:xfrm>
              <a:off x="5040" y="2112"/>
              <a:ext cx="520" cy="336"/>
              <a:chOff x="2688" y="2160"/>
              <a:chExt cx="520" cy="336"/>
            </a:xfrm>
          </p:grpSpPr>
          <p:cxnSp>
            <p:nvCxnSpPr>
              <p:cNvPr id="28704" name="AutoShape 63"/>
              <p:cNvCxnSpPr>
                <a:cxnSpLocks noChangeShapeType="1"/>
                <a:stCxn id="28705" idx="7"/>
                <a:endCxn id="28705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05" name="Oval 64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the</a:t>
                </a:r>
              </a:p>
            </p:txBody>
          </p:sp>
        </p:grpSp>
        <p:grpSp>
          <p:nvGrpSpPr>
            <p:cNvPr id="28683" name="Group 69"/>
            <p:cNvGrpSpPr>
              <a:grpSpLocks/>
            </p:cNvGrpSpPr>
            <p:nvPr/>
          </p:nvGrpSpPr>
          <p:grpSpPr bwMode="auto">
            <a:xfrm>
              <a:off x="4416" y="2928"/>
              <a:ext cx="520" cy="336"/>
              <a:chOff x="4704" y="2784"/>
              <a:chExt cx="520" cy="336"/>
            </a:xfrm>
          </p:grpSpPr>
          <p:cxnSp>
            <p:nvCxnSpPr>
              <p:cNvPr id="28702" name="AutoShape 66"/>
              <p:cNvCxnSpPr>
                <a:cxnSpLocks noChangeShapeType="1"/>
                <a:stCxn id="28703" idx="5"/>
                <a:endCxn id="28703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03" name="Oval 67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killer</a:t>
                </a:r>
              </a:p>
            </p:txBody>
          </p:sp>
        </p:grpSp>
        <p:grpSp>
          <p:nvGrpSpPr>
            <p:cNvPr id="28684" name="Group 70"/>
            <p:cNvGrpSpPr>
              <a:grpSpLocks/>
            </p:cNvGrpSpPr>
            <p:nvPr/>
          </p:nvGrpSpPr>
          <p:grpSpPr bwMode="auto">
            <a:xfrm>
              <a:off x="5040" y="2592"/>
              <a:ext cx="520" cy="336"/>
              <a:chOff x="4704" y="2784"/>
              <a:chExt cx="520" cy="336"/>
            </a:xfrm>
          </p:grpSpPr>
          <p:cxnSp>
            <p:nvCxnSpPr>
              <p:cNvPr id="28700" name="AutoShape 71"/>
              <p:cNvCxnSpPr>
                <a:cxnSpLocks noChangeShapeType="1"/>
                <a:stCxn id="28701" idx="5"/>
                <a:endCxn id="28701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01" name="Oval 72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of</a:t>
                </a:r>
              </a:p>
            </p:txBody>
          </p:sp>
        </p:grpSp>
        <p:cxnSp>
          <p:nvCxnSpPr>
            <p:cNvPr id="28685" name="AutoShape 37"/>
            <p:cNvCxnSpPr>
              <a:cxnSpLocks noChangeShapeType="1"/>
              <a:stCxn id="28679" idx="6"/>
              <a:endCxn id="28705" idx="2"/>
            </p:cNvCxnSpPr>
            <p:nvPr/>
          </p:nvCxnSpPr>
          <p:spPr bwMode="auto">
            <a:xfrm flipV="1">
              <a:off x="4320" y="2280"/>
              <a:ext cx="712" cy="48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6" name="AutoShape 73"/>
            <p:cNvCxnSpPr>
              <a:cxnSpLocks noChangeShapeType="1"/>
              <a:stCxn id="28679" idx="6"/>
              <a:endCxn id="28701" idx="2"/>
            </p:cNvCxnSpPr>
            <p:nvPr/>
          </p:nvCxnSpPr>
          <p:spPr bwMode="auto">
            <a:xfrm>
              <a:off x="4320" y="2760"/>
              <a:ext cx="712" cy="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7" name="AutoShape 74"/>
            <p:cNvCxnSpPr>
              <a:cxnSpLocks noChangeShapeType="1"/>
              <a:stCxn id="28679" idx="6"/>
              <a:endCxn id="28703" idx="1"/>
            </p:cNvCxnSpPr>
            <p:nvPr/>
          </p:nvCxnSpPr>
          <p:spPr bwMode="auto">
            <a:xfrm>
              <a:off x="4320" y="2760"/>
              <a:ext cx="172" cy="209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8" name="AutoShape 75"/>
            <p:cNvCxnSpPr>
              <a:cxnSpLocks noChangeShapeType="1"/>
              <a:stCxn id="28679" idx="6"/>
              <a:endCxn id="28709" idx="5"/>
            </p:cNvCxnSpPr>
            <p:nvPr/>
          </p:nvCxnSpPr>
          <p:spPr bwMode="auto">
            <a:xfrm flipH="1" flipV="1">
              <a:off x="4236" y="2407"/>
              <a:ext cx="84" cy="353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9" name="AutoShape 76"/>
            <p:cNvCxnSpPr>
              <a:cxnSpLocks noChangeShapeType="1"/>
              <a:stCxn id="28679" idx="6"/>
              <a:endCxn id="28707" idx="4"/>
            </p:cNvCxnSpPr>
            <p:nvPr/>
          </p:nvCxnSpPr>
          <p:spPr bwMode="auto">
            <a:xfrm flipV="1">
              <a:off x="4320" y="2120"/>
              <a:ext cx="356" cy="64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0" name="AutoShape 83"/>
            <p:cNvCxnSpPr>
              <a:cxnSpLocks noChangeShapeType="1"/>
              <a:stCxn id="28709" idx="6"/>
              <a:endCxn id="28705" idx="2"/>
            </p:cNvCxnSpPr>
            <p:nvPr/>
          </p:nvCxnSpPr>
          <p:spPr bwMode="auto">
            <a:xfrm>
              <a:off x="4320" y="2280"/>
              <a:ext cx="7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1" name="AutoShape 84"/>
            <p:cNvCxnSpPr>
              <a:cxnSpLocks noChangeShapeType="1"/>
              <a:stCxn id="28709" idx="6"/>
              <a:endCxn id="28707" idx="4"/>
            </p:cNvCxnSpPr>
            <p:nvPr/>
          </p:nvCxnSpPr>
          <p:spPr bwMode="auto">
            <a:xfrm flipV="1">
              <a:off x="4320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2" name="AutoShape 85"/>
            <p:cNvCxnSpPr>
              <a:cxnSpLocks noChangeShapeType="1"/>
              <a:stCxn id="28707" idx="4"/>
              <a:endCxn id="28705" idx="2"/>
            </p:cNvCxnSpPr>
            <p:nvPr/>
          </p:nvCxnSpPr>
          <p:spPr bwMode="auto">
            <a:xfrm>
              <a:off x="4676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3" name="AutoShape 86"/>
            <p:cNvCxnSpPr>
              <a:cxnSpLocks noChangeShapeType="1"/>
              <a:stCxn id="28705" idx="2"/>
              <a:endCxn id="28701" idx="2"/>
            </p:cNvCxnSpPr>
            <p:nvPr/>
          </p:nvCxnSpPr>
          <p:spPr bwMode="auto">
            <a:xfrm>
              <a:off x="5032" y="2280"/>
              <a:ext cx="0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4" name="AutoShape 87"/>
            <p:cNvCxnSpPr>
              <a:cxnSpLocks noChangeShapeType="1"/>
              <a:stCxn id="28701" idx="2"/>
              <a:endCxn id="28703" idx="0"/>
            </p:cNvCxnSpPr>
            <p:nvPr/>
          </p:nvCxnSpPr>
          <p:spPr bwMode="auto">
            <a:xfrm flipH="1">
              <a:off x="4676" y="276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5" name="AutoShape 88"/>
            <p:cNvCxnSpPr>
              <a:cxnSpLocks noChangeShapeType="1"/>
              <a:stCxn id="28707" idx="4"/>
              <a:endCxn id="28703" idx="0"/>
            </p:cNvCxnSpPr>
            <p:nvPr/>
          </p:nvCxnSpPr>
          <p:spPr bwMode="auto">
            <a:xfrm>
              <a:off x="4676" y="2120"/>
              <a:ext cx="0" cy="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6" name="AutoShape 89"/>
            <p:cNvCxnSpPr>
              <a:cxnSpLocks noChangeShapeType="1"/>
              <a:stCxn id="28709" idx="6"/>
              <a:endCxn id="28701" idx="2"/>
            </p:cNvCxnSpPr>
            <p:nvPr/>
          </p:nvCxnSpPr>
          <p:spPr bwMode="auto">
            <a:xfrm>
              <a:off x="4320" y="2280"/>
              <a:ext cx="712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7" name="AutoShape 90"/>
            <p:cNvCxnSpPr>
              <a:cxnSpLocks noChangeShapeType="1"/>
              <a:stCxn id="28709" idx="6"/>
              <a:endCxn id="28703" idx="0"/>
            </p:cNvCxnSpPr>
            <p:nvPr/>
          </p:nvCxnSpPr>
          <p:spPr bwMode="auto">
            <a:xfrm>
              <a:off x="4320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8" name="AutoShape 91"/>
            <p:cNvCxnSpPr>
              <a:cxnSpLocks noChangeShapeType="1"/>
              <a:stCxn id="28707" idx="4"/>
              <a:endCxn id="28701" idx="2"/>
            </p:cNvCxnSpPr>
            <p:nvPr/>
          </p:nvCxnSpPr>
          <p:spPr bwMode="auto">
            <a:xfrm>
              <a:off x="4676" y="212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99" name="AutoShape 92"/>
            <p:cNvCxnSpPr>
              <a:cxnSpLocks noChangeShapeType="1"/>
              <a:stCxn id="28705" idx="2"/>
              <a:endCxn id="28703" idx="0"/>
            </p:cNvCxnSpPr>
            <p:nvPr/>
          </p:nvCxnSpPr>
          <p:spPr bwMode="auto">
            <a:xfrm flipH="1">
              <a:off x="4676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4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533400"/>
          </a:xfrm>
        </p:spPr>
        <p:txBody>
          <a:bodyPr/>
          <a:lstStyle/>
          <a:p>
            <a:pPr eaLnBrk="1" hangingPunct="1"/>
            <a:r>
              <a:rPr lang="en-US" sz="3600" dirty="0"/>
              <a:t>Language Model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48768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CC3300"/>
                </a:solidFill>
              </a:rPr>
              <a:t>Probabilistic finite state</a:t>
            </a:r>
            <a:br>
              <a:rPr lang="en-US" dirty="0">
                <a:solidFill>
                  <a:srgbClr val="CC3300"/>
                </a:solidFill>
              </a:rPr>
            </a:br>
            <a:r>
              <a:rPr lang="en-US" dirty="0">
                <a:solidFill>
                  <a:srgbClr val="CC3300"/>
                </a:solidFill>
              </a:rPr>
              <a:t>machine</a:t>
            </a:r>
            <a:r>
              <a:rPr lang="en-US" dirty="0"/>
              <a:t>: an almost fully connected directed graph:</a:t>
            </a:r>
          </a:p>
        </p:txBody>
      </p:sp>
      <p:sp>
        <p:nvSpPr>
          <p:cNvPr id="191492" name="Rectangle 4"/>
          <p:cNvSpPr>
            <a:spLocks noChangeArrowheads="1"/>
          </p:cNvSpPr>
          <p:nvPr/>
        </p:nvSpPr>
        <p:spPr bwMode="auto">
          <a:xfrm>
            <a:off x="609600" y="3048000"/>
            <a:ext cx="822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b="1" dirty="0">
                <a:latin typeface="Arial" charset="0"/>
              </a:rPr>
              <a:t>joint probability </a:t>
            </a:r>
            <a:r>
              <a:rPr lang="en-US" sz="2000" dirty="0">
                <a:latin typeface="Arial" charset="0"/>
              </a:rPr>
              <a:t>is estimated for the</a:t>
            </a:r>
            <a:br>
              <a:rPr lang="en-US" sz="2000" dirty="0">
                <a:latin typeface="Arial" charset="0"/>
              </a:rPr>
            </a:br>
            <a:r>
              <a:rPr lang="en-US" sz="2000" i="1" dirty="0">
                <a:latin typeface="Arial" charset="0"/>
              </a:rPr>
              <a:t>bigram</a:t>
            </a:r>
            <a:r>
              <a:rPr lang="en-US" sz="2000" dirty="0">
                <a:latin typeface="Arial" charset="0"/>
              </a:rPr>
              <a:t> model by starting at START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and multiplying the probabilities of the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arcs that are traversed for a given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sentence:</a:t>
            </a:r>
          </a:p>
          <a:p>
            <a:pPr marL="342900" indent="-342900">
              <a:buClr>
                <a:schemeClr val="tx1"/>
              </a:buClr>
              <a:buSzPct val="75000"/>
              <a:buFontTx/>
              <a:buChar char="–"/>
            </a:pPr>
            <a:endParaRPr lang="en-US" sz="2000" dirty="0">
              <a:latin typeface="Arial" charset="0"/>
            </a:endParaRPr>
          </a:p>
          <a:p>
            <a:pPr>
              <a:buClr>
                <a:schemeClr val="tx1"/>
              </a:buClr>
              <a:buSzPct val="75000"/>
            </a:pPr>
            <a:r>
              <a:rPr lang="en-US" sz="1800" b="1" i="1" dirty="0">
                <a:latin typeface="Palatino" pitchFamily="18" charset="0"/>
              </a:rPr>
              <a:t>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“attack of the killer tomato” </a:t>
            </a:r>
            <a:r>
              <a:rPr lang="en-US" sz="1800" b="1" dirty="0">
                <a:latin typeface="Palatino" pitchFamily="18" charset="0"/>
              </a:rPr>
              <a:t>)</a:t>
            </a:r>
          </a:p>
          <a:p>
            <a:pPr marL="342900" indent="-342900">
              <a:buClr>
                <a:schemeClr val="tx1"/>
              </a:buClr>
              <a:buSzPct val="75000"/>
            </a:pPr>
            <a:r>
              <a:rPr lang="en-US" sz="1800" b="1" i="1" dirty="0">
                <a:latin typeface="Palatino" pitchFamily="18" charset="0"/>
              </a:rPr>
              <a:t>	</a:t>
            </a:r>
            <a:r>
              <a:rPr lang="en-US" sz="1800" b="1" dirty="0">
                <a:latin typeface="Palatino" pitchFamily="18" charset="0"/>
              </a:rPr>
              <a:t>=</a:t>
            </a:r>
            <a:r>
              <a:rPr lang="en-US" sz="1800" b="1" i="1" dirty="0">
                <a:latin typeface="Palatino" pitchFamily="18" charset="0"/>
              </a:rPr>
              <a:t> 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attack </a:t>
            </a:r>
            <a:r>
              <a:rPr lang="en-US" sz="1800" b="1" dirty="0">
                <a:latin typeface="Palatino" pitchFamily="18" charset="0"/>
              </a:rPr>
              <a:t>)</a:t>
            </a:r>
            <a:r>
              <a:rPr lang="en-US" sz="1800" b="1" i="1" dirty="0">
                <a:latin typeface="Palatino" pitchFamily="18" charset="0"/>
              </a:rPr>
              <a:t> 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of </a:t>
            </a:r>
            <a:r>
              <a:rPr lang="en-US" sz="1800" b="1" dirty="0">
                <a:latin typeface="Palatino" pitchFamily="18" charset="0"/>
              </a:rPr>
              <a:t>| </a:t>
            </a:r>
            <a:r>
              <a:rPr lang="en-US" sz="1800" b="1" i="1" dirty="0">
                <a:latin typeface="Palatino" pitchFamily="18" charset="0"/>
              </a:rPr>
              <a:t>attack </a:t>
            </a:r>
            <a:r>
              <a:rPr lang="en-US" sz="1800" b="1" dirty="0">
                <a:latin typeface="Palatino" pitchFamily="18" charset="0"/>
              </a:rPr>
              <a:t>)</a:t>
            </a:r>
            <a:r>
              <a:rPr lang="en-US" sz="1800" b="1" i="1" dirty="0">
                <a:latin typeface="Palatino" pitchFamily="18" charset="0"/>
              </a:rPr>
              <a:t> 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the </a:t>
            </a:r>
            <a:r>
              <a:rPr lang="en-US" sz="1800" b="1" dirty="0">
                <a:latin typeface="Palatino" pitchFamily="18" charset="0"/>
              </a:rPr>
              <a:t>| </a:t>
            </a:r>
            <a:r>
              <a:rPr lang="en-US" sz="1800" b="1" i="1" dirty="0">
                <a:latin typeface="Palatino" pitchFamily="18" charset="0"/>
              </a:rPr>
              <a:t>of </a:t>
            </a:r>
            <a:r>
              <a:rPr lang="en-US" sz="1800" b="1" dirty="0">
                <a:latin typeface="Palatino" pitchFamily="18" charset="0"/>
              </a:rPr>
              <a:t>)</a:t>
            </a:r>
            <a:r>
              <a:rPr lang="en-US" sz="1800" b="1" i="1" dirty="0">
                <a:latin typeface="Palatino" pitchFamily="18" charset="0"/>
              </a:rPr>
              <a:t> 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killer </a:t>
            </a:r>
            <a:r>
              <a:rPr lang="en-US" sz="1800" b="1" dirty="0">
                <a:latin typeface="Palatino" pitchFamily="18" charset="0"/>
              </a:rPr>
              <a:t>| </a:t>
            </a:r>
            <a:r>
              <a:rPr lang="en-US" sz="1800" b="1" i="1" dirty="0">
                <a:latin typeface="Palatino" pitchFamily="18" charset="0"/>
              </a:rPr>
              <a:t>the </a:t>
            </a:r>
            <a:r>
              <a:rPr lang="en-US" sz="1800" b="1" dirty="0">
                <a:latin typeface="Palatino" pitchFamily="18" charset="0"/>
              </a:rPr>
              <a:t>)</a:t>
            </a:r>
            <a:r>
              <a:rPr lang="en-US" sz="1800" b="1" i="1" dirty="0">
                <a:latin typeface="Palatino" pitchFamily="18" charset="0"/>
              </a:rPr>
              <a:t> P </a:t>
            </a:r>
            <a:r>
              <a:rPr lang="en-US" sz="1800" b="1" dirty="0">
                <a:latin typeface="Palatino" pitchFamily="18" charset="0"/>
              </a:rPr>
              <a:t>(</a:t>
            </a:r>
            <a:r>
              <a:rPr lang="en-US" sz="1800" b="1" i="1" dirty="0">
                <a:latin typeface="Palatino" pitchFamily="18" charset="0"/>
              </a:rPr>
              <a:t>tomato </a:t>
            </a:r>
            <a:r>
              <a:rPr lang="en-US" sz="1800" b="1" dirty="0">
                <a:latin typeface="Palatino" pitchFamily="18" charset="0"/>
              </a:rPr>
              <a:t>| </a:t>
            </a:r>
            <a:r>
              <a:rPr lang="en-US" sz="1800" b="1" i="1" dirty="0">
                <a:latin typeface="Palatino" pitchFamily="18" charset="0"/>
              </a:rPr>
              <a:t>killer </a:t>
            </a:r>
            <a:r>
              <a:rPr lang="en-US" sz="1800" b="1" dirty="0">
                <a:latin typeface="Palatino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19800" y="2133600"/>
            <a:ext cx="2806700" cy="2362200"/>
            <a:chOff x="6019800" y="2819400"/>
            <a:chExt cx="2806700" cy="2362200"/>
          </a:xfrm>
        </p:grpSpPr>
        <p:sp>
          <p:nvSpPr>
            <p:cNvPr id="29702" name="Oval 6"/>
            <p:cNvSpPr>
              <a:spLocks noChangeArrowheads="1"/>
            </p:cNvSpPr>
            <p:nvPr/>
          </p:nvSpPr>
          <p:spPr bwMode="auto">
            <a:xfrm>
              <a:off x="6019800" y="4114800"/>
              <a:ext cx="825500" cy="53340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START</a:t>
              </a:r>
            </a:p>
          </p:txBody>
        </p:sp>
        <p:grpSp>
          <p:nvGrpSpPr>
            <p:cNvPr id="29703" name="Group 7"/>
            <p:cNvGrpSpPr>
              <a:grpSpLocks/>
            </p:cNvGrpSpPr>
            <p:nvPr/>
          </p:nvGrpSpPr>
          <p:grpSpPr bwMode="auto">
            <a:xfrm>
              <a:off x="6019800" y="3352800"/>
              <a:ext cx="825500" cy="533400"/>
              <a:chOff x="2688" y="2160"/>
              <a:chExt cx="520" cy="336"/>
            </a:xfrm>
          </p:grpSpPr>
          <p:cxnSp>
            <p:nvCxnSpPr>
              <p:cNvPr id="29734" name="AutoShape 8"/>
              <p:cNvCxnSpPr>
                <a:cxnSpLocks noChangeShapeType="1"/>
                <a:stCxn id="29735" idx="7"/>
                <a:endCxn id="29735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35" name="Oval 9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 dirty="0">
                    <a:latin typeface="Arial" charset="0"/>
                  </a:rPr>
                  <a:t>tomato</a:t>
                </a:r>
              </a:p>
            </p:txBody>
          </p:sp>
        </p:grpSp>
        <p:grpSp>
          <p:nvGrpSpPr>
            <p:cNvPr id="29704" name="Group 10"/>
            <p:cNvGrpSpPr>
              <a:grpSpLocks/>
            </p:cNvGrpSpPr>
            <p:nvPr/>
          </p:nvGrpSpPr>
          <p:grpSpPr bwMode="auto">
            <a:xfrm>
              <a:off x="7010400" y="2819400"/>
              <a:ext cx="825500" cy="533400"/>
              <a:chOff x="2688" y="2160"/>
              <a:chExt cx="520" cy="336"/>
            </a:xfrm>
          </p:grpSpPr>
          <p:cxnSp>
            <p:nvCxnSpPr>
              <p:cNvPr id="29732" name="AutoShape 11"/>
              <p:cNvCxnSpPr>
                <a:cxnSpLocks noChangeShapeType="1"/>
                <a:stCxn id="29733" idx="7"/>
                <a:endCxn id="29733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33" name="Oval 12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attack</a:t>
                </a:r>
              </a:p>
            </p:txBody>
          </p:sp>
        </p:grpSp>
        <p:grpSp>
          <p:nvGrpSpPr>
            <p:cNvPr id="29705" name="Group 13"/>
            <p:cNvGrpSpPr>
              <a:grpSpLocks/>
            </p:cNvGrpSpPr>
            <p:nvPr/>
          </p:nvGrpSpPr>
          <p:grpSpPr bwMode="auto">
            <a:xfrm>
              <a:off x="8001000" y="3352800"/>
              <a:ext cx="825500" cy="533400"/>
              <a:chOff x="2688" y="2160"/>
              <a:chExt cx="520" cy="336"/>
            </a:xfrm>
          </p:grpSpPr>
          <p:cxnSp>
            <p:nvCxnSpPr>
              <p:cNvPr id="29730" name="AutoShape 14"/>
              <p:cNvCxnSpPr>
                <a:cxnSpLocks noChangeShapeType="1"/>
                <a:stCxn id="29731" idx="7"/>
                <a:endCxn id="29731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31" name="Oval 15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the</a:t>
                </a:r>
              </a:p>
            </p:txBody>
          </p:sp>
        </p:grpSp>
        <p:grpSp>
          <p:nvGrpSpPr>
            <p:cNvPr id="29706" name="Group 16"/>
            <p:cNvGrpSpPr>
              <a:grpSpLocks/>
            </p:cNvGrpSpPr>
            <p:nvPr/>
          </p:nvGrpSpPr>
          <p:grpSpPr bwMode="auto">
            <a:xfrm>
              <a:off x="7010400" y="4648200"/>
              <a:ext cx="825500" cy="533400"/>
              <a:chOff x="4704" y="2784"/>
              <a:chExt cx="520" cy="336"/>
            </a:xfrm>
          </p:grpSpPr>
          <p:cxnSp>
            <p:nvCxnSpPr>
              <p:cNvPr id="29728" name="AutoShape 17"/>
              <p:cNvCxnSpPr>
                <a:cxnSpLocks noChangeShapeType="1"/>
                <a:stCxn id="29729" idx="5"/>
                <a:endCxn id="29729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29" name="Oval 18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killer</a:t>
                </a:r>
              </a:p>
            </p:txBody>
          </p:sp>
        </p:grpSp>
        <p:grpSp>
          <p:nvGrpSpPr>
            <p:cNvPr id="29707" name="Group 19"/>
            <p:cNvGrpSpPr>
              <a:grpSpLocks/>
            </p:cNvGrpSpPr>
            <p:nvPr/>
          </p:nvGrpSpPr>
          <p:grpSpPr bwMode="auto">
            <a:xfrm>
              <a:off x="8001000" y="4114800"/>
              <a:ext cx="825500" cy="533400"/>
              <a:chOff x="4704" y="2784"/>
              <a:chExt cx="520" cy="336"/>
            </a:xfrm>
          </p:grpSpPr>
          <p:cxnSp>
            <p:nvCxnSpPr>
              <p:cNvPr id="29726" name="AutoShape 20"/>
              <p:cNvCxnSpPr>
                <a:cxnSpLocks noChangeShapeType="1"/>
                <a:stCxn id="29727" idx="5"/>
                <a:endCxn id="29727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27" name="Oval 21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of</a:t>
                </a:r>
              </a:p>
            </p:txBody>
          </p:sp>
        </p:grpSp>
        <p:cxnSp>
          <p:nvCxnSpPr>
            <p:cNvPr id="29708" name="AutoShape 22"/>
            <p:cNvCxnSpPr>
              <a:cxnSpLocks noChangeShapeType="1"/>
              <a:stCxn id="29702" idx="6"/>
              <a:endCxn id="29731" idx="2"/>
            </p:cNvCxnSpPr>
            <p:nvPr/>
          </p:nvCxnSpPr>
          <p:spPr bwMode="auto">
            <a:xfrm flipV="1">
              <a:off x="6858000" y="3619500"/>
              <a:ext cx="1130300" cy="76200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09" name="AutoShape 23"/>
            <p:cNvCxnSpPr>
              <a:cxnSpLocks noChangeShapeType="1"/>
              <a:stCxn id="29702" idx="6"/>
              <a:endCxn id="29727" idx="2"/>
            </p:cNvCxnSpPr>
            <p:nvPr/>
          </p:nvCxnSpPr>
          <p:spPr bwMode="auto">
            <a:xfrm>
              <a:off x="6858000" y="4381500"/>
              <a:ext cx="1130300" cy="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0" name="AutoShape 24"/>
            <p:cNvCxnSpPr>
              <a:cxnSpLocks noChangeShapeType="1"/>
              <a:stCxn id="29702" idx="6"/>
              <a:endCxn id="29729" idx="1"/>
            </p:cNvCxnSpPr>
            <p:nvPr/>
          </p:nvCxnSpPr>
          <p:spPr bwMode="auto">
            <a:xfrm>
              <a:off x="6858000" y="4381500"/>
              <a:ext cx="273050" cy="331788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1" name="AutoShape 25"/>
            <p:cNvCxnSpPr>
              <a:cxnSpLocks noChangeShapeType="1"/>
              <a:stCxn id="29702" idx="6"/>
              <a:endCxn id="29735" idx="5"/>
            </p:cNvCxnSpPr>
            <p:nvPr/>
          </p:nvCxnSpPr>
          <p:spPr bwMode="auto">
            <a:xfrm flipH="1" flipV="1">
              <a:off x="6724650" y="3821113"/>
              <a:ext cx="133350" cy="560387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2" name="AutoShape 26"/>
            <p:cNvCxnSpPr>
              <a:cxnSpLocks noChangeShapeType="1"/>
              <a:stCxn id="29702" idx="6"/>
              <a:endCxn id="29733" idx="4"/>
            </p:cNvCxnSpPr>
            <p:nvPr/>
          </p:nvCxnSpPr>
          <p:spPr bwMode="auto">
            <a:xfrm flipV="1">
              <a:off x="6858000" y="3365500"/>
              <a:ext cx="565150" cy="10160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3" name="AutoShape 27"/>
            <p:cNvCxnSpPr>
              <a:cxnSpLocks noChangeShapeType="1"/>
              <a:stCxn id="29735" idx="6"/>
              <a:endCxn id="29731" idx="2"/>
            </p:cNvCxnSpPr>
            <p:nvPr/>
          </p:nvCxnSpPr>
          <p:spPr bwMode="auto">
            <a:xfrm>
              <a:off x="6858000" y="3619500"/>
              <a:ext cx="11303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4" name="AutoShape 28"/>
            <p:cNvCxnSpPr>
              <a:cxnSpLocks noChangeShapeType="1"/>
              <a:stCxn id="29735" idx="6"/>
              <a:endCxn id="29733" idx="4"/>
            </p:cNvCxnSpPr>
            <p:nvPr/>
          </p:nvCxnSpPr>
          <p:spPr bwMode="auto">
            <a:xfrm flipV="1">
              <a:off x="6858000" y="3365500"/>
              <a:ext cx="56515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5" name="AutoShape 29"/>
            <p:cNvCxnSpPr>
              <a:cxnSpLocks noChangeShapeType="1"/>
              <a:stCxn id="29733" idx="4"/>
              <a:endCxn id="29731" idx="2"/>
            </p:cNvCxnSpPr>
            <p:nvPr/>
          </p:nvCxnSpPr>
          <p:spPr bwMode="auto">
            <a:xfrm>
              <a:off x="7423150" y="3365500"/>
              <a:ext cx="56515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6" name="AutoShape 30"/>
            <p:cNvCxnSpPr>
              <a:cxnSpLocks noChangeShapeType="1"/>
              <a:stCxn id="29731" idx="2"/>
              <a:endCxn id="29727" idx="2"/>
            </p:cNvCxnSpPr>
            <p:nvPr/>
          </p:nvCxnSpPr>
          <p:spPr bwMode="auto">
            <a:xfrm>
              <a:off x="7988300" y="3619500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7" name="AutoShape 31"/>
            <p:cNvCxnSpPr>
              <a:cxnSpLocks noChangeShapeType="1"/>
              <a:stCxn id="29727" idx="2"/>
              <a:endCxn id="29729" idx="0"/>
            </p:cNvCxnSpPr>
            <p:nvPr/>
          </p:nvCxnSpPr>
          <p:spPr bwMode="auto">
            <a:xfrm flipH="1">
              <a:off x="7423150" y="4381500"/>
              <a:ext cx="565150" cy="254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8" name="AutoShape 32"/>
            <p:cNvCxnSpPr>
              <a:cxnSpLocks noChangeShapeType="1"/>
              <a:stCxn id="29733" idx="4"/>
              <a:endCxn id="29729" idx="0"/>
            </p:cNvCxnSpPr>
            <p:nvPr/>
          </p:nvCxnSpPr>
          <p:spPr bwMode="auto">
            <a:xfrm>
              <a:off x="7423150" y="3365500"/>
              <a:ext cx="0" cy="1270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9" name="AutoShape 33"/>
            <p:cNvCxnSpPr>
              <a:cxnSpLocks noChangeShapeType="1"/>
              <a:stCxn id="29735" idx="6"/>
              <a:endCxn id="29727" idx="2"/>
            </p:cNvCxnSpPr>
            <p:nvPr/>
          </p:nvCxnSpPr>
          <p:spPr bwMode="auto">
            <a:xfrm>
              <a:off x="6858000" y="3619500"/>
              <a:ext cx="11303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0" name="AutoShape 34"/>
            <p:cNvCxnSpPr>
              <a:cxnSpLocks noChangeShapeType="1"/>
              <a:stCxn id="29735" idx="6"/>
              <a:endCxn id="29729" idx="0"/>
            </p:cNvCxnSpPr>
            <p:nvPr/>
          </p:nvCxnSpPr>
          <p:spPr bwMode="auto">
            <a:xfrm>
              <a:off x="6858000" y="3619500"/>
              <a:ext cx="565150" cy="1016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1" name="AutoShape 36"/>
            <p:cNvCxnSpPr>
              <a:cxnSpLocks noChangeShapeType="1"/>
              <a:stCxn id="29731" idx="2"/>
              <a:endCxn id="29729" idx="0"/>
            </p:cNvCxnSpPr>
            <p:nvPr/>
          </p:nvCxnSpPr>
          <p:spPr bwMode="auto">
            <a:xfrm flipH="1">
              <a:off x="7423150" y="3619500"/>
              <a:ext cx="565150" cy="1016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2" name="AutoShape 38"/>
            <p:cNvCxnSpPr>
              <a:cxnSpLocks noChangeShapeType="1"/>
              <a:stCxn id="29733" idx="4"/>
              <a:endCxn id="29727" idx="2"/>
            </p:cNvCxnSpPr>
            <p:nvPr/>
          </p:nvCxnSpPr>
          <p:spPr bwMode="auto">
            <a:xfrm>
              <a:off x="7423150" y="3365500"/>
              <a:ext cx="565150" cy="10160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3" name="AutoShape 39"/>
            <p:cNvCxnSpPr>
              <a:cxnSpLocks noChangeShapeType="1"/>
              <a:stCxn id="29727" idx="2"/>
              <a:endCxn id="29731" idx="2"/>
            </p:cNvCxnSpPr>
            <p:nvPr/>
          </p:nvCxnSpPr>
          <p:spPr bwMode="auto">
            <a:xfrm flipV="1">
              <a:off x="7988300" y="3619500"/>
              <a:ext cx="0" cy="7620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4" name="AutoShape 40"/>
            <p:cNvCxnSpPr>
              <a:cxnSpLocks noChangeShapeType="1"/>
              <a:stCxn id="29731" idx="2"/>
              <a:endCxn id="29729" idx="0"/>
            </p:cNvCxnSpPr>
            <p:nvPr/>
          </p:nvCxnSpPr>
          <p:spPr bwMode="auto">
            <a:xfrm flipH="1">
              <a:off x="7423150" y="3619500"/>
              <a:ext cx="565150" cy="10160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5" name="AutoShape 41"/>
            <p:cNvCxnSpPr>
              <a:cxnSpLocks noChangeShapeType="1"/>
              <a:stCxn id="29729" idx="0"/>
              <a:endCxn id="29735" idx="6"/>
            </p:cNvCxnSpPr>
            <p:nvPr/>
          </p:nvCxnSpPr>
          <p:spPr bwMode="auto">
            <a:xfrm flipH="1" flipV="1">
              <a:off x="6858000" y="3619500"/>
              <a:ext cx="565150" cy="10160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4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2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077200" cy="4495800"/>
          </a:xfrm>
        </p:spPr>
        <p:txBody>
          <a:bodyPr/>
          <a:lstStyle/>
          <a:p>
            <a:pPr eaLnBrk="1" hangingPunct="1">
              <a:buSzPct val="175000"/>
              <a:buFont typeface="Arial"/>
              <a:buChar char="•"/>
            </a:pPr>
            <a:r>
              <a:rPr lang="en-US" b="0" i="1" dirty="0">
                <a:latin typeface="Palatino" pitchFamily="18" charset="0"/>
              </a:rPr>
              <a:t>P</a:t>
            </a:r>
            <a:r>
              <a:rPr lang="en-US" b="0" dirty="0">
                <a:latin typeface="Palatino" pitchFamily="18" charset="0"/>
              </a:rPr>
              <a:t>(</a:t>
            </a:r>
            <a:r>
              <a:rPr lang="en-US" b="0" i="1" dirty="0">
                <a:latin typeface="Palatino" pitchFamily="18" charset="0"/>
              </a:rPr>
              <a:t>Signal </a:t>
            </a:r>
            <a:r>
              <a:rPr lang="en-US" b="0" dirty="0">
                <a:latin typeface="Palatino" pitchFamily="18" charset="0"/>
              </a:rPr>
              <a:t>| </a:t>
            </a:r>
            <a:r>
              <a:rPr lang="en-US" b="0" i="1" dirty="0">
                <a:latin typeface="Palatino" pitchFamily="18" charset="0"/>
              </a:rPr>
              <a:t>Words </a:t>
            </a:r>
            <a:r>
              <a:rPr lang="en-US" b="0" dirty="0">
                <a:latin typeface="Palatino" pitchFamily="18" charset="0"/>
              </a:rPr>
              <a:t>)</a:t>
            </a:r>
            <a:r>
              <a:rPr lang="en-US" b="0" dirty="0"/>
              <a:t> is the conditional probability that</a:t>
            </a:r>
            <a:br>
              <a:rPr lang="en-US" b="0" dirty="0"/>
            </a:br>
            <a:r>
              <a:rPr lang="en-US" b="0" dirty="0"/>
              <a:t>a signal is likely given a sequence of spoken words for a particular natural language</a:t>
            </a:r>
          </a:p>
          <a:p>
            <a:pPr eaLnBrk="1" hangingPunct="1">
              <a:buFont typeface="Wingdings 2" pitchFamily="18" charset="2"/>
              <a:buChar char="Ý"/>
            </a:pPr>
            <a:endParaRPr lang="en-US" b="0" i="1" dirty="0"/>
          </a:p>
          <a:p>
            <a:pPr eaLnBrk="1" hangingPunct="1"/>
            <a:r>
              <a:rPr lang="en-US" b="0" dirty="0"/>
              <a:t>This is divided into two probabilities:</a:t>
            </a:r>
          </a:p>
          <a:p>
            <a:pPr lvl="1" eaLnBrk="1" hangingPunct="1"/>
            <a:r>
              <a:rPr lang="en-US" i="1" dirty="0">
                <a:latin typeface="Palatino" pitchFamily="18" charset="0"/>
              </a:rPr>
              <a:t>P </a:t>
            </a:r>
            <a:r>
              <a:rPr lang="en-US" b="1" dirty="0">
                <a:latin typeface="Palatino" pitchFamily="18" charset="0"/>
              </a:rPr>
              <a:t>(</a:t>
            </a:r>
            <a:r>
              <a:rPr lang="en-US" b="1" i="1" dirty="0">
                <a:latin typeface="Palatino" pitchFamily="18" charset="0"/>
              </a:rPr>
              <a:t>Phones </a:t>
            </a:r>
            <a:r>
              <a:rPr lang="en-US" b="1" dirty="0">
                <a:latin typeface="Palatino" pitchFamily="18" charset="0"/>
              </a:rPr>
              <a:t>|</a:t>
            </a:r>
            <a:r>
              <a:rPr lang="en-US" b="1" i="1" dirty="0">
                <a:latin typeface="Palatino" pitchFamily="18" charset="0"/>
              </a:rPr>
              <a:t> Word </a:t>
            </a:r>
            <a:r>
              <a:rPr lang="en-US" b="1" dirty="0">
                <a:latin typeface="Palatino" pitchFamily="18" charset="0"/>
              </a:rPr>
              <a:t>)</a:t>
            </a:r>
            <a:r>
              <a:rPr lang="en-US" dirty="0"/>
              <a:t>:  probability of a sequence of phones given </a:t>
            </a:r>
            <a:r>
              <a:rPr lang="en-US" b="1" i="1" dirty="0">
                <a:latin typeface="Palatino"/>
              </a:rPr>
              <a:t>Word</a:t>
            </a:r>
          </a:p>
          <a:p>
            <a:pPr lvl="1" eaLnBrk="1" hangingPunct="1"/>
            <a:endParaRPr lang="en-US" i="1" dirty="0"/>
          </a:p>
          <a:p>
            <a:pPr lvl="1" eaLnBrk="1" hangingPunct="1"/>
            <a:r>
              <a:rPr lang="en-US" i="1" dirty="0">
                <a:latin typeface="Palatino" pitchFamily="18" charset="0"/>
              </a:rPr>
              <a:t>P </a:t>
            </a:r>
            <a:r>
              <a:rPr lang="en-US" b="1" dirty="0">
                <a:latin typeface="Palatino" pitchFamily="18" charset="0"/>
              </a:rPr>
              <a:t>(</a:t>
            </a:r>
            <a:r>
              <a:rPr lang="en-US" b="1" i="1" dirty="0">
                <a:latin typeface="Palatino" pitchFamily="18" charset="0"/>
              </a:rPr>
              <a:t>Signal </a:t>
            </a:r>
            <a:r>
              <a:rPr lang="en-US" b="1" dirty="0">
                <a:latin typeface="Palatino" pitchFamily="18" charset="0"/>
              </a:rPr>
              <a:t>|</a:t>
            </a:r>
            <a:r>
              <a:rPr lang="en-US" b="1" i="1" dirty="0">
                <a:latin typeface="Palatino" pitchFamily="18" charset="0"/>
              </a:rPr>
              <a:t> Phones </a:t>
            </a:r>
            <a:r>
              <a:rPr lang="en-US" b="1" dirty="0">
                <a:latin typeface="Palatino" pitchFamily="18" charset="0"/>
              </a:rPr>
              <a:t>)</a:t>
            </a:r>
            <a:r>
              <a:rPr lang="en-US" dirty="0"/>
              <a:t>:  probability of a sequence of vector quantization values from the acoustic signal given </a:t>
            </a:r>
            <a:r>
              <a:rPr lang="en-US" b="1" i="1" dirty="0">
                <a:latin typeface="Palatino"/>
              </a:rPr>
              <a:t>Phones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Acoustic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696200" cy="3962400"/>
          </a:xfrm>
        </p:spPr>
        <p:txBody>
          <a:bodyPr/>
          <a:lstStyle/>
          <a:p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Phones </a:t>
            </a:r>
            <a:r>
              <a:rPr lang="en-US" dirty="0">
                <a:latin typeface="Palatino" pitchFamily="18" charset="0"/>
              </a:rPr>
              <a:t>| </a:t>
            </a:r>
            <a:r>
              <a:rPr lang="en-US" i="1" dirty="0">
                <a:latin typeface="Palatino" pitchFamily="18" charset="0"/>
              </a:rPr>
              <a:t>Word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and computed using a </a:t>
            </a:r>
            <a:r>
              <a:rPr lang="en-US" dirty="0">
                <a:solidFill>
                  <a:srgbClr val="CC3300"/>
                </a:solidFill>
              </a:rPr>
              <a:t>Markov Model (MM)</a:t>
            </a:r>
          </a:p>
          <a:p>
            <a:endParaRPr lang="en-US" dirty="0">
              <a:solidFill>
                <a:srgbClr val="CC3300"/>
              </a:solidFill>
            </a:endParaRPr>
          </a:p>
          <a:p>
            <a:r>
              <a:rPr lang="en-US" b="0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Signal | Phones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and computed using a </a:t>
            </a:r>
            <a:r>
              <a:rPr lang="en-US" dirty="0">
                <a:solidFill>
                  <a:srgbClr val="CC3300"/>
                </a:solidFill>
              </a:rPr>
              <a:t>Hidden Markov Model (HMM)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6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Applications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8077200" cy="3962400"/>
          </a:xfrm>
        </p:spPr>
        <p:txBody>
          <a:bodyPr/>
          <a:lstStyle/>
          <a:p>
            <a:pPr eaLnBrk="1" hangingPunct="1"/>
            <a:r>
              <a:rPr lang="en-US" b="0" dirty="0"/>
              <a:t>Medical transcription</a:t>
            </a:r>
          </a:p>
          <a:p>
            <a:pPr eaLnBrk="1" hangingPunct="1"/>
            <a:r>
              <a:rPr lang="en-US" b="0" dirty="0"/>
              <a:t>Vehicle control (e.g., fighter aircraft, helicopters)</a:t>
            </a:r>
          </a:p>
          <a:p>
            <a:pPr eaLnBrk="1" hangingPunct="1"/>
            <a:r>
              <a:rPr lang="en-US" b="0" dirty="0"/>
              <a:t>Game control</a:t>
            </a:r>
          </a:p>
          <a:p>
            <a:pPr eaLnBrk="1" hangingPunct="1"/>
            <a:r>
              <a:rPr lang="en-US" b="0" dirty="0"/>
              <a:t>Intelligent personal assistants (e.g., </a:t>
            </a:r>
            <a:r>
              <a:rPr lang="en-US" b="0" dirty="0" err="1"/>
              <a:t>Siri</a:t>
            </a:r>
            <a:r>
              <a:rPr lang="en-US" b="0" dirty="0"/>
              <a:t>)</a:t>
            </a:r>
          </a:p>
          <a:p>
            <a:pPr eaLnBrk="1" hangingPunct="1"/>
            <a:r>
              <a:rPr lang="en-US" b="0" dirty="0"/>
              <a:t>Smartphone apps</a:t>
            </a:r>
          </a:p>
          <a:p>
            <a:pPr eaLnBrk="1" hangingPunct="1"/>
            <a:r>
              <a:rPr lang="en-US" b="0" dirty="0"/>
              <a:t>HCI</a:t>
            </a:r>
          </a:p>
          <a:p>
            <a:pPr eaLnBrk="1" hangingPunct="1"/>
            <a:r>
              <a:rPr lang="en-US" b="0" dirty="0"/>
              <a:t>Automatic translation</a:t>
            </a:r>
          </a:p>
          <a:p>
            <a:pPr eaLnBrk="1" hangingPunct="1"/>
            <a:r>
              <a:rPr lang="en-US" b="0" dirty="0"/>
              <a:t>Telephony for the </a:t>
            </a:r>
            <a:r>
              <a:rPr lang="en-US" b="0"/>
              <a:t>hearing impaired  </a:t>
            </a:r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Finding  Patterns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76400"/>
            <a:ext cx="7620000" cy="4191000"/>
          </a:xfrm>
        </p:spPr>
        <p:txBody>
          <a:bodyPr/>
          <a:lstStyle/>
          <a:p>
            <a:pPr eaLnBrk="1" hangingPunct="1"/>
            <a:r>
              <a:rPr lang="en-US" b="0" dirty="0"/>
              <a:t>Speech is an example of a more general problem of </a:t>
            </a:r>
            <a:r>
              <a:rPr lang="en-US" b="0" i="1" dirty="0"/>
              <a:t>finding patterns over time</a:t>
            </a:r>
            <a:r>
              <a:rPr lang="en-US" b="0" dirty="0"/>
              <a:t> (or any discrete sequence)</a:t>
            </a:r>
          </a:p>
          <a:p>
            <a:pPr eaLnBrk="1" hangingPunct="1"/>
            <a:r>
              <a:rPr lang="en-US" b="0" i="1" dirty="0"/>
              <a:t>Deterministic</a:t>
            </a:r>
            <a:r>
              <a:rPr lang="en-US" b="0" dirty="0"/>
              <a:t> patterns have a </a:t>
            </a:r>
            <a:r>
              <a:rPr lang="en-US" b="0" i="1" dirty="0"/>
              <a:t>fixed sequence of states</a:t>
            </a:r>
            <a:r>
              <a:rPr lang="en-US" b="0" dirty="0"/>
              <a:t>, where the next state is dependent solely on the previous state</a:t>
            </a:r>
          </a:p>
        </p:txBody>
      </p:sp>
      <p:pic>
        <p:nvPicPr>
          <p:cNvPr id="31749" name="Picture 4" descr="traffic-lights_anim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-20"/>
          <a:stretch>
            <a:fillRect/>
          </a:stretch>
        </p:blipFill>
        <p:spPr>
          <a:xfrm>
            <a:off x="2438400" y="4343400"/>
            <a:ext cx="4800600" cy="182721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12775" y="4495800"/>
            <a:ext cx="15224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dirty="0">
                <a:latin typeface="+mn-lt"/>
              </a:rPr>
              <a:t>European</a:t>
            </a:r>
          </a:p>
          <a:p>
            <a:pPr algn="ctr" eaLnBrk="1" hangingPunct="1">
              <a:defRPr/>
            </a:pPr>
            <a:r>
              <a:rPr lang="en-US" dirty="0">
                <a:latin typeface="+mn-lt"/>
              </a:rPr>
              <a:t>Stop light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4"/>
          <p:cNvSpPr>
            <a:spLocks noGrp="1"/>
          </p:cNvSpPr>
          <p:nvPr>
            <p:ph idx="1"/>
          </p:nvPr>
        </p:nvSpPr>
        <p:spPr>
          <a:xfrm>
            <a:off x="609600" y="1752600"/>
            <a:ext cx="8153400" cy="3962400"/>
          </a:xfrm>
        </p:spPr>
        <p:txBody>
          <a:bodyPr/>
          <a:lstStyle/>
          <a:p>
            <a:r>
              <a:rPr lang="en-US" b="0"/>
              <a:t>Bayesian Network structure for a sequence of states from {Red (R), Red-Amber (RA), Green (G), Amber (A)}.  Each </a:t>
            </a:r>
            <a:r>
              <a:rPr lang="en-US" b="0" i="1"/>
              <a:t>q</a:t>
            </a:r>
            <a:r>
              <a:rPr lang="en-US" b="0" i="1" baseline="-25000"/>
              <a:t>i</a:t>
            </a:r>
            <a:r>
              <a:rPr lang="en-US" b="0"/>
              <a:t> is a random variable indicating the state of the stoplight at time </a:t>
            </a:r>
            <a:r>
              <a:rPr lang="en-US" b="0" i="1"/>
              <a:t>i</a:t>
            </a:r>
            <a:r>
              <a:rPr lang="en-US" b="0"/>
              <a:t>.  </a:t>
            </a:r>
          </a:p>
        </p:txBody>
      </p:sp>
      <p:sp>
        <p:nvSpPr>
          <p:cNvPr id="32771" name="Title 6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Modeling a Sequence of States</a:t>
            </a:r>
          </a:p>
        </p:txBody>
      </p:sp>
      <p:sp>
        <p:nvSpPr>
          <p:cNvPr id="32773" name="Oval 8"/>
          <p:cNvSpPr>
            <a:spLocks noChangeArrowheads="1"/>
          </p:cNvSpPr>
          <p:nvPr/>
        </p:nvSpPr>
        <p:spPr bwMode="auto">
          <a:xfrm>
            <a:off x="1143000" y="4546600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4546600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60888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4560888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676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778" name="Straight Arrow Connector 10"/>
          <p:cNvCxnSpPr>
            <a:cxnSpLocks noChangeShapeType="1"/>
            <a:stCxn id="32773" idx="6"/>
            <a:endCxn id="32774" idx="1"/>
          </p:cNvCxnSpPr>
          <p:nvPr/>
        </p:nvCxnSpPr>
        <p:spPr bwMode="auto">
          <a:xfrm>
            <a:off x="1828800" y="4889500"/>
            <a:ext cx="749300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277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87045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829175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85140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484505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3" name="Rectangle 12"/>
          <p:cNvSpPr>
            <a:spLocks noChangeArrowheads="1"/>
          </p:cNvSpPr>
          <p:nvPr/>
        </p:nvSpPr>
        <p:spPr bwMode="auto">
          <a:xfrm>
            <a:off x="2493963" y="4705350"/>
            <a:ext cx="827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 baseline="-25000">
                <a:solidFill>
                  <a:srgbClr val="003366"/>
                </a:solidFill>
              </a:rPr>
              <a:t>2</a:t>
            </a:r>
            <a:r>
              <a:rPr lang="en-US" sz="1800">
                <a:solidFill>
                  <a:srgbClr val="003366"/>
                </a:solidFill>
              </a:rPr>
              <a:t>=RA</a:t>
            </a:r>
          </a:p>
        </p:txBody>
      </p:sp>
      <p:sp>
        <p:nvSpPr>
          <p:cNvPr id="32784" name="Rectangle 13"/>
          <p:cNvSpPr>
            <a:spLocks noChangeArrowheads="1"/>
          </p:cNvSpPr>
          <p:nvPr/>
        </p:nvSpPr>
        <p:spPr bwMode="auto">
          <a:xfrm>
            <a:off x="1130300" y="4684713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 baseline="-25000">
                <a:solidFill>
                  <a:srgbClr val="003366"/>
                </a:solidFill>
              </a:rPr>
              <a:t>1</a:t>
            </a:r>
            <a:r>
              <a:rPr lang="en-US" sz="1800">
                <a:solidFill>
                  <a:srgbClr val="003366"/>
                </a:solidFill>
              </a:rPr>
              <a:t>=R</a:t>
            </a:r>
          </a:p>
        </p:txBody>
      </p:sp>
      <p:sp>
        <p:nvSpPr>
          <p:cNvPr id="32785" name="Rectangle 27"/>
          <p:cNvSpPr>
            <a:spLocks noChangeArrowheads="1"/>
          </p:cNvSpPr>
          <p:nvPr/>
        </p:nvSpPr>
        <p:spPr bwMode="auto">
          <a:xfrm>
            <a:off x="3962400" y="472281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 baseline="-25000">
                <a:solidFill>
                  <a:srgbClr val="003366"/>
                </a:solidFill>
              </a:rPr>
              <a:t>3</a:t>
            </a:r>
            <a:r>
              <a:rPr lang="en-US" sz="1800">
                <a:solidFill>
                  <a:srgbClr val="003366"/>
                </a:solidFill>
              </a:rPr>
              <a:t>=G</a:t>
            </a:r>
          </a:p>
        </p:txBody>
      </p:sp>
      <p:sp>
        <p:nvSpPr>
          <p:cNvPr id="32786" name="Rectangle 28"/>
          <p:cNvSpPr>
            <a:spLocks noChangeArrowheads="1"/>
          </p:cNvSpPr>
          <p:nvPr/>
        </p:nvSpPr>
        <p:spPr bwMode="auto">
          <a:xfrm>
            <a:off x="5362575" y="472281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 baseline="-25000">
                <a:solidFill>
                  <a:srgbClr val="003366"/>
                </a:solidFill>
              </a:rPr>
              <a:t>4</a:t>
            </a:r>
            <a:r>
              <a:rPr lang="en-US" sz="1800">
                <a:solidFill>
                  <a:srgbClr val="003366"/>
                </a:solidFill>
              </a:rPr>
              <a:t>=A</a:t>
            </a:r>
          </a:p>
        </p:txBody>
      </p:sp>
      <p:sp>
        <p:nvSpPr>
          <p:cNvPr id="32787" name="Rectangle 29"/>
          <p:cNvSpPr>
            <a:spLocks noChangeArrowheads="1"/>
          </p:cNvSpPr>
          <p:nvPr/>
        </p:nvSpPr>
        <p:spPr bwMode="auto">
          <a:xfrm>
            <a:off x="6840538" y="4740275"/>
            <a:ext cx="66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 baseline="-25000">
                <a:solidFill>
                  <a:srgbClr val="003366"/>
                </a:solidFill>
              </a:rPr>
              <a:t>5</a:t>
            </a:r>
            <a:r>
              <a:rPr lang="en-US" sz="1800">
                <a:solidFill>
                  <a:srgbClr val="003366"/>
                </a:solidFill>
              </a:rPr>
              <a:t>=R</a:t>
            </a:r>
          </a:p>
        </p:txBody>
      </p:sp>
      <p:sp>
        <p:nvSpPr>
          <p:cNvPr id="32788" name="TextBox 15"/>
          <p:cNvSpPr txBox="1">
            <a:spLocks noChangeArrowheads="1"/>
          </p:cNvSpPr>
          <p:nvPr/>
        </p:nvSpPr>
        <p:spPr bwMode="auto">
          <a:xfrm>
            <a:off x="8388350" y="45974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…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Markov Property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3962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b="0" dirty="0"/>
              <a:t>The </a:t>
            </a: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order Markov assumption</a:t>
            </a:r>
            <a:r>
              <a:rPr lang="en-US" sz="2800" b="0" dirty="0"/>
              <a:t>:</a:t>
            </a:r>
          </a:p>
          <a:p>
            <a:pPr marL="0" indent="0">
              <a:buNone/>
              <a:defRPr/>
            </a:pPr>
            <a:endParaRPr lang="en-US" b="0" kern="1200" dirty="0">
              <a:solidFill>
                <a:srgbClr val="003366"/>
              </a:solidFill>
              <a:latin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State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+1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is </a:t>
            </a:r>
            <a:r>
              <a:rPr lang="en-US" sz="2800" kern="1200" dirty="0">
                <a:solidFill>
                  <a:srgbClr val="003366"/>
                </a:solidFill>
                <a:latin typeface="Times New Roman" pitchFamily="18" charset="0"/>
              </a:rPr>
              <a:t>conditionally independent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of {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-1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,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-2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, …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} given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.   In other words: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b="0" kern="1200" dirty="0">
              <a:solidFill>
                <a:srgbClr val="003366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b="0" kern="1200" dirty="0">
                <a:solidFill>
                  <a:srgbClr val="003366"/>
                </a:solidFill>
                <a:latin typeface="Times New Roman" pitchFamily="18" charset="0"/>
              </a:rPr>
              <a:t> 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P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+1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j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| 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i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,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-1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k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, …,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l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)  =  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P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en-US" sz="28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+1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j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| 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=</a:t>
            </a:r>
            <a:r>
              <a:rPr lang="en-US" sz="28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28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i</a:t>
            </a:r>
            <a:r>
              <a:rPr lang="en-US" sz="28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Non-Deterministic  Patterns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600200"/>
            <a:ext cx="7772400" cy="3962400"/>
          </a:xfrm>
        </p:spPr>
        <p:txBody>
          <a:bodyPr/>
          <a:lstStyle/>
          <a:p>
            <a:pPr eaLnBrk="1" hangingPunct="1"/>
            <a:r>
              <a:rPr lang="en-US" b="0" dirty="0"/>
              <a:t>Assume a discrete set of states, but we </a:t>
            </a:r>
            <a:r>
              <a:rPr lang="en-US" b="0" i="1" dirty="0"/>
              <a:t>can’t</a:t>
            </a:r>
            <a:r>
              <a:rPr lang="en-US" b="0" dirty="0"/>
              <a:t> model the sequence </a:t>
            </a:r>
            <a:r>
              <a:rPr lang="en-US" b="0" i="1" dirty="0"/>
              <a:t>deterministically</a:t>
            </a:r>
          </a:p>
          <a:p>
            <a:pPr eaLnBrk="1" hangingPunct="1"/>
            <a:r>
              <a:rPr lang="en-US" b="0" dirty="0"/>
              <a:t>Example:  Predicting the weather</a:t>
            </a:r>
          </a:p>
          <a:p>
            <a:pPr lvl="1" eaLnBrk="1" hangingPunct="1"/>
            <a:r>
              <a:rPr lang="en-US" b="1" dirty="0">
                <a:solidFill>
                  <a:srgbClr val="CC3300"/>
                </a:solidFill>
              </a:rPr>
              <a:t>States</a:t>
            </a:r>
            <a:r>
              <a:rPr lang="en-US" dirty="0"/>
              <a:t>:  Sunny, Cloudy, Rainy</a:t>
            </a:r>
          </a:p>
          <a:p>
            <a:pPr lvl="1" eaLnBrk="1" hangingPunct="1"/>
            <a:r>
              <a:rPr lang="en-US" b="1" dirty="0">
                <a:solidFill>
                  <a:srgbClr val="CC3300"/>
                </a:solidFill>
              </a:rPr>
              <a:t>Arcs</a:t>
            </a:r>
            <a:r>
              <a:rPr lang="en-US" dirty="0"/>
              <a:t>:  Probability, called the </a:t>
            </a:r>
            <a:r>
              <a:rPr lang="en-US" b="1" dirty="0">
                <a:solidFill>
                  <a:srgbClr val="CC3300"/>
                </a:solidFill>
              </a:rPr>
              <a:t>state transition probability</a:t>
            </a:r>
            <a:r>
              <a:rPr lang="en-US" dirty="0"/>
              <a:t>, of moving from one state to another</a:t>
            </a:r>
          </a:p>
          <a:p>
            <a:pPr eaLnBrk="1" hangingPunct="1"/>
            <a:r>
              <a:rPr lang="en-US" i="1" dirty="0">
                <a:solidFill>
                  <a:srgbClr val="CC3300"/>
                </a:solidFill>
              </a:rPr>
              <a:t>N</a:t>
            </a:r>
            <a:r>
              <a:rPr lang="en-US" dirty="0">
                <a:solidFill>
                  <a:srgbClr val="CC3300"/>
                </a:solidFill>
              </a:rPr>
              <a:t>th-order Markov assumption</a:t>
            </a:r>
            <a:r>
              <a:rPr lang="en-US" dirty="0"/>
              <a:t>:  Today’s weather can be predicted solely given knowledge of the last </a:t>
            </a:r>
            <a:r>
              <a:rPr lang="en-US" b="0" i="1" dirty="0"/>
              <a:t>N</a:t>
            </a:r>
            <a:r>
              <a:rPr lang="en-US" dirty="0"/>
              <a:t> days’ weather</a:t>
            </a:r>
          </a:p>
          <a:p>
            <a:pPr eaLnBrk="1" hangingPunct="1"/>
            <a:r>
              <a:rPr lang="en-US" dirty="0">
                <a:solidFill>
                  <a:srgbClr val="CC3300"/>
                </a:solidFill>
              </a:rPr>
              <a:t>1</a:t>
            </a:r>
            <a:r>
              <a:rPr lang="en-US" baseline="30000" dirty="0">
                <a:solidFill>
                  <a:srgbClr val="CC3300"/>
                </a:solidFill>
              </a:rPr>
              <a:t>st</a:t>
            </a:r>
            <a:r>
              <a:rPr lang="en-US" dirty="0">
                <a:solidFill>
                  <a:srgbClr val="CC3300"/>
                </a:solidFill>
              </a:rPr>
              <a:t>-order Markov assumption</a:t>
            </a:r>
            <a:r>
              <a:rPr lang="en-US" dirty="0"/>
              <a:t>:  Today’s weather can be predicted solely given knowledge of </a:t>
            </a:r>
            <a:r>
              <a:rPr lang="en-US" i="1" dirty="0"/>
              <a:t>yesterday</a:t>
            </a:r>
            <a:r>
              <a:rPr lang="en-US" dirty="0"/>
              <a:t>’s weather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-Order  Markov  Model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3962400"/>
          </a:xfrm>
        </p:spPr>
        <p:txBody>
          <a:bodyPr/>
          <a:lstStyle/>
          <a:p>
            <a:pPr eaLnBrk="1" hangingPunct="1"/>
            <a:r>
              <a:rPr lang="en-US" b="0" dirty="0"/>
              <a:t>Markov process is a process that moves from state to state </a:t>
            </a:r>
            <a:r>
              <a:rPr lang="en-US" i="1" dirty="0"/>
              <a:t>probabilistically</a:t>
            </a:r>
            <a:r>
              <a:rPr lang="en-US" b="0" dirty="0"/>
              <a:t> based on a </a:t>
            </a:r>
            <a:r>
              <a:rPr lang="en-US" b="0" dirty="0">
                <a:solidFill>
                  <a:srgbClr val="CC3300"/>
                </a:solidFill>
              </a:rPr>
              <a:t>state transition matrix</a:t>
            </a:r>
            <a:r>
              <a:rPr lang="en-US" b="0" dirty="0">
                <a:solidFill>
                  <a:schemeClr val="bg2"/>
                </a:solidFill>
              </a:rPr>
              <a:t>,</a:t>
            </a:r>
            <a:r>
              <a:rPr lang="en-US" b="0" dirty="0">
                <a:solidFill>
                  <a:srgbClr val="CC3300"/>
                </a:solidFill>
              </a:rPr>
              <a:t> </a:t>
            </a:r>
            <a:r>
              <a:rPr lang="en-US" dirty="0">
                <a:solidFill>
                  <a:srgbClr val="CC3300"/>
                </a:solidFill>
              </a:rPr>
              <a:t>A</a:t>
            </a:r>
            <a:r>
              <a:rPr lang="en-US" b="0" dirty="0">
                <a:solidFill>
                  <a:schemeClr val="bg2"/>
                </a:solidFill>
              </a:rPr>
              <a:t>,</a:t>
            </a:r>
            <a:r>
              <a:rPr lang="en-US" b="0" dirty="0"/>
              <a:t> associated with a graph of the possible states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dirty="0"/>
              <a:t>-order Markov model for weather prediction:</a:t>
            </a:r>
          </a:p>
          <a:p>
            <a:pPr eaLnBrk="1" hangingPunct="1"/>
            <a:endParaRPr lang="en-US" dirty="0"/>
          </a:p>
        </p:txBody>
      </p:sp>
      <p:pic>
        <p:nvPicPr>
          <p:cNvPr id="35845" name="Picture 4" descr="weather-example-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4191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weather-matr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279900"/>
            <a:ext cx="44958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965325" y="6137275"/>
            <a:ext cx="68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0.25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4342" y="593184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02987"/>
              </p:ext>
            </p:extLst>
          </p:nvPr>
        </p:nvGraphicFramePr>
        <p:xfrm>
          <a:off x="6501645" y="5057537"/>
          <a:ext cx="233755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55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0.125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5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0.125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0.625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5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Matrix Properties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77200" cy="3962400"/>
          </a:xfrm>
        </p:spPr>
        <p:txBody>
          <a:bodyPr/>
          <a:lstStyle/>
          <a:p>
            <a:r>
              <a:rPr lang="en-US" b="0" dirty="0"/>
              <a:t>Sum of values in row = 1 because these are the probabilities of all </a:t>
            </a:r>
            <a:r>
              <a:rPr lang="en-US" dirty="0"/>
              <a:t>outgoing arcs</a:t>
            </a:r>
            <a:r>
              <a:rPr lang="en-US" b="0" dirty="0"/>
              <a:t> from a state</a:t>
            </a:r>
          </a:p>
          <a:p>
            <a:r>
              <a:rPr lang="en-US" b="0" dirty="0"/>
              <a:t>Sum of values in a </a:t>
            </a:r>
            <a:r>
              <a:rPr lang="en-US" b="0" i="1" dirty="0"/>
              <a:t>column</a:t>
            </a:r>
            <a:r>
              <a:rPr lang="en-US" b="0" dirty="0"/>
              <a:t> does </a:t>
            </a:r>
            <a:r>
              <a:rPr lang="en-US" i="1" dirty="0"/>
              <a:t>NOT</a:t>
            </a:r>
            <a:r>
              <a:rPr lang="en-US" b="0" dirty="0"/>
              <a:t> necessarily equal 1 because this is the sum of probabilities on all </a:t>
            </a:r>
            <a:r>
              <a:rPr lang="en-US" dirty="0"/>
              <a:t>incoming arcs </a:t>
            </a:r>
            <a:r>
              <a:rPr lang="en-US" b="0" dirty="0"/>
              <a:t>to a state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2387" y="3733800"/>
            <a:ext cx="6373813" cy="2533650"/>
            <a:chOff x="917575" y="4276725"/>
            <a:chExt cx="6373813" cy="2533650"/>
          </a:xfrm>
        </p:grpSpPr>
        <p:sp>
          <p:nvSpPr>
            <p:cNvPr id="36868" name="Oval 3"/>
            <p:cNvSpPr>
              <a:spLocks noChangeArrowheads="1"/>
            </p:cNvSpPr>
            <p:nvPr/>
          </p:nvSpPr>
          <p:spPr bwMode="auto">
            <a:xfrm>
              <a:off x="2057400" y="4641850"/>
              <a:ext cx="914400" cy="914400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69" name="Oval 5"/>
            <p:cNvSpPr>
              <a:spLocks noChangeArrowheads="1"/>
            </p:cNvSpPr>
            <p:nvPr/>
          </p:nvSpPr>
          <p:spPr bwMode="auto">
            <a:xfrm>
              <a:off x="3810000" y="5735638"/>
              <a:ext cx="914400" cy="914400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0" name="Oval 6"/>
            <p:cNvSpPr>
              <a:spLocks noChangeArrowheads="1"/>
            </p:cNvSpPr>
            <p:nvPr/>
          </p:nvSpPr>
          <p:spPr bwMode="auto">
            <a:xfrm>
              <a:off x="5410200" y="4664075"/>
              <a:ext cx="914400" cy="914400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1" name="Freeform 7"/>
            <p:cNvSpPr>
              <a:spLocks/>
            </p:cNvSpPr>
            <p:nvPr/>
          </p:nvSpPr>
          <p:spPr bwMode="auto">
            <a:xfrm>
              <a:off x="2951163" y="5278439"/>
              <a:ext cx="1011237" cy="512762"/>
            </a:xfrm>
            <a:custGeom>
              <a:avLst/>
              <a:gdLst>
                <a:gd name="T0" fmla="*/ 0 w 1060496"/>
                <a:gd name="T1" fmla="*/ 0 h 599697"/>
                <a:gd name="T2" fmla="*/ 646064 w 1060496"/>
                <a:gd name="T3" fmla="*/ 110004 h 599697"/>
                <a:gd name="T4" fmla="*/ 1023952 w 1060496"/>
                <a:gd name="T5" fmla="*/ 550024 h 599697"/>
                <a:gd name="T6" fmla="*/ 1023952 w 1060496"/>
                <a:gd name="T7" fmla="*/ 574470 h 5996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60496" h="599697">
                  <a:moveTo>
                    <a:pt x="0" y="0"/>
                  </a:moveTo>
                  <a:cubicBezTo>
                    <a:pt x="237744" y="9144"/>
                    <a:pt x="475488" y="18288"/>
                    <a:pt x="646176" y="109728"/>
                  </a:cubicBezTo>
                  <a:cubicBezTo>
                    <a:pt x="816864" y="201168"/>
                    <a:pt x="961136" y="471424"/>
                    <a:pt x="1024128" y="548640"/>
                  </a:cubicBezTo>
                  <a:cubicBezTo>
                    <a:pt x="1087120" y="625856"/>
                    <a:pt x="1055624" y="599440"/>
                    <a:pt x="1024128" y="573024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2" name="Freeform 8"/>
            <p:cNvSpPr>
              <a:spLocks/>
            </p:cNvSpPr>
            <p:nvPr/>
          </p:nvSpPr>
          <p:spPr bwMode="auto">
            <a:xfrm>
              <a:off x="2719388" y="5522913"/>
              <a:ext cx="1109662" cy="549275"/>
            </a:xfrm>
            <a:custGeom>
              <a:avLst/>
              <a:gdLst>
                <a:gd name="T0" fmla="*/ 1110232 w 1109472"/>
                <a:gd name="T1" fmla="*/ 551184 h 548640"/>
                <a:gd name="T2" fmla="*/ 317208 w 1109472"/>
                <a:gd name="T3" fmla="*/ 502191 h 548640"/>
                <a:gd name="T4" fmla="*/ 0 w 1109472"/>
                <a:gd name="T5" fmla="*/ 0 h 5486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09472" h="548640">
                  <a:moveTo>
                    <a:pt x="1109472" y="548640"/>
                  </a:moveTo>
                  <a:lnTo>
                    <a:pt x="316992" y="499872"/>
                  </a:lnTo>
                  <a:cubicBezTo>
                    <a:pt x="132080" y="408432"/>
                    <a:pt x="66040" y="204216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auto">
            <a:xfrm>
              <a:off x="2865438" y="4652963"/>
              <a:ext cx="2597150" cy="236537"/>
            </a:xfrm>
            <a:custGeom>
              <a:avLst/>
              <a:gdLst>
                <a:gd name="T0" fmla="*/ 0 w 2596896"/>
                <a:gd name="T1" fmla="*/ 151208 h 236528"/>
                <a:gd name="T2" fmla="*/ 1000136 w 2596896"/>
                <a:gd name="T3" fmla="*/ 4880 h 236528"/>
                <a:gd name="T4" fmla="*/ 1853908 w 2596896"/>
                <a:gd name="T5" fmla="*/ 53656 h 236528"/>
                <a:gd name="T6" fmla="*/ 2597912 w 2596896"/>
                <a:gd name="T7" fmla="*/ 236564 h 236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96896" h="236528">
                  <a:moveTo>
                    <a:pt x="0" y="151184"/>
                  </a:moveTo>
                  <a:cubicBezTo>
                    <a:pt x="345440" y="86160"/>
                    <a:pt x="690880" y="21136"/>
                    <a:pt x="999744" y="4880"/>
                  </a:cubicBezTo>
                  <a:cubicBezTo>
                    <a:pt x="1308608" y="-11376"/>
                    <a:pt x="1586992" y="15040"/>
                    <a:pt x="1853184" y="53648"/>
                  </a:cubicBezTo>
                  <a:cubicBezTo>
                    <a:pt x="2119376" y="92256"/>
                    <a:pt x="2358136" y="164392"/>
                    <a:pt x="2596896" y="23652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4" name="Freeform 10"/>
            <p:cNvSpPr>
              <a:spLocks/>
            </p:cNvSpPr>
            <p:nvPr/>
          </p:nvSpPr>
          <p:spPr bwMode="auto">
            <a:xfrm>
              <a:off x="2987675" y="5059363"/>
              <a:ext cx="2438400" cy="127000"/>
            </a:xfrm>
            <a:custGeom>
              <a:avLst/>
              <a:gdLst>
                <a:gd name="T0" fmla="*/ 2438400 w 2438400"/>
                <a:gd name="T1" fmla="*/ 60964 h 126997"/>
                <a:gd name="T2" fmla="*/ 1767840 w 2438400"/>
                <a:gd name="T3" fmla="*/ 121932 h 126997"/>
                <a:gd name="T4" fmla="*/ 512064 w 2438400"/>
                <a:gd name="T5" fmla="*/ 109740 h 126997"/>
                <a:gd name="T6" fmla="*/ 0 w 2438400"/>
                <a:gd name="T7" fmla="*/ 0 h 1269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38400" h="126997">
                  <a:moveTo>
                    <a:pt x="2438400" y="60960"/>
                  </a:moveTo>
                  <a:cubicBezTo>
                    <a:pt x="2263648" y="87376"/>
                    <a:pt x="2088896" y="113792"/>
                    <a:pt x="1767840" y="121920"/>
                  </a:cubicBezTo>
                  <a:cubicBezTo>
                    <a:pt x="1446784" y="130048"/>
                    <a:pt x="806704" y="130048"/>
                    <a:pt x="512064" y="109728"/>
                  </a:cubicBezTo>
                  <a:cubicBezTo>
                    <a:pt x="217424" y="89408"/>
                    <a:pt x="108712" y="44704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5" name="Freeform 11"/>
            <p:cNvSpPr>
              <a:spLocks/>
            </p:cNvSpPr>
            <p:nvPr/>
          </p:nvSpPr>
          <p:spPr bwMode="auto">
            <a:xfrm>
              <a:off x="4718050" y="5572125"/>
              <a:ext cx="1122363" cy="511175"/>
            </a:xfrm>
            <a:custGeom>
              <a:avLst/>
              <a:gdLst>
                <a:gd name="T0" fmla="*/ 0 w 1121664"/>
                <a:gd name="T1" fmla="*/ 508518 h 512064"/>
                <a:gd name="T2" fmla="*/ 525564 w 1121664"/>
                <a:gd name="T3" fmla="*/ 484302 h 512064"/>
                <a:gd name="T4" fmla="*/ 953349 w 1121664"/>
                <a:gd name="T5" fmla="*/ 266366 h 512064"/>
                <a:gd name="T6" fmla="*/ 1124462 w 1121664"/>
                <a:gd name="T7" fmla="*/ 0 h 5120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21664" h="512064">
                  <a:moveTo>
                    <a:pt x="0" y="512064"/>
                  </a:moveTo>
                  <a:lnTo>
                    <a:pt x="524256" y="487680"/>
                  </a:lnTo>
                  <a:cubicBezTo>
                    <a:pt x="682752" y="447040"/>
                    <a:pt x="851408" y="349504"/>
                    <a:pt x="950976" y="268224"/>
                  </a:cubicBezTo>
                  <a:cubicBezTo>
                    <a:pt x="1050544" y="186944"/>
                    <a:pt x="1086104" y="93472"/>
                    <a:pt x="1121664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6" name="Freeform 12"/>
            <p:cNvSpPr>
              <a:spLocks/>
            </p:cNvSpPr>
            <p:nvPr/>
          </p:nvSpPr>
          <p:spPr bwMode="auto">
            <a:xfrm>
              <a:off x="4595813" y="5400675"/>
              <a:ext cx="903287" cy="487363"/>
            </a:xfrm>
            <a:custGeom>
              <a:avLst/>
              <a:gdLst>
                <a:gd name="T0" fmla="*/ 906532 w 902208"/>
                <a:gd name="T1" fmla="*/ 0 h 487680"/>
                <a:gd name="T2" fmla="*/ 575770 w 902208"/>
                <a:gd name="T3" fmla="*/ 109444 h 487680"/>
                <a:gd name="T4" fmla="*/ 220507 w 902208"/>
                <a:gd name="T5" fmla="*/ 328328 h 487680"/>
                <a:gd name="T6" fmla="*/ 0 w 902208"/>
                <a:gd name="T7" fmla="*/ 486413 h 48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02208" h="487680">
                  <a:moveTo>
                    <a:pt x="902208" y="0"/>
                  </a:moveTo>
                  <a:cubicBezTo>
                    <a:pt x="794512" y="27432"/>
                    <a:pt x="686816" y="54864"/>
                    <a:pt x="573024" y="109728"/>
                  </a:cubicBezTo>
                  <a:cubicBezTo>
                    <a:pt x="459232" y="164592"/>
                    <a:pt x="314960" y="266192"/>
                    <a:pt x="219456" y="329184"/>
                  </a:cubicBezTo>
                  <a:cubicBezTo>
                    <a:pt x="123952" y="392176"/>
                    <a:pt x="61976" y="439928"/>
                    <a:pt x="0" y="48768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7" name="Freeform 13"/>
            <p:cNvSpPr>
              <a:spLocks/>
            </p:cNvSpPr>
            <p:nvPr/>
          </p:nvSpPr>
          <p:spPr bwMode="auto">
            <a:xfrm>
              <a:off x="6156325" y="4454525"/>
              <a:ext cx="758825" cy="711200"/>
            </a:xfrm>
            <a:custGeom>
              <a:avLst/>
              <a:gdLst>
                <a:gd name="T0" fmla="*/ 0 w 758075"/>
                <a:gd name="T1" fmla="*/ 324182 h 711374"/>
                <a:gd name="T2" fmla="*/ 146884 w 758075"/>
                <a:gd name="T3" fmla="*/ 44038 h 711374"/>
                <a:gd name="T4" fmla="*/ 501854 w 758075"/>
                <a:gd name="T5" fmla="*/ 31858 h 711374"/>
                <a:gd name="T6" fmla="*/ 758900 w 758075"/>
                <a:gd name="T7" fmla="*/ 348542 h 711374"/>
                <a:gd name="T8" fmla="*/ 599776 w 758075"/>
                <a:gd name="T9" fmla="*/ 665222 h 711374"/>
                <a:gd name="T10" fmla="*/ 171364 w 758075"/>
                <a:gd name="T11" fmla="*/ 701762 h 7113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8075" h="711374">
                  <a:moveTo>
                    <a:pt x="0" y="324498"/>
                  </a:moveTo>
                  <a:cubicBezTo>
                    <a:pt x="31496" y="208674"/>
                    <a:pt x="62992" y="92850"/>
                    <a:pt x="146304" y="44082"/>
                  </a:cubicBezTo>
                  <a:cubicBezTo>
                    <a:pt x="229616" y="-4686"/>
                    <a:pt x="398272" y="-18910"/>
                    <a:pt x="499872" y="31890"/>
                  </a:cubicBezTo>
                  <a:cubicBezTo>
                    <a:pt x="601472" y="82690"/>
                    <a:pt x="739648" y="243218"/>
                    <a:pt x="755904" y="348882"/>
                  </a:cubicBezTo>
                  <a:cubicBezTo>
                    <a:pt x="772160" y="454546"/>
                    <a:pt x="694944" y="606946"/>
                    <a:pt x="597408" y="665874"/>
                  </a:cubicBezTo>
                  <a:cubicBezTo>
                    <a:pt x="499872" y="724802"/>
                    <a:pt x="335280" y="713626"/>
                    <a:pt x="170688" y="70245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8" name="Freeform 14"/>
            <p:cNvSpPr>
              <a:spLocks/>
            </p:cNvSpPr>
            <p:nvPr/>
          </p:nvSpPr>
          <p:spPr bwMode="auto">
            <a:xfrm>
              <a:off x="1371600" y="4827588"/>
              <a:ext cx="738188" cy="671512"/>
            </a:xfrm>
            <a:custGeom>
              <a:avLst/>
              <a:gdLst>
                <a:gd name="T0" fmla="*/ 740388 w 737456"/>
                <a:gd name="T1" fmla="*/ 524824 h 671692"/>
                <a:gd name="T2" fmla="*/ 348693 w 737456"/>
                <a:gd name="T3" fmla="*/ 670972 h 671692"/>
                <a:gd name="T4" fmla="*/ 54920 w 737456"/>
                <a:gd name="T5" fmla="*/ 524824 h 671692"/>
                <a:gd name="T6" fmla="*/ 18200 w 737456"/>
                <a:gd name="T7" fmla="*/ 171636 h 671692"/>
                <a:gd name="T8" fmla="*/ 263010 w 737456"/>
                <a:gd name="T9" fmla="*/ 1132 h 671692"/>
                <a:gd name="T10" fmla="*/ 728148 w 737456"/>
                <a:gd name="T11" fmla="*/ 110740 h 6716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7456" h="671692">
                  <a:moveTo>
                    <a:pt x="737456" y="525388"/>
                  </a:moveTo>
                  <a:cubicBezTo>
                    <a:pt x="599280" y="598540"/>
                    <a:pt x="461104" y="671692"/>
                    <a:pt x="347312" y="671692"/>
                  </a:cubicBezTo>
                  <a:cubicBezTo>
                    <a:pt x="233520" y="671692"/>
                    <a:pt x="109568" y="608700"/>
                    <a:pt x="54704" y="525388"/>
                  </a:cubicBezTo>
                  <a:cubicBezTo>
                    <a:pt x="-160" y="442076"/>
                    <a:pt x="-16416" y="259196"/>
                    <a:pt x="18128" y="171820"/>
                  </a:cubicBezTo>
                  <a:cubicBezTo>
                    <a:pt x="52672" y="84444"/>
                    <a:pt x="144112" y="11292"/>
                    <a:pt x="261968" y="1132"/>
                  </a:cubicBezTo>
                  <a:cubicBezTo>
                    <a:pt x="379824" y="-9028"/>
                    <a:pt x="552544" y="50916"/>
                    <a:pt x="725264" y="11086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9" name="Freeform 15"/>
            <p:cNvSpPr>
              <a:spLocks/>
            </p:cNvSpPr>
            <p:nvPr/>
          </p:nvSpPr>
          <p:spPr bwMode="auto">
            <a:xfrm>
              <a:off x="4621213" y="6278563"/>
              <a:ext cx="558800" cy="393700"/>
            </a:xfrm>
            <a:custGeom>
              <a:avLst/>
              <a:gdLst>
                <a:gd name="T0" fmla="*/ 97014 w 559550"/>
                <a:gd name="T1" fmla="*/ 0 h 394010"/>
                <a:gd name="T2" fmla="*/ 485070 w 559550"/>
                <a:gd name="T3" fmla="*/ 72922 h 394010"/>
                <a:gd name="T4" fmla="*/ 545706 w 559550"/>
                <a:gd name="T5" fmla="*/ 243073 h 394010"/>
                <a:gd name="T6" fmla="*/ 351676 w 559550"/>
                <a:gd name="T7" fmla="*/ 388918 h 394010"/>
                <a:gd name="T8" fmla="*/ 133394 w 559550"/>
                <a:gd name="T9" fmla="*/ 340303 h 394010"/>
                <a:gd name="T10" fmla="*/ 0 w 559550"/>
                <a:gd name="T11" fmla="*/ 230920 h 3940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9550" h="394010">
                  <a:moveTo>
                    <a:pt x="97536" y="0"/>
                  </a:moveTo>
                  <a:cubicBezTo>
                    <a:pt x="255016" y="16256"/>
                    <a:pt x="412496" y="32512"/>
                    <a:pt x="487680" y="73152"/>
                  </a:cubicBezTo>
                  <a:cubicBezTo>
                    <a:pt x="562864" y="113792"/>
                    <a:pt x="570992" y="191008"/>
                    <a:pt x="548640" y="243840"/>
                  </a:cubicBezTo>
                  <a:cubicBezTo>
                    <a:pt x="526288" y="296672"/>
                    <a:pt x="422656" y="373888"/>
                    <a:pt x="353568" y="390144"/>
                  </a:cubicBezTo>
                  <a:cubicBezTo>
                    <a:pt x="284480" y="406400"/>
                    <a:pt x="193040" y="367792"/>
                    <a:pt x="134112" y="341376"/>
                  </a:cubicBezTo>
                  <a:cubicBezTo>
                    <a:pt x="75184" y="314960"/>
                    <a:pt x="37592" y="273304"/>
                    <a:pt x="0" y="231648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80" name="TextBox 16"/>
            <p:cNvSpPr txBox="1">
              <a:spLocks noChangeArrowheads="1"/>
            </p:cNvSpPr>
            <p:nvPr/>
          </p:nvSpPr>
          <p:spPr bwMode="auto">
            <a:xfrm>
              <a:off x="917575" y="4962525"/>
              <a:ext cx="377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.9</a:t>
              </a:r>
            </a:p>
          </p:txBody>
        </p:sp>
        <p:sp>
          <p:nvSpPr>
            <p:cNvPr id="36881" name="TextBox 19"/>
            <p:cNvSpPr txBox="1">
              <a:spLocks noChangeArrowheads="1"/>
            </p:cNvSpPr>
            <p:nvPr/>
          </p:nvSpPr>
          <p:spPr bwMode="auto">
            <a:xfrm>
              <a:off x="4011613" y="4832350"/>
              <a:ext cx="504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.15</a:t>
              </a:r>
            </a:p>
          </p:txBody>
        </p:sp>
        <p:sp>
          <p:nvSpPr>
            <p:cNvPr id="36882" name="TextBox 20"/>
            <p:cNvSpPr txBox="1">
              <a:spLocks noChangeArrowheads="1"/>
            </p:cNvSpPr>
            <p:nvPr/>
          </p:nvSpPr>
          <p:spPr bwMode="auto">
            <a:xfrm>
              <a:off x="4078288" y="4276725"/>
              <a:ext cx="6334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.075</a:t>
              </a:r>
            </a:p>
          </p:txBody>
        </p:sp>
        <p:sp>
          <p:nvSpPr>
            <p:cNvPr id="36883" name="TextBox 21"/>
            <p:cNvSpPr txBox="1">
              <a:spLocks noChangeArrowheads="1"/>
            </p:cNvSpPr>
            <p:nvPr/>
          </p:nvSpPr>
          <p:spPr bwMode="auto">
            <a:xfrm>
              <a:off x="3433763" y="5322888"/>
              <a:ext cx="6334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.025</a:t>
              </a:r>
            </a:p>
          </p:txBody>
        </p:sp>
        <p:sp>
          <p:nvSpPr>
            <p:cNvPr id="36884" name="TextBox 22"/>
            <p:cNvSpPr txBox="1">
              <a:spLocks noChangeArrowheads="1"/>
            </p:cNvSpPr>
            <p:nvPr/>
          </p:nvSpPr>
          <p:spPr bwMode="auto">
            <a:xfrm>
              <a:off x="2825750" y="5969000"/>
              <a:ext cx="504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.25</a:t>
              </a:r>
            </a:p>
          </p:txBody>
        </p:sp>
        <p:sp>
          <p:nvSpPr>
            <p:cNvPr id="36885" name="TextBox 23"/>
            <p:cNvSpPr txBox="1">
              <a:spLocks noChangeArrowheads="1"/>
            </p:cNvSpPr>
            <p:nvPr/>
          </p:nvSpPr>
          <p:spPr bwMode="auto">
            <a:xfrm>
              <a:off x="6915150" y="4441825"/>
              <a:ext cx="3762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.8</a:t>
              </a:r>
            </a:p>
          </p:txBody>
        </p:sp>
        <p:sp>
          <p:nvSpPr>
            <p:cNvPr id="36886" name="TextBox 24"/>
            <p:cNvSpPr txBox="1">
              <a:spLocks noChangeArrowheads="1"/>
            </p:cNvSpPr>
            <p:nvPr/>
          </p:nvSpPr>
          <p:spPr bwMode="auto">
            <a:xfrm>
              <a:off x="4711700" y="5362575"/>
              <a:ext cx="504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.05</a:t>
              </a:r>
            </a:p>
          </p:txBody>
        </p:sp>
        <p:sp>
          <p:nvSpPr>
            <p:cNvPr id="36887" name="TextBox 25"/>
            <p:cNvSpPr txBox="1">
              <a:spLocks noChangeArrowheads="1"/>
            </p:cNvSpPr>
            <p:nvPr/>
          </p:nvSpPr>
          <p:spPr bwMode="auto">
            <a:xfrm>
              <a:off x="5480050" y="5924550"/>
              <a:ext cx="504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.25</a:t>
              </a:r>
            </a:p>
          </p:txBody>
        </p:sp>
        <p:sp>
          <p:nvSpPr>
            <p:cNvPr id="36888" name="TextBox 26"/>
            <p:cNvSpPr txBox="1">
              <a:spLocks noChangeArrowheads="1"/>
            </p:cNvSpPr>
            <p:nvPr/>
          </p:nvSpPr>
          <p:spPr bwMode="auto">
            <a:xfrm>
              <a:off x="5180013" y="6410325"/>
              <a:ext cx="3778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/>
                <a:t>.5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-Order  Markov  Model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0" dirty="0"/>
              <a:t>To initialize the process, also need the prior probabilities of the </a:t>
            </a:r>
            <a:r>
              <a:rPr lang="en-US" b="0" dirty="0">
                <a:solidFill>
                  <a:srgbClr val="CC3300"/>
                </a:solidFill>
              </a:rPr>
              <a:t>initial state</a:t>
            </a:r>
            <a:r>
              <a:rPr lang="en-US" b="0" dirty="0"/>
              <a:t> at time </a:t>
            </a:r>
            <a:r>
              <a:rPr lang="en-US" b="0" i="1" dirty="0"/>
              <a:t>t </a:t>
            </a:r>
            <a:r>
              <a:rPr lang="en-US" b="0" dirty="0"/>
              <a:t>= 0, called </a:t>
            </a:r>
            <a:r>
              <a:rPr lang="el-GR" sz="3200" dirty="0">
                <a:solidFill>
                  <a:srgbClr val="CC3300"/>
                </a:solidFill>
                <a:latin typeface="Times New Roman"/>
                <a:cs typeface="Times New Roman"/>
              </a:rPr>
              <a:t>π</a:t>
            </a:r>
            <a:r>
              <a:rPr lang="en-US" b="0" dirty="0">
                <a:cs typeface="Arial" charset="0"/>
              </a:rPr>
              <a:t>.  For example, if we know the first day was sunny, then </a:t>
            </a:r>
            <a:r>
              <a:rPr lang="el-GR" sz="3200" dirty="0">
                <a:latin typeface="Times New Roman"/>
                <a:cs typeface="Times New Roman"/>
              </a:rPr>
              <a:t>π</a:t>
            </a:r>
            <a:r>
              <a:rPr lang="en-US" b="0" dirty="0">
                <a:cs typeface="Arial" charset="0"/>
              </a:rPr>
              <a:t>  is a vector =</a:t>
            </a:r>
          </a:p>
          <a:p>
            <a:pPr eaLnBrk="1" hangingPunct="1">
              <a:lnSpc>
                <a:spcPct val="90000"/>
              </a:lnSpc>
            </a:pPr>
            <a:endParaRPr lang="en-US" b="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b="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b="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b="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dirty="0">
                <a:cs typeface="Arial" charset="0"/>
              </a:rPr>
              <a:t>For simplicity, we will often assume a single, given state is the start state</a:t>
            </a:r>
            <a:endParaRPr lang="el-GR" b="0" dirty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</p:txBody>
      </p:sp>
      <p:pic>
        <p:nvPicPr>
          <p:cNvPr id="37893" name="Picture 4" descr="pi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43434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-Order  Markov  Model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/>
              <a:t>Markov Model M = (A, </a:t>
            </a:r>
            <a:r>
              <a:rPr lang="en-US" sz="320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dirty="0">
                <a:sym typeface="Symbol" pitchFamily="18" charset="2"/>
              </a:rPr>
              <a:t>) </a:t>
            </a:r>
            <a:r>
              <a:rPr lang="en-US" b="0" dirty="0">
                <a:sym typeface="Symbol" pitchFamily="18" charset="2"/>
              </a:rPr>
              <a:t>c</a:t>
            </a:r>
            <a:r>
              <a:rPr lang="en-US" b="0" dirty="0"/>
              <a:t>onsists of</a:t>
            </a:r>
          </a:p>
          <a:p>
            <a:pPr eaLnBrk="1" hangingPunct="1"/>
            <a:endParaRPr lang="en-US" dirty="0"/>
          </a:p>
          <a:p>
            <a:pPr lvl="1" eaLnBrk="1" hangingPunct="1"/>
            <a:r>
              <a:rPr lang="en-US" dirty="0"/>
              <a:t>Discrete set of states,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s</a:t>
            </a:r>
            <a:r>
              <a:rPr lang="en-US" i="1" baseline="-25000" dirty="0" err="1"/>
              <a:t>N</a:t>
            </a:r>
            <a:endParaRPr lang="en-US" dirty="0"/>
          </a:p>
          <a:p>
            <a:pPr lvl="1" eaLnBrk="1" hangingPunct="1"/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vector, where </a:t>
            </a:r>
            <a:r>
              <a:rPr lang="en-US" sz="3200" b="1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i="1" baseline="-25000" dirty="0" err="1">
                <a:cs typeface="Arial" charset="0"/>
                <a:sym typeface="Symbol" pitchFamily="18" charset="2"/>
              </a:rPr>
              <a:t>i</a:t>
            </a:r>
            <a:r>
              <a:rPr lang="en-US" dirty="0">
                <a:cs typeface="Arial" charset="0"/>
                <a:sym typeface="Symbol" pitchFamily="18" charset="2"/>
              </a:rPr>
              <a:t> = </a:t>
            </a:r>
            <a:r>
              <a:rPr lang="en-US" i="1" dirty="0">
                <a:cs typeface="Arial" charset="0"/>
                <a:sym typeface="Symbol" pitchFamily="18" charset="2"/>
              </a:rPr>
              <a:t>P</a:t>
            </a:r>
            <a:r>
              <a:rPr lang="en-US" dirty="0">
                <a:cs typeface="Arial" charset="0"/>
                <a:sym typeface="Symbol" pitchFamily="18" charset="2"/>
              </a:rPr>
              <a:t>(</a:t>
            </a:r>
            <a:r>
              <a:rPr lang="en-US" i="1" dirty="0">
                <a:cs typeface="Arial" charset="0"/>
                <a:sym typeface="Symbol" pitchFamily="18" charset="2"/>
              </a:rPr>
              <a:t>q</a:t>
            </a:r>
            <a:r>
              <a:rPr lang="en-US" baseline="-25000" dirty="0">
                <a:cs typeface="Arial" charset="0"/>
                <a:sym typeface="Symbol" pitchFamily="18" charset="2"/>
              </a:rPr>
              <a:t>1</a:t>
            </a:r>
            <a:r>
              <a:rPr lang="en-US" dirty="0">
                <a:cs typeface="Arial" charset="0"/>
                <a:sym typeface="Symbol" pitchFamily="18" charset="2"/>
              </a:rPr>
              <a:t>=</a:t>
            </a:r>
            <a:r>
              <a:rPr lang="en-US" i="1" dirty="0" err="1">
                <a:cs typeface="Arial" charset="0"/>
                <a:sym typeface="Symbol" pitchFamily="18" charset="2"/>
              </a:rPr>
              <a:t>s</a:t>
            </a:r>
            <a:r>
              <a:rPr lang="en-US" i="1" baseline="-25000" dirty="0" err="1">
                <a:cs typeface="Arial" charset="0"/>
                <a:sym typeface="Symbol" pitchFamily="18" charset="2"/>
              </a:rPr>
              <a:t>i</a:t>
            </a:r>
            <a:r>
              <a:rPr lang="en-US" dirty="0">
                <a:cs typeface="Arial" charset="0"/>
                <a:sym typeface="Symbol" pitchFamily="18" charset="2"/>
              </a:rPr>
              <a:t>)</a:t>
            </a:r>
            <a:endParaRPr lang="en-US" dirty="0">
              <a:cs typeface="Arial" charset="0"/>
            </a:endParaRPr>
          </a:p>
          <a:p>
            <a:pPr lvl="1" eaLnBrk="1" hangingPunct="1"/>
            <a:r>
              <a:rPr lang="en-US" dirty="0">
                <a:cs typeface="Arial" charset="0"/>
              </a:rPr>
              <a:t>State transition matrix, </a:t>
            </a:r>
            <a:r>
              <a:rPr lang="en-US" b="1" dirty="0">
                <a:cs typeface="Arial" charset="0"/>
              </a:rPr>
              <a:t>A</a:t>
            </a:r>
            <a:r>
              <a:rPr lang="en-US" dirty="0">
                <a:cs typeface="Arial" charset="0"/>
              </a:rPr>
              <a:t> = {</a:t>
            </a:r>
            <a:r>
              <a:rPr lang="en-US" i="1" dirty="0" err="1">
                <a:cs typeface="Arial" charset="0"/>
              </a:rPr>
              <a:t>a</a:t>
            </a:r>
            <a:r>
              <a:rPr lang="en-US" i="1" baseline="-25000" dirty="0" err="1">
                <a:cs typeface="Arial" charset="0"/>
              </a:rPr>
              <a:t>ij</a:t>
            </a:r>
            <a:r>
              <a:rPr lang="en-US" dirty="0">
                <a:cs typeface="Arial" charset="0"/>
              </a:rPr>
              <a:t>} </a:t>
            </a:r>
          </a:p>
          <a:p>
            <a:pPr marL="914400" lvl="2" indent="0" eaLnBrk="1" hangingPunct="1">
              <a:buNone/>
            </a:pPr>
            <a:r>
              <a:rPr lang="en-US" sz="2400" dirty="0">
                <a:cs typeface="Arial" charset="0"/>
              </a:rPr>
              <a:t>	where </a:t>
            </a:r>
            <a:r>
              <a:rPr lang="en-US" sz="2400" i="1" dirty="0" err="1">
                <a:cs typeface="Arial" charset="0"/>
              </a:rPr>
              <a:t>a</a:t>
            </a:r>
            <a:r>
              <a:rPr lang="en-US" sz="2400" i="1" baseline="-25000" dirty="0" err="1">
                <a:cs typeface="Arial" charset="0"/>
              </a:rPr>
              <a:t>ij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>
                <a:cs typeface="Arial" charset="0"/>
              </a:rPr>
              <a:t>P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i="1" dirty="0">
                <a:cs typeface="Arial" charset="0"/>
              </a:rPr>
              <a:t>q</a:t>
            </a:r>
            <a:r>
              <a:rPr lang="en-US" sz="2400" baseline="-25000" dirty="0">
                <a:cs typeface="Arial" charset="0"/>
              </a:rPr>
              <a:t>t+1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i="1" baseline="-25000" dirty="0" err="1">
                <a:cs typeface="Arial" charset="0"/>
              </a:rPr>
              <a:t>j</a:t>
            </a:r>
            <a:r>
              <a:rPr lang="en-US" sz="2400" dirty="0">
                <a:cs typeface="Arial" charset="0"/>
              </a:rPr>
              <a:t> | </a:t>
            </a:r>
            <a:r>
              <a:rPr lang="en-US" sz="2400" i="1" dirty="0" err="1">
                <a:cs typeface="Arial" charset="0"/>
              </a:rPr>
              <a:t>q</a:t>
            </a:r>
            <a:r>
              <a:rPr lang="en-US" sz="2400" i="1" baseline="-25000" dirty="0" err="1">
                <a:cs typeface="Arial" charset="0"/>
              </a:rPr>
              <a:t>t</a:t>
            </a:r>
            <a:r>
              <a:rPr lang="en-US" sz="2400" dirty="0">
                <a:cs typeface="Arial" charset="0"/>
              </a:rPr>
              <a:t>=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i="1" baseline="-25000" dirty="0" err="1">
                <a:cs typeface="Arial" charset="0"/>
              </a:rPr>
              <a:t>i</a:t>
            </a:r>
            <a:r>
              <a:rPr lang="en-US" sz="2400" dirty="0">
                <a:cs typeface="Arial" charset="0"/>
              </a:rPr>
              <a:t> )</a:t>
            </a:r>
          </a:p>
          <a:p>
            <a:pPr lvl="1" eaLnBrk="1" hangingPunct="1"/>
            <a:endParaRPr lang="en-US" dirty="0">
              <a:cs typeface="Arial" charset="0"/>
            </a:endParaRPr>
          </a:p>
          <a:p>
            <a:pPr eaLnBrk="1" hangingPunct="1"/>
            <a:r>
              <a:rPr lang="en-US" b="0" dirty="0">
                <a:cs typeface="Arial" charset="0"/>
              </a:rPr>
              <a:t>The state transition matrix is fixed a priori and describes probabilities associated with a (completely-connected) graph of the states</a:t>
            </a:r>
            <a:endParaRPr lang="el-GR" b="0" dirty="0">
              <a:cs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467600" cy="990600"/>
          </a:xfrm>
        </p:spPr>
        <p:txBody>
          <a:bodyPr/>
          <a:lstStyle/>
          <a:p>
            <a:r>
              <a:rPr lang="en-US" sz="3600" dirty="0"/>
              <a:t>Our Language Model is a Markov Model</a:t>
            </a: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590800" y="2667000"/>
            <a:ext cx="3886200" cy="3429000"/>
            <a:chOff x="3792" y="1776"/>
            <a:chExt cx="1768" cy="1488"/>
          </a:xfrm>
        </p:grpSpPr>
        <p:sp>
          <p:nvSpPr>
            <p:cNvPr id="5" name="Oval 33"/>
            <p:cNvSpPr>
              <a:spLocks noChangeArrowheads="1"/>
            </p:cNvSpPr>
            <p:nvPr/>
          </p:nvSpPr>
          <p:spPr bwMode="auto">
            <a:xfrm>
              <a:off x="3792" y="2592"/>
              <a:ext cx="520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START</a:t>
              </a:r>
            </a:p>
          </p:txBody>
        </p: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792" y="2112"/>
              <a:ext cx="520" cy="336"/>
              <a:chOff x="2688" y="2160"/>
              <a:chExt cx="520" cy="336"/>
            </a:xfrm>
          </p:grpSpPr>
          <p:cxnSp>
            <p:nvCxnSpPr>
              <p:cNvPr id="34" name="AutoShape 46"/>
              <p:cNvCxnSpPr>
                <a:cxnSpLocks noChangeShapeType="1"/>
                <a:stCxn id="35" idx="7"/>
                <a:endCxn id="35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Oval 53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tomato</a:t>
                </a:r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4416" y="1776"/>
              <a:ext cx="520" cy="336"/>
              <a:chOff x="2688" y="2160"/>
              <a:chExt cx="520" cy="336"/>
            </a:xfrm>
          </p:grpSpPr>
          <p:cxnSp>
            <p:nvCxnSpPr>
              <p:cNvPr id="32" name="AutoShape 57"/>
              <p:cNvCxnSpPr>
                <a:cxnSpLocks noChangeShapeType="1"/>
                <a:stCxn id="33" idx="7"/>
                <a:endCxn id="33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Oval 58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attack</a:t>
                </a:r>
              </a:p>
            </p:txBody>
          </p:sp>
        </p:grp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5040" y="2112"/>
              <a:ext cx="520" cy="336"/>
              <a:chOff x="2688" y="2160"/>
              <a:chExt cx="520" cy="336"/>
            </a:xfrm>
          </p:grpSpPr>
          <p:cxnSp>
            <p:nvCxnSpPr>
              <p:cNvPr id="30" name="AutoShape 63"/>
              <p:cNvCxnSpPr>
                <a:cxnSpLocks noChangeShapeType="1"/>
                <a:stCxn id="31" idx="7"/>
                <a:endCxn id="31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" name="Oval 64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the</a:t>
                </a:r>
              </a:p>
            </p:txBody>
          </p:sp>
        </p:grp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4416" y="2928"/>
              <a:ext cx="520" cy="336"/>
              <a:chOff x="4704" y="2784"/>
              <a:chExt cx="520" cy="336"/>
            </a:xfrm>
          </p:grpSpPr>
          <p:cxnSp>
            <p:nvCxnSpPr>
              <p:cNvPr id="28" name="AutoShape 66"/>
              <p:cNvCxnSpPr>
                <a:cxnSpLocks noChangeShapeType="1"/>
                <a:stCxn id="29" idx="5"/>
                <a:endCxn id="29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Oval 67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killer</a:t>
                </a:r>
              </a:p>
            </p:txBody>
          </p:sp>
        </p:grp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5040" y="2592"/>
              <a:ext cx="520" cy="336"/>
              <a:chOff x="4704" y="2784"/>
              <a:chExt cx="520" cy="336"/>
            </a:xfrm>
          </p:grpSpPr>
          <p:cxnSp>
            <p:nvCxnSpPr>
              <p:cNvPr id="26" name="AutoShape 71"/>
              <p:cNvCxnSpPr>
                <a:cxnSpLocks noChangeShapeType="1"/>
                <a:stCxn id="27" idx="5"/>
                <a:endCxn id="27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" name="Oval 72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of</a:t>
                </a:r>
              </a:p>
            </p:txBody>
          </p:sp>
        </p:grpSp>
        <p:cxnSp>
          <p:nvCxnSpPr>
            <p:cNvPr id="11" name="AutoShape 37"/>
            <p:cNvCxnSpPr>
              <a:cxnSpLocks noChangeShapeType="1"/>
              <a:stCxn id="5" idx="6"/>
              <a:endCxn id="31" idx="2"/>
            </p:cNvCxnSpPr>
            <p:nvPr/>
          </p:nvCxnSpPr>
          <p:spPr bwMode="auto">
            <a:xfrm flipV="1">
              <a:off x="4320" y="2280"/>
              <a:ext cx="712" cy="48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73"/>
            <p:cNvCxnSpPr>
              <a:cxnSpLocks noChangeShapeType="1"/>
              <a:stCxn id="5" idx="6"/>
              <a:endCxn id="27" idx="2"/>
            </p:cNvCxnSpPr>
            <p:nvPr/>
          </p:nvCxnSpPr>
          <p:spPr bwMode="auto">
            <a:xfrm>
              <a:off x="4320" y="2760"/>
              <a:ext cx="712" cy="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74"/>
            <p:cNvCxnSpPr>
              <a:cxnSpLocks noChangeShapeType="1"/>
              <a:stCxn id="5" idx="6"/>
              <a:endCxn id="29" idx="1"/>
            </p:cNvCxnSpPr>
            <p:nvPr/>
          </p:nvCxnSpPr>
          <p:spPr bwMode="auto">
            <a:xfrm>
              <a:off x="4320" y="2760"/>
              <a:ext cx="172" cy="209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75"/>
            <p:cNvCxnSpPr>
              <a:cxnSpLocks noChangeShapeType="1"/>
              <a:stCxn id="5" idx="6"/>
              <a:endCxn id="35" idx="5"/>
            </p:cNvCxnSpPr>
            <p:nvPr/>
          </p:nvCxnSpPr>
          <p:spPr bwMode="auto">
            <a:xfrm flipH="1" flipV="1">
              <a:off x="4236" y="2407"/>
              <a:ext cx="84" cy="353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76"/>
            <p:cNvCxnSpPr>
              <a:cxnSpLocks noChangeShapeType="1"/>
              <a:stCxn id="5" idx="6"/>
              <a:endCxn id="33" idx="4"/>
            </p:cNvCxnSpPr>
            <p:nvPr/>
          </p:nvCxnSpPr>
          <p:spPr bwMode="auto">
            <a:xfrm flipV="1">
              <a:off x="4320" y="2120"/>
              <a:ext cx="356" cy="64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83"/>
            <p:cNvCxnSpPr>
              <a:cxnSpLocks noChangeShapeType="1"/>
              <a:stCxn id="35" idx="6"/>
              <a:endCxn id="31" idx="2"/>
            </p:cNvCxnSpPr>
            <p:nvPr/>
          </p:nvCxnSpPr>
          <p:spPr bwMode="auto">
            <a:xfrm>
              <a:off x="4320" y="2280"/>
              <a:ext cx="7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84"/>
            <p:cNvCxnSpPr>
              <a:cxnSpLocks noChangeShapeType="1"/>
              <a:stCxn id="35" idx="6"/>
              <a:endCxn id="33" idx="4"/>
            </p:cNvCxnSpPr>
            <p:nvPr/>
          </p:nvCxnSpPr>
          <p:spPr bwMode="auto">
            <a:xfrm flipV="1">
              <a:off x="4320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85"/>
            <p:cNvCxnSpPr>
              <a:cxnSpLocks noChangeShapeType="1"/>
              <a:stCxn id="33" idx="4"/>
              <a:endCxn id="31" idx="2"/>
            </p:cNvCxnSpPr>
            <p:nvPr/>
          </p:nvCxnSpPr>
          <p:spPr bwMode="auto">
            <a:xfrm>
              <a:off x="4676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86"/>
            <p:cNvCxnSpPr>
              <a:cxnSpLocks noChangeShapeType="1"/>
              <a:stCxn id="31" idx="2"/>
              <a:endCxn id="27" idx="2"/>
            </p:cNvCxnSpPr>
            <p:nvPr/>
          </p:nvCxnSpPr>
          <p:spPr bwMode="auto">
            <a:xfrm>
              <a:off x="5032" y="2280"/>
              <a:ext cx="0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87"/>
            <p:cNvCxnSpPr>
              <a:cxnSpLocks noChangeShapeType="1"/>
              <a:stCxn id="27" idx="2"/>
              <a:endCxn id="29" idx="0"/>
            </p:cNvCxnSpPr>
            <p:nvPr/>
          </p:nvCxnSpPr>
          <p:spPr bwMode="auto">
            <a:xfrm flipH="1">
              <a:off x="4676" y="276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88"/>
            <p:cNvCxnSpPr>
              <a:cxnSpLocks noChangeShapeType="1"/>
              <a:stCxn id="33" idx="4"/>
              <a:endCxn id="29" idx="0"/>
            </p:cNvCxnSpPr>
            <p:nvPr/>
          </p:nvCxnSpPr>
          <p:spPr bwMode="auto">
            <a:xfrm>
              <a:off x="4676" y="2120"/>
              <a:ext cx="0" cy="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89"/>
            <p:cNvCxnSpPr>
              <a:cxnSpLocks noChangeShapeType="1"/>
              <a:stCxn id="35" idx="6"/>
              <a:endCxn id="27" idx="2"/>
            </p:cNvCxnSpPr>
            <p:nvPr/>
          </p:nvCxnSpPr>
          <p:spPr bwMode="auto">
            <a:xfrm>
              <a:off x="4320" y="2280"/>
              <a:ext cx="712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90"/>
            <p:cNvCxnSpPr>
              <a:cxnSpLocks noChangeShapeType="1"/>
              <a:stCxn id="35" idx="6"/>
              <a:endCxn id="29" idx="0"/>
            </p:cNvCxnSpPr>
            <p:nvPr/>
          </p:nvCxnSpPr>
          <p:spPr bwMode="auto">
            <a:xfrm>
              <a:off x="4320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91"/>
            <p:cNvCxnSpPr>
              <a:cxnSpLocks noChangeShapeType="1"/>
              <a:stCxn id="33" idx="4"/>
              <a:endCxn id="27" idx="2"/>
            </p:cNvCxnSpPr>
            <p:nvPr/>
          </p:nvCxnSpPr>
          <p:spPr bwMode="auto">
            <a:xfrm>
              <a:off x="4676" y="212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92"/>
            <p:cNvCxnSpPr>
              <a:cxnSpLocks noChangeShapeType="1"/>
              <a:stCxn id="31" idx="2"/>
              <a:endCxn id="29" idx="0"/>
            </p:cNvCxnSpPr>
            <p:nvPr/>
          </p:nvCxnSpPr>
          <p:spPr bwMode="auto">
            <a:xfrm flipH="1">
              <a:off x="4676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450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Example:  Using a Markov Model for Weather Prediction</a:t>
            </a:r>
          </a:p>
        </p:txBody>
      </p:sp>
      <p:pic>
        <p:nvPicPr>
          <p:cNvPr id="39940" name="Picture 4" descr="weather-example-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191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weather-matri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pi-vecto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4114800"/>
            <a:ext cx="2286000" cy="758825"/>
          </a:xfrm>
          <a:noFill/>
        </p:spPr>
      </p:pic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906855" y="4244975"/>
            <a:ext cx="67197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C00000"/>
                </a:solidFill>
                <a:sym typeface="Symbol"/>
              </a:rPr>
              <a:t>π</a:t>
            </a:r>
            <a:r>
              <a:rPr lang="en-US" b="1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=</a:t>
            </a: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838200" y="5181600"/>
            <a:ext cx="7086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Given that today is sunny, what is the probability of the next two days being sunny and rainy, respectively?</a:t>
            </a:r>
          </a:p>
        </p:txBody>
      </p:sp>
      <p:sp>
        <p:nvSpPr>
          <p:cNvPr id="39945" name="TextBox 1"/>
          <p:cNvSpPr txBox="1">
            <a:spLocks noChangeArrowheads="1"/>
          </p:cNvSpPr>
          <p:nvPr/>
        </p:nvSpPr>
        <p:spPr bwMode="auto">
          <a:xfrm>
            <a:off x="5859463" y="2513013"/>
            <a:ext cx="657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en-US" dirty="0"/>
              <a:t> =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20024"/>
              </p:ext>
            </p:extLst>
          </p:nvPr>
        </p:nvGraphicFramePr>
        <p:xfrm>
          <a:off x="6573223" y="3124200"/>
          <a:ext cx="233755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4554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0.125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55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0.125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0.625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55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0.375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2419" r="-32419"/>
          <a:stretch>
            <a:fillRect/>
          </a:stretch>
        </p:blipFill>
        <p:spPr>
          <a:xfrm>
            <a:off x="0" y="457200"/>
            <a:ext cx="9630507" cy="4724400"/>
          </a:xfrm>
        </p:spPr>
      </p:pic>
      <p:sp>
        <p:nvSpPr>
          <p:cNvPr id="5" name="TextBox 4"/>
          <p:cNvSpPr txBox="1"/>
          <p:nvPr/>
        </p:nvSpPr>
        <p:spPr>
          <a:xfrm>
            <a:off x="2514600" y="4876800"/>
            <a:ext cx="4482517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Calibri"/>
                <a:cs typeface="Calibri"/>
              </a:rPr>
              <a:t>Alexa</a:t>
            </a:r>
            <a:r>
              <a:rPr lang="en-US" sz="3200" dirty="0">
                <a:latin typeface="Calibri"/>
                <a:cs typeface="Calibri"/>
              </a:rPr>
              <a:t>, order a large pizza!</a:t>
            </a:r>
          </a:p>
        </p:txBody>
      </p:sp>
    </p:spTree>
    <p:extLst>
      <p:ext uri="{BB962C8B-B14F-4D97-AF65-F5344CB8AC3E}">
        <p14:creationId xmlns:p14="http://schemas.microsoft.com/office/powerpoint/2010/main" val="2570569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533400"/>
          </a:xfrm>
        </p:spPr>
        <p:txBody>
          <a:bodyPr/>
          <a:lstStyle/>
          <a:p>
            <a:pPr eaLnBrk="1" hangingPunct="1"/>
            <a:r>
              <a:rPr lang="en-US" sz="3600" dirty="0"/>
              <a:t>Weather Prediction Example (cont.)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077200" cy="39624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q</a:t>
            </a:r>
            <a:r>
              <a:rPr lang="en-US" b="0" baseline="-25000" dirty="0"/>
              <a:t>2</a:t>
            </a:r>
            <a:r>
              <a:rPr lang="en-US" b="0" dirty="0"/>
              <a:t>= Sun, </a:t>
            </a:r>
            <a:r>
              <a:rPr lang="en-US" b="0" i="1" dirty="0"/>
              <a:t>q</a:t>
            </a:r>
            <a:r>
              <a:rPr lang="en-US" b="0" baseline="-25000" dirty="0"/>
              <a:t>3</a:t>
            </a:r>
            <a:r>
              <a:rPr lang="en-US" b="0" dirty="0"/>
              <a:t>=Rain |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=Sun) = 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b="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b="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b="0" dirty="0"/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q</a:t>
            </a:r>
            <a:r>
              <a:rPr lang="en-US" b="0" baseline="-25000" dirty="0"/>
              <a:t>3</a:t>
            </a:r>
            <a:r>
              <a:rPr lang="en-US" b="0" dirty="0"/>
              <a:t>=Rain |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=Cloudy) = 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Weather Prediction Example (cont.)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8800"/>
            <a:ext cx="8153400" cy="4495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q</a:t>
            </a:r>
            <a:r>
              <a:rPr lang="en-US" b="0" baseline="-25000" dirty="0"/>
              <a:t>2</a:t>
            </a:r>
            <a:r>
              <a:rPr lang="en-US" b="0" dirty="0"/>
              <a:t>= Sun, </a:t>
            </a:r>
            <a:r>
              <a:rPr lang="en-US" b="0" i="1" dirty="0"/>
              <a:t>q</a:t>
            </a:r>
            <a:r>
              <a:rPr lang="en-US" b="0" baseline="-25000" dirty="0"/>
              <a:t>3</a:t>
            </a:r>
            <a:r>
              <a:rPr lang="en-US" b="0" dirty="0"/>
              <a:t>=Rain |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=Sun)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=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=Rain | 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Sun,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=Sun)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Sun |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=Sun)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=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=Rain | 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Sun)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Sun |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=Sun)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= (.125)(.5)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= 0.0625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b="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b="0" dirty="0"/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q</a:t>
            </a:r>
            <a:r>
              <a:rPr lang="en-US" b="0" baseline="-25000" dirty="0"/>
              <a:t>3</a:t>
            </a:r>
            <a:r>
              <a:rPr lang="en-US" b="0" dirty="0"/>
              <a:t>=Rain |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=Cloudy)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=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Sun, 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=Rain |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=Cloudy)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	+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Cloudy, 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=Rain |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=Cloudy)</a:t>
            </a:r>
          </a:p>
          <a:p>
            <a:pPr lvl="1" eaLnBrk="1" hangingPunct="1">
              <a:buClrTx/>
              <a:buSzTx/>
              <a:buFontTx/>
              <a:buNone/>
            </a:pPr>
            <a:r>
              <a:rPr lang="en-US" dirty="0"/>
              <a:t>	+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= Rain, </a:t>
            </a:r>
            <a:r>
              <a:rPr lang="en-US" i="1" dirty="0"/>
              <a:t>q</a:t>
            </a:r>
            <a:r>
              <a:rPr lang="en-US" baseline="-25000" dirty="0"/>
              <a:t>3</a:t>
            </a:r>
            <a:r>
              <a:rPr lang="en-US" dirty="0"/>
              <a:t>=Rain |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=Cloudy) </a:t>
            </a:r>
          </a:p>
        </p:txBody>
      </p:sp>
      <p:sp>
        <p:nvSpPr>
          <p:cNvPr id="41989" name="Rectangular Callout 1"/>
          <p:cNvSpPr>
            <a:spLocks noChangeArrowheads="1"/>
          </p:cNvSpPr>
          <p:nvPr/>
        </p:nvSpPr>
        <p:spPr bwMode="auto">
          <a:xfrm>
            <a:off x="5943600" y="1524000"/>
            <a:ext cx="2819400" cy="403225"/>
          </a:xfrm>
          <a:prstGeom prst="wedgeRectCallout">
            <a:avLst>
              <a:gd name="adj1" fmla="val -32426"/>
              <a:gd name="adj2" fmla="val 116838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sz="2000"/>
              <a:t>conditionalized chain rule</a:t>
            </a:r>
          </a:p>
        </p:txBody>
      </p:sp>
      <p:sp>
        <p:nvSpPr>
          <p:cNvPr id="41990" name="Rectangular Callout 6"/>
          <p:cNvSpPr>
            <a:spLocks noChangeArrowheads="1"/>
          </p:cNvSpPr>
          <p:nvPr/>
        </p:nvSpPr>
        <p:spPr bwMode="auto">
          <a:xfrm>
            <a:off x="5791200" y="3429000"/>
            <a:ext cx="3200400" cy="774700"/>
          </a:xfrm>
          <a:prstGeom prst="wedgeRectCallout">
            <a:avLst>
              <a:gd name="adj1" fmla="val -40229"/>
              <a:gd name="adj2" fmla="val -90131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order Markov assumption</a:t>
            </a:r>
          </a:p>
          <a:p>
            <a:r>
              <a:rPr lang="en-US" sz="2000" dirty="0"/>
              <a:t>(conditional independence)</a:t>
            </a:r>
          </a:p>
        </p:txBody>
      </p:sp>
      <p:sp>
        <p:nvSpPr>
          <p:cNvPr id="6" name="Rectangular Callout 1"/>
          <p:cNvSpPr>
            <a:spLocks noChangeArrowheads="1"/>
          </p:cNvSpPr>
          <p:nvPr/>
        </p:nvSpPr>
        <p:spPr bwMode="auto">
          <a:xfrm>
            <a:off x="6477000" y="4419600"/>
            <a:ext cx="1600200" cy="381000"/>
          </a:xfrm>
          <a:prstGeom prst="wedgeRectCallout">
            <a:avLst>
              <a:gd name="adj1" fmla="val -58469"/>
              <a:gd name="adj2" fmla="val 112208"/>
            </a:avLst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sz="2000" dirty="0"/>
              <a:t>addition rule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152400"/>
            <a:ext cx="5029200" cy="762000"/>
          </a:xfrm>
        </p:spPr>
        <p:txBody>
          <a:bodyPr/>
          <a:lstStyle/>
          <a:p>
            <a:r>
              <a:rPr lang="en-US"/>
              <a:t>Markov Property</a:t>
            </a:r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1066800" y="3124200"/>
            <a:ext cx="990600" cy="990600"/>
          </a:xfrm>
          <a:prstGeom prst="ellipse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/>
              <a:t>s</a:t>
            </a:r>
            <a:r>
              <a:rPr lang="en-US" sz="3200" baseline="-25000"/>
              <a:t>1</a:t>
            </a:r>
            <a:endParaRPr lang="en-US" sz="3200"/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2743200" y="3200400"/>
            <a:ext cx="990600" cy="990600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971800" y="33528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/>
              <a:t>s</a:t>
            </a:r>
            <a:r>
              <a:rPr lang="en-US" sz="3200" baseline="-25000"/>
              <a:t>3</a:t>
            </a:r>
            <a:endParaRPr lang="en-US" sz="3200"/>
          </a:p>
        </p:txBody>
      </p:sp>
      <p:sp>
        <p:nvSpPr>
          <p:cNvPr id="43015" name="Oval 7"/>
          <p:cNvSpPr>
            <a:spLocks noChangeArrowheads="1"/>
          </p:cNvSpPr>
          <p:nvPr/>
        </p:nvSpPr>
        <p:spPr bwMode="auto">
          <a:xfrm>
            <a:off x="2743200" y="1371600"/>
            <a:ext cx="990600" cy="990600"/>
          </a:xfrm>
          <a:prstGeom prst="ellipse">
            <a:avLst/>
          </a:prstGeom>
          <a:solidFill>
            <a:srgbClr val="FFCC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2971800" y="15240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/>
              <a:t>s</a:t>
            </a:r>
            <a:r>
              <a:rPr lang="en-US" sz="3200" baseline="-25000"/>
              <a:t>2</a:t>
            </a:r>
            <a:endParaRPr lang="en-US" sz="3200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4343400" y="2517775"/>
            <a:ext cx="47244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t+1 </a:t>
            </a:r>
            <a:r>
              <a:rPr lang="en-US"/>
              <a:t>is conditionally independent of { 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 all earlier history)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Question: what would be the best Bayes Net to represent the Joint Distribution of (q</a:t>
            </a:r>
            <a:r>
              <a:rPr lang="en-US" baseline="-25000"/>
              <a:t>0</a:t>
            </a:r>
            <a:r>
              <a:rPr lang="en-US"/>
              <a:t>, q</a:t>
            </a:r>
            <a:r>
              <a:rPr lang="en-US" baseline="-25000"/>
              <a:t>1</a:t>
            </a:r>
            <a:r>
              <a:rPr lang="en-US"/>
              <a:t>, … q</a:t>
            </a:r>
            <a:r>
              <a:rPr lang="en-US" baseline="-25000"/>
              <a:t>3</a:t>
            </a:r>
            <a:r>
              <a:rPr lang="en-US"/>
              <a:t>,q</a:t>
            </a:r>
            <a:r>
              <a:rPr lang="en-US" baseline="-25000"/>
              <a:t>4</a:t>
            </a:r>
            <a:r>
              <a:rPr lang="en-US"/>
              <a:t> )?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52400" y="4038600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9900"/>
                </a:solidFill>
              </a:rPr>
              <a:t>N </a:t>
            </a:r>
            <a:r>
              <a:rPr lang="en-US" dirty="0">
                <a:solidFill>
                  <a:srgbClr val="009900"/>
                </a:solidFill>
              </a:rPr>
              <a:t>=</a:t>
            </a:r>
            <a:r>
              <a:rPr lang="en-US" i="1" dirty="0">
                <a:solidFill>
                  <a:srgbClr val="009900"/>
                </a:solidFill>
              </a:rPr>
              <a:t> </a:t>
            </a:r>
            <a:r>
              <a:rPr lang="en-US" dirty="0">
                <a:solidFill>
                  <a:srgbClr val="009900"/>
                </a:solidFill>
              </a:rPr>
              <a:t>3</a:t>
            </a:r>
          </a:p>
          <a:p>
            <a:pPr eaLnBrk="1" hangingPunct="1"/>
            <a:r>
              <a:rPr lang="en-US" i="1" dirty="0">
                <a:solidFill>
                  <a:srgbClr val="009900"/>
                </a:solidFill>
              </a:rPr>
              <a:t>t </a:t>
            </a:r>
            <a:r>
              <a:rPr lang="en-US" dirty="0">
                <a:solidFill>
                  <a:srgbClr val="009900"/>
                </a:solidFill>
              </a:rPr>
              <a:t>=1</a:t>
            </a:r>
          </a:p>
          <a:p>
            <a:pPr eaLnBrk="1" hangingPunct="1"/>
            <a:r>
              <a:rPr lang="en-US" i="1" dirty="0" err="1">
                <a:solidFill>
                  <a:srgbClr val="009900"/>
                </a:solidFill>
              </a:rPr>
              <a:t>q</a:t>
            </a:r>
            <a:r>
              <a:rPr lang="en-US" i="1" baseline="-25000" dirty="0" err="1">
                <a:solidFill>
                  <a:srgbClr val="009900"/>
                </a:solidFill>
              </a:rPr>
              <a:t>t</a:t>
            </a:r>
            <a:r>
              <a:rPr lang="en-US" i="1" dirty="0">
                <a:solidFill>
                  <a:srgbClr val="009900"/>
                </a:solidFill>
              </a:rPr>
              <a:t>=q</a:t>
            </a:r>
            <a:r>
              <a:rPr lang="en-US" baseline="-25000" dirty="0">
                <a:solidFill>
                  <a:srgbClr val="009900"/>
                </a:solidFill>
              </a:rPr>
              <a:t>1</a:t>
            </a:r>
            <a:r>
              <a:rPr lang="en-US" i="1" dirty="0">
                <a:solidFill>
                  <a:srgbClr val="009900"/>
                </a:solidFill>
              </a:rPr>
              <a:t>=s</a:t>
            </a:r>
            <a:r>
              <a:rPr lang="en-US" i="1" baseline="-25000" dirty="0">
                <a:solidFill>
                  <a:srgbClr val="009900"/>
                </a:solidFill>
              </a:rPr>
              <a:t>2</a:t>
            </a:r>
            <a:endParaRPr lang="en-US" i="1" dirty="0">
              <a:solidFill>
                <a:srgbClr val="009900"/>
              </a:solidFill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981200" y="4572000"/>
            <a:ext cx="2362200" cy="12017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1/3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2/3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0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52400" y="1524000"/>
            <a:ext cx="2362200" cy="12017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1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828800" y="152400"/>
            <a:ext cx="2362200" cy="120173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0</a:t>
            </a:r>
          </a:p>
        </p:txBody>
      </p:sp>
      <p:sp>
        <p:nvSpPr>
          <p:cNvPr id="43022" name="Freeform 14"/>
          <p:cNvSpPr>
            <a:spLocks/>
          </p:cNvSpPr>
          <p:nvPr/>
        </p:nvSpPr>
        <p:spPr bwMode="auto">
          <a:xfrm>
            <a:off x="1905000" y="2128838"/>
            <a:ext cx="904875" cy="1163637"/>
          </a:xfrm>
          <a:custGeom>
            <a:avLst/>
            <a:gdLst>
              <a:gd name="T0" fmla="*/ 2147483647 w 570"/>
              <a:gd name="T1" fmla="*/ 0 h 733"/>
              <a:gd name="T2" fmla="*/ 2147483647 w 570"/>
              <a:gd name="T3" fmla="*/ 2147483647 h 733"/>
              <a:gd name="T4" fmla="*/ 2147483647 w 570"/>
              <a:gd name="T5" fmla="*/ 2147483647 h 733"/>
              <a:gd name="T6" fmla="*/ 2147483647 w 570"/>
              <a:gd name="T7" fmla="*/ 2147483647 h 733"/>
              <a:gd name="T8" fmla="*/ 2147483647 w 570"/>
              <a:gd name="T9" fmla="*/ 2147483647 h 733"/>
              <a:gd name="T10" fmla="*/ 2147483647 w 570"/>
              <a:gd name="T11" fmla="*/ 2147483647 h 733"/>
              <a:gd name="T12" fmla="*/ 0 w 570"/>
              <a:gd name="T13" fmla="*/ 2147483647 h 7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0" h="733">
                <a:moveTo>
                  <a:pt x="570" y="0"/>
                </a:moveTo>
                <a:cubicBezTo>
                  <a:pt x="551" y="77"/>
                  <a:pt x="507" y="146"/>
                  <a:pt x="481" y="222"/>
                </a:cubicBezTo>
                <a:cubicBezTo>
                  <a:pt x="457" y="292"/>
                  <a:pt x="463" y="369"/>
                  <a:pt x="429" y="437"/>
                </a:cubicBezTo>
                <a:cubicBezTo>
                  <a:pt x="398" y="500"/>
                  <a:pt x="314" y="547"/>
                  <a:pt x="259" y="585"/>
                </a:cubicBezTo>
                <a:cubicBezTo>
                  <a:pt x="235" y="601"/>
                  <a:pt x="220" y="621"/>
                  <a:pt x="192" y="629"/>
                </a:cubicBezTo>
                <a:cubicBezTo>
                  <a:pt x="145" y="661"/>
                  <a:pt x="91" y="694"/>
                  <a:pt x="37" y="711"/>
                </a:cubicBezTo>
                <a:cubicBezTo>
                  <a:pt x="10" y="729"/>
                  <a:pt x="23" y="722"/>
                  <a:pt x="0" y="73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3" name="Freeform 15"/>
          <p:cNvSpPr>
            <a:spLocks/>
          </p:cNvSpPr>
          <p:nvPr/>
        </p:nvSpPr>
        <p:spPr bwMode="auto">
          <a:xfrm>
            <a:off x="3609975" y="1516063"/>
            <a:ext cx="638175" cy="1035050"/>
          </a:xfrm>
          <a:custGeom>
            <a:avLst/>
            <a:gdLst>
              <a:gd name="T0" fmla="*/ 2147483647 w 402"/>
              <a:gd name="T1" fmla="*/ 2147483647 h 652"/>
              <a:gd name="T2" fmla="*/ 2147483647 w 402"/>
              <a:gd name="T3" fmla="*/ 2147483647 h 652"/>
              <a:gd name="T4" fmla="*/ 2147483647 w 402"/>
              <a:gd name="T5" fmla="*/ 2147483647 h 652"/>
              <a:gd name="T6" fmla="*/ 2147483647 w 402"/>
              <a:gd name="T7" fmla="*/ 2147483647 h 652"/>
              <a:gd name="T8" fmla="*/ 2147483647 w 402"/>
              <a:gd name="T9" fmla="*/ 2147483647 h 652"/>
              <a:gd name="T10" fmla="*/ 2147483647 w 402"/>
              <a:gd name="T11" fmla="*/ 2147483647 h 652"/>
              <a:gd name="T12" fmla="*/ 2147483647 w 402"/>
              <a:gd name="T13" fmla="*/ 2147483647 h 652"/>
              <a:gd name="T14" fmla="*/ 2147483647 w 402"/>
              <a:gd name="T15" fmla="*/ 2147483647 h 652"/>
              <a:gd name="T16" fmla="*/ 2147483647 w 402"/>
              <a:gd name="T17" fmla="*/ 2147483647 h 652"/>
              <a:gd name="T18" fmla="*/ 2147483647 w 402"/>
              <a:gd name="T19" fmla="*/ 2147483647 h 652"/>
              <a:gd name="T20" fmla="*/ 2147483647 w 402"/>
              <a:gd name="T21" fmla="*/ 2147483647 h 652"/>
              <a:gd name="T22" fmla="*/ 2147483647 w 402"/>
              <a:gd name="T23" fmla="*/ 2147483647 h 652"/>
              <a:gd name="T24" fmla="*/ 0 w 402"/>
              <a:gd name="T25" fmla="*/ 2147483647 h 6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2" h="652">
                <a:moveTo>
                  <a:pt x="37" y="52"/>
                </a:moveTo>
                <a:cubicBezTo>
                  <a:pt x="76" y="40"/>
                  <a:pt x="117" y="29"/>
                  <a:pt x="155" y="15"/>
                </a:cubicBezTo>
                <a:cubicBezTo>
                  <a:pt x="177" y="18"/>
                  <a:pt x="200" y="18"/>
                  <a:pt x="222" y="23"/>
                </a:cubicBezTo>
                <a:cubicBezTo>
                  <a:pt x="237" y="26"/>
                  <a:pt x="267" y="38"/>
                  <a:pt x="267" y="38"/>
                </a:cubicBezTo>
                <a:cubicBezTo>
                  <a:pt x="315" y="113"/>
                  <a:pt x="240" y="0"/>
                  <a:pt x="304" y="82"/>
                </a:cubicBezTo>
                <a:cubicBezTo>
                  <a:pt x="343" y="132"/>
                  <a:pt x="373" y="198"/>
                  <a:pt x="385" y="260"/>
                </a:cubicBezTo>
                <a:cubicBezTo>
                  <a:pt x="384" y="310"/>
                  <a:pt x="402" y="461"/>
                  <a:pt x="363" y="541"/>
                </a:cubicBezTo>
                <a:cubicBezTo>
                  <a:pt x="344" y="580"/>
                  <a:pt x="320" y="606"/>
                  <a:pt x="289" y="638"/>
                </a:cubicBezTo>
                <a:cubicBezTo>
                  <a:pt x="278" y="649"/>
                  <a:pt x="244" y="652"/>
                  <a:pt x="244" y="652"/>
                </a:cubicBezTo>
                <a:cubicBezTo>
                  <a:pt x="220" y="646"/>
                  <a:pt x="192" y="642"/>
                  <a:pt x="170" y="630"/>
                </a:cubicBezTo>
                <a:cubicBezTo>
                  <a:pt x="145" y="617"/>
                  <a:pt x="127" y="594"/>
                  <a:pt x="104" y="578"/>
                </a:cubicBezTo>
                <a:cubicBezTo>
                  <a:pt x="82" y="546"/>
                  <a:pt x="54" y="520"/>
                  <a:pt x="30" y="490"/>
                </a:cubicBezTo>
                <a:cubicBezTo>
                  <a:pt x="19" y="476"/>
                  <a:pt x="0" y="445"/>
                  <a:pt x="0" y="44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4" name="Freeform 16"/>
          <p:cNvSpPr>
            <a:spLocks/>
          </p:cNvSpPr>
          <p:nvPr/>
        </p:nvSpPr>
        <p:spPr bwMode="auto">
          <a:xfrm>
            <a:off x="1528763" y="4116388"/>
            <a:ext cx="1422400" cy="234950"/>
          </a:xfrm>
          <a:custGeom>
            <a:avLst/>
            <a:gdLst>
              <a:gd name="T0" fmla="*/ 0 w 896"/>
              <a:gd name="T1" fmla="*/ 2147483647 h 148"/>
              <a:gd name="T2" fmla="*/ 2147483647 w 896"/>
              <a:gd name="T3" fmla="*/ 2147483647 h 148"/>
              <a:gd name="T4" fmla="*/ 2147483647 w 896"/>
              <a:gd name="T5" fmla="*/ 2147483647 h 148"/>
              <a:gd name="T6" fmla="*/ 2147483647 w 896"/>
              <a:gd name="T7" fmla="*/ 2147483647 h 148"/>
              <a:gd name="T8" fmla="*/ 2147483647 w 896"/>
              <a:gd name="T9" fmla="*/ 2147483647 h 148"/>
              <a:gd name="T10" fmla="*/ 2147483647 w 896"/>
              <a:gd name="T11" fmla="*/ 0 h 1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6" h="148">
                <a:moveTo>
                  <a:pt x="0" y="15"/>
                </a:moveTo>
                <a:cubicBezTo>
                  <a:pt x="69" y="116"/>
                  <a:pt x="247" y="138"/>
                  <a:pt x="355" y="148"/>
                </a:cubicBezTo>
                <a:cubicBezTo>
                  <a:pt x="451" y="141"/>
                  <a:pt x="550" y="143"/>
                  <a:pt x="644" y="126"/>
                </a:cubicBezTo>
                <a:cubicBezTo>
                  <a:pt x="730" y="110"/>
                  <a:pt x="686" y="119"/>
                  <a:pt x="733" y="103"/>
                </a:cubicBezTo>
                <a:cubicBezTo>
                  <a:pt x="748" y="98"/>
                  <a:pt x="778" y="89"/>
                  <a:pt x="778" y="89"/>
                </a:cubicBezTo>
                <a:cubicBezTo>
                  <a:pt x="808" y="69"/>
                  <a:pt x="880" y="35"/>
                  <a:pt x="89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5" name="Freeform 17"/>
          <p:cNvSpPr>
            <a:spLocks/>
          </p:cNvSpPr>
          <p:nvPr/>
        </p:nvSpPr>
        <p:spPr bwMode="auto">
          <a:xfrm>
            <a:off x="2046288" y="3775075"/>
            <a:ext cx="693737" cy="49213"/>
          </a:xfrm>
          <a:custGeom>
            <a:avLst/>
            <a:gdLst>
              <a:gd name="T0" fmla="*/ 2147483647 w 437"/>
              <a:gd name="T1" fmla="*/ 0 h 31"/>
              <a:gd name="T2" fmla="*/ 2147483647 w 437"/>
              <a:gd name="T3" fmla="*/ 2147483647 h 31"/>
              <a:gd name="T4" fmla="*/ 0 w 437"/>
              <a:gd name="T5" fmla="*/ 2147483647 h 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" h="31">
                <a:moveTo>
                  <a:pt x="437" y="0"/>
                </a:moveTo>
                <a:cubicBezTo>
                  <a:pt x="320" y="10"/>
                  <a:pt x="207" y="18"/>
                  <a:pt x="89" y="22"/>
                </a:cubicBezTo>
                <a:cubicBezTo>
                  <a:pt x="10" y="31"/>
                  <a:pt x="40" y="30"/>
                  <a:pt x="0" y="3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6" name="Freeform 18"/>
          <p:cNvSpPr>
            <a:spLocks/>
          </p:cNvSpPr>
          <p:nvPr/>
        </p:nvSpPr>
        <p:spPr bwMode="auto">
          <a:xfrm>
            <a:off x="3033713" y="2374900"/>
            <a:ext cx="152400" cy="847725"/>
          </a:xfrm>
          <a:custGeom>
            <a:avLst/>
            <a:gdLst>
              <a:gd name="T0" fmla="*/ 2147483647 w 96"/>
              <a:gd name="T1" fmla="*/ 2147483647 h 534"/>
              <a:gd name="T2" fmla="*/ 2147483647 w 96"/>
              <a:gd name="T3" fmla="*/ 2147483647 h 534"/>
              <a:gd name="T4" fmla="*/ 2147483647 w 96"/>
              <a:gd name="T5" fmla="*/ 2147483647 h 534"/>
              <a:gd name="T6" fmla="*/ 2147483647 w 96"/>
              <a:gd name="T7" fmla="*/ 0 h 5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534">
                <a:moveTo>
                  <a:pt x="37" y="534"/>
                </a:moveTo>
                <a:cubicBezTo>
                  <a:pt x="0" y="418"/>
                  <a:pt x="14" y="281"/>
                  <a:pt x="44" y="163"/>
                </a:cubicBezTo>
                <a:cubicBezTo>
                  <a:pt x="54" y="124"/>
                  <a:pt x="67" y="82"/>
                  <a:pt x="81" y="45"/>
                </a:cubicBezTo>
                <a:cubicBezTo>
                  <a:pt x="86" y="30"/>
                  <a:pt x="96" y="0"/>
                  <a:pt x="9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3810000" y="19050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1/2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905000" y="28194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1/2</a:t>
            </a: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2209800" y="3505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1/3</a:t>
            </a: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3048000" y="2743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2/3</a:t>
            </a:r>
          </a:p>
        </p:txBody>
      </p:sp>
      <p:sp>
        <p:nvSpPr>
          <p:cNvPr id="43031" name="Text Box 23"/>
          <p:cNvSpPr txBox="1">
            <a:spLocks noChangeArrowheads="1"/>
          </p:cNvSpPr>
          <p:nvPr/>
        </p:nvSpPr>
        <p:spPr bwMode="auto">
          <a:xfrm>
            <a:off x="2141538" y="40386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152400"/>
            <a:ext cx="5029200" cy="762000"/>
          </a:xfrm>
        </p:spPr>
        <p:txBody>
          <a:bodyPr/>
          <a:lstStyle/>
          <a:p>
            <a:r>
              <a:rPr lang="en-US"/>
              <a:t>Markov Property</a:t>
            </a:r>
          </a:p>
        </p:txBody>
      </p:sp>
      <p:sp>
        <p:nvSpPr>
          <p:cNvPr id="44035" name="Text Box 10"/>
          <p:cNvSpPr txBox="1">
            <a:spLocks noChangeArrowheads="1"/>
          </p:cNvSpPr>
          <p:nvPr/>
        </p:nvSpPr>
        <p:spPr bwMode="auto">
          <a:xfrm>
            <a:off x="4368800" y="2570163"/>
            <a:ext cx="47244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t+1 </a:t>
            </a:r>
            <a:r>
              <a:rPr lang="en-US"/>
              <a:t>is conditionally independent of { 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 all earlier history)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Question: what would be the best Bayes Net to represent the Joint Distribution of (q</a:t>
            </a:r>
            <a:r>
              <a:rPr lang="en-US" baseline="-25000"/>
              <a:t>0</a:t>
            </a:r>
            <a:r>
              <a:rPr lang="en-US"/>
              <a:t>,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2</a:t>
            </a:r>
            <a:r>
              <a:rPr lang="en-US"/>
              <a:t>,q</a:t>
            </a:r>
            <a:r>
              <a:rPr lang="en-US" baseline="-25000"/>
              <a:t>3</a:t>
            </a:r>
            <a:r>
              <a:rPr lang="en-US"/>
              <a:t>,q</a:t>
            </a:r>
            <a:r>
              <a:rPr lang="en-US" baseline="-25000"/>
              <a:t>4</a:t>
            </a:r>
            <a:r>
              <a:rPr lang="en-US"/>
              <a:t> )?</a:t>
            </a:r>
          </a:p>
        </p:txBody>
      </p:sp>
      <p:sp>
        <p:nvSpPr>
          <p:cNvPr id="44036" name="Text Box 11"/>
          <p:cNvSpPr txBox="1">
            <a:spLocks noChangeArrowheads="1"/>
          </p:cNvSpPr>
          <p:nvPr/>
        </p:nvSpPr>
        <p:spPr bwMode="auto">
          <a:xfrm>
            <a:off x="152400" y="4038600"/>
            <a:ext cx="152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9900"/>
                </a:solidFill>
              </a:rPr>
              <a:t>N = 3</a:t>
            </a:r>
          </a:p>
          <a:p>
            <a:pPr eaLnBrk="1" hangingPunct="1"/>
            <a:r>
              <a:rPr lang="en-US" i="1">
                <a:solidFill>
                  <a:srgbClr val="009900"/>
                </a:solidFill>
              </a:rPr>
              <a:t>t=1</a:t>
            </a:r>
          </a:p>
          <a:p>
            <a:pPr eaLnBrk="1" hangingPunct="1"/>
            <a:r>
              <a:rPr lang="en-US" i="1">
                <a:solidFill>
                  <a:srgbClr val="009900"/>
                </a:solidFill>
              </a:rPr>
              <a:t>q</a:t>
            </a:r>
            <a:r>
              <a:rPr lang="en-US" i="1" baseline="-25000">
                <a:solidFill>
                  <a:srgbClr val="009900"/>
                </a:solidFill>
              </a:rPr>
              <a:t>t</a:t>
            </a:r>
            <a:r>
              <a:rPr lang="en-US" i="1">
                <a:solidFill>
                  <a:srgbClr val="009900"/>
                </a:solidFill>
              </a:rPr>
              <a:t>=q</a:t>
            </a:r>
            <a:r>
              <a:rPr lang="en-US" i="1" baseline="-25000">
                <a:solidFill>
                  <a:srgbClr val="009900"/>
                </a:solidFill>
              </a:rPr>
              <a:t>1</a:t>
            </a:r>
            <a:r>
              <a:rPr lang="en-US" i="1">
                <a:solidFill>
                  <a:srgbClr val="009900"/>
                </a:solidFill>
              </a:rPr>
              <a:t>=s</a:t>
            </a:r>
            <a:r>
              <a:rPr lang="en-US" i="1" baseline="-25000">
                <a:solidFill>
                  <a:srgbClr val="009900"/>
                </a:solidFill>
              </a:rPr>
              <a:t>2</a:t>
            </a:r>
            <a:endParaRPr lang="en-US" i="1">
              <a:solidFill>
                <a:srgbClr val="009900"/>
              </a:solidFill>
            </a:endParaRPr>
          </a:p>
        </p:txBody>
      </p:sp>
      <p:sp>
        <p:nvSpPr>
          <p:cNvPr id="44037" name="Text Box 12"/>
          <p:cNvSpPr txBox="1">
            <a:spLocks noChangeArrowheads="1"/>
          </p:cNvSpPr>
          <p:nvPr/>
        </p:nvSpPr>
        <p:spPr bwMode="auto">
          <a:xfrm>
            <a:off x="1981200" y="4572000"/>
            <a:ext cx="2362200" cy="12017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1/3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2/3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0</a:t>
            </a:r>
          </a:p>
        </p:txBody>
      </p:sp>
      <p:sp>
        <p:nvSpPr>
          <p:cNvPr id="44038" name="Text Box 13"/>
          <p:cNvSpPr txBox="1">
            <a:spLocks noChangeArrowheads="1"/>
          </p:cNvSpPr>
          <p:nvPr/>
        </p:nvSpPr>
        <p:spPr bwMode="auto">
          <a:xfrm>
            <a:off x="152400" y="1524000"/>
            <a:ext cx="2362200" cy="12017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1</a:t>
            </a:r>
          </a:p>
        </p:txBody>
      </p:sp>
      <p:sp>
        <p:nvSpPr>
          <p:cNvPr id="44039" name="Text Box 14"/>
          <p:cNvSpPr txBox="1">
            <a:spLocks noChangeArrowheads="1"/>
          </p:cNvSpPr>
          <p:nvPr/>
        </p:nvSpPr>
        <p:spPr bwMode="auto">
          <a:xfrm>
            <a:off x="1828800" y="152400"/>
            <a:ext cx="2362200" cy="120173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0</a:t>
            </a:r>
          </a:p>
        </p:txBody>
      </p:sp>
      <p:sp>
        <p:nvSpPr>
          <p:cNvPr id="44040" name="Freeform 16"/>
          <p:cNvSpPr>
            <a:spLocks/>
          </p:cNvSpPr>
          <p:nvPr/>
        </p:nvSpPr>
        <p:spPr bwMode="auto">
          <a:xfrm>
            <a:off x="3609975" y="1516063"/>
            <a:ext cx="638175" cy="1035050"/>
          </a:xfrm>
          <a:custGeom>
            <a:avLst/>
            <a:gdLst>
              <a:gd name="T0" fmla="*/ 2147483647 w 402"/>
              <a:gd name="T1" fmla="*/ 2147483647 h 652"/>
              <a:gd name="T2" fmla="*/ 2147483647 w 402"/>
              <a:gd name="T3" fmla="*/ 2147483647 h 652"/>
              <a:gd name="T4" fmla="*/ 2147483647 w 402"/>
              <a:gd name="T5" fmla="*/ 2147483647 h 652"/>
              <a:gd name="T6" fmla="*/ 2147483647 w 402"/>
              <a:gd name="T7" fmla="*/ 2147483647 h 652"/>
              <a:gd name="T8" fmla="*/ 2147483647 w 402"/>
              <a:gd name="T9" fmla="*/ 2147483647 h 652"/>
              <a:gd name="T10" fmla="*/ 2147483647 w 402"/>
              <a:gd name="T11" fmla="*/ 2147483647 h 652"/>
              <a:gd name="T12" fmla="*/ 2147483647 w 402"/>
              <a:gd name="T13" fmla="*/ 2147483647 h 652"/>
              <a:gd name="T14" fmla="*/ 2147483647 w 402"/>
              <a:gd name="T15" fmla="*/ 2147483647 h 652"/>
              <a:gd name="T16" fmla="*/ 2147483647 w 402"/>
              <a:gd name="T17" fmla="*/ 2147483647 h 652"/>
              <a:gd name="T18" fmla="*/ 2147483647 w 402"/>
              <a:gd name="T19" fmla="*/ 2147483647 h 652"/>
              <a:gd name="T20" fmla="*/ 2147483647 w 402"/>
              <a:gd name="T21" fmla="*/ 2147483647 h 652"/>
              <a:gd name="T22" fmla="*/ 2147483647 w 402"/>
              <a:gd name="T23" fmla="*/ 2147483647 h 652"/>
              <a:gd name="T24" fmla="*/ 0 w 402"/>
              <a:gd name="T25" fmla="*/ 2147483647 h 6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2" h="652">
                <a:moveTo>
                  <a:pt x="37" y="52"/>
                </a:moveTo>
                <a:cubicBezTo>
                  <a:pt x="76" y="40"/>
                  <a:pt x="117" y="29"/>
                  <a:pt x="155" y="15"/>
                </a:cubicBezTo>
                <a:cubicBezTo>
                  <a:pt x="177" y="18"/>
                  <a:pt x="200" y="18"/>
                  <a:pt x="222" y="23"/>
                </a:cubicBezTo>
                <a:cubicBezTo>
                  <a:pt x="237" y="26"/>
                  <a:pt x="267" y="38"/>
                  <a:pt x="267" y="38"/>
                </a:cubicBezTo>
                <a:cubicBezTo>
                  <a:pt x="315" y="113"/>
                  <a:pt x="240" y="0"/>
                  <a:pt x="304" y="82"/>
                </a:cubicBezTo>
                <a:cubicBezTo>
                  <a:pt x="343" y="132"/>
                  <a:pt x="373" y="198"/>
                  <a:pt x="385" y="260"/>
                </a:cubicBezTo>
                <a:cubicBezTo>
                  <a:pt x="384" y="310"/>
                  <a:pt x="402" y="461"/>
                  <a:pt x="363" y="541"/>
                </a:cubicBezTo>
                <a:cubicBezTo>
                  <a:pt x="344" y="580"/>
                  <a:pt x="320" y="606"/>
                  <a:pt x="289" y="638"/>
                </a:cubicBezTo>
                <a:cubicBezTo>
                  <a:pt x="278" y="649"/>
                  <a:pt x="244" y="652"/>
                  <a:pt x="244" y="652"/>
                </a:cubicBezTo>
                <a:cubicBezTo>
                  <a:pt x="220" y="646"/>
                  <a:pt x="192" y="642"/>
                  <a:pt x="170" y="630"/>
                </a:cubicBezTo>
                <a:cubicBezTo>
                  <a:pt x="145" y="617"/>
                  <a:pt x="127" y="594"/>
                  <a:pt x="104" y="578"/>
                </a:cubicBezTo>
                <a:cubicBezTo>
                  <a:pt x="82" y="546"/>
                  <a:pt x="54" y="520"/>
                  <a:pt x="30" y="490"/>
                </a:cubicBezTo>
                <a:cubicBezTo>
                  <a:pt x="19" y="476"/>
                  <a:pt x="0" y="445"/>
                  <a:pt x="0" y="44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41" name="Text Box 20"/>
          <p:cNvSpPr txBox="1">
            <a:spLocks noChangeArrowheads="1"/>
          </p:cNvSpPr>
          <p:nvPr/>
        </p:nvSpPr>
        <p:spPr bwMode="auto">
          <a:xfrm>
            <a:off x="3810000" y="19050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1/2</a:t>
            </a:r>
          </a:p>
        </p:txBody>
      </p:sp>
      <p:grpSp>
        <p:nvGrpSpPr>
          <p:cNvPr id="44042" name="Group 1"/>
          <p:cNvGrpSpPr>
            <a:grpSpLocks/>
          </p:cNvGrpSpPr>
          <p:nvPr/>
        </p:nvGrpSpPr>
        <p:grpSpPr bwMode="auto">
          <a:xfrm>
            <a:off x="609600" y="495300"/>
            <a:ext cx="3124200" cy="5902325"/>
            <a:chOff x="609600" y="495300"/>
            <a:chExt cx="3124200" cy="5902325"/>
          </a:xfrm>
        </p:grpSpPr>
        <p:sp>
          <p:nvSpPr>
            <p:cNvPr id="44043" name="Oval 3"/>
            <p:cNvSpPr>
              <a:spLocks noChangeArrowheads="1"/>
            </p:cNvSpPr>
            <p:nvPr/>
          </p:nvSpPr>
          <p:spPr bwMode="auto">
            <a:xfrm>
              <a:off x="1066800" y="3124200"/>
              <a:ext cx="990600" cy="990600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Text Box 4"/>
            <p:cNvSpPr txBox="1">
              <a:spLocks noChangeArrowheads="1"/>
            </p:cNvSpPr>
            <p:nvPr/>
          </p:nvSpPr>
          <p:spPr bwMode="auto">
            <a:xfrm>
              <a:off x="1295400" y="3276600"/>
              <a:ext cx="685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200"/>
                <a:t>s</a:t>
              </a:r>
              <a:r>
                <a:rPr lang="en-US" sz="3200" baseline="-25000"/>
                <a:t>1</a:t>
              </a:r>
              <a:endParaRPr lang="en-US" sz="3200"/>
            </a:p>
          </p:txBody>
        </p:sp>
        <p:sp>
          <p:nvSpPr>
            <p:cNvPr id="44045" name="Oval 5"/>
            <p:cNvSpPr>
              <a:spLocks noChangeArrowheads="1"/>
            </p:cNvSpPr>
            <p:nvPr/>
          </p:nvSpPr>
          <p:spPr bwMode="auto">
            <a:xfrm>
              <a:off x="2743200" y="3200400"/>
              <a:ext cx="990600" cy="990600"/>
            </a:xfrm>
            <a:prstGeom prst="ellipse">
              <a:avLst/>
            </a:prstGeom>
            <a:solidFill>
              <a:srgbClr val="CCE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Text Box 6"/>
            <p:cNvSpPr txBox="1">
              <a:spLocks noChangeArrowheads="1"/>
            </p:cNvSpPr>
            <p:nvPr/>
          </p:nvSpPr>
          <p:spPr bwMode="auto">
            <a:xfrm>
              <a:off x="2971800" y="3352800"/>
              <a:ext cx="6858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EC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200"/>
                <a:t>s</a:t>
              </a:r>
              <a:r>
                <a:rPr lang="en-US" sz="3200" baseline="-25000"/>
                <a:t>3</a:t>
              </a:r>
              <a:endParaRPr lang="en-US" sz="3200"/>
            </a:p>
          </p:txBody>
        </p:sp>
        <p:grpSp>
          <p:nvGrpSpPr>
            <p:cNvPr id="44047" name="Group 7"/>
            <p:cNvGrpSpPr>
              <a:grpSpLocks/>
            </p:cNvGrpSpPr>
            <p:nvPr/>
          </p:nvGrpSpPr>
          <p:grpSpPr bwMode="auto">
            <a:xfrm>
              <a:off x="2743200" y="1371600"/>
              <a:ext cx="990600" cy="990600"/>
              <a:chOff x="1728" y="864"/>
              <a:chExt cx="624" cy="624"/>
            </a:xfrm>
          </p:grpSpPr>
          <p:sp>
            <p:nvSpPr>
              <p:cNvPr id="44081" name="Oval 8"/>
              <p:cNvSpPr>
                <a:spLocks noChangeArrowheads="1"/>
              </p:cNvSpPr>
              <p:nvPr/>
            </p:nvSpPr>
            <p:spPr bwMode="auto">
              <a:xfrm>
                <a:off x="1728" y="864"/>
                <a:ext cx="624" cy="624"/>
              </a:xfrm>
              <a:prstGeom prst="ellipse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2" name="Text Box 9"/>
              <p:cNvSpPr txBox="1">
                <a:spLocks noChangeArrowheads="1"/>
              </p:cNvSpPr>
              <p:nvPr/>
            </p:nvSpPr>
            <p:spPr bwMode="auto">
              <a:xfrm>
                <a:off x="1872" y="960"/>
                <a:ext cx="43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CC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3200"/>
                  <a:t>s</a:t>
                </a:r>
                <a:r>
                  <a:rPr lang="en-US" sz="3200" baseline="-25000"/>
                  <a:t>2</a:t>
                </a:r>
                <a:endParaRPr lang="en-US" sz="3200"/>
              </a:p>
            </p:txBody>
          </p:sp>
        </p:grpSp>
        <p:sp>
          <p:nvSpPr>
            <p:cNvPr id="44048" name="Freeform 15"/>
            <p:cNvSpPr>
              <a:spLocks/>
            </p:cNvSpPr>
            <p:nvPr/>
          </p:nvSpPr>
          <p:spPr bwMode="auto">
            <a:xfrm>
              <a:off x="1905000" y="2128838"/>
              <a:ext cx="904875" cy="1163637"/>
            </a:xfrm>
            <a:custGeom>
              <a:avLst/>
              <a:gdLst>
                <a:gd name="T0" fmla="*/ 2147483647 w 570"/>
                <a:gd name="T1" fmla="*/ 0 h 733"/>
                <a:gd name="T2" fmla="*/ 2147483647 w 570"/>
                <a:gd name="T3" fmla="*/ 2147483647 h 733"/>
                <a:gd name="T4" fmla="*/ 2147483647 w 570"/>
                <a:gd name="T5" fmla="*/ 2147483647 h 733"/>
                <a:gd name="T6" fmla="*/ 2147483647 w 570"/>
                <a:gd name="T7" fmla="*/ 2147483647 h 733"/>
                <a:gd name="T8" fmla="*/ 2147483647 w 570"/>
                <a:gd name="T9" fmla="*/ 2147483647 h 733"/>
                <a:gd name="T10" fmla="*/ 2147483647 w 570"/>
                <a:gd name="T11" fmla="*/ 2147483647 h 733"/>
                <a:gd name="T12" fmla="*/ 0 w 570"/>
                <a:gd name="T13" fmla="*/ 2147483647 h 7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70" h="733">
                  <a:moveTo>
                    <a:pt x="570" y="0"/>
                  </a:moveTo>
                  <a:cubicBezTo>
                    <a:pt x="551" y="77"/>
                    <a:pt x="507" y="146"/>
                    <a:pt x="481" y="222"/>
                  </a:cubicBezTo>
                  <a:cubicBezTo>
                    <a:pt x="457" y="292"/>
                    <a:pt x="463" y="369"/>
                    <a:pt x="429" y="437"/>
                  </a:cubicBezTo>
                  <a:cubicBezTo>
                    <a:pt x="398" y="500"/>
                    <a:pt x="314" y="547"/>
                    <a:pt x="259" y="585"/>
                  </a:cubicBezTo>
                  <a:cubicBezTo>
                    <a:pt x="235" y="601"/>
                    <a:pt x="220" y="621"/>
                    <a:pt x="192" y="629"/>
                  </a:cubicBezTo>
                  <a:cubicBezTo>
                    <a:pt x="145" y="661"/>
                    <a:pt x="91" y="694"/>
                    <a:pt x="37" y="711"/>
                  </a:cubicBezTo>
                  <a:cubicBezTo>
                    <a:pt x="10" y="729"/>
                    <a:pt x="23" y="722"/>
                    <a:pt x="0" y="733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49" name="Freeform 17"/>
            <p:cNvSpPr>
              <a:spLocks/>
            </p:cNvSpPr>
            <p:nvPr/>
          </p:nvSpPr>
          <p:spPr bwMode="auto">
            <a:xfrm>
              <a:off x="1528763" y="4116388"/>
              <a:ext cx="1422400" cy="234950"/>
            </a:xfrm>
            <a:custGeom>
              <a:avLst/>
              <a:gdLst>
                <a:gd name="T0" fmla="*/ 0 w 896"/>
                <a:gd name="T1" fmla="*/ 2147483647 h 148"/>
                <a:gd name="T2" fmla="*/ 2147483647 w 896"/>
                <a:gd name="T3" fmla="*/ 2147483647 h 148"/>
                <a:gd name="T4" fmla="*/ 2147483647 w 896"/>
                <a:gd name="T5" fmla="*/ 2147483647 h 148"/>
                <a:gd name="T6" fmla="*/ 2147483647 w 896"/>
                <a:gd name="T7" fmla="*/ 2147483647 h 148"/>
                <a:gd name="T8" fmla="*/ 2147483647 w 896"/>
                <a:gd name="T9" fmla="*/ 2147483647 h 148"/>
                <a:gd name="T10" fmla="*/ 2147483647 w 896"/>
                <a:gd name="T11" fmla="*/ 0 h 1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6" h="148">
                  <a:moveTo>
                    <a:pt x="0" y="15"/>
                  </a:moveTo>
                  <a:cubicBezTo>
                    <a:pt x="69" y="116"/>
                    <a:pt x="247" y="138"/>
                    <a:pt x="355" y="148"/>
                  </a:cubicBezTo>
                  <a:cubicBezTo>
                    <a:pt x="451" y="141"/>
                    <a:pt x="550" y="143"/>
                    <a:pt x="644" y="126"/>
                  </a:cubicBezTo>
                  <a:cubicBezTo>
                    <a:pt x="730" y="110"/>
                    <a:pt x="686" y="119"/>
                    <a:pt x="733" y="103"/>
                  </a:cubicBezTo>
                  <a:cubicBezTo>
                    <a:pt x="748" y="98"/>
                    <a:pt x="778" y="89"/>
                    <a:pt x="778" y="89"/>
                  </a:cubicBezTo>
                  <a:cubicBezTo>
                    <a:pt x="808" y="69"/>
                    <a:pt x="880" y="35"/>
                    <a:pt x="89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50" name="Freeform 18"/>
            <p:cNvSpPr>
              <a:spLocks/>
            </p:cNvSpPr>
            <p:nvPr/>
          </p:nvSpPr>
          <p:spPr bwMode="auto">
            <a:xfrm>
              <a:off x="2046288" y="3775075"/>
              <a:ext cx="693737" cy="49213"/>
            </a:xfrm>
            <a:custGeom>
              <a:avLst/>
              <a:gdLst>
                <a:gd name="T0" fmla="*/ 2147483647 w 437"/>
                <a:gd name="T1" fmla="*/ 0 h 31"/>
                <a:gd name="T2" fmla="*/ 2147483647 w 437"/>
                <a:gd name="T3" fmla="*/ 2147483647 h 31"/>
                <a:gd name="T4" fmla="*/ 0 w 437"/>
                <a:gd name="T5" fmla="*/ 2147483647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7" h="31">
                  <a:moveTo>
                    <a:pt x="437" y="0"/>
                  </a:moveTo>
                  <a:cubicBezTo>
                    <a:pt x="320" y="10"/>
                    <a:pt x="207" y="18"/>
                    <a:pt x="89" y="22"/>
                  </a:cubicBezTo>
                  <a:cubicBezTo>
                    <a:pt x="10" y="31"/>
                    <a:pt x="40" y="30"/>
                    <a:pt x="0" y="3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51" name="Freeform 19"/>
            <p:cNvSpPr>
              <a:spLocks/>
            </p:cNvSpPr>
            <p:nvPr/>
          </p:nvSpPr>
          <p:spPr bwMode="auto">
            <a:xfrm>
              <a:off x="3033713" y="2374900"/>
              <a:ext cx="152400" cy="847725"/>
            </a:xfrm>
            <a:custGeom>
              <a:avLst/>
              <a:gdLst>
                <a:gd name="T0" fmla="*/ 2147483647 w 96"/>
                <a:gd name="T1" fmla="*/ 2147483647 h 534"/>
                <a:gd name="T2" fmla="*/ 2147483647 w 96"/>
                <a:gd name="T3" fmla="*/ 2147483647 h 534"/>
                <a:gd name="T4" fmla="*/ 2147483647 w 96"/>
                <a:gd name="T5" fmla="*/ 2147483647 h 534"/>
                <a:gd name="T6" fmla="*/ 2147483647 w 96"/>
                <a:gd name="T7" fmla="*/ 0 h 5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6" h="534">
                  <a:moveTo>
                    <a:pt x="37" y="534"/>
                  </a:moveTo>
                  <a:cubicBezTo>
                    <a:pt x="0" y="418"/>
                    <a:pt x="14" y="281"/>
                    <a:pt x="44" y="163"/>
                  </a:cubicBezTo>
                  <a:cubicBezTo>
                    <a:pt x="54" y="124"/>
                    <a:pt x="67" y="82"/>
                    <a:pt x="81" y="45"/>
                  </a:cubicBezTo>
                  <a:cubicBezTo>
                    <a:pt x="86" y="30"/>
                    <a:pt x="96" y="0"/>
                    <a:pt x="9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052" name="Text Box 21"/>
            <p:cNvSpPr txBox="1">
              <a:spLocks noChangeArrowheads="1"/>
            </p:cNvSpPr>
            <p:nvPr/>
          </p:nvSpPr>
          <p:spPr bwMode="auto">
            <a:xfrm>
              <a:off x="1905000" y="2819400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/>
                <a:t>1/2</a:t>
              </a:r>
            </a:p>
          </p:txBody>
        </p:sp>
        <p:sp>
          <p:nvSpPr>
            <p:cNvPr id="44053" name="Text Box 22"/>
            <p:cNvSpPr txBox="1">
              <a:spLocks noChangeArrowheads="1"/>
            </p:cNvSpPr>
            <p:nvPr/>
          </p:nvSpPr>
          <p:spPr bwMode="auto">
            <a:xfrm>
              <a:off x="2209800" y="3505200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/>
                <a:t>1/3</a:t>
              </a:r>
            </a:p>
          </p:txBody>
        </p:sp>
        <p:sp>
          <p:nvSpPr>
            <p:cNvPr id="44054" name="Text Box 23"/>
            <p:cNvSpPr txBox="1">
              <a:spLocks noChangeArrowheads="1"/>
            </p:cNvSpPr>
            <p:nvPr/>
          </p:nvSpPr>
          <p:spPr bwMode="auto">
            <a:xfrm>
              <a:off x="3048000" y="2743200"/>
              <a:ext cx="466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/>
                <a:t>2/3</a:t>
              </a:r>
            </a:p>
          </p:txBody>
        </p:sp>
        <p:sp>
          <p:nvSpPr>
            <p:cNvPr id="44055" name="Text Box 24"/>
            <p:cNvSpPr txBox="1">
              <a:spLocks noChangeArrowheads="1"/>
            </p:cNvSpPr>
            <p:nvPr/>
          </p:nvSpPr>
          <p:spPr bwMode="auto">
            <a:xfrm>
              <a:off x="2141538" y="4038600"/>
              <a:ext cx="2968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/>
                <a:t>1</a:t>
              </a:r>
            </a:p>
          </p:txBody>
        </p:sp>
        <p:sp>
          <p:nvSpPr>
            <p:cNvPr id="44056" name="AutoShape 25"/>
            <p:cNvSpPr>
              <a:spLocks noChangeArrowheads="1"/>
            </p:cNvSpPr>
            <p:nvPr/>
          </p:nvSpPr>
          <p:spPr bwMode="auto">
            <a:xfrm>
              <a:off x="609600" y="495300"/>
              <a:ext cx="3124200" cy="5902325"/>
            </a:xfrm>
            <a:prstGeom prst="wedgeRectCallout">
              <a:avLst>
                <a:gd name="adj1" fmla="val 71241"/>
                <a:gd name="adj2" fmla="val 25296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/>
                <a:t>Answer:</a:t>
              </a:r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endParaRPr lang="en-US"/>
            </a:p>
          </p:txBody>
        </p:sp>
        <p:grpSp>
          <p:nvGrpSpPr>
            <p:cNvPr id="44057" name="Group 26"/>
            <p:cNvGrpSpPr>
              <a:grpSpLocks/>
            </p:cNvGrpSpPr>
            <p:nvPr/>
          </p:nvGrpSpPr>
          <p:grpSpPr bwMode="auto">
            <a:xfrm>
              <a:off x="1905000" y="609600"/>
              <a:ext cx="838200" cy="5705475"/>
              <a:chOff x="1056" y="240"/>
              <a:chExt cx="528" cy="3594"/>
            </a:xfrm>
          </p:grpSpPr>
          <p:grpSp>
            <p:nvGrpSpPr>
              <p:cNvPr id="44058" name="Group 27"/>
              <p:cNvGrpSpPr>
                <a:grpSpLocks/>
              </p:cNvGrpSpPr>
              <p:nvPr/>
            </p:nvGrpSpPr>
            <p:grpSpPr bwMode="auto">
              <a:xfrm>
                <a:off x="1056" y="240"/>
                <a:ext cx="528" cy="528"/>
                <a:chOff x="1728" y="912"/>
                <a:chExt cx="528" cy="528"/>
              </a:xfrm>
            </p:grpSpPr>
            <p:sp>
              <p:nvSpPr>
                <p:cNvPr id="44079" name="Oval 28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8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0</a:t>
                  </a:r>
                  <a:endParaRPr lang="en-US" sz="3200"/>
                </a:p>
              </p:txBody>
            </p:sp>
          </p:grpSp>
          <p:grpSp>
            <p:nvGrpSpPr>
              <p:cNvPr id="44059" name="Group 30"/>
              <p:cNvGrpSpPr>
                <a:grpSpLocks/>
              </p:cNvGrpSpPr>
              <p:nvPr/>
            </p:nvGrpSpPr>
            <p:grpSpPr bwMode="auto">
              <a:xfrm>
                <a:off x="1056" y="774"/>
                <a:ext cx="528" cy="762"/>
                <a:chOff x="1728" y="1446"/>
                <a:chExt cx="528" cy="762"/>
              </a:xfrm>
            </p:grpSpPr>
            <p:grpSp>
              <p:nvGrpSpPr>
                <p:cNvPr id="44075" name="Group 31"/>
                <p:cNvGrpSpPr>
                  <a:grpSpLocks/>
                </p:cNvGrpSpPr>
                <p:nvPr/>
              </p:nvGrpSpPr>
              <p:grpSpPr bwMode="auto">
                <a:xfrm>
                  <a:off x="1728" y="1680"/>
                  <a:ext cx="528" cy="528"/>
                  <a:chOff x="1728" y="912"/>
                  <a:chExt cx="528" cy="528"/>
                </a:xfrm>
              </p:grpSpPr>
              <p:sp>
                <p:nvSpPr>
                  <p:cNvPr id="44077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912"/>
                    <a:ext cx="528" cy="528"/>
                  </a:xfrm>
                  <a:prstGeom prst="ellipse">
                    <a:avLst/>
                  </a:prstGeom>
                  <a:solidFill>
                    <a:srgbClr val="A1FDCB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78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" y="960"/>
                    <a:ext cx="36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AEAE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3200"/>
                      <a:t>q</a:t>
                    </a:r>
                    <a:r>
                      <a:rPr lang="en-US" sz="3200" baseline="-25000"/>
                      <a:t>1</a:t>
                    </a:r>
                    <a:endParaRPr lang="en-US" sz="3200"/>
                  </a:p>
                </p:txBody>
              </p:sp>
            </p:grpSp>
            <p:cxnSp>
              <p:nvCxnSpPr>
                <p:cNvPr id="44076" name="AutoShape 34"/>
                <p:cNvCxnSpPr>
                  <a:cxnSpLocks noChangeShapeType="1"/>
                  <a:stCxn id="44079" idx="4"/>
                  <a:endCxn id="44077" idx="0"/>
                </p:cNvCxnSpPr>
                <p:nvPr/>
              </p:nvCxnSpPr>
              <p:spPr bwMode="auto">
                <a:xfrm>
                  <a:off x="1992" y="1446"/>
                  <a:ext cx="0" cy="22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4060" name="Group 35"/>
              <p:cNvGrpSpPr>
                <a:grpSpLocks/>
              </p:cNvGrpSpPr>
              <p:nvPr/>
            </p:nvGrpSpPr>
            <p:grpSpPr bwMode="auto">
              <a:xfrm>
                <a:off x="1056" y="1536"/>
                <a:ext cx="528" cy="762"/>
                <a:chOff x="1728" y="1446"/>
                <a:chExt cx="528" cy="762"/>
              </a:xfrm>
            </p:grpSpPr>
            <p:grpSp>
              <p:nvGrpSpPr>
                <p:cNvPr id="44071" name="Group 36"/>
                <p:cNvGrpSpPr>
                  <a:grpSpLocks/>
                </p:cNvGrpSpPr>
                <p:nvPr/>
              </p:nvGrpSpPr>
              <p:grpSpPr bwMode="auto">
                <a:xfrm>
                  <a:off x="1728" y="1680"/>
                  <a:ext cx="528" cy="528"/>
                  <a:chOff x="1728" y="912"/>
                  <a:chExt cx="528" cy="528"/>
                </a:xfrm>
              </p:grpSpPr>
              <p:sp>
                <p:nvSpPr>
                  <p:cNvPr id="4407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912"/>
                    <a:ext cx="528" cy="528"/>
                  </a:xfrm>
                  <a:prstGeom prst="ellipse">
                    <a:avLst/>
                  </a:prstGeom>
                  <a:solidFill>
                    <a:srgbClr val="A1FDCB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7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" y="960"/>
                    <a:ext cx="36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AEAE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3200"/>
                      <a:t>q</a:t>
                    </a:r>
                    <a:r>
                      <a:rPr lang="en-US" sz="3200" baseline="-25000"/>
                      <a:t>2</a:t>
                    </a:r>
                    <a:endParaRPr lang="en-US" sz="3200"/>
                  </a:p>
                </p:txBody>
              </p:sp>
            </p:grpSp>
            <p:cxnSp>
              <p:nvCxnSpPr>
                <p:cNvPr id="44072" name="AutoShape 39"/>
                <p:cNvCxnSpPr>
                  <a:cxnSpLocks noChangeShapeType="1"/>
                  <a:endCxn id="44073" idx="0"/>
                </p:cNvCxnSpPr>
                <p:nvPr/>
              </p:nvCxnSpPr>
              <p:spPr bwMode="auto">
                <a:xfrm>
                  <a:off x="1992" y="1446"/>
                  <a:ext cx="0" cy="22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4061" name="Group 40"/>
              <p:cNvGrpSpPr>
                <a:grpSpLocks/>
              </p:cNvGrpSpPr>
              <p:nvPr/>
            </p:nvGrpSpPr>
            <p:grpSpPr bwMode="auto">
              <a:xfrm>
                <a:off x="1056" y="2304"/>
                <a:ext cx="528" cy="762"/>
                <a:chOff x="1728" y="1446"/>
                <a:chExt cx="528" cy="762"/>
              </a:xfrm>
            </p:grpSpPr>
            <p:grpSp>
              <p:nvGrpSpPr>
                <p:cNvPr id="44067" name="Group 41"/>
                <p:cNvGrpSpPr>
                  <a:grpSpLocks/>
                </p:cNvGrpSpPr>
                <p:nvPr/>
              </p:nvGrpSpPr>
              <p:grpSpPr bwMode="auto">
                <a:xfrm>
                  <a:off x="1728" y="1680"/>
                  <a:ext cx="528" cy="528"/>
                  <a:chOff x="1728" y="912"/>
                  <a:chExt cx="528" cy="528"/>
                </a:xfrm>
              </p:grpSpPr>
              <p:sp>
                <p:nvSpPr>
                  <p:cNvPr id="44069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912"/>
                    <a:ext cx="528" cy="528"/>
                  </a:xfrm>
                  <a:prstGeom prst="ellipse">
                    <a:avLst/>
                  </a:prstGeom>
                  <a:solidFill>
                    <a:srgbClr val="A1FDCB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70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" y="960"/>
                    <a:ext cx="36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AEAE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3200"/>
                      <a:t>q</a:t>
                    </a:r>
                    <a:r>
                      <a:rPr lang="en-US" sz="3200" baseline="-25000"/>
                      <a:t>3</a:t>
                    </a:r>
                    <a:endParaRPr lang="en-US" sz="3200"/>
                  </a:p>
                </p:txBody>
              </p:sp>
            </p:grpSp>
            <p:cxnSp>
              <p:nvCxnSpPr>
                <p:cNvPr id="44068" name="AutoShape 44"/>
                <p:cNvCxnSpPr>
                  <a:cxnSpLocks noChangeShapeType="1"/>
                  <a:endCxn id="44069" idx="0"/>
                </p:cNvCxnSpPr>
                <p:nvPr/>
              </p:nvCxnSpPr>
              <p:spPr bwMode="auto">
                <a:xfrm>
                  <a:off x="1992" y="1446"/>
                  <a:ext cx="0" cy="22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4062" name="Group 45"/>
              <p:cNvGrpSpPr>
                <a:grpSpLocks/>
              </p:cNvGrpSpPr>
              <p:nvPr/>
            </p:nvGrpSpPr>
            <p:grpSpPr bwMode="auto">
              <a:xfrm>
                <a:off x="1056" y="3072"/>
                <a:ext cx="528" cy="762"/>
                <a:chOff x="1728" y="1446"/>
                <a:chExt cx="528" cy="762"/>
              </a:xfrm>
            </p:grpSpPr>
            <p:grpSp>
              <p:nvGrpSpPr>
                <p:cNvPr id="44063" name="Group 46"/>
                <p:cNvGrpSpPr>
                  <a:grpSpLocks/>
                </p:cNvGrpSpPr>
                <p:nvPr/>
              </p:nvGrpSpPr>
              <p:grpSpPr bwMode="auto">
                <a:xfrm>
                  <a:off x="1728" y="1680"/>
                  <a:ext cx="528" cy="528"/>
                  <a:chOff x="1728" y="912"/>
                  <a:chExt cx="528" cy="528"/>
                </a:xfrm>
              </p:grpSpPr>
              <p:sp>
                <p:nvSpPr>
                  <p:cNvPr id="44065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1728" y="912"/>
                    <a:ext cx="528" cy="528"/>
                  </a:xfrm>
                  <a:prstGeom prst="ellipse">
                    <a:avLst/>
                  </a:prstGeom>
                  <a:solidFill>
                    <a:srgbClr val="A1FDCB"/>
                  </a:solidFill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66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4" y="960"/>
                    <a:ext cx="365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EAEAEA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3200"/>
                      <a:t>q</a:t>
                    </a:r>
                    <a:r>
                      <a:rPr lang="en-US" sz="3200" baseline="-25000"/>
                      <a:t>4</a:t>
                    </a:r>
                    <a:endParaRPr lang="en-US" sz="3200"/>
                  </a:p>
                </p:txBody>
              </p:sp>
            </p:grpSp>
            <p:cxnSp>
              <p:nvCxnSpPr>
                <p:cNvPr id="44064" name="AutoShape 49"/>
                <p:cNvCxnSpPr>
                  <a:cxnSpLocks noChangeShapeType="1"/>
                  <a:endCxn id="44065" idx="0"/>
                </p:cNvCxnSpPr>
                <p:nvPr/>
              </p:nvCxnSpPr>
              <p:spPr bwMode="auto">
                <a:xfrm>
                  <a:off x="1992" y="1446"/>
                  <a:ext cx="0" cy="228"/>
                </a:xfrm>
                <a:prstGeom prst="straightConnector1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152400"/>
            <a:ext cx="5029200" cy="762000"/>
          </a:xfrm>
        </p:spPr>
        <p:txBody>
          <a:bodyPr/>
          <a:lstStyle/>
          <a:p>
            <a:r>
              <a:rPr lang="en-US"/>
              <a:t>Markov Property</a:t>
            </a: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1066800" y="3124200"/>
            <a:ext cx="990600" cy="990600"/>
          </a:xfrm>
          <a:prstGeom prst="ellipse">
            <a:avLst/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295400" y="32766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/>
              <a:t>s</a:t>
            </a:r>
            <a:r>
              <a:rPr lang="en-US" sz="3200" baseline="-25000"/>
              <a:t>1</a:t>
            </a:r>
            <a:endParaRPr lang="en-US" sz="3200"/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2743200" y="3200400"/>
            <a:ext cx="990600" cy="990600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971800" y="335280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/>
              <a:t>s</a:t>
            </a:r>
            <a:r>
              <a:rPr lang="en-US" sz="3200" baseline="-25000"/>
              <a:t>3</a:t>
            </a:r>
            <a:endParaRPr lang="en-US" sz="3200"/>
          </a:p>
        </p:txBody>
      </p:sp>
      <p:grpSp>
        <p:nvGrpSpPr>
          <p:cNvPr id="45063" name="Group 25"/>
          <p:cNvGrpSpPr>
            <a:grpSpLocks/>
          </p:cNvGrpSpPr>
          <p:nvPr/>
        </p:nvGrpSpPr>
        <p:grpSpPr bwMode="auto">
          <a:xfrm>
            <a:off x="2743200" y="1371600"/>
            <a:ext cx="990600" cy="990600"/>
            <a:chOff x="1728" y="864"/>
            <a:chExt cx="624" cy="624"/>
          </a:xfrm>
        </p:grpSpPr>
        <p:sp>
          <p:nvSpPr>
            <p:cNvPr id="45190" name="Oval 7"/>
            <p:cNvSpPr>
              <a:spLocks noChangeArrowheads="1"/>
            </p:cNvSpPr>
            <p:nvPr/>
          </p:nvSpPr>
          <p:spPr bwMode="auto">
            <a:xfrm>
              <a:off x="1728" y="864"/>
              <a:ext cx="624" cy="624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91" name="Text Box 8"/>
            <p:cNvSpPr txBox="1">
              <a:spLocks noChangeArrowheads="1"/>
            </p:cNvSpPr>
            <p:nvPr/>
          </p:nvSpPr>
          <p:spPr bwMode="auto">
            <a:xfrm>
              <a:off x="1872" y="960"/>
              <a:ext cx="43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CC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3200"/>
                <a:t>s</a:t>
              </a:r>
              <a:r>
                <a:rPr lang="en-US" sz="3200" baseline="-25000"/>
                <a:t>2</a:t>
              </a:r>
              <a:endParaRPr lang="en-US" sz="3200"/>
            </a:p>
          </p:txBody>
        </p:sp>
      </p:grp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4267200" y="914400"/>
            <a:ext cx="4724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t+1 </a:t>
            </a:r>
            <a:r>
              <a:rPr lang="en-US"/>
              <a:t>is conditionally independent of { 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P(q</a:t>
            </a:r>
            <a:r>
              <a:rPr lang="en-US" baseline="-25000"/>
              <a:t>t+1 </a:t>
            </a:r>
            <a:r>
              <a:rPr lang="en-US"/>
              <a:t>= s</a:t>
            </a:r>
            <a:r>
              <a:rPr lang="en-US" baseline="-25000"/>
              <a:t>j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,any earlier history)</a:t>
            </a:r>
          </a:p>
          <a:p>
            <a:pPr eaLnBrk="1" hangingPunct="1"/>
            <a:r>
              <a:rPr lang="en-US"/>
              <a:t>Question: what would be the best Bayes Net structure to represent the Joint Distribution of ( q</a:t>
            </a:r>
            <a:r>
              <a:rPr lang="en-US" baseline="-25000"/>
              <a:t>0</a:t>
            </a:r>
            <a:r>
              <a:rPr lang="en-US"/>
              <a:t>,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2</a:t>
            </a:r>
            <a:r>
              <a:rPr lang="en-US"/>
              <a:t>,q</a:t>
            </a:r>
            <a:r>
              <a:rPr lang="en-US" baseline="-25000"/>
              <a:t>3</a:t>
            </a:r>
            <a:r>
              <a:rPr lang="en-US"/>
              <a:t>,q</a:t>
            </a:r>
            <a:r>
              <a:rPr lang="en-US" baseline="-25000"/>
              <a:t>4</a:t>
            </a:r>
            <a:r>
              <a:rPr lang="en-US"/>
              <a:t> )?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152400" y="4038600"/>
            <a:ext cx="152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9900"/>
                </a:solidFill>
              </a:rPr>
              <a:t>N = 3</a:t>
            </a:r>
          </a:p>
          <a:p>
            <a:pPr eaLnBrk="1" hangingPunct="1"/>
            <a:r>
              <a:rPr lang="en-US" i="1">
                <a:solidFill>
                  <a:srgbClr val="009900"/>
                </a:solidFill>
              </a:rPr>
              <a:t>t=1</a:t>
            </a:r>
          </a:p>
          <a:p>
            <a:pPr eaLnBrk="1" hangingPunct="1"/>
            <a:r>
              <a:rPr lang="en-US" i="1">
                <a:solidFill>
                  <a:srgbClr val="009900"/>
                </a:solidFill>
              </a:rPr>
              <a:t>q</a:t>
            </a:r>
            <a:r>
              <a:rPr lang="en-US" i="1" baseline="-25000">
                <a:solidFill>
                  <a:srgbClr val="009900"/>
                </a:solidFill>
              </a:rPr>
              <a:t>t</a:t>
            </a:r>
            <a:r>
              <a:rPr lang="en-US" i="1">
                <a:solidFill>
                  <a:srgbClr val="009900"/>
                </a:solidFill>
              </a:rPr>
              <a:t>=q</a:t>
            </a:r>
            <a:r>
              <a:rPr lang="en-US" i="1" baseline="-25000">
                <a:solidFill>
                  <a:srgbClr val="009900"/>
                </a:solidFill>
              </a:rPr>
              <a:t>1</a:t>
            </a:r>
            <a:r>
              <a:rPr lang="en-US" i="1">
                <a:solidFill>
                  <a:srgbClr val="009900"/>
                </a:solidFill>
              </a:rPr>
              <a:t>=s</a:t>
            </a:r>
            <a:r>
              <a:rPr lang="en-US" i="1" baseline="-25000">
                <a:solidFill>
                  <a:srgbClr val="009900"/>
                </a:solidFill>
              </a:rPr>
              <a:t>2</a:t>
            </a:r>
            <a:endParaRPr lang="en-US" i="1">
              <a:solidFill>
                <a:srgbClr val="009900"/>
              </a:solidFill>
            </a:endParaRP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1981200" y="4572000"/>
            <a:ext cx="2362200" cy="1201738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1/3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2/3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) = 0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152400" y="1524000"/>
            <a:ext cx="2362200" cy="12017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0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) = 1</a:t>
            </a:r>
          </a:p>
        </p:txBody>
      </p:sp>
      <p:sp>
        <p:nvSpPr>
          <p:cNvPr id="45068" name="Text Box 13"/>
          <p:cNvSpPr txBox="1">
            <a:spLocks noChangeArrowheads="1"/>
          </p:cNvSpPr>
          <p:nvPr/>
        </p:nvSpPr>
        <p:spPr bwMode="auto">
          <a:xfrm>
            <a:off x="1828800" y="152400"/>
            <a:ext cx="2362200" cy="1201738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1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1/2</a:t>
            </a:r>
          </a:p>
          <a:p>
            <a:pPr eaLnBrk="1" hangingPunct="1"/>
            <a:r>
              <a:rPr lang="en-US" sz="1800"/>
              <a:t>P(q</a:t>
            </a:r>
            <a:r>
              <a:rPr lang="en-US" sz="1800" baseline="-25000"/>
              <a:t>t+1</a:t>
            </a:r>
            <a:r>
              <a:rPr lang="en-US" sz="1800"/>
              <a:t>=s</a:t>
            </a:r>
            <a:r>
              <a:rPr lang="en-US" sz="1800" baseline="-25000"/>
              <a:t>3</a:t>
            </a:r>
            <a:r>
              <a:rPr lang="en-US" sz="1800"/>
              <a:t>|q</a:t>
            </a:r>
            <a:r>
              <a:rPr lang="en-US" sz="1800" baseline="-25000"/>
              <a:t>t</a:t>
            </a:r>
            <a:r>
              <a:rPr lang="en-US" sz="1800"/>
              <a:t>=s</a:t>
            </a:r>
            <a:r>
              <a:rPr lang="en-US" sz="1800" baseline="-25000"/>
              <a:t>2</a:t>
            </a:r>
            <a:r>
              <a:rPr lang="en-US" sz="1800"/>
              <a:t>) = 0</a:t>
            </a:r>
          </a:p>
        </p:txBody>
      </p:sp>
      <p:sp>
        <p:nvSpPr>
          <p:cNvPr id="45069" name="Freeform 14"/>
          <p:cNvSpPr>
            <a:spLocks/>
          </p:cNvSpPr>
          <p:nvPr/>
        </p:nvSpPr>
        <p:spPr bwMode="auto">
          <a:xfrm>
            <a:off x="1905000" y="2128838"/>
            <a:ext cx="904875" cy="1163637"/>
          </a:xfrm>
          <a:custGeom>
            <a:avLst/>
            <a:gdLst>
              <a:gd name="T0" fmla="*/ 2147483647 w 570"/>
              <a:gd name="T1" fmla="*/ 0 h 733"/>
              <a:gd name="T2" fmla="*/ 2147483647 w 570"/>
              <a:gd name="T3" fmla="*/ 2147483647 h 733"/>
              <a:gd name="T4" fmla="*/ 2147483647 w 570"/>
              <a:gd name="T5" fmla="*/ 2147483647 h 733"/>
              <a:gd name="T6" fmla="*/ 2147483647 w 570"/>
              <a:gd name="T7" fmla="*/ 2147483647 h 733"/>
              <a:gd name="T8" fmla="*/ 2147483647 w 570"/>
              <a:gd name="T9" fmla="*/ 2147483647 h 733"/>
              <a:gd name="T10" fmla="*/ 2147483647 w 570"/>
              <a:gd name="T11" fmla="*/ 2147483647 h 733"/>
              <a:gd name="T12" fmla="*/ 0 w 570"/>
              <a:gd name="T13" fmla="*/ 2147483647 h 7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0" h="733">
                <a:moveTo>
                  <a:pt x="570" y="0"/>
                </a:moveTo>
                <a:cubicBezTo>
                  <a:pt x="551" y="77"/>
                  <a:pt x="507" y="146"/>
                  <a:pt x="481" y="222"/>
                </a:cubicBezTo>
                <a:cubicBezTo>
                  <a:pt x="457" y="292"/>
                  <a:pt x="463" y="369"/>
                  <a:pt x="429" y="437"/>
                </a:cubicBezTo>
                <a:cubicBezTo>
                  <a:pt x="398" y="500"/>
                  <a:pt x="314" y="547"/>
                  <a:pt x="259" y="585"/>
                </a:cubicBezTo>
                <a:cubicBezTo>
                  <a:pt x="235" y="601"/>
                  <a:pt x="220" y="621"/>
                  <a:pt x="192" y="629"/>
                </a:cubicBezTo>
                <a:cubicBezTo>
                  <a:pt x="145" y="661"/>
                  <a:pt x="91" y="694"/>
                  <a:pt x="37" y="711"/>
                </a:cubicBezTo>
                <a:cubicBezTo>
                  <a:pt x="10" y="729"/>
                  <a:pt x="23" y="722"/>
                  <a:pt x="0" y="733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70" name="Freeform 15"/>
          <p:cNvSpPr>
            <a:spLocks/>
          </p:cNvSpPr>
          <p:nvPr/>
        </p:nvSpPr>
        <p:spPr bwMode="auto">
          <a:xfrm>
            <a:off x="3609975" y="1516063"/>
            <a:ext cx="638175" cy="1035050"/>
          </a:xfrm>
          <a:custGeom>
            <a:avLst/>
            <a:gdLst>
              <a:gd name="T0" fmla="*/ 2147483647 w 402"/>
              <a:gd name="T1" fmla="*/ 2147483647 h 652"/>
              <a:gd name="T2" fmla="*/ 2147483647 w 402"/>
              <a:gd name="T3" fmla="*/ 2147483647 h 652"/>
              <a:gd name="T4" fmla="*/ 2147483647 w 402"/>
              <a:gd name="T5" fmla="*/ 2147483647 h 652"/>
              <a:gd name="T6" fmla="*/ 2147483647 w 402"/>
              <a:gd name="T7" fmla="*/ 2147483647 h 652"/>
              <a:gd name="T8" fmla="*/ 2147483647 w 402"/>
              <a:gd name="T9" fmla="*/ 2147483647 h 652"/>
              <a:gd name="T10" fmla="*/ 2147483647 w 402"/>
              <a:gd name="T11" fmla="*/ 2147483647 h 652"/>
              <a:gd name="T12" fmla="*/ 2147483647 w 402"/>
              <a:gd name="T13" fmla="*/ 2147483647 h 652"/>
              <a:gd name="T14" fmla="*/ 2147483647 w 402"/>
              <a:gd name="T15" fmla="*/ 2147483647 h 652"/>
              <a:gd name="T16" fmla="*/ 2147483647 w 402"/>
              <a:gd name="T17" fmla="*/ 2147483647 h 652"/>
              <a:gd name="T18" fmla="*/ 2147483647 w 402"/>
              <a:gd name="T19" fmla="*/ 2147483647 h 652"/>
              <a:gd name="T20" fmla="*/ 2147483647 w 402"/>
              <a:gd name="T21" fmla="*/ 2147483647 h 652"/>
              <a:gd name="T22" fmla="*/ 2147483647 w 402"/>
              <a:gd name="T23" fmla="*/ 2147483647 h 652"/>
              <a:gd name="T24" fmla="*/ 0 w 402"/>
              <a:gd name="T25" fmla="*/ 2147483647 h 6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2" h="652">
                <a:moveTo>
                  <a:pt x="37" y="52"/>
                </a:moveTo>
                <a:cubicBezTo>
                  <a:pt x="76" y="40"/>
                  <a:pt x="117" y="29"/>
                  <a:pt x="155" y="15"/>
                </a:cubicBezTo>
                <a:cubicBezTo>
                  <a:pt x="177" y="18"/>
                  <a:pt x="200" y="18"/>
                  <a:pt x="222" y="23"/>
                </a:cubicBezTo>
                <a:cubicBezTo>
                  <a:pt x="237" y="26"/>
                  <a:pt x="267" y="38"/>
                  <a:pt x="267" y="38"/>
                </a:cubicBezTo>
                <a:cubicBezTo>
                  <a:pt x="315" y="113"/>
                  <a:pt x="240" y="0"/>
                  <a:pt x="304" y="82"/>
                </a:cubicBezTo>
                <a:cubicBezTo>
                  <a:pt x="343" y="132"/>
                  <a:pt x="373" y="198"/>
                  <a:pt x="385" y="260"/>
                </a:cubicBezTo>
                <a:cubicBezTo>
                  <a:pt x="384" y="310"/>
                  <a:pt x="402" y="461"/>
                  <a:pt x="363" y="541"/>
                </a:cubicBezTo>
                <a:cubicBezTo>
                  <a:pt x="344" y="580"/>
                  <a:pt x="320" y="606"/>
                  <a:pt x="289" y="638"/>
                </a:cubicBezTo>
                <a:cubicBezTo>
                  <a:pt x="278" y="649"/>
                  <a:pt x="244" y="652"/>
                  <a:pt x="244" y="652"/>
                </a:cubicBezTo>
                <a:cubicBezTo>
                  <a:pt x="220" y="646"/>
                  <a:pt x="192" y="642"/>
                  <a:pt x="170" y="630"/>
                </a:cubicBezTo>
                <a:cubicBezTo>
                  <a:pt x="145" y="617"/>
                  <a:pt x="127" y="594"/>
                  <a:pt x="104" y="578"/>
                </a:cubicBezTo>
                <a:cubicBezTo>
                  <a:pt x="82" y="546"/>
                  <a:pt x="54" y="520"/>
                  <a:pt x="30" y="490"/>
                </a:cubicBezTo>
                <a:cubicBezTo>
                  <a:pt x="19" y="476"/>
                  <a:pt x="0" y="445"/>
                  <a:pt x="0" y="445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71" name="Freeform 16"/>
          <p:cNvSpPr>
            <a:spLocks/>
          </p:cNvSpPr>
          <p:nvPr/>
        </p:nvSpPr>
        <p:spPr bwMode="auto">
          <a:xfrm>
            <a:off x="1528763" y="4116388"/>
            <a:ext cx="1422400" cy="234950"/>
          </a:xfrm>
          <a:custGeom>
            <a:avLst/>
            <a:gdLst>
              <a:gd name="T0" fmla="*/ 0 w 896"/>
              <a:gd name="T1" fmla="*/ 2147483647 h 148"/>
              <a:gd name="T2" fmla="*/ 2147483647 w 896"/>
              <a:gd name="T3" fmla="*/ 2147483647 h 148"/>
              <a:gd name="T4" fmla="*/ 2147483647 w 896"/>
              <a:gd name="T5" fmla="*/ 2147483647 h 148"/>
              <a:gd name="T6" fmla="*/ 2147483647 w 896"/>
              <a:gd name="T7" fmla="*/ 2147483647 h 148"/>
              <a:gd name="T8" fmla="*/ 2147483647 w 896"/>
              <a:gd name="T9" fmla="*/ 2147483647 h 148"/>
              <a:gd name="T10" fmla="*/ 2147483647 w 896"/>
              <a:gd name="T11" fmla="*/ 0 h 1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96" h="148">
                <a:moveTo>
                  <a:pt x="0" y="15"/>
                </a:moveTo>
                <a:cubicBezTo>
                  <a:pt x="69" y="116"/>
                  <a:pt x="247" y="138"/>
                  <a:pt x="355" y="148"/>
                </a:cubicBezTo>
                <a:cubicBezTo>
                  <a:pt x="451" y="141"/>
                  <a:pt x="550" y="143"/>
                  <a:pt x="644" y="126"/>
                </a:cubicBezTo>
                <a:cubicBezTo>
                  <a:pt x="730" y="110"/>
                  <a:pt x="686" y="119"/>
                  <a:pt x="733" y="103"/>
                </a:cubicBezTo>
                <a:cubicBezTo>
                  <a:pt x="748" y="98"/>
                  <a:pt x="778" y="89"/>
                  <a:pt x="778" y="89"/>
                </a:cubicBezTo>
                <a:cubicBezTo>
                  <a:pt x="808" y="69"/>
                  <a:pt x="880" y="35"/>
                  <a:pt x="89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72" name="Freeform 17"/>
          <p:cNvSpPr>
            <a:spLocks/>
          </p:cNvSpPr>
          <p:nvPr/>
        </p:nvSpPr>
        <p:spPr bwMode="auto">
          <a:xfrm>
            <a:off x="2046288" y="3775075"/>
            <a:ext cx="693737" cy="49213"/>
          </a:xfrm>
          <a:custGeom>
            <a:avLst/>
            <a:gdLst>
              <a:gd name="T0" fmla="*/ 2147483647 w 437"/>
              <a:gd name="T1" fmla="*/ 0 h 31"/>
              <a:gd name="T2" fmla="*/ 2147483647 w 437"/>
              <a:gd name="T3" fmla="*/ 2147483647 h 31"/>
              <a:gd name="T4" fmla="*/ 0 w 437"/>
              <a:gd name="T5" fmla="*/ 2147483647 h 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7" h="31">
                <a:moveTo>
                  <a:pt x="437" y="0"/>
                </a:moveTo>
                <a:cubicBezTo>
                  <a:pt x="320" y="10"/>
                  <a:pt x="207" y="18"/>
                  <a:pt x="89" y="22"/>
                </a:cubicBezTo>
                <a:cubicBezTo>
                  <a:pt x="10" y="31"/>
                  <a:pt x="40" y="30"/>
                  <a:pt x="0" y="3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73" name="Freeform 18"/>
          <p:cNvSpPr>
            <a:spLocks/>
          </p:cNvSpPr>
          <p:nvPr/>
        </p:nvSpPr>
        <p:spPr bwMode="auto">
          <a:xfrm>
            <a:off x="3033713" y="2374900"/>
            <a:ext cx="152400" cy="847725"/>
          </a:xfrm>
          <a:custGeom>
            <a:avLst/>
            <a:gdLst>
              <a:gd name="T0" fmla="*/ 2147483647 w 96"/>
              <a:gd name="T1" fmla="*/ 2147483647 h 534"/>
              <a:gd name="T2" fmla="*/ 2147483647 w 96"/>
              <a:gd name="T3" fmla="*/ 2147483647 h 534"/>
              <a:gd name="T4" fmla="*/ 2147483647 w 96"/>
              <a:gd name="T5" fmla="*/ 2147483647 h 534"/>
              <a:gd name="T6" fmla="*/ 2147483647 w 96"/>
              <a:gd name="T7" fmla="*/ 0 h 5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534">
                <a:moveTo>
                  <a:pt x="37" y="534"/>
                </a:moveTo>
                <a:cubicBezTo>
                  <a:pt x="0" y="418"/>
                  <a:pt x="14" y="281"/>
                  <a:pt x="44" y="163"/>
                </a:cubicBezTo>
                <a:cubicBezTo>
                  <a:pt x="54" y="124"/>
                  <a:pt x="67" y="82"/>
                  <a:pt x="81" y="45"/>
                </a:cubicBezTo>
                <a:cubicBezTo>
                  <a:pt x="86" y="30"/>
                  <a:pt x="96" y="0"/>
                  <a:pt x="9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74" name="Text Box 19"/>
          <p:cNvSpPr txBox="1">
            <a:spLocks noChangeArrowheads="1"/>
          </p:cNvSpPr>
          <p:nvPr/>
        </p:nvSpPr>
        <p:spPr bwMode="auto">
          <a:xfrm>
            <a:off x="3810000" y="19050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1/2</a:t>
            </a:r>
          </a:p>
        </p:txBody>
      </p:sp>
      <p:sp>
        <p:nvSpPr>
          <p:cNvPr id="45075" name="Text Box 20"/>
          <p:cNvSpPr txBox="1">
            <a:spLocks noChangeArrowheads="1"/>
          </p:cNvSpPr>
          <p:nvPr/>
        </p:nvSpPr>
        <p:spPr bwMode="auto">
          <a:xfrm>
            <a:off x="1905000" y="28194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1/2</a:t>
            </a:r>
          </a:p>
        </p:txBody>
      </p:sp>
      <p:sp>
        <p:nvSpPr>
          <p:cNvPr id="45076" name="Text Box 21"/>
          <p:cNvSpPr txBox="1">
            <a:spLocks noChangeArrowheads="1"/>
          </p:cNvSpPr>
          <p:nvPr/>
        </p:nvSpPr>
        <p:spPr bwMode="auto">
          <a:xfrm>
            <a:off x="2209800" y="3505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1/3</a:t>
            </a:r>
          </a:p>
        </p:txBody>
      </p:sp>
      <p:sp>
        <p:nvSpPr>
          <p:cNvPr id="45077" name="Text Box 22"/>
          <p:cNvSpPr txBox="1">
            <a:spLocks noChangeArrowheads="1"/>
          </p:cNvSpPr>
          <p:nvPr/>
        </p:nvSpPr>
        <p:spPr bwMode="auto">
          <a:xfrm>
            <a:off x="3048000" y="2743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2/3</a:t>
            </a:r>
          </a:p>
        </p:txBody>
      </p:sp>
      <p:sp>
        <p:nvSpPr>
          <p:cNvPr id="45078" name="Text Box 23"/>
          <p:cNvSpPr txBox="1">
            <a:spLocks noChangeArrowheads="1"/>
          </p:cNvSpPr>
          <p:nvPr/>
        </p:nvSpPr>
        <p:spPr bwMode="auto">
          <a:xfrm>
            <a:off x="2141538" y="4038600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/>
              <a:t>1</a:t>
            </a:r>
          </a:p>
        </p:txBody>
      </p:sp>
      <p:sp>
        <p:nvSpPr>
          <p:cNvPr id="45079" name="AutoShape 24"/>
          <p:cNvSpPr>
            <a:spLocks noChangeArrowheads="1"/>
          </p:cNvSpPr>
          <p:nvPr/>
        </p:nvSpPr>
        <p:spPr bwMode="auto">
          <a:xfrm>
            <a:off x="609600" y="495300"/>
            <a:ext cx="3124200" cy="5902325"/>
          </a:xfrm>
          <a:prstGeom prst="wedgeRectCallout">
            <a:avLst>
              <a:gd name="adj1" fmla="val 79370"/>
              <a:gd name="adj2" fmla="val 11523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Answer: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45080" name="Group 26"/>
          <p:cNvGrpSpPr>
            <a:grpSpLocks/>
          </p:cNvGrpSpPr>
          <p:nvPr/>
        </p:nvGrpSpPr>
        <p:grpSpPr bwMode="auto">
          <a:xfrm>
            <a:off x="1905000" y="609600"/>
            <a:ext cx="838200" cy="5705475"/>
            <a:chOff x="1056" y="240"/>
            <a:chExt cx="528" cy="3594"/>
          </a:xfrm>
        </p:grpSpPr>
        <p:grpSp>
          <p:nvGrpSpPr>
            <p:cNvPr id="45167" name="Group 27"/>
            <p:cNvGrpSpPr>
              <a:grpSpLocks/>
            </p:cNvGrpSpPr>
            <p:nvPr/>
          </p:nvGrpSpPr>
          <p:grpSpPr bwMode="auto">
            <a:xfrm>
              <a:off x="1056" y="240"/>
              <a:ext cx="528" cy="528"/>
              <a:chOff x="1728" y="912"/>
              <a:chExt cx="528" cy="528"/>
            </a:xfrm>
          </p:grpSpPr>
          <p:sp>
            <p:nvSpPr>
              <p:cNvPr id="45188" name="Oval 28"/>
              <p:cNvSpPr>
                <a:spLocks noChangeArrowheads="1"/>
              </p:cNvSpPr>
              <p:nvPr/>
            </p:nvSpPr>
            <p:spPr bwMode="auto">
              <a:xfrm>
                <a:off x="1728" y="912"/>
                <a:ext cx="528" cy="528"/>
              </a:xfrm>
              <a:prstGeom prst="ellipse">
                <a:avLst/>
              </a:prstGeom>
              <a:solidFill>
                <a:srgbClr val="A1FDCB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89" name="Text Box 29"/>
              <p:cNvSpPr txBox="1">
                <a:spLocks noChangeArrowheads="1"/>
              </p:cNvSpPr>
              <p:nvPr/>
            </p:nvSpPr>
            <p:spPr bwMode="auto">
              <a:xfrm>
                <a:off x="1824" y="960"/>
                <a:ext cx="36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AEAE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3200"/>
                  <a:t>q</a:t>
                </a:r>
                <a:r>
                  <a:rPr lang="en-US" sz="3200" baseline="-25000"/>
                  <a:t>0</a:t>
                </a:r>
                <a:endParaRPr lang="en-US" sz="3200"/>
              </a:p>
            </p:txBody>
          </p:sp>
        </p:grpSp>
        <p:grpSp>
          <p:nvGrpSpPr>
            <p:cNvPr id="45168" name="Group 30"/>
            <p:cNvGrpSpPr>
              <a:grpSpLocks/>
            </p:cNvGrpSpPr>
            <p:nvPr/>
          </p:nvGrpSpPr>
          <p:grpSpPr bwMode="auto">
            <a:xfrm>
              <a:off x="1056" y="774"/>
              <a:ext cx="528" cy="762"/>
              <a:chOff x="1728" y="1446"/>
              <a:chExt cx="528" cy="762"/>
            </a:xfrm>
          </p:grpSpPr>
          <p:grpSp>
            <p:nvGrpSpPr>
              <p:cNvPr id="45184" name="Group 31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45186" name="Oval 32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8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1</a:t>
                  </a:r>
                  <a:endParaRPr lang="en-US" sz="3200"/>
                </a:p>
              </p:txBody>
            </p:sp>
          </p:grpSp>
          <p:cxnSp>
            <p:nvCxnSpPr>
              <p:cNvPr id="45185" name="AutoShape 34"/>
              <p:cNvCxnSpPr>
                <a:cxnSpLocks noChangeShapeType="1"/>
                <a:stCxn id="45188" idx="4"/>
                <a:endCxn id="45186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169" name="Group 35"/>
            <p:cNvGrpSpPr>
              <a:grpSpLocks/>
            </p:cNvGrpSpPr>
            <p:nvPr/>
          </p:nvGrpSpPr>
          <p:grpSpPr bwMode="auto">
            <a:xfrm>
              <a:off x="1056" y="1536"/>
              <a:ext cx="528" cy="762"/>
              <a:chOff x="1728" y="1446"/>
              <a:chExt cx="528" cy="762"/>
            </a:xfrm>
          </p:grpSpPr>
          <p:grpSp>
            <p:nvGrpSpPr>
              <p:cNvPr id="45180" name="Group 36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45182" name="Oval 37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8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2</a:t>
                  </a:r>
                  <a:endParaRPr lang="en-US" sz="3200"/>
                </a:p>
              </p:txBody>
            </p:sp>
          </p:grpSp>
          <p:cxnSp>
            <p:nvCxnSpPr>
              <p:cNvPr id="45181" name="AutoShape 39"/>
              <p:cNvCxnSpPr>
                <a:cxnSpLocks noChangeShapeType="1"/>
                <a:endCxn id="45182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170" name="Group 40"/>
            <p:cNvGrpSpPr>
              <a:grpSpLocks/>
            </p:cNvGrpSpPr>
            <p:nvPr/>
          </p:nvGrpSpPr>
          <p:grpSpPr bwMode="auto">
            <a:xfrm>
              <a:off x="1056" y="2304"/>
              <a:ext cx="528" cy="762"/>
              <a:chOff x="1728" y="1446"/>
              <a:chExt cx="528" cy="762"/>
            </a:xfrm>
          </p:grpSpPr>
          <p:grpSp>
            <p:nvGrpSpPr>
              <p:cNvPr id="45176" name="Group 41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45178" name="Oval 42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7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3</a:t>
                  </a:r>
                  <a:endParaRPr lang="en-US" sz="3200"/>
                </a:p>
              </p:txBody>
            </p:sp>
          </p:grpSp>
          <p:cxnSp>
            <p:nvCxnSpPr>
              <p:cNvPr id="45177" name="AutoShape 44"/>
              <p:cNvCxnSpPr>
                <a:cxnSpLocks noChangeShapeType="1"/>
                <a:endCxn id="45178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5171" name="Group 45"/>
            <p:cNvGrpSpPr>
              <a:grpSpLocks/>
            </p:cNvGrpSpPr>
            <p:nvPr/>
          </p:nvGrpSpPr>
          <p:grpSpPr bwMode="auto">
            <a:xfrm>
              <a:off x="1056" y="3072"/>
              <a:ext cx="528" cy="762"/>
              <a:chOff x="1728" y="1446"/>
              <a:chExt cx="528" cy="762"/>
            </a:xfrm>
          </p:grpSpPr>
          <p:grpSp>
            <p:nvGrpSpPr>
              <p:cNvPr id="45172" name="Group 46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45174" name="Oval 47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175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4</a:t>
                  </a:r>
                  <a:endParaRPr lang="en-US" sz="3200"/>
                </a:p>
              </p:txBody>
            </p:sp>
          </p:grpSp>
          <p:cxnSp>
            <p:nvCxnSpPr>
              <p:cNvPr id="45173" name="AutoShape 49"/>
              <p:cNvCxnSpPr>
                <a:cxnSpLocks noChangeShapeType="1"/>
                <a:endCxn id="45174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5081" name="Rectangle 50"/>
          <p:cNvSpPr>
            <a:spLocks noChangeArrowheads="1"/>
          </p:cNvSpPr>
          <p:nvPr/>
        </p:nvSpPr>
        <p:spPr bwMode="auto">
          <a:xfrm>
            <a:off x="152400" y="3810000"/>
            <a:ext cx="1709738" cy="1209675"/>
          </a:xfrm>
          <a:prstGeom prst="rect">
            <a:avLst/>
          </a:prstGeom>
          <a:solidFill>
            <a:schemeClr val="bg1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hlink"/>
                </a:solidFill>
              </a:rPr>
              <a:t>Each of these probability tables is identical</a:t>
            </a:r>
          </a:p>
        </p:txBody>
      </p:sp>
      <p:sp>
        <p:nvSpPr>
          <p:cNvPr id="45082" name="Freeform 52"/>
          <p:cNvSpPr>
            <a:spLocks/>
          </p:cNvSpPr>
          <p:nvPr/>
        </p:nvSpPr>
        <p:spPr bwMode="auto">
          <a:xfrm>
            <a:off x="1204913" y="2879725"/>
            <a:ext cx="931862" cy="820738"/>
          </a:xfrm>
          <a:custGeom>
            <a:avLst/>
            <a:gdLst>
              <a:gd name="T0" fmla="*/ 0 w 587"/>
              <a:gd name="T1" fmla="*/ 2147483647 h 517"/>
              <a:gd name="T2" fmla="*/ 2147483647 w 587"/>
              <a:gd name="T3" fmla="*/ 2147483647 h 517"/>
              <a:gd name="T4" fmla="*/ 2147483647 w 587"/>
              <a:gd name="T5" fmla="*/ 2147483647 h 517"/>
              <a:gd name="T6" fmla="*/ 2147483647 w 587"/>
              <a:gd name="T7" fmla="*/ 2147483647 h 517"/>
              <a:gd name="T8" fmla="*/ 2147483647 w 587"/>
              <a:gd name="T9" fmla="*/ 2147483647 h 517"/>
              <a:gd name="T10" fmla="*/ 2147483647 w 587"/>
              <a:gd name="T11" fmla="*/ 0 h 5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7" h="517">
                <a:moveTo>
                  <a:pt x="0" y="517"/>
                </a:moveTo>
                <a:cubicBezTo>
                  <a:pt x="4" y="467"/>
                  <a:pt x="1" y="392"/>
                  <a:pt x="27" y="345"/>
                </a:cubicBezTo>
                <a:cubicBezTo>
                  <a:pt x="51" y="300"/>
                  <a:pt x="93" y="263"/>
                  <a:pt x="135" y="237"/>
                </a:cubicBezTo>
                <a:cubicBezTo>
                  <a:pt x="212" y="190"/>
                  <a:pt x="283" y="135"/>
                  <a:pt x="361" y="92"/>
                </a:cubicBezTo>
                <a:cubicBezTo>
                  <a:pt x="390" y="76"/>
                  <a:pt x="420" y="57"/>
                  <a:pt x="452" y="49"/>
                </a:cubicBezTo>
                <a:cubicBezTo>
                  <a:pt x="492" y="22"/>
                  <a:pt x="545" y="23"/>
                  <a:pt x="587" y="0"/>
                </a:cubicBezTo>
              </a:path>
            </a:pathLst>
          </a:custGeom>
          <a:noFill/>
          <a:ln w="19050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83" name="Freeform 53"/>
          <p:cNvSpPr>
            <a:spLocks/>
          </p:cNvSpPr>
          <p:nvPr/>
        </p:nvSpPr>
        <p:spPr bwMode="auto">
          <a:xfrm>
            <a:off x="1897063" y="4030663"/>
            <a:ext cx="354012" cy="104775"/>
          </a:xfrm>
          <a:custGeom>
            <a:avLst/>
            <a:gdLst>
              <a:gd name="T0" fmla="*/ 0 w 223"/>
              <a:gd name="T1" fmla="*/ 2147483647 h 66"/>
              <a:gd name="T2" fmla="*/ 2147483647 w 223"/>
              <a:gd name="T3" fmla="*/ 2147483647 h 66"/>
              <a:gd name="T4" fmla="*/ 2147483647 w 223"/>
              <a:gd name="T5" fmla="*/ 2147483647 h 66"/>
              <a:gd name="T6" fmla="*/ 2147483647 w 223"/>
              <a:gd name="T7" fmla="*/ 2147483647 h 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3" h="66">
                <a:moveTo>
                  <a:pt x="0" y="66"/>
                </a:moveTo>
                <a:cubicBezTo>
                  <a:pt x="45" y="56"/>
                  <a:pt x="85" y="34"/>
                  <a:pt x="129" y="23"/>
                </a:cubicBezTo>
                <a:cubicBezTo>
                  <a:pt x="223" y="0"/>
                  <a:pt x="127" y="31"/>
                  <a:pt x="188" y="13"/>
                </a:cubicBezTo>
                <a:cubicBezTo>
                  <a:pt x="194" y="11"/>
                  <a:pt x="205" y="7"/>
                  <a:pt x="205" y="7"/>
                </a:cubicBezTo>
              </a:path>
            </a:pathLst>
          </a:custGeom>
          <a:noFill/>
          <a:ln w="19050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84" name="Freeform 54"/>
          <p:cNvSpPr>
            <a:spLocks/>
          </p:cNvSpPr>
          <p:nvPr/>
        </p:nvSpPr>
        <p:spPr bwMode="auto">
          <a:xfrm>
            <a:off x="1503363" y="5084763"/>
            <a:ext cx="874712" cy="196850"/>
          </a:xfrm>
          <a:custGeom>
            <a:avLst/>
            <a:gdLst>
              <a:gd name="T0" fmla="*/ 0 w 551"/>
              <a:gd name="T1" fmla="*/ 0 h 124"/>
              <a:gd name="T2" fmla="*/ 2147483647 w 551"/>
              <a:gd name="T3" fmla="*/ 2147483647 h 124"/>
              <a:gd name="T4" fmla="*/ 2147483647 w 551"/>
              <a:gd name="T5" fmla="*/ 2147483647 h 124"/>
              <a:gd name="T6" fmla="*/ 2147483647 w 551"/>
              <a:gd name="T7" fmla="*/ 2147483647 h 1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1" h="124">
                <a:moveTo>
                  <a:pt x="0" y="0"/>
                </a:moveTo>
                <a:cubicBezTo>
                  <a:pt x="30" y="79"/>
                  <a:pt x="133" y="104"/>
                  <a:pt x="205" y="124"/>
                </a:cubicBezTo>
                <a:cubicBezTo>
                  <a:pt x="266" y="122"/>
                  <a:pt x="327" y="122"/>
                  <a:pt x="388" y="118"/>
                </a:cubicBezTo>
                <a:cubicBezTo>
                  <a:pt x="551" y="107"/>
                  <a:pt x="394" y="108"/>
                  <a:pt x="458" y="108"/>
                </a:cubicBezTo>
              </a:path>
            </a:pathLst>
          </a:custGeom>
          <a:noFill/>
          <a:ln w="19050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085" name="Freeform 55"/>
          <p:cNvSpPr>
            <a:spLocks/>
          </p:cNvSpPr>
          <p:nvPr/>
        </p:nvSpPr>
        <p:spPr bwMode="auto">
          <a:xfrm>
            <a:off x="898525" y="1631950"/>
            <a:ext cx="1357313" cy="2076450"/>
          </a:xfrm>
          <a:custGeom>
            <a:avLst/>
            <a:gdLst>
              <a:gd name="T0" fmla="*/ 2147483647 w 855"/>
              <a:gd name="T1" fmla="*/ 2147483647 h 1308"/>
              <a:gd name="T2" fmla="*/ 2147483647 w 855"/>
              <a:gd name="T3" fmla="*/ 2147483647 h 1308"/>
              <a:gd name="T4" fmla="*/ 2147483647 w 855"/>
              <a:gd name="T5" fmla="*/ 2147483647 h 1308"/>
              <a:gd name="T6" fmla="*/ 2147483647 w 855"/>
              <a:gd name="T7" fmla="*/ 2147483647 h 1308"/>
              <a:gd name="T8" fmla="*/ 2147483647 w 855"/>
              <a:gd name="T9" fmla="*/ 2147483647 h 1308"/>
              <a:gd name="T10" fmla="*/ 2147483647 w 855"/>
              <a:gd name="T11" fmla="*/ 2147483647 h 1308"/>
              <a:gd name="T12" fmla="*/ 2147483647 w 855"/>
              <a:gd name="T13" fmla="*/ 2147483647 h 1308"/>
              <a:gd name="T14" fmla="*/ 2147483647 w 855"/>
              <a:gd name="T15" fmla="*/ 2147483647 h 1308"/>
              <a:gd name="T16" fmla="*/ 2147483647 w 855"/>
              <a:gd name="T17" fmla="*/ 2147483647 h 1308"/>
              <a:gd name="T18" fmla="*/ 2147483647 w 855"/>
              <a:gd name="T19" fmla="*/ 2147483647 h 1308"/>
              <a:gd name="T20" fmla="*/ 2147483647 w 855"/>
              <a:gd name="T21" fmla="*/ 0 h 13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55" h="1308">
                <a:moveTo>
                  <a:pt x="15" y="1308"/>
                </a:moveTo>
                <a:cubicBezTo>
                  <a:pt x="21" y="1192"/>
                  <a:pt x="0" y="1061"/>
                  <a:pt x="37" y="953"/>
                </a:cubicBezTo>
                <a:cubicBezTo>
                  <a:pt x="43" y="856"/>
                  <a:pt x="34" y="901"/>
                  <a:pt x="64" y="813"/>
                </a:cubicBezTo>
                <a:cubicBezTo>
                  <a:pt x="68" y="802"/>
                  <a:pt x="75" y="781"/>
                  <a:pt x="75" y="781"/>
                </a:cubicBezTo>
                <a:cubicBezTo>
                  <a:pt x="91" y="674"/>
                  <a:pt x="148" y="578"/>
                  <a:pt x="215" y="495"/>
                </a:cubicBezTo>
                <a:cubicBezTo>
                  <a:pt x="235" y="470"/>
                  <a:pt x="252" y="439"/>
                  <a:pt x="274" y="415"/>
                </a:cubicBezTo>
                <a:cubicBezTo>
                  <a:pt x="308" y="378"/>
                  <a:pt x="346" y="347"/>
                  <a:pt x="387" y="318"/>
                </a:cubicBezTo>
                <a:cubicBezTo>
                  <a:pt x="445" y="277"/>
                  <a:pt x="503" y="223"/>
                  <a:pt x="559" y="178"/>
                </a:cubicBezTo>
                <a:cubicBezTo>
                  <a:pt x="620" y="129"/>
                  <a:pt x="680" y="76"/>
                  <a:pt x="753" y="49"/>
                </a:cubicBezTo>
                <a:cubicBezTo>
                  <a:pt x="774" y="41"/>
                  <a:pt x="798" y="32"/>
                  <a:pt x="817" y="22"/>
                </a:cubicBezTo>
                <a:cubicBezTo>
                  <a:pt x="830" y="15"/>
                  <a:pt x="855" y="0"/>
                  <a:pt x="855" y="0"/>
                </a:cubicBezTo>
              </a:path>
            </a:pathLst>
          </a:custGeom>
          <a:noFill/>
          <a:ln w="19050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1786" name="Group 330"/>
          <p:cNvGraphicFramePr>
            <a:graphicFrameLocks noGrp="1"/>
          </p:cNvGraphicFramePr>
          <p:nvPr/>
        </p:nvGraphicFramePr>
        <p:xfrm>
          <a:off x="3041650" y="1306513"/>
          <a:ext cx="5846763" cy="2987673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5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t+1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t+1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t+1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t+1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1j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1N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2j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3j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3N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i1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i2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ij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N1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N2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Nj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0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NN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160" name="Line 319"/>
          <p:cNvSpPr>
            <a:spLocks noChangeShapeType="1"/>
          </p:cNvSpPr>
          <p:nvPr/>
        </p:nvSpPr>
        <p:spPr bwMode="auto">
          <a:xfrm flipH="1">
            <a:off x="2519363" y="1612900"/>
            <a:ext cx="474662" cy="1746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Line 321"/>
          <p:cNvSpPr>
            <a:spLocks noChangeShapeType="1"/>
          </p:cNvSpPr>
          <p:nvPr/>
        </p:nvSpPr>
        <p:spPr bwMode="auto">
          <a:xfrm flipH="1">
            <a:off x="2401888" y="2678113"/>
            <a:ext cx="552450" cy="127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Line 322"/>
          <p:cNvSpPr>
            <a:spLocks noChangeShapeType="1"/>
          </p:cNvSpPr>
          <p:nvPr/>
        </p:nvSpPr>
        <p:spPr bwMode="auto">
          <a:xfrm flipH="1" flipV="1">
            <a:off x="2424113" y="4132263"/>
            <a:ext cx="577850" cy="15875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Line 323"/>
          <p:cNvSpPr>
            <a:spLocks noChangeShapeType="1"/>
          </p:cNvSpPr>
          <p:nvPr/>
        </p:nvSpPr>
        <p:spPr bwMode="auto">
          <a:xfrm flipH="1">
            <a:off x="2455863" y="4387850"/>
            <a:ext cx="1095375" cy="9413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164" name="Group 327"/>
          <p:cNvGrpSpPr>
            <a:grpSpLocks/>
          </p:cNvGrpSpPr>
          <p:nvPr/>
        </p:nvGrpSpPr>
        <p:grpSpPr bwMode="auto">
          <a:xfrm>
            <a:off x="5484813" y="5106988"/>
            <a:ext cx="3222625" cy="914400"/>
            <a:chOff x="3455" y="3217"/>
            <a:chExt cx="2030" cy="576"/>
          </a:xfrm>
        </p:grpSpPr>
        <p:sp>
          <p:nvSpPr>
            <p:cNvPr id="45165" name="AutoShape 325"/>
            <p:cNvSpPr>
              <a:spLocks noChangeArrowheads="1"/>
            </p:cNvSpPr>
            <p:nvPr/>
          </p:nvSpPr>
          <p:spPr bwMode="auto">
            <a:xfrm>
              <a:off x="3455" y="3217"/>
              <a:ext cx="2016" cy="576"/>
            </a:xfrm>
            <a:prstGeom prst="wedgeRectCallout">
              <a:avLst>
                <a:gd name="adj1" fmla="val -26986"/>
                <a:gd name="adj2" fmla="val -96356"/>
              </a:avLst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/>
                <a:t>Notation:</a:t>
              </a:r>
            </a:p>
          </p:txBody>
        </p:sp>
        <p:graphicFrame>
          <p:nvGraphicFramePr>
            <p:cNvPr id="45166" name="Object 326"/>
            <p:cNvGraphicFramePr>
              <a:graphicFrameLocks noChangeAspect="1"/>
            </p:cNvGraphicFramePr>
            <p:nvPr/>
          </p:nvGraphicFramePr>
          <p:xfrm>
            <a:off x="3503" y="3457"/>
            <a:ext cx="1982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75" name="Equation" r:id="rId4" imgW="1511300" imgH="241300" progId="Equation.3">
                    <p:embed/>
                  </p:oleObj>
                </mc:Choice>
                <mc:Fallback>
                  <p:oleObj name="Equation" r:id="rId4" imgW="1511300" imgH="241300" progId="Equation.3">
                    <p:embed/>
                    <p:pic>
                      <p:nvPicPr>
                        <p:cNvPr id="0" name="Object 3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3" y="3457"/>
                          <a:ext cx="1982" cy="3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auto">
          <a:xfrm>
            <a:off x="601662" y="3917950"/>
            <a:ext cx="830263" cy="51752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START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114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Phones </a:t>
            </a:r>
            <a:r>
              <a:rPr lang="en-US" dirty="0">
                <a:latin typeface="Palatino" pitchFamily="18" charset="0"/>
              </a:rPr>
              <a:t>|</a:t>
            </a:r>
            <a:r>
              <a:rPr lang="en-US" i="1" dirty="0">
                <a:latin typeface="Palatino" pitchFamily="18" charset="0"/>
              </a:rPr>
              <a:t>Word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as a </a:t>
            </a:r>
            <a:r>
              <a:rPr lang="en-US" dirty="0">
                <a:solidFill>
                  <a:srgbClr val="CC3300"/>
                </a:solidFill>
              </a:rPr>
              <a:t>Markov model</a:t>
            </a:r>
            <a:r>
              <a:rPr lang="en-US" dirty="0"/>
              <a:t>, </a:t>
            </a:r>
            <a:r>
              <a:rPr lang="en-US" b="0" dirty="0"/>
              <a:t>describing the possible phone sequences for pronouncing a given word, e.g., “tomato:”</a:t>
            </a:r>
            <a:endParaRPr lang="en-US" b="0" dirty="0">
              <a:solidFill>
                <a:srgbClr val="CC3300"/>
              </a:solidFill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914400" y="4876800"/>
            <a:ext cx="7924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000" b="1">
                <a:latin typeface="Arial" charset="0"/>
              </a:rPr>
              <a:t>Nodes: </a:t>
            </a:r>
            <a:r>
              <a:rPr lang="en-US" sz="2000">
                <a:latin typeface="Arial" charset="0"/>
              </a:rPr>
              <a:t>correspond to the production of a phone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>
                <a:solidFill>
                  <a:srgbClr val="CC3300"/>
                </a:solidFill>
                <a:latin typeface="Arial" charset="0"/>
              </a:rPr>
              <a:t>sound slurring</a:t>
            </a:r>
            <a:r>
              <a:rPr lang="en-US" sz="2000">
                <a:latin typeface="Arial" charset="0"/>
              </a:rPr>
              <a:t> (coarticulation), e,g., due to quickly pronouncing a word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>
                <a:solidFill>
                  <a:srgbClr val="CC3300"/>
                </a:solidFill>
                <a:latin typeface="Arial" charset="0"/>
              </a:rPr>
              <a:t>variation in pronunciation</a:t>
            </a:r>
            <a:r>
              <a:rPr lang="en-US" sz="2000">
                <a:latin typeface="Arial" charset="0"/>
              </a:rPr>
              <a:t> of words, e.g., due to dialects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000" b="1">
                <a:latin typeface="Arial" charset="0"/>
              </a:rPr>
              <a:t>Arcs:</a:t>
            </a:r>
            <a:r>
              <a:rPr lang="en-US" sz="2000">
                <a:latin typeface="Arial" charset="0"/>
              </a:rPr>
              <a:t> probability of transitioning from current state to another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828800" y="3581400"/>
            <a:ext cx="4800600" cy="1327150"/>
            <a:chOff x="1152" y="2256"/>
            <a:chExt cx="3024" cy="836"/>
          </a:xfrm>
        </p:grpSpPr>
        <p:sp>
          <p:nvSpPr>
            <p:cNvPr id="46087" name="Oval 39"/>
            <p:cNvSpPr>
              <a:spLocks noChangeArrowheads="1"/>
            </p:cNvSpPr>
            <p:nvPr/>
          </p:nvSpPr>
          <p:spPr bwMode="auto">
            <a:xfrm>
              <a:off x="1152" y="2496"/>
              <a:ext cx="336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[t]</a:t>
              </a:r>
            </a:p>
          </p:txBody>
        </p:sp>
        <p:sp>
          <p:nvSpPr>
            <p:cNvPr id="46088" name="Oval 40"/>
            <p:cNvSpPr>
              <a:spLocks noChangeArrowheads="1"/>
            </p:cNvSpPr>
            <p:nvPr/>
          </p:nvSpPr>
          <p:spPr bwMode="auto">
            <a:xfrm>
              <a:off x="1680" y="2256"/>
              <a:ext cx="336" cy="336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[ow]</a:t>
              </a:r>
            </a:p>
          </p:txBody>
        </p:sp>
        <p:sp>
          <p:nvSpPr>
            <p:cNvPr id="46089" name="Oval 41"/>
            <p:cNvSpPr>
              <a:spLocks noChangeArrowheads="1"/>
            </p:cNvSpPr>
            <p:nvPr/>
          </p:nvSpPr>
          <p:spPr bwMode="auto">
            <a:xfrm>
              <a:off x="1680" y="2736"/>
              <a:ext cx="336" cy="336"/>
            </a:xfrm>
            <a:prstGeom prst="ellipse">
              <a:avLst/>
            </a:prstGeom>
            <a:solidFill>
              <a:schemeClr val="fol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[ah]</a:t>
              </a:r>
            </a:p>
          </p:txBody>
        </p:sp>
        <p:sp>
          <p:nvSpPr>
            <p:cNvPr id="46090" name="Oval 42"/>
            <p:cNvSpPr>
              <a:spLocks noChangeArrowheads="1"/>
            </p:cNvSpPr>
            <p:nvPr/>
          </p:nvSpPr>
          <p:spPr bwMode="auto">
            <a:xfrm>
              <a:off x="2208" y="2496"/>
              <a:ext cx="336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[m]</a:t>
              </a:r>
            </a:p>
          </p:txBody>
        </p:sp>
        <p:sp>
          <p:nvSpPr>
            <p:cNvPr id="46091" name="Oval 43"/>
            <p:cNvSpPr>
              <a:spLocks noChangeArrowheads="1"/>
            </p:cNvSpPr>
            <p:nvPr/>
          </p:nvSpPr>
          <p:spPr bwMode="auto">
            <a:xfrm>
              <a:off x="2736" y="2256"/>
              <a:ext cx="336" cy="33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[ey]</a:t>
              </a:r>
            </a:p>
          </p:txBody>
        </p:sp>
        <p:sp>
          <p:nvSpPr>
            <p:cNvPr id="46092" name="Oval 44"/>
            <p:cNvSpPr>
              <a:spLocks noChangeArrowheads="1"/>
            </p:cNvSpPr>
            <p:nvPr/>
          </p:nvSpPr>
          <p:spPr bwMode="auto">
            <a:xfrm>
              <a:off x="2736" y="2736"/>
              <a:ext cx="336" cy="336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[aa]</a:t>
              </a:r>
            </a:p>
          </p:txBody>
        </p:sp>
        <p:sp>
          <p:nvSpPr>
            <p:cNvPr id="46093" name="Oval 45"/>
            <p:cNvSpPr>
              <a:spLocks noChangeArrowheads="1"/>
            </p:cNvSpPr>
            <p:nvPr/>
          </p:nvSpPr>
          <p:spPr bwMode="auto">
            <a:xfrm>
              <a:off x="3264" y="2496"/>
              <a:ext cx="336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[t]</a:t>
              </a:r>
            </a:p>
          </p:txBody>
        </p:sp>
        <p:sp>
          <p:nvSpPr>
            <p:cNvPr id="46094" name="Oval 46"/>
            <p:cNvSpPr>
              <a:spLocks noChangeArrowheads="1"/>
            </p:cNvSpPr>
            <p:nvPr/>
          </p:nvSpPr>
          <p:spPr bwMode="auto">
            <a:xfrm>
              <a:off x="3840" y="2496"/>
              <a:ext cx="336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[ow]</a:t>
              </a:r>
            </a:p>
          </p:txBody>
        </p:sp>
        <p:cxnSp>
          <p:nvCxnSpPr>
            <p:cNvPr id="46095" name="AutoShape 47"/>
            <p:cNvCxnSpPr>
              <a:cxnSpLocks noChangeShapeType="1"/>
              <a:stCxn id="46087" idx="7"/>
              <a:endCxn id="46088" idx="2"/>
            </p:cNvCxnSpPr>
            <p:nvPr/>
          </p:nvCxnSpPr>
          <p:spPr bwMode="auto">
            <a:xfrm flipV="1">
              <a:off x="1439" y="2424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6" name="AutoShape 48"/>
            <p:cNvCxnSpPr>
              <a:cxnSpLocks noChangeShapeType="1"/>
              <a:stCxn id="46087" idx="5"/>
              <a:endCxn id="46089" idx="2"/>
            </p:cNvCxnSpPr>
            <p:nvPr/>
          </p:nvCxnSpPr>
          <p:spPr bwMode="auto">
            <a:xfrm>
              <a:off x="1439" y="2791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7" name="AutoShape 49"/>
            <p:cNvCxnSpPr>
              <a:cxnSpLocks noChangeShapeType="1"/>
              <a:stCxn id="46090" idx="7"/>
              <a:endCxn id="46091" idx="2"/>
            </p:cNvCxnSpPr>
            <p:nvPr/>
          </p:nvCxnSpPr>
          <p:spPr bwMode="auto">
            <a:xfrm flipV="1">
              <a:off x="2495" y="2424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8" name="AutoShape 50"/>
            <p:cNvCxnSpPr>
              <a:cxnSpLocks noChangeShapeType="1"/>
              <a:stCxn id="46090" idx="5"/>
              <a:endCxn id="46092" idx="2"/>
            </p:cNvCxnSpPr>
            <p:nvPr/>
          </p:nvCxnSpPr>
          <p:spPr bwMode="auto">
            <a:xfrm>
              <a:off x="2495" y="2791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9" name="AutoShape 51"/>
            <p:cNvCxnSpPr>
              <a:cxnSpLocks noChangeShapeType="1"/>
              <a:stCxn id="46088" idx="6"/>
              <a:endCxn id="46090" idx="1"/>
            </p:cNvCxnSpPr>
            <p:nvPr/>
          </p:nvCxnSpPr>
          <p:spPr bwMode="auto">
            <a:xfrm>
              <a:off x="2024" y="2424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AutoShape 52"/>
            <p:cNvCxnSpPr>
              <a:cxnSpLocks noChangeShapeType="1"/>
              <a:stCxn id="46089" idx="6"/>
              <a:endCxn id="46090" idx="3"/>
            </p:cNvCxnSpPr>
            <p:nvPr/>
          </p:nvCxnSpPr>
          <p:spPr bwMode="auto">
            <a:xfrm flipV="1">
              <a:off x="2024" y="2791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1" name="AutoShape 53"/>
            <p:cNvCxnSpPr>
              <a:cxnSpLocks noChangeShapeType="1"/>
              <a:stCxn id="46093" idx="6"/>
              <a:endCxn id="46094" idx="2"/>
            </p:cNvCxnSpPr>
            <p:nvPr/>
          </p:nvCxnSpPr>
          <p:spPr bwMode="auto">
            <a:xfrm>
              <a:off x="3608" y="2664"/>
              <a:ext cx="224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2" name="AutoShape 54"/>
            <p:cNvCxnSpPr>
              <a:cxnSpLocks noChangeShapeType="1"/>
              <a:stCxn id="46091" idx="6"/>
              <a:endCxn id="46093" idx="1"/>
            </p:cNvCxnSpPr>
            <p:nvPr/>
          </p:nvCxnSpPr>
          <p:spPr bwMode="auto">
            <a:xfrm>
              <a:off x="3080" y="2424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3" name="AutoShape 55"/>
            <p:cNvCxnSpPr>
              <a:cxnSpLocks noChangeShapeType="1"/>
              <a:stCxn id="46092" idx="6"/>
              <a:endCxn id="46093" idx="3"/>
            </p:cNvCxnSpPr>
            <p:nvPr/>
          </p:nvCxnSpPr>
          <p:spPr bwMode="auto">
            <a:xfrm flipV="1">
              <a:off x="3080" y="2791"/>
              <a:ext cx="233" cy="1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104" name="Text Box 56"/>
            <p:cNvSpPr txBox="1">
              <a:spLocks noChangeArrowheads="1"/>
            </p:cNvSpPr>
            <p:nvPr/>
          </p:nvSpPr>
          <p:spPr bwMode="auto">
            <a:xfrm>
              <a:off x="2448" y="2256"/>
              <a:ext cx="2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.6</a:t>
              </a:r>
            </a:p>
          </p:txBody>
        </p:sp>
        <p:sp>
          <p:nvSpPr>
            <p:cNvPr id="46105" name="Text Box 57"/>
            <p:cNvSpPr txBox="1">
              <a:spLocks noChangeArrowheads="1"/>
            </p:cNvSpPr>
            <p:nvPr/>
          </p:nvSpPr>
          <p:spPr bwMode="auto">
            <a:xfrm>
              <a:off x="2448" y="2880"/>
              <a:ext cx="2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.4</a:t>
              </a:r>
            </a:p>
          </p:txBody>
        </p:sp>
        <p:sp>
          <p:nvSpPr>
            <p:cNvPr id="46106" name="Text Box 58"/>
            <p:cNvSpPr txBox="1">
              <a:spLocks noChangeArrowheads="1"/>
            </p:cNvSpPr>
            <p:nvPr/>
          </p:nvSpPr>
          <p:spPr bwMode="auto">
            <a:xfrm>
              <a:off x="1392" y="2256"/>
              <a:ext cx="2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.2</a:t>
              </a:r>
            </a:p>
          </p:txBody>
        </p:sp>
        <p:sp>
          <p:nvSpPr>
            <p:cNvPr id="46107" name="Text Box 59"/>
            <p:cNvSpPr txBox="1">
              <a:spLocks noChangeArrowheads="1"/>
            </p:cNvSpPr>
            <p:nvPr/>
          </p:nvSpPr>
          <p:spPr bwMode="auto">
            <a:xfrm>
              <a:off x="1392" y="2880"/>
              <a:ext cx="2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.8</a:t>
              </a:r>
            </a:p>
          </p:txBody>
        </p:sp>
        <p:sp>
          <p:nvSpPr>
            <p:cNvPr id="46108" name="Text Box 60"/>
            <p:cNvSpPr txBox="1">
              <a:spLocks noChangeArrowheads="1"/>
            </p:cNvSpPr>
            <p:nvPr/>
          </p:nvSpPr>
          <p:spPr bwMode="auto">
            <a:xfrm>
              <a:off x="2064" y="225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1</a:t>
              </a:r>
            </a:p>
          </p:txBody>
        </p:sp>
        <p:sp>
          <p:nvSpPr>
            <p:cNvPr id="46109" name="Text Box 61"/>
            <p:cNvSpPr txBox="1">
              <a:spLocks noChangeArrowheads="1"/>
            </p:cNvSpPr>
            <p:nvPr/>
          </p:nvSpPr>
          <p:spPr bwMode="auto">
            <a:xfrm>
              <a:off x="2064" y="288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1</a:t>
              </a:r>
            </a:p>
          </p:txBody>
        </p:sp>
        <p:sp>
          <p:nvSpPr>
            <p:cNvPr id="46110" name="Text Box 62"/>
            <p:cNvSpPr txBox="1">
              <a:spLocks noChangeArrowheads="1"/>
            </p:cNvSpPr>
            <p:nvPr/>
          </p:nvSpPr>
          <p:spPr bwMode="auto">
            <a:xfrm>
              <a:off x="3552" y="244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1</a:t>
              </a:r>
            </a:p>
          </p:txBody>
        </p:sp>
        <p:sp>
          <p:nvSpPr>
            <p:cNvPr id="46111" name="Text Box 63"/>
            <p:cNvSpPr txBox="1">
              <a:spLocks noChangeArrowheads="1"/>
            </p:cNvSpPr>
            <p:nvPr/>
          </p:nvSpPr>
          <p:spPr bwMode="auto">
            <a:xfrm>
              <a:off x="3120" y="225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1</a:t>
              </a:r>
            </a:p>
          </p:txBody>
        </p:sp>
        <p:sp>
          <p:nvSpPr>
            <p:cNvPr id="46112" name="Text Box 64"/>
            <p:cNvSpPr txBox="1">
              <a:spLocks noChangeArrowheads="1"/>
            </p:cNvSpPr>
            <p:nvPr/>
          </p:nvSpPr>
          <p:spPr bwMode="auto">
            <a:xfrm>
              <a:off x="3120" y="288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1</a:t>
              </a:r>
            </a:p>
          </p:txBody>
        </p:sp>
      </p:grpSp>
      <p:cxnSp>
        <p:nvCxnSpPr>
          <p:cNvPr id="35" name="AutoShape 48"/>
          <p:cNvCxnSpPr>
            <a:cxnSpLocks noChangeShapeType="1"/>
          </p:cNvCxnSpPr>
          <p:nvPr/>
        </p:nvCxnSpPr>
        <p:spPr bwMode="auto">
          <a:xfrm>
            <a:off x="1431925" y="4218783"/>
            <a:ext cx="3698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5108" grpId="0" uiExpand="1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114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Phones </a:t>
            </a:r>
            <a:r>
              <a:rPr lang="en-US" dirty="0">
                <a:latin typeface="Palatino" pitchFamily="18" charset="0"/>
              </a:rPr>
              <a:t>|</a:t>
            </a:r>
            <a:r>
              <a:rPr lang="en-US" i="1" dirty="0">
                <a:latin typeface="Palatino" pitchFamily="18" charset="0"/>
              </a:rPr>
              <a:t>Word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as a </a:t>
            </a:r>
            <a:r>
              <a:rPr lang="en-US" dirty="0">
                <a:solidFill>
                  <a:srgbClr val="CC3300"/>
                </a:solidFill>
              </a:rPr>
              <a:t>Markov model</a:t>
            </a:r>
            <a:r>
              <a:rPr lang="en-US" dirty="0"/>
              <a:t>, </a:t>
            </a:r>
            <a:r>
              <a:rPr lang="en-US" b="0" dirty="0"/>
              <a:t>describing the possible phone sequences for pronouncing a given word, e.g., “tomato:” </a:t>
            </a:r>
            <a:endParaRPr lang="en-US" b="0" dirty="0">
              <a:solidFill>
                <a:srgbClr val="CC3300"/>
              </a:solidFill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914400" y="5029200"/>
            <a:ext cx="807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sz="2000" b="1" i="1" dirty="0">
                <a:latin typeface="Palatino" pitchFamily="18" charset="0"/>
              </a:rPr>
              <a:t>P</a:t>
            </a:r>
            <a:r>
              <a:rPr lang="en-US" sz="2000" b="1" dirty="0">
                <a:latin typeface="Palatino" pitchFamily="18" charset="0"/>
              </a:rPr>
              <a:t>(</a:t>
            </a:r>
            <a:r>
              <a:rPr lang="en-US" sz="2000" b="1" i="1" dirty="0">
                <a:latin typeface="Palatino" pitchFamily="18" charset="0"/>
              </a:rPr>
              <a:t>Phones </a:t>
            </a:r>
            <a:r>
              <a:rPr lang="en-US" sz="2000" b="1" dirty="0">
                <a:latin typeface="Palatino" pitchFamily="18" charset="0"/>
              </a:rPr>
              <a:t>|</a:t>
            </a:r>
            <a:r>
              <a:rPr lang="en-US" sz="2000" b="1" i="1" dirty="0">
                <a:latin typeface="Palatino" pitchFamily="18" charset="0"/>
              </a:rPr>
              <a:t> Word)</a:t>
            </a:r>
            <a:r>
              <a:rPr lang="en-US" sz="2000" b="1" dirty="0">
                <a:latin typeface="Arial" charset="0"/>
              </a:rPr>
              <a:t> is a </a:t>
            </a:r>
            <a:r>
              <a:rPr lang="en-US" sz="2000" b="1" i="1" dirty="0">
                <a:solidFill>
                  <a:srgbClr val="CC3300"/>
                </a:solidFill>
                <a:latin typeface="Arial" charset="0"/>
              </a:rPr>
              <a:t>path</a:t>
            </a:r>
            <a:r>
              <a:rPr lang="en-US" sz="2000" b="1" dirty="0">
                <a:latin typeface="Arial" charset="0"/>
              </a:rPr>
              <a:t> through the graph, e.g.,</a:t>
            </a:r>
            <a:endParaRPr lang="en-US" sz="2000" b="1" i="1" dirty="0">
              <a:latin typeface="Palatino" pitchFamily="18" charset="0"/>
            </a:endParaRP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b="1" i="1" dirty="0">
                <a:latin typeface="Palatino" pitchFamily="18" charset="0"/>
              </a:rPr>
              <a:t>P </a:t>
            </a:r>
            <a:r>
              <a:rPr lang="en-US" sz="2000" b="1" dirty="0">
                <a:latin typeface="Palatino" pitchFamily="18" charset="0"/>
              </a:rPr>
              <a:t>([</a:t>
            </a:r>
            <a:r>
              <a:rPr lang="en-US" sz="2000" b="1" i="1" dirty="0" err="1">
                <a:latin typeface="Palatino" pitchFamily="18" charset="0"/>
              </a:rPr>
              <a:t>towmeytow</a:t>
            </a:r>
            <a:r>
              <a:rPr lang="en-US" sz="2000" b="1" dirty="0">
                <a:latin typeface="Palatino" pitchFamily="18" charset="0"/>
              </a:rPr>
              <a:t>]</a:t>
            </a:r>
            <a:r>
              <a:rPr lang="en-US" sz="2000" b="1" i="1" dirty="0">
                <a:latin typeface="Palatino" pitchFamily="18" charset="0"/>
              </a:rPr>
              <a:t> </a:t>
            </a:r>
            <a:r>
              <a:rPr lang="en-US" sz="2000" b="1" dirty="0">
                <a:latin typeface="Palatino" pitchFamily="18" charset="0"/>
              </a:rPr>
              <a:t>| </a:t>
            </a:r>
            <a:r>
              <a:rPr lang="en-US" sz="2000" b="1" i="1" dirty="0">
                <a:latin typeface="Palatino" pitchFamily="18" charset="0"/>
              </a:rPr>
              <a:t>tomato 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0.2 * 1 * 0.6 * 1 * 1 </a:t>
            </a:r>
            <a:r>
              <a:rPr lang="en-US" sz="2000" b="1" i="1" dirty="0">
                <a:latin typeface="Palatino" pitchFamily="18" charset="0"/>
              </a:rPr>
              <a:t>= </a:t>
            </a:r>
            <a:r>
              <a:rPr lang="en-US" sz="2000" dirty="0">
                <a:latin typeface="Palatino" pitchFamily="18" charset="0"/>
              </a:rPr>
              <a:t>0.12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b="1" i="1" dirty="0">
                <a:latin typeface="Palatino" pitchFamily="18" charset="0"/>
              </a:rPr>
              <a:t>P </a:t>
            </a:r>
            <a:r>
              <a:rPr lang="en-US" sz="2000" b="1" dirty="0">
                <a:latin typeface="Palatino" pitchFamily="18" charset="0"/>
              </a:rPr>
              <a:t>([</a:t>
            </a:r>
            <a:r>
              <a:rPr lang="en-US" sz="2000" b="1" i="1" dirty="0" err="1">
                <a:latin typeface="Palatino" pitchFamily="18" charset="0"/>
              </a:rPr>
              <a:t>towmaatow</a:t>
            </a:r>
            <a:r>
              <a:rPr lang="en-US" sz="2000" b="1" dirty="0">
                <a:latin typeface="Palatino" pitchFamily="18" charset="0"/>
              </a:rPr>
              <a:t>]</a:t>
            </a:r>
            <a:r>
              <a:rPr lang="en-US" sz="2000" b="1" i="1" dirty="0">
                <a:latin typeface="Palatino" pitchFamily="18" charset="0"/>
              </a:rPr>
              <a:t> </a:t>
            </a:r>
            <a:r>
              <a:rPr lang="en-US" sz="2000" b="1" dirty="0">
                <a:latin typeface="Palatino" pitchFamily="18" charset="0"/>
              </a:rPr>
              <a:t>| </a:t>
            </a:r>
            <a:r>
              <a:rPr lang="en-US" sz="2000" b="1" i="1" dirty="0">
                <a:latin typeface="Palatino" pitchFamily="18" charset="0"/>
              </a:rPr>
              <a:t>tomato 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0.2 * 1 * 0.4 * 1 * 1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0.08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b="1" i="1" dirty="0">
                <a:latin typeface="Palatino" pitchFamily="18" charset="0"/>
              </a:rPr>
              <a:t>P </a:t>
            </a:r>
            <a:r>
              <a:rPr lang="en-US" sz="2000" b="1" dirty="0">
                <a:latin typeface="Palatino" pitchFamily="18" charset="0"/>
              </a:rPr>
              <a:t>([</a:t>
            </a:r>
            <a:r>
              <a:rPr lang="en-US" sz="2000" b="1" i="1" dirty="0" err="1">
                <a:latin typeface="Palatino" pitchFamily="18" charset="0"/>
              </a:rPr>
              <a:t>tahmeytow</a:t>
            </a:r>
            <a:r>
              <a:rPr lang="en-US" sz="2000" b="1" dirty="0">
                <a:latin typeface="Palatino" pitchFamily="18" charset="0"/>
              </a:rPr>
              <a:t>]</a:t>
            </a:r>
            <a:r>
              <a:rPr lang="en-US" sz="2000" b="1" i="1" dirty="0">
                <a:latin typeface="Palatino" pitchFamily="18" charset="0"/>
              </a:rPr>
              <a:t> </a:t>
            </a:r>
            <a:r>
              <a:rPr lang="en-US" sz="2000" b="1" dirty="0">
                <a:latin typeface="Palatino" pitchFamily="18" charset="0"/>
              </a:rPr>
              <a:t>| </a:t>
            </a:r>
            <a:r>
              <a:rPr lang="en-US" sz="2000" b="1" i="1" dirty="0">
                <a:latin typeface="Palatino" pitchFamily="18" charset="0"/>
              </a:rPr>
              <a:t>tomato 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0.8 * 1 * 0.6 * 1 * 1 </a:t>
            </a:r>
            <a:r>
              <a:rPr lang="en-US" sz="2000" b="1" i="1" dirty="0">
                <a:latin typeface="Palatino" pitchFamily="18" charset="0"/>
              </a:rPr>
              <a:t>= </a:t>
            </a:r>
            <a:r>
              <a:rPr lang="en-US" sz="2000" dirty="0">
                <a:latin typeface="Palatino" pitchFamily="18" charset="0"/>
              </a:rPr>
              <a:t>0.48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sz="2000" b="1" i="1" dirty="0">
                <a:latin typeface="Palatino" pitchFamily="18" charset="0"/>
              </a:rPr>
              <a:t>P </a:t>
            </a:r>
            <a:r>
              <a:rPr lang="en-US" sz="2000" b="1" dirty="0">
                <a:latin typeface="Palatino" pitchFamily="18" charset="0"/>
              </a:rPr>
              <a:t>([</a:t>
            </a:r>
            <a:r>
              <a:rPr lang="en-US" sz="2000" b="1" i="1" dirty="0" err="1">
                <a:latin typeface="Palatino" pitchFamily="18" charset="0"/>
              </a:rPr>
              <a:t>tahmaatow</a:t>
            </a:r>
            <a:r>
              <a:rPr lang="en-US" sz="2000" b="1" dirty="0">
                <a:latin typeface="Palatino" pitchFamily="18" charset="0"/>
              </a:rPr>
              <a:t>]</a:t>
            </a:r>
            <a:r>
              <a:rPr lang="en-US" sz="2000" b="1" i="1" dirty="0">
                <a:latin typeface="Palatino" pitchFamily="18" charset="0"/>
              </a:rPr>
              <a:t> </a:t>
            </a:r>
            <a:r>
              <a:rPr lang="en-US" sz="2000" b="1" dirty="0">
                <a:latin typeface="Palatino" pitchFamily="18" charset="0"/>
              </a:rPr>
              <a:t>| </a:t>
            </a:r>
            <a:r>
              <a:rPr lang="en-US" sz="2000" b="1" i="1" dirty="0">
                <a:latin typeface="Palatino" pitchFamily="18" charset="0"/>
              </a:rPr>
              <a:t>tomato 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0.8 * 1 * 0.4 * 1 * 1</a:t>
            </a:r>
            <a:r>
              <a:rPr lang="en-US" sz="2000" b="1" i="1" dirty="0">
                <a:latin typeface="Palatino" pitchFamily="18" charset="0"/>
              </a:rPr>
              <a:t> = </a:t>
            </a:r>
            <a:r>
              <a:rPr lang="en-US" sz="2000" dirty="0">
                <a:latin typeface="Palatino" pitchFamily="18" charset="0"/>
              </a:rPr>
              <a:t>0.32</a:t>
            </a:r>
          </a:p>
        </p:txBody>
      </p:sp>
      <p:sp>
        <p:nvSpPr>
          <p:cNvPr id="47110" name="Oval 6"/>
          <p:cNvSpPr>
            <a:spLocks noChangeArrowheads="1"/>
          </p:cNvSpPr>
          <p:nvPr/>
        </p:nvSpPr>
        <p:spPr bwMode="auto">
          <a:xfrm>
            <a:off x="1828800" y="3962400"/>
            <a:ext cx="533400" cy="5334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[t]</a:t>
            </a:r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2667000" y="3581400"/>
            <a:ext cx="533400" cy="5334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[ow]</a:t>
            </a:r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2667000" y="4343400"/>
            <a:ext cx="533400" cy="533400"/>
          </a:xfrm>
          <a:prstGeom prst="ellipse">
            <a:avLst/>
          </a:prstGeom>
          <a:solidFill>
            <a:schemeClr val="folHlink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[ah]</a:t>
            </a:r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>
            <a:off x="3505200" y="3962400"/>
            <a:ext cx="533400" cy="5334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[m]</a:t>
            </a:r>
          </a:p>
        </p:txBody>
      </p:sp>
      <p:sp>
        <p:nvSpPr>
          <p:cNvPr id="47114" name="Oval 10"/>
          <p:cNvSpPr>
            <a:spLocks noChangeArrowheads="1"/>
          </p:cNvSpPr>
          <p:nvPr/>
        </p:nvSpPr>
        <p:spPr bwMode="auto">
          <a:xfrm>
            <a:off x="4343400" y="3581400"/>
            <a:ext cx="533400" cy="533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[ey]</a:t>
            </a:r>
          </a:p>
        </p:txBody>
      </p:sp>
      <p:sp>
        <p:nvSpPr>
          <p:cNvPr id="47115" name="Oval 11"/>
          <p:cNvSpPr>
            <a:spLocks noChangeArrowheads="1"/>
          </p:cNvSpPr>
          <p:nvPr/>
        </p:nvSpPr>
        <p:spPr bwMode="auto">
          <a:xfrm>
            <a:off x="4343400" y="4343400"/>
            <a:ext cx="533400" cy="533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[aa]</a:t>
            </a:r>
          </a:p>
        </p:txBody>
      </p:sp>
      <p:sp>
        <p:nvSpPr>
          <p:cNvPr id="47116" name="Oval 12"/>
          <p:cNvSpPr>
            <a:spLocks noChangeArrowheads="1"/>
          </p:cNvSpPr>
          <p:nvPr/>
        </p:nvSpPr>
        <p:spPr bwMode="auto">
          <a:xfrm>
            <a:off x="5181600" y="3962400"/>
            <a:ext cx="533400" cy="5334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[t]</a:t>
            </a:r>
          </a:p>
        </p:txBody>
      </p:sp>
      <p:sp>
        <p:nvSpPr>
          <p:cNvPr id="47117" name="Oval 13"/>
          <p:cNvSpPr>
            <a:spLocks noChangeArrowheads="1"/>
          </p:cNvSpPr>
          <p:nvPr/>
        </p:nvSpPr>
        <p:spPr bwMode="auto">
          <a:xfrm>
            <a:off x="6096000" y="3962400"/>
            <a:ext cx="533400" cy="5334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[ow]</a:t>
            </a:r>
          </a:p>
        </p:txBody>
      </p:sp>
      <p:cxnSp>
        <p:nvCxnSpPr>
          <p:cNvPr id="47118" name="AutoShape 14"/>
          <p:cNvCxnSpPr>
            <a:cxnSpLocks noChangeShapeType="1"/>
            <a:stCxn id="47110" idx="7"/>
            <a:endCxn id="47111" idx="2"/>
          </p:cNvCxnSpPr>
          <p:nvPr/>
        </p:nvCxnSpPr>
        <p:spPr bwMode="auto">
          <a:xfrm flipV="1">
            <a:off x="2284413" y="3848100"/>
            <a:ext cx="369887" cy="179388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AutoShape 15"/>
          <p:cNvCxnSpPr>
            <a:cxnSpLocks noChangeShapeType="1"/>
            <a:stCxn id="47110" idx="5"/>
            <a:endCxn id="47112" idx="2"/>
          </p:cNvCxnSpPr>
          <p:nvPr/>
        </p:nvCxnSpPr>
        <p:spPr bwMode="auto">
          <a:xfrm>
            <a:off x="2284413" y="4430713"/>
            <a:ext cx="369887" cy="179387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0" name="AutoShape 16"/>
          <p:cNvCxnSpPr>
            <a:cxnSpLocks noChangeShapeType="1"/>
            <a:stCxn id="47113" idx="7"/>
            <a:endCxn id="47114" idx="2"/>
          </p:cNvCxnSpPr>
          <p:nvPr/>
        </p:nvCxnSpPr>
        <p:spPr bwMode="auto">
          <a:xfrm flipV="1">
            <a:off x="3960813" y="3848100"/>
            <a:ext cx="369887" cy="179388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1" name="AutoShape 17"/>
          <p:cNvCxnSpPr>
            <a:cxnSpLocks noChangeShapeType="1"/>
            <a:stCxn id="47113" idx="5"/>
            <a:endCxn id="47115" idx="2"/>
          </p:cNvCxnSpPr>
          <p:nvPr/>
        </p:nvCxnSpPr>
        <p:spPr bwMode="auto">
          <a:xfrm>
            <a:off x="3960813" y="4430713"/>
            <a:ext cx="369887" cy="179387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2" name="AutoShape 18"/>
          <p:cNvCxnSpPr>
            <a:cxnSpLocks noChangeShapeType="1"/>
            <a:stCxn id="47111" idx="6"/>
            <a:endCxn id="47113" idx="1"/>
          </p:cNvCxnSpPr>
          <p:nvPr/>
        </p:nvCxnSpPr>
        <p:spPr bwMode="auto">
          <a:xfrm>
            <a:off x="3213100" y="3848100"/>
            <a:ext cx="369888" cy="179388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3" name="AutoShape 19"/>
          <p:cNvCxnSpPr>
            <a:cxnSpLocks noChangeShapeType="1"/>
            <a:stCxn id="47112" idx="6"/>
            <a:endCxn id="47113" idx="3"/>
          </p:cNvCxnSpPr>
          <p:nvPr/>
        </p:nvCxnSpPr>
        <p:spPr bwMode="auto">
          <a:xfrm flipV="1">
            <a:off x="3213100" y="4430713"/>
            <a:ext cx="369888" cy="179387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4" name="AutoShape 20"/>
          <p:cNvCxnSpPr>
            <a:cxnSpLocks noChangeShapeType="1"/>
            <a:stCxn id="47116" idx="6"/>
            <a:endCxn id="47117" idx="2"/>
          </p:cNvCxnSpPr>
          <p:nvPr/>
        </p:nvCxnSpPr>
        <p:spPr bwMode="auto">
          <a:xfrm>
            <a:off x="5727700" y="4229100"/>
            <a:ext cx="3556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5" name="AutoShape 21"/>
          <p:cNvCxnSpPr>
            <a:cxnSpLocks noChangeShapeType="1"/>
            <a:stCxn id="47114" idx="6"/>
            <a:endCxn id="47116" idx="1"/>
          </p:cNvCxnSpPr>
          <p:nvPr/>
        </p:nvCxnSpPr>
        <p:spPr bwMode="auto">
          <a:xfrm>
            <a:off x="4889500" y="3848100"/>
            <a:ext cx="369888" cy="179388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26" name="AutoShape 22"/>
          <p:cNvCxnSpPr>
            <a:cxnSpLocks noChangeShapeType="1"/>
            <a:stCxn id="47115" idx="6"/>
            <a:endCxn id="47116" idx="3"/>
          </p:cNvCxnSpPr>
          <p:nvPr/>
        </p:nvCxnSpPr>
        <p:spPr bwMode="auto">
          <a:xfrm flipV="1">
            <a:off x="4889500" y="4430713"/>
            <a:ext cx="369888" cy="179387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3886200" y="35814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.6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3886200" y="45720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.4</a:t>
            </a: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2209800" y="35814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.2</a:t>
            </a:r>
          </a:p>
        </p:txBody>
      </p:sp>
      <p:sp>
        <p:nvSpPr>
          <p:cNvPr id="47130" name="Text Box 26"/>
          <p:cNvSpPr txBox="1">
            <a:spLocks noChangeArrowheads="1"/>
          </p:cNvSpPr>
          <p:nvPr/>
        </p:nvSpPr>
        <p:spPr bwMode="auto">
          <a:xfrm>
            <a:off x="2209800" y="4572000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.8</a:t>
            </a:r>
          </a:p>
        </p:txBody>
      </p:sp>
      <p:sp>
        <p:nvSpPr>
          <p:cNvPr id="47131" name="Text Box 27"/>
          <p:cNvSpPr txBox="1">
            <a:spLocks noChangeArrowheads="1"/>
          </p:cNvSpPr>
          <p:nvPr/>
        </p:nvSpPr>
        <p:spPr bwMode="auto">
          <a:xfrm>
            <a:off x="3276600" y="3581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</a:t>
            </a:r>
          </a:p>
        </p:txBody>
      </p:sp>
      <p:sp>
        <p:nvSpPr>
          <p:cNvPr id="47132" name="Text Box 28"/>
          <p:cNvSpPr txBox="1">
            <a:spLocks noChangeArrowheads="1"/>
          </p:cNvSpPr>
          <p:nvPr/>
        </p:nvSpPr>
        <p:spPr bwMode="auto">
          <a:xfrm>
            <a:off x="3276600" y="45720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</a:t>
            </a:r>
          </a:p>
        </p:txBody>
      </p:sp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5638800" y="38862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</a:t>
            </a: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4953000" y="35814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</a:t>
            </a: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4953000" y="4572000"/>
            <a:ext cx="296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</a:t>
            </a:r>
          </a:p>
        </p:txBody>
      </p:sp>
      <p:cxnSp>
        <p:nvCxnSpPr>
          <p:cNvPr id="32" name="AutoShape 48"/>
          <p:cNvCxnSpPr>
            <a:cxnSpLocks noChangeShapeType="1"/>
          </p:cNvCxnSpPr>
          <p:nvPr/>
        </p:nvCxnSpPr>
        <p:spPr bwMode="auto">
          <a:xfrm>
            <a:off x="1431925" y="4218783"/>
            <a:ext cx="3698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3" name="Oval 32"/>
          <p:cNvSpPr/>
          <p:nvPr/>
        </p:nvSpPr>
        <p:spPr bwMode="auto">
          <a:xfrm>
            <a:off x="601662" y="3917950"/>
            <a:ext cx="830263" cy="51752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START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4" grpId="0" build="p" bldLvl="2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6600"/>
            <a:ext cx="77724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Look at probabilities of various phones as we listen: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In corpus “need” always starts with "n" sound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What are the possibilities for the next sound? With probability 1, we know that next sound will be "</a:t>
            </a:r>
            <a:r>
              <a:rPr lang="en-US" sz="1800" dirty="0" err="1">
                <a:cs typeface="Times New Roman" pitchFamily="18" charset="0"/>
              </a:rPr>
              <a:t>iy</a:t>
            </a:r>
            <a:r>
              <a:rPr lang="en-US" sz="1800" dirty="0">
                <a:cs typeface="Times New Roman" pitchFamily="18" charset="0"/>
              </a:rPr>
              <a:t>"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What are possibilities for next sound? 11% of the time, “d” sound will be omitted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Probability of transitioning from "</a:t>
            </a:r>
            <a:r>
              <a:rPr lang="en-US" sz="1800" dirty="0" err="1">
                <a:cs typeface="Times New Roman" pitchFamily="18" charset="0"/>
              </a:rPr>
              <a:t>iy</a:t>
            </a:r>
            <a:r>
              <a:rPr lang="en-US" sz="1800" dirty="0">
                <a:cs typeface="Times New Roman" pitchFamily="18" charset="0"/>
              </a:rPr>
              <a:t>" to the "d" sound is 0.89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Circles represent two things—states and observations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cs typeface="Times New Roman" pitchFamily="18" charset="0"/>
              </a:rPr>
              <a:t>In real world, state is hidden: For sound [</a:t>
            </a:r>
            <a:r>
              <a:rPr lang="en-US" sz="1800" dirty="0" err="1">
                <a:cs typeface="Times New Roman" pitchFamily="18" charset="0"/>
              </a:rPr>
              <a:t>iy</a:t>
            </a:r>
            <a:r>
              <a:rPr lang="en-US" sz="1800" dirty="0">
                <a:cs typeface="Times New Roman" pitchFamily="18" charset="0"/>
              </a:rPr>
              <a:t>], we don't know whether we are at second phone of the word “knee” or the second phone of the word “need”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 for “Need”</a:t>
            </a:r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495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Problem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467600" cy="3962400"/>
          </a:xfrm>
        </p:spPr>
        <p:txBody>
          <a:bodyPr/>
          <a:lstStyle/>
          <a:p>
            <a:pPr eaLnBrk="1" hangingPunct="1"/>
            <a:r>
              <a:rPr lang="en-US" b="0" dirty="0"/>
              <a:t>The Acoustic Model also needs to compute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Signal</a:t>
            </a:r>
            <a:r>
              <a:rPr lang="en-US" b="0" dirty="0"/>
              <a:t> | </a:t>
            </a:r>
            <a:r>
              <a:rPr lang="en-US" b="0" i="1" dirty="0"/>
              <a:t>Phones</a:t>
            </a:r>
            <a:r>
              <a:rPr lang="en-US" b="0" dirty="0"/>
              <a:t>) but we </a:t>
            </a:r>
            <a:r>
              <a:rPr lang="en-US" dirty="0"/>
              <a:t>don’t know </a:t>
            </a:r>
            <a:r>
              <a:rPr lang="en-US" b="0" dirty="0"/>
              <a:t>the sequence of phones, we only have the observation sequence o</a:t>
            </a:r>
            <a:r>
              <a:rPr lang="en-US" b="0" baseline="-25000" dirty="0"/>
              <a:t>1</a:t>
            </a:r>
            <a:r>
              <a:rPr lang="en-US" b="0" dirty="0"/>
              <a:t>, o</a:t>
            </a:r>
            <a:r>
              <a:rPr lang="en-US" b="0" baseline="-25000" dirty="0"/>
              <a:t>2</a:t>
            </a:r>
            <a:r>
              <a:rPr lang="en-US" b="0" dirty="0"/>
              <a:t>, o</a:t>
            </a:r>
            <a:r>
              <a:rPr lang="en-US" b="0" baseline="-25000" dirty="0"/>
              <a:t>3</a:t>
            </a:r>
            <a:r>
              <a:rPr lang="en-US" b="0" dirty="0"/>
              <a:t>, …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How do we relate the given input observation sequence to the “</a:t>
            </a:r>
            <a:r>
              <a:rPr lang="en-US" dirty="0"/>
              <a:t>hidden</a:t>
            </a:r>
            <a:r>
              <a:rPr lang="en-US" b="0" dirty="0"/>
              <a:t>” phone sequences associated with a word sequence?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Hidden  Markov  Models  (HMMs)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924800" cy="480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0" dirty="0"/>
              <a:t>Sometimes the states we want to predict are</a:t>
            </a:r>
            <a:r>
              <a:rPr lang="en-US" dirty="0"/>
              <a:t> </a:t>
            </a:r>
            <a:r>
              <a:rPr lang="en-US" b="0" i="1" dirty="0"/>
              <a:t>not directly observable</a:t>
            </a:r>
            <a:r>
              <a:rPr lang="en-US" b="0" dirty="0"/>
              <a:t>;</a:t>
            </a:r>
            <a:r>
              <a:rPr lang="en-US" dirty="0"/>
              <a:t>  </a:t>
            </a:r>
            <a:r>
              <a:rPr lang="en-US" b="0" dirty="0"/>
              <a:t>the only observations available are </a:t>
            </a:r>
            <a:r>
              <a:rPr lang="en-US" b="0" i="1" u="sng" dirty="0"/>
              <a:t>indirect</a:t>
            </a:r>
            <a:r>
              <a:rPr lang="en-US" b="0" dirty="0"/>
              <a:t> evidence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Example:  A CS major does </a:t>
            </a:r>
            <a:r>
              <a:rPr lang="en-US" b="0" i="1" dirty="0"/>
              <a:t>not</a:t>
            </a:r>
            <a:r>
              <a:rPr lang="en-US" b="0" dirty="0"/>
              <a:t> have direct access to the </a:t>
            </a:r>
            <a:r>
              <a:rPr lang="en-US" b="0" i="1" dirty="0"/>
              <a:t>weather</a:t>
            </a:r>
            <a:r>
              <a:rPr lang="en-US" b="0" dirty="0"/>
              <a:t> (sunny, cloudy, rainy) each day, but can only observe the condition of each day’s </a:t>
            </a:r>
            <a:r>
              <a:rPr lang="en-US" b="0" i="1" dirty="0"/>
              <a:t>Badger Herald</a:t>
            </a:r>
            <a:r>
              <a:rPr lang="en-US" b="0" dirty="0"/>
              <a:t> </a:t>
            </a:r>
            <a:r>
              <a:rPr lang="en-US" b="0" i="1" dirty="0"/>
              <a:t>newspaper</a:t>
            </a:r>
            <a:r>
              <a:rPr lang="en-US" b="0" dirty="0"/>
              <a:t> (dry, </a:t>
            </a:r>
            <a:r>
              <a:rPr lang="en-US" b="0" dirty="0" err="1"/>
              <a:t>dryish</a:t>
            </a:r>
            <a:r>
              <a:rPr lang="en-US" b="0" dirty="0"/>
              <a:t>, damp, soggy)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/>
              <a:t>Example:  In speech recognition we can observe acoustic features, i.e., </a:t>
            </a:r>
            <a:r>
              <a:rPr lang="en-US" b="0" i="1" dirty="0"/>
              <a:t>o</a:t>
            </a:r>
            <a:r>
              <a:rPr lang="en-US" b="0" i="1" baseline="-25000" dirty="0"/>
              <a:t>1</a:t>
            </a:r>
            <a:r>
              <a:rPr lang="en-US" b="0" i="1" dirty="0"/>
              <a:t>, o</a:t>
            </a:r>
            <a:r>
              <a:rPr lang="en-US" b="0" i="1" baseline="-25000" dirty="0"/>
              <a:t>2</a:t>
            </a:r>
            <a:r>
              <a:rPr lang="en-US" b="0" i="1" dirty="0"/>
              <a:t>, …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dirty="0"/>
              <a:t>but there is no direct evidence of the </a:t>
            </a:r>
            <a:r>
              <a:rPr lang="en-US" b="0" i="1" dirty="0"/>
              <a:t>words</a:t>
            </a:r>
            <a:r>
              <a:rPr lang="en-US" b="0" dirty="0"/>
              <a:t> or </a:t>
            </a:r>
            <a:r>
              <a:rPr lang="en-US" b="0" i="1" dirty="0"/>
              <a:t>phones</a:t>
            </a:r>
            <a:r>
              <a:rPr lang="en-US" b="0" dirty="0"/>
              <a:t> being spoken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077200" cy="838200"/>
          </a:xfrm>
        </p:spPr>
        <p:txBody>
          <a:bodyPr/>
          <a:lstStyle/>
          <a:p>
            <a:r>
              <a:rPr lang="en-US" sz="3600" dirty="0"/>
              <a:t>Commercial Software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77200" cy="3962400"/>
          </a:xfrm>
        </p:spPr>
        <p:txBody>
          <a:bodyPr/>
          <a:lstStyle/>
          <a:p>
            <a:r>
              <a:rPr lang="en-US" b="0" dirty="0"/>
              <a:t>Nuance Dragon NaturallySpeaking</a:t>
            </a:r>
          </a:p>
          <a:p>
            <a:r>
              <a:rPr lang="en-US" b="0" dirty="0"/>
              <a:t>Google Cloud Speech API</a:t>
            </a:r>
          </a:p>
          <a:p>
            <a:r>
              <a:rPr lang="en-US" b="0" dirty="0"/>
              <a:t>Microsoft Bing Speech API</a:t>
            </a:r>
          </a:p>
          <a:p>
            <a:r>
              <a:rPr lang="en-US" b="0" dirty="0"/>
              <a:t>IBM Speech to Text</a:t>
            </a:r>
          </a:p>
          <a:p>
            <a:r>
              <a:rPr lang="en-US" b="0" dirty="0" err="1"/>
              <a:t>wit.ai</a:t>
            </a:r>
            <a:endParaRPr lang="en-US" b="0" dirty="0"/>
          </a:p>
          <a:p>
            <a:r>
              <a:rPr lang="en-US" b="0" dirty="0" err="1"/>
              <a:t>api.ai</a:t>
            </a:r>
            <a:endParaRPr lang="en-US" b="0" dirty="0"/>
          </a:p>
          <a:p>
            <a:r>
              <a:rPr lang="en-US" b="0" dirty="0"/>
              <a:t>CMU Sphinx</a:t>
            </a:r>
          </a:p>
          <a:p>
            <a:r>
              <a:rPr lang="en-US" b="0" dirty="0"/>
              <a:t>and many more</a:t>
            </a: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8077200" cy="762000"/>
          </a:xfrm>
        </p:spPr>
        <p:txBody>
          <a:bodyPr/>
          <a:lstStyle/>
          <a:p>
            <a:pPr marL="609600" indent="-609600" eaLnBrk="1" hangingPunct="1"/>
            <a:r>
              <a:rPr lang="en-US" sz="3600" dirty="0"/>
              <a:t>HMMs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924800" cy="3962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Hidden States</a:t>
            </a:r>
            <a:r>
              <a:rPr lang="en-US" b="0" dirty="0"/>
              <a:t>: The states of real interest, e.g., the true weather or the sequence of words or phones spoken;  represented as a 1</a:t>
            </a:r>
            <a:r>
              <a:rPr lang="en-US" b="0" baseline="30000" dirty="0"/>
              <a:t>st</a:t>
            </a:r>
            <a:r>
              <a:rPr lang="en-US" b="0" dirty="0"/>
              <a:t>-order Markov model</a:t>
            </a:r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Observable States</a:t>
            </a:r>
            <a:r>
              <a:rPr lang="en-US" b="0" dirty="0"/>
              <a:t>:  A discrete set of observable values;  the number of observable values is </a:t>
            </a:r>
            <a:r>
              <a:rPr lang="en-US" b="0" i="1" dirty="0">
                <a:solidFill>
                  <a:srgbClr val="FF0000"/>
                </a:solidFill>
              </a:rPr>
              <a:t>not</a:t>
            </a:r>
            <a:r>
              <a:rPr lang="en-US" b="0" dirty="0"/>
              <a:t>, in general, equal to the number of hidden states.  The observable values are related </a:t>
            </a:r>
            <a:r>
              <a:rPr lang="en-US" b="0" i="1" dirty="0"/>
              <a:t>somehow</a:t>
            </a:r>
            <a:r>
              <a:rPr lang="en-US" b="0" dirty="0"/>
              <a:t> to the hidden states (i.e., </a:t>
            </a:r>
            <a:r>
              <a:rPr lang="en-US" b="0" i="1" dirty="0"/>
              <a:t>not</a:t>
            </a:r>
            <a:r>
              <a:rPr lang="en-US" dirty="0"/>
              <a:t> </a:t>
            </a:r>
            <a:r>
              <a:rPr lang="en-US" b="0" dirty="0"/>
              <a:t>1-to-1 correspondence)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Hidden  Markov  Model</a:t>
            </a:r>
          </a:p>
        </p:txBody>
      </p:sp>
      <p:pic>
        <p:nvPicPr>
          <p:cNvPr id="52228" name="Picture 4" descr="hidden-weather-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0800"/>
            <a:ext cx="59436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934200" y="5257800"/>
            <a:ext cx="838200" cy="838200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34200" y="5410200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424431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4" descr="weather-b-matr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6324600" cy="222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Arcs  and  Probabilities  in  HMMs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77200" cy="4191000"/>
          </a:xfrm>
        </p:spPr>
        <p:txBody>
          <a:bodyPr/>
          <a:lstStyle/>
          <a:p>
            <a:pPr eaLnBrk="1" hangingPunct="1"/>
            <a:r>
              <a:rPr lang="en-US" b="0" dirty="0"/>
              <a:t>Arcs connecting hidden states and observable states represent the probability of </a:t>
            </a:r>
            <a:r>
              <a:rPr lang="en-US" i="1" dirty="0"/>
              <a:t>generating</a:t>
            </a:r>
            <a:r>
              <a:rPr lang="en-US" b="0" dirty="0"/>
              <a:t> an observed state given that the Markov process is in a hidden state</a:t>
            </a:r>
          </a:p>
          <a:p>
            <a:pPr eaLnBrk="1" hangingPunct="1"/>
            <a:r>
              <a:rPr lang="en-US" b="0" dirty="0">
                <a:solidFill>
                  <a:srgbClr val="CC3300"/>
                </a:solidFill>
              </a:rPr>
              <a:t>Observation Likelihood matrix, </a:t>
            </a:r>
            <a:r>
              <a:rPr lang="en-US" dirty="0">
                <a:solidFill>
                  <a:srgbClr val="CC3300"/>
                </a:solidFill>
              </a:rPr>
              <a:t>B</a:t>
            </a:r>
            <a:r>
              <a:rPr lang="en-US" b="0" dirty="0">
                <a:solidFill>
                  <a:srgbClr val="CC3300"/>
                </a:solidFill>
              </a:rPr>
              <a:t>, (aka output probability distribution)</a:t>
            </a:r>
            <a:r>
              <a:rPr lang="en-US" b="0" dirty="0"/>
              <a:t> stores probabilities associated with arcs from hidden states to observable states, i.e.,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Observed</a:t>
            </a:r>
            <a:r>
              <a:rPr lang="en-US" dirty="0"/>
              <a:t> | </a:t>
            </a:r>
            <a:r>
              <a:rPr lang="en-US" b="0" i="1" dirty="0"/>
              <a:t>Hidden</a:t>
            </a:r>
            <a:r>
              <a:rPr lang="en-US" b="0" dirty="0"/>
              <a:t>)</a:t>
            </a:r>
          </a:p>
          <a:p>
            <a:pPr eaLnBrk="1" hangingPunct="1"/>
            <a:endParaRPr lang="en-US" sz="2000" dirty="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5029200" y="4343400"/>
            <a:ext cx="1828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000000"/>
                </a:solidFill>
              </a:rPr>
              <a:t>newspaper</a:t>
            </a:r>
          </a:p>
        </p:txBody>
      </p:sp>
      <p:sp>
        <p:nvSpPr>
          <p:cNvPr id="2" name="Rounded Rectangular Callout 1"/>
          <p:cNvSpPr/>
          <p:nvPr/>
        </p:nvSpPr>
        <p:spPr bwMode="auto">
          <a:xfrm>
            <a:off x="304800" y="4495799"/>
            <a:ext cx="1981200" cy="960437"/>
          </a:xfrm>
          <a:prstGeom prst="wedgeRoundRectCallout">
            <a:avLst>
              <a:gd name="adj1" fmla="val 85013"/>
              <a:gd name="adj2" fmla="val 19461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Encodes semantic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variations, sensor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noise, etc.</a:t>
            </a:r>
            <a:r>
              <a:rPr kumimoji="0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HMM  Summary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 contains 2 types of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Hidden states: 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3</a:t>
            </a:r>
            <a:r>
              <a:rPr lang="en-US" dirty="0"/>
              <a:t>,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Observable states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sz="2400" dirty="0"/>
              <a:t>In speech recognition, the vector quantization values in the input sequence, </a:t>
            </a:r>
            <a:r>
              <a:rPr lang="en-US" sz="2400" b="1" i="1" dirty="0"/>
              <a:t>O</a:t>
            </a:r>
            <a:r>
              <a:rPr lang="en-US" sz="2400" dirty="0"/>
              <a:t> =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, …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HMM, </a:t>
            </a:r>
            <a:r>
              <a:rPr lang="en-US" sz="32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2800" b="0" dirty="0">
                <a:sym typeface="Symbol" pitchFamily="18" charset="2"/>
              </a:rPr>
              <a:t> = (</a:t>
            </a:r>
            <a:r>
              <a:rPr lang="en-US" sz="2800" dirty="0">
                <a:sym typeface="Symbol" pitchFamily="18" charset="2"/>
              </a:rPr>
              <a:t>A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n-US" sz="2800" dirty="0">
                <a:sym typeface="Symbol" pitchFamily="18" charset="2"/>
              </a:rPr>
              <a:t>B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l-GR" sz="3200" dirty="0">
                <a:latin typeface="Times New Roman"/>
                <a:cs typeface="Times New Roman"/>
              </a:rPr>
              <a:t>π</a:t>
            </a:r>
            <a:r>
              <a:rPr lang="en-US" sz="2800" b="0" dirty="0">
                <a:sym typeface="Symbol" pitchFamily="18" charset="2"/>
              </a:rPr>
              <a:t>),</a:t>
            </a:r>
            <a:r>
              <a:rPr lang="en-US" sz="2800" b="0" dirty="0"/>
              <a:t> contains 3 sets of probabilities: 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vector, </a:t>
            </a: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= (</a:t>
            </a:r>
            <a:r>
              <a:rPr lang="en-US" sz="320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i="1" baseline="-25000" dirty="0" err="1">
                <a:cs typeface="Arial" charset="0"/>
              </a:rPr>
              <a:t>i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State transition matrix, </a:t>
            </a:r>
            <a:r>
              <a:rPr lang="en-US" b="1" dirty="0">
                <a:cs typeface="Arial" charset="0"/>
              </a:rPr>
              <a:t>A</a:t>
            </a:r>
            <a:r>
              <a:rPr lang="en-US" dirty="0">
                <a:cs typeface="Arial" charset="0"/>
              </a:rPr>
              <a:t> = (</a:t>
            </a:r>
            <a:r>
              <a:rPr lang="en-US" dirty="0" err="1">
                <a:cs typeface="Arial" charset="0"/>
              </a:rPr>
              <a:t>a</a:t>
            </a:r>
            <a:r>
              <a:rPr lang="en-US" i="1" baseline="-25000" dirty="0" err="1">
                <a:cs typeface="Arial" charset="0"/>
              </a:rPr>
              <a:t>ij</a:t>
            </a:r>
            <a:r>
              <a:rPr lang="en-US" dirty="0">
                <a:cs typeface="Arial" charset="0"/>
              </a:rPr>
              <a:t>) 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400" dirty="0">
                <a:cs typeface="Arial" charset="0"/>
              </a:rPr>
              <a:t>	where </a:t>
            </a:r>
            <a:r>
              <a:rPr lang="en-US" sz="2400" dirty="0" err="1">
                <a:cs typeface="Arial" charset="0"/>
              </a:rPr>
              <a:t>a</a:t>
            </a:r>
            <a:r>
              <a:rPr lang="en-US" sz="2400" i="1" baseline="-25000" dirty="0" err="1">
                <a:cs typeface="Arial" charset="0"/>
              </a:rPr>
              <a:t>ij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>
                <a:cs typeface="Arial" charset="0"/>
              </a:rPr>
              <a:t>P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i="1" dirty="0" err="1">
                <a:cs typeface="Arial" charset="0"/>
              </a:rPr>
              <a:t>q</a:t>
            </a:r>
            <a:r>
              <a:rPr lang="en-US" sz="2400" i="1" baseline="-25000" dirty="0" err="1">
                <a:cs typeface="Arial" charset="0"/>
              </a:rPr>
              <a:t>t</a:t>
            </a:r>
            <a:r>
              <a:rPr lang="en-US" sz="2400" i="1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i="1" baseline="-25000" dirty="0" err="1">
                <a:cs typeface="Arial" charset="0"/>
              </a:rPr>
              <a:t>i</a:t>
            </a:r>
            <a:r>
              <a:rPr lang="en-US" sz="2400" dirty="0">
                <a:cs typeface="Arial" charset="0"/>
              </a:rPr>
              <a:t> | </a:t>
            </a:r>
            <a:r>
              <a:rPr lang="en-US" sz="2400" i="1" dirty="0">
                <a:cs typeface="Arial" charset="0"/>
              </a:rPr>
              <a:t>q</a:t>
            </a:r>
            <a:r>
              <a:rPr lang="en-US" sz="2400" baseline="-25000" dirty="0">
                <a:cs typeface="Arial" charset="0"/>
              </a:rPr>
              <a:t>t-1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baseline="-25000" dirty="0" err="1">
                <a:cs typeface="Arial" charset="0"/>
              </a:rPr>
              <a:t>j</a:t>
            </a:r>
            <a:r>
              <a:rPr lang="en-US" sz="2400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Observation likelihood matrix, </a:t>
            </a:r>
            <a:r>
              <a:rPr lang="en-US" b="1" dirty="0">
                <a:cs typeface="Arial" charset="0"/>
              </a:rPr>
              <a:t>B </a:t>
            </a:r>
            <a:r>
              <a:rPr lang="en-US" dirty="0">
                <a:cs typeface="Arial" charset="0"/>
              </a:rPr>
              <a:t>= </a:t>
            </a:r>
            <a:r>
              <a:rPr lang="en-US" dirty="0" err="1">
                <a:cs typeface="Arial" charset="0"/>
              </a:rPr>
              <a:t>b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(</a:t>
            </a:r>
            <a:r>
              <a:rPr lang="en-US" i="1" dirty="0">
                <a:cs typeface="Arial" charset="0"/>
              </a:rPr>
              <a:t>o</a:t>
            </a:r>
            <a:r>
              <a:rPr lang="en-US" i="1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) = </a:t>
            </a:r>
            <a:r>
              <a:rPr lang="en-US" i="1" dirty="0">
                <a:cs typeface="Arial" charset="0"/>
              </a:rPr>
              <a:t>P</a:t>
            </a:r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y</a:t>
            </a:r>
            <a:r>
              <a:rPr lang="en-US" i="1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>
                <a:cs typeface="Arial" charset="0"/>
              </a:rPr>
              <a:t>o</a:t>
            </a:r>
            <a:r>
              <a:rPr lang="en-US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 | </a:t>
            </a:r>
            <a:r>
              <a:rPr lang="en-US" i="1" dirty="0" err="1">
                <a:cs typeface="Arial" charset="0"/>
              </a:rPr>
              <a:t>q</a:t>
            </a:r>
            <a:r>
              <a:rPr lang="en-US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 err="1">
                <a:cs typeface="Arial" charset="0"/>
              </a:rPr>
              <a:t>s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762000"/>
          </a:xfrm>
        </p:spPr>
        <p:txBody>
          <a:bodyPr/>
          <a:lstStyle/>
          <a:p>
            <a:r>
              <a:rPr lang="en-US" sz="3600" dirty="0"/>
              <a:t>HMM 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962400"/>
          </a:xfrm>
        </p:spPr>
        <p:txBody>
          <a:bodyPr/>
          <a:lstStyle/>
          <a:p>
            <a:pPr marL="0" indent="0">
              <a:buClr>
                <a:srgbClr val="003366"/>
              </a:buClr>
              <a:buNone/>
              <a:defRPr/>
            </a:pPr>
            <a:r>
              <a:rPr lang="en-US" sz="2800" b="0" dirty="0">
                <a:solidFill>
                  <a:srgbClr val="003366"/>
                </a:solidFill>
              </a:rPr>
              <a:t>1</a:t>
            </a:r>
            <a:r>
              <a:rPr lang="en-US" sz="2800" b="0" baseline="30000" dirty="0">
                <a:solidFill>
                  <a:srgbClr val="003366"/>
                </a:solidFill>
              </a:rPr>
              <a:t>st</a:t>
            </a:r>
            <a:r>
              <a:rPr lang="en-US" sz="2800" b="0" dirty="0">
                <a:solidFill>
                  <a:srgbClr val="003366"/>
                </a:solidFill>
              </a:rPr>
              <a:t> order Markov property says observation </a:t>
            </a:r>
            <a:r>
              <a:rPr lang="en-US" sz="2800" b="0" i="1" dirty="0">
                <a:solidFill>
                  <a:srgbClr val="003366"/>
                </a:solidFill>
              </a:rPr>
              <a:t>o</a:t>
            </a:r>
            <a:r>
              <a:rPr lang="en-US" sz="2800" b="0" i="1" baseline="-25000" dirty="0">
                <a:solidFill>
                  <a:srgbClr val="003366"/>
                </a:solidFill>
              </a:rPr>
              <a:t>i</a:t>
            </a:r>
            <a:r>
              <a:rPr lang="en-US" sz="2800" b="0" dirty="0">
                <a:solidFill>
                  <a:srgbClr val="003366"/>
                </a:solidFill>
              </a:rPr>
              <a:t> is </a:t>
            </a:r>
            <a:r>
              <a:rPr lang="en-US" sz="2800" i="1" dirty="0">
                <a:solidFill>
                  <a:srgbClr val="003366"/>
                </a:solidFill>
              </a:rPr>
              <a:t>conditionally independent</a:t>
            </a:r>
            <a:r>
              <a:rPr lang="en-US" sz="2800" b="0" dirty="0">
                <a:solidFill>
                  <a:srgbClr val="003366"/>
                </a:solidFill>
              </a:rPr>
              <a:t> of hidden states </a:t>
            </a:r>
            <a:r>
              <a:rPr lang="en-US" sz="2800" b="0" i="1" dirty="0">
                <a:solidFill>
                  <a:srgbClr val="003366"/>
                </a:solidFill>
              </a:rPr>
              <a:t>q</a:t>
            </a:r>
            <a:r>
              <a:rPr lang="en-US" sz="2800" b="0" i="1" baseline="-25000" dirty="0">
                <a:solidFill>
                  <a:srgbClr val="003366"/>
                </a:solidFill>
              </a:rPr>
              <a:t>i-1</a:t>
            </a:r>
            <a:r>
              <a:rPr lang="en-US" sz="2800" b="0" dirty="0">
                <a:solidFill>
                  <a:srgbClr val="003366"/>
                </a:solidFill>
              </a:rPr>
              <a:t> , </a:t>
            </a:r>
            <a:r>
              <a:rPr lang="en-US" sz="2800" b="0" i="1" dirty="0">
                <a:solidFill>
                  <a:srgbClr val="003366"/>
                </a:solidFill>
              </a:rPr>
              <a:t>q</a:t>
            </a:r>
            <a:r>
              <a:rPr lang="en-US" sz="2800" b="0" i="1" baseline="-25000" dirty="0">
                <a:solidFill>
                  <a:srgbClr val="003366"/>
                </a:solidFill>
              </a:rPr>
              <a:t>i-2</a:t>
            </a:r>
            <a:r>
              <a:rPr lang="en-US" sz="2800" b="0" dirty="0">
                <a:solidFill>
                  <a:srgbClr val="003366"/>
                </a:solidFill>
              </a:rPr>
              <a:t> , …, </a:t>
            </a:r>
            <a:r>
              <a:rPr lang="en-US" sz="2800" b="0" i="1" dirty="0">
                <a:solidFill>
                  <a:srgbClr val="003366"/>
                </a:solidFill>
              </a:rPr>
              <a:t>q</a:t>
            </a:r>
            <a:r>
              <a:rPr lang="en-US" sz="2800" b="0" i="1" baseline="-25000" dirty="0">
                <a:solidFill>
                  <a:srgbClr val="003366"/>
                </a:solidFill>
              </a:rPr>
              <a:t>0</a:t>
            </a:r>
            <a:r>
              <a:rPr lang="en-US" sz="2800" b="0" dirty="0">
                <a:solidFill>
                  <a:srgbClr val="003366"/>
                </a:solidFill>
              </a:rPr>
              <a:t> given </a:t>
            </a:r>
            <a:r>
              <a:rPr lang="en-US" sz="2800" b="0" i="1" dirty="0">
                <a:solidFill>
                  <a:srgbClr val="003366"/>
                </a:solidFill>
              </a:rPr>
              <a:t>q</a:t>
            </a:r>
            <a:r>
              <a:rPr lang="en-US" sz="2800" b="0" i="1" baseline="-25000" dirty="0">
                <a:solidFill>
                  <a:srgbClr val="003366"/>
                </a:solidFill>
              </a:rPr>
              <a:t>i</a:t>
            </a:r>
          </a:p>
          <a:p>
            <a:pPr>
              <a:buClr>
                <a:srgbClr val="003366"/>
              </a:buClr>
              <a:defRPr/>
            </a:pPr>
            <a:endParaRPr lang="en-US" b="0" i="1" kern="1200" baseline="-25000" dirty="0">
              <a:solidFill>
                <a:srgbClr val="003366"/>
              </a:solidFill>
              <a:latin typeface="Times New Roman" pitchFamily="18" charset="0"/>
            </a:endParaRPr>
          </a:p>
          <a:p>
            <a:pPr marL="0" indent="0">
              <a:buClr>
                <a:srgbClr val="003366"/>
              </a:buClr>
              <a:buNone/>
              <a:defRPr/>
            </a:pPr>
            <a:r>
              <a:rPr lang="en-US" sz="2800" b="0" kern="1200" dirty="0">
                <a:solidFill>
                  <a:srgbClr val="003366"/>
                </a:solidFill>
              </a:rPr>
              <a:t>In other words,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en-US" sz="2800" b="0" kern="1200" dirty="0">
              <a:solidFill>
                <a:srgbClr val="003366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r>
              <a:rPr lang="en-US" sz="2800" b="0" kern="1200" dirty="0">
                <a:solidFill>
                  <a:srgbClr val="003366"/>
                </a:solidFill>
                <a:latin typeface="Times New Roman" pitchFamily="18" charset="0"/>
              </a:rPr>
              <a:t>	</a:t>
            </a: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P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o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32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= </a:t>
            </a: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x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|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=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i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, </a:t>
            </a: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32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-1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 =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j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en-US" sz="32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t-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1)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, …, </a:t>
            </a: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0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 =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j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(0)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)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  <a:defRPr/>
            </a:pPr>
            <a:endParaRPr lang="en-US" sz="3200" b="0" kern="1200" dirty="0">
              <a:solidFill>
                <a:srgbClr val="003366"/>
              </a:solidFill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	= P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(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o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= </a:t>
            </a:r>
            <a:r>
              <a:rPr lang="en-US" sz="3200" b="0" i="1" kern="1200" dirty="0">
                <a:solidFill>
                  <a:srgbClr val="003366"/>
                </a:solidFill>
                <a:latin typeface="Times New Roman" pitchFamily="18" charset="0"/>
              </a:rPr>
              <a:t>x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|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q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t</a:t>
            </a:r>
            <a:r>
              <a:rPr lang="en-US" sz="3200" b="0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= </a:t>
            </a:r>
            <a:r>
              <a:rPr lang="en-US" sz="3200" b="0" i="1" kern="1200" dirty="0" err="1">
                <a:solidFill>
                  <a:srgbClr val="003366"/>
                </a:solidFill>
                <a:latin typeface="Times New Roman" pitchFamily="18" charset="0"/>
              </a:rPr>
              <a:t>s</a:t>
            </a:r>
            <a:r>
              <a:rPr lang="en-US" sz="3200" b="0" i="1" kern="1200" baseline="-25000" dirty="0" err="1">
                <a:solidFill>
                  <a:srgbClr val="003366"/>
                </a:solidFill>
                <a:latin typeface="Times New Roman" pitchFamily="18" charset="0"/>
              </a:rPr>
              <a:t>i</a:t>
            </a:r>
            <a:r>
              <a:rPr lang="en-US" sz="3200" b="0" i="1" kern="1200" baseline="-25000" dirty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en-US" sz="3200" b="0" kern="1200" dirty="0">
                <a:solidFill>
                  <a:srgbClr val="003366"/>
                </a:solidFill>
                <a:latin typeface="Times New Roman" pitchFamily="18" charset="0"/>
              </a:rPr>
              <a:t>)</a:t>
            </a:r>
            <a:endParaRPr lang="en-US" sz="3200" b="0" i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e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1413"/>
            <a:ext cx="86868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Example:  An HMM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r>
              <a:rPr lang="en-US" sz="4000"/>
              <a:t>Noisy Hidden State</a:t>
            </a:r>
          </a:p>
        </p:txBody>
      </p:sp>
      <p:graphicFrame>
        <p:nvGraphicFramePr>
          <p:cNvPr id="546819" name="Group 3"/>
          <p:cNvGraphicFramePr>
            <a:graphicFrameLocks noGrp="1"/>
          </p:cNvGraphicFramePr>
          <p:nvPr>
            <p:ph sz="half" idx="1"/>
          </p:nvPr>
        </p:nvGraphicFramePr>
        <p:xfrm>
          <a:off x="146050" y="1981200"/>
          <a:ext cx="3692525" cy="914400"/>
        </p:xfrm>
        <a:graphic>
          <a:graphicData uri="http://schemas.openxmlformats.org/drawingml/2006/table">
            <a:tbl>
              <a:tblPr/>
              <a:tblGrid>
                <a:gridCol w="61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46849" name="Group 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9695964"/>
              </p:ext>
            </p:extLst>
          </p:nvPr>
        </p:nvGraphicFramePr>
        <p:xfrm>
          <a:off x="5410200" y="1981200"/>
          <a:ext cx="2200275" cy="974730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76200" y="7620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Example: </a:t>
            </a:r>
            <a:r>
              <a:rPr lang="en-US" sz="2800" u="sng">
                <a:solidFill>
                  <a:schemeClr val="hlink"/>
                </a:solidFill>
                <a:latin typeface="Arial" charset="0"/>
              </a:rPr>
              <a:t>Noisy Proximity sensors.</a:t>
            </a:r>
            <a:r>
              <a:rPr lang="en-US" sz="2800">
                <a:latin typeface="Arial" charset="0"/>
              </a:rPr>
              <a:t> (unreliably tell us the contents of the 8 adjacent squares)</a:t>
            </a:r>
          </a:p>
        </p:txBody>
      </p:sp>
      <p:sp>
        <p:nvSpPr>
          <p:cNvPr id="57396" name="Line 52"/>
          <p:cNvSpPr>
            <a:spLocks noChangeShapeType="1"/>
          </p:cNvSpPr>
          <p:nvPr/>
        </p:nvSpPr>
        <p:spPr bwMode="auto">
          <a:xfrm>
            <a:off x="4335463" y="2738438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7" name="Line 53"/>
          <p:cNvSpPr>
            <a:spLocks noChangeShapeType="1"/>
          </p:cNvSpPr>
          <p:nvPr/>
        </p:nvSpPr>
        <p:spPr bwMode="auto">
          <a:xfrm>
            <a:off x="7535863" y="24336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98" name="Text Box 54"/>
          <p:cNvSpPr txBox="1">
            <a:spLocks noChangeArrowheads="1"/>
          </p:cNvSpPr>
          <p:nvPr/>
        </p:nvSpPr>
        <p:spPr bwMode="auto">
          <a:xfrm>
            <a:off x="7993063" y="2128838"/>
            <a:ext cx="1066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W denotes “WALL”</a:t>
            </a:r>
          </a:p>
        </p:txBody>
      </p:sp>
      <p:sp>
        <p:nvSpPr>
          <p:cNvPr id="57399" name="Text Box 55"/>
          <p:cNvSpPr txBox="1">
            <a:spLocks noChangeArrowheads="1"/>
          </p:cNvSpPr>
          <p:nvPr/>
        </p:nvSpPr>
        <p:spPr bwMode="auto">
          <a:xfrm>
            <a:off x="296863" y="28908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True state </a:t>
            </a:r>
            <a:r>
              <a:rPr lang="en-US" i="1">
                <a:solidFill>
                  <a:schemeClr val="hlink"/>
                </a:solidFill>
              </a:rPr>
              <a:t>q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7400" name="Text Box 56"/>
          <p:cNvSpPr txBox="1">
            <a:spLocks noChangeArrowheads="1"/>
          </p:cNvSpPr>
          <p:nvPr/>
        </p:nvSpPr>
        <p:spPr bwMode="auto">
          <a:xfrm>
            <a:off x="5478463" y="2967038"/>
            <a:ext cx="3436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Uncorrupted Observation</a:t>
            </a:r>
            <a:endParaRPr lang="en-US" i="1" baseline="-25000">
              <a:solidFill>
                <a:schemeClr val="hlink"/>
              </a:solidFill>
            </a:endParaRPr>
          </a:p>
        </p:txBody>
      </p:sp>
      <p:sp>
        <p:nvSpPr>
          <p:cNvPr id="57401" name="Line 57"/>
          <p:cNvSpPr>
            <a:spLocks noChangeShapeType="1"/>
          </p:cNvSpPr>
          <p:nvPr/>
        </p:nvSpPr>
        <p:spPr bwMode="auto">
          <a:xfrm>
            <a:off x="6781800" y="3352800"/>
            <a:ext cx="152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6874" name="Group 5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81574309"/>
              </p:ext>
            </p:extLst>
          </p:nvPr>
        </p:nvGraphicFramePr>
        <p:xfrm>
          <a:off x="6477000" y="3657600"/>
          <a:ext cx="2200275" cy="974730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420" name="Text Box 76"/>
          <p:cNvSpPr txBox="1">
            <a:spLocks noChangeArrowheads="1"/>
          </p:cNvSpPr>
          <p:nvPr/>
        </p:nvSpPr>
        <p:spPr bwMode="auto">
          <a:xfrm>
            <a:off x="6477000" y="47244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What the robot sees: Observation </a:t>
            </a:r>
            <a:r>
              <a:rPr lang="en-US" i="1">
                <a:solidFill>
                  <a:schemeClr val="hlink"/>
                </a:solidFill>
              </a:rPr>
              <a:t>O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7421" name="Text Box 77"/>
          <p:cNvSpPr txBox="1">
            <a:spLocks noChangeArrowheads="1"/>
          </p:cNvSpPr>
          <p:nvPr/>
        </p:nvSpPr>
        <p:spPr bwMode="auto">
          <a:xfrm>
            <a:off x="304800" y="3200400"/>
            <a:ext cx="472440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</a:t>
            </a:r>
            <a:r>
              <a:rPr lang="en-US" baseline="-25000"/>
              <a:t>t </a:t>
            </a:r>
            <a:r>
              <a:rPr lang="en-US"/>
              <a:t>is noisily determined depending on the current state.</a:t>
            </a:r>
          </a:p>
          <a:p>
            <a:pPr eaLnBrk="1" hangingPunct="1"/>
            <a:r>
              <a:rPr lang="en-US"/>
              <a:t>Assume that O</a:t>
            </a:r>
            <a:r>
              <a:rPr lang="en-US" baseline="-25000"/>
              <a:t>t </a:t>
            </a:r>
            <a:r>
              <a:rPr lang="en-US"/>
              <a:t>is conditionally independent of {q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0 ,</a:t>
            </a:r>
            <a:r>
              <a:rPr lang="en-US"/>
              <a:t>O</a:t>
            </a:r>
            <a:r>
              <a:rPr lang="en-US" baseline="-25000"/>
              <a:t>t-1</a:t>
            </a:r>
            <a:r>
              <a:rPr lang="en-US"/>
              <a:t>, O</a:t>
            </a:r>
            <a:r>
              <a:rPr lang="en-US" baseline="-25000"/>
              <a:t>t-2</a:t>
            </a:r>
            <a:r>
              <a:rPr lang="en-US"/>
              <a:t>, … O</a:t>
            </a:r>
            <a:r>
              <a:rPr lang="en-US" baseline="-25000"/>
              <a:t>1</a:t>
            </a:r>
            <a:r>
              <a:rPr lang="en-US"/>
              <a:t>, O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,any earlier history)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863" y="152400"/>
            <a:ext cx="8839200" cy="609600"/>
          </a:xfrm>
        </p:spPr>
        <p:txBody>
          <a:bodyPr/>
          <a:lstStyle/>
          <a:p>
            <a:r>
              <a:rPr lang="en-US" sz="4000"/>
              <a:t>HMMs</a:t>
            </a:r>
          </a:p>
        </p:txBody>
      </p:sp>
      <p:graphicFrame>
        <p:nvGraphicFramePr>
          <p:cNvPr id="545795" name="Group 3"/>
          <p:cNvGraphicFramePr>
            <a:graphicFrameLocks noGrp="1"/>
          </p:cNvGraphicFramePr>
          <p:nvPr>
            <p:ph sz="half" idx="1"/>
          </p:nvPr>
        </p:nvGraphicFramePr>
        <p:xfrm>
          <a:off x="146050" y="1981200"/>
          <a:ext cx="3692525" cy="914400"/>
        </p:xfrm>
        <a:graphic>
          <a:graphicData uri="http://schemas.openxmlformats.org/drawingml/2006/table">
            <a:tbl>
              <a:tblPr/>
              <a:tblGrid>
                <a:gridCol w="61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45825" name="Group 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8578946"/>
              </p:ext>
            </p:extLst>
          </p:nvPr>
        </p:nvGraphicFramePr>
        <p:xfrm>
          <a:off x="5410200" y="1981200"/>
          <a:ext cx="2200275" cy="974729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19" name="Text Box 51"/>
          <p:cNvSpPr txBox="1">
            <a:spLocks noChangeArrowheads="1"/>
          </p:cNvSpPr>
          <p:nvPr/>
        </p:nvSpPr>
        <p:spPr bwMode="auto">
          <a:xfrm>
            <a:off x="76200" y="7620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Example: </a:t>
            </a:r>
            <a:r>
              <a:rPr lang="en-US" sz="2800" u="sng">
                <a:solidFill>
                  <a:schemeClr val="hlink"/>
                </a:solidFill>
                <a:latin typeface="Arial" charset="0"/>
              </a:rPr>
              <a:t>Noisy Proximity sensors.</a:t>
            </a:r>
            <a:r>
              <a:rPr lang="en-US" sz="2800">
                <a:latin typeface="Arial" charset="0"/>
              </a:rPr>
              <a:t> (unreliably tell us the contents of the 8 adjacent squares)</a:t>
            </a:r>
          </a:p>
        </p:txBody>
      </p:sp>
      <p:sp>
        <p:nvSpPr>
          <p:cNvPr id="58420" name="Line 52"/>
          <p:cNvSpPr>
            <a:spLocks noChangeShapeType="1"/>
          </p:cNvSpPr>
          <p:nvPr/>
        </p:nvSpPr>
        <p:spPr bwMode="auto">
          <a:xfrm>
            <a:off x="4335463" y="2738438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1" name="Line 53"/>
          <p:cNvSpPr>
            <a:spLocks noChangeShapeType="1"/>
          </p:cNvSpPr>
          <p:nvPr/>
        </p:nvSpPr>
        <p:spPr bwMode="auto">
          <a:xfrm>
            <a:off x="7535863" y="24336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22" name="Text Box 54"/>
          <p:cNvSpPr txBox="1">
            <a:spLocks noChangeArrowheads="1"/>
          </p:cNvSpPr>
          <p:nvPr/>
        </p:nvSpPr>
        <p:spPr bwMode="auto">
          <a:xfrm>
            <a:off x="7993063" y="2128838"/>
            <a:ext cx="1066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W denotes “WALL”</a:t>
            </a:r>
          </a:p>
        </p:txBody>
      </p:sp>
      <p:sp>
        <p:nvSpPr>
          <p:cNvPr id="58423" name="Text Box 55"/>
          <p:cNvSpPr txBox="1">
            <a:spLocks noChangeArrowheads="1"/>
          </p:cNvSpPr>
          <p:nvPr/>
        </p:nvSpPr>
        <p:spPr bwMode="auto">
          <a:xfrm>
            <a:off x="296863" y="28908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True state </a:t>
            </a:r>
            <a:r>
              <a:rPr lang="en-US" i="1">
                <a:solidFill>
                  <a:schemeClr val="hlink"/>
                </a:solidFill>
              </a:rPr>
              <a:t>q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8424" name="Text Box 56"/>
          <p:cNvSpPr txBox="1">
            <a:spLocks noChangeArrowheads="1"/>
          </p:cNvSpPr>
          <p:nvPr/>
        </p:nvSpPr>
        <p:spPr bwMode="auto">
          <a:xfrm>
            <a:off x="5478463" y="2967038"/>
            <a:ext cx="3436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Uncorrupted Observation</a:t>
            </a:r>
            <a:endParaRPr lang="en-US" i="1" baseline="-25000">
              <a:solidFill>
                <a:schemeClr val="hlink"/>
              </a:solidFill>
            </a:endParaRPr>
          </a:p>
        </p:txBody>
      </p:sp>
      <p:sp>
        <p:nvSpPr>
          <p:cNvPr id="58425" name="Line 57"/>
          <p:cNvSpPr>
            <a:spLocks noChangeShapeType="1"/>
          </p:cNvSpPr>
          <p:nvPr/>
        </p:nvSpPr>
        <p:spPr bwMode="auto">
          <a:xfrm>
            <a:off x="6781800" y="3352800"/>
            <a:ext cx="152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5850" name="Group 5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50227843"/>
              </p:ext>
            </p:extLst>
          </p:nvPr>
        </p:nvGraphicFramePr>
        <p:xfrm>
          <a:off x="6477000" y="3657600"/>
          <a:ext cx="2200275" cy="974729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44" name="Text Box 76"/>
          <p:cNvSpPr txBox="1">
            <a:spLocks noChangeArrowheads="1"/>
          </p:cNvSpPr>
          <p:nvPr/>
        </p:nvSpPr>
        <p:spPr bwMode="auto">
          <a:xfrm>
            <a:off x="6477000" y="47244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What the robot sees: Observation </a:t>
            </a:r>
            <a:r>
              <a:rPr lang="en-US" i="1">
                <a:solidFill>
                  <a:schemeClr val="hlink"/>
                </a:solidFill>
              </a:rPr>
              <a:t>O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8445" name="Text Box 77"/>
          <p:cNvSpPr txBox="1">
            <a:spLocks noChangeArrowheads="1"/>
          </p:cNvSpPr>
          <p:nvPr/>
        </p:nvSpPr>
        <p:spPr bwMode="auto">
          <a:xfrm>
            <a:off x="304800" y="3200400"/>
            <a:ext cx="472440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</a:t>
            </a:r>
            <a:r>
              <a:rPr lang="en-US" baseline="-25000"/>
              <a:t>t </a:t>
            </a:r>
            <a:r>
              <a:rPr lang="en-US"/>
              <a:t>is noisily determined depending on the current state.</a:t>
            </a:r>
          </a:p>
          <a:p>
            <a:pPr eaLnBrk="1" hangingPunct="1"/>
            <a:r>
              <a:rPr lang="en-US"/>
              <a:t>Assume that O</a:t>
            </a:r>
            <a:r>
              <a:rPr lang="en-US" baseline="-25000"/>
              <a:t>t </a:t>
            </a:r>
            <a:r>
              <a:rPr lang="en-US"/>
              <a:t>is conditionally independent of {q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0 ,</a:t>
            </a:r>
            <a:r>
              <a:rPr lang="en-US"/>
              <a:t>O</a:t>
            </a:r>
            <a:r>
              <a:rPr lang="en-US" baseline="-25000"/>
              <a:t>t-1</a:t>
            </a:r>
            <a:r>
              <a:rPr lang="en-US"/>
              <a:t>, O</a:t>
            </a:r>
            <a:r>
              <a:rPr lang="en-US" baseline="-25000"/>
              <a:t>t-2</a:t>
            </a:r>
            <a:r>
              <a:rPr lang="en-US"/>
              <a:t>, … O</a:t>
            </a:r>
            <a:r>
              <a:rPr lang="en-US" baseline="-25000"/>
              <a:t>1</a:t>
            </a:r>
            <a:r>
              <a:rPr lang="en-US"/>
              <a:t>, O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,any earlier history)</a:t>
            </a:r>
          </a:p>
        </p:txBody>
      </p:sp>
      <p:sp>
        <p:nvSpPr>
          <p:cNvPr id="58446" name="AutoShape 78"/>
          <p:cNvSpPr>
            <a:spLocks noChangeArrowheads="1"/>
          </p:cNvSpPr>
          <p:nvPr/>
        </p:nvSpPr>
        <p:spPr bwMode="auto">
          <a:xfrm>
            <a:off x="4267200" y="5410200"/>
            <a:ext cx="4724400" cy="925513"/>
          </a:xfrm>
          <a:prstGeom prst="wedgeRectCallout">
            <a:avLst>
              <a:gd name="adj1" fmla="val -42944"/>
              <a:gd name="adj2" fmla="val -8109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Question: what’d be the best Bayes Net structure to represent the Joint Distribution of (q</a:t>
            </a:r>
            <a:r>
              <a:rPr lang="en-US" sz="1800" baseline="-25000"/>
              <a:t>0</a:t>
            </a:r>
            <a:r>
              <a:rPr lang="en-US" sz="1800"/>
              <a:t>, q</a:t>
            </a:r>
            <a:r>
              <a:rPr lang="en-US" sz="1800" baseline="-25000"/>
              <a:t>1</a:t>
            </a:r>
            <a:r>
              <a:rPr lang="en-US" sz="1800"/>
              <a:t>, q</a:t>
            </a:r>
            <a:r>
              <a:rPr lang="en-US" sz="1800" baseline="-25000"/>
              <a:t>2</a:t>
            </a:r>
            <a:r>
              <a:rPr lang="en-US" sz="1800"/>
              <a:t>,q</a:t>
            </a:r>
            <a:r>
              <a:rPr lang="en-US" sz="1800" baseline="-25000"/>
              <a:t>3</a:t>
            </a:r>
            <a:r>
              <a:rPr lang="en-US" sz="1800"/>
              <a:t>,q</a:t>
            </a:r>
            <a:r>
              <a:rPr lang="en-US" sz="1800" baseline="-25000"/>
              <a:t>4 ,</a:t>
            </a:r>
            <a:r>
              <a:rPr lang="en-US" sz="1800"/>
              <a:t>O</a:t>
            </a:r>
            <a:r>
              <a:rPr lang="en-US" sz="1800" baseline="-25000"/>
              <a:t>0</a:t>
            </a:r>
            <a:r>
              <a:rPr lang="en-US" sz="1800"/>
              <a:t>, O</a:t>
            </a:r>
            <a:r>
              <a:rPr lang="en-US" sz="1800" baseline="-25000"/>
              <a:t>1</a:t>
            </a:r>
            <a:r>
              <a:rPr lang="en-US" sz="1800"/>
              <a:t>, O</a:t>
            </a:r>
            <a:r>
              <a:rPr lang="en-US" sz="1800" baseline="-25000"/>
              <a:t>2</a:t>
            </a:r>
            <a:r>
              <a:rPr lang="en-US" sz="1800"/>
              <a:t>,O</a:t>
            </a:r>
            <a:r>
              <a:rPr lang="en-US" sz="1800" baseline="-25000"/>
              <a:t>3</a:t>
            </a:r>
            <a:r>
              <a:rPr lang="en-US" sz="1800"/>
              <a:t>,O</a:t>
            </a:r>
            <a:r>
              <a:rPr lang="en-US" sz="1800" baseline="-25000"/>
              <a:t>4</a:t>
            </a:r>
            <a:r>
              <a:rPr lang="en-US" sz="1800"/>
              <a:t> )?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r>
              <a:rPr lang="en-US" sz="4000"/>
              <a:t>HMMs</a:t>
            </a:r>
          </a:p>
        </p:txBody>
      </p:sp>
      <p:graphicFrame>
        <p:nvGraphicFramePr>
          <p:cNvPr id="543747" name="Group 3"/>
          <p:cNvGraphicFramePr>
            <a:graphicFrameLocks noGrp="1"/>
          </p:cNvGraphicFramePr>
          <p:nvPr>
            <p:ph sz="half" idx="1"/>
          </p:nvPr>
        </p:nvGraphicFramePr>
        <p:xfrm>
          <a:off x="146050" y="1981200"/>
          <a:ext cx="3692525" cy="914400"/>
        </p:xfrm>
        <a:graphic>
          <a:graphicData uri="http://schemas.openxmlformats.org/drawingml/2006/table">
            <a:tbl>
              <a:tblPr/>
              <a:tblGrid>
                <a:gridCol w="61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43777" name="Group 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18136721"/>
              </p:ext>
            </p:extLst>
          </p:nvPr>
        </p:nvGraphicFramePr>
        <p:xfrm>
          <a:off x="5410200" y="1981200"/>
          <a:ext cx="2200275" cy="974729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43" name="Text Box 51"/>
          <p:cNvSpPr txBox="1">
            <a:spLocks noChangeArrowheads="1"/>
          </p:cNvSpPr>
          <p:nvPr/>
        </p:nvSpPr>
        <p:spPr bwMode="auto">
          <a:xfrm>
            <a:off x="76200" y="7620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Example: </a:t>
            </a:r>
            <a:r>
              <a:rPr lang="en-US" sz="2800" u="sng">
                <a:solidFill>
                  <a:schemeClr val="hlink"/>
                </a:solidFill>
                <a:latin typeface="Arial" charset="0"/>
              </a:rPr>
              <a:t>Noisy Proximity sensors.</a:t>
            </a:r>
            <a:r>
              <a:rPr lang="en-US" sz="2800">
                <a:latin typeface="Arial" charset="0"/>
              </a:rPr>
              <a:t> (unreliably tell us the contents of the 8 adjacent squares)</a:t>
            </a:r>
          </a:p>
        </p:txBody>
      </p:sp>
      <p:sp>
        <p:nvSpPr>
          <p:cNvPr id="59444" name="Line 52"/>
          <p:cNvSpPr>
            <a:spLocks noChangeShapeType="1"/>
          </p:cNvSpPr>
          <p:nvPr/>
        </p:nvSpPr>
        <p:spPr bwMode="auto">
          <a:xfrm>
            <a:off x="4335463" y="2738438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5" name="Line 53"/>
          <p:cNvSpPr>
            <a:spLocks noChangeShapeType="1"/>
          </p:cNvSpPr>
          <p:nvPr/>
        </p:nvSpPr>
        <p:spPr bwMode="auto">
          <a:xfrm>
            <a:off x="7535863" y="24336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46" name="Text Box 54"/>
          <p:cNvSpPr txBox="1">
            <a:spLocks noChangeArrowheads="1"/>
          </p:cNvSpPr>
          <p:nvPr/>
        </p:nvSpPr>
        <p:spPr bwMode="auto">
          <a:xfrm>
            <a:off x="7993063" y="2128838"/>
            <a:ext cx="1066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W denotes “WALL”</a:t>
            </a:r>
          </a:p>
        </p:txBody>
      </p:sp>
      <p:sp>
        <p:nvSpPr>
          <p:cNvPr id="59447" name="Text Box 55"/>
          <p:cNvSpPr txBox="1">
            <a:spLocks noChangeArrowheads="1"/>
          </p:cNvSpPr>
          <p:nvPr/>
        </p:nvSpPr>
        <p:spPr bwMode="auto">
          <a:xfrm>
            <a:off x="296863" y="28908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True state </a:t>
            </a:r>
            <a:r>
              <a:rPr lang="en-US" i="1">
                <a:solidFill>
                  <a:schemeClr val="hlink"/>
                </a:solidFill>
              </a:rPr>
              <a:t>q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9448" name="Text Box 56"/>
          <p:cNvSpPr txBox="1">
            <a:spLocks noChangeArrowheads="1"/>
          </p:cNvSpPr>
          <p:nvPr/>
        </p:nvSpPr>
        <p:spPr bwMode="auto">
          <a:xfrm>
            <a:off x="5478463" y="2967038"/>
            <a:ext cx="3436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Uncorrupted Observation</a:t>
            </a:r>
            <a:endParaRPr lang="en-US" i="1" baseline="-25000">
              <a:solidFill>
                <a:schemeClr val="hlink"/>
              </a:solidFill>
            </a:endParaRPr>
          </a:p>
        </p:txBody>
      </p:sp>
      <p:sp>
        <p:nvSpPr>
          <p:cNvPr id="59449" name="Line 57"/>
          <p:cNvSpPr>
            <a:spLocks noChangeShapeType="1"/>
          </p:cNvSpPr>
          <p:nvPr/>
        </p:nvSpPr>
        <p:spPr bwMode="auto">
          <a:xfrm>
            <a:off x="6781800" y="3352800"/>
            <a:ext cx="152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3802" name="Group 5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47501687"/>
              </p:ext>
            </p:extLst>
          </p:nvPr>
        </p:nvGraphicFramePr>
        <p:xfrm>
          <a:off x="6477000" y="3657600"/>
          <a:ext cx="2200275" cy="974729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®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9468" name="Text Box 76"/>
          <p:cNvSpPr txBox="1">
            <a:spLocks noChangeArrowheads="1"/>
          </p:cNvSpPr>
          <p:nvPr/>
        </p:nvSpPr>
        <p:spPr bwMode="auto">
          <a:xfrm>
            <a:off x="6477000" y="47244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What the robot sees: Observation </a:t>
            </a:r>
            <a:r>
              <a:rPr lang="en-US" i="1">
                <a:solidFill>
                  <a:schemeClr val="hlink"/>
                </a:solidFill>
              </a:rPr>
              <a:t>O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59469" name="Text Box 77"/>
          <p:cNvSpPr txBox="1">
            <a:spLocks noChangeArrowheads="1"/>
          </p:cNvSpPr>
          <p:nvPr/>
        </p:nvSpPr>
        <p:spPr bwMode="auto">
          <a:xfrm>
            <a:off x="304800" y="3200400"/>
            <a:ext cx="472440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</a:t>
            </a:r>
            <a:r>
              <a:rPr lang="en-US" baseline="-25000"/>
              <a:t>t </a:t>
            </a:r>
            <a:r>
              <a:rPr lang="en-US"/>
              <a:t>is noisily determined depending on the current state.</a:t>
            </a:r>
          </a:p>
          <a:p>
            <a:pPr eaLnBrk="1" hangingPunct="1"/>
            <a:r>
              <a:rPr lang="en-US"/>
              <a:t>Assume that O</a:t>
            </a:r>
            <a:r>
              <a:rPr lang="en-US" baseline="-25000"/>
              <a:t>t </a:t>
            </a:r>
            <a:r>
              <a:rPr lang="en-US"/>
              <a:t>is conditionally independent of {q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0 ,</a:t>
            </a:r>
            <a:r>
              <a:rPr lang="en-US"/>
              <a:t>O</a:t>
            </a:r>
            <a:r>
              <a:rPr lang="en-US" baseline="-25000"/>
              <a:t>t-1</a:t>
            </a:r>
            <a:r>
              <a:rPr lang="en-US"/>
              <a:t>, O</a:t>
            </a:r>
            <a:r>
              <a:rPr lang="en-US" baseline="-25000"/>
              <a:t>t-2</a:t>
            </a:r>
            <a:r>
              <a:rPr lang="en-US"/>
              <a:t>, … O</a:t>
            </a:r>
            <a:r>
              <a:rPr lang="en-US" baseline="-25000"/>
              <a:t>1</a:t>
            </a:r>
            <a:r>
              <a:rPr lang="en-US"/>
              <a:t>, O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,any earlier history)</a:t>
            </a:r>
          </a:p>
        </p:txBody>
      </p:sp>
      <p:sp>
        <p:nvSpPr>
          <p:cNvPr id="59470" name="AutoShape 78"/>
          <p:cNvSpPr>
            <a:spLocks noChangeArrowheads="1"/>
          </p:cNvSpPr>
          <p:nvPr/>
        </p:nvSpPr>
        <p:spPr bwMode="auto">
          <a:xfrm>
            <a:off x="4267200" y="5410200"/>
            <a:ext cx="4724400" cy="925513"/>
          </a:xfrm>
          <a:prstGeom prst="wedgeRectCallout">
            <a:avLst>
              <a:gd name="adj1" fmla="val -42944"/>
              <a:gd name="adj2" fmla="val -8109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Question: what’d be the best Bayes Net structure to represent the Joint Distribution of (q</a:t>
            </a:r>
            <a:r>
              <a:rPr lang="en-US" sz="1800" baseline="-25000"/>
              <a:t>0</a:t>
            </a:r>
            <a:r>
              <a:rPr lang="en-US" sz="1800"/>
              <a:t>, q</a:t>
            </a:r>
            <a:r>
              <a:rPr lang="en-US" sz="1800" baseline="-25000"/>
              <a:t>1</a:t>
            </a:r>
            <a:r>
              <a:rPr lang="en-US" sz="1800"/>
              <a:t>, q</a:t>
            </a:r>
            <a:r>
              <a:rPr lang="en-US" sz="1800" baseline="-25000"/>
              <a:t>2</a:t>
            </a:r>
            <a:r>
              <a:rPr lang="en-US" sz="1800"/>
              <a:t>,q</a:t>
            </a:r>
            <a:r>
              <a:rPr lang="en-US" sz="1800" baseline="-25000"/>
              <a:t>3</a:t>
            </a:r>
            <a:r>
              <a:rPr lang="en-US" sz="1800"/>
              <a:t>,q</a:t>
            </a:r>
            <a:r>
              <a:rPr lang="en-US" sz="1800" baseline="-25000"/>
              <a:t>4 ,</a:t>
            </a:r>
            <a:r>
              <a:rPr lang="en-US" sz="1800"/>
              <a:t>O</a:t>
            </a:r>
            <a:r>
              <a:rPr lang="en-US" sz="1800" baseline="-25000"/>
              <a:t>0</a:t>
            </a:r>
            <a:r>
              <a:rPr lang="en-US" sz="1800"/>
              <a:t>, O</a:t>
            </a:r>
            <a:r>
              <a:rPr lang="en-US" sz="1800" baseline="-25000"/>
              <a:t>1</a:t>
            </a:r>
            <a:r>
              <a:rPr lang="en-US" sz="1800"/>
              <a:t>, O</a:t>
            </a:r>
            <a:r>
              <a:rPr lang="en-US" sz="1800" baseline="-25000"/>
              <a:t>2</a:t>
            </a:r>
            <a:r>
              <a:rPr lang="en-US" sz="1800"/>
              <a:t>,O</a:t>
            </a:r>
            <a:r>
              <a:rPr lang="en-US" sz="1800" baseline="-25000"/>
              <a:t>3</a:t>
            </a:r>
            <a:r>
              <a:rPr lang="en-US" sz="1800"/>
              <a:t>,O</a:t>
            </a:r>
            <a:r>
              <a:rPr lang="en-US" sz="1800" baseline="-25000"/>
              <a:t>4</a:t>
            </a:r>
            <a:r>
              <a:rPr lang="en-US" sz="1800"/>
              <a:t> )?</a:t>
            </a:r>
          </a:p>
        </p:txBody>
      </p:sp>
      <p:sp>
        <p:nvSpPr>
          <p:cNvPr id="59471" name="AutoShape 79"/>
          <p:cNvSpPr>
            <a:spLocks noChangeArrowheads="1"/>
          </p:cNvSpPr>
          <p:nvPr/>
        </p:nvSpPr>
        <p:spPr bwMode="auto">
          <a:xfrm>
            <a:off x="109538" y="123825"/>
            <a:ext cx="3597275" cy="6359525"/>
          </a:xfrm>
          <a:prstGeom prst="wedgeRectCallout">
            <a:avLst>
              <a:gd name="adj1" fmla="val 84111"/>
              <a:gd name="adj2" fmla="val 37269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Answer: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59472" name="Group 80"/>
          <p:cNvGrpSpPr>
            <a:grpSpLocks/>
          </p:cNvGrpSpPr>
          <p:nvPr/>
        </p:nvGrpSpPr>
        <p:grpSpPr bwMode="auto">
          <a:xfrm>
            <a:off x="860425" y="376238"/>
            <a:ext cx="838200" cy="5705475"/>
            <a:chOff x="1056" y="240"/>
            <a:chExt cx="528" cy="3594"/>
          </a:xfrm>
        </p:grpSpPr>
        <p:grpSp>
          <p:nvGrpSpPr>
            <p:cNvPr id="59488" name="Group 81"/>
            <p:cNvGrpSpPr>
              <a:grpSpLocks/>
            </p:cNvGrpSpPr>
            <p:nvPr/>
          </p:nvGrpSpPr>
          <p:grpSpPr bwMode="auto">
            <a:xfrm>
              <a:off x="1056" y="240"/>
              <a:ext cx="528" cy="528"/>
              <a:chOff x="1728" y="912"/>
              <a:chExt cx="528" cy="528"/>
            </a:xfrm>
          </p:grpSpPr>
          <p:sp>
            <p:nvSpPr>
              <p:cNvPr id="59509" name="Oval 82"/>
              <p:cNvSpPr>
                <a:spLocks noChangeArrowheads="1"/>
              </p:cNvSpPr>
              <p:nvPr/>
            </p:nvSpPr>
            <p:spPr bwMode="auto">
              <a:xfrm>
                <a:off x="1728" y="912"/>
                <a:ext cx="528" cy="528"/>
              </a:xfrm>
              <a:prstGeom prst="ellipse">
                <a:avLst/>
              </a:prstGeom>
              <a:solidFill>
                <a:srgbClr val="A1FDCB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510" name="Text Box 83"/>
              <p:cNvSpPr txBox="1">
                <a:spLocks noChangeArrowheads="1"/>
              </p:cNvSpPr>
              <p:nvPr/>
            </p:nvSpPr>
            <p:spPr bwMode="auto">
              <a:xfrm>
                <a:off x="1824" y="960"/>
                <a:ext cx="36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AEAE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3200"/>
                  <a:t>q</a:t>
                </a:r>
                <a:r>
                  <a:rPr lang="en-US" sz="3200" baseline="-25000"/>
                  <a:t>0</a:t>
                </a:r>
                <a:endParaRPr lang="en-US" sz="3200"/>
              </a:p>
            </p:txBody>
          </p:sp>
        </p:grpSp>
        <p:grpSp>
          <p:nvGrpSpPr>
            <p:cNvPr id="59489" name="Group 84"/>
            <p:cNvGrpSpPr>
              <a:grpSpLocks/>
            </p:cNvGrpSpPr>
            <p:nvPr/>
          </p:nvGrpSpPr>
          <p:grpSpPr bwMode="auto">
            <a:xfrm>
              <a:off x="1056" y="774"/>
              <a:ext cx="528" cy="762"/>
              <a:chOff x="1728" y="1446"/>
              <a:chExt cx="528" cy="762"/>
            </a:xfrm>
          </p:grpSpPr>
          <p:grpSp>
            <p:nvGrpSpPr>
              <p:cNvPr id="59505" name="Group 85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59507" name="Oval 86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508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1</a:t>
                  </a:r>
                  <a:endParaRPr lang="en-US" sz="3200"/>
                </a:p>
              </p:txBody>
            </p:sp>
          </p:grpSp>
          <p:cxnSp>
            <p:nvCxnSpPr>
              <p:cNvPr id="59506" name="AutoShape 88"/>
              <p:cNvCxnSpPr>
                <a:cxnSpLocks noChangeShapeType="1"/>
                <a:stCxn id="59509" idx="4"/>
                <a:endCxn id="59507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490" name="Group 89"/>
            <p:cNvGrpSpPr>
              <a:grpSpLocks/>
            </p:cNvGrpSpPr>
            <p:nvPr/>
          </p:nvGrpSpPr>
          <p:grpSpPr bwMode="auto">
            <a:xfrm>
              <a:off x="1056" y="1536"/>
              <a:ext cx="528" cy="762"/>
              <a:chOff x="1728" y="1446"/>
              <a:chExt cx="528" cy="762"/>
            </a:xfrm>
          </p:grpSpPr>
          <p:grpSp>
            <p:nvGrpSpPr>
              <p:cNvPr id="59501" name="Group 90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59503" name="Oval 91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504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2</a:t>
                  </a:r>
                  <a:endParaRPr lang="en-US" sz="3200"/>
                </a:p>
              </p:txBody>
            </p:sp>
          </p:grpSp>
          <p:cxnSp>
            <p:nvCxnSpPr>
              <p:cNvPr id="59502" name="AutoShape 93"/>
              <p:cNvCxnSpPr>
                <a:cxnSpLocks noChangeShapeType="1"/>
                <a:endCxn id="59503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491" name="Group 94"/>
            <p:cNvGrpSpPr>
              <a:grpSpLocks/>
            </p:cNvGrpSpPr>
            <p:nvPr/>
          </p:nvGrpSpPr>
          <p:grpSpPr bwMode="auto">
            <a:xfrm>
              <a:off x="1056" y="2304"/>
              <a:ext cx="528" cy="762"/>
              <a:chOff x="1728" y="1446"/>
              <a:chExt cx="528" cy="762"/>
            </a:xfrm>
          </p:grpSpPr>
          <p:grpSp>
            <p:nvGrpSpPr>
              <p:cNvPr id="59497" name="Group 95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59499" name="Oval 96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500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3</a:t>
                  </a:r>
                  <a:endParaRPr lang="en-US" sz="3200"/>
                </a:p>
              </p:txBody>
            </p:sp>
          </p:grpSp>
          <p:cxnSp>
            <p:nvCxnSpPr>
              <p:cNvPr id="59498" name="AutoShape 98"/>
              <p:cNvCxnSpPr>
                <a:cxnSpLocks noChangeShapeType="1"/>
                <a:endCxn id="59499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9492" name="Group 99"/>
            <p:cNvGrpSpPr>
              <a:grpSpLocks/>
            </p:cNvGrpSpPr>
            <p:nvPr/>
          </p:nvGrpSpPr>
          <p:grpSpPr bwMode="auto">
            <a:xfrm>
              <a:off x="1056" y="3072"/>
              <a:ext cx="528" cy="762"/>
              <a:chOff x="1728" y="1446"/>
              <a:chExt cx="528" cy="762"/>
            </a:xfrm>
          </p:grpSpPr>
          <p:grpSp>
            <p:nvGrpSpPr>
              <p:cNvPr id="59493" name="Group 100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59495" name="Oval 101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96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4</a:t>
                  </a:r>
                  <a:endParaRPr lang="en-US" sz="3200"/>
                </a:p>
              </p:txBody>
            </p:sp>
          </p:grpSp>
          <p:cxnSp>
            <p:nvCxnSpPr>
              <p:cNvPr id="59494" name="AutoShape 103"/>
              <p:cNvCxnSpPr>
                <a:cxnSpLocks noChangeShapeType="1"/>
                <a:endCxn id="59495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59473" name="Oval 185"/>
          <p:cNvSpPr>
            <a:spLocks noChangeArrowheads="1"/>
          </p:cNvSpPr>
          <p:nvPr/>
        </p:nvSpPr>
        <p:spPr bwMode="auto">
          <a:xfrm>
            <a:off x="2263775" y="685800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74" name="Text Box 186"/>
          <p:cNvSpPr txBox="1">
            <a:spLocks noChangeArrowheads="1"/>
          </p:cNvSpPr>
          <p:nvPr/>
        </p:nvSpPr>
        <p:spPr bwMode="auto">
          <a:xfrm>
            <a:off x="2416175" y="76200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59475" name="Oval 187"/>
          <p:cNvSpPr>
            <a:spLocks noChangeArrowheads="1"/>
          </p:cNvSpPr>
          <p:nvPr/>
        </p:nvSpPr>
        <p:spPr bwMode="auto">
          <a:xfrm>
            <a:off x="2263775" y="1905000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76" name="Text Box 188"/>
          <p:cNvSpPr txBox="1">
            <a:spLocks noChangeArrowheads="1"/>
          </p:cNvSpPr>
          <p:nvPr/>
        </p:nvSpPr>
        <p:spPr bwMode="auto">
          <a:xfrm>
            <a:off x="2416175" y="198120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1</a:t>
            </a:r>
            <a:endParaRPr lang="en-US" sz="2800"/>
          </a:p>
        </p:txBody>
      </p:sp>
      <p:cxnSp>
        <p:nvCxnSpPr>
          <p:cNvPr id="59477" name="AutoShape 189"/>
          <p:cNvCxnSpPr>
            <a:cxnSpLocks noChangeShapeType="1"/>
            <a:stCxn id="59509" idx="6"/>
            <a:endCxn id="59473" idx="2"/>
          </p:cNvCxnSpPr>
          <p:nvPr/>
        </p:nvCxnSpPr>
        <p:spPr bwMode="auto">
          <a:xfrm>
            <a:off x="1708150" y="795338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78" name="Oval 190"/>
          <p:cNvSpPr>
            <a:spLocks noChangeArrowheads="1"/>
          </p:cNvSpPr>
          <p:nvPr/>
        </p:nvSpPr>
        <p:spPr bwMode="auto">
          <a:xfrm>
            <a:off x="2263775" y="31146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79" name="Text Box 191"/>
          <p:cNvSpPr txBox="1">
            <a:spLocks noChangeArrowheads="1"/>
          </p:cNvSpPr>
          <p:nvPr/>
        </p:nvSpPr>
        <p:spPr bwMode="auto">
          <a:xfrm>
            <a:off x="2416175" y="31908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2</a:t>
            </a:r>
            <a:endParaRPr lang="en-US" sz="2800"/>
          </a:p>
        </p:txBody>
      </p:sp>
      <p:cxnSp>
        <p:nvCxnSpPr>
          <p:cNvPr id="59480" name="AutoShape 192"/>
          <p:cNvCxnSpPr>
            <a:cxnSpLocks noChangeShapeType="1"/>
            <a:stCxn id="59507" idx="6"/>
            <a:endCxn id="59475" idx="2"/>
          </p:cNvCxnSpPr>
          <p:nvPr/>
        </p:nvCxnSpPr>
        <p:spPr bwMode="auto">
          <a:xfrm>
            <a:off x="1708150" y="2014538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81" name="Oval 193"/>
          <p:cNvSpPr>
            <a:spLocks noChangeArrowheads="1"/>
          </p:cNvSpPr>
          <p:nvPr/>
        </p:nvSpPr>
        <p:spPr bwMode="auto">
          <a:xfrm>
            <a:off x="2263775" y="43338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82" name="Text Box 194"/>
          <p:cNvSpPr txBox="1">
            <a:spLocks noChangeArrowheads="1"/>
          </p:cNvSpPr>
          <p:nvPr/>
        </p:nvSpPr>
        <p:spPr bwMode="auto">
          <a:xfrm>
            <a:off x="2416175" y="44100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3</a:t>
            </a:r>
            <a:endParaRPr lang="en-US" sz="2800"/>
          </a:p>
        </p:txBody>
      </p:sp>
      <p:cxnSp>
        <p:nvCxnSpPr>
          <p:cNvPr id="59483" name="AutoShape 195"/>
          <p:cNvCxnSpPr>
            <a:cxnSpLocks noChangeShapeType="1"/>
            <a:stCxn id="59503" idx="6"/>
            <a:endCxn id="59478" idx="2"/>
          </p:cNvCxnSpPr>
          <p:nvPr/>
        </p:nvCxnSpPr>
        <p:spPr bwMode="auto">
          <a:xfrm>
            <a:off x="1708150" y="32242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484" name="Oval 196"/>
          <p:cNvSpPr>
            <a:spLocks noChangeArrowheads="1"/>
          </p:cNvSpPr>
          <p:nvPr/>
        </p:nvSpPr>
        <p:spPr bwMode="auto">
          <a:xfrm>
            <a:off x="2263775" y="55530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85" name="Text Box 197"/>
          <p:cNvSpPr txBox="1">
            <a:spLocks noChangeArrowheads="1"/>
          </p:cNvSpPr>
          <p:nvPr/>
        </p:nvSpPr>
        <p:spPr bwMode="auto">
          <a:xfrm>
            <a:off x="2416175" y="56292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4</a:t>
            </a:r>
            <a:endParaRPr lang="en-US" sz="2800"/>
          </a:p>
        </p:txBody>
      </p:sp>
      <p:cxnSp>
        <p:nvCxnSpPr>
          <p:cNvPr id="59486" name="AutoShape 198"/>
          <p:cNvCxnSpPr>
            <a:cxnSpLocks noChangeShapeType="1"/>
            <a:stCxn id="59499" idx="6"/>
            <a:endCxn id="59481" idx="2"/>
          </p:cNvCxnSpPr>
          <p:nvPr/>
        </p:nvCxnSpPr>
        <p:spPr bwMode="auto">
          <a:xfrm>
            <a:off x="1708150" y="44434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87" name="AutoShape 199"/>
          <p:cNvCxnSpPr>
            <a:cxnSpLocks noChangeShapeType="1"/>
            <a:stCxn id="59495" idx="6"/>
            <a:endCxn id="59484" idx="2"/>
          </p:cNvCxnSpPr>
          <p:nvPr/>
        </p:nvCxnSpPr>
        <p:spPr bwMode="auto">
          <a:xfrm>
            <a:off x="1708150" y="56626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</p:spPr>
        <p:txBody>
          <a:bodyPr/>
          <a:lstStyle/>
          <a:p>
            <a:r>
              <a:rPr lang="en-US" sz="4000"/>
              <a:t>HMMs</a:t>
            </a:r>
          </a:p>
        </p:txBody>
      </p:sp>
      <p:graphicFrame>
        <p:nvGraphicFramePr>
          <p:cNvPr id="544771" name="Group 3"/>
          <p:cNvGraphicFramePr>
            <a:graphicFrameLocks noGrp="1"/>
          </p:cNvGraphicFramePr>
          <p:nvPr>
            <p:ph sz="half" idx="1"/>
          </p:nvPr>
        </p:nvGraphicFramePr>
        <p:xfrm>
          <a:off x="146050" y="1981200"/>
          <a:ext cx="3692525" cy="914400"/>
        </p:xfrm>
        <a:graphic>
          <a:graphicData uri="http://schemas.openxmlformats.org/drawingml/2006/table">
            <a:tbl>
              <a:tblPr/>
              <a:tblGrid>
                <a:gridCol w="61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4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44801" name="Group 33"/>
          <p:cNvGraphicFramePr>
            <a:graphicFrameLocks noGrp="1"/>
          </p:cNvGraphicFramePr>
          <p:nvPr>
            <p:ph sz="half" idx="2"/>
          </p:nvPr>
        </p:nvGraphicFramePr>
        <p:xfrm>
          <a:off x="5410200" y="1981200"/>
          <a:ext cx="2200275" cy="974730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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0467" name="Text Box 51"/>
          <p:cNvSpPr txBox="1">
            <a:spLocks noChangeArrowheads="1"/>
          </p:cNvSpPr>
          <p:nvPr/>
        </p:nvSpPr>
        <p:spPr bwMode="auto">
          <a:xfrm>
            <a:off x="76200" y="7620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>
                <a:latin typeface="Arial" charset="0"/>
              </a:rPr>
              <a:t>Example: </a:t>
            </a:r>
            <a:r>
              <a:rPr lang="en-US" sz="2800" u="sng">
                <a:solidFill>
                  <a:schemeClr val="hlink"/>
                </a:solidFill>
                <a:latin typeface="Arial" charset="0"/>
              </a:rPr>
              <a:t>Noisy Proximity sensors.</a:t>
            </a:r>
            <a:r>
              <a:rPr lang="en-US" sz="2800">
                <a:latin typeface="Arial" charset="0"/>
              </a:rPr>
              <a:t> (unreliably tell us the contents of the 8 adjacent squares)</a:t>
            </a:r>
          </a:p>
        </p:txBody>
      </p:sp>
      <p:sp>
        <p:nvSpPr>
          <p:cNvPr id="60468" name="Line 52"/>
          <p:cNvSpPr>
            <a:spLocks noChangeShapeType="1"/>
          </p:cNvSpPr>
          <p:nvPr/>
        </p:nvSpPr>
        <p:spPr bwMode="auto">
          <a:xfrm>
            <a:off x="4335463" y="2738438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69" name="Line 53"/>
          <p:cNvSpPr>
            <a:spLocks noChangeShapeType="1"/>
          </p:cNvSpPr>
          <p:nvPr/>
        </p:nvSpPr>
        <p:spPr bwMode="auto">
          <a:xfrm>
            <a:off x="7535863" y="24336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70" name="Text Box 54"/>
          <p:cNvSpPr txBox="1">
            <a:spLocks noChangeArrowheads="1"/>
          </p:cNvSpPr>
          <p:nvPr/>
        </p:nvSpPr>
        <p:spPr bwMode="auto">
          <a:xfrm>
            <a:off x="7993063" y="2128838"/>
            <a:ext cx="1066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/>
              <a:t>W denotes “WALL”</a:t>
            </a:r>
          </a:p>
        </p:txBody>
      </p:sp>
      <p:sp>
        <p:nvSpPr>
          <p:cNvPr id="60471" name="Text Box 55"/>
          <p:cNvSpPr txBox="1">
            <a:spLocks noChangeArrowheads="1"/>
          </p:cNvSpPr>
          <p:nvPr/>
        </p:nvSpPr>
        <p:spPr bwMode="auto">
          <a:xfrm>
            <a:off x="296863" y="28908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True state </a:t>
            </a:r>
            <a:r>
              <a:rPr lang="en-US" i="1">
                <a:solidFill>
                  <a:schemeClr val="hlink"/>
                </a:solidFill>
              </a:rPr>
              <a:t>q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60472" name="Text Box 56"/>
          <p:cNvSpPr txBox="1">
            <a:spLocks noChangeArrowheads="1"/>
          </p:cNvSpPr>
          <p:nvPr/>
        </p:nvSpPr>
        <p:spPr bwMode="auto">
          <a:xfrm>
            <a:off x="5478463" y="2967038"/>
            <a:ext cx="3436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Uncorrupted Observation</a:t>
            </a:r>
            <a:endParaRPr lang="en-US" i="1" baseline="-25000">
              <a:solidFill>
                <a:schemeClr val="hlink"/>
              </a:solidFill>
            </a:endParaRPr>
          </a:p>
        </p:txBody>
      </p:sp>
      <p:sp>
        <p:nvSpPr>
          <p:cNvPr id="60473" name="Line 57"/>
          <p:cNvSpPr>
            <a:spLocks noChangeShapeType="1"/>
          </p:cNvSpPr>
          <p:nvPr/>
        </p:nvSpPr>
        <p:spPr bwMode="auto">
          <a:xfrm>
            <a:off x="6781800" y="3352800"/>
            <a:ext cx="152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44826" name="Group 58"/>
          <p:cNvGraphicFramePr>
            <a:graphicFrameLocks noGrp="1"/>
          </p:cNvGraphicFramePr>
          <p:nvPr>
            <p:ph type="tbl" idx="1"/>
          </p:nvPr>
        </p:nvGraphicFramePr>
        <p:xfrm>
          <a:off x="6477000" y="3657600"/>
          <a:ext cx="2200275" cy="974730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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0492" name="Text Box 76"/>
          <p:cNvSpPr txBox="1">
            <a:spLocks noChangeArrowheads="1"/>
          </p:cNvSpPr>
          <p:nvPr/>
        </p:nvSpPr>
        <p:spPr bwMode="auto">
          <a:xfrm>
            <a:off x="6477000" y="4724400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What the robot sees: Observation </a:t>
            </a:r>
            <a:r>
              <a:rPr lang="en-US" i="1">
                <a:solidFill>
                  <a:schemeClr val="hlink"/>
                </a:solidFill>
              </a:rPr>
              <a:t>O</a:t>
            </a:r>
            <a:r>
              <a:rPr lang="en-US" i="1" baseline="-25000">
                <a:solidFill>
                  <a:schemeClr val="hlink"/>
                </a:solidFill>
              </a:rPr>
              <a:t>t</a:t>
            </a:r>
          </a:p>
        </p:txBody>
      </p:sp>
      <p:sp>
        <p:nvSpPr>
          <p:cNvPr id="60493" name="Text Box 77"/>
          <p:cNvSpPr txBox="1">
            <a:spLocks noChangeArrowheads="1"/>
          </p:cNvSpPr>
          <p:nvPr/>
        </p:nvSpPr>
        <p:spPr bwMode="auto">
          <a:xfrm>
            <a:off x="304800" y="3200400"/>
            <a:ext cx="472440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O</a:t>
            </a:r>
            <a:r>
              <a:rPr lang="en-US" baseline="-25000"/>
              <a:t>t </a:t>
            </a:r>
            <a:r>
              <a:rPr lang="en-US"/>
              <a:t>is noisily determined depending on the current state.</a:t>
            </a:r>
          </a:p>
          <a:p>
            <a:pPr eaLnBrk="1" hangingPunct="1"/>
            <a:r>
              <a:rPr lang="en-US"/>
              <a:t>Assume that O</a:t>
            </a:r>
            <a:r>
              <a:rPr lang="en-US" baseline="-25000"/>
              <a:t>t </a:t>
            </a:r>
            <a:r>
              <a:rPr lang="en-US"/>
              <a:t>is conditionally independent of {q</a:t>
            </a:r>
            <a:r>
              <a:rPr lang="en-US" baseline="-25000"/>
              <a:t>t-1</a:t>
            </a:r>
            <a:r>
              <a:rPr lang="en-US"/>
              <a:t>, q</a:t>
            </a:r>
            <a:r>
              <a:rPr lang="en-US" baseline="-25000"/>
              <a:t>t-2</a:t>
            </a:r>
            <a:r>
              <a:rPr lang="en-US"/>
              <a:t>, … q</a:t>
            </a:r>
            <a:r>
              <a:rPr lang="en-US" baseline="-25000"/>
              <a:t>1</a:t>
            </a:r>
            <a:r>
              <a:rPr lang="en-US"/>
              <a:t>, q</a:t>
            </a:r>
            <a:r>
              <a:rPr lang="en-US" baseline="-25000"/>
              <a:t>0 ,</a:t>
            </a:r>
            <a:r>
              <a:rPr lang="en-US"/>
              <a:t>O</a:t>
            </a:r>
            <a:r>
              <a:rPr lang="en-US" baseline="-25000"/>
              <a:t>t-1</a:t>
            </a:r>
            <a:r>
              <a:rPr lang="en-US"/>
              <a:t>, O</a:t>
            </a:r>
            <a:r>
              <a:rPr lang="en-US" baseline="-25000"/>
              <a:t>t-2</a:t>
            </a:r>
            <a:r>
              <a:rPr lang="en-US"/>
              <a:t>, … O</a:t>
            </a:r>
            <a:r>
              <a:rPr lang="en-US" baseline="-25000"/>
              <a:t>1</a:t>
            </a:r>
            <a:r>
              <a:rPr lang="en-US"/>
              <a:t>, O</a:t>
            </a:r>
            <a:r>
              <a:rPr lang="en-US" baseline="-25000"/>
              <a:t>0</a:t>
            </a:r>
            <a:r>
              <a:rPr lang="en-US"/>
              <a:t> } given q</a:t>
            </a:r>
            <a:r>
              <a:rPr lang="en-US" baseline="-25000"/>
              <a:t>t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In other words: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) =</a:t>
            </a:r>
          </a:p>
          <a:p>
            <a:pPr eaLnBrk="1" hangingPunct="1"/>
            <a:r>
              <a:rPr lang="en-US"/>
              <a:t>P(O</a:t>
            </a:r>
            <a:r>
              <a:rPr lang="en-US" baseline="-25000"/>
              <a:t>t </a:t>
            </a:r>
            <a:r>
              <a:rPr lang="en-US"/>
              <a:t>= X</a:t>
            </a:r>
            <a:r>
              <a:rPr lang="en-US" baseline="-25000"/>
              <a:t> </a:t>
            </a:r>
            <a:r>
              <a:rPr lang="en-US"/>
              <a:t>|q</a:t>
            </a:r>
            <a:r>
              <a:rPr lang="en-US" baseline="-25000"/>
              <a:t>t </a:t>
            </a:r>
            <a:r>
              <a:rPr lang="en-US"/>
              <a:t>= s</a:t>
            </a:r>
            <a:r>
              <a:rPr lang="en-US" baseline="-25000"/>
              <a:t>i </a:t>
            </a:r>
            <a:r>
              <a:rPr lang="en-US"/>
              <a:t>,any earlier history)</a:t>
            </a:r>
          </a:p>
        </p:txBody>
      </p:sp>
      <p:sp>
        <p:nvSpPr>
          <p:cNvPr id="60494" name="AutoShape 78"/>
          <p:cNvSpPr>
            <a:spLocks noChangeArrowheads="1"/>
          </p:cNvSpPr>
          <p:nvPr/>
        </p:nvSpPr>
        <p:spPr bwMode="auto">
          <a:xfrm>
            <a:off x="4267200" y="5410200"/>
            <a:ext cx="4724400" cy="925513"/>
          </a:xfrm>
          <a:prstGeom prst="wedgeRectCallout">
            <a:avLst>
              <a:gd name="adj1" fmla="val -42944"/>
              <a:gd name="adj2" fmla="val -8109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Question: what’d be the best Bayes Net structure to represent the Joint Distribution of (q</a:t>
            </a:r>
            <a:r>
              <a:rPr lang="en-US" sz="1800" baseline="-25000"/>
              <a:t>0</a:t>
            </a:r>
            <a:r>
              <a:rPr lang="en-US" sz="1800"/>
              <a:t>, q</a:t>
            </a:r>
            <a:r>
              <a:rPr lang="en-US" sz="1800" baseline="-25000"/>
              <a:t>1</a:t>
            </a:r>
            <a:r>
              <a:rPr lang="en-US" sz="1800"/>
              <a:t>, q</a:t>
            </a:r>
            <a:r>
              <a:rPr lang="en-US" sz="1800" baseline="-25000"/>
              <a:t>2</a:t>
            </a:r>
            <a:r>
              <a:rPr lang="en-US" sz="1800"/>
              <a:t>,q</a:t>
            </a:r>
            <a:r>
              <a:rPr lang="en-US" sz="1800" baseline="-25000"/>
              <a:t>3</a:t>
            </a:r>
            <a:r>
              <a:rPr lang="en-US" sz="1800"/>
              <a:t>,q</a:t>
            </a:r>
            <a:r>
              <a:rPr lang="en-US" sz="1800" baseline="-25000"/>
              <a:t>4 ,</a:t>
            </a:r>
            <a:r>
              <a:rPr lang="en-US" sz="1800"/>
              <a:t>O</a:t>
            </a:r>
            <a:r>
              <a:rPr lang="en-US" sz="1800" baseline="-25000"/>
              <a:t>0</a:t>
            </a:r>
            <a:r>
              <a:rPr lang="en-US" sz="1800"/>
              <a:t>, O</a:t>
            </a:r>
            <a:r>
              <a:rPr lang="en-US" sz="1800" baseline="-25000"/>
              <a:t>1</a:t>
            </a:r>
            <a:r>
              <a:rPr lang="en-US" sz="1800"/>
              <a:t>, O</a:t>
            </a:r>
            <a:r>
              <a:rPr lang="en-US" sz="1800" baseline="-25000"/>
              <a:t>2</a:t>
            </a:r>
            <a:r>
              <a:rPr lang="en-US" sz="1800"/>
              <a:t>,O</a:t>
            </a:r>
            <a:r>
              <a:rPr lang="en-US" sz="1800" baseline="-25000"/>
              <a:t>3</a:t>
            </a:r>
            <a:r>
              <a:rPr lang="en-US" sz="1800"/>
              <a:t>,O</a:t>
            </a:r>
            <a:r>
              <a:rPr lang="en-US" sz="1800" baseline="-25000"/>
              <a:t>4</a:t>
            </a:r>
            <a:r>
              <a:rPr lang="en-US" sz="1800"/>
              <a:t> )?</a:t>
            </a:r>
          </a:p>
        </p:txBody>
      </p:sp>
      <p:sp>
        <p:nvSpPr>
          <p:cNvPr id="60495" name="AutoShape 79"/>
          <p:cNvSpPr>
            <a:spLocks noChangeArrowheads="1"/>
          </p:cNvSpPr>
          <p:nvPr/>
        </p:nvSpPr>
        <p:spPr bwMode="auto">
          <a:xfrm>
            <a:off x="109538" y="123825"/>
            <a:ext cx="3597275" cy="6359525"/>
          </a:xfrm>
          <a:prstGeom prst="wedgeRectCallout">
            <a:avLst>
              <a:gd name="adj1" fmla="val 84111"/>
              <a:gd name="adj2" fmla="val 37269"/>
            </a:avLst>
          </a:prstGeom>
          <a:solidFill>
            <a:srgbClr val="EAEAEA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Answer: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grpSp>
        <p:nvGrpSpPr>
          <p:cNvPr id="60496" name="Group 80"/>
          <p:cNvGrpSpPr>
            <a:grpSpLocks/>
          </p:cNvGrpSpPr>
          <p:nvPr/>
        </p:nvGrpSpPr>
        <p:grpSpPr bwMode="auto">
          <a:xfrm>
            <a:off x="860425" y="376238"/>
            <a:ext cx="838200" cy="5705475"/>
            <a:chOff x="1056" y="240"/>
            <a:chExt cx="528" cy="3594"/>
          </a:xfrm>
        </p:grpSpPr>
        <p:grpSp>
          <p:nvGrpSpPr>
            <p:cNvPr id="60593" name="Group 81"/>
            <p:cNvGrpSpPr>
              <a:grpSpLocks/>
            </p:cNvGrpSpPr>
            <p:nvPr/>
          </p:nvGrpSpPr>
          <p:grpSpPr bwMode="auto">
            <a:xfrm>
              <a:off x="1056" y="240"/>
              <a:ext cx="528" cy="528"/>
              <a:chOff x="1728" y="912"/>
              <a:chExt cx="528" cy="528"/>
            </a:xfrm>
          </p:grpSpPr>
          <p:sp>
            <p:nvSpPr>
              <p:cNvPr id="60614" name="Oval 82"/>
              <p:cNvSpPr>
                <a:spLocks noChangeArrowheads="1"/>
              </p:cNvSpPr>
              <p:nvPr/>
            </p:nvSpPr>
            <p:spPr bwMode="auto">
              <a:xfrm>
                <a:off x="1728" y="912"/>
                <a:ext cx="528" cy="528"/>
              </a:xfrm>
              <a:prstGeom prst="ellipse">
                <a:avLst/>
              </a:prstGeom>
              <a:solidFill>
                <a:srgbClr val="A1FDCB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615" name="Text Box 83"/>
              <p:cNvSpPr txBox="1">
                <a:spLocks noChangeArrowheads="1"/>
              </p:cNvSpPr>
              <p:nvPr/>
            </p:nvSpPr>
            <p:spPr bwMode="auto">
              <a:xfrm>
                <a:off x="1824" y="960"/>
                <a:ext cx="365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AEAE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3200"/>
                  <a:t>q</a:t>
                </a:r>
                <a:r>
                  <a:rPr lang="en-US" sz="3200" baseline="-25000"/>
                  <a:t>0</a:t>
                </a:r>
                <a:endParaRPr lang="en-US" sz="3200"/>
              </a:p>
            </p:txBody>
          </p:sp>
        </p:grpSp>
        <p:grpSp>
          <p:nvGrpSpPr>
            <p:cNvPr id="60594" name="Group 84"/>
            <p:cNvGrpSpPr>
              <a:grpSpLocks/>
            </p:cNvGrpSpPr>
            <p:nvPr/>
          </p:nvGrpSpPr>
          <p:grpSpPr bwMode="auto">
            <a:xfrm>
              <a:off x="1056" y="774"/>
              <a:ext cx="528" cy="762"/>
              <a:chOff x="1728" y="1446"/>
              <a:chExt cx="528" cy="762"/>
            </a:xfrm>
          </p:grpSpPr>
          <p:grpSp>
            <p:nvGrpSpPr>
              <p:cNvPr id="60610" name="Group 85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60612" name="Oval 86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61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1</a:t>
                  </a:r>
                  <a:endParaRPr lang="en-US" sz="3200"/>
                </a:p>
              </p:txBody>
            </p:sp>
          </p:grpSp>
          <p:cxnSp>
            <p:nvCxnSpPr>
              <p:cNvPr id="60611" name="AutoShape 88"/>
              <p:cNvCxnSpPr>
                <a:cxnSpLocks noChangeShapeType="1"/>
                <a:stCxn id="60614" idx="4"/>
                <a:endCxn id="60612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595" name="Group 89"/>
            <p:cNvGrpSpPr>
              <a:grpSpLocks/>
            </p:cNvGrpSpPr>
            <p:nvPr/>
          </p:nvGrpSpPr>
          <p:grpSpPr bwMode="auto">
            <a:xfrm>
              <a:off x="1056" y="1536"/>
              <a:ext cx="528" cy="762"/>
              <a:chOff x="1728" y="1446"/>
              <a:chExt cx="528" cy="762"/>
            </a:xfrm>
          </p:grpSpPr>
          <p:grpSp>
            <p:nvGrpSpPr>
              <p:cNvPr id="60606" name="Group 90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60608" name="Oval 91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609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2</a:t>
                  </a:r>
                  <a:endParaRPr lang="en-US" sz="3200"/>
                </a:p>
              </p:txBody>
            </p:sp>
          </p:grpSp>
          <p:cxnSp>
            <p:nvCxnSpPr>
              <p:cNvPr id="60607" name="AutoShape 93"/>
              <p:cNvCxnSpPr>
                <a:cxnSpLocks noChangeShapeType="1"/>
                <a:endCxn id="60608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596" name="Group 94"/>
            <p:cNvGrpSpPr>
              <a:grpSpLocks/>
            </p:cNvGrpSpPr>
            <p:nvPr/>
          </p:nvGrpSpPr>
          <p:grpSpPr bwMode="auto">
            <a:xfrm>
              <a:off x="1056" y="2304"/>
              <a:ext cx="528" cy="762"/>
              <a:chOff x="1728" y="1446"/>
              <a:chExt cx="528" cy="762"/>
            </a:xfrm>
          </p:grpSpPr>
          <p:grpSp>
            <p:nvGrpSpPr>
              <p:cNvPr id="60602" name="Group 95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60604" name="Oval 96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605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3</a:t>
                  </a:r>
                  <a:endParaRPr lang="en-US" sz="3200"/>
                </a:p>
              </p:txBody>
            </p:sp>
          </p:grpSp>
          <p:cxnSp>
            <p:nvCxnSpPr>
              <p:cNvPr id="60603" name="AutoShape 98"/>
              <p:cNvCxnSpPr>
                <a:cxnSpLocks noChangeShapeType="1"/>
                <a:endCxn id="60604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0597" name="Group 99"/>
            <p:cNvGrpSpPr>
              <a:grpSpLocks/>
            </p:cNvGrpSpPr>
            <p:nvPr/>
          </p:nvGrpSpPr>
          <p:grpSpPr bwMode="auto">
            <a:xfrm>
              <a:off x="1056" y="3072"/>
              <a:ext cx="528" cy="762"/>
              <a:chOff x="1728" y="1446"/>
              <a:chExt cx="528" cy="762"/>
            </a:xfrm>
          </p:grpSpPr>
          <p:grpSp>
            <p:nvGrpSpPr>
              <p:cNvPr id="60598" name="Group 100"/>
              <p:cNvGrpSpPr>
                <a:grpSpLocks/>
              </p:cNvGrpSpPr>
              <p:nvPr/>
            </p:nvGrpSpPr>
            <p:grpSpPr bwMode="auto">
              <a:xfrm>
                <a:off x="1728" y="1680"/>
                <a:ext cx="528" cy="528"/>
                <a:chOff x="1728" y="912"/>
                <a:chExt cx="528" cy="528"/>
              </a:xfrm>
            </p:grpSpPr>
            <p:sp>
              <p:nvSpPr>
                <p:cNvPr id="60600" name="Oval 101"/>
                <p:cNvSpPr>
                  <a:spLocks noChangeArrowheads="1"/>
                </p:cNvSpPr>
                <p:nvPr/>
              </p:nvSpPr>
              <p:spPr bwMode="auto">
                <a:xfrm>
                  <a:off x="1728" y="912"/>
                  <a:ext cx="528" cy="528"/>
                </a:xfrm>
                <a:prstGeom prst="ellipse">
                  <a:avLst/>
                </a:prstGeom>
                <a:solidFill>
                  <a:srgbClr val="A1FDCB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601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824" y="960"/>
                  <a:ext cx="365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3200"/>
                    <a:t>q</a:t>
                  </a:r>
                  <a:r>
                    <a:rPr lang="en-US" sz="3200" baseline="-25000"/>
                    <a:t>4</a:t>
                  </a:r>
                  <a:endParaRPr lang="en-US" sz="3200"/>
                </a:p>
              </p:txBody>
            </p:sp>
          </p:grpSp>
          <p:cxnSp>
            <p:nvCxnSpPr>
              <p:cNvPr id="60599" name="AutoShape 103"/>
              <p:cNvCxnSpPr>
                <a:cxnSpLocks noChangeShapeType="1"/>
                <a:endCxn id="60600" idx="0"/>
              </p:cNvCxnSpPr>
              <p:nvPr/>
            </p:nvCxnSpPr>
            <p:spPr bwMode="auto">
              <a:xfrm>
                <a:off x="1992" y="1446"/>
                <a:ext cx="0" cy="22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aphicFrame>
        <p:nvGraphicFramePr>
          <p:cNvPr id="544974" name="Group 206"/>
          <p:cNvGraphicFramePr>
            <a:graphicFrameLocks noGrp="1"/>
          </p:cNvGraphicFramePr>
          <p:nvPr/>
        </p:nvGraphicFramePr>
        <p:xfrm>
          <a:off x="3632200" y="1450975"/>
          <a:ext cx="5330825" cy="2835275"/>
        </p:xfrm>
        <a:graphic>
          <a:graphicData uri="http://schemas.openxmlformats.org/drawingml/2006/table">
            <a:tbl>
              <a:tblPr/>
              <a:tblGrid>
                <a:gridCol w="22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3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60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=1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=k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P(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=M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|q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=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L="45720" marR="45720"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8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(M)</a:t>
                      </a:r>
                    </a:p>
                  </a:txBody>
                  <a:tcPr marL="45720" marR="45720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0571" name="AutoShape 179"/>
          <p:cNvSpPr>
            <a:spLocks noChangeArrowheads="1"/>
          </p:cNvSpPr>
          <p:nvPr/>
        </p:nvSpPr>
        <p:spPr bwMode="auto">
          <a:xfrm>
            <a:off x="5422900" y="373063"/>
            <a:ext cx="3200400" cy="914400"/>
          </a:xfrm>
          <a:prstGeom prst="wedgeRectCallout">
            <a:avLst>
              <a:gd name="adj1" fmla="val -28819"/>
              <a:gd name="adj2" fmla="val 90454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Notation:</a:t>
            </a:r>
          </a:p>
        </p:txBody>
      </p:sp>
      <p:graphicFrame>
        <p:nvGraphicFramePr>
          <p:cNvPr id="60572" name="Object 180"/>
          <p:cNvGraphicFramePr>
            <a:graphicFrameLocks noChangeAspect="1"/>
          </p:cNvGraphicFramePr>
          <p:nvPr/>
        </p:nvGraphicFramePr>
        <p:xfrm>
          <a:off x="5459413" y="766763"/>
          <a:ext cx="32258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99" name="Equation" r:id="rId4" imgW="1549400" imgH="228600" progId="Equation.3">
                  <p:embed/>
                </p:oleObj>
              </mc:Choice>
              <mc:Fallback>
                <p:oleObj name="Equation" r:id="rId4" imgW="1549400" imgH="228600" progId="Equation.3">
                  <p:embed/>
                  <p:pic>
                    <p:nvPicPr>
                      <p:cNvPr id="0" name="Object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413" y="766763"/>
                        <a:ext cx="3225800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573" name="Oval 181"/>
          <p:cNvSpPr>
            <a:spLocks noChangeArrowheads="1"/>
          </p:cNvSpPr>
          <p:nvPr/>
        </p:nvSpPr>
        <p:spPr bwMode="auto">
          <a:xfrm>
            <a:off x="2263775" y="685800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74" name="Text Box 182"/>
          <p:cNvSpPr txBox="1">
            <a:spLocks noChangeArrowheads="1"/>
          </p:cNvSpPr>
          <p:nvPr/>
        </p:nvSpPr>
        <p:spPr bwMode="auto">
          <a:xfrm>
            <a:off x="2416175" y="76200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60575" name="Oval 183"/>
          <p:cNvSpPr>
            <a:spLocks noChangeArrowheads="1"/>
          </p:cNvSpPr>
          <p:nvPr/>
        </p:nvSpPr>
        <p:spPr bwMode="auto">
          <a:xfrm>
            <a:off x="2263775" y="1905000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76" name="Text Box 184"/>
          <p:cNvSpPr txBox="1">
            <a:spLocks noChangeArrowheads="1"/>
          </p:cNvSpPr>
          <p:nvPr/>
        </p:nvSpPr>
        <p:spPr bwMode="auto">
          <a:xfrm>
            <a:off x="2416175" y="1981200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1</a:t>
            </a:r>
            <a:endParaRPr lang="en-US" sz="2800"/>
          </a:p>
        </p:txBody>
      </p:sp>
      <p:cxnSp>
        <p:nvCxnSpPr>
          <p:cNvPr id="60577" name="AutoShape 185"/>
          <p:cNvCxnSpPr>
            <a:cxnSpLocks noChangeShapeType="1"/>
            <a:stCxn id="60614" idx="6"/>
            <a:endCxn id="60573" idx="2"/>
          </p:cNvCxnSpPr>
          <p:nvPr/>
        </p:nvCxnSpPr>
        <p:spPr bwMode="auto">
          <a:xfrm>
            <a:off x="1708150" y="795338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578" name="Oval 186"/>
          <p:cNvSpPr>
            <a:spLocks noChangeArrowheads="1"/>
          </p:cNvSpPr>
          <p:nvPr/>
        </p:nvSpPr>
        <p:spPr bwMode="auto">
          <a:xfrm>
            <a:off x="2263775" y="31146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79" name="Text Box 187"/>
          <p:cNvSpPr txBox="1">
            <a:spLocks noChangeArrowheads="1"/>
          </p:cNvSpPr>
          <p:nvPr/>
        </p:nvSpPr>
        <p:spPr bwMode="auto">
          <a:xfrm>
            <a:off x="2416175" y="31908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2</a:t>
            </a:r>
            <a:endParaRPr lang="en-US" sz="2800"/>
          </a:p>
        </p:txBody>
      </p:sp>
      <p:cxnSp>
        <p:nvCxnSpPr>
          <p:cNvPr id="60580" name="AutoShape 188"/>
          <p:cNvCxnSpPr>
            <a:cxnSpLocks noChangeShapeType="1"/>
            <a:stCxn id="60612" idx="6"/>
            <a:endCxn id="60575" idx="2"/>
          </p:cNvCxnSpPr>
          <p:nvPr/>
        </p:nvCxnSpPr>
        <p:spPr bwMode="auto">
          <a:xfrm>
            <a:off x="1708150" y="2014538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581" name="Oval 189"/>
          <p:cNvSpPr>
            <a:spLocks noChangeArrowheads="1"/>
          </p:cNvSpPr>
          <p:nvPr/>
        </p:nvSpPr>
        <p:spPr bwMode="auto">
          <a:xfrm>
            <a:off x="2263775" y="43338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82" name="Text Box 190"/>
          <p:cNvSpPr txBox="1">
            <a:spLocks noChangeArrowheads="1"/>
          </p:cNvSpPr>
          <p:nvPr/>
        </p:nvSpPr>
        <p:spPr bwMode="auto">
          <a:xfrm>
            <a:off x="2416175" y="44100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3</a:t>
            </a:r>
            <a:endParaRPr lang="en-US" sz="2800"/>
          </a:p>
        </p:txBody>
      </p:sp>
      <p:cxnSp>
        <p:nvCxnSpPr>
          <p:cNvPr id="60583" name="AutoShape 191"/>
          <p:cNvCxnSpPr>
            <a:cxnSpLocks noChangeShapeType="1"/>
            <a:stCxn id="60608" idx="6"/>
            <a:endCxn id="60578" idx="2"/>
          </p:cNvCxnSpPr>
          <p:nvPr/>
        </p:nvCxnSpPr>
        <p:spPr bwMode="auto">
          <a:xfrm>
            <a:off x="1708150" y="32242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584" name="Oval 192"/>
          <p:cNvSpPr>
            <a:spLocks noChangeArrowheads="1"/>
          </p:cNvSpPr>
          <p:nvPr/>
        </p:nvSpPr>
        <p:spPr bwMode="auto">
          <a:xfrm>
            <a:off x="2263775" y="5553075"/>
            <a:ext cx="838200" cy="838200"/>
          </a:xfrm>
          <a:prstGeom prst="ellipse">
            <a:avLst/>
          </a:prstGeom>
          <a:solidFill>
            <a:srgbClr val="A1FDCB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585" name="Text Box 193"/>
          <p:cNvSpPr txBox="1">
            <a:spLocks noChangeArrowheads="1"/>
          </p:cNvSpPr>
          <p:nvPr/>
        </p:nvSpPr>
        <p:spPr bwMode="auto">
          <a:xfrm>
            <a:off x="2416175" y="5629275"/>
            <a:ext cx="682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/>
              <a:t>O</a:t>
            </a:r>
            <a:r>
              <a:rPr lang="en-US" sz="2800" baseline="-25000"/>
              <a:t>4</a:t>
            </a:r>
            <a:endParaRPr lang="en-US" sz="2800"/>
          </a:p>
        </p:txBody>
      </p:sp>
      <p:cxnSp>
        <p:nvCxnSpPr>
          <p:cNvPr id="60586" name="AutoShape 194"/>
          <p:cNvCxnSpPr>
            <a:cxnSpLocks noChangeShapeType="1"/>
            <a:stCxn id="60604" idx="6"/>
            <a:endCxn id="60581" idx="2"/>
          </p:cNvCxnSpPr>
          <p:nvPr/>
        </p:nvCxnSpPr>
        <p:spPr bwMode="auto">
          <a:xfrm>
            <a:off x="1708150" y="44434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587" name="AutoShape 195"/>
          <p:cNvCxnSpPr>
            <a:cxnSpLocks noChangeShapeType="1"/>
            <a:stCxn id="60600" idx="6"/>
            <a:endCxn id="60584" idx="2"/>
          </p:cNvCxnSpPr>
          <p:nvPr/>
        </p:nvCxnSpPr>
        <p:spPr bwMode="auto">
          <a:xfrm>
            <a:off x="1708150" y="5662613"/>
            <a:ext cx="546100" cy="309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588" name="Line 196"/>
          <p:cNvSpPr>
            <a:spLocks noChangeShapeType="1"/>
          </p:cNvSpPr>
          <p:nvPr/>
        </p:nvSpPr>
        <p:spPr bwMode="auto">
          <a:xfrm flipH="1" flipV="1">
            <a:off x="2062163" y="974725"/>
            <a:ext cx="1574800" cy="587375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89" name="Line 197"/>
          <p:cNvSpPr>
            <a:spLocks noChangeShapeType="1"/>
          </p:cNvSpPr>
          <p:nvPr/>
        </p:nvSpPr>
        <p:spPr bwMode="auto">
          <a:xfrm flipH="1" flipV="1">
            <a:off x="1979613" y="2116138"/>
            <a:ext cx="1611312" cy="22701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90" name="Line 198"/>
          <p:cNvSpPr>
            <a:spLocks noChangeShapeType="1"/>
          </p:cNvSpPr>
          <p:nvPr/>
        </p:nvSpPr>
        <p:spPr bwMode="auto">
          <a:xfrm flipH="1" flipV="1">
            <a:off x="1966913" y="3346450"/>
            <a:ext cx="1576387" cy="26988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91" name="Line 199"/>
          <p:cNvSpPr>
            <a:spLocks noChangeShapeType="1"/>
          </p:cNvSpPr>
          <p:nvPr/>
        </p:nvSpPr>
        <p:spPr bwMode="auto">
          <a:xfrm flipH="1">
            <a:off x="2008188" y="3881438"/>
            <a:ext cx="1593850" cy="688975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592" name="Line 200"/>
          <p:cNvSpPr>
            <a:spLocks noChangeShapeType="1"/>
          </p:cNvSpPr>
          <p:nvPr/>
        </p:nvSpPr>
        <p:spPr bwMode="auto">
          <a:xfrm flipH="1">
            <a:off x="1887538" y="4325938"/>
            <a:ext cx="1755775" cy="141446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Sphinx-4 Performance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94839"/>
              </p:ext>
            </p:extLst>
          </p:nvPr>
        </p:nvGraphicFramePr>
        <p:xfrm>
          <a:off x="685800" y="1905000"/>
          <a:ext cx="7467600" cy="3254377"/>
        </p:xfrm>
        <a:graphic>
          <a:graphicData uri="http://schemas.openxmlformats.org/drawingml/2006/table">
            <a:tbl>
              <a:tblPr/>
              <a:tblGrid>
                <a:gridCol w="1493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609">
                <a:tc>
                  <a:txBody>
                    <a:bodyPr/>
                    <a:lstStyle/>
                    <a:p>
                      <a:r>
                        <a:rPr lang="en-US" sz="1600" b="1" dirty="0"/>
                        <a:t>Test</a:t>
                      </a:r>
                      <a:endParaRPr lang="en-US" sz="1600" dirty="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WER (%)</a:t>
                      </a:r>
                      <a:endParaRPr lang="en-US" sz="1600" dirty="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RT</a:t>
                      </a:r>
                      <a:endParaRPr lang="en-US" sz="1600" dirty="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Vocabulary Size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Language Model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391">
                <a:tc>
                  <a:txBody>
                    <a:bodyPr/>
                    <a:lstStyle/>
                    <a:p>
                      <a:r>
                        <a:rPr lang="en-US" sz="1600" b="1"/>
                        <a:t>TI46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0.168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.02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isolated digits recognition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609">
                <a:tc>
                  <a:txBody>
                    <a:bodyPr/>
                    <a:lstStyle/>
                    <a:p>
                      <a:r>
                        <a:rPr lang="en-US" sz="1600" b="1"/>
                        <a:t>TIDIGITS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0.549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0.05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continuous digits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92">
                <a:tc>
                  <a:txBody>
                    <a:bodyPr/>
                    <a:lstStyle/>
                    <a:p>
                      <a:r>
                        <a:rPr lang="en-US" sz="1600" b="1"/>
                        <a:t>AN4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1.192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0.20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trigram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692">
                <a:tc>
                  <a:txBody>
                    <a:bodyPr/>
                    <a:lstStyle/>
                    <a:p>
                      <a:r>
                        <a:rPr lang="en-US" sz="1600" b="1"/>
                        <a:t>RM1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2.88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0.41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1,000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trigram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692">
                <a:tc>
                  <a:txBody>
                    <a:bodyPr/>
                    <a:lstStyle/>
                    <a:p>
                      <a:r>
                        <a:rPr lang="en-US" sz="1600" b="1"/>
                        <a:t>WSJ5K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6.97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0.96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5,000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trigram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692">
                <a:tc>
                  <a:txBody>
                    <a:bodyPr/>
                    <a:lstStyle/>
                    <a:p>
                      <a:r>
                        <a:rPr lang="en-US" sz="1600" b="1"/>
                        <a:t>HUB4</a:t>
                      </a:r>
                      <a:endParaRPr lang="en-US" sz="1600"/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8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18.756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3.95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60,000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trigram</a:t>
                      </a:r>
                    </a:p>
                  </a:txBody>
                  <a:tcPr marL="80865" marR="80865" marT="40426" marB="404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56" name="TextBox 6"/>
          <p:cNvSpPr txBox="1">
            <a:spLocks noChangeArrowheads="1"/>
          </p:cNvSpPr>
          <p:nvPr/>
        </p:nvSpPr>
        <p:spPr bwMode="auto">
          <a:xfrm>
            <a:off x="381000" y="5638800"/>
            <a:ext cx="10307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 dirty="0"/>
              <a:t>WER</a:t>
            </a:r>
            <a:r>
              <a:rPr lang="en-US" sz="2000" dirty="0"/>
              <a:t> - Word error rate (%) (lower is better)</a:t>
            </a:r>
          </a:p>
          <a:p>
            <a:pPr eaLnBrk="1" hangingPunct="1"/>
            <a:r>
              <a:rPr lang="en-US" sz="2000" b="1" dirty="0"/>
              <a:t>RT</a:t>
            </a:r>
            <a:r>
              <a:rPr lang="en-US" sz="2000" dirty="0"/>
              <a:t> - Real Time - Ratio of processing time to audio time - (lower is better)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6"/>
          <p:cNvSpPr>
            <a:spLocks noChangeArrowheads="1"/>
          </p:cNvSpPr>
          <p:nvPr/>
        </p:nvSpPr>
        <p:spPr bwMode="auto">
          <a:xfrm>
            <a:off x="2209800" y="2819400"/>
            <a:ext cx="762000" cy="762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i-FI"/>
              <a:t>start</a:t>
            </a:r>
            <a:r>
              <a:rPr lang="fi-FI" baseline="-25000"/>
              <a:t>0</a:t>
            </a:r>
            <a:endParaRPr lang="en-GB" baseline="-25000"/>
          </a:p>
        </p:txBody>
      </p:sp>
      <p:sp>
        <p:nvSpPr>
          <p:cNvPr id="61443" name="Oval 7"/>
          <p:cNvSpPr>
            <a:spLocks noChangeArrowheads="1"/>
          </p:cNvSpPr>
          <p:nvPr/>
        </p:nvSpPr>
        <p:spPr bwMode="auto">
          <a:xfrm>
            <a:off x="3505200" y="2819400"/>
            <a:ext cx="762000" cy="762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i-FI" dirty="0"/>
              <a:t>[n]</a:t>
            </a:r>
            <a:r>
              <a:rPr lang="fi-FI" baseline="-25000" dirty="0"/>
              <a:t>1</a:t>
            </a:r>
            <a:endParaRPr lang="en-GB" baseline="-25000" dirty="0"/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6172200" y="2819400"/>
            <a:ext cx="762000" cy="762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i-FI" dirty="0"/>
              <a:t>[d]</a:t>
            </a:r>
            <a:r>
              <a:rPr lang="fi-FI" baseline="-25000" dirty="0"/>
              <a:t>3</a:t>
            </a:r>
            <a:endParaRPr lang="en-GB" baseline="-25000" dirty="0"/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7543800" y="2819400"/>
            <a:ext cx="762000" cy="762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i-FI"/>
              <a:t>end</a:t>
            </a:r>
            <a:r>
              <a:rPr lang="fi-FI" baseline="-25000"/>
              <a:t>4</a:t>
            </a:r>
            <a:endParaRPr lang="en-GB" baseline="-25000"/>
          </a:p>
        </p:txBody>
      </p:sp>
      <p:sp>
        <p:nvSpPr>
          <p:cNvPr id="61446" name="Line 10"/>
          <p:cNvSpPr>
            <a:spLocks noChangeShapeType="1"/>
          </p:cNvSpPr>
          <p:nvPr/>
        </p:nvSpPr>
        <p:spPr bwMode="auto">
          <a:xfrm>
            <a:off x="2971800" y="3200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7" name="Line 11"/>
          <p:cNvSpPr>
            <a:spLocks noChangeShapeType="1"/>
          </p:cNvSpPr>
          <p:nvPr/>
        </p:nvSpPr>
        <p:spPr bwMode="auto">
          <a:xfrm>
            <a:off x="4267200" y="3200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8" name="Line 12"/>
          <p:cNvSpPr>
            <a:spLocks noChangeShapeType="1"/>
          </p:cNvSpPr>
          <p:nvPr/>
        </p:nvSpPr>
        <p:spPr bwMode="auto">
          <a:xfrm>
            <a:off x="5638800" y="32004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Line 13"/>
          <p:cNvSpPr>
            <a:spLocks noChangeShapeType="1"/>
          </p:cNvSpPr>
          <p:nvPr/>
        </p:nvSpPr>
        <p:spPr bwMode="auto">
          <a:xfrm>
            <a:off x="6934200" y="3200400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AutoShape 14"/>
          <p:cNvSpPr>
            <a:spLocks noChangeArrowheads="1"/>
          </p:cNvSpPr>
          <p:nvPr/>
        </p:nvSpPr>
        <p:spPr bwMode="auto">
          <a:xfrm rot="1932587">
            <a:off x="3489325" y="2260600"/>
            <a:ext cx="692150" cy="7477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41" y="10436"/>
                </a:moveTo>
                <a:cubicBezTo>
                  <a:pt x="20745" y="4976"/>
                  <a:pt x="16262" y="652"/>
                  <a:pt x="10800" y="652"/>
                </a:cubicBezTo>
                <a:cubicBezTo>
                  <a:pt x="5195" y="652"/>
                  <a:pt x="652" y="5195"/>
                  <a:pt x="652" y="10800"/>
                </a:cubicBezTo>
                <a:cubicBezTo>
                  <a:pt x="651" y="15746"/>
                  <a:pt x="4218" y="19972"/>
                  <a:pt x="9095" y="20803"/>
                </a:cubicBezTo>
                <a:lnTo>
                  <a:pt x="8985" y="21446"/>
                </a:lnTo>
                <a:cubicBezTo>
                  <a:pt x="3795" y="20562"/>
                  <a:pt x="0" y="160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13" y="-1"/>
                  <a:pt x="21384" y="4602"/>
                  <a:pt x="21593" y="10412"/>
                </a:cubicBezTo>
                <a:lnTo>
                  <a:pt x="24291" y="10315"/>
                </a:lnTo>
                <a:lnTo>
                  <a:pt x="21375" y="13448"/>
                </a:lnTo>
                <a:lnTo>
                  <a:pt x="18243" y="10532"/>
                </a:lnTo>
                <a:lnTo>
                  <a:pt x="20941" y="104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AutoShape 15"/>
          <p:cNvSpPr>
            <a:spLocks noChangeArrowheads="1"/>
          </p:cNvSpPr>
          <p:nvPr/>
        </p:nvSpPr>
        <p:spPr bwMode="auto">
          <a:xfrm rot="1932587">
            <a:off x="6156325" y="2260600"/>
            <a:ext cx="692150" cy="7477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41" y="10436"/>
                </a:moveTo>
                <a:cubicBezTo>
                  <a:pt x="20745" y="4976"/>
                  <a:pt x="16262" y="652"/>
                  <a:pt x="10800" y="652"/>
                </a:cubicBezTo>
                <a:cubicBezTo>
                  <a:pt x="5195" y="652"/>
                  <a:pt x="652" y="5195"/>
                  <a:pt x="652" y="10800"/>
                </a:cubicBezTo>
                <a:cubicBezTo>
                  <a:pt x="651" y="15746"/>
                  <a:pt x="4218" y="19972"/>
                  <a:pt x="9095" y="20803"/>
                </a:cubicBezTo>
                <a:lnTo>
                  <a:pt x="8985" y="21446"/>
                </a:lnTo>
                <a:cubicBezTo>
                  <a:pt x="3795" y="20562"/>
                  <a:pt x="0" y="160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13" y="-1"/>
                  <a:pt x="21384" y="4602"/>
                  <a:pt x="21593" y="10412"/>
                </a:cubicBezTo>
                <a:lnTo>
                  <a:pt x="24291" y="10315"/>
                </a:lnTo>
                <a:lnTo>
                  <a:pt x="21375" y="13448"/>
                </a:lnTo>
                <a:lnTo>
                  <a:pt x="18243" y="10532"/>
                </a:lnTo>
                <a:lnTo>
                  <a:pt x="20941" y="104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Freeform 16"/>
          <p:cNvSpPr>
            <a:spLocks/>
          </p:cNvSpPr>
          <p:nvPr/>
        </p:nvSpPr>
        <p:spPr bwMode="auto">
          <a:xfrm>
            <a:off x="5562600" y="1592263"/>
            <a:ext cx="2138363" cy="1531937"/>
          </a:xfrm>
          <a:custGeom>
            <a:avLst/>
            <a:gdLst>
              <a:gd name="T0" fmla="*/ 0 w 1347"/>
              <a:gd name="T1" fmla="*/ 2147483647 h 965"/>
              <a:gd name="T2" fmla="*/ 2147483647 w 1347"/>
              <a:gd name="T3" fmla="*/ 2147483647 h 965"/>
              <a:gd name="T4" fmla="*/ 2147483647 w 1347"/>
              <a:gd name="T5" fmla="*/ 2147483647 h 965"/>
              <a:gd name="T6" fmla="*/ 0 60000 65536"/>
              <a:gd name="T7" fmla="*/ 0 60000 65536"/>
              <a:gd name="T8" fmla="*/ 0 60000 65536"/>
              <a:gd name="T9" fmla="*/ 0 w 1347"/>
              <a:gd name="T10" fmla="*/ 0 h 965"/>
              <a:gd name="T11" fmla="*/ 1347 w 1347"/>
              <a:gd name="T12" fmla="*/ 965 h 9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7" h="965">
                <a:moveTo>
                  <a:pt x="0" y="965"/>
                </a:moveTo>
                <a:cubicBezTo>
                  <a:pt x="95" y="809"/>
                  <a:pt x="347" y="48"/>
                  <a:pt x="571" y="24"/>
                </a:cubicBezTo>
                <a:cubicBezTo>
                  <a:pt x="795" y="0"/>
                  <a:pt x="1185" y="656"/>
                  <a:pt x="1347" y="82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4876800" y="2819400"/>
            <a:ext cx="762000" cy="762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i-FI" dirty="0"/>
              <a:t>[iy]</a:t>
            </a:r>
            <a:r>
              <a:rPr lang="fi-FI" baseline="-25000" dirty="0"/>
              <a:t>2</a:t>
            </a:r>
            <a:endParaRPr lang="en-GB" baseline="-25000" dirty="0"/>
          </a:p>
        </p:txBody>
      </p:sp>
      <p:sp>
        <p:nvSpPr>
          <p:cNvPr id="61454" name="AutoShape 18"/>
          <p:cNvSpPr>
            <a:spLocks noChangeArrowheads="1"/>
          </p:cNvSpPr>
          <p:nvPr/>
        </p:nvSpPr>
        <p:spPr bwMode="auto">
          <a:xfrm rot="1932587">
            <a:off x="4876800" y="2286000"/>
            <a:ext cx="692150" cy="7477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941" y="10436"/>
                </a:moveTo>
                <a:cubicBezTo>
                  <a:pt x="20745" y="4976"/>
                  <a:pt x="16262" y="652"/>
                  <a:pt x="10800" y="652"/>
                </a:cubicBezTo>
                <a:cubicBezTo>
                  <a:pt x="5195" y="652"/>
                  <a:pt x="652" y="5195"/>
                  <a:pt x="652" y="10800"/>
                </a:cubicBezTo>
                <a:cubicBezTo>
                  <a:pt x="651" y="15746"/>
                  <a:pt x="4218" y="19972"/>
                  <a:pt x="9095" y="20803"/>
                </a:cubicBezTo>
                <a:lnTo>
                  <a:pt x="8985" y="21446"/>
                </a:lnTo>
                <a:cubicBezTo>
                  <a:pt x="3795" y="20562"/>
                  <a:pt x="0" y="160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613" y="-1"/>
                  <a:pt x="21384" y="4602"/>
                  <a:pt x="21593" y="10412"/>
                </a:cubicBezTo>
                <a:lnTo>
                  <a:pt x="24291" y="10315"/>
                </a:lnTo>
                <a:lnTo>
                  <a:pt x="21375" y="13448"/>
                </a:lnTo>
                <a:lnTo>
                  <a:pt x="18243" y="10532"/>
                </a:lnTo>
                <a:lnTo>
                  <a:pt x="20941" y="104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55" name="Text Box 19"/>
          <p:cNvSpPr txBox="1">
            <a:spLocks noChangeArrowheads="1"/>
          </p:cNvSpPr>
          <p:nvPr/>
        </p:nvSpPr>
        <p:spPr bwMode="auto">
          <a:xfrm>
            <a:off x="2971800" y="27432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01</a:t>
            </a:r>
            <a:endParaRPr lang="en-GB" sz="2000" baseline="-25000"/>
          </a:p>
        </p:txBody>
      </p:sp>
      <p:sp>
        <p:nvSpPr>
          <p:cNvPr id="61456" name="Text Box 20"/>
          <p:cNvSpPr txBox="1">
            <a:spLocks noChangeArrowheads="1"/>
          </p:cNvSpPr>
          <p:nvPr/>
        </p:nvSpPr>
        <p:spPr bwMode="auto">
          <a:xfrm>
            <a:off x="4267200" y="27432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12</a:t>
            </a:r>
            <a:endParaRPr lang="en-GB" sz="2000" baseline="-25000"/>
          </a:p>
        </p:txBody>
      </p:sp>
      <p:sp>
        <p:nvSpPr>
          <p:cNvPr id="61457" name="Text Box 21"/>
          <p:cNvSpPr txBox="1">
            <a:spLocks noChangeArrowheads="1"/>
          </p:cNvSpPr>
          <p:nvPr/>
        </p:nvSpPr>
        <p:spPr bwMode="auto">
          <a:xfrm>
            <a:off x="5715000" y="27432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23</a:t>
            </a:r>
            <a:endParaRPr lang="en-GB" sz="2000" baseline="-25000"/>
          </a:p>
        </p:txBody>
      </p:sp>
      <p:sp>
        <p:nvSpPr>
          <p:cNvPr id="61458" name="Text Box 22"/>
          <p:cNvSpPr txBox="1">
            <a:spLocks noChangeArrowheads="1"/>
          </p:cNvSpPr>
          <p:nvPr/>
        </p:nvSpPr>
        <p:spPr bwMode="auto">
          <a:xfrm>
            <a:off x="6934200" y="27432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34</a:t>
            </a:r>
            <a:endParaRPr lang="en-GB" sz="2000" baseline="-25000"/>
          </a:p>
        </p:txBody>
      </p:sp>
      <p:sp>
        <p:nvSpPr>
          <p:cNvPr id="61459" name="Text Box 23"/>
          <p:cNvSpPr txBox="1">
            <a:spLocks noChangeArrowheads="1"/>
          </p:cNvSpPr>
          <p:nvPr/>
        </p:nvSpPr>
        <p:spPr bwMode="auto">
          <a:xfrm>
            <a:off x="3657600" y="18288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11</a:t>
            </a:r>
            <a:endParaRPr lang="en-GB" sz="2000" baseline="-25000"/>
          </a:p>
        </p:txBody>
      </p:sp>
      <p:sp>
        <p:nvSpPr>
          <p:cNvPr id="61460" name="Text Box 24"/>
          <p:cNvSpPr txBox="1">
            <a:spLocks noChangeArrowheads="1"/>
          </p:cNvSpPr>
          <p:nvPr/>
        </p:nvSpPr>
        <p:spPr bwMode="auto">
          <a:xfrm>
            <a:off x="5029200" y="18288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22</a:t>
            </a:r>
            <a:endParaRPr lang="en-GB" sz="2000" baseline="-25000"/>
          </a:p>
        </p:txBody>
      </p:sp>
      <p:sp>
        <p:nvSpPr>
          <p:cNvPr id="61461" name="Text Box 25"/>
          <p:cNvSpPr txBox="1">
            <a:spLocks noChangeArrowheads="1"/>
          </p:cNvSpPr>
          <p:nvPr/>
        </p:nvSpPr>
        <p:spPr bwMode="auto">
          <a:xfrm>
            <a:off x="6324600" y="18288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33</a:t>
            </a:r>
            <a:endParaRPr lang="en-GB" sz="2000" baseline="-25000"/>
          </a:p>
        </p:txBody>
      </p:sp>
      <p:sp>
        <p:nvSpPr>
          <p:cNvPr id="61462" name="Text Box 26"/>
          <p:cNvSpPr txBox="1">
            <a:spLocks noChangeArrowheads="1"/>
          </p:cNvSpPr>
          <p:nvPr/>
        </p:nvSpPr>
        <p:spPr bwMode="auto">
          <a:xfrm>
            <a:off x="6324600" y="1143000"/>
            <a:ext cx="461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a</a:t>
            </a:r>
            <a:r>
              <a:rPr lang="fi-FI" sz="2000" baseline="-25000"/>
              <a:t>24</a:t>
            </a:r>
            <a:endParaRPr lang="en-GB" sz="2000" baseline="-25000"/>
          </a:p>
        </p:txBody>
      </p:sp>
      <p:sp>
        <p:nvSpPr>
          <p:cNvPr id="61463" name="Rectangle 27"/>
          <p:cNvSpPr>
            <a:spLocks noChangeArrowheads="1"/>
          </p:cNvSpPr>
          <p:nvPr/>
        </p:nvSpPr>
        <p:spPr bwMode="auto">
          <a:xfrm>
            <a:off x="40386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Rectangle 28"/>
          <p:cNvSpPr>
            <a:spLocks noChangeArrowheads="1"/>
          </p:cNvSpPr>
          <p:nvPr/>
        </p:nvSpPr>
        <p:spPr bwMode="auto">
          <a:xfrm>
            <a:off x="35814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Rectangle 29"/>
          <p:cNvSpPr>
            <a:spLocks noChangeArrowheads="1"/>
          </p:cNvSpPr>
          <p:nvPr/>
        </p:nvSpPr>
        <p:spPr bwMode="auto">
          <a:xfrm>
            <a:off x="48006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0501">
                <a:srgbClr val="0819FB"/>
              </a:gs>
              <a:gs pos="17500">
                <a:srgbClr val="1A8D48"/>
              </a:gs>
              <a:gs pos="25999">
                <a:srgbClr val="FFFF00"/>
              </a:gs>
              <a:gs pos="36501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499">
                <a:srgbClr val="EE3F17"/>
              </a:gs>
              <a:gs pos="74001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6" name="Rectangle 30"/>
          <p:cNvSpPr>
            <a:spLocks noChangeArrowheads="1"/>
          </p:cNvSpPr>
          <p:nvPr/>
        </p:nvSpPr>
        <p:spPr bwMode="auto">
          <a:xfrm>
            <a:off x="51054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0501">
                <a:srgbClr val="0819FB"/>
              </a:gs>
              <a:gs pos="17500">
                <a:srgbClr val="1A8D48"/>
              </a:gs>
              <a:gs pos="25999">
                <a:srgbClr val="FFFF00"/>
              </a:gs>
              <a:gs pos="36501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499">
                <a:srgbClr val="EE3F17"/>
              </a:gs>
              <a:gs pos="74001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7" name="Rectangle 31"/>
          <p:cNvSpPr>
            <a:spLocks noChangeArrowheads="1"/>
          </p:cNvSpPr>
          <p:nvPr/>
        </p:nvSpPr>
        <p:spPr bwMode="auto">
          <a:xfrm>
            <a:off x="54102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10501">
                <a:srgbClr val="0819FB"/>
              </a:gs>
              <a:gs pos="17500">
                <a:srgbClr val="1A8D48"/>
              </a:gs>
              <a:gs pos="25999">
                <a:srgbClr val="FFFF00"/>
              </a:gs>
              <a:gs pos="36501">
                <a:srgbClr val="EE3F17"/>
              </a:gs>
              <a:gs pos="44000">
                <a:srgbClr val="E81766"/>
              </a:gs>
              <a:gs pos="50000">
                <a:srgbClr val="A603AB"/>
              </a:gs>
              <a:gs pos="56000">
                <a:srgbClr val="E81766"/>
              </a:gs>
              <a:gs pos="63499">
                <a:srgbClr val="EE3F17"/>
              </a:gs>
              <a:gs pos="74001">
                <a:srgbClr val="FFFF00"/>
              </a:gs>
              <a:gs pos="82500">
                <a:srgbClr val="1A8D48"/>
              </a:gs>
              <a:gs pos="89500">
                <a:srgbClr val="0819FB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8" name="Rectangle 32"/>
          <p:cNvSpPr>
            <a:spLocks noChangeArrowheads="1"/>
          </p:cNvSpPr>
          <p:nvPr/>
        </p:nvSpPr>
        <p:spPr bwMode="auto">
          <a:xfrm>
            <a:off x="6477000" y="4724400"/>
            <a:ext cx="228600" cy="1295400"/>
          </a:xfrm>
          <a:prstGeom prst="rect">
            <a:avLst/>
          </a:prstGeom>
          <a:gradFill rotWithShape="0">
            <a:gsLst>
              <a:gs pos="0">
                <a:srgbClr val="A603AB"/>
              </a:gs>
              <a:gs pos="6000">
                <a:srgbClr val="E81766"/>
              </a:gs>
              <a:gs pos="13499">
                <a:srgbClr val="EE3F17"/>
              </a:gs>
              <a:gs pos="24001">
                <a:srgbClr val="FFFF00"/>
              </a:gs>
              <a:gs pos="32500">
                <a:srgbClr val="1A8D48"/>
              </a:gs>
              <a:gs pos="39500">
                <a:srgbClr val="0819FB"/>
              </a:gs>
              <a:gs pos="50000">
                <a:srgbClr val="A603AB"/>
              </a:gs>
              <a:gs pos="60501">
                <a:srgbClr val="0819FB"/>
              </a:gs>
              <a:gs pos="67500">
                <a:srgbClr val="1A8D48"/>
              </a:gs>
              <a:gs pos="75999">
                <a:srgbClr val="FFFF00"/>
              </a:gs>
              <a:gs pos="86501">
                <a:srgbClr val="EE3F17"/>
              </a:gs>
              <a:gs pos="94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69" name="Text Box 33"/>
          <p:cNvSpPr txBox="1">
            <a:spLocks noChangeArrowheads="1"/>
          </p:cNvSpPr>
          <p:nvPr/>
        </p:nvSpPr>
        <p:spPr bwMode="auto">
          <a:xfrm>
            <a:off x="35052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1</a:t>
            </a:r>
            <a:endParaRPr lang="en-GB" sz="2000" baseline="-25000"/>
          </a:p>
        </p:txBody>
      </p:sp>
      <p:sp>
        <p:nvSpPr>
          <p:cNvPr id="61470" name="Text Box 34"/>
          <p:cNvSpPr txBox="1">
            <a:spLocks noChangeArrowheads="1"/>
          </p:cNvSpPr>
          <p:nvPr/>
        </p:nvSpPr>
        <p:spPr bwMode="auto">
          <a:xfrm>
            <a:off x="39624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2</a:t>
            </a:r>
            <a:endParaRPr lang="en-GB" sz="2000" baseline="-25000"/>
          </a:p>
        </p:txBody>
      </p:sp>
      <p:sp>
        <p:nvSpPr>
          <p:cNvPr id="61471" name="Text Box 35"/>
          <p:cNvSpPr txBox="1">
            <a:spLocks noChangeArrowheads="1"/>
          </p:cNvSpPr>
          <p:nvPr/>
        </p:nvSpPr>
        <p:spPr bwMode="auto">
          <a:xfrm>
            <a:off x="47244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3</a:t>
            </a:r>
            <a:endParaRPr lang="en-GB" sz="2000" baseline="-25000"/>
          </a:p>
        </p:txBody>
      </p:sp>
      <p:sp>
        <p:nvSpPr>
          <p:cNvPr id="61472" name="Text Box 36"/>
          <p:cNvSpPr txBox="1">
            <a:spLocks noChangeArrowheads="1"/>
          </p:cNvSpPr>
          <p:nvPr/>
        </p:nvSpPr>
        <p:spPr bwMode="auto">
          <a:xfrm>
            <a:off x="50292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4</a:t>
            </a:r>
            <a:endParaRPr lang="en-GB" sz="2000" baseline="-25000"/>
          </a:p>
        </p:txBody>
      </p:sp>
      <p:sp>
        <p:nvSpPr>
          <p:cNvPr id="61473" name="Text Box 37"/>
          <p:cNvSpPr txBox="1">
            <a:spLocks noChangeArrowheads="1"/>
          </p:cNvSpPr>
          <p:nvPr/>
        </p:nvSpPr>
        <p:spPr bwMode="auto">
          <a:xfrm>
            <a:off x="53340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5</a:t>
            </a:r>
            <a:endParaRPr lang="en-GB" sz="2000" baseline="-25000"/>
          </a:p>
        </p:txBody>
      </p:sp>
      <p:sp>
        <p:nvSpPr>
          <p:cNvPr id="61474" name="Text Box 38"/>
          <p:cNvSpPr txBox="1">
            <a:spLocks noChangeArrowheads="1"/>
          </p:cNvSpPr>
          <p:nvPr/>
        </p:nvSpPr>
        <p:spPr bwMode="auto">
          <a:xfrm>
            <a:off x="6400800" y="6019800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 i="1"/>
              <a:t>o</a:t>
            </a:r>
            <a:r>
              <a:rPr lang="fi-FI" sz="2000" baseline="-25000"/>
              <a:t>6</a:t>
            </a:r>
            <a:endParaRPr lang="en-GB" sz="2000" baseline="-25000"/>
          </a:p>
        </p:txBody>
      </p:sp>
      <p:sp>
        <p:nvSpPr>
          <p:cNvPr id="61475" name="Text Box 39"/>
          <p:cNvSpPr txBox="1">
            <a:spLocks noChangeArrowheads="1"/>
          </p:cNvSpPr>
          <p:nvPr/>
        </p:nvSpPr>
        <p:spPr bwMode="auto">
          <a:xfrm>
            <a:off x="3124200" y="38100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1</a:t>
            </a:r>
            <a:r>
              <a:rPr lang="fi-FI" sz="2000"/>
              <a:t>(o</a:t>
            </a:r>
            <a:r>
              <a:rPr lang="fi-FI" sz="2000" baseline="-25000"/>
              <a:t>1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76" name="Text Box 40"/>
          <p:cNvSpPr txBox="1">
            <a:spLocks noChangeArrowheads="1"/>
          </p:cNvSpPr>
          <p:nvPr/>
        </p:nvSpPr>
        <p:spPr bwMode="auto">
          <a:xfrm>
            <a:off x="3886200" y="38100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1</a:t>
            </a:r>
            <a:r>
              <a:rPr lang="fi-FI" sz="2000"/>
              <a:t>(o</a:t>
            </a:r>
            <a:r>
              <a:rPr lang="fi-FI" sz="2000" baseline="-25000"/>
              <a:t>2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77" name="Text Box 41"/>
          <p:cNvSpPr txBox="1">
            <a:spLocks noChangeArrowheads="1"/>
          </p:cNvSpPr>
          <p:nvPr/>
        </p:nvSpPr>
        <p:spPr bwMode="auto">
          <a:xfrm>
            <a:off x="4419600" y="35814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2</a:t>
            </a:r>
            <a:r>
              <a:rPr lang="fi-FI" sz="2000"/>
              <a:t>(o</a:t>
            </a:r>
            <a:r>
              <a:rPr lang="fi-FI" sz="2000" baseline="-25000"/>
              <a:t>3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78" name="Text Box 42"/>
          <p:cNvSpPr txBox="1">
            <a:spLocks noChangeArrowheads="1"/>
          </p:cNvSpPr>
          <p:nvPr/>
        </p:nvSpPr>
        <p:spPr bwMode="auto">
          <a:xfrm>
            <a:off x="5181600" y="35814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2</a:t>
            </a:r>
            <a:r>
              <a:rPr lang="fi-FI" sz="2000"/>
              <a:t>(o</a:t>
            </a:r>
            <a:r>
              <a:rPr lang="fi-FI" sz="2000" baseline="-25000"/>
              <a:t>5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79" name="Text Box 43"/>
          <p:cNvSpPr txBox="1">
            <a:spLocks noChangeArrowheads="1"/>
          </p:cNvSpPr>
          <p:nvPr/>
        </p:nvSpPr>
        <p:spPr bwMode="auto">
          <a:xfrm>
            <a:off x="4800600" y="38862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2</a:t>
            </a:r>
            <a:r>
              <a:rPr lang="fi-FI" sz="2000"/>
              <a:t>(o</a:t>
            </a:r>
            <a:r>
              <a:rPr lang="fi-FI" sz="2000" baseline="-25000"/>
              <a:t>4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80" name="Text Box 44"/>
          <p:cNvSpPr txBox="1">
            <a:spLocks noChangeArrowheads="1"/>
          </p:cNvSpPr>
          <p:nvPr/>
        </p:nvSpPr>
        <p:spPr bwMode="auto">
          <a:xfrm>
            <a:off x="6172200" y="38100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b</a:t>
            </a:r>
            <a:r>
              <a:rPr lang="fi-FI" sz="2000" baseline="-25000"/>
              <a:t>3</a:t>
            </a:r>
            <a:r>
              <a:rPr lang="fi-FI" sz="2000"/>
              <a:t>(o</a:t>
            </a:r>
            <a:r>
              <a:rPr lang="fi-FI" sz="2000" baseline="-25000"/>
              <a:t>6</a:t>
            </a:r>
            <a:r>
              <a:rPr lang="fi-FI" sz="2000"/>
              <a:t>)</a:t>
            </a:r>
            <a:endParaRPr lang="en-GB" sz="2000"/>
          </a:p>
        </p:txBody>
      </p:sp>
      <p:sp>
        <p:nvSpPr>
          <p:cNvPr id="61481" name="Text Box 45"/>
          <p:cNvSpPr txBox="1">
            <a:spLocks noChangeArrowheads="1"/>
          </p:cNvSpPr>
          <p:nvPr/>
        </p:nvSpPr>
        <p:spPr bwMode="auto">
          <a:xfrm>
            <a:off x="6781800" y="51054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…</a:t>
            </a:r>
            <a:endParaRPr lang="en-GB" sz="2000" baseline="-25000"/>
          </a:p>
        </p:txBody>
      </p:sp>
      <p:sp>
        <p:nvSpPr>
          <p:cNvPr id="61482" name="Text Box 46"/>
          <p:cNvSpPr txBox="1">
            <a:spLocks noChangeArrowheads="1"/>
          </p:cNvSpPr>
          <p:nvPr/>
        </p:nvSpPr>
        <p:spPr bwMode="auto">
          <a:xfrm>
            <a:off x="3048000" y="51054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sz="2000"/>
              <a:t>…</a:t>
            </a:r>
            <a:endParaRPr lang="en-GB" sz="2000" baseline="-25000"/>
          </a:p>
        </p:txBody>
      </p:sp>
      <p:sp>
        <p:nvSpPr>
          <p:cNvPr id="61484" name="Text Box 48"/>
          <p:cNvSpPr txBox="1">
            <a:spLocks noChangeArrowheads="1"/>
          </p:cNvSpPr>
          <p:nvPr/>
        </p:nvSpPr>
        <p:spPr bwMode="auto">
          <a:xfrm>
            <a:off x="914400" y="5105400"/>
            <a:ext cx="1844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i-FI" dirty="0" err="1">
                <a:latin typeface="Arial Unicode MS" pitchFamily="34" charset="-128"/>
              </a:rPr>
              <a:t>Observation</a:t>
            </a:r>
            <a:br>
              <a:rPr lang="fi-FI" dirty="0">
                <a:latin typeface="Arial Unicode MS" pitchFamily="34" charset="-128"/>
              </a:rPr>
            </a:br>
            <a:r>
              <a:rPr lang="fi-FI" dirty="0" err="1">
                <a:latin typeface="Arial Unicode MS" pitchFamily="34" charset="-128"/>
              </a:rPr>
              <a:t>sequence</a:t>
            </a:r>
            <a:r>
              <a:rPr lang="fi-FI" dirty="0">
                <a:latin typeface="Arial Unicode MS" pitchFamily="34" charset="-128"/>
              </a:rPr>
              <a:t>:</a:t>
            </a:r>
            <a:endParaRPr lang="en-GB" dirty="0">
              <a:latin typeface="Arial Unicode MS" pitchFamily="34" charset="-128"/>
            </a:endParaRPr>
          </a:p>
        </p:txBody>
      </p:sp>
      <p:sp>
        <p:nvSpPr>
          <p:cNvPr id="61485" name="Text Box 62"/>
          <p:cNvSpPr txBox="1">
            <a:spLocks noChangeArrowheads="1"/>
          </p:cNvSpPr>
          <p:nvPr/>
        </p:nvSpPr>
        <p:spPr bwMode="auto">
          <a:xfrm>
            <a:off x="25400" y="152400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Example:  HMM  Acoustic  Model</a:t>
            </a:r>
          </a:p>
          <a:p>
            <a:pPr algn="ctr" eaLnBrk="1" hangingPunct="1"/>
            <a:r>
              <a:rPr lang="en-US" sz="3600" b="1" dirty="0">
                <a:solidFill>
                  <a:schemeClr val="tx2"/>
                </a:solidFill>
                <a:latin typeface="Arial" charset="0"/>
              </a:rPr>
              <a:t>for the Word “Need”</a:t>
            </a:r>
          </a:p>
        </p:txBody>
      </p:sp>
      <p:sp>
        <p:nvSpPr>
          <p:cNvPr id="61486" name="Line 64"/>
          <p:cNvSpPr>
            <a:spLocks noChangeShapeType="1"/>
          </p:cNvSpPr>
          <p:nvPr/>
        </p:nvSpPr>
        <p:spPr bwMode="auto">
          <a:xfrm flipH="1">
            <a:off x="3581400" y="35814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87" name="Line 65"/>
          <p:cNvSpPr>
            <a:spLocks noChangeShapeType="1"/>
          </p:cNvSpPr>
          <p:nvPr/>
        </p:nvSpPr>
        <p:spPr bwMode="auto">
          <a:xfrm>
            <a:off x="3962400" y="3581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88" name="Line 67"/>
          <p:cNvSpPr>
            <a:spLocks noChangeShapeType="1"/>
          </p:cNvSpPr>
          <p:nvPr/>
        </p:nvSpPr>
        <p:spPr bwMode="auto">
          <a:xfrm flipH="1">
            <a:off x="4800600" y="3505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89" name="Line 68"/>
          <p:cNvSpPr>
            <a:spLocks noChangeShapeType="1"/>
          </p:cNvSpPr>
          <p:nvPr/>
        </p:nvSpPr>
        <p:spPr bwMode="auto">
          <a:xfrm flipH="1">
            <a:off x="5181600" y="35814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0" name="Line 69"/>
          <p:cNvSpPr>
            <a:spLocks noChangeShapeType="1"/>
          </p:cNvSpPr>
          <p:nvPr/>
        </p:nvSpPr>
        <p:spPr bwMode="auto">
          <a:xfrm>
            <a:off x="5486400" y="3505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1" name="Line 70"/>
          <p:cNvSpPr>
            <a:spLocks noChangeShapeType="1"/>
          </p:cNvSpPr>
          <p:nvPr/>
        </p:nvSpPr>
        <p:spPr bwMode="auto">
          <a:xfrm flipH="1">
            <a:off x="6553200" y="3581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2" name="Line 71"/>
          <p:cNvSpPr>
            <a:spLocks noChangeShapeType="1"/>
          </p:cNvSpPr>
          <p:nvPr/>
        </p:nvSpPr>
        <p:spPr bwMode="auto">
          <a:xfrm>
            <a:off x="3581400" y="41910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3" name="Line 72"/>
          <p:cNvSpPr>
            <a:spLocks noChangeShapeType="1"/>
          </p:cNvSpPr>
          <p:nvPr/>
        </p:nvSpPr>
        <p:spPr bwMode="auto">
          <a:xfrm flipH="1">
            <a:off x="4191000" y="41910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4" name="Line 73"/>
          <p:cNvSpPr>
            <a:spLocks noChangeShapeType="1"/>
          </p:cNvSpPr>
          <p:nvPr/>
        </p:nvSpPr>
        <p:spPr bwMode="auto">
          <a:xfrm>
            <a:off x="4724400" y="39624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5" name="Line 74"/>
          <p:cNvSpPr>
            <a:spLocks noChangeShapeType="1"/>
          </p:cNvSpPr>
          <p:nvPr/>
        </p:nvSpPr>
        <p:spPr bwMode="auto">
          <a:xfrm>
            <a:off x="5105400" y="41910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6" name="Line 75"/>
          <p:cNvSpPr>
            <a:spLocks noChangeShapeType="1"/>
          </p:cNvSpPr>
          <p:nvPr/>
        </p:nvSpPr>
        <p:spPr bwMode="auto">
          <a:xfrm flipH="1">
            <a:off x="5562600" y="39624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97" name="Line 76"/>
          <p:cNvSpPr>
            <a:spLocks noChangeShapeType="1"/>
          </p:cNvSpPr>
          <p:nvPr/>
        </p:nvSpPr>
        <p:spPr bwMode="auto">
          <a:xfrm>
            <a:off x="6553200" y="4114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3877" y="1994842"/>
            <a:ext cx="328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Hidden states: Phones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848600" cy="914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i="1" dirty="0">
                <a:latin typeface="Palatino" pitchFamily="18" charset="0"/>
              </a:rPr>
              <a:t>P</a:t>
            </a:r>
            <a:r>
              <a:rPr lang="en-US" sz="2800" dirty="0">
                <a:latin typeface="Palatino" pitchFamily="18" charset="0"/>
              </a:rPr>
              <a:t>(</a:t>
            </a:r>
            <a:r>
              <a:rPr lang="en-US" sz="2800" i="1" dirty="0">
                <a:latin typeface="Palatino" pitchFamily="18" charset="0"/>
              </a:rPr>
              <a:t>Signal | Phone</a:t>
            </a:r>
            <a:r>
              <a:rPr lang="en-US" sz="2800" dirty="0">
                <a:latin typeface="Palatino" pitchFamily="18" charset="0"/>
              </a:rPr>
              <a:t>)</a:t>
            </a:r>
            <a:r>
              <a:rPr lang="en-US" sz="2800" dirty="0"/>
              <a:t> </a:t>
            </a:r>
            <a:r>
              <a:rPr lang="en-US" sz="2800" b="0" dirty="0"/>
              <a:t>can be specified as an </a:t>
            </a:r>
            <a:r>
              <a:rPr lang="en-US" sz="2800" dirty="0">
                <a:solidFill>
                  <a:srgbClr val="CC3300"/>
                </a:solidFill>
              </a:rPr>
              <a:t>HMM</a:t>
            </a:r>
            <a:r>
              <a:rPr lang="en-US" sz="2800" b="0" dirty="0"/>
              <a:t>, e.g., phone model for [m]:</a:t>
            </a:r>
            <a:endParaRPr lang="en-US" sz="2800" b="0" dirty="0">
              <a:solidFill>
                <a:srgbClr val="CC3300"/>
              </a:solidFill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914400" y="5105400"/>
            <a:ext cx="807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b="1" dirty="0">
                <a:latin typeface="Arial" charset="0"/>
              </a:rPr>
              <a:t>nodes: </a:t>
            </a:r>
            <a:r>
              <a:rPr lang="en-US" dirty="0">
                <a:latin typeface="Arial" charset="0"/>
              </a:rPr>
              <a:t>probability distribution over a set of possible output values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b="1" dirty="0">
                <a:latin typeface="Arial" charset="0"/>
              </a:rPr>
              <a:t>arcs:</a:t>
            </a:r>
            <a:r>
              <a:rPr lang="en-US" dirty="0">
                <a:latin typeface="Arial" charset="0"/>
              </a:rPr>
              <a:t> probability of transitioning from current hidden state to next hidden state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524000" y="3124200"/>
            <a:ext cx="5397500" cy="2044700"/>
            <a:chOff x="968" y="2112"/>
            <a:chExt cx="3400" cy="1288"/>
          </a:xfrm>
        </p:grpSpPr>
        <p:sp>
          <p:nvSpPr>
            <p:cNvPr id="62472" name="Oval 5"/>
            <p:cNvSpPr>
              <a:spLocks noChangeArrowheads="1"/>
            </p:cNvSpPr>
            <p:nvPr/>
          </p:nvSpPr>
          <p:spPr bwMode="auto">
            <a:xfrm>
              <a:off x="1344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Onset</a:t>
              </a:r>
            </a:p>
          </p:txBody>
        </p:sp>
        <p:sp>
          <p:nvSpPr>
            <p:cNvPr id="62473" name="Oval 7"/>
            <p:cNvSpPr>
              <a:spLocks noChangeArrowheads="1"/>
            </p:cNvSpPr>
            <p:nvPr/>
          </p:nvSpPr>
          <p:spPr bwMode="auto">
            <a:xfrm>
              <a:off x="2208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Mid</a:t>
              </a:r>
            </a:p>
          </p:txBody>
        </p:sp>
        <p:sp>
          <p:nvSpPr>
            <p:cNvPr id="62474" name="Oval 8"/>
            <p:cNvSpPr>
              <a:spLocks noChangeArrowheads="1"/>
            </p:cNvSpPr>
            <p:nvPr/>
          </p:nvSpPr>
          <p:spPr bwMode="auto">
            <a:xfrm>
              <a:off x="3072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End</a:t>
              </a:r>
            </a:p>
          </p:txBody>
        </p:sp>
        <p:sp>
          <p:nvSpPr>
            <p:cNvPr id="62475" name="Oval 9"/>
            <p:cNvSpPr>
              <a:spLocks noChangeArrowheads="1"/>
            </p:cNvSpPr>
            <p:nvPr/>
          </p:nvSpPr>
          <p:spPr bwMode="auto">
            <a:xfrm>
              <a:off x="3936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FINAL</a:t>
              </a:r>
            </a:p>
          </p:txBody>
        </p:sp>
        <p:cxnSp>
          <p:nvCxnSpPr>
            <p:cNvPr id="62476" name="AutoShape 14"/>
            <p:cNvCxnSpPr>
              <a:cxnSpLocks noChangeShapeType="1"/>
              <a:stCxn id="62472" idx="6"/>
              <a:endCxn id="62473" idx="2"/>
            </p:cNvCxnSpPr>
            <p:nvPr/>
          </p:nvCxnSpPr>
          <p:spPr bwMode="auto">
            <a:xfrm>
              <a:off x="1784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7" name="AutoShape 15"/>
            <p:cNvCxnSpPr>
              <a:cxnSpLocks noChangeShapeType="1"/>
              <a:stCxn id="62474" idx="6"/>
              <a:endCxn id="62475" idx="2"/>
            </p:cNvCxnSpPr>
            <p:nvPr/>
          </p:nvCxnSpPr>
          <p:spPr bwMode="auto">
            <a:xfrm>
              <a:off x="3512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8" name="AutoShape 18"/>
            <p:cNvCxnSpPr>
              <a:cxnSpLocks noChangeShapeType="1"/>
              <a:stCxn id="62473" idx="6"/>
              <a:endCxn id="62474" idx="2"/>
            </p:cNvCxnSpPr>
            <p:nvPr/>
          </p:nvCxnSpPr>
          <p:spPr bwMode="auto">
            <a:xfrm>
              <a:off x="2648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79" name="Text Box 22"/>
            <p:cNvSpPr txBox="1">
              <a:spLocks noChangeArrowheads="1"/>
            </p:cNvSpPr>
            <p:nvPr/>
          </p:nvSpPr>
          <p:spPr bwMode="auto">
            <a:xfrm>
              <a:off x="3600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0.6</a:t>
              </a:r>
            </a:p>
          </p:txBody>
        </p:sp>
        <p:sp>
          <p:nvSpPr>
            <p:cNvPr id="62480" name="Text Box 31"/>
            <p:cNvSpPr txBox="1">
              <a:spLocks noChangeArrowheads="1"/>
            </p:cNvSpPr>
            <p:nvPr/>
          </p:nvSpPr>
          <p:spPr bwMode="auto">
            <a:xfrm>
              <a:off x="2736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0.1</a:t>
              </a:r>
            </a:p>
          </p:txBody>
        </p:sp>
        <p:sp>
          <p:nvSpPr>
            <p:cNvPr id="62481" name="Text Box 32"/>
            <p:cNvSpPr txBox="1">
              <a:spLocks noChangeArrowheads="1"/>
            </p:cNvSpPr>
            <p:nvPr/>
          </p:nvSpPr>
          <p:spPr bwMode="auto">
            <a:xfrm>
              <a:off x="1872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0.7</a:t>
              </a:r>
            </a:p>
          </p:txBody>
        </p:sp>
        <p:cxnSp>
          <p:nvCxnSpPr>
            <p:cNvPr id="62482" name="AutoShape 35"/>
            <p:cNvCxnSpPr>
              <a:cxnSpLocks noChangeShapeType="1"/>
              <a:endCxn id="62472" idx="2"/>
            </p:cNvCxnSpPr>
            <p:nvPr/>
          </p:nvCxnSpPr>
          <p:spPr bwMode="auto">
            <a:xfrm>
              <a:off x="968" y="2616"/>
              <a:ext cx="36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3" name="AutoShape 37"/>
            <p:cNvCxnSpPr>
              <a:cxnSpLocks noChangeShapeType="1"/>
              <a:stCxn id="62472" idx="6"/>
              <a:endCxn id="62472" idx="1"/>
            </p:cNvCxnSpPr>
            <p:nvPr/>
          </p:nvCxnSpPr>
          <p:spPr bwMode="auto">
            <a:xfrm flipH="1" flipV="1">
              <a:off x="1407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4" name="AutoShape 38"/>
            <p:cNvCxnSpPr>
              <a:cxnSpLocks noChangeShapeType="1"/>
              <a:stCxn id="62473" idx="6"/>
              <a:endCxn id="62473" idx="1"/>
            </p:cNvCxnSpPr>
            <p:nvPr/>
          </p:nvCxnSpPr>
          <p:spPr bwMode="auto">
            <a:xfrm flipH="1" flipV="1">
              <a:off x="2271" y="2455"/>
              <a:ext cx="377" cy="161"/>
            </a:xfrm>
            <a:prstGeom prst="curvedConnector4">
              <a:avLst>
                <a:gd name="adj1" fmla="val -2599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5" name="AutoShape 39"/>
            <p:cNvCxnSpPr>
              <a:cxnSpLocks noChangeShapeType="1"/>
              <a:stCxn id="62474" idx="6"/>
              <a:endCxn id="62474" idx="1"/>
            </p:cNvCxnSpPr>
            <p:nvPr/>
          </p:nvCxnSpPr>
          <p:spPr bwMode="auto">
            <a:xfrm flipH="1" flipV="1">
              <a:off x="3135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86" name="Text Box 40"/>
            <p:cNvSpPr txBox="1">
              <a:spLocks noChangeArrowheads="1"/>
            </p:cNvSpPr>
            <p:nvPr/>
          </p:nvSpPr>
          <p:spPr bwMode="auto">
            <a:xfrm>
              <a:off x="1728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0.3</a:t>
              </a:r>
            </a:p>
          </p:txBody>
        </p:sp>
        <p:sp>
          <p:nvSpPr>
            <p:cNvPr id="62487" name="Text Box 41"/>
            <p:cNvSpPr txBox="1">
              <a:spLocks noChangeArrowheads="1"/>
            </p:cNvSpPr>
            <p:nvPr/>
          </p:nvSpPr>
          <p:spPr bwMode="auto">
            <a:xfrm>
              <a:off x="2592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0.9</a:t>
              </a:r>
            </a:p>
          </p:txBody>
        </p:sp>
        <p:sp>
          <p:nvSpPr>
            <p:cNvPr id="62488" name="Text Box 42"/>
            <p:cNvSpPr txBox="1">
              <a:spLocks noChangeArrowheads="1"/>
            </p:cNvSpPr>
            <p:nvPr/>
          </p:nvSpPr>
          <p:spPr bwMode="auto">
            <a:xfrm>
              <a:off x="3456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0.4</a:t>
              </a:r>
            </a:p>
          </p:txBody>
        </p:sp>
        <p:sp>
          <p:nvSpPr>
            <p:cNvPr id="62489" name="Text Box 43"/>
            <p:cNvSpPr txBox="1">
              <a:spLocks noChangeArrowheads="1"/>
            </p:cNvSpPr>
            <p:nvPr/>
          </p:nvSpPr>
          <p:spPr bwMode="auto">
            <a:xfrm>
              <a:off x="1286" y="287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o1: 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o2: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o3: 0.3</a:t>
              </a:r>
            </a:p>
          </p:txBody>
        </p:sp>
        <p:sp>
          <p:nvSpPr>
            <p:cNvPr id="62490" name="Text Box 44"/>
            <p:cNvSpPr txBox="1">
              <a:spLocks noChangeArrowheads="1"/>
            </p:cNvSpPr>
            <p:nvPr/>
          </p:nvSpPr>
          <p:spPr bwMode="auto">
            <a:xfrm>
              <a:off x="2160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o3: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o4: 0.7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o5: 0.1</a:t>
              </a:r>
            </a:p>
          </p:txBody>
        </p:sp>
        <p:sp>
          <p:nvSpPr>
            <p:cNvPr id="62491" name="Text Box 45"/>
            <p:cNvSpPr txBox="1">
              <a:spLocks noChangeArrowheads="1"/>
            </p:cNvSpPr>
            <p:nvPr/>
          </p:nvSpPr>
          <p:spPr bwMode="auto">
            <a:xfrm>
              <a:off x="3072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o4: 0.1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o6: 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o7: 0.4</a:t>
              </a:r>
            </a:p>
          </p:txBody>
        </p:sp>
      </p:grpSp>
      <p:sp>
        <p:nvSpPr>
          <p:cNvPr id="62471" name="Text Box 47"/>
          <p:cNvSpPr txBox="1">
            <a:spLocks noChangeArrowheads="1"/>
          </p:cNvSpPr>
          <p:nvPr/>
        </p:nvSpPr>
        <p:spPr bwMode="auto">
          <a:xfrm>
            <a:off x="533400" y="4343400"/>
            <a:ext cx="104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dirty="0">
                <a:latin typeface="Arial" charset="0"/>
              </a:rPr>
              <a:t>Possible</a:t>
            </a:r>
          </a:p>
          <a:p>
            <a:pPr algn="ctr" eaLnBrk="1" hangingPunct="1"/>
            <a:r>
              <a:rPr lang="en-US" sz="1800" dirty="0">
                <a:latin typeface="Arial" charset="0"/>
              </a:rPr>
              <a:t>outputs: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 build="p" bldLvl="2" autoUpdateAnimBg="0"/>
      <p:bldP spid="6247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685800" y="914400"/>
            <a:ext cx="83820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b="1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Signal</a:t>
            </a:r>
            <a:r>
              <a:rPr lang="fi-FI" b="1" dirty="0">
                <a:latin typeface="Arial Unicode MS" pitchFamily="34" charset="-128"/>
              </a:rPr>
              <a:t>  =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observation</a:t>
            </a:r>
            <a:r>
              <a:rPr lang="fi-FI" b="1" dirty="0">
                <a:solidFill>
                  <a:srgbClr val="CC3300"/>
                </a:solidFill>
                <a:latin typeface="Arial Unicode MS" pitchFamily="34" charset="-128"/>
              </a:rPr>
              <a:t>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sequence</a:t>
            </a:r>
            <a:endParaRPr lang="fi-FI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</a:t>
            </a:r>
            <a:r>
              <a:rPr lang="fi-FI" i="1" dirty="0" err="1">
                <a:latin typeface="Arial Unicode MS" pitchFamily="34" charset="-128"/>
              </a:rPr>
              <a:t>Words</a:t>
            </a:r>
            <a:r>
              <a:rPr lang="fi-FI" dirty="0">
                <a:latin typeface="Arial Unicode MS" pitchFamily="34" charset="-128"/>
              </a:rPr>
              <a:t>  =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sequence</a:t>
            </a:r>
            <a:r>
              <a:rPr lang="fi-FI" b="1" dirty="0">
                <a:solidFill>
                  <a:srgbClr val="CC3300"/>
                </a:solidFill>
                <a:latin typeface="Arial Unicode MS" pitchFamily="34" charset="-128"/>
              </a:rPr>
              <a:t> of </a:t>
            </a:r>
            <a:r>
              <a:rPr lang="fi-FI" b="1" dirty="0" err="1">
                <a:solidFill>
                  <a:srgbClr val="CC3300"/>
                </a:solidFill>
                <a:latin typeface="Arial Unicode MS" pitchFamily="34" charset="-128"/>
              </a:rPr>
              <a:t>words</a:t>
            </a:r>
            <a:br>
              <a:rPr lang="fi-FI" dirty="0">
                <a:latin typeface="Arial Unicode MS" pitchFamily="34" charset="-128"/>
              </a:rPr>
            </a:br>
            <a:endParaRPr lang="fi-FI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Best </a:t>
            </a:r>
            <a:r>
              <a:rPr lang="fi-FI" dirty="0" err="1">
                <a:latin typeface="Arial Unicode MS" pitchFamily="34" charset="-128"/>
              </a:rPr>
              <a:t>match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metric</a:t>
            </a:r>
            <a:r>
              <a:rPr lang="fi-FI" dirty="0">
                <a:latin typeface="Arial Unicode MS" pitchFamily="34" charset="-128"/>
              </a:rPr>
              <a:t>: </a:t>
            </a:r>
            <a:br>
              <a:rPr lang="fi-FI" b="1" dirty="0">
                <a:latin typeface="Arial Unicode MS" pitchFamily="34" charset="-128"/>
              </a:rPr>
            </a:br>
            <a:br>
              <a:rPr lang="fi-FI" b="1" dirty="0">
                <a:latin typeface="Arial Unicode MS" pitchFamily="34" charset="-128"/>
              </a:rPr>
            </a:br>
            <a:endParaRPr lang="fi-FI" b="1" dirty="0">
              <a:latin typeface="Arial Unicode MS" pitchFamily="34" charset="-128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solidFill>
                  <a:srgbClr val="CC3300"/>
                </a:solidFill>
                <a:latin typeface="Arial Unicode MS" pitchFamily="34" charset="-128"/>
              </a:rPr>
              <a:t>Bayes’s</a:t>
            </a:r>
            <a:r>
              <a:rPr lang="fi-FI" dirty="0">
                <a:solidFill>
                  <a:srgbClr val="CC3300"/>
                </a:solidFill>
                <a:latin typeface="Arial Unicode MS" pitchFamily="34" charset="-128"/>
              </a:rPr>
              <a:t> </a:t>
            </a:r>
            <a:r>
              <a:rPr lang="fi-FI" dirty="0" err="1">
                <a:solidFill>
                  <a:srgbClr val="CC3300"/>
                </a:solidFill>
                <a:latin typeface="Arial Unicode MS" pitchFamily="34" charset="-128"/>
              </a:rPr>
              <a:t>rule</a:t>
            </a:r>
            <a:r>
              <a:rPr lang="fi-FI" dirty="0">
                <a:latin typeface="Arial Unicode MS" pitchFamily="34" charset="-128"/>
              </a:rPr>
              <a:t>:</a:t>
            </a: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br>
              <a:rPr lang="fi-FI" dirty="0">
                <a:latin typeface="Arial Unicode MS" pitchFamily="34" charset="-128"/>
                <a:sym typeface="Wingdings" pitchFamily="2" charset="2"/>
              </a:rPr>
            </a:br>
            <a:r>
              <a:rPr lang="fi-FI" dirty="0">
                <a:latin typeface="Arial Unicode MS" pitchFamily="34" charset="-128"/>
              </a:rPr>
              <a:t>		</a:t>
            </a:r>
            <a:br>
              <a:rPr lang="fi-FI" dirty="0">
                <a:latin typeface="Arial Unicode MS" pitchFamily="34" charset="-128"/>
              </a:rPr>
            </a:br>
            <a:r>
              <a:rPr lang="fi-FI" dirty="0">
                <a:latin typeface="Arial Unicode MS" pitchFamily="34" charset="-128"/>
              </a:rPr>
              <a:t>                           </a:t>
            </a:r>
            <a:r>
              <a:rPr lang="fi-FI" sz="2000" dirty="0" err="1">
                <a:latin typeface="Arial Unicode MS" pitchFamily="34" charset="-128"/>
              </a:rPr>
              <a:t>observation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likelihood</a:t>
            </a:r>
            <a:r>
              <a:rPr lang="fi-FI" sz="2000" dirty="0">
                <a:latin typeface="Arial Unicode MS" pitchFamily="34" charset="-128"/>
              </a:rPr>
              <a:t>	           </a:t>
            </a:r>
            <a:r>
              <a:rPr lang="fi-FI" sz="2000" dirty="0" err="1">
                <a:latin typeface="Arial Unicode MS" pitchFamily="34" charset="-128"/>
              </a:rPr>
              <a:t>prior</a:t>
            </a:r>
            <a:br>
              <a:rPr lang="fi-FI" sz="2000" dirty="0">
                <a:latin typeface="Arial Unicode MS" pitchFamily="34" charset="-128"/>
              </a:rPr>
            </a:br>
            <a:r>
              <a:rPr lang="fi-FI" sz="2000" dirty="0">
                <a:latin typeface="Arial Unicode MS" pitchFamily="34" charset="-128"/>
              </a:rPr>
              <a:t>                        	      </a:t>
            </a:r>
            <a:r>
              <a:rPr lang="fi-FI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fi-FI" sz="2000" dirty="0" err="1">
                <a:latin typeface="Arial Unicode MS" pitchFamily="34" charset="-128"/>
              </a:rPr>
              <a:t>acoustic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model</a:t>
            </a:r>
            <a:r>
              <a:rPr lang="fi-FI" sz="2000" dirty="0">
                <a:latin typeface="Arial Unicode MS" pitchFamily="34" charset="-128"/>
              </a:rPr>
              <a:t>)	     	</a:t>
            </a:r>
            <a:r>
              <a:rPr lang="fi-FI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fi-FI" sz="2000" dirty="0" err="1">
                <a:latin typeface="Arial Unicode MS" pitchFamily="34" charset="-128"/>
              </a:rPr>
              <a:t>language</a:t>
            </a:r>
            <a:r>
              <a:rPr lang="fi-FI" sz="2000" dirty="0">
                <a:latin typeface="Arial Unicode MS" pitchFamily="34" charset="-128"/>
              </a:rPr>
              <a:t> </a:t>
            </a:r>
            <a:r>
              <a:rPr lang="fi-FI" sz="2000" dirty="0" err="1">
                <a:latin typeface="Arial Unicode MS" pitchFamily="34" charset="-128"/>
              </a:rPr>
              <a:t>model</a:t>
            </a:r>
            <a:r>
              <a:rPr lang="fi-FI" sz="2000" dirty="0">
                <a:latin typeface="Arial Unicode MS" pitchFamily="34" charset="-128"/>
              </a:rPr>
              <a:t>)</a:t>
            </a:r>
            <a:endParaRPr lang="en-GB" sz="2000" dirty="0">
              <a:latin typeface="Arial Unicode MS" pitchFamily="34" charset="-128"/>
            </a:endParaRPr>
          </a:p>
        </p:txBody>
      </p:sp>
      <p:graphicFrame>
        <p:nvGraphicFramePr>
          <p:cNvPr id="23555" name="Object 7"/>
          <p:cNvGraphicFramePr>
            <a:graphicFrameLocks noChangeAspect="1"/>
          </p:cNvGraphicFramePr>
          <p:nvPr/>
        </p:nvGraphicFramePr>
        <p:xfrm>
          <a:off x="5943600" y="2362200"/>
          <a:ext cx="2819400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3" name="Equation" r:id="rId4" imgW="1371600" imgH="330200" progId="Equation.3">
                  <p:embed/>
                </p:oleObj>
              </mc:Choice>
              <mc:Fallback>
                <p:oleObj name="Equation" r:id="rId4" imgW="1371600" imgH="330200" progId="Equation.3">
                  <p:embed/>
                  <p:pic>
                    <p:nvPicPr>
                      <p:cNvPr id="235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362200"/>
                        <a:ext cx="2819400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8"/>
          <p:cNvGraphicFramePr>
            <a:graphicFrameLocks noChangeAspect="1"/>
          </p:cNvGraphicFramePr>
          <p:nvPr/>
        </p:nvGraphicFramePr>
        <p:xfrm>
          <a:off x="6477000" y="914400"/>
          <a:ext cx="22971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4" name="Equation" r:id="rId6" imgW="1117600" imgH="228600" progId="Equation.3">
                  <p:embed/>
                </p:oleObj>
              </mc:Choice>
              <mc:Fallback>
                <p:oleObj name="Equation" r:id="rId6" imgW="1117600" imgH="228600" progId="Equation.3">
                  <p:embed/>
                  <p:pic>
                    <p:nvPicPr>
                      <p:cNvPr id="235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914400"/>
                        <a:ext cx="22971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9"/>
          <p:cNvGraphicFramePr>
            <a:graphicFrameLocks noChangeAspect="1"/>
          </p:cNvGraphicFramePr>
          <p:nvPr/>
        </p:nvGraphicFramePr>
        <p:xfrm>
          <a:off x="6172200" y="1524000"/>
          <a:ext cx="25844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5" name="Equation" r:id="rId8" imgW="1257300" imgH="228600" progId="Equation.3">
                  <p:embed/>
                </p:oleObj>
              </mc:Choice>
              <mc:Fallback>
                <p:oleObj name="Equation" r:id="rId8" imgW="1257300" imgH="228600" progId="Equation.3">
                  <p:embed/>
                  <p:pic>
                    <p:nvPicPr>
                      <p:cNvPr id="2355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524000"/>
                        <a:ext cx="258445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10"/>
          <p:cNvGraphicFramePr>
            <a:graphicFrameLocks noChangeAspect="1"/>
          </p:cNvGraphicFramePr>
          <p:nvPr/>
        </p:nvGraphicFramePr>
        <p:xfrm>
          <a:off x="3733800" y="3733800"/>
          <a:ext cx="3602038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16" name="Equation" r:id="rId10" imgW="1752600" imgH="736600" progId="Equation.3">
                  <p:embed/>
                </p:oleObj>
              </mc:Choice>
              <mc:Fallback>
                <p:oleObj name="Equation" r:id="rId10" imgW="1752600" imgH="736600" progId="Equation.3">
                  <p:embed/>
                  <p:pic>
                    <p:nvPicPr>
                      <p:cNvPr id="2355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733800"/>
                        <a:ext cx="3602038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Line 11"/>
          <p:cNvSpPr>
            <a:spLocks noChangeShapeType="1"/>
          </p:cNvSpPr>
          <p:nvPr/>
        </p:nvSpPr>
        <p:spPr bwMode="auto">
          <a:xfrm flipV="1">
            <a:off x="5334000" y="5105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 flipH="1" flipV="1">
            <a:off x="6858000" y="5105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29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467600" cy="990600"/>
          </a:xfrm>
        </p:spPr>
        <p:txBody>
          <a:bodyPr/>
          <a:lstStyle/>
          <a:p>
            <a:r>
              <a:rPr lang="en-US" sz="3600" dirty="0"/>
              <a:t>Our Language Model is a Markov Model</a:t>
            </a:r>
          </a:p>
        </p:txBody>
      </p: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590800" y="2667000"/>
            <a:ext cx="3886200" cy="3429000"/>
            <a:chOff x="3792" y="1776"/>
            <a:chExt cx="1768" cy="1488"/>
          </a:xfrm>
        </p:grpSpPr>
        <p:sp>
          <p:nvSpPr>
            <p:cNvPr id="5" name="Oval 33"/>
            <p:cNvSpPr>
              <a:spLocks noChangeArrowheads="1"/>
            </p:cNvSpPr>
            <p:nvPr/>
          </p:nvSpPr>
          <p:spPr bwMode="auto">
            <a:xfrm>
              <a:off x="3792" y="2592"/>
              <a:ext cx="520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START</a:t>
              </a:r>
            </a:p>
          </p:txBody>
        </p: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792" y="2112"/>
              <a:ext cx="520" cy="336"/>
              <a:chOff x="2688" y="2160"/>
              <a:chExt cx="520" cy="336"/>
            </a:xfrm>
          </p:grpSpPr>
          <p:cxnSp>
            <p:nvCxnSpPr>
              <p:cNvPr id="34" name="AutoShape 46"/>
              <p:cNvCxnSpPr>
                <a:cxnSpLocks noChangeShapeType="1"/>
                <a:stCxn id="35" idx="7"/>
                <a:endCxn id="35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Oval 53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tomato</a:t>
                </a:r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4416" y="1776"/>
              <a:ext cx="520" cy="336"/>
              <a:chOff x="2688" y="2160"/>
              <a:chExt cx="520" cy="336"/>
            </a:xfrm>
          </p:grpSpPr>
          <p:cxnSp>
            <p:nvCxnSpPr>
              <p:cNvPr id="32" name="AutoShape 57"/>
              <p:cNvCxnSpPr>
                <a:cxnSpLocks noChangeShapeType="1"/>
                <a:stCxn id="33" idx="7"/>
                <a:endCxn id="33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Oval 58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attack</a:t>
                </a:r>
              </a:p>
            </p:txBody>
          </p:sp>
        </p:grpSp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5040" y="2112"/>
              <a:ext cx="520" cy="336"/>
              <a:chOff x="2688" y="2160"/>
              <a:chExt cx="520" cy="336"/>
            </a:xfrm>
          </p:grpSpPr>
          <p:cxnSp>
            <p:nvCxnSpPr>
              <p:cNvPr id="30" name="AutoShape 63"/>
              <p:cNvCxnSpPr>
                <a:cxnSpLocks noChangeShapeType="1"/>
                <a:stCxn id="31" idx="7"/>
                <a:endCxn id="31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" name="Oval 64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the</a:t>
                </a:r>
              </a:p>
            </p:txBody>
          </p:sp>
        </p:grpSp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4416" y="2928"/>
              <a:ext cx="520" cy="336"/>
              <a:chOff x="4704" y="2784"/>
              <a:chExt cx="520" cy="336"/>
            </a:xfrm>
          </p:grpSpPr>
          <p:cxnSp>
            <p:nvCxnSpPr>
              <p:cNvPr id="28" name="AutoShape 66"/>
              <p:cNvCxnSpPr>
                <a:cxnSpLocks noChangeShapeType="1"/>
                <a:stCxn id="29" idx="5"/>
                <a:endCxn id="29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Oval 67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killer</a:t>
                </a:r>
              </a:p>
            </p:txBody>
          </p:sp>
        </p:grp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5040" y="2592"/>
              <a:ext cx="520" cy="336"/>
              <a:chOff x="4704" y="2784"/>
              <a:chExt cx="520" cy="336"/>
            </a:xfrm>
          </p:grpSpPr>
          <p:cxnSp>
            <p:nvCxnSpPr>
              <p:cNvPr id="26" name="AutoShape 71"/>
              <p:cNvCxnSpPr>
                <a:cxnSpLocks noChangeShapeType="1"/>
                <a:stCxn id="27" idx="5"/>
                <a:endCxn id="27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" name="Oval 72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of</a:t>
                </a:r>
              </a:p>
            </p:txBody>
          </p:sp>
        </p:grpSp>
        <p:cxnSp>
          <p:nvCxnSpPr>
            <p:cNvPr id="11" name="AutoShape 37"/>
            <p:cNvCxnSpPr>
              <a:cxnSpLocks noChangeShapeType="1"/>
              <a:stCxn id="5" idx="6"/>
              <a:endCxn id="31" idx="2"/>
            </p:cNvCxnSpPr>
            <p:nvPr/>
          </p:nvCxnSpPr>
          <p:spPr bwMode="auto">
            <a:xfrm flipV="1">
              <a:off x="4320" y="2280"/>
              <a:ext cx="712" cy="48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73"/>
            <p:cNvCxnSpPr>
              <a:cxnSpLocks noChangeShapeType="1"/>
              <a:stCxn id="5" idx="6"/>
              <a:endCxn id="27" idx="2"/>
            </p:cNvCxnSpPr>
            <p:nvPr/>
          </p:nvCxnSpPr>
          <p:spPr bwMode="auto">
            <a:xfrm>
              <a:off x="4320" y="2760"/>
              <a:ext cx="712" cy="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74"/>
            <p:cNvCxnSpPr>
              <a:cxnSpLocks noChangeShapeType="1"/>
              <a:stCxn id="5" idx="6"/>
              <a:endCxn id="29" idx="1"/>
            </p:cNvCxnSpPr>
            <p:nvPr/>
          </p:nvCxnSpPr>
          <p:spPr bwMode="auto">
            <a:xfrm>
              <a:off x="4320" y="2760"/>
              <a:ext cx="172" cy="209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75"/>
            <p:cNvCxnSpPr>
              <a:cxnSpLocks noChangeShapeType="1"/>
              <a:stCxn id="5" idx="6"/>
              <a:endCxn id="35" idx="5"/>
            </p:cNvCxnSpPr>
            <p:nvPr/>
          </p:nvCxnSpPr>
          <p:spPr bwMode="auto">
            <a:xfrm flipH="1" flipV="1">
              <a:off x="4236" y="2407"/>
              <a:ext cx="84" cy="353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76"/>
            <p:cNvCxnSpPr>
              <a:cxnSpLocks noChangeShapeType="1"/>
              <a:stCxn id="5" idx="6"/>
              <a:endCxn id="33" idx="4"/>
            </p:cNvCxnSpPr>
            <p:nvPr/>
          </p:nvCxnSpPr>
          <p:spPr bwMode="auto">
            <a:xfrm flipV="1">
              <a:off x="4320" y="2120"/>
              <a:ext cx="356" cy="64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83"/>
            <p:cNvCxnSpPr>
              <a:cxnSpLocks noChangeShapeType="1"/>
              <a:stCxn id="35" idx="6"/>
              <a:endCxn id="31" idx="2"/>
            </p:cNvCxnSpPr>
            <p:nvPr/>
          </p:nvCxnSpPr>
          <p:spPr bwMode="auto">
            <a:xfrm>
              <a:off x="4320" y="2280"/>
              <a:ext cx="7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84"/>
            <p:cNvCxnSpPr>
              <a:cxnSpLocks noChangeShapeType="1"/>
              <a:stCxn id="35" idx="6"/>
              <a:endCxn id="33" idx="4"/>
            </p:cNvCxnSpPr>
            <p:nvPr/>
          </p:nvCxnSpPr>
          <p:spPr bwMode="auto">
            <a:xfrm flipV="1">
              <a:off x="4320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85"/>
            <p:cNvCxnSpPr>
              <a:cxnSpLocks noChangeShapeType="1"/>
              <a:stCxn id="33" idx="4"/>
              <a:endCxn id="31" idx="2"/>
            </p:cNvCxnSpPr>
            <p:nvPr/>
          </p:nvCxnSpPr>
          <p:spPr bwMode="auto">
            <a:xfrm>
              <a:off x="4676" y="212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86"/>
            <p:cNvCxnSpPr>
              <a:cxnSpLocks noChangeShapeType="1"/>
              <a:stCxn id="31" idx="2"/>
              <a:endCxn id="27" idx="2"/>
            </p:cNvCxnSpPr>
            <p:nvPr/>
          </p:nvCxnSpPr>
          <p:spPr bwMode="auto">
            <a:xfrm>
              <a:off x="5032" y="2280"/>
              <a:ext cx="0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87"/>
            <p:cNvCxnSpPr>
              <a:cxnSpLocks noChangeShapeType="1"/>
              <a:stCxn id="27" idx="2"/>
              <a:endCxn id="29" idx="0"/>
            </p:cNvCxnSpPr>
            <p:nvPr/>
          </p:nvCxnSpPr>
          <p:spPr bwMode="auto">
            <a:xfrm flipH="1">
              <a:off x="4676" y="2760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88"/>
            <p:cNvCxnSpPr>
              <a:cxnSpLocks noChangeShapeType="1"/>
              <a:stCxn id="33" idx="4"/>
              <a:endCxn id="29" idx="0"/>
            </p:cNvCxnSpPr>
            <p:nvPr/>
          </p:nvCxnSpPr>
          <p:spPr bwMode="auto">
            <a:xfrm>
              <a:off x="4676" y="2120"/>
              <a:ext cx="0" cy="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89"/>
            <p:cNvCxnSpPr>
              <a:cxnSpLocks noChangeShapeType="1"/>
              <a:stCxn id="35" idx="6"/>
              <a:endCxn id="27" idx="2"/>
            </p:cNvCxnSpPr>
            <p:nvPr/>
          </p:nvCxnSpPr>
          <p:spPr bwMode="auto">
            <a:xfrm>
              <a:off x="4320" y="2280"/>
              <a:ext cx="712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90"/>
            <p:cNvCxnSpPr>
              <a:cxnSpLocks noChangeShapeType="1"/>
              <a:stCxn id="35" idx="6"/>
              <a:endCxn id="29" idx="0"/>
            </p:cNvCxnSpPr>
            <p:nvPr/>
          </p:nvCxnSpPr>
          <p:spPr bwMode="auto">
            <a:xfrm>
              <a:off x="4320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91"/>
            <p:cNvCxnSpPr>
              <a:cxnSpLocks noChangeShapeType="1"/>
              <a:stCxn id="33" idx="4"/>
              <a:endCxn id="27" idx="2"/>
            </p:cNvCxnSpPr>
            <p:nvPr/>
          </p:nvCxnSpPr>
          <p:spPr bwMode="auto">
            <a:xfrm>
              <a:off x="4676" y="212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92"/>
            <p:cNvCxnSpPr>
              <a:cxnSpLocks noChangeShapeType="1"/>
              <a:stCxn id="31" idx="2"/>
              <a:endCxn id="29" idx="0"/>
            </p:cNvCxnSpPr>
            <p:nvPr/>
          </p:nvCxnSpPr>
          <p:spPr bwMode="auto">
            <a:xfrm flipH="1">
              <a:off x="4676" y="2280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683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r>
              <a:rPr lang="en-US" sz="3600" dirty="0"/>
              <a:t>Acoustic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696200" cy="3962400"/>
          </a:xfrm>
        </p:spPr>
        <p:txBody>
          <a:bodyPr/>
          <a:lstStyle/>
          <a:p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Phones </a:t>
            </a:r>
            <a:r>
              <a:rPr lang="en-US" dirty="0">
                <a:latin typeface="Palatino" pitchFamily="18" charset="0"/>
              </a:rPr>
              <a:t>| </a:t>
            </a:r>
            <a:r>
              <a:rPr lang="en-US" i="1" dirty="0">
                <a:latin typeface="Palatino" pitchFamily="18" charset="0"/>
              </a:rPr>
              <a:t>Word 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and computed using a </a:t>
            </a:r>
            <a:r>
              <a:rPr lang="en-US" dirty="0">
                <a:solidFill>
                  <a:srgbClr val="CC3300"/>
                </a:solidFill>
              </a:rPr>
              <a:t>Markov Model (MM)</a:t>
            </a:r>
          </a:p>
          <a:p>
            <a:endParaRPr lang="en-US" dirty="0">
              <a:solidFill>
                <a:srgbClr val="CC3300"/>
              </a:solidFill>
            </a:endParaRPr>
          </a:p>
          <a:p>
            <a:r>
              <a:rPr lang="en-US" b="0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Signal | Phones</a:t>
            </a:r>
            <a:r>
              <a:rPr lang="en-US" dirty="0">
                <a:latin typeface="Palatino" pitchFamily="18" charset="0"/>
              </a:rPr>
              <a:t>)</a:t>
            </a:r>
            <a:r>
              <a:rPr lang="en-US" dirty="0"/>
              <a:t> </a:t>
            </a:r>
            <a:r>
              <a:rPr lang="en-US" b="0" dirty="0"/>
              <a:t>can be specified and computed using a </a:t>
            </a:r>
            <a:r>
              <a:rPr lang="en-US" dirty="0">
                <a:solidFill>
                  <a:srgbClr val="CC3300"/>
                </a:solidFill>
              </a:rPr>
              <a:t>Hidden Markov Model (HMM)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14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HMM  Summary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 contains 2 types of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Hidden states: 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3</a:t>
            </a:r>
            <a:r>
              <a:rPr lang="en-US" dirty="0"/>
              <a:t>,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Observable states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sz="2400" dirty="0"/>
              <a:t>In speech recognition, the vector quantization values in the input sequence, </a:t>
            </a:r>
            <a:r>
              <a:rPr lang="en-US" sz="2400" b="1" i="1" dirty="0"/>
              <a:t>O</a:t>
            </a:r>
            <a:r>
              <a:rPr lang="en-US" sz="2400" dirty="0"/>
              <a:t> =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, …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HMM, </a:t>
            </a:r>
            <a:r>
              <a:rPr lang="en-US" sz="32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2800" b="0" dirty="0">
                <a:sym typeface="Symbol" pitchFamily="18" charset="2"/>
              </a:rPr>
              <a:t> = (</a:t>
            </a:r>
            <a:r>
              <a:rPr lang="en-US" sz="2800" dirty="0">
                <a:sym typeface="Symbol" pitchFamily="18" charset="2"/>
              </a:rPr>
              <a:t>A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n-US" sz="2800" dirty="0">
                <a:sym typeface="Symbol" pitchFamily="18" charset="2"/>
              </a:rPr>
              <a:t>B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l-GR" sz="3200" dirty="0">
                <a:latin typeface="Times New Roman"/>
                <a:cs typeface="Times New Roman"/>
              </a:rPr>
              <a:t>π</a:t>
            </a:r>
            <a:r>
              <a:rPr lang="en-US" sz="2800" b="0" dirty="0">
                <a:sym typeface="Symbol" pitchFamily="18" charset="2"/>
              </a:rPr>
              <a:t>),</a:t>
            </a:r>
            <a:r>
              <a:rPr lang="en-US" sz="2800" b="0" dirty="0"/>
              <a:t> contains 3 sets of probabilities: 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vector, </a:t>
            </a: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= (</a:t>
            </a:r>
            <a:r>
              <a:rPr lang="en-US" sz="320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i="1" baseline="-25000" dirty="0" err="1">
                <a:cs typeface="Arial" charset="0"/>
              </a:rPr>
              <a:t>i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State transition matrix, </a:t>
            </a:r>
            <a:r>
              <a:rPr lang="en-US" b="1" dirty="0">
                <a:cs typeface="Arial" charset="0"/>
              </a:rPr>
              <a:t>A</a:t>
            </a:r>
            <a:r>
              <a:rPr lang="en-US" dirty="0">
                <a:cs typeface="Arial" charset="0"/>
              </a:rPr>
              <a:t> = (</a:t>
            </a:r>
            <a:r>
              <a:rPr lang="en-US" dirty="0" err="1">
                <a:cs typeface="Arial" charset="0"/>
              </a:rPr>
              <a:t>a</a:t>
            </a:r>
            <a:r>
              <a:rPr lang="en-US" i="1" baseline="-25000" dirty="0" err="1">
                <a:cs typeface="Arial" charset="0"/>
              </a:rPr>
              <a:t>ij</a:t>
            </a:r>
            <a:r>
              <a:rPr lang="en-US" dirty="0">
                <a:cs typeface="Arial" charset="0"/>
              </a:rPr>
              <a:t>) 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400" dirty="0">
                <a:cs typeface="Arial" charset="0"/>
              </a:rPr>
              <a:t>	where </a:t>
            </a:r>
            <a:r>
              <a:rPr lang="en-US" sz="2400" dirty="0" err="1">
                <a:cs typeface="Arial" charset="0"/>
              </a:rPr>
              <a:t>a</a:t>
            </a:r>
            <a:r>
              <a:rPr lang="en-US" sz="2400" i="1" baseline="-25000" dirty="0" err="1">
                <a:cs typeface="Arial" charset="0"/>
              </a:rPr>
              <a:t>ij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>
                <a:cs typeface="Arial" charset="0"/>
              </a:rPr>
              <a:t>P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i="1" dirty="0" err="1">
                <a:cs typeface="Arial" charset="0"/>
              </a:rPr>
              <a:t>q</a:t>
            </a:r>
            <a:r>
              <a:rPr lang="en-US" sz="2400" i="1" baseline="-25000" dirty="0" err="1">
                <a:cs typeface="Arial" charset="0"/>
              </a:rPr>
              <a:t>t</a:t>
            </a:r>
            <a:r>
              <a:rPr lang="en-US" sz="2400" i="1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i="1" baseline="-25000" dirty="0" err="1">
                <a:cs typeface="Arial" charset="0"/>
              </a:rPr>
              <a:t>i</a:t>
            </a:r>
            <a:r>
              <a:rPr lang="en-US" sz="2400" dirty="0">
                <a:cs typeface="Arial" charset="0"/>
              </a:rPr>
              <a:t> | </a:t>
            </a:r>
            <a:r>
              <a:rPr lang="en-US" sz="2400" i="1" dirty="0">
                <a:cs typeface="Arial" charset="0"/>
              </a:rPr>
              <a:t>q</a:t>
            </a:r>
            <a:r>
              <a:rPr lang="en-US" sz="2400" baseline="-25000" dirty="0">
                <a:cs typeface="Arial" charset="0"/>
              </a:rPr>
              <a:t>t-1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baseline="-25000" dirty="0" err="1">
                <a:cs typeface="Arial" charset="0"/>
              </a:rPr>
              <a:t>j</a:t>
            </a:r>
            <a:r>
              <a:rPr lang="en-US" sz="2400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Observation likelihood matrix, </a:t>
            </a:r>
            <a:r>
              <a:rPr lang="en-US" b="1" dirty="0">
                <a:cs typeface="Arial" charset="0"/>
              </a:rPr>
              <a:t>B </a:t>
            </a:r>
            <a:r>
              <a:rPr lang="en-US" dirty="0">
                <a:cs typeface="Arial" charset="0"/>
              </a:rPr>
              <a:t>= </a:t>
            </a:r>
            <a:r>
              <a:rPr lang="en-US" dirty="0" err="1">
                <a:cs typeface="Arial" charset="0"/>
              </a:rPr>
              <a:t>b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(</a:t>
            </a:r>
            <a:r>
              <a:rPr lang="en-US" i="1" dirty="0">
                <a:cs typeface="Arial" charset="0"/>
              </a:rPr>
              <a:t>o</a:t>
            </a:r>
            <a:r>
              <a:rPr lang="en-US" i="1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) = </a:t>
            </a:r>
            <a:r>
              <a:rPr lang="en-US" i="1" dirty="0">
                <a:cs typeface="Arial" charset="0"/>
              </a:rPr>
              <a:t>P</a:t>
            </a:r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y</a:t>
            </a:r>
            <a:r>
              <a:rPr lang="en-US" i="1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>
                <a:cs typeface="Arial" charset="0"/>
              </a:rPr>
              <a:t>o</a:t>
            </a:r>
            <a:r>
              <a:rPr lang="en-US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 | </a:t>
            </a:r>
            <a:r>
              <a:rPr lang="en-US" i="1" dirty="0" err="1">
                <a:cs typeface="Arial" charset="0"/>
              </a:rPr>
              <a:t>q</a:t>
            </a:r>
            <a:r>
              <a:rPr lang="en-US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 err="1">
                <a:cs typeface="Arial" charset="0"/>
              </a:rPr>
              <a:t>s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262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848600" cy="914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i="1" dirty="0">
                <a:latin typeface="Palatino" pitchFamily="18" charset="0"/>
              </a:rPr>
              <a:t>P</a:t>
            </a:r>
            <a:r>
              <a:rPr lang="en-US" sz="2800" dirty="0">
                <a:latin typeface="Palatino" pitchFamily="18" charset="0"/>
              </a:rPr>
              <a:t>(</a:t>
            </a:r>
            <a:r>
              <a:rPr lang="en-US" sz="2800" i="1" dirty="0">
                <a:latin typeface="Palatino" pitchFamily="18" charset="0"/>
              </a:rPr>
              <a:t>Signal | Phone</a:t>
            </a:r>
            <a:r>
              <a:rPr lang="en-US" sz="2800" dirty="0">
                <a:latin typeface="Palatino" pitchFamily="18" charset="0"/>
              </a:rPr>
              <a:t>)</a:t>
            </a:r>
            <a:r>
              <a:rPr lang="en-US" sz="2800" dirty="0"/>
              <a:t> </a:t>
            </a:r>
            <a:r>
              <a:rPr lang="en-US" sz="2800" b="0" dirty="0"/>
              <a:t>can be specified as an </a:t>
            </a:r>
            <a:r>
              <a:rPr lang="en-US" sz="2800" dirty="0">
                <a:solidFill>
                  <a:srgbClr val="CC3300"/>
                </a:solidFill>
              </a:rPr>
              <a:t>HMM</a:t>
            </a:r>
            <a:r>
              <a:rPr lang="en-US" sz="2800" b="0" dirty="0"/>
              <a:t>, e.g., phone model for [m]:</a:t>
            </a:r>
            <a:endParaRPr lang="en-US" sz="2800" b="0" dirty="0">
              <a:solidFill>
                <a:srgbClr val="CC3300"/>
              </a:solidFill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914400" y="5105400"/>
            <a:ext cx="807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b="1" dirty="0">
                <a:latin typeface="Arial" charset="0"/>
              </a:rPr>
              <a:t>nodes: </a:t>
            </a:r>
            <a:r>
              <a:rPr lang="en-US" dirty="0">
                <a:latin typeface="Arial" charset="0"/>
              </a:rPr>
              <a:t>probability distribution over a set of possible output values</a:t>
            </a:r>
          </a:p>
          <a:p>
            <a:pPr marL="742950" lvl="1" indent="-285750">
              <a:buClr>
                <a:schemeClr val="tx1"/>
              </a:buClr>
              <a:buSzPct val="75000"/>
              <a:buFontTx/>
              <a:buChar char="–"/>
            </a:pPr>
            <a:r>
              <a:rPr lang="en-US" b="1" dirty="0">
                <a:latin typeface="Arial" charset="0"/>
              </a:rPr>
              <a:t>arcs:</a:t>
            </a:r>
            <a:r>
              <a:rPr lang="en-US" dirty="0">
                <a:latin typeface="Arial" charset="0"/>
              </a:rPr>
              <a:t> probability of transitioning from current hidden state to next hidden state</a:t>
            </a: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524000" y="3124200"/>
            <a:ext cx="5397500" cy="2044700"/>
            <a:chOff x="968" y="2112"/>
            <a:chExt cx="3400" cy="1288"/>
          </a:xfrm>
        </p:grpSpPr>
        <p:sp>
          <p:nvSpPr>
            <p:cNvPr id="62472" name="Oval 5"/>
            <p:cNvSpPr>
              <a:spLocks noChangeArrowheads="1"/>
            </p:cNvSpPr>
            <p:nvPr/>
          </p:nvSpPr>
          <p:spPr bwMode="auto">
            <a:xfrm>
              <a:off x="1344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Onset</a:t>
              </a:r>
            </a:p>
          </p:txBody>
        </p:sp>
        <p:sp>
          <p:nvSpPr>
            <p:cNvPr id="62473" name="Oval 7"/>
            <p:cNvSpPr>
              <a:spLocks noChangeArrowheads="1"/>
            </p:cNvSpPr>
            <p:nvPr/>
          </p:nvSpPr>
          <p:spPr bwMode="auto">
            <a:xfrm>
              <a:off x="2208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Mid</a:t>
              </a:r>
            </a:p>
          </p:txBody>
        </p:sp>
        <p:sp>
          <p:nvSpPr>
            <p:cNvPr id="62474" name="Oval 8"/>
            <p:cNvSpPr>
              <a:spLocks noChangeArrowheads="1"/>
            </p:cNvSpPr>
            <p:nvPr/>
          </p:nvSpPr>
          <p:spPr bwMode="auto">
            <a:xfrm>
              <a:off x="3072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End</a:t>
              </a:r>
            </a:p>
          </p:txBody>
        </p:sp>
        <p:sp>
          <p:nvSpPr>
            <p:cNvPr id="62475" name="Oval 9"/>
            <p:cNvSpPr>
              <a:spLocks noChangeArrowheads="1"/>
            </p:cNvSpPr>
            <p:nvPr/>
          </p:nvSpPr>
          <p:spPr bwMode="auto">
            <a:xfrm>
              <a:off x="3936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FINAL</a:t>
              </a:r>
            </a:p>
          </p:txBody>
        </p:sp>
        <p:cxnSp>
          <p:nvCxnSpPr>
            <p:cNvPr id="62476" name="AutoShape 14"/>
            <p:cNvCxnSpPr>
              <a:cxnSpLocks noChangeShapeType="1"/>
              <a:stCxn id="62472" idx="6"/>
              <a:endCxn id="62473" idx="2"/>
            </p:cNvCxnSpPr>
            <p:nvPr/>
          </p:nvCxnSpPr>
          <p:spPr bwMode="auto">
            <a:xfrm>
              <a:off x="1784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7" name="AutoShape 15"/>
            <p:cNvCxnSpPr>
              <a:cxnSpLocks noChangeShapeType="1"/>
              <a:stCxn id="62474" idx="6"/>
              <a:endCxn id="62475" idx="2"/>
            </p:cNvCxnSpPr>
            <p:nvPr/>
          </p:nvCxnSpPr>
          <p:spPr bwMode="auto">
            <a:xfrm>
              <a:off x="3512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8" name="AutoShape 18"/>
            <p:cNvCxnSpPr>
              <a:cxnSpLocks noChangeShapeType="1"/>
              <a:stCxn id="62473" idx="6"/>
              <a:endCxn id="62474" idx="2"/>
            </p:cNvCxnSpPr>
            <p:nvPr/>
          </p:nvCxnSpPr>
          <p:spPr bwMode="auto">
            <a:xfrm>
              <a:off x="2648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79" name="Text Box 22"/>
            <p:cNvSpPr txBox="1">
              <a:spLocks noChangeArrowheads="1"/>
            </p:cNvSpPr>
            <p:nvPr/>
          </p:nvSpPr>
          <p:spPr bwMode="auto">
            <a:xfrm>
              <a:off x="3600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0.6</a:t>
              </a:r>
            </a:p>
          </p:txBody>
        </p:sp>
        <p:sp>
          <p:nvSpPr>
            <p:cNvPr id="62480" name="Text Box 31"/>
            <p:cNvSpPr txBox="1">
              <a:spLocks noChangeArrowheads="1"/>
            </p:cNvSpPr>
            <p:nvPr/>
          </p:nvSpPr>
          <p:spPr bwMode="auto">
            <a:xfrm>
              <a:off x="2736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0.1</a:t>
              </a:r>
            </a:p>
          </p:txBody>
        </p:sp>
        <p:sp>
          <p:nvSpPr>
            <p:cNvPr id="62481" name="Text Box 32"/>
            <p:cNvSpPr txBox="1">
              <a:spLocks noChangeArrowheads="1"/>
            </p:cNvSpPr>
            <p:nvPr/>
          </p:nvSpPr>
          <p:spPr bwMode="auto">
            <a:xfrm>
              <a:off x="1872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0.7</a:t>
              </a:r>
            </a:p>
          </p:txBody>
        </p:sp>
        <p:cxnSp>
          <p:nvCxnSpPr>
            <p:cNvPr id="62482" name="AutoShape 35"/>
            <p:cNvCxnSpPr>
              <a:cxnSpLocks noChangeShapeType="1"/>
              <a:endCxn id="62472" idx="2"/>
            </p:cNvCxnSpPr>
            <p:nvPr/>
          </p:nvCxnSpPr>
          <p:spPr bwMode="auto">
            <a:xfrm>
              <a:off x="968" y="2616"/>
              <a:ext cx="36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3" name="AutoShape 37"/>
            <p:cNvCxnSpPr>
              <a:cxnSpLocks noChangeShapeType="1"/>
              <a:stCxn id="62472" idx="6"/>
              <a:endCxn id="62472" idx="1"/>
            </p:cNvCxnSpPr>
            <p:nvPr/>
          </p:nvCxnSpPr>
          <p:spPr bwMode="auto">
            <a:xfrm flipH="1" flipV="1">
              <a:off x="1407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4" name="AutoShape 38"/>
            <p:cNvCxnSpPr>
              <a:cxnSpLocks noChangeShapeType="1"/>
              <a:stCxn id="62473" idx="6"/>
              <a:endCxn id="62473" idx="1"/>
            </p:cNvCxnSpPr>
            <p:nvPr/>
          </p:nvCxnSpPr>
          <p:spPr bwMode="auto">
            <a:xfrm flipH="1" flipV="1">
              <a:off x="2271" y="2455"/>
              <a:ext cx="377" cy="161"/>
            </a:xfrm>
            <a:prstGeom prst="curvedConnector4">
              <a:avLst>
                <a:gd name="adj1" fmla="val -2599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5" name="AutoShape 39"/>
            <p:cNvCxnSpPr>
              <a:cxnSpLocks noChangeShapeType="1"/>
              <a:stCxn id="62474" idx="6"/>
              <a:endCxn id="62474" idx="1"/>
            </p:cNvCxnSpPr>
            <p:nvPr/>
          </p:nvCxnSpPr>
          <p:spPr bwMode="auto">
            <a:xfrm flipH="1" flipV="1">
              <a:off x="3135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86" name="Text Box 40"/>
            <p:cNvSpPr txBox="1">
              <a:spLocks noChangeArrowheads="1"/>
            </p:cNvSpPr>
            <p:nvPr/>
          </p:nvSpPr>
          <p:spPr bwMode="auto">
            <a:xfrm>
              <a:off x="1728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0.3</a:t>
              </a:r>
            </a:p>
          </p:txBody>
        </p:sp>
        <p:sp>
          <p:nvSpPr>
            <p:cNvPr id="62487" name="Text Box 41"/>
            <p:cNvSpPr txBox="1">
              <a:spLocks noChangeArrowheads="1"/>
            </p:cNvSpPr>
            <p:nvPr/>
          </p:nvSpPr>
          <p:spPr bwMode="auto">
            <a:xfrm>
              <a:off x="2592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0.9</a:t>
              </a:r>
            </a:p>
          </p:txBody>
        </p:sp>
        <p:sp>
          <p:nvSpPr>
            <p:cNvPr id="62488" name="Text Box 42"/>
            <p:cNvSpPr txBox="1">
              <a:spLocks noChangeArrowheads="1"/>
            </p:cNvSpPr>
            <p:nvPr/>
          </p:nvSpPr>
          <p:spPr bwMode="auto">
            <a:xfrm>
              <a:off x="3456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0.4</a:t>
              </a:r>
            </a:p>
          </p:txBody>
        </p:sp>
        <p:sp>
          <p:nvSpPr>
            <p:cNvPr id="62489" name="Text Box 43"/>
            <p:cNvSpPr txBox="1">
              <a:spLocks noChangeArrowheads="1"/>
            </p:cNvSpPr>
            <p:nvPr/>
          </p:nvSpPr>
          <p:spPr bwMode="auto">
            <a:xfrm>
              <a:off x="1286" y="287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o1: 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o2: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o3: 0.3</a:t>
              </a:r>
            </a:p>
          </p:txBody>
        </p:sp>
        <p:sp>
          <p:nvSpPr>
            <p:cNvPr id="62490" name="Text Box 44"/>
            <p:cNvSpPr txBox="1">
              <a:spLocks noChangeArrowheads="1"/>
            </p:cNvSpPr>
            <p:nvPr/>
          </p:nvSpPr>
          <p:spPr bwMode="auto">
            <a:xfrm>
              <a:off x="2160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o3: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o4: 0.7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o5: 0.1</a:t>
              </a:r>
            </a:p>
          </p:txBody>
        </p:sp>
        <p:sp>
          <p:nvSpPr>
            <p:cNvPr id="62491" name="Text Box 45"/>
            <p:cNvSpPr txBox="1">
              <a:spLocks noChangeArrowheads="1"/>
            </p:cNvSpPr>
            <p:nvPr/>
          </p:nvSpPr>
          <p:spPr bwMode="auto">
            <a:xfrm>
              <a:off x="3072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o4: 0.1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o6: 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o7: 0.4</a:t>
              </a:r>
            </a:p>
          </p:txBody>
        </p:sp>
      </p:grpSp>
      <p:sp>
        <p:nvSpPr>
          <p:cNvPr id="62471" name="Text Box 47"/>
          <p:cNvSpPr txBox="1">
            <a:spLocks noChangeArrowheads="1"/>
          </p:cNvSpPr>
          <p:nvPr/>
        </p:nvSpPr>
        <p:spPr bwMode="auto">
          <a:xfrm>
            <a:off x="533400" y="4343400"/>
            <a:ext cx="104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00" dirty="0">
                <a:latin typeface="Arial" charset="0"/>
              </a:rPr>
              <a:t>Possible</a:t>
            </a:r>
          </a:p>
          <a:p>
            <a:pPr algn="ctr" eaLnBrk="1" hangingPunct="1"/>
            <a:r>
              <a:rPr lang="en-US" sz="1800" dirty="0">
                <a:latin typeface="Arial" charset="0"/>
              </a:rPr>
              <a:t>outputs:</a:t>
            </a:r>
          </a:p>
        </p:txBody>
      </p:sp>
    </p:spTree>
    <p:extLst>
      <p:ext uri="{BB962C8B-B14F-4D97-AF65-F5344CB8AC3E}">
        <p14:creationId xmlns:p14="http://schemas.microsoft.com/office/powerpoint/2010/main" val="12535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2" grpId="0" build="p" bldLvl="2" autoUpdateAnimBg="0"/>
      <p:bldP spid="6247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Acoustic Model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83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b="0" i="1" dirty="0">
                <a:latin typeface="Palatino" pitchFamily="18" charset="0"/>
              </a:rPr>
              <a:t>P</a:t>
            </a:r>
            <a:r>
              <a:rPr lang="en-US" sz="2800" dirty="0">
                <a:latin typeface="Palatino" pitchFamily="18" charset="0"/>
              </a:rPr>
              <a:t>(</a:t>
            </a:r>
            <a:r>
              <a:rPr lang="en-US" sz="2800" i="1" dirty="0">
                <a:latin typeface="Palatino" pitchFamily="18" charset="0"/>
              </a:rPr>
              <a:t>Signal | Phone</a:t>
            </a:r>
            <a:r>
              <a:rPr lang="en-US" sz="2800" dirty="0">
                <a:latin typeface="Palatino" pitchFamily="18" charset="0"/>
              </a:rPr>
              <a:t>)</a:t>
            </a:r>
            <a:r>
              <a:rPr lang="en-US" sz="2800" dirty="0"/>
              <a:t> </a:t>
            </a:r>
            <a:r>
              <a:rPr lang="en-US" sz="2800" b="0" dirty="0"/>
              <a:t>can be specified as an </a:t>
            </a:r>
            <a:r>
              <a:rPr lang="en-US" sz="2800" b="0" dirty="0">
                <a:solidFill>
                  <a:srgbClr val="CC3300"/>
                </a:solidFill>
              </a:rPr>
              <a:t>HMM</a:t>
            </a:r>
            <a:r>
              <a:rPr lang="en-US" sz="2800" b="0" dirty="0"/>
              <a:t>, e.g., phone model for [m]:</a:t>
            </a:r>
            <a:endParaRPr lang="en-US" sz="2800" b="0" dirty="0">
              <a:solidFill>
                <a:srgbClr val="CC3300"/>
              </a:solidFill>
            </a:endParaRP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685800" y="5029200"/>
            <a:ext cx="8077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000" b="1" i="1" dirty="0">
                <a:latin typeface="Palatino" pitchFamily="18" charset="0"/>
              </a:rPr>
              <a:t>P</a:t>
            </a:r>
            <a:r>
              <a:rPr lang="en-US" sz="2000" b="1" dirty="0">
                <a:latin typeface="Palatino" pitchFamily="18" charset="0"/>
              </a:rPr>
              <a:t>(</a:t>
            </a:r>
            <a:r>
              <a:rPr lang="en-US" sz="2000" b="1" i="1" dirty="0">
                <a:latin typeface="Palatino" pitchFamily="18" charset="0"/>
              </a:rPr>
              <a:t>Signal | Phone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dirty="0">
                <a:latin typeface="Arial" charset="0"/>
              </a:rPr>
              <a:t> is a path through the states, i.e.,</a:t>
            </a:r>
            <a:endParaRPr lang="en-US" sz="2000" b="1" i="1" dirty="0">
              <a:latin typeface="Palatino" pitchFamily="18" charset="0"/>
            </a:endParaRPr>
          </a:p>
          <a:p>
            <a:pPr marL="742950" lvl="1" indent="-285750">
              <a:buClr>
                <a:schemeClr val="tx1"/>
              </a:buClr>
              <a:buSzPct val="75000"/>
              <a:buFont typeface="Courier New"/>
              <a:buChar char="o"/>
            </a:pPr>
            <a:r>
              <a:rPr lang="en-US" sz="2000" i="1" dirty="0">
                <a:latin typeface="Palatino" pitchFamily="18" charset="0"/>
              </a:rPr>
              <a:t>P</a:t>
            </a:r>
            <a:r>
              <a:rPr lang="en-US" sz="2000" b="1" dirty="0">
                <a:latin typeface="Palatino" pitchFamily="18" charset="0"/>
              </a:rPr>
              <a:t>(</a:t>
            </a:r>
            <a:r>
              <a:rPr lang="en-US" sz="2000" dirty="0">
                <a:latin typeface="Palatino" pitchFamily="18" charset="0"/>
              </a:rPr>
              <a:t>[o1,o4,o6]</a:t>
            </a:r>
            <a:r>
              <a:rPr lang="en-US" sz="2000" b="1" i="1" dirty="0">
                <a:latin typeface="Palatino" pitchFamily="18" charset="0"/>
              </a:rPr>
              <a:t> | </a:t>
            </a:r>
            <a:r>
              <a:rPr lang="en-US" sz="2000" dirty="0">
                <a:latin typeface="Palatino" pitchFamily="18" charset="0"/>
              </a:rPr>
              <a:t>[</a:t>
            </a:r>
            <a:r>
              <a:rPr lang="en-US" sz="2000" i="1" dirty="0">
                <a:latin typeface="Palatino" pitchFamily="18" charset="0"/>
              </a:rPr>
              <a:t>m</a:t>
            </a:r>
            <a:r>
              <a:rPr lang="en-US" sz="2000" dirty="0">
                <a:latin typeface="Palatino" pitchFamily="18" charset="0"/>
              </a:rPr>
              <a:t>]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 =  </a:t>
            </a:r>
            <a:r>
              <a:rPr lang="en-US" sz="2000" dirty="0">
                <a:latin typeface="Palatino" pitchFamily="18" charset="0"/>
              </a:rPr>
              <a:t>(1)(.5)(.7)(.7)(.1)(.5)(.6) </a:t>
            </a:r>
            <a:r>
              <a:rPr lang="en-US" sz="2000" b="1" i="1" dirty="0">
                <a:latin typeface="Palatino" pitchFamily="18" charset="0"/>
              </a:rPr>
              <a:t>=  </a:t>
            </a:r>
            <a:r>
              <a:rPr lang="en-US" sz="2000" dirty="0">
                <a:latin typeface="Palatino" pitchFamily="18" charset="0"/>
              </a:rPr>
              <a:t>0.00735</a:t>
            </a:r>
          </a:p>
          <a:p>
            <a:pPr marL="742950" lvl="1" indent="-285750">
              <a:buClr>
                <a:schemeClr val="tx1"/>
              </a:buClr>
              <a:buSzPct val="75000"/>
              <a:buFont typeface="Courier New"/>
              <a:buChar char="o"/>
            </a:pPr>
            <a:r>
              <a:rPr lang="en-US" sz="2000" i="1" dirty="0">
                <a:latin typeface="Palatino" pitchFamily="18" charset="0"/>
              </a:rPr>
              <a:t>P</a:t>
            </a:r>
            <a:r>
              <a:rPr lang="en-US" sz="2000" b="1" dirty="0">
                <a:latin typeface="Palatino" pitchFamily="18" charset="0"/>
              </a:rPr>
              <a:t>(</a:t>
            </a:r>
            <a:r>
              <a:rPr lang="en-US" sz="2000" dirty="0">
                <a:latin typeface="Palatino" pitchFamily="18" charset="0"/>
              </a:rPr>
              <a:t>[o1,o4,o4,o6]</a:t>
            </a:r>
            <a:r>
              <a:rPr lang="en-US" sz="2000" b="1" i="1" dirty="0">
                <a:latin typeface="Palatino" pitchFamily="18" charset="0"/>
              </a:rPr>
              <a:t> | </a:t>
            </a:r>
            <a:r>
              <a:rPr lang="en-US" sz="2000" dirty="0">
                <a:latin typeface="Palatino" pitchFamily="18" charset="0"/>
              </a:rPr>
              <a:t>[</a:t>
            </a:r>
            <a:r>
              <a:rPr lang="en-US" sz="2000" i="1" dirty="0">
                <a:latin typeface="Palatino" pitchFamily="18" charset="0"/>
              </a:rPr>
              <a:t>m</a:t>
            </a:r>
            <a:r>
              <a:rPr lang="en-US" sz="2000" dirty="0">
                <a:latin typeface="Palatino" pitchFamily="18" charset="0"/>
              </a:rPr>
              <a:t>]</a:t>
            </a:r>
            <a:r>
              <a:rPr lang="en-US" sz="2000" b="1" dirty="0">
                <a:latin typeface="Palatino" pitchFamily="18" charset="0"/>
              </a:rPr>
              <a:t>)</a:t>
            </a:r>
            <a:r>
              <a:rPr lang="en-US" sz="2000" b="1" i="1" dirty="0">
                <a:latin typeface="Palatino" pitchFamily="18" charset="0"/>
              </a:rPr>
              <a:t>  =  </a:t>
            </a:r>
            <a:r>
              <a:rPr lang="en-US" sz="2000" dirty="0">
                <a:latin typeface="Palatino" pitchFamily="18" charset="0"/>
              </a:rPr>
              <a:t>(1)(.5)(.7)(.7)(.9)(.7)(.1)(.5)(.6)</a:t>
            </a:r>
            <a:br>
              <a:rPr lang="en-US" sz="2000" b="1" dirty="0">
                <a:latin typeface="Palatino" pitchFamily="18" charset="0"/>
              </a:rPr>
            </a:br>
            <a:r>
              <a:rPr lang="en-US" sz="2000" b="1" i="1" dirty="0">
                <a:latin typeface="Palatino" pitchFamily="18" charset="0"/>
              </a:rPr>
              <a:t>+  </a:t>
            </a:r>
            <a:r>
              <a:rPr lang="en-US" sz="2000" dirty="0">
                <a:latin typeface="Palatino" pitchFamily="18" charset="0"/>
              </a:rPr>
              <a:t>(1)(.5)(.7)(.7)(.1)(.1)(.4)(.5)(.6) </a:t>
            </a:r>
            <a:r>
              <a:rPr lang="en-US" sz="2000" b="1" i="1" dirty="0">
                <a:latin typeface="Palatino" pitchFamily="18" charset="0"/>
              </a:rPr>
              <a:t>=  </a:t>
            </a:r>
            <a:r>
              <a:rPr lang="en-US" sz="2000" dirty="0">
                <a:latin typeface="Palatino" pitchFamily="18" charset="0"/>
              </a:rPr>
              <a:t>0.0049245</a:t>
            </a:r>
          </a:p>
        </p:txBody>
      </p:sp>
      <p:grpSp>
        <p:nvGrpSpPr>
          <p:cNvPr id="65542" name="Group 5"/>
          <p:cNvGrpSpPr>
            <a:grpSpLocks/>
          </p:cNvGrpSpPr>
          <p:nvPr/>
        </p:nvGrpSpPr>
        <p:grpSpPr bwMode="auto">
          <a:xfrm>
            <a:off x="1447800" y="2819400"/>
            <a:ext cx="5397500" cy="2044700"/>
            <a:chOff x="968" y="2112"/>
            <a:chExt cx="3400" cy="1288"/>
          </a:xfrm>
        </p:grpSpPr>
        <p:sp>
          <p:nvSpPr>
            <p:cNvPr id="65544" name="Oval 6"/>
            <p:cNvSpPr>
              <a:spLocks noChangeArrowheads="1"/>
            </p:cNvSpPr>
            <p:nvPr/>
          </p:nvSpPr>
          <p:spPr bwMode="auto">
            <a:xfrm>
              <a:off x="1344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Onset</a:t>
              </a:r>
            </a:p>
          </p:txBody>
        </p:sp>
        <p:sp>
          <p:nvSpPr>
            <p:cNvPr id="65545" name="Oval 7"/>
            <p:cNvSpPr>
              <a:spLocks noChangeArrowheads="1"/>
            </p:cNvSpPr>
            <p:nvPr/>
          </p:nvSpPr>
          <p:spPr bwMode="auto">
            <a:xfrm>
              <a:off x="2208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Mid</a:t>
              </a:r>
            </a:p>
          </p:txBody>
        </p:sp>
        <p:sp>
          <p:nvSpPr>
            <p:cNvPr id="65546" name="Oval 8"/>
            <p:cNvSpPr>
              <a:spLocks noChangeArrowheads="1"/>
            </p:cNvSpPr>
            <p:nvPr/>
          </p:nvSpPr>
          <p:spPr bwMode="auto">
            <a:xfrm>
              <a:off x="3072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End</a:t>
              </a:r>
            </a:p>
          </p:txBody>
        </p:sp>
        <p:sp>
          <p:nvSpPr>
            <p:cNvPr id="65547" name="Oval 9"/>
            <p:cNvSpPr>
              <a:spLocks noChangeArrowheads="1"/>
            </p:cNvSpPr>
            <p:nvPr/>
          </p:nvSpPr>
          <p:spPr bwMode="auto">
            <a:xfrm>
              <a:off x="3936" y="2400"/>
              <a:ext cx="432" cy="432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</a:rPr>
                <a:t>FINAL</a:t>
              </a:r>
            </a:p>
          </p:txBody>
        </p:sp>
        <p:cxnSp>
          <p:nvCxnSpPr>
            <p:cNvPr id="65548" name="AutoShape 10"/>
            <p:cNvCxnSpPr>
              <a:cxnSpLocks noChangeShapeType="1"/>
              <a:stCxn id="65544" idx="6"/>
              <a:endCxn id="65545" idx="2"/>
            </p:cNvCxnSpPr>
            <p:nvPr/>
          </p:nvCxnSpPr>
          <p:spPr bwMode="auto">
            <a:xfrm>
              <a:off x="1784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49" name="AutoShape 11"/>
            <p:cNvCxnSpPr>
              <a:cxnSpLocks noChangeShapeType="1"/>
              <a:stCxn id="65546" idx="6"/>
              <a:endCxn id="65547" idx="2"/>
            </p:cNvCxnSpPr>
            <p:nvPr/>
          </p:nvCxnSpPr>
          <p:spPr bwMode="auto">
            <a:xfrm>
              <a:off x="3512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50" name="AutoShape 12"/>
            <p:cNvCxnSpPr>
              <a:cxnSpLocks noChangeShapeType="1"/>
              <a:stCxn id="65545" idx="6"/>
              <a:endCxn id="65546" idx="2"/>
            </p:cNvCxnSpPr>
            <p:nvPr/>
          </p:nvCxnSpPr>
          <p:spPr bwMode="auto">
            <a:xfrm>
              <a:off x="2648" y="2616"/>
              <a:ext cx="416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51" name="Text Box 13"/>
            <p:cNvSpPr txBox="1">
              <a:spLocks noChangeArrowheads="1"/>
            </p:cNvSpPr>
            <p:nvPr/>
          </p:nvSpPr>
          <p:spPr bwMode="auto">
            <a:xfrm>
              <a:off x="3600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hlink"/>
                  </a:solidFill>
                  <a:latin typeface="Arial" charset="0"/>
                </a:rPr>
                <a:t>0.6</a:t>
              </a:r>
            </a:p>
          </p:txBody>
        </p:sp>
        <p:sp>
          <p:nvSpPr>
            <p:cNvPr id="65552" name="Text Box 14"/>
            <p:cNvSpPr txBox="1">
              <a:spLocks noChangeArrowheads="1"/>
            </p:cNvSpPr>
            <p:nvPr/>
          </p:nvSpPr>
          <p:spPr bwMode="auto">
            <a:xfrm>
              <a:off x="2736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hlink"/>
                  </a:solidFill>
                  <a:latin typeface="Arial" charset="0"/>
                </a:rPr>
                <a:t>0.1</a:t>
              </a:r>
            </a:p>
          </p:txBody>
        </p:sp>
        <p:sp>
          <p:nvSpPr>
            <p:cNvPr id="65553" name="Text Box 15"/>
            <p:cNvSpPr txBox="1">
              <a:spLocks noChangeArrowheads="1"/>
            </p:cNvSpPr>
            <p:nvPr/>
          </p:nvSpPr>
          <p:spPr bwMode="auto">
            <a:xfrm>
              <a:off x="1872" y="2400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hlink"/>
                  </a:solidFill>
                  <a:latin typeface="Arial" charset="0"/>
                </a:rPr>
                <a:t>0.7</a:t>
              </a:r>
            </a:p>
          </p:txBody>
        </p:sp>
        <p:cxnSp>
          <p:nvCxnSpPr>
            <p:cNvPr id="65554" name="AutoShape 16"/>
            <p:cNvCxnSpPr>
              <a:cxnSpLocks noChangeShapeType="1"/>
              <a:endCxn id="65544" idx="2"/>
            </p:cNvCxnSpPr>
            <p:nvPr/>
          </p:nvCxnSpPr>
          <p:spPr bwMode="auto">
            <a:xfrm>
              <a:off x="968" y="2616"/>
              <a:ext cx="368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55" name="AutoShape 17"/>
            <p:cNvCxnSpPr>
              <a:cxnSpLocks noChangeShapeType="1"/>
              <a:stCxn id="65544" idx="6"/>
              <a:endCxn id="65544" idx="1"/>
            </p:cNvCxnSpPr>
            <p:nvPr/>
          </p:nvCxnSpPr>
          <p:spPr bwMode="auto">
            <a:xfrm flipH="1" flipV="1">
              <a:off x="1407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56" name="AutoShape 18"/>
            <p:cNvCxnSpPr>
              <a:cxnSpLocks noChangeShapeType="1"/>
              <a:stCxn id="65545" idx="6"/>
              <a:endCxn id="65545" idx="1"/>
            </p:cNvCxnSpPr>
            <p:nvPr/>
          </p:nvCxnSpPr>
          <p:spPr bwMode="auto">
            <a:xfrm flipH="1" flipV="1">
              <a:off x="2271" y="2455"/>
              <a:ext cx="377" cy="161"/>
            </a:xfrm>
            <a:prstGeom prst="curvedConnector4">
              <a:avLst>
                <a:gd name="adj1" fmla="val -2599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57" name="AutoShape 19"/>
            <p:cNvCxnSpPr>
              <a:cxnSpLocks noChangeShapeType="1"/>
              <a:stCxn id="65546" idx="6"/>
              <a:endCxn id="65546" idx="1"/>
            </p:cNvCxnSpPr>
            <p:nvPr/>
          </p:nvCxnSpPr>
          <p:spPr bwMode="auto">
            <a:xfrm flipH="1" flipV="1">
              <a:off x="3135" y="2455"/>
              <a:ext cx="377" cy="161"/>
            </a:xfrm>
            <a:prstGeom prst="curvedConnector4">
              <a:avLst>
                <a:gd name="adj1" fmla="val -21755"/>
                <a:gd name="adj2" fmla="val 223602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558" name="Text Box 20"/>
            <p:cNvSpPr txBox="1">
              <a:spLocks noChangeArrowheads="1"/>
            </p:cNvSpPr>
            <p:nvPr/>
          </p:nvSpPr>
          <p:spPr bwMode="auto">
            <a:xfrm>
              <a:off x="1728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0.3</a:t>
              </a:r>
            </a:p>
          </p:txBody>
        </p:sp>
        <p:sp>
          <p:nvSpPr>
            <p:cNvPr id="65559" name="Text Box 21"/>
            <p:cNvSpPr txBox="1">
              <a:spLocks noChangeArrowheads="1"/>
            </p:cNvSpPr>
            <p:nvPr/>
          </p:nvSpPr>
          <p:spPr bwMode="auto">
            <a:xfrm>
              <a:off x="2592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3333CC"/>
                  </a:solidFill>
                  <a:latin typeface="Arial" charset="0"/>
                </a:rPr>
                <a:t>0.9</a:t>
              </a:r>
            </a:p>
          </p:txBody>
        </p:sp>
        <p:sp>
          <p:nvSpPr>
            <p:cNvPr id="65560" name="Text Box 22"/>
            <p:cNvSpPr txBox="1">
              <a:spLocks noChangeArrowheads="1"/>
            </p:cNvSpPr>
            <p:nvPr/>
          </p:nvSpPr>
          <p:spPr bwMode="auto">
            <a:xfrm>
              <a:off x="3456" y="2112"/>
              <a:ext cx="2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3333CC"/>
                  </a:solidFill>
                  <a:latin typeface="Arial" charset="0"/>
                </a:rPr>
                <a:t>0.4</a:t>
              </a:r>
            </a:p>
          </p:txBody>
        </p:sp>
        <p:sp>
          <p:nvSpPr>
            <p:cNvPr id="65561" name="Text Box 23"/>
            <p:cNvSpPr txBox="1">
              <a:spLocks noChangeArrowheads="1"/>
            </p:cNvSpPr>
            <p:nvPr/>
          </p:nvSpPr>
          <p:spPr bwMode="auto">
            <a:xfrm>
              <a:off x="1286" y="287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o1: </a:t>
              </a: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o2: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o3: 0.3</a:t>
              </a:r>
            </a:p>
          </p:txBody>
        </p:sp>
        <p:sp>
          <p:nvSpPr>
            <p:cNvPr id="65562" name="Text Box 24"/>
            <p:cNvSpPr txBox="1">
              <a:spLocks noChangeArrowheads="1"/>
            </p:cNvSpPr>
            <p:nvPr/>
          </p:nvSpPr>
          <p:spPr bwMode="auto">
            <a:xfrm>
              <a:off x="2160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o3: 0.2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o4: </a:t>
              </a: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0.7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o5: 0.1</a:t>
              </a:r>
            </a:p>
          </p:txBody>
        </p:sp>
        <p:sp>
          <p:nvSpPr>
            <p:cNvPr id="65563" name="Text Box 25"/>
            <p:cNvSpPr txBox="1">
              <a:spLocks noChangeArrowheads="1"/>
            </p:cNvSpPr>
            <p:nvPr/>
          </p:nvSpPr>
          <p:spPr bwMode="auto">
            <a:xfrm>
              <a:off x="3072" y="2880"/>
              <a:ext cx="53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600" b="1">
                  <a:latin typeface="Arial" charset="0"/>
                </a:rPr>
                <a:t>o4: </a:t>
              </a:r>
              <a:r>
                <a:rPr lang="en-US" sz="1600" b="1">
                  <a:solidFill>
                    <a:srgbClr val="660066"/>
                  </a:solidFill>
                  <a:latin typeface="Arial" charset="0"/>
                </a:rPr>
                <a:t>0.1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o6: </a:t>
              </a:r>
              <a:r>
                <a:rPr lang="en-US" sz="1600" b="1">
                  <a:solidFill>
                    <a:srgbClr val="FF0000"/>
                  </a:solidFill>
                  <a:latin typeface="Arial" charset="0"/>
                </a:rPr>
                <a:t>0.5</a:t>
              </a:r>
            </a:p>
            <a:p>
              <a:pPr eaLnBrk="1" hangingPunct="1"/>
              <a:r>
                <a:rPr lang="en-US" sz="1600" b="1">
                  <a:latin typeface="Arial" charset="0"/>
                </a:rPr>
                <a:t>o7: 0.4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87500" y="3602038"/>
            <a:ext cx="2286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 build="p" bldLvl="2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Generating HMM Observations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/>
            <a:r>
              <a:rPr lang="en-US" dirty="0"/>
              <a:t>Choose an initial hidden state, 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i="1" dirty="0" err="1"/>
              <a:t>s</a:t>
            </a:r>
            <a:r>
              <a:rPr lang="en-US" b="0" i="1" baseline="-25000" dirty="0" err="1"/>
              <a:t>i</a:t>
            </a:r>
            <a:r>
              <a:rPr lang="en-US" dirty="0"/>
              <a:t> , based on </a:t>
            </a:r>
            <a:r>
              <a:rPr lang="en-US" sz="2800" dirty="0">
                <a:latin typeface="Times New Roman"/>
                <a:cs typeface="Times New Roman"/>
                <a:sym typeface="Symbol" pitchFamily="18" charset="2"/>
              </a:rPr>
              <a:t>π</a:t>
            </a:r>
            <a:endParaRPr lang="en-US" dirty="0">
              <a:latin typeface="Times New Roman"/>
              <a:cs typeface="Times New Roman"/>
              <a:sym typeface="Symbol" pitchFamily="18" charset="2"/>
            </a:endParaRPr>
          </a:p>
          <a:p>
            <a:pPr eaLnBrk="1" hangingPunct="1"/>
            <a:r>
              <a:rPr lang="en-US" dirty="0">
                <a:sym typeface="Symbol" pitchFamily="18" charset="2"/>
              </a:rPr>
              <a:t>For </a:t>
            </a:r>
            <a:r>
              <a:rPr lang="en-US" i="1" dirty="0">
                <a:sym typeface="Symbol" pitchFamily="18" charset="2"/>
              </a:rPr>
              <a:t>t </a:t>
            </a:r>
            <a:r>
              <a:rPr lang="en-US" dirty="0">
                <a:sym typeface="Symbol" pitchFamily="18" charset="2"/>
              </a:rPr>
              <a:t>= 1 to T do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>
                <a:sym typeface="Symbol" pitchFamily="18" charset="2"/>
              </a:rPr>
              <a:t>Choose output/observation state </a:t>
            </a:r>
            <a:r>
              <a:rPr lang="en-US" i="1" dirty="0" err="1">
                <a:sym typeface="Symbol" pitchFamily="18" charset="2"/>
              </a:rPr>
              <a:t>z</a:t>
            </a:r>
            <a:r>
              <a:rPr lang="en-US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i="1" dirty="0">
                <a:sym typeface="Symbol" pitchFamily="18" charset="2"/>
              </a:rPr>
              <a:t>o</a:t>
            </a:r>
            <a:r>
              <a:rPr lang="en-US" i="1" baseline="-25000" dirty="0">
                <a:sym typeface="Symbol" pitchFamily="18" charset="2"/>
              </a:rPr>
              <a:t>k</a:t>
            </a:r>
            <a:r>
              <a:rPr lang="en-US" dirty="0">
                <a:sym typeface="Symbol" pitchFamily="18" charset="2"/>
              </a:rPr>
              <a:t> according to the symbol probability distribution in hidden state </a:t>
            </a:r>
            <a:r>
              <a:rPr lang="en-US" i="1" dirty="0" err="1">
                <a:sym typeface="Symbol" pitchFamily="18" charset="2"/>
              </a:rPr>
              <a:t>s</a:t>
            </a:r>
            <a:r>
              <a:rPr lang="en-US" i="1" baseline="-25000" dirty="0" err="1">
                <a:sym typeface="Symbol" pitchFamily="18" charset="2"/>
              </a:rPr>
              <a:t>i</a:t>
            </a:r>
            <a:r>
              <a:rPr lang="en-US" dirty="0">
                <a:sym typeface="Symbol" pitchFamily="18" charset="2"/>
              </a:rPr>
              <a:t>,  </a:t>
            </a:r>
            <a:r>
              <a:rPr lang="en-US" i="1" dirty="0">
                <a:sym typeface="Symbol" pitchFamily="18" charset="2"/>
              </a:rPr>
              <a:t>b</a:t>
            </a:r>
            <a:r>
              <a:rPr lang="en-US" i="1" baseline="-25000" dirty="0">
                <a:sym typeface="Symbol" pitchFamily="18" charset="2"/>
              </a:rPr>
              <a:t>i</a:t>
            </a:r>
            <a:r>
              <a:rPr lang="en-US" dirty="0">
                <a:sym typeface="Symbol" pitchFamily="18" charset="2"/>
              </a:rPr>
              <a:t>(</a:t>
            </a:r>
            <a:r>
              <a:rPr lang="en-US" i="1" dirty="0">
                <a:sym typeface="Symbol" pitchFamily="18" charset="2"/>
              </a:rPr>
              <a:t>k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 marL="914400" lvl="1" indent="-457200" eaLnBrk="1" hangingPunct="1">
              <a:buFontTx/>
              <a:buAutoNum type="arabicPeriod"/>
            </a:pPr>
            <a:endParaRPr lang="en-US" dirty="0">
              <a:sym typeface="Symbol" pitchFamily="18" charset="2"/>
            </a:endParaRP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>
                <a:sym typeface="Symbol" pitchFamily="18" charset="2"/>
              </a:rPr>
              <a:t>Transition to a new hidden state </a:t>
            </a:r>
            <a:r>
              <a:rPr lang="en-US" i="1" dirty="0">
                <a:sym typeface="Symbol" pitchFamily="18" charset="2"/>
              </a:rPr>
              <a:t>q</a:t>
            </a:r>
            <a:r>
              <a:rPr lang="en-US" baseline="-25000" dirty="0">
                <a:sym typeface="Symbol" pitchFamily="18" charset="2"/>
              </a:rPr>
              <a:t>t+1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i="1" dirty="0" err="1">
                <a:sym typeface="Symbol" pitchFamily="18" charset="2"/>
              </a:rPr>
              <a:t>s</a:t>
            </a:r>
            <a:r>
              <a:rPr lang="en-US" i="1" baseline="-25000" dirty="0" err="1">
                <a:sym typeface="Symbol" pitchFamily="18" charset="2"/>
              </a:rPr>
              <a:t>j</a:t>
            </a:r>
            <a:r>
              <a:rPr lang="en-US" dirty="0">
                <a:sym typeface="Symbol" pitchFamily="18" charset="2"/>
              </a:rPr>
              <a:t> according to the state transition probability distribution for state </a:t>
            </a:r>
            <a:r>
              <a:rPr lang="en-US" dirty="0" err="1">
                <a:sym typeface="Symbol" pitchFamily="18" charset="2"/>
              </a:rPr>
              <a:t>s</a:t>
            </a:r>
            <a:r>
              <a:rPr lang="en-US" i="1" baseline="-25000" dirty="0" err="1">
                <a:sym typeface="Symbol" pitchFamily="18" charset="2"/>
              </a:rPr>
              <a:t>i</a:t>
            </a:r>
            <a:r>
              <a:rPr lang="en-US" dirty="0">
                <a:sym typeface="Symbol" pitchFamily="18" charset="2"/>
              </a:rPr>
              <a:t>,  </a:t>
            </a:r>
            <a:r>
              <a:rPr lang="en-US" dirty="0" err="1">
                <a:sym typeface="Symbol" pitchFamily="18" charset="2"/>
              </a:rPr>
              <a:t>a</a:t>
            </a:r>
            <a:r>
              <a:rPr lang="en-US" i="1" baseline="-25000" dirty="0" err="1">
                <a:sym typeface="Symbol" pitchFamily="18" charset="2"/>
              </a:rPr>
              <a:t>ij</a:t>
            </a:r>
            <a:endParaRPr lang="en-US" i="1" baseline="-25000" dirty="0">
              <a:sym typeface="Symbol" pitchFamily="18" charset="2"/>
            </a:endParaRPr>
          </a:p>
          <a:p>
            <a:pPr eaLnBrk="1" hangingPunct="1"/>
            <a:r>
              <a:rPr lang="en-US" b="0" dirty="0">
                <a:sym typeface="Symbol" pitchFamily="18" charset="2"/>
              </a:rPr>
              <a:t>So,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transition to new state using A matrix, and </a:t>
            </a:r>
            <a:r>
              <a:rPr lang="en-US" i="1" dirty="0">
                <a:solidFill>
                  <a:srgbClr val="C00000"/>
                </a:solidFill>
                <a:sym typeface="Symbol" pitchFamily="18" charset="2"/>
              </a:rPr>
              <a:t>then</a:t>
            </a:r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 output value at the new state using B matrix</a:t>
            </a:r>
          </a:p>
          <a:p>
            <a:pPr eaLnBrk="1" hangingPunct="1">
              <a:buFont typeface="Wingdings" pitchFamily="2" charset="2"/>
              <a:buNone/>
            </a:pPr>
            <a:endParaRPr lang="en-US" b="0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4"/>
          <p:cNvSpPr>
            <a:spLocks noGrp="1"/>
          </p:cNvSpPr>
          <p:nvPr>
            <p:ph idx="1"/>
          </p:nvPr>
        </p:nvSpPr>
        <p:spPr>
          <a:xfrm>
            <a:off x="609600" y="1752600"/>
            <a:ext cx="8077200" cy="3962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Bayesian Network </a:t>
            </a:r>
            <a:r>
              <a:rPr lang="en-US" b="0" dirty="0"/>
              <a:t>structure for a sequence of hidden states from {R, S, C}.  Each </a:t>
            </a:r>
            <a:r>
              <a:rPr lang="en-US" b="0" i="1" dirty="0"/>
              <a:t>q</a:t>
            </a:r>
            <a:r>
              <a:rPr lang="en-US" b="0" i="1" baseline="-25000" dirty="0"/>
              <a:t>i</a:t>
            </a:r>
            <a:r>
              <a:rPr lang="en-US" b="0" dirty="0"/>
              <a:t> is a hidden/“latent” random variable indicating the state of the weather on day </a:t>
            </a:r>
            <a:r>
              <a:rPr lang="en-US" b="0" i="1" dirty="0" err="1"/>
              <a:t>i</a:t>
            </a:r>
            <a:r>
              <a:rPr lang="en-US" b="0" dirty="0"/>
              <a:t>.  Each </a:t>
            </a:r>
            <a:r>
              <a:rPr lang="en-US" b="0" i="1" dirty="0" err="1"/>
              <a:t>o</a:t>
            </a:r>
            <a:r>
              <a:rPr lang="en-US" b="0" i="1" baseline="-25000" dirty="0" err="1"/>
              <a:t>i</a:t>
            </a:r>
            <a:r>
              <a:rPr lang="en-US" b="0" dirty="0"/>
              <a:t> is the observed state of the newspaper on day </a:t>
            </a:r>
            <a:r>
              <a:rPr lang="en-US" b="0" i="1" dirty="0" err="1"/>
              <a:t>i</a:t>
            </a:r>
            <a:r>
              <a:rPr lang="en-US" b="0" dirty="0"/>
              <a:t>.</a:t>
            </a:r>
          </a:p>
        </p:txBody>
      </p:sp>
      <p:sp>
        <p:nvSpPr>
          <p:cNvPr id="64515" name="Title 6"/>
          <p:cNvSpPr>
            <a:spLocks noGrp="1"/>
          </p:cNvSpPr>
          <p:nvPr>
            <p:ph type="title"/>
          </p:nvPr>
        </p:nvSpPr>
        <p:spPr>
          <a:xfrm>
            <a:off x="838200" y="609600"/>
            <a:ext cx="8077200" cy="609600"/>
          </a:xfrm>
        </p:spPr>
        <p:txBody>
          <a:bodyPr/>
          <a:lstStyle/>
          <a:p>
            <a:r>
              <a:rPr lang="en-US" sz="3600" dirty="0"/>
              <a:t>Modeling a Sequence of States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91275"/>
            <a:ext cx="58737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EFE0AE-2699-4F3D-B0DF-46795D65AF80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64517" name="Oval 8"/>
          <p:cNvSpPr>
            <a:spLocks noChangeArrowheads="1"/>
          </p:cNvSpPr>
          <p:nvPr/>
        </p:nvSpPr>
        <p:spPr bwMode="auto">
          <a:xfrm>
            <a:off x="1143000" y="4546600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4546600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60888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4560888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6763"/>
            <a:ext cx="695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4522" name="Straight Arrow Connector 10"/>
          <p:cNvCxnSpPr>
            <a:cxnSpLocks noChangeShapeType="1"/>
            <a:stCxn id="64517" idx="6"/>
            <a:endCxn id="64518" idx="1"/>
          </p:cNvCxnSpPr>
          <p:nvPr/>
        </p:nvCxnSpPr>
        <p:spPr bwMode="auto">
          <a:xfrm>
            <a:off x="1828800" y="4889500"/>
            <a:ext cx="749300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645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87045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829175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485140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4845050"/>
            <a:ext cx="8350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7" name="Rectangle 12"/>
          <p:cNvSpPr>
            <a:spLocks noChangeArrowheads="1"/>
          </p:cNvSpPr>
          <p:nvPr/>
        </p:nvSpPr>
        <p:spPr bwMode="auto">
          <a:xfrm>
            <a:off x="2589213" y="4705350"/>
            <a:ext cx="67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>
                <a:solidFill>
                  <a:srgbClr val="003366"/>
                </a:solidFill>
              </a:rPr>
              <a:t>2=S</a:t>
            </a:r>
          </a:p>
        </p:txBody>
      </p:sp>
      <p:sp>
        <p:nvSpPr>
          <p:cNvPr id="64528" name="Rectangle 13"/>
          <p:cNvSpPr>
            <a:spLocks noChangeArrowheads="1"/>
          </p:cNvSpPr>
          <p:nvPr/>
        </p:nvSpPr>
        <p:spPr bwMode="auto">
          <a:xfrm>
            <a:off x="1130300" y="468471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>
                <a:solidFill>
                  <a:srgbClr val="003366"/>
                </a:solidFill>
              </a:rPr>
              <a:t>1=R</a:t>
            </a:r>
          </a:p>
        </p:txBody>
      </p:sp>
      <p:sp>
        <p:nvSpPr>
          <p:cNvPr id="64529" name="Rectangle 27"/>
          <p:cNvSpPr>
            <a:spLocks noChangeArrowheads="1"/>
          </p:cNvSpPr>
          <p:nvPr/>
        </p:nvSpPr>
        <p:spPr bwMode="auto">
          <a:xfrm>
            <a:off x="3962400" y="472281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>
                <a:solidFill>
                  <a:srgbClr val="003366"/>
                </a:solidFill>
              </a:rPr>
              <a:t>3=S</a:t>
            </a:r>
          </a:p>
        </p:txBody>
      </p:sp>
      <p:sp>
        <p:nvSpPr>
          <p:cNvPr id="64530" name="Rectangle 28"/>
          <p:cNvSpPr>
            <a:spLocks noChangeArrowheads="1"/>
          </p:cNvSpPr>
          <p:nvPr/>
        </p:nvSpPr>
        <p:spPr bwMode="auto">
          <a:xfrm>
            <a:off x="5362575" y="4722813"/>
            <a:ext cx="70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>
                <a:solidFill>
                  <a:srgbClr val="003366"/>
                </a:solidFill>
              </a:rPr>
              <a:t>4=C</a:t>
            </a:r>
          </a:p>
        </p:txBody>
      </p:sp>
      <p:sp>
        <p:nvSpPr>
          <p:cNvPr id="64531" name="Rectangle 29"/>
          <p:cNvSpPr>
            <a:spLocks noChangeArrowheads="1"/>
          </p:cNvSpPr>
          <p:nvPr/>
        </p:nvSpPr>
        <p:spPr bwMode="auto">
          <a:xfrm>
            <a:off x="6840538" y="4740275"/>
            <a:ext cx="70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q</a:t>
            </a:r>
            <a:r>
              <a:rPr lang="en-US" sz="1800">
                <a:solidFill>
                  <a:srgbClr val="003366"/>
                </a:solidFill>
              </a:rPr>
              <a:t>5=R</a:t>
            </a:r>
          </a:p>
        </p:txBody>
      </p:sp>
      <p:sp>
        <p:nvSpPr>
          <p:cNvPr id="64532" name="TextBox 15"/>
          <p:cNvSpPr txBox="1">
            <a:spLocks noChangeArrowheads="1"/>
          </p:cNvSpPr>
          <p:nvPr/>
        </p:nvSpPr>
        <p:spPr bwMode="auto">
          <a:xfrm>
            <a:off x="8388350" y="45974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…</a:t>
            </a:r>
          </a:p>
        </p:txBody>
      </p:sp>
      <p:sp>
        <p:nvSpPr>
          <p:cNvPr id="64533" name="Oval 21"/>
          <p:cNvSpPr>
            <a:spLocks noChangeArrowheads="1"/>
          </p:cNvSpPr>
          <p:nvPr/>
        </p:nvSpPr>
        <p:spPr bwMode="auto">
          <a:xfrm>
            <a:off x="1143000" y="5638800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sp>
        <p:nvSpPr>
          <p:cNvPr id="64534" name="Oval 22"/>
          <p:cNvSpPr>
            <a:spLocks noChangeArrowheads="1"/>
          </p:cNvSpPr>
          <p:nvPr/>
        </p:nvSpPr>
        <p:spPr bwMode="auto">
          <a:xfrm>
            <a:off x="3989388" y="5691188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5384800" y="5691188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sp>
        <p:nvSpPr>
          <p:cNvPr id="64536" name="Oval 24"/>
          <p:cNvSpPr>
            <a:spLocks noChangeArrowheads="1"/>
          </p:cNvSpPr>
          <p:nvPr/>
        </p:nvSpPr>
        <p:spPr bwMode="auto">
          <a:xfrm>
            <a:off x="6867525" y="5689600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sp>
        <p:nvSpPr>
          <p:cNvPr id="64537" name="Oval 25"/>
          <p:cNvSpPr>
            <a:spLocks noChangeArrowheads="1"/>
          </p:cNvSpPr>
          <p:nvPr/>
        </p:nvSpPr>
        <p:spPr bwMode="auto">
          <a:xfrm>
            <a:off x="2595563" y="5680075"/>
            <a:ext cx="685800" cy="685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 sz="1800"/>
          </a:p>
        </p:txBody>
      </p:sp>
      <p:cxnSp>
        <p:nvCxnSpPr>
          <p:cNvPr id="64538" name="Straight Arrow Connector 2"/>
          <p:cNvCxnSpPr>
            <a:cxnSpLocks noChangeShapeType="1"/>
            <a:stCxn id="64517" idx="4"/>
            <a:endCxn id="64533" idx="0"/>
          </p:cNvCxnSpPr>
          <p:nvPr/>
        </p:nvCxnSpPr>
        <p:spPr bwMode="auto">
          <a:xfrm>
            <a:off x="1485900" y="5232400"/>
            <a:ext cx="0" cy="406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539" name="Straight Arrow Connector 30"/>
          <p:cNvCxnSpPr>
            <a:cxnSpLocks noChangeShapeType="1"/>
          </p:cNvCxnSpPr>
          <p:nvPr/>
        </p:nvCxnSpPr>
        <p:spPr bwMode="auto">
          <a:xfrm>
            <a:off x="2925763" y="5233988"/>
            <a:ext cx="0" cy="406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540" name="Straight Arrow Connector 31"/>
          <p:cNvCxnSpPr>
            <a:cxnSpLocks noChangeShapeType="1"/>
          </p:cNvCxnSpPr>
          <p:nvPr/>
        </p:nvCxnSpPr>
        <p:spPr bwMode="auto">
          <a:xfrm>
            <a:off x="4318000" y="5241925"/>
            <a:ext cx="0" cy="406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541" name="Straight Arrow Connector 32"/>
          <p:cNvCxnSpPr>
            <a:cxnSpLocks noChangeShapeType="1"/>
          </p:cNvCxnSpPr>
          <p:nvPr/>
        </p:nvCxnSpPr>
        <p:spPr bwMode="auto">
          <a:xfrm>
            <a:off x="5732463" y="5256213"/>
            <a:ext cx="0" cy="4048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542" name="Straight Arrow Connector 33"/>
          <p:cNvCxnSpPr>
            <a:cxnSpLocks noChangeShapeType="1"/>
          </p:cNvCxnSpPr>
          <p:nvPr/>
        </p:nvCxnSpPr>
        <p:spPr bwMode="auto">
          <a:xfrm>
            <a:off x="7191375" y="5272088"/>
            <a:ext cx="0" cy="406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4543" name="Rectangle 34"/>
          <p:cNvSpPr>
            <a:spLocks noChangeArrowheads="1"/>
          </p:cNvSpPr>
          <p:nvPr/>
        </p:nvSpPr>
        <p:spPr bwMode="auto">
          <a:xfrm>
            <a:off x="2589213" y="5849938"/>
            <a:ext cx="1109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o</a:t>
            </a:r>
            <a:r>
              <a:rPr lang="en-US" sz="1800">
                <a:solidFill>
                  <a:srgbClr val="003366"/>
                </a:solidFill>
              </a:rPr>
              <a:t>2=Damp</a:t>
            </a:r>
          </a:p>
        </p:txBody>
      </p:sp>
      <p:sp>
        <p:nvSpPr>
          <p:cNvPr id="64544" name="Rectangle 35"/>
          <p:cNvSpPr>
            <a:spLocks noChangeArrowheads="1"/>
          </p:cNvSpPr>
          <p:nvPr/>
        </p:nvSpPr>
        <p:spPr bwMode="auto">
          <a:xfrm>
            <a:off x="3968750" y="5849938"/>
            <a:ext cx="90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o</a:t>
            </a:r>
            <a:r>
              <a:rPr lang="en-US" sz="1800">
                <a:solidFill>
                  <a:srgbClr val="003366"/>
                </a:solidFill>
              </a:rPr>
              <a:t>3=Dry</a:t>
            </a:r>
          </a:p>
        </p:txBody>
      </p:sp>
      <p:sp>
        <p:nvSpPr>
          <p:cNvPr id="64545" name="Rectangle 36"/>
          <p:cNvSpPr>
            <a:spLocks noChangeArrowheads="1"/>
          </p:cNvSpPr>
          <p:nvPr/>
        </p:nvSpPr>
        <p:spPr bwMode="auto">
          <a:xfrm>
            <a:off x="5387975" y="5849938"/>
            <a:ext cx="1173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o</a:t>
            </a:r>
            <a:r>
              <a:rPr lang="en-US" sz="1800">
                <a:solidFill>
                  <a:srgbClr val="003366"/>
                </a:solidFill>
              </a:rPr>
              <a:t>4=Dryish</a:t>
            </a:r>
          </a:p>
        </p:txBody>
      </p:sp>
      <p:sp>
        <p:nvSpPr>
          <p:cNvPr id="64546" name="Rectangle 37"/>
          <p:cNvSpPr>
            <a:spLocks noChangeArrowheads="1"/>
          </p:cNvSpPr>
          <p:nvPr/>
        </p:nvSpPr>
        <p:spPr bwMode="auto">
          <a:xfrm>
            <a:off x="6840538" y="5848350"/>
            <a:ext cx="1136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o</a:t>
            </a:r>
            <a:r>
              <a:rPr lang="en-US" sz="1800">
                <a:solidFill>
                  <a:srgbClr val="003366"/>
                </a:solidFill>
              </a:rPr>
              <a:t>5=Soggy</a:t>
            </a:r>
          </a:p>
        </p:txBody>
      </p:sp>
      <p:sp>
        <p:nvSpPr>
          <p:cNvPr id="64547" name="Rectangle 38"/>
          <p:cNvSpPr>
            <a:spLocks noChangeArrowheads="1"/>
          </p:cNvSpPr>
          <p:nvPr/>
        </p:nvSpPr>
        <p:spPr bwMode="auto">
          <a:xfrm>
            <a:off x="1143000" y="5818188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003366"/>
                </a:solidFill>
              </a:rPr>
              <a:t>o</a:t>
            </a:r>
            <a:r>
              <a:rPr lang="en-US" sz="1800">
                <a:solidFill>
                  <a:srgbClr val="003366"/>
                </a:solidFill>
              </a:rPr>
              <a:t>1=Damp</a:t>
            </a:r>
          </a:p>
        </p:txBody>
      </p:sp>
      <p:sp>
        <p:nvSpPr>
          <p:cNvPr id="64548" name="Rectangular Callout 7"/>
          <p:cNvSpPr>
            <a:spLocks noChangeArrowheads="1"/>
          </p:cNvSpPr>
          <p:nvPr/>
        </p:nvSpPr>
        <p:spPr bwMode="auto">
          <a:xfrm>
            <a:off x="5313363" y="4146550"/>
            <a:ext cx="3754437" cy="382588"/>
          </a:xfrm>
          <a:prstGeom prst="wedgeRectCallout">
            <a:avLst>
              <a:gd name="adj1" fmla="val -18236"/>
              <a:gd name="adj2" fmla="val 13580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sz="1800" dirty="0"/>
              <a:t>Each horizontal arc has </a:t>
            </a:r>
            <a:r>
              <a:rPr lang="en-US" sz="1800" b="1" dirty="0"/>
              <a:t>A</a:t>
            </a:r>
            <a:r>
              <a:rPr lang="en-US" sz="1800" dirty="0"/>
              <a:t> matrix probs.</a:t>
            </a:r>
          </a:p>
        </p:txBody>
      </p:sp>
      <p:sp>
        <p:nvSpPr>
          <p:cNvPr id="64549" name="Rectangular Callout 9"/>
          <p:cNvSpPr>
            <a:spLocks noChangeArrowheads="1"/>
          </p:cNvSpPr>
          <p:nvPr/>
        </p:nvSpPr>
        <p:spPr bwMode="auto">
          <a:xfrm>
            <a:off x="7938" y="6199188"/>
            <a:ext cx="1976437" cy="560387"/>
          </a:xfrm>
          <a:prstGeom prst="wedgeRectCallout">
            <a:avLst>
              <a:gd name="adj1" fmla="val -1796"/>
              <a:gd name="adj2" fmla="val -156273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sz="1800" dirty="0"/>
              <a:t>Each vertical arc</a:t>
            </a:r>
          </a:p>
          <a:p>
            <a:r>
              <a:rPr lang="en-US" sz="1800" dirty="0"/>
              <a:t>has </a:t>
            </a:r>
            <a:r>
              <a:rPr lang="en-US" sz="1800" b="1" dirty="0"/>
              <a:t>B</a:t>
            </a:r>
            <a:r>
              <a:rPr lang="en-US" sz="1800" dirty="0"/>
              <a:t> matrix probs.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09600"/>
          </a:xfrm>
        </p:spPr>
        <p:txBody>
          <a:bodyPr/>
          <a:lstStyle/>
          <a:p>
            <a:pPr eaLnBrk="1" hangingPunct="1"/>
            <a:r>
              <a:rPr lang="en-US" sz="3600" dirty="0"/>
              <a:t>Introduction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343400"/>
          </a:xfrm>
        </p:spPr>
        <p:txBody>
          <a:bodyPr/>
          <a:lstStyle/>
          <a:p>
            <a:pPr eaLnBrk="1" hangingPunct="1"/>
            <a:r>
              <a:rPr lang="en-US" sz="2200" b="0" dirty="0"/>
              <a:t>Human languages are limited to a set of about 40 to 50 distinct sounds called </a:t>
            </a:r>
            <a:r>
              <a:rPr lang="en-US" sz="2200" dirty="0">
                <a:solidFill>
                  <a:srgbClr val="FF0000"/>
                </a:solidFill>
              </a:rPr>
              <a:t>phones</a:t>
            </a:r>
            <a:r>
              <a:rPr lang="en-US" sz="2200" b="0" dirty="0"/>
              <a:t>, e.g.,</a:t>
            </a:r>
          </a:p>
          <a:p>
            <a:pPr lvl="1" eaLnBrk="1" hangingPunct="1"/>
            <a:r>
              <a:rPr lang="en-US" sz="2200" dirty="0"/>
              <a:t>[</a:t>
            </a:r>
            <a:r>
              <a:rPr lang="en-US" sz="2200" dirty="0" err="1"/>
              <a:t>ey</a:t>
            </a:r>
            <a:r>
              <a:rPr lang="en-US" sz="2200" dirty="0"/>
              <a:t>]	b</a:t>
            </a:r>
            <a:r>
              <a:rPr lang="en-US" sz="2200" u="sng" dirty="0"/>
              <a:t>e</a:t>
            </a:r>
            <a:r>
              <a:rPr lang="en-US" sz="2200" dirty="0"/>
              <a:t>t</a:t>
            </a:r>
          </a:p>
          <a:p>
            <a:pPr lvl="1" eaLnBrk="1" hangingPunct="1"/>
            <a:r>
              <a:rPr lang="en-US" sz="2200" dirty="0"/>
              <a:t>[ah]	b</a:t>
            </a:r>
            <a:r>
              <a:rPr lang="en-US" sz="2200" u="sng" dirty="0"/>
              <a:t>u</a:t>
            </a:r>
            <a:r>
              <a:rPr lang="en-US" sz="2200" dirty="0"/>
              <a:t>t</a:t>
            </a:r>
          </a:p>
          <a:p>
            <a:pPr lvl="1" eaLnBrk="1" hangingPunct="1"/>
            <a:r>
              <a:rPr lang="en-US" sz="2200" dirty="0"/>
              <a:t>[</a:t>
            </a:r>
            <a:r>
              <a:rPr lang="en-US" sz="2200" dirty="0" err="1"/>
              <a:t>oy</a:t>
            </a:r>
            <a:r>
              <a:rPr lang="en-US" sz="2200" dirty="0"/>
              <a:t>]	b</a:t>
            </a:r>
            <a:r>
              <a:rPr lang="en-US" sz="2200" u="sng" dirty="0"/>
              <a:t>oy</a:t>
            </a:r>
          </a:p>
          <a:p>
            <a:pPr lvl="1" eaLnBrk="1" hangingPunct="1"/>
            <a:r>
              <a:rPr lang="en-US" sz="2200" dirty="0"/>
              <a:t>[</a:t>
            </a:r>
            <a:r>
              <a:rPr lang="en-US" sz="2200" dirty="0" err="1"/>
              <a:t>em</a:t>
            </a:r>
            <a:r>
              <a:rPr lang="en-US" sz="2200" dirty="0"/>
              <a:t>]	bott</a:t>
            </a:r>
            <a:r>
              <a:rPr lang="en-US" sz="2200" u="sng" dirty="0"/>
              <a:t>om</a:t>
            </a:r>
          </a:p>
          <a:p>
            <a:pPr lvl="1" eaLnBrk="1" hangingPunct="1"/>
            <a:r>
              <a:rPr lang="en-US" sz="2200" dirty="0"/>
              <a:t>[en]	butt</a:t>
            </a:r>
            <a:r>
              <a:rPr lang="en-US" sz="2200" u="sng" dirty="0"/>
              <a:t>on</a:t>
            </a:r>
          </a:p>
          <a:p>
            <a:pPr eaLnBrk="1" hangingPunct="1"/>
            <a:r>
              <a:rPr lang="en-US" sz="2200" dirty="0">
                <a:solidFill>
                  <a:srgbClr val="FF0000"/>
                </a:solidFill>
              </a:rPr>
              <a:t>Phonemes</a:t>
            </a:r>
            <a:r>
              <a:rPr lang="en-US" sz="2200" b="0" dirty="0"/>
              <a:t> are equivalence classes of phones that can’t be distinguished from each other in a given language</a:t>
            </a:r>
          </a:p>
          <a:p>
            <a:pPr eaLnBrk="1" hangingPunct="1"/>
            <a:r>
              <a:rPr lang="en-US" sz="2200" b="0" dirty="0"/>
              <a:t>These phones are characterized in terms of acoustic features, e.g., frequency and amplitude, that can be extracted from the sound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Combining Models:  Create One Large HMM</a:t>
            </a:r>
          </a:p>
        </p:txBody>
      </p:sp>
      <p:grpSp>
        <p:nvGrpSpPr>
          <p:cNvPr id="66564" name="Group 264"/>
          <p:cNvGrpSpPr>
            <a:grpSpLocks/>
          </p:cNvGrpSpPr>
          <p:nvPr/>
        </p:nvGrpSpPr>
        <p:grpSpPr bwMode="auto">
          <a:xfrm>
            <a:off x="5715000" y="2514600"/>
            <a:ext cx="2806700" cy="2362200"/>
            <a:chOff x="3600" y="1584"/>
            <a:chExt cx="1768" cy="1488"/>
          </a:xfrm>
        </p:grpSpPr>
        <p:sp>
          <p:nvSpPr>
            <p:cNvPr id="66620" name="Oval 63"/>
            <p:cNvSpPr>
              <a:spLocks noChangeArrowheads="1"/>
            </p:cNvSpPr>
            <p:nvPr/>
          </p:nvSpPr>
          <p:spPr bwMode="auto">
            <a:xfrm>
              <a:off x="3600" y="2400"/>
              <a:ext cx="520" cy="336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charset="0"/>
                </a:rPr>
                <a:t>START</a:t>
              </a:r>
            </a:p>
          </p:txBody>
        </p:sp>
        <p:grpSp>
          <p:nvGrpSpPr>
            <p:cNvPr id="66621" name="Group 64"/>
            <p:cNvGrpSpPr>
              <a:grpSpLocks/>
            </p:cNvGrpSpPr>
            <p:nvPr/>
          </p:nvGrpSpPr>
          <p:grpSpPr bwMode="auto">
            <a:xfrm>
              <a:off x="3600" y="1920"/>
              <a:ext cx="520" cy="336"/>
              <a:chOff x="2688" y="2160"/>
              <a:chExt cx="520" cy="336"/>
            </a:xfrm>
          </p:grpSpPr>
          <p:cxnSp>
            <p:nvCxnSpPr>
              <p:cNvPr id="66649" name="AutoShape 65"/>
              <p:cNvCxnSpPr>
                <a:cxnSpLocks noChangeShapeType="1"/>
                <a:stCxn id="66650" idx="7"/>
                <a:endCxn id="66650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50" name="Oval 66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tomato</a:t>
                </a:r>
              </a:p>
            </p:txBody>
          </p:sp>
        </p:grpSp>
        <p:grpSp>
          <p:nvGrpSpPr>
            <p:cNvPr id="66622" name="Group 67"/>
            <p:cNvGrpSpPr>
              <a:grpSpLocks/>
            </p:cNvGrpSpPr>
            <p:nvPr/>
          </p:nvGrpSpPr>
          <p:grpSpPr bwMode="auto">
            <a:xfrm>
              <a:off x="4224" y="1584"/>
              <a:ext cx="520" cy="336"/>
              <a:chOff x="2688" y="2160"/>
              <a:chExt cx="520" cy="336"/>
            </a:xfrm>
          </p:grpSpPr>
          <p:cxnSp>
            <p:nvCxnSpPr>
              <p:cNvPr id="66647" name="AutoShape 68"/>
              <p:cNvCxnSpPr>
                <a:cxnSpLocks noChangeShapeType="1"/>
                <a:stCxn id="66648" idx="7"/>
                <a:endCxn id="66648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48" name="Oval 69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 dirty="0">
                    <a:latin typeface="Arial" charset="0"/>
                  </a:rPr>
                  <a:t>attack</a:t>
                </a:r>
              </a:p>
            </p:txBody>
          </p:sp>
        </p:grpSp>
        <p:grpSp>
          <p:nvGrpSpPr>
            <p:cNvPr id="66623" name="Group 70"/>
            <p:cNvGrpSpPr>
              <a:grpSpLocks/>
            </p:cNvGrpSpPr>
            <p:nvPr/>
          </p:nvGrpSpPr>
          <p:grpSpPr bwMode="auto">
            <a:xfrm>
              <a:off x="4848" y="1920"/>
              <a:ext cx="520" cy="336"/>
              <a:chOff x="2688" y="2160"/>
              <a:chExt cx="520" cy="336"/>
            </a:xfrm>
          </p:grpSpPr>
          <p:cxnSp>
            <p:nvCxnSpPr>
              <p:cNvPr id="66645" name="AutoShape 71"/>
              <p:cNvCxnSpPr>
                <a:cxnSpLocks noChangeShapeType="1"/>
                <a:stCxn id="66646" idx="7"/>
                <a:endCxn id="66646" idx="1"/>
              </p:cNvCxnSpPr>
              <p:nvPr/>
            </p:nvCxnSpPr>
            <p:spPr bwMode="auto">
              <a:xfrm rot="-5400000" flipH="1" flipV="1">
                <a:off x="2947" y="2018"/>
                <a:ext cx="1" cy="368"/>
              </a:xfrm>
              <a:prstGeom prst="curvedConnector3">
                <a:avLst>
                  <a:gd name="adj1" fmla="val -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46" name="Oval 72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the</a:t>
                </a:r>
              </a:p>
            </p:txBody>
          </p:sp>
        </p:grpSp>
        <p:grpSp>
          <p:nvGrpSpPr>
            <p:cNvPr id="66624" name="Group 73"/>
            <p:cNvGrpSpPr>
              <a:grpSpLocks/>
            </p:cNvGrpSpPr>
            <p:nvPr/>
          </p:nvGrpSpPr>
          <p:grpSpPr bwMode="auto">
            <a:xfrm>
              <a:off x="4224" y="2736"/>
              <a:ext cx="520" cy="336"/>
              <a:chOff x="4704" y="2784"/>
              <a:chExt cx="520" cy="336"/>
            </a:xfrm>
          </p:grpSpPr>
          <p:cxnSp>
            <p:nvCxnSpPr>
              <p:cNvPr id="66643" name="AutoShape 74"/>
              <p:cNvCxnSpPr>
                <a:cxnSpLocks noChangeShapeType="1"/>
                <a:stCxn id="66644" idx="5"/>
                <a:endCxn id="66644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44" name="Oval 75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killer</a:t>
                </a:r>
              </a:p>
            </p:txBody>
          </p:sp>
        </p:grpSp>
        <p:grpSp>
          <p:nvGrpSpPr>
            <p:cNvPr id="66625" name="Group 76"/>
            <p:cNvGrpSpPr>
              <a:grpSpLocks/>
            </p:cNvGrpSpPr>
            <p:nvPr/>
          </p:nvGrpSpPr>
          <p:grpSpPr bwMode="auto">
            <a:xfrm>
              <a:off x="4848" y="2400"/>
              <a:ext cx="520" cy="336"/>
              <a:chOff x="4704" y="2784"/>
              <a:chExt cx="520" cy="336"/>
            </a:xfrm>
          </p:grpSpPr>
          <p:cxnSp>
            <p:nvCxnSpPr>
              <p:cNvPr id="66641" name="AutoShape 77"/>
              <p:cNvCxnSpPr>
                <a:cxnSpLocks noChangeShapeType="1"/>
                <a:stCxn id="66642" idx="5"/>
                <a:endCxn id="66642" idx="3"/>
              </p:cNvCxnSpPr>
              <p:nvPr/>
            </p:nvCxnSpPr>
            <p:spPr bwMode="auto">
              <a:xfrm rot="5400000">
                <a:off x="4963" y="2896"/>
                <a:ext cx="1" cy="368"/>
              </a:xfrm>
              <a:prstGeom prst="curvedConnector3">
                <a:avLst>
                  <a:gd name="adj1" fmla="val 1850000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42" name="Oval 78"/>
              <p:cNvSpPr>
                <a:spLocks noChangeArrowheads="1"/>
              </p:cNvSpPr>
              <p:nvPr/>
            </p:nvSpPr>
            <p:spPr bwMode="auto">
              <a:xfrm>
                <a:off x="4704" y="2784"/>
                <a:ext cx="520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600" b="1">
                    <a:latin typeface="Arial" charset="0"/>
                  </a:rPr>
                  <a:t>of</a:t>
                </a:r>
              </a:p>
            </p:txBody>
          </p:sp>
        </p:grpSp>
        <p:cxnSp>
          <p:nvCxnSpPr>
            <p:cNvPr id="66626" name="AutoShape 79"/>
            <p:cNvCxnSpPr>
              <a:cxnSpLocks noChangeShapeType="1"/>
              <a:stCxn id="66620" idx="6"/>
              <a:endCxn id="66646" idx="2"/>
            </p:cNvCxnSpPr>
            <p:nvPr/>
          </p:nvCxnSpPr>
          <p:spPr bwMode="auto">
            <a:xfrm flipV="1">
              <a:off x="4128" y="2088"/>
              <a:ext cx="712" cy="48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27" name="AutoShape 80"/>
            <p:cNvCxnSpPr>
              <a:cxnSpLocks noChangeShapeType="1"/>
              <a:stCxn id="66620" idx="6"/>
              <a:endCxn id="66642" idx="2"/>
            </p:cNvCxnSpPr>
            <p:nvPr/>
          </p:nvCxnSpPr>
          <p:spPr bwMode="auto">
            <a:xfrm>
              <a:off x="4128" y="2568"/>
              <a:ext cx="712" cy="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28" name="AutoShape 81"/>
            <p:cNvCxnSpPr>
              <a:cxnSpLocks noChangeShapeType="1"/>
              <a:stCxn id="66620" idx="6"/>
              <a:endCxn id="66644" idx="1"/>
            </p:cNvCxnSpPr>
            <p:nvPr/>
          </p:nvCxnSpPr>
          <p:spPr bwMode="auto">
            <a:xfrm>
              <a:off x="4128" y="2568"/>
              <a:ext cx="172" cy="209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29" name="AutoShape 82"/>
            <p:cNvCxnSpPr>
              <a:cxnSpLocks noChangeShapeType="1"/>
              <a:stCxn id="66620" idx="6"/>
              <a:endCxn id="66650" idx="5"/>
            </p:cNvCxnSpPr>
            <p:nvPr/>
          </p:nvCxnSpPr>
          <p:spPr bwMode="auto">
            <a:xfrm flipH="1" flipV="1">
              <a:off x="4044" y="2215"/>
              <a:ext cx="84" cy="353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0" name="AutoShape 83"/>
            <p:cNvCxnSpPr>
              <a:cxnSpLocks noChangeShapeType="1"/>
              <a:stCxn id="66620" idx="6"/>
              <a:endCxn id="66648" idx="4"/>
            </p:cNvCxnSpPr>
            <p:nvPr/>
          </p:nvCxnSpPr>
          <p:spPr bwMode="auto">
            <a:xfrm flipV="1">
              <a:off x="4128" y="1928"/>
              <a:ext cx="356" cy="64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1" name="AutoShape 84"/>
            <p:cNvCxnSpPr>
              <a:cxnSpLocks noChangeShapeType="1"/>
              <a:stCxn id="66650" idx="6"/>
              <a:endCxn id="66646" idx="2"/>
            </p:cNvCxnSpPr>
            <p:nvPr/>
          </p:nvCxnSpPr>
          <p:spPr bwMode="auto">
            <a:xfrm>
              <a:off x="4128" y="2088"/>
              <a:ext cx="71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2" name="AutoShape 85"/>
            <p:cNvCxnSpPr>
              <a:cxnSpLocks noChangeShapeType="1"/>
              <a:stCxn id="66650" idx="6"/>
              <a:endCxn id="66648" idx="4"/>
            </p:cNvCxnSpPr>
            <p:nvPr/>
          </p:nvCxnSpPr>
          <p:spPr bwMode="auto">
            <a:xfrm flipV="1">
              <a:off x="4128" y="1928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3" name="AutoShape 86"/>
            <p:cNvCxnSpPr>
              <a:cxnSpLocks noChangeShapeType="1"/>
              <a:stCxn id="66648" idx="4"/>
              <a:endCxn id="66646" idx="2"/>
            </p:cNvCxnSpPr>
            <p:nvPr/>
          </p:nvCxnSpPr>
          <p:spPr bwMode="auto">
            <a:xfrm>
              <a:off x="4484" y="1928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4" name="AutoShape 87"/>
            <p:cNvCxnSpPr>
              <a:cxnSpLocks noChangeShapeType="1"/>
              <a:stCxn id="66646" idx="2"/>
              <a:endCxn id="66642" idx="2"/>
            </p:cNvCxnSpPr>
            <p:nvPr/>
          </p:nvCxnSpPr>
          <p:spPr bwMode="auto">
            <a:xfrm>
              <a:off x="4840" y="2088"/>
              <a:ext cx="0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5" name="AutoShape 88"/>
            <p:cNvCxnSpPr>
              <a:cxnSpLocks noChangeShapeType="1"/>
              <a:stCxn id="66642" idx="2"/>
              <a:endCxn id="66644" idx="0"/>
            </p:cNvCxnSpPr>
            <p:nvPr/>
          </p:nvCxnSpPr>
          <p:spPr bwMode="auto">
            <a:xfrm flipH="1">
              <a:off x="4484" y="2568"/>
              <a:ext cx="356" cy="16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6" name="AutoShape 89"/>
            <p:cNvCxnSpPr>
              <a:cxnSpLocks noChangeShapeType="1"/>
              <a:stCxn id="66648" idx="4"/>
              <a:endCxn id="66644" idx="0"/>
            </p:cNvCxnSpPr>
            <p:nvPr/>
          </p:nvCxnSpPr>
          <p:spPr bwMode="auto">
            <a:xfrm>
              <a:off x="4484" y="1928"/>
              <a:ext cx="0" cy="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7" name="AutoShape 90"/>
            <p:cNvCxnSpPr>
              <a:cxnSpLocks noChangeShapeType="1"/>
              <a:stCxn id="66650" idx="6"/>
              <a:endCxn id="66642" idx="2"/>
            </p:cNvCxnSpPr>
            <p:nvPr/>
          </p:nvCxnSpPr>
          <p:spPr bwMode="auto">
            <a:xfrm>
              <a:off x="4128" y="2088"/>
              <a:ext cx="712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8" name="AutoShape 91"/>
            <p:cNvCxnSpPr>
              <a:cxnSpLocks noChangeShapeType="1"/>
              <a:stCxn id="66650" idx="6"/>
              <a:endCxn id="66644" idx="0"/>
            </p:cNvCxnSpPr>
            <p:nvPr/>
          </p:nvCxnSpPr>
          <p:spPr bwMode="auto">
            <a:xfrm>
              <a:off x="4128" y="2088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39" name="AutoShape 92"/>
            <p:cNvCxnSpPr>
              <a:cxnSpLocks noChangeShapeType="1"/>
              <a:stCxn id="66648" idx="4"/>
              <a:endCxn id="66642" idx="2"/>
            </p:cNvCxnSpPr>
            <p:nvPr/>
          </p:nvCxnSpPr>
          <p:spPr bwMode="auto">
            <a:xfrm>
              <a:off x="4484" y="1928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640" name="AutoShape 93"/>
            <p:cNvCxnSpPr>
              <a:cxnSpLocks noChangeShapeType="1"/>
              <a:stCxn id="66646" idx="2"/>
              <a:endCxn id="66644" idx="0"/>
            </p:cNvCxnSpPr>
            <p:nvPr/>
          </p:nvCxnSpPr>
          <p:spPr bwMode="auto">
            <a:xfrm flipH="1">
              <a:off x="4484" y="2088"/>
              <a:ext cx="356" cy="6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266"/>
          <p:cNvGrpSpPr>
            <a:grpSpLocks/>
          </p:cNvGrpSpPr>
          <p:nvPr/>
        </p:nvGrpSpPr>
        <p:grpSpPr bwMode="auto">
          <a:xfrm>
            <a:off x="609600" y="1905000"/>
            <a:ext cx="5181600" cy="2971800"/>
            <a:chOff x="336" y="1200"/>
            <a:chExt cx="3264" cy="1872"/>
          </a:xfrm>
        </p:grpSpPr>
        <p:sp>
          <p:nvSpPr>
            <p:cNvPr id="66591" name="Oval 231"/>
            <p:cNvSpPr>
              <a:spLocks noChangeArrowheads="1"/>
            </p:cNvSpPr>
            <p:nvPr/>
          </p:nvSpPr>
          <p:spPr bwMode="auto">
            <a:xfrm>
              <a:off x="336" y="1200"/>
              <a:ext cx="3264" cy="1872"/>
            </a:xfrm>
            <a:prstGeom prst="ellipse">
              <a:avLst/>
            </a:prstGeom>
            <a:solidFill>
              <a:srgbClr val="FFCC6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2" name="Text Box 232"/>
            <p:cNvSpPr txBox="1">
              <a:spLocks noChangeArrowheads="1"/>
            </p:cNvSpPr>
            <p:nvPr/>
          </p:nvSpPr>
          <p:spPr bwMode="auto">
            <a:xfrm>
              <a:off x="1536" y="1296"/>
              <a:ext cx="8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>
                  <a:latin typeface="Arial" charset="0"/>
                </a:rPr>
                <a:t>tomato</a:t>
              </a:r>
            </a:p>
          </p:txBody>
        </p:sp>
        <p:grpSp>
          <p:nvGrpSpPr>
            <p:cNvPr id="66593" name="Group 265"/>
            <p:cNvGrpSpPr>
              <a:grpSpLocks/>
            </p:cNvGrpSpPr>
            <p:nvPr/>
          </p:nvGrpSpPr>
          <p:grpSpPr bwMode="auto">
            <a:xfrm>
              <a:off x="480" y="1728"/>
              <a:ext cx="3024" cy="836"/>
              <a:chOff x="480" y="1728"/>
              <a:chExt cx="3024" cy="836"/>
            </a:xfrm>
          </p:grpSpPr>
          <p:sp>
            <p:nvSpPr>
              <p:cNvPr id="66594" name="Oval 234"/>
              <p:cNvSpPr>
                <a:spLocks noChangeArrowheads="1"/>
              </p:cNvSpPr>
              <p:nvPr/>
            </p:nvSpPr>
            <p:spPr bwMode="auto">
              <a:xfrm>
                <a:off x="480" y="196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[t]</a:t>
                </a:r>
              </a:p>
            </p:txBody>
          </p:sp>
          <p:sp>
            <p:nvSpPr>
              <p:cNvPr id="66595" name="Oval 235"/>
              <p:cNvSpPr>
                <a:spLocks noChangeArrowheads="1"/>
              </p:cNvSpPr>
              <p:nvPr/>
            </p:nvSpPr>
            <p:spPr bwMode="auto">
              <a:xfrm>
                <a:off x="1008" y="172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[ow]</a:t>
                </a:r>
              </a:p>
            </p:txBody>
          </p:sp>
          <p:sp>
            <p:nvSpPr>
              <p:cNvPr id="66596" name="Oval 236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[ah]</a:t>
                </a:r>
              </a:p>
            </p:txBody>
          </p:sp>
          <p:sp>
            <p:nvSpPr>
              <p:cNvPr id="66597" name="Oval 237"/>
              <p:cNvSpPr>
                <a:spLocks noChangeArrowheads="1"/>
              </p:cNvSpPr>
              <p:nvPr/>
            </p:nvSpPr>
            <p:spPr bwMode="auto">
              <a:xfrm>
                <a:off x="1536" y="1968"/>
                <a:ext cx="336" cy="336"/>
              </a:xfrm>
              <a:prstGeom prst="ellipse">
                <a:avLst/>
              </a:prstGeom>
              <a:solidFill>
                <a:srgbClr val="FF7C8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[m]</a:t>
                </a:r>
              </a:p>
            </p:txBody>
          </p:sp>
          <p:sp>
            <p:nvSpPr>
              <p:cNvPr id="66598" name="Oval 238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[ey]</a:t>
                </a:r>
              </a:p>
            </p:txBody>
          </p:sp>
          <p:sp>
            <p:nvSpPr>
              <p:cNvPr id="66599" name="Oval 239"/>
              <p:cNvSpPr>
                <a:spLocks noChangeArrowheads="1"/>
              </p:cNvSpPr>
              <p:nvPr/>
            </p:nvSpPr>
            <p:spPr bwMode="auto">
              <a:xfrm>
                <a:off x="2064" y="220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[aa]</a:t>
                </a:r>
              </a:p>
            </p:txBody>
          </p:sp>
          <p:sp>
            <p:nvSpPr>
              <p:cNvPr id="66600" name="Oval 240"/>
              <p:cNvSpPr>
                <a:spLocks noChangeArrowheads="1"/>
              </p:cNvSpPr>
              <p:nvPr/>
            </p:nvSpPr>
            <p:spPr bwMode="auto">
              <a:xfrm>
                <a:off x="2592" y="196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[t]</a:t>
                </a:r>
              </a:p>
            </p:txBody>
          </p:sp>
          <p:sp>
            <p:nvSpPr>
              <p:cNvPr id="66601" name="Oval 241"/>
              <p:cNvSpPr>
                <a:spLocks noChangeArrowheads="1"/>
              </p:cNvSpPr>
              <p:nvPr/>
            </p:nvSpPr>
            <p:spPr bwMode="auto">
              <a:xfrm>
                <a:off x="3168" y="1968"/>
                <a:ext cx="336" cy="336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[ow]</a:t>
                </a:r>
              </a:p>
            </p:txBody>
          </p:sp>
          <p:cxnSp>
            <p:nvCxnSpPr>
              <p:cNvPr id="66602" name="AutoShape 242"/>
              <p:cNvCxnSpPr>
                <a:cxnSpLocks noChangeShapeType="1"/>
                <a:stCxn id="66594" idx="7"/>
                <a:endCxn id="66595" idx="2"/>
              </p:cNvCxnSpPr>
              <p:nvPr/>
            </p:nvCxnSpPr>
            <p:spPr bwMode="auto">
              <a:xfrm flipV="1">
                <a:off x="767" y="1896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3" name="AutoShape 243"/>
              <p:cNvCxnSpPr>
                <a:cxnSpLocks noChangeShapeType="1"/>
                <a:stCxn id="66594" idx="5"/>
                <a:endCxn id="66596" idx="2"/>
              </p:cNvCxnSpPr>
              <p:nvPr/>
            </p:nvCxnSpPr>
            <p:spPr bwMode="auto">
              <a:xfrm>
                <a:off x="767" y="2263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4" name="AutoShape 244"/>
              <p:cNvCxnSpPr>
                <a:cxnSpLocks noChangeShapeType="1"/>
                <a:stCxn id="66597" idx="7"/>
                <a:endCxn id="66598" idx="2"/>
              </p:cNvCxnSpPr>
              <p:nvPr/>
            </p:nvCxnSpPr>
            <p:spPr bwMode="auto">
              <a:xfrm flipV="1">
                <a:off x="1823" y="1896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5" name="AutoShape 245"/>
              <p:cNvCxnSpPr>
                <a:cxnSpLocks noChangeShapeType="1"/>
                <a:stCxn id="66597" idx="5"/>
                <a:endCxn id="66599" idx="2"/>
              </p:cNvCxnSpPr>
              <p:nvPr/>
            </p:nvCxnSpPr>
            <p:spPr bwMode="auto">
              <a:xfrm>
                <a:off x="1823" y="2263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6" name="AutoShape 246"/>
              <p:cNvCxnSpPr>
                <a:cxnSpLocks noChangeShapeType="1"/>
                <a:stCxn id="66595" idx="6"/>
                <a:endCxn id="66597" idx="1"/>
              </p:cNvCxnSpPr>
              <p:nvPr/>
            </p:nvCxnSpPr>
            <p:spPr bwMode="auto">
              <a:xfrm>
                <a:off x="1352" y="1896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7" name="AutoShape 247"/>
              <p:cNvCxnSpPr>
                <a:cxnSpLocks noChangeShapeType="1"/>
                <a:stCxn id="66596" idx="6"/>
                <a:endCxn id="66597" idx="3"/>
              </p:cNvCxnSpPr>
              <p:nvPr/>
            </p:nvCxnSpPr>
            <p:spPr bwMode="auto">
              <a:xfrm flipV="1">
                <a:off x="1352" y="2263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8" name="AutoShape 248"/>
              <p:cNvCxnSpPr>
                <a:cxnSpLocks noChangeShapeType="1"/>
                <a:stCxn id="66600" idx="6"/>
                <a:endCxn id="66601" idx="2"/>
              </p:cNvCxnSpPr>
              <p:nvPr/>
            </p:nvCxnSpPr>
            <p:spPr bwMode="auto">
              <a:xfrm>
                <a:off x="2936" y="2136"/>
                <a:ext cx="224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09" name="AutoShape 249"/>
              <p:cNvCxnSpPr>
                <a:cxnSpLocks noChangeShapeType="1"/>
                <a:stCxn id="66598" idx="6"/>
                <a:endCxn id="66600" idx="1"/>
              </p:cNvCxnSpPr>
              <p:nvPr/>
            </p:nvCxnSpPr>
            <p:spPr bwMode="auto">
              <a:xfrm>
                <a:off x="2408" y="1896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610" name="AutoShape 250"/>
              <p:cNvCxnSpPr>
                <a:cxnSpLocks noChangeShapeType="1"/>
                <a:stCxn id="66599" idx="6"/>
                <a:endCxn id="66600" idx="3"/>
              </p:cNvCxnSpPr>
              <p:nvPr/>
            </p:nvCxnSpPr>
            <p:spPr bwMode="auto">
              <a:xfrm flipV="1">
                <a:off x="2408" y="2263"/>
                <a:ext cx="233" cy="11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611" name="Text Box 251"/>
              <p:cNvSpPr txBox="1">
                <a:spLocks noChangeArrowheads="1"/>
              </p:cNvSpPr>
              <p:nvPr/>
            </p:nvSpPr>
            <p:spPr bwMode="auto">
              <a:xfrm>
                <a:off x="1776" y="1728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.5</a:t>
                </a:r>
              </a:p>
            </p:txBody>
          </p:sp>
          <p:sp>
            <p:nvSpPr>
              <p:cNvPr id="66612" name="Text Box 252"/>
              <p:cNvSpPr txBox="1">
                <a:spLocks noChangeArrowheads="1"/>
              </p:cNvSpPr>
              <p:nvPr/>
            </p:nvSpPr>
            <p:spPr bwMode="auto">
              <a:xfrm>
                <a:off x="1776" y="2352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.5</a:t>
                </a:r>
              </a:p>
            </p:txBody>
          </p:sp>
          <p:sp>
            <p:nvSpPr>
              <p:cNvPr id="66613" name="Text Box 253"/>
              <p:cNvSpPr txBox="1">
                <a:spLocks noChangeArrowheads="1"/>
              </p:cNvSpPr>
              <p:nvPr/>
            </p:nvSpPr>
            <p:spPr bwMode="auto">
              <a:xfrm>
                <a:off x="720" y="1728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.2</a:t>
                </a:r>
              </a:p>
            </p:txBody>
          </p:sp>
          <p:sp>
            <p:nvSpPr>
              <p:cNvPr id="66614" name="Text Box 254"/>
              <p:cNvSpPr txBox="1">
                <a:spLocks noChangeArrowheads="1"/>
              </p:cNvSpPr>
              <p:nvPr/>
            </p:nvSpPr>
            <p:spPr bwMode="auto">
              <a:xfrm>
                <a:off x="720" y="2352"/>
                <a:ext cx="22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.8</a:t>
                </a:r>
              </a:p>
            </p:txBody>
          </p:sp>
          <p:sp>
            <p:nvSpPr>
              <p:cNvPr id="66615" name="Text Box 255"/>
              <p:cNvSpPr txBox="1">
                <a:spLocks noChangeArrowheads="1"/>
              </p:cNvSpPr>
              <p:nvPr/>
            </p:nvSpPr>
            <p:spPr bwMode="auto">
              <a:xfrm>
                <a:off x="1392" y="172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1</a:t>
                </a:r>
              </a:p>
            </p:txBody>
          </p:sp>
          <p:sp>
            <p:nvSpPr>
              <p:cNvPr id="66616" name="Text Box 256"/>
              <p:cNvSpPr txBox="1">
                <a:spLocks noChangeArrowheads="1"/>
              </p:cNvSpPr>
              <p:nvPr/>
            </p:nvSpPr>
            <p:spPr bwMode="auto">
              <a:xfrm>
                <a:off x="1392" y="2352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1</a:t>
                </a:r>
              </a:p>
            </p:txBody>
          </p:sp>
          <p:sp>
            <p:nvSpPr>
              <p:cNvPr id="66617" name="Text Box 257"/>
              <p:cNvSpPr txBox="1">
                <a:spLocks noChangeArrowheads="1"/>
              </p:cNvSpPr>
              <p:nvPr/>
            </p:nvSpPr>
            <p:spPr bwMode="auto">
              <a:xfrm>
                <a:off x="2880" y="1920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1</a:t>
                </a:r>
              </a:p>
            </p:txBody>
          </p:sp>
          <p:sp>
            <p:nvSpPr>
              <p:cNvPr id="66618" name="Text Box 258"/>
              <p:cNvSpPr txBox="1">
                <a:spLocks noChangeArrowheads="1"/>
              </p:cNvSpPr>
              <p:nvPr/>
            </p:nvSpPr>
            <p:spPr bwMode="auto">
              <a:xfrm>
                <a:off x="2448" y="172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1</a:t>
                </a:r>
              </a:p>
            </p:txBody>
          </p:sp>
          <p:sp>
            <p:nvSpPr>
              <p:cNvPr id="66619" name="Text Box 259"/>
              <p:cNvSpPr txBox="1">
                <a:spLocks noChangeArrowheads="1"/>
              </p:cNvSpPr>
              <p:nvPr/>
            </p:nvSpPr>
            <p:spPr bwMode="auto">
              <a:xfrm>
                <a:off x="2448" y="2352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1</a:t>
                </a:r>
              </a:p>
            </p:txBody>
          </p:sp>
        </p:grpSp>
      </p:grpSp>
      <p:grpSp>
        <p:nvGrpSpPr>
          <p:cNvPr id="10" name="Group 268"/>
          <p:cNvGrpSpPr>
            <a:grpSpLocks/>
          </p:cNvGrpSpPr>
          <p:nvPr/>
        </p:nvGrpSpPr>
        <p:grpSpPr bwMode="auto">
          <a:xfrm>
            <a:off x="0" y="3581400"/>
            <a:ext cx="5943600" cy="3124200"/>
            <a:chOff x="0" y="2352"/>
            <a:chExt cx="3744" cy="1968"/>
          </a:xfrm>
        </p:grpSpPr>
        <p:sp>
          <p:nvSpPr>
            <p:cNvPr id="66568" name="Oval 207"/>
            <p:cNvSpPr>
              <a:spLocks noChangeArrowheads="1"/>
            </p:cNvSpPr>
            <p:nvPr/>
          </p:nvSpPr>
          <p:spPr bwMode="auto">
            <a:xfrm>
              <a:off x="0" y="2352"/>
              <a:ext cx="3744" cy="1968"/>
            </a:xfrm>
            <a:prstGeom prst="ellipse">
              <a:avLst/>
            </a:prstGeom>
            <a:solidFill>
              <a:srgbClr val="FF7C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6569" name="Group 208"/>
            <p:cNvGrpSpPr>
              <a:grpSpLocks/>
            </p:cNvGrpSpPr>
            <p:nvPr/>
          </p:nvGrpSpPr>
          <p:grpSpPr bwMode="auto">
            <a:xfrm>
              <a:off x="192" y="2736"/>
              <a:ext cx="3400" cy="1288"/>
              <a:chOff x="1344" y="2160"/>
              <a:chExt cx="3400" cy="1288"/>
            </a:xfrm>
          </p:grpSpPr>
          <p:sp>
            <p:nvSpPr>
              <p:cNvPr id="66571" name="Oval 209"/>
              <p:cNvSpPr>
                <a:spLocks noChangeArrowheads="1"/>
              </p:cNvSpPr>
              <p:nvPr/>
            </p:nvSpPr>
            <p:spPr bwMode="auto">
              <a:xfrm>
                <a:off x="1720" y="2448"/>
                <a:ext cx="432" cy="432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Onset</a:t>
                </a:r>
              </a:p>
            </p:txBody>
          </p:sp>
          <p:sp>
            <p:nvSpPr>
              <p:cNvPr id="66572" name="Oval 210"/>
              <p:cNvSpPr>
                <a:spLocks noChangeArrowheads="1"/>
              </p:cNvSpPr>
              <p:nvPr/>
            </p:nvSpPr>
            <p:spPr bwMode="auto">
              <a:xfrm>
                <a:off x="2584" y="2448"/>
                <a:ext cx="432" cy="432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Mid</a:t>
                </a:r>
              </a:p>
            </p:txBody>
          </p:sp>
          <p:sp>
            <p:nvSpPr>
              <p:cNvPr id="66573" name="Oval 211"/>
              <p:cNvSpPr>
                <a:spLocks noChangeArrowheads="1"/>
              </p:cNvSpPr>
              <p:nvPr/>
            </p:nvSpPr>
            <p:spPr bwMode="auto">
              <a:xfrm>
                <a:off x="3448" y="2448"/>
                <a:ext cx="432" cy="432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End</a:t>
                </a:r>
              </a:p>
            </p:txBody>
          </p:sp>
          <p:sp>
            <p:nvSpPr>
              <p:cNvPr id="66574" name="Oval 212"/>
              <p:cNvSpPr>
                <a:spLocks noChangeArrowheads="1"/>
              </p:cNvSpPr>
              <p:nvPr/>
            </p:nvSpPr>
            <p:spPr bwMode="auto">
              <a:xfrm>
                <a:off x="4312" y="2448"/>
                <a:ext cx="432" cy="432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Arial" charset="0"/>
                  </a:rPr>
                  <a:t>FINAL</a:t>
                </a:r>
              </a:p>
            </p:txBody>
          </p:sp>
          <p:cxnSp>
            <p:nvCxnSpPr>
              <p:cNvPr id="66575" name="AutoShape 213"/>
              <p:cNvCxnSpPr>
                <a:cxnSpLocks noChangeShapeType="1"/>
                <a:stCxn id="66571" idx="6"/>
                <a:endCxn id="66572" idx="2"/>
              </p:cNvCxnSpPr>
              <p:nvPr/>
            </p:nvCxnSpPr>
            <p:spPr bwMode="auto">
              <a:xfrm>
                <a:off x="2160" y="2664"/>
                <a:ext cx="41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76" name="AutoShape 214"/>
              <p:cNvCxnSpPr>
                <a:cxnSpLocks noChangeShapeType="1"/>
                <a:stCxn id="66573" idx="6"/>
                <a:endCxn id="66574" idx="2"/>
              </p:cNvCxnSpPr>
              <p:nvPr/>
            </p:nvCxnSpPr>
            <p:spPr bwMode="auto">
              <a:xfrm>
                <a:off x="3888" y="2664"/>
                <a:ext cx="41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77" name="AutoShape 215"/>
              <p:cNvCxnSpPr>
                <a:cxnSpLocks noChangeShapeType="1"/>
                <a:stCxn id="66572" idx="6"/>
                <a:endCxn id="66573" idx="2"/>
              </p:cNvCxnSpPr>
              <p:nvPr/>
            </p:nvCxnSpPr>
            <p:spPr bwMode="auto">
              <a:xfrm>
                <a:off x="3024" y="2664"/>
                <a:ext cx="416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578" name="Text Box 216"/>
              <p:cNvSpPr txBox="1">
                <a:spLocks noChangeArrowheads="1"/>
              </p:cNvSpPr>
              <p:nvPr/>
            </p:nvSpPr>
            <p:spPr bwMode="auto">
              <a:xfrm>
                <a:off x="3976" y="2448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0.6</a:t>
                </a:r>
              </a:p>
            </p:txBody>
          </p:sp>
          <p:sp>
            <p:nvSpPr>
              <p:cNvPr id="66579" name="Text Box 217"/>
              <p:cNvSpPr txBox="1">
                <a:spLocks noChangeArrowheads="1"/>
              </p:cNvSpPr>
              <p:nvPr/>
            </p:nvSpPr>
            <p:spPr bwMode="auto">
              <a:xfrm>
                <a:off x="3112" y="2448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0.1</a:t>
                </a:r>
              </a:p>
            </p:txBody>
          </p:sp>
          <p:sp>
            <p:nvSpPr>
              <p:cNvPr id="66580" name="Text Box 218"/>
              <p:cNvSpPr txBox="1">
                <a:spLocks noChangeArrowheads="1"/>
              </p:cNvSpPr>
              <p:nvPr/>
            </p:nvSpPr>
            <p:spPr bwMode="auto">
              <a:xfrm>
                <a:off x="2248" y="2448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0.7</a:t>
                </a:r>
              </a:p>
            </p:txBody>
          </p:sp>
          <p:cxnSp>
            <p:nvCxnSpPr>
              <p:cNvPr id="66581" name="AutoShape 219"/>
              <p:cNvCxnSpPr>
                <a:cxnSpLocks noChangeShapeType="1"/>
                <a:endCxn id="66571" idx="2"/>
              </p:cNvCxnSpPr>
              <p:nvPr/>
            </p:nvCxnSpPr>
            <p:spPr bwMode="auto">
              <a:xfrm>
                <a:off x="1344" y="2664"/>
                <a:ext cx="368" cy="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82" name="AutoShape 220"/>
              <p:cNvCxnSpPr>
                <a:cxnSpLocks noChangeShapeType="1"/>
                <a:stCxn id="66571" idx="6"/>
                <a:endCxn id="66571" idx="1"/>
              </p:cNvCxnSpPr>
              <p:nvPr/>
            </p:nvCxnSpPr>
            <p:spPr bwMode="auto">
              <a:xfrm flipH="1" flipV="1">
                <a:off x="1783" y="2503"/>
                <a:ext cx="377" cy="161"/>
              </a:xfrm>
              <a:prstGeom prst="curvedConnector4">
                <a:avLst>
                  <a:gd name="adj1" fmla="val -21755"/>
                  <a:gd name="adj2" fmla="val 223602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83" name="AutoShape 221"/>
              <p:cNvCxnSpPr>
                <a:cxnSpLocks noChangeShapeType="1"/>
                <a:stCxn id="66572" idx="6"/>
                <a:endCxn id="66572" idx="1"/>
              </p:cNvCxnSpPr>
              <p:nvPr/>
            </p:nvCxnSpPr>
            <p:spPr bwMode="auto">
              <a:xfrm flipH="1" flipV="1">
                <a:off x="2647" y="2503"/>
                <a:ext cx="377" cy="161"/>
              </a:xfrm>
              <a:prstGeom prst="curvedConnector4">
                <a:avLst>
                  <a:gd name="adj1" fmla="val -25995"/>
                  <a:gd name="adj2" fmla="val 223602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84" name="AutoShape 222"/>
              <p:cNvCxnSpPr>
                <a:cxnSpLocks noChangeShapeType="1"/>
                <a:stCxn id="66573" idx="6"/>
                <a:endCxn id="66573" idx="1"/>
              </p:cNvCxnSpPr>
              <p:nvPr/>
            </p:nvCxnSpPr>
            <p:spPr bwMode="auto">
              <a:xfrm flipH="1" flipV="1">
                <a:off x="3511" y="2503"/>
                <a:ext cx="377" cy="161"/>
              </a:xfrm>
              <a:prstGeom prst="curvedConnector4">
                <a:avLst>
                  <a:gd name="adj1" fmla="val -21755"/>
                  <a:gd name="adj2" fmla="val 223602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585" name="Text Box 223"/>
              <p:cNvSpPr txBox="1">
                <a:spLocks noChangeArrowheads="1"/>
              </p:cNvSpPr>
              <p:nvPr/>
            </p:nvSpPr>
            <p:spPr bwMode="auto">
              <a:xfrm>
                <a:off x="2104" y="2160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0.3</a:t>
                </a:r>
              </a:p>
            </p:txBody>
          </p:sp>
          <p:sp>
            <p:nvSpPr>
              <p:cNvPr id="66586" name="Text Box 224"/>
              <p:cNvSpPr txBox="1">
                <a:spLocks noChangeArrowheads="1"/>
              </p:cNvSpPr>
              <p:nvPr/>
            </p:nvSpPr>
            <p:spPr bwMode="auto">
              <a:xfrm>
                <a:off x="2968" y="2160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0.9</a:t>
                </a:r>
              </a:p>
            </p:txBody>
          </p:sp>
          <p:sp>
            <p:nvSpPr>
              <p:cNvPr id="66587" name="Text Box 225"/>
              <p:cNvSpPr txBox="1">
                <a:spLocks noChangeArrowheads="1"/>
              </p:cNvSpPr>
              <p:nvPr/>
            </p:nvSpPr>
            <p:spPr bwMode="auto">
              <a:xfrm>
                <a:off x="3832" y="2160"/>
                <a:ext cx="2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0.4</a:t>
                </a:r>
              </a:p>
            </p:txBody>
          </p:sp>
          <p:sp>
            <p:nvSpPr>
              <p:cNvPr id="66588" name="Text Box 226"/>
              <p:cNvSpPr txBox="1">
                <a:spLocks noChangeArrowheads="1"/>
              </p:cNvSpPr>
              <p:nvPr/>
            </p:nvSpPr>
            <p:spPr bwMode="auto">
              <a:xfrm>
                <a:off x="1662" y="2918"/>
                <a:ext cx="536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o1: 0.5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o2: 0.2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o3: 0.3</a:t>
                </a:r>
              </a:p>
            </p:txBody>
          </p:sp>
          <p:sp>
            <p:nvSpPr>
              <p:cNvPr id="66589" name="Text Box 227"/>
              <p:cNvSpPr txBox="1">
                <a:spLocks noChangeArrowheads="1"/>
              </p:cNvSpPr>
              <p:nvPr/>
            </p:nvSpPr>
            <p:spPr bwMode="auto">
              <a:xfrm>
                <a:off x="2536" y="2928"/>
                <a:ext cx="536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o3: 0.2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o4: 0.7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o5: 0.1</a:t>
                </a:r>
              </a:p>
            </p:txBody>
          </p:sp>
          <p:sp>
            <p:nvSpPr>
              <p:cNvPr id="66590" name="Text Box 228"/>
              <p:cNvSpPr txBox="1">
                <a:spLocks noChangeArrowheads="1"/>
              </p:cNvSpPr>
              <p:nvPr/>
            </p:nvSpPr>
            <p:spPr bwMode="auto">
              <a:xfrm>
                <a:off x="3448" y="2928"/>
                <a:ext cx="536" cy="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" charset="0"/>
                  </a:rPr>
                  <a:t>o4: 0.1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o6: 0.5</a:t>
                </a:r>
              </a:p>
              <a:p>
                <a:pPr eaLnBrk="1" hangingPunct="1"/>
                <a:r>
                  <a:rPr lang="en-US" sz="1600" b="1">
                    <a:latin typeface="Arial" charset="0"/>
                  </a:rPr>
                  <a:t>o7: 0.4</a:t>
                </a:r>
              </a:p>
            </p:txBody>
          </p:sp>
        </p:grpSp>
        <p:sp>
          <p:nvSpPr>
            <p:cNvPr id="66570" name="Text Box 229"/>
            <p:cNvSpPr txBox="1">
              <a:spLocks noChangeArrowheads="1"/>
            </p:cNvSpPr>
            <p:nvPr/>
          </p:nvSpPr>
          <p:spPr bwMode="auto">
            <a:xfrm>
              <a:off x="1632" y="2352"/>
              <a:ext cx="4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>
                  <a:latin typeface="Arial" charset="0"/>
                </a:rPr>
                <a:t>[m]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562600" y="5715000"/>
            <a:ext cx="2489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Signal | Phone</a:t>
            </a:r>
            <a:r>
              <a:rPr lang="en-US" dirty="0">
                <a:latin typeface="Palatino" pitchFamily="18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81400" y="1524000"/>
            <a:ext cx="259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Palatino" pitchFamily="18" charset="0"/>
              </a:rPr>
              <a:t>P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Phones </a:t>
            </a:r>
            <a:r>
              <a:rPr lang="en-US" dirty="0">
                <a:latin typeface="Palatino" pitchFamily="18" charset="0"/>
              </a:rPr>
              <a:t>| </a:t>
            </a:r>
            <a:r>
              <a:rPr lang="en-US" i="1" dirty="0">
                <a:latin typeface="Palatino" pitchFamily="18" charset="0"/>
              </a:rPr>
              <a:t>Word </a:t>
            </a:r>
            <a:r>
              <a:rPr lang="en-US" dirty="0">
                <a:latin typeface="Palatino" pitchFamily="18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11461" y="2133600"/>
            <a:ext cx="1565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Palatino" pitchFamily="18" charset="0"/>
              </a:rPr>
              <a:t>P </a:t>
            </a:r>
            <a:r>
              <a:rPr lang="en-US" dirty="0">
                <a:latin typeface="Palatino" pitchFamily="18" charset="0"/>
              </a:rPr>
              <a:t>(</a:t>
            </a:r>
            <a:r>
              <a:rPr lang="en-US" i="1" dirty="0">
                <a:latin typeface="Palatino" pitchFamily="18" charset="0"/>
              </a:rPr>
              <a:t>Words </a:t>
            </a:r>
            <a:r>
              <a:rPr lang="en-US" dirty="0">
                <a:latin typeface="Palatino" pitchFamily="18" charset="0"/>
              </a:rPr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522D-871B-A54F-BA81-27813283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E074-3F17-5344-9E04-DAB494106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30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HMM  Summary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915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 contains 2 types of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Hidden states: 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3</a:t>
            </a:r>
            <a:r>
              <a:rPr lang="en-US" dirty="0"/>
              <a:t>, 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Observable states</a:t>
            </a:r>
          </a:p>
          <a:p>
            <a:pPr lvl="2" eaLnBrk="1" hangingPunct="1">
              <a:lnSpc>
                <a:spcPct val="90000"/>
              </a:lnSpc>
              <a:buFontTx/>
              <a:buChar char="•"/>
            </a:pPr>
            <a:r>
              <a:rPr lang="en-US" sz="2400" dirty="0"/>
              <a:t>In speech recognition, the vector quantization values in the input sequence, </a:t>
            </a:r>
            <a:r>
              <a:rPr lang="en-US" sz="2400" b="1" i="1" dirty="0"/>
              <a:t>O</a:t>
            </a:r>
            <a:r>
              <a:rPr lang="en-US" sz="2400" dirty="0"/>
              <a:t> =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</a:t>
            </a:r>
            <a:r>
              <a:rPr lang="en-US" sz="2400" i="1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, …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sz="2800" b="0" dirty="0"/>
              <a:t>An HMM, </a:t>
            </a:r>
            <a:r>
              <a:rPr lang="en-US" sz="32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2800" b="0" dirty="0">
                <a:sym typeface="Symbol" pitchFamily="18" charset="2"/>
              </a:rPr>
              <a:t> = (</a:t>
            </a:r>
            <a:r>
              <a:rPr lang="en-US" sz="2800" dirty="0">
                <a:sym typeface="Symbol" pitchFamily="18" charset="2"/>
              </a:rPr>
              <a:t>A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n-US" sz="2800" dirty="0">
                <a:sym typeface="Symbol" pitchFamily="18" charset="2"/>
              </a:rPr>
              <a:t>B</a:t>
            </a:r>
            <a:r>
              <a:rPr lang="en-US" sz="2800" b="0" dirty="0">
                <a:sym typeface="Symbol" pitchFamily="18" charset="2"/>
              </a:rPr>
              <a:t>, </a:t>
            </a:r>
            <a:r>
              <a:rPr lang="el-GR" sz="3200" dirty="0">
                <a:latin typeface="Times New Roman"/>
                <a:cs typeface="Times New Roman"/>
              </a:rPr>
              <a:t>π</a:t>
            </a:r>
            <a:r>
              <a:rPr lang="en-US" sz="2800" b="0" dirty="0">
                <a:sym typeface="Symbol" pitchFamily="18" charset="2"/>
              </a:rPr>
              <a:t>),</a:t>
            </a:r>
            <a:r>
              <a:rPr lang="en-US" sz="2800" b="0" dirty="0"/>
              <a:t> contains 3 sets of probabilities: 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vector, </a:t>
            </a:r>
            <a:r>
              <a:rPr lang="el-GR" sz="3200" b="1" dirty="0">
                <a:latin typeface="Times New Roman"/>
                <a:cs typeface="Times New Roman"/>
              </a:rPr>
              <a:t>π</a:t>
            </a:r>
            <a:r>
              <a:rPr lang="en-US" dirty="0">
                <a:cs typeface="Arial" charset="0"/>
              </a:rPr>
              <a:t> = (</a:t>
            </a:r>
            <a:r>
              <a:rPr lang="en-US" sz="320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i="1" baseline="-25000" dirty="0" err="1">
                <a:cs typeface="Arial" charset="0"/>
              </a:rPr>
              <a:t>i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State transition matrix, </a:t>
            </a:r>
            <a:r>
              <a:rPr lang="en-US" b="1" dirty="0">
                <a:cs typeface="Arial" charset="0"/>
              </a:rPr>
              <a:t>A</a:t>
            </a:r>
            <a:r>
              <a:rPr lang="en-US" dirty="0">
                <a:cs typeface="Arial" charset="0"/>
              </a:rPr>
              <a:t> = (</a:t>
            </a:r>
            <a:r>
              <a:rPr lang="en-US" dirty="0" err="1">
                <a:cs typeface="Arial" charset="0"/>
              </a:rPr>
              <a:t>a</a:t>
            </a:r>
            <a:r>
              <a:rPr lang="en-US" i="1" baseline="-25000" dirty="0" err="1">
                <a:cs typeface="Arial" charset="0"/>
              </a:rPr>
              <a:t>ij</a:t>
            </a:r>
            <a:r>
              <a:rPr lang="en-US" dirty="0">
                <a:cs typeface="Arial" charset="0"/>
              </a:rPr>
              <a:t>) </a:t>
            </a:r>
          </a:p>
          <a:p>
            <a:pPr marL="914400" lvl="2" indent="0" eaLnBrk="1" hangingPunct="1">
              <a:lnSpc>
                <a:spcPct val="90000"/>
              </a:lnSpc>
              <a:buNone/>
            </a:pPr>
            <a:r>
              <a:rPr lang="en-US" sz="2400" dirty="0">
                <a:cs typeface="Arial" charset="0"/>
              </a:rPr>
              <a:t>	where </a:t>
            </a:r>
            <a:r>
              <a:rPr lang="en-US" sz="2400" dirty="0" err="1">
                <a:cs typeface="Arial" charset="0"/>
              </a:rPr>
              <a:t>a</a:t>
            </a:r>
            <a:r>
              <a:rPr lang="en-US" sz="2400" i="1" baseline="-25000" dirty="0" err="1">
                <a:cs typeface="Arial" charset="0"/>
              </a:rPr>
              <a:t>ij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>
                <a:cs typeface="Arial" charset="0"/>
              </a:rPr>
              <a:t>P</a:t>
            </a:r>
            <a:r>
              <a:rPr lang="en-US" sz="2400" dirty="0">
                <a:cs typeface="Arial" charset="0"/>
              </a:rPr>
              <a:t>(</a:t>
            </a:r>
            <a:r>
              <a:rPr lang="en-US" sz="2400" i="1" dirty="0" err="1">
                <a:cs typeface="Arial" charset="0"/>
              </a:rPr>
              <a:t>q</a:t>
            </a:r>
            <a:r>
              <a:rPr lang="en-US" sz="2400" i="1" baseline="-25000" dirty="0" err="1">
                <a:cs typeface="Arial" charset="0"/>
              </a:rPr>
              <a:t>t</a:t>
            </a:r>
            <a:r>
              <a:rPr lang="en-US" sz="2400" i="1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i="1" baseline="-25000" dirty="0" err="1">
                <a:cs typeface="Arial" charset="0"/>
              </a:rPr>
              <a:t>i</a:t>
            </a:r>
            <a:r>
              <a:rPr lang="en-US" sz="2400" dirty="0">
                <a:cs typeface="Arial" charset="0"/>
              </a:rPr>
              <a:t> | </a:t>
            </a:r>
            <a:r>
              <a:rPr lang="en-US" sz="2400" i="1" dirty="0">
                <a:cs typeface="Arial" charset="0"/>
              </a:rPr>
              <a:t>q</a:t>
            </a:r>
            <a:r>
              <a:rPr lang="en-US" sz="2400" baseline="-25000" dirty="0">
                <a:cs typeface="Arial" charset="0"/>
              </a:rPr>
              <a:t>t-1</a:t>
            </a:r>
            <a:r>
              <a:rPr lang="en-US" sz="2400" dirty="0">
                <a:cs typeface="Arial" charset="0"/>
              </a:rPr>
              <a:t> = </a:t>
            </a:r>
            <a:r>
              <a:rPr lang="en-US" sz="2400" i="1" dirty="0" err="1">
                <a:cs typeface="Arial" charset="0"/>
              </a:rPr>
              <a:t>s</a:t>
            </a:r>
            <a:r>
              <a:rPr lang="en-US" sz="2400" baseline="-25000" dirty="0" err="1">
                <a:cs typeface="Arial" charset="0"/>
              </a:rPr>
              <a:t>j</a:t>
            </a:r>
            <a:r>
              <a:rPr lang="en-US" sz="2400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cs typeface="Arial" charset="0"/>
              </a:rPr>
              <a:t>Observation likelihood matrix, </a:t>
            </a:r>
            <a:r>
              <a:rPr lang="en-US" b="1" dirty="0">
                <a:cs typeface="Arial" charset="0"/>
              </a:rPr>
              <a:t>B </a:t>
            </a:r>
            <a:r>
              <a:rPr lang="en-US" dirty="0">
                <a:cs typeface="Arial" charset="0"/>
              </a:rPr>
              <a:t>= </a:t>
            </a:r>
            <a:r>
              <a:rPr lang="en-US" dirty="0" err="1">
                <a:cs typeface="Arial" charset="0"/>
              </a:rPr>
              <a:t>b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(</a:t>
            </a:r>
            <a:r>
              <a:rPr lang="en-US" i="1" dirty="0">
                <a:cs typeface="Arial" charset="0"/>
              </a:rPr>
              <a:t>o</a:t>
            </a:r>
            <a:r>
              <a:rPr lang="en-US" i="1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) = </a:t>
            </a:r>
            <a:r>
              <a:rPr lang="en-US" i="1" dirty="0">
                <a:cs typeface="Arial" charset="0"/>
              </a:rPr>
              <a:t>P</a:t>
            </a:r>
            <a:r>
              <a:rPr lang="en-US" dirty="0">
                <a:cs typeface="Arial" charset="0"/>
              </a:rPr>
              <a:t>(</a:t>
            </a:r>
            <a:r>
              <a:rPr lang="en-US" i="1" dirty="0" err="1">
                <a:cs typeface="Arial" charset="0"/>
              </a:rPr>
              <a:t>y</a:t>
            </a:r>
            <a:r>
              <a:rPr lang="en-US" i="1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>
                <a:cs typeface="Arial" charset="0"/>
              </a:rPr>
              <a:t>o</a:t>
            </a:r>
            <a:r>
              <a:rPr lang="en-US" baseline="-25000" dirty="0">
                <a:cs typeface="Arial" charset="0"/>
              </a:rPr>
              <a:t>k</a:t>
            </a:r>
            <a:r>
              <a:rPr lang="en-US" dirty="0">
                <a:cs typeface="Arial" charset="0"/>
              </a:rPr>
              <a:t> | </a:t>
            </a:r>
            <a:r>
              <a:rPr lang="en-US" i="1" dirty="0" err="1">
                <a:cs typeface="Arial" charset="0"/>
              </a:rPr>
              <a:t>q</a:t>
            </a:r>
            <a:r>
              <a:rPr lang="en-US" baseline="-25000" dirty="0" err="1">
                <a:cs typeface="Arial" charset="0"/>
              </a:rPr>
              <a:t>t</a:t>
            </a:r>
            <a:r>
              <a:rPr lang="en-US" dirty="0">
                <a:cs typeface="Arial" charset="0"/>
              </a:rPr>
              <a:t> = </a:t>
            </a:r>
            <a:r>
              <a:rPr lang="en-US" i="1" dirty="0" err="1">
                <a:cs typeface="Arial" charset="0"/>
              </a:rPr>
              <a:t>s</a:t>
            </a:r>
            <a:r>
              <a:rPr lang="en-US" i="1" baseline="-25000" dirty="0" err="1">
                <a:cs typeface="Arial" charset="0"/>
              </a:rPr>
              <a:t>j</a:t>
            </a:r>
            <a:r>
              <a:rPr lang="en-US" dirty="0">
                <a:cs typeface="Arial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el-GR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6534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77200" cy="762000"/>
          </a:xfrm>
        </p:spPr>
        <p:txBody>
          <a:bodyPr/>
          <a:lstStyle/>
          <a:p>
            <a:r>
              <a:rPr lang="en-US" sz="3600" dirty="0"/>
              <a:t>3 Common Tasks using HMMs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8077200" cy="3810000"/>
          </a:xfrm>
        </p:spPr>
        <p:txBody>
          <a:bodyPr/>
          <a:lstStyle/>
          <a:p>
            <a:r>
              <a:rPr lang="en-US" sz="3200" b="0" dirty="0"/>
              <a:t>Evaluation problem</a:t>
            </a:r>
          </a:p>
          <a:p>
            <a:r>
              <a:rPr lang="en-US" sz="3200" b="0" dirty="0"/>
              <a:t>Decoding problem</a:t>
            </a:r>
          </a:p>
          <a:p>
            <a:r>
              <a:rPr lang="en-US" sz="3200" b="0" dirty="0"/>
              <a:t>Learning problem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Evaluation  Problem: </a:t>
            </a:r>
            <a:r>
              <a:rPr lang="en-US" sz="3600" b="0" i="1" dirty="0"/>
              <a:t>P</a:t>
            </a:r>
            <a:r>
              <a:rPr lang="en-US" sz="3600" b="0" dirty="0"/>
              <a:t>(</a:t>
            </a:r>
            <a:r>
              <a:rPr lang="en-US" sz="3600" b="0" i="1" dirty="0"/>
              <a:t>O</a:t>
            </a:r>
            <a:r>
              <a:rPr lang="en-US" sz="3600" dirty="0"/>
              <a:t> </a:t>
            </a:r>
            <a:r>
              <a:rPr lang="en-US" sz="3600" b="0" dirty="0"/>
              <a:t>|</a:t>
            </a:r>
            <a:r>
              <a:rPr lang="en-US" sz="3600" dirty="0"/>
              <a:t> </a:t>
            </a:r>
            <a:r>
              <a:rPr lang="en-US" sz="36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3600" b="0" dirty="0">
                <a:sym typeface="Symbol" pitchFamily="18" charset="2"/>
              </a:rPr>
              <a:t>)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77200" cy="3962400"/>
          </a:xfrm>
        </p:spPr>
        <p:txBody>
          <a:bodyPr/>
          <a:lstStyle/>
          <a:p>
            <a:pPr eaLnBrk="1" hangingPunct="1"/>
            <a:r>
              <a:rPr lang="en-US" b="0" dirty="0"/>
              <a:t>Find the probability of an observed sequence given an HMM.  For example, given several HMMs such as a “summer HMM” and a “winter HMM” and a sequence of newspaper observations, </a:t>
            </a:r>
            <a:r>
              <a:rPr lang="en-US" b="0" i="1" dirty="0"/>
              <a:t>which</a:t>
            </a:r>
            <a:r>
              <a:rPr lang="en-US" b="0" dirty="0"/>
              <a:t> HMM most likely generated the given sequence?</a:t>
            </a:r>
          </a:p>
          <a:p>
            <a:pPr eaLnBrk="1" hangingPunct="1"/>
            <a:r>
              <a:rPr lang="en-US" b="0" dirty="0"/>
              <a:t>In speech recognition, use one HMM for each word, and an observation sequence from a spoken word.  </a:t>
            </a:r>
            <a:r>
              <a:rPr lang="en-US" b="0" dirty="0">
                <a:solidFill>
                  <a:srgbClr val="FF0000"/>
                </a:solidFill>
              </a:rPr>
              <a:t>Compute P(O | </a:t>
            </a:r>
            <a:r>
              <a:rPr lang="en-US" sz="2800" b="0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b="0" dirty="0">
                <a:solidFill>
                  <a:srgbClr val="FF0000"/>
                </a:solidFill>
              </a:rPr>
              <a:t>)</a:t>
            </a:r>
            <a:r>
              <a:rPr lang="en-US" b="0" dirty="0"/>
              <a:t>.  Recognize the word by identifying the most probable HMM.</a:t>
            </a:r>
          </a:p>
          <a:p>
            <a:pPr eaLnBrk="1" hangingPunct="1"/>
            <a:r>
              <a:rPr lang="en-US" b="0" dirty="0"/>
              <a:t>Use </a:t>
            </a:r>
            <a:r>
              <a:rPr lang="en-US" dirty="0">
                <a:solidFill>
                  <a:srgbClr val="CC3300"/>
                </a:solidFill>
              </a:rPr>
              <a:t>Forward algorithm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Decoding  Problem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077200" cy="3962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>
              <a:solidFill>
                <a:srgbClr val="CC3300"/>
              </a:solidFill>
            </a:endParaRPr>
          </a:p>
          <a:p>
            <a:pPr eaLnBrk="1" hangingPunct="1"/>
            <a:r>
              <a:rPr lang="en-US" b="0" dirty="0"/>
              <a:t>Find the most probable sequence (i.e., path) of hidden states given an observation sequence</a:t>
            </a:r>
          </a:p>
          <a:p>
            <a:pPr eaLnBrk="1" hangingPunct="1"/>
            <a:r>
              <a:rPr lang="en-US" b="0" dirty="0">
                <a:solidFill>
                  <a:srgbClr val="FF0000"/>
                </a:solidFill>
              </a:rPr>
              <a:t>Compute  </a:t>
            </a:r>
            <a:r>
              <a:rPr lang="en-US" b="0" i="1" dirty="0">
                <a:solidFill>
                  <a:srgbClr val="FF0000"/>
                </a:solidFill>
              </a:rPr>
              <a:t>Q</a:t>
            </a:r>
            <a:r>
              <a:rPr lang="en-US" b="0" baseline="30000" dirty="0">
                <a:solidFill>
                  <a:srgbClr val="FF0000"/>
                </a:solidFill>
              </a:rPr>
              <a:t>*</a:t>
            </a:r>
            <a:r>
              <a:rPr lang="en-US" b="0" dirty="0">
                <a:solidFill>
                  <a:srgbClr val="FF0000"/>
                </a:solidFill>
              </a:rPr>
              <a:t> = </a:t>
            </a:r>
            <a:r>
              <a:rPr lang="en-US" b="0" dirty="0" err="1">
                <a:solidFill>
                  <a:srgbClr val="FF0000"/>
                </a:solidFill>
              </a:rPr>
              <a:t>argmax</a:t>
            </a:r>
            <a:r>
              <a:rPr lang="en-US" b="0" i="1" baseline="-25000" dirty="0" err="1">
                <a:solidFill>
                  <a:srgbClr val="FF0000"/>
                </a:solidFill>
              </a:rPr>
              <a:t>Q</a:t>
            </a:r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b="0" i="1" dirty="0">
                <a:solidFill>
                  <a:srgbClr val="FF0000"/>
                </a:solidFill>
              </a:rPr>
              <a:t>P</a:t>
            </a:r>
            <a:r>
              <a:rPr lang="en-US" b="0" dirty="0">
                <a:solidFill>
                  <a:srgbClr val="FF0000"/>
                </a:solidFill>
              </a:rPr>
              <a:t>(</a:t>
            </a:r>
            <a:r>
              <a:rPr lang="en-US" b="0" i="1" dirty="0">
                <a:solidFill>
                  <a:srgbClr val="FF0000"/>
                </a:solidFill>
              </a:rPr>
              <a:t>Q</a:t>
            </a:r>
            <a:r>
              <a:rPr lang="en-US" b="0" dirty="0">
                <a:solidFill>
                  <a:srgbClr val="FF0000"/>
                </a:solidFill>
              </a:rPr>
              <a:t> | </a:t>
            </a:r>
            <a:r>
              <a:rPr lang="en-US" b="0" i="1" dirty="0">
                <a:solidFill>
                  <a:srgbClr val="FF0000"/>
                </a:solidFill>
              </a:rPr>
              <a:t>O</a:t>
            </a:r>
            <a:r>
              <a:rPr lang="en-US" b="0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/>
            <a:r>
              <a:rPr lang="en-US" b="0" dirty="0"/>
              <a:t>Use </a:t>
            </a:r>
            <a:r>
              <a:rPr lang="en-US" dirty="0">
                <a:solidFill>
                  <a:srgbClr val="CC3300"/>
                </a:solidFill>
              </a:rPr>
              <a:t>Viterbi algorithm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dirty="0"/>
              <a:t>Learning  Problem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077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>
              <a:solidFill>
                <a:srgbClr val="CC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Generate an HMM given a sequence of observations and a set of known hidden states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Learn the most probable HMM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b="0" dirty="0">
                <a:solidFill>
                  <a:srgbClr val="FF0000"/>
                </a:solidFill>
              </a:rPr>
              <a:t>Compute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800" b="0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baseline="30000" dirty="0">
                <a:solidFill>
                  <a:srgbClr val="FF0000"/>
                </a:solidFill>
                <a:sym typeface="Symbol" pitchFamily="18" charset="2"/>
              </a:rPr>
              <a:t>*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0" dirty="0">
                <a:solidFill>
                  <a:srgbClr val="FF0000"/>
                </a:solidFill>
                <a:sym typeface="Symbol" pitchFamily="18" charset="2"/>
              </a:rPr>
              <a:t>= </a:t>
            </a:r>
            <a:r>
              <a:rPr lang="en-US" b="0" dirty="0" err="1">
                <a:solidFill>
                  <a:srgbClr val="FF0000"/>
                </a:solidFill>
                <a:sym typeface="Symbol" pitchFamily="18" charset="2"/>
              </a:rPr>
              <a:t>argmax</a:t>
            </a:r>
            <a:r>
              <a:rPr lang="en-US" sz="2800" b="0" baseline="-25000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b="0" i="1" dirty="0">
                <a:solidFill>
                  <a:srgbClr val="FF0000"/>
                </a:solidFill>
                <a:sym typeface="Symbol" pitchFamily="18" charset="2"/>
              </a:rPr>
              <a:t>P</a:t>
            </a:r>
            <a:r>
              <a:rPr lang="en-US" b="0" dirty="0">
                <a:solidFill>
                  <a:srgbClr val="FF0000"/>
                </a:solidFill>
                <a:sym typeface="Symbol" pitchFamily="18" charset="2"/>
              </a:rPr>
              <a:t>(</a:t>
            </a:r>
            <a:r>
              <a:rPr lang="en-US" b="0" i="1" dirty="0">
                <a:solidFill>
                  <a:srgbClr val="FF0000"/>
                </a:solidFill>
                <a:sym typeface="Symbol" pitchFamily="18" charset="2"/>
              </a:rPr>
              <a:t>O</a:t>
            </a:r>
            <a:r>
              <a:rPr lang="en-US" b="0" dirty="0">
                <a:solidFill>
                  <a:srgbClr val="FF0000"/>
                </a:solidFill>
                <a:sym typeface="Symbol" pitchFamily="18" charset="2"/>
              </a:rPr>
              <a:t> | </a:t>
            </a:r>
            <a:r>
              <a:rPr lang="en-US" sz="2800" b="0" dirty="0" err="1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b="0" dirty="0">
                <a:solidFill>
                  <a:srgbClr val="FF0000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b="0" dirty="0"/>
              <a:t>Use </a:t>
            </a:r>
            <a:r>
              <a:rPr lang="en-US" dirty="0">
                <a:solidFill>
                  <a:srgbClr val="CC3300"/>
                </a:solidFill>
              </a:rPr>
              <a:t>Forward-Backward algorithm </a:t>
            </a:r>
            <a:r>
              <a:rPr lang="en-US" b="0" dirty="0"/>
              <a:t>or</a:t>
            </a:r>
            <a:r>
              <a:rPr lang="en-US" b="0" dirty="0">
                <a:solidFill>
                  <a:srgbClr val="CC3300"/>
                </a:solidFill>
              </a:rPr>
              <a:t> </a:t>
            </a:r>
            <a:r>
              <a:rPr lang="en-US" dirty="0">
                <a:solidFill>
                  <a:srgbClr val="CC3300"/>
                </a:solidFill>
              </a:rPr>
              <a:t>Expectation-Maximization (EM) algorithm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Evaluation Problem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82000" cy="5257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b="0" dirty="0"/>
              <a:t>Compute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b="0" dirty="0"/>
              <a:t>)</a:t>
            </a:r>
            <a:r>
              <a:rPr lang="en-US" dirty="0"/>
              <a:t>  </a:t>
            </a:r>
            <a:r>
              <a:rPr lang="en-US" b="0" dirty="0"/>
              <a:t>where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dirty="0"/>
              <a:t> </a:t>
            </a:r>
            <a:r>
              <a:rPr lang="en-US" b="0" dirty="0"/>
              <a:t>=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b="0" baseline="-25000" dirty="0"/>
              <a:t>1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b="0" baseline="-25000" dirty="0"/>
              <a:t>2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dirty="0"/>
              <a:t>…, </a:t>
            </a:r>
            <a:r>
              <a:rPr lang="en-US" b="0" i="1" dirty="0" err="1"/>
              <a:t>o</a:t>
            </a:r>
            <a:r>
              <a:rPr lang="en-US" b="0" i="1" baseline="-25000" dirty="0" err="1"/>
              <a:t>T</a:t>
            </a:r>
            <a:r>
              <a:rPr lang="en-US" dirty="0"/>
              <a:t> </a:t>
            </a:r>
            <a:r>
              <a:rPr lang="en-US" b="0" dirty="0"/>
              <a:t>is the observation sequence and</a:t>
            </a:r>
            <a:r>
              <a:rPr lang="en-US" dirty="0"/>
              <a:t> </a:t>
            </a:r>
            <a:r>
              <a:rPr lang="en-US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/>
              <a:t>is an HMM model defined by 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dirty="0">
                <a:sym typeface="Symbol" pitchFamily="18" charset="2"/>
              </a:rPr>
              <a:t>) </a:t>
            </a:r>
            <a:endParaRPr lang="en-US" b="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b="0" dirty="0">
                <a:sym typeface="Symbol" pitchFamily="18" charset="2"/>
              </a:rPr>
              <a:t>Let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…,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q</a:t>
            </a:r>
            <a:r>
              <a:rPr lang="en-US" b="0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be a specific hidden state sequence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	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|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/>
              <a:t>=</a:t>
            </a:r>
            <a:r>
              <a:rPr lang="en-US" dirty="0"/>
              <a:t> </a:t>
            </a:r>
            <a:r>
              <a:rPr lang="en-US" sz="4800" b="0" dirty="0" err="1">
                <a:sym typeface="Symbol" pitchFamily="18" charset="2"/>
              </a:rPr>
              <a:t>Σ</a:t>
            </a:r>
            <a:r>
              <a:rPr lang="en-US" dirty="0"/>
              <a:t>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| </a:t>
            </a:r>
            <a:r>
              <a:rPr lang="en-US" b="0" i="1" dirty="0"/>
              <a:t>Q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   </a:t>
            </a:r>
            <a:r>
              <a:rPr lang="en-US" sz="1800" b="0" dirty="0">
                <a:sym typeface="Symbol" pitchFamily="18" charset="2"/>
              </a:rPr>
              <a:t>by Conditioning rule</a:t>
            </a:r>
            <a:endParaRPr lang="en-US" sz="1600" b="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ym typeface="Symbol" pitchFamily="18" charset="2"/>
              </a:rPr>
              <a:t>		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b="0" dirty="0"/>
              <a:t> | </a:t>
            </a:r>
            <a:r>
              <a:rPr lang="en-US" b="0" i="1" dirty="0"/>
              <a:t>Q</a:t>
            </a:r>
            <a:r>
              <a:rPr lang="en-US" b="0" dirty="0">
                <a:sym typeface="Symbol" pitchFamily="18" charset="2"/>
              </a:rPr>
              <a:t>) 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sz="4000" b="0" dirty="0">
                <a:latin typeface="Times New Roman"/>
                <a:cs typeface="Times New Roman"/>
                <a:sym typeface="Euclid Symbol" pitchFamily="18" charset="2"/>
              </a:rPr>
              <a:t>Π</a:t>
            </a:r>
            <a:r>
              <a:rPr lang="en-US" dirty="0">
                <a:sym typeface="Euclid Symbol" pitchFamily="18" charset="2"/>
              </a:rPr>
              <a:t> </a:t>
            </a:r>
            <a:r>
              <a:rPr lang="en-US" b="0" i="1" dirty="0">
                <a:sym typeface="Euclid Symbol" pitchFamily="18" charset="2"/>
              </a:rPr>
              <a:t>P</a:t>
            </a:r>
            <a:r>
              <a:rPr lang="en-US" b="0" dirty="0">
                <a:sym typeface="Euclid Symbol" pitchFamily="18" charset="2"/>
              </a:rPr>
              <a:t>(</a:t>
            </a:r>
            <a:r>
              <a:rPr lang="en-US" b="0" i="1" dirty="0" err="1">
                <a:sym typeface="Euclid Symbol" pitchFamily="18" charset="2"/>
              </a:rPr>
              <a:t>o</a:t>
            </a:r>
            <a:r>
              <a:rPr lang="en-US" baseline="-25000" dirty="0" err="1">
                <a:sym typeface="Euclid Symbol" pitchFamily="18" charset="2"/>
              </a:rPr>
              <a:t>t</a:t>
            </a:r>
            <a:r>
              <a:rPr lang="en-US" dirty="0">
                <a:sym typeface="Euclid Symbol" pitchFamily="18" charset="2"/>
              </a:rPr>
              <a:t> | </a:t>
            </a:r>
            <a:r>
              <a:rPr lang="en-US" b="0" i="1" dirty="0" err="1">
                <a:sym typeface="Euclid Symbol" pitchFamily="18" charset="2"/>
              </a:rPr>
              <a:t>q</a:t>
            </a:r>
            <a:r>
              <a:rPr lang="en-US" baseline="-25000" dirty="0" err="1">
                <a:sym typeface="Euclid 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)  =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baseline="-25000" dirty="0">
                <a:sym typeface="Symbol" pitchFamily="18" charset="2"/>
              </a:rPr>
              <a:t>1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baseline="-25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…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b</a:t>
            </a:r>
            <a:r>
              <a:rPr lang="en-US" b="0" i="1" baseline="-25000" dirty="0" err="1">
                <a:sym typeface="Symbol" pitchFamily="18" charset="2"/>
              </a:rPr>
              <a:t>q</a:t>
            </a:r>
            <a:r>
              <a:rPr lang="en-US" b="0" i="1" baseline="-50000" dirty="0" err="1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 err="1">
                <a:sym typeface="Symbol" pitchFamily="18" charset="2"/>
              </a:rPr>
              <a:t>o</a:t>
            </a:r>
            <a:r>
              <a:rPr lang="en-US" b="0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endParaRPr lang="en-US" sz="2000" b="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>
                <a:sym typeface="Symbol" pitchFamily="18" charset="2"/>
              </a:rPr>
              <a:t>		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) 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) </a:t>
            </a:r>
            <a:r>
              <a:rPr lang="en-US" sz="4000" b="0" dirty="0">
                <a:latin typeface="Times New Roman"/>
                <a:cs typeface="Times New Roman"/>
                <a:sym typeface="Euclid Symbol" pitchFamily="18" charset="2"/>
              </a:rPr>
              <a:t>Π</a:t>
            </a:r>
            <a:r>
              <a:rPr lang="en-US" sz="3600" dirty="0">
                <a:latin typeface="Times New Roman"/>
                <a:cs typeface="Times New Roman"/>
                <a:sym typeface="Euclid Symbol" pitchFamily="18" charset="2"/>
              </a:rPr>
              <a:t> </a:t>
            </a:r>
            <a:r>
              <a:rPr lang="en-US" b="0" i="1" dirty="0">
                <a:cs typeface="Times New Roman"/>
                <a:sym typeface="Euclid Symbol" pitchFamily="18" charset="2"/>
              </a:rPr>
              <a:t>P</a:t>
            </a:r>
            <a:r>
              <a:rPr lang="en-US" b="0" dirty="0">
                <a:cs typeface="Times New Roman"/>
                <a:sym typeface="Euclid Symbol" pitchFamily="18" charset="2"/>
              </a:rPr>
              <a:t>(</a:t>
            </a:r>
            <a:r>
              <a:rPr lang="en-US" b="0" i="1" dirty="0">
                <a:cs typeface="Times New Roman"/>
                <a:sym typeface="Euclid Symbol" pitchFamily="18" charset="2"/>
              </a:rPr>
              <a:t>q</a:t>
            </a:r>
            <a:r>
              <a:rPr lang="en-US" b="0" i="1" baseline="-25000" dirty="0">
                <a:cs typeface="Times New Roman"/>
                <a:sym typeface="Euclid Symbol" pitchFamily="18" charset="2"/>
              </a:rPr>
              <a:t>t</a:t>
            </a:r>
            <a:r>
              <a:rPr lang="en-US" b="0" baseline="-25000" dirty="0">
                <a:cs typeface="Times New Roman"/>
                <a:sym typeface="Euclid Symbol" pitchFamily="18" charset="2"/>
              </a:rPr>
              <a:t> </a:t>
            </a:r>
            <a:r>
              <a:rPr lang="en-US" b="0" dirty="0">
                <a:cs typeface="Times New Roman"/>
                <a:sym typeface="Euclid Symbol" pitchFamily="18" charset="2"/>
              </a:rPr>
              <a:t>| </a:t>
            </a:r>
            <a:r>
              <a:rPr lang="en-US" b="0" i="1" dirty="0">
                <a:cs typeface="Times New Roman"/>
                <a:sym typeface="Euclid Symbol" pitchFamily="18" charset="2"/>
              </a:rPr>
              <a:t>q</a:t>
            </a:r>
            <a:r>
              <a:rPr lang="en-US" b="0" i="1" baseline="-25000" dirty="0">
                <a:cs typeface="Times New Roman"/>
                <a:sym typeface="Euclid Symbol" pitchFamily="18" charset="2"/>
              </a:rPr>
              <a:t>t</a:t>
            </a:r>
            <a:r>
              <a:rPr lang="en-US" b="0" baseline="-25000" dirty="0">
                <a:cs typeface="Times New Roman"/>
                <a:sym typeface="Euclid Symbol" pitchFamily="18" charset="2"/>
              </a:rPr>
              <a:t>-1</a:t>
            </a:r>
            <a:r>
              <a:rPr lang="en-US" b="0" dirty="0">
                <a:cs typeface="Times New Roman"/>
                <a:sym typeface="Euclid Symbol" pitchFamily="18" charset="2"/>
              </a:rPr>
              <a:t>)  =  </a:t>
            </a:r>
            <a:r>
              <a:rPr lang="en-US" sz="3200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1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 …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i="1" baseline="-50000" dirty="0">
                <a:sym typeface="Symbol" pitchFamily="18" charset="2"/>
              </a:rPr>
              <a:t>T</a:t>
            </a:r>
            <a:r>
              <a:rPr lang="en-US" b="0" baseline="-50000" dirty="0">
                <a:sym typeface="Symbol" pitchFamily="18" charset="2"/>
              </a:rPr>
              <a:t>-1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i="1" baseline="-50000" dirty="0">
                <a:sym typeface="Symbol" pitchFamily="18" charset="2"/>
              </a:rPr>
              <a:t>T</a:t>
            </a:r>
            <a:endParaRPr lang="en-US" sz="2000" b="0" i="1" baseline="-50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sz="2000" b="0" i="1" baseline="-50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b="0" dirty="0">
                <a:sym typeface="Symbol" pitchFamily="18" charset="2"/>
              </a:rPr>
              <a:t>	</a:t>
            </a:r>
            <a:r>
              <a:rPr lang="en-US" b="0" dirty="0">
                <a:sym typeface="Symbol" pitchFamily="18" charset="2"/>
              </a:rPr>
              <a:t>So,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 </a:t>
            </a:r>
            <a:r>
              <a:rPr lang="en-US" b="0" dirty="0">
                <a:sym typeface="Symbol" pitchFamily="18" charset="2"/>
              </a:rPr>
              <a:t>|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sz="4800" b="0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 </a:t>
            </a:r>
            <a:r>
              <a:rPr lang="en-US" sz="4800" b="0" dirty="0" err="1">
                <a:sym typeface="Symbol" pitchFamily="18" charset="2"/>
              </a:rPr>
              <a:t>Σ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3200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sz="2000" b="0" baseline="-25000" dirty="0">
                <a:sym typeface="Symbol" pitchFamily="18" charset="2"/>
              </a:rPr>
              <a:t>q</a:t>
            </a:r>
            <a:r>
              <a:rPr lang="en-US" sz="2000" b="0" baseline="-50000" dirty="0">
                <a:sym typeface="Symbol" pitchFamily="18" charset="2"/>
              </a:rPr>
              <a:t>1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1</a:t>
            </a:r>
            <a:r>
              <a:rPr lang="en-US" sz="1800" b="0" dirty="0">
                <a:sym typeface="Symbol" pitchFamily="18" charset="2"/>
              </a:rPr>
              <a:t>)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a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o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2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2</a:t>
            </a:r>
            <a:r>
              <a:rPr lang="en-US" sz="1800" b="0" dirty="0">
                <a:sym typeface="Symbol" pitchFamily="18" charset="2"/>
              </a:rPr>
              <a:t>)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a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2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3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3</a:t>
            </a:r>
            <a:r>
              <a:rPr lang="en-US" sz="1800" b="0" dirty="0">
                <a:sym typeface="Symbol" pitchFamily="18" charset="2"/>
              </a:rPr>
              <a:t>) </a:t>
            </a:r>
            <a:r>
              <a:rPr lang="en-US" sz="1800" b="0" dirty="0">
                <a:cs typeface="Arial" charset="0"/>
                <a:sym typeface="Symbol" pitchFamily="18" charset="2"/>
              </a:rPr>
              <a:t>···</a:t>
            </a:r>
            <a:r>
              <a:rPr lang="en-US" sz="1800" dirty="0">
                <a:cs typeface="Arial" charset="0"/>
                <a:sym typeface="Symbol" pitchFamily="18" charset="2"/>
              </a:rPr>
              <a:t> </a:t>
            </a:r>
            <a:r>
              <a:rPr lang="en-US" sz="1800" b="0" i="1" dirty="0">
                <a:cs typeface="Arial" charset="0"/>
                <a:sym typeface="Symbol" pitchFamily="18" charset="2"/>
              </a:rPr>
              <a:t>a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>
                <a:cs typeface="Arial" charset="0"/>
                <a:sym typeface="Symbol" pitchFamily="18" charset="2"/>
              </a:rPr>
              <a:t>T-1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>
                <a:cs typeface="Arial" charset="0"/>
                <a:sym typeface="Symbol" pitchFamily="18" charset="2"/>
              </a:rPr>
              <a:t>T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 </a:t>
            </a:r>
            <a:r>
              <a:rPr lang="en-US" sz="1800" b="0" i="1" dirty="0" err="1">
                <a:cs typeface="Arial" charset="0"/>
                <a:sym typeface="Symbol" pitchFamily="18" charset="2"/>
              </a:rPr>
              <a:t>b</a:t>
            </a:r>
            <a:r>
              <a:rPr lang="en-US" sz="1800" b="0" baseline="-25000" dirty="0" err="1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 err="1">
                <a:cs typeface="Arial" charset="0"/>
                <a:sym typeface="Symbol" pitchFamily="18" charset="2"/>
              </a:rPr>
              <a:t>T</a:t>
            </a:r>
            <a:r>
              <a:rPr lang="en-US" sz="1800" b="0" dirty="0">
                <a:cs typeface="Arial" charset="0"/>
                <a:sym typeface="Symbol" pitchFamily="18" charset="2"/>
              </a:rPr>
              <a:t>(</a:t>
            </a:r>
            <a:r>
              <a:rPr lang="en-US" sz="1800" b="0" dirty="0" err="1">
                <a:cs typeface="Arial" charset="0"/>
                <a:sym typeface="Symbol" pitchFamily="18" charset="2"/>
              </a:rPr>
              <a:t>o</a:t>
            </a:r>
            <a:r>
              <a:rPr lang="en-US" sz="1800" b="0" baseline="-25000" dirty="0" err="1">
                <a:cs typeface="Arial" charset="0"/>
                <a:sym typeface="Symbol" pitchFamily="18" charset="2"/>
              </a:rPr>
              <a:t>T</a:t>
            </a:r>
            <a:r>
              <a:rPr lang="en-US" sz="1800" b="0" dirty="0">
                <a:cs typeface="Arial" charset="0"/>
                <a:sym typeface="Symbol" pitchFamily="18" charset="2"/>
              </a:rPr>
              <a:t>)</a:t>
            </a:r>
            <a:endParaRPr lang="en-US" sz="1800" b="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b="0" dirty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971800" y="3276600"/>
            <a:ext cx="2943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971800" y="4191000"/>
            <a:ext cx="405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t=1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048000" y="3657600"/>
            <a:ext cx="3061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i="1" dirty="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3058410" y="6062990"/>
            <a:ext cx="2943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76600" y="5105400"/>
            <a:ext cx="405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t=2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52800" y="4572000"/>
            <a:ext cx="3061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i="1" dirty="0">
                <a:latin typeface="Arial" charset="0"/>
                <a:cs typeface="Arial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686" grpId="0"/>
      <p:bldP spid="71687" grpId="0"/>
      <p:bldP spid="71688" grpId="0"/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027969"/>
              </p:ext>
            </p:extLst>
          </p:nvPr>
        </p:nvGraphicFramePr>
        <p:xfrm>
          <a:off x="1752600" y="5715000"/>
          <a:ext cx="71628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0" name="Equation" r:id="rId4" imgW="3098800" imgH="368300" progId="Equation.DSMT4">
                  <p:embed/>
                </p:oleObj>
              </mc:Choice>
              <mc:Fallback>
                <p:oleObj name="Equation" r:id="rId4" imgW="3098800" imgH="368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71628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Computation of </a:t>
            </a:r>
            <a:r>
              <a:rPr lang="en-US" sz="3600" b="0" i="1" dirty="0"/>
              <a:t>P</a:t>
            </a:r>
            <a:r>
              <a:rPr lang="en-US" sz="3600" b="0" dirty="0"/>
              <a:t>(</a:t>
            </a:r>
            <a:r>
              <a:rPr lang="en-US" sz="3600" b="0" i="1" dirty="0"/>
              <a:t>O</a:t>
            </a:r>
            <a:r>
              <a:rPr lang="en-US" sz="3600" b="0" dirty="0"/>
              <a:t> |</a:t>
            </a:r>
            <a:r>
              <a:rPr lang="en-US" sz="3600" dirty="0"/>
              <a:t> </a:t>
            </a:r>
            <a:r>
              <a:rPr lang="en-US" sz="36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3600" b="0" dirty="0">
                <a:sym typeface="Symbol" pitchFamily="18" charset="2"/>
              </a:rPr>
              <a:t>)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077200" cy="4495800"/>
          </a:xfrm>
        </p:spPr>
        <p:txBody>
          <a:bodyPr/>
          <a:lstStyle/>
          <a:p>
            <a:pPr eaLnBrk="1" hangingPunct="1"/>
            <a:r>
              <a:rPr lang="en-US" b="0" dirty="0"/>
              <a:t>Use Addition rule: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b="0" dirty="0"/>
              <a:t>Given fixed state sequence </a:t>
            </a:r>
            <a:r>
              <a:rPr lang="en-US" b="0" i="1" dirty="0"/>
              <a:t>Q</a:t>
            </a:r>
            <a:r>
              <a:rPr lang="en-US" b="0" dirty="0"/>
              <a:t> = </a:t>
            </a:r>
            <a:r>
              <a:rPr lang="en-US" b="0" i="1" dirty="0"/>
              <a:t>q</a:t>
            </a:r>
            <a:r>
              <a:rPr lang="en-US" b="0" baseline="-25000" dirty="0"/>
              <a:t>1</a:t>
            </a:r>
            <a:r>
              <a:rPr lang="en-US" b="0" dirty="0"/>
              <a:t>,</a:t>
            </a:r>
            <a:r>
              <a:rPr lang="en-US" b="0" baseline="-25000" dirty="0"/>
              <a:t> </a:t>
            </a:r>
            <a:r>
              <a:rPr lang="en-US" b="0" i="1" dirty="0"/>
              <a:t>q</a:t>
            </a:r>
            <a:r>
              <a:rPr lang="en-US" b="0" baseline="-25000" dirty="0"/>
              <a:t>2</a:t>
            </a:r>
            <a:r>
              <a:rPr lang="en-US" b="0" dirty="0"/>
              <a:t>,</a:t>
            </a:r>
            <a:r>
              <a:rPr lang="en-US" b="0" baseline="-25000" dirty="0"/>
              <a:t> </a:t>
            </a:r>
            <a:r>
              <a:rPr lang="en-US" b="0" dirty="0"/>
              <a:t>…, </a:t>
            </a:r>
            <a:r>
              <a:rPr lang="en-US" b="0" i="1" dirty="0" err="1"/>
              <a:t>q</a:t>
            </a:r>
            <a:r>
              <a:rPr lang="en-US" b="0" i="1" baseline="-25000" dirty="0" err="1"/>
              <a:t>T</a:t>
            </a:r>
            <a:endParaRPr lang="en-US" b="0" i="1" baseline="-250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>
              <a:sym typeface="Symbol" pitchFamily="18" charset="2"/>
            </a:endParaRPr>
          </a:p>
        </p:txBody>
      </p:sp>
      <p:graphicFrame>
        <p:nvGraphicFramePr>
          <p:cNvPr id="727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655743"/>
              </p:ext>
            </p:extLst>
          </p:nvPr>
        </p:nvGraphicFramePr>
        <p:xfrm>
          <a:off x="2057400" y="2209800"/>
          <a:ext cx="328930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1" name="Equation" r:id="rId6" imgW="1536033" imgH="355446" progId="Equation.DSMT4">
                  <p:embed/>
                </p:oleObj>
              </mc:Choice>
              <mc:Fallback>
                <p:oleObj name="Equation" r:id="rId6" imgW="1536033" imgH="3554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209800"/>
                        <a:ext cx="3289300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591031"/>
              </p:ext>
            </p:extLst>
          </p:nvPr>
        </p:nvGraphicFramePr>
        <p:xfrm>
          <a:off x="2057400" y="3048000"/>
          <a:ext cx="495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2" name="Equation" r:id="rId8" imgW="2019300" imgH="203200" progId="Equation.DSMT4">
                  <p:embed/>
                </p:oleObj>
              </mc:Choice>
              <mc:Fallback>
                <p:oleObj name="Equation" r:id="rId8" imgW="2019300" imgH="203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49530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44865"/>
              </p:ext>
            </p:extLst>
          </p:nvPr>
        </p:nvGraphicFramePr>
        <p:xfrm>
          <a:off x="1828800" y="4114800"/>
          <a:ext cx="53340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3" name="Equation" r:id="rId10" imgW="2184400" imgH="241300" progId="Equation.DSMT4">
                  <p:embed/>
                </p:oleObj>
              </mc:Choice>
              <mc:Fallback>
                <p:oleObj name="Equation" r:id="rId10" imgW="2184400" imgH="241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14800"/>
                        <a:ext cx="533400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747284"/>
              </p:ext>
            </p:extLst>
          </p:nvPr>
        </p:nvGraphicFramePr>
        <p:xfrm>
          <a:off x="1828800" y="4876800"/>
          <a:ext cx="47244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64" name="Equation" r:id="rId12" imgW="1778000" imgH="241300" progId="Equation.DSMT4">
                  <p:embed/>
                </p:oleObj>
              </mc:Choice>
              <mc:Fallback>
                <p:oleObj name="Equation" r:id="rId12" imgW="17780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876800"/>
                        <a:ext cx="47244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e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88392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Example:  An HMM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533400"/>
          </a:xfrm>
        </p:spPr>
        <p:txBody>
          <a:bodyPr/>
          <a:lstStyle/>
          <a:p>
            <a:pPr eaLnBrk="1" hangingPunct="1"/>
            <a:r>
              <a:rPr lang="en-US" sz="3600" dirty="0"/>
              <a:t>International Phonetic Alphabet</a:t>
            </a:r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b="-12"/>
          <a:stretch>
            <a:fillRect/>
          </a:stretch>
        </p:blipFill>
        <p:spPr>
          <a:xfrm>
            <a:off x="291761" y="1295400"/>
            <a:ext cx="8501499" cy="4191000"/>
          </a:xfrm>
          <a:noFill/>
        </p:spPr>
      </p:pic>
      <p:sp>
        <p:nvSpPr>
          <p:cNvPr id="11269" name="TextBox 8"/>
          <p:cNvSpPr txBox="1">
            <a:spLocks noChangeArrowheads="1"/>
          </p:cNvSpPr>
          <p:nvPr/>
        </p:nvSpPr>
        <p:spPr bwMode="auto">
          <a:xfrm>
            <a:off x="457200" y="55626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>
                <a:hlinkClick r:id="rId4"/>
              </a:rPr>
              <a:t>  http://www.yorku.ca/earmstro/ipa/consonants.html</a:t>
            </a: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  </a:t>
            </a:r>
            <a:r>
              <a:rPr lang="en-US">
                <a:hlinkClick r:id="rId5"/>
              </a:rPr>
              <a:t>http://www.youtube.com/watch?v=Nz44WiTVJww&amp;feature=fvw</a:t>
            </a:r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="0" baseline="-25000" dirty="0"/>
              <a:t>1</a:t>
            </a:r>
            <a:r>
              <a:rPr lang="en-US" sz="3600" dirty="0"/>
              <a:t>=Happy, 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=Sad | HMM) = ?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motion">
            <a:extLst>
              <a:ext uri="{FF2B5EF4-FFF2-40B4-BE49-F238E27FC236}">
                <a16:creationId xmlns:a16="http://schemas.microsoft.com/office/drawing/2014/main" id="{C9632099-7314-9B47-9176-1078D089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3" y="4476471"/>
            <a:ext cx="5578336" cy="22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66800"/>
            <a:ext cx="8077200" cy="7620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="0" baseline="-25000" dirty="0"/>
              <a:t>1</a:t>
            </a:r>
            <a:r>
              <a:rPr lang="en-US" sz="3600" dirty="0"/>
              <a:t>=H, 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=S | HMM) = ?</a:t>
            </a:r>
          </a:p>
        </p:txBody>
      </p:sp>
      <p:graphicFrame>
        <p:nvGraphicFramePr>
          <p:cNvPr id="75779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2864891"/>
              </p:ext>
            </p:extLst>
          </p:nvPr>
        </p:nvGraphicFramePr>
        <p:xfrm>
          <a:off x="665136" y="2513906"/>
          <a:ext cx="80010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27" name="Equation" r:id="rId5" imgW="2971800" imgH="215900" progId="Equation.3">
                  <p:embed/>
                </p:oleObj>
              </mc:Choice>
              <mc:Fallback>
                <p:oleObj name="Equation" r:id="rId5" imgW="2971800" imgH="215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36" y="2513906"/>
                        <a:ext cx="80010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80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1854361"/>
              </p:ext>
            </p:extLst>
          </p:nvPr>
        </p:nvGraphicFramePr>
        <p:xfrm>
          <a:off x="5183935" y="3877982"/>
          <a:ext cx="2992437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28" name="Equation" r:id="rId7" imgW="1016000" imgH="203200" progId="Equation.3">
                  <p:embed/>
                </p:oleObj>
              </mc:Choice>
              <mc:Fallback>
                <p:oleObj name="Equation" r:id="rId7" imgW="1016000" imgH="20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935" y="3877982"/>
                        <a:ext cx="2992437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1" name="Text Box 9"/>
          <p:cNvSpPr txBox="1">
            <a:spLocks noChangeArrowheads="1"/>
          </p:cNvSpPr>
          <p:nvPr/>
        </p:nvSpPr>
        <p:spPr bwMode="auto">
          <a:xfrm>
            <a:off x="4876800" y="3203491"/>
            <a:ext cx="1858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by Chain rule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96867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=Happy | HMM) = ?</a:t>
            </a:r>
          </a:p>
        </p:txBody>
      </p:sp>
      <p:graphicFrame>
        <p:nvGraphicFramePr>
          <p:cNvPr id="77827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6131494"/>
              </p:ext>
            </p:extLst>
          </p:nvPr>
        </p:nvGraphicFramePr>
        <p:xfrm>
          <a:off x="683217" y="1623941"/>
          <a:ext cx="8001000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75" name="Equation" r:id="rId4" imgW="2590800" imgH="673100" progId="Equation.3">
                  <p:embed/>
                </p:oleObj>
              </mc:Choice>
              <mc:Fallback>
                <p:oleObj name="Equation" r:id="rId4" imgW="2590800" imgH="673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17" y="1623941"/>
                        <a:ext cx="8001000" cy="207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8" name="Object 7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6709457"/>
              </p:ext>
            </p:extLst>
          </p:nvPr>
        </p:nvGraphicFramePr>
        <p:xfrm>
          <a:off x="683217" y="3568742"/>
          <a:ext cx="46482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76" name="Equation" r:id="rId6" imgW="1574800" imgH="203200" progId="Equation.3">
                  <p:embed/>
                </p:oleObj>
              </mc:Choice>
              <mc:Fallback>
                <p:oleObj name="Equation" r:id="rId6" imgW="1574800" imgH="203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17" y="3568742"/>
                        <a:ext cx="46482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Text Box 9"/>
          <p:cNvSpPr txBox="1">
            <a:spLocks noChangeArrowheads="1"/>
          </p:cNvSpPr>
          <p:nvPr/>
        </p:nvSpPr>
        <p:spPr bwMode="auto">
          <a:xfrm>
            <a:off x="4683717" y="3077372"/>
            <a:ext cx="2746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by Conditioning rule</a:t>
            </a:r>
          </a:p>
        </p:txBody>
      </p:sp>
      <p:pic>
        <p:nvPicPr>
          <p:cNvPr id="6" name="Picture 4" descr="emotion">
            <a:extLst>
              <a:ext uri="{FF2B5EF4-FFF2-40B4-BE49-F238E27FC236}">
                <a16:creationId xmlns:a16="http://schemas.microsoft.com/office/drawing/2014/main" id="{305934DD-B490-2E46-8353-193F83EE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75" y="4419601"/>
            <a:ext cx="5937511" cy="237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3</a:t>
            </a:r>
            <a:r>
              <a:rPr lang="en-US" sz="3600" dirty="0"/>
              <a:t>=Happy | HMM) = ?</a:t>
            </a:r>
          </a:p>
        </p:txBody>
      </p:sp>
      <p:graphicFrame>
        <p:nvGraphicFramePr>
          <p:cNvPr id="7987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82550" y="2362200"/>
          <a:ext cx="90836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20" name="Equation" r:id="rId4" imgW="3987800" imgH="1371600" progId="Equation.3">
                  <p:embed/>
                </p:oleObj>
              </mc:Choice>
              <mc:Fallback>
                <p:oleObj name="Equation" r:id="rId4" imgW="3987800" imgH="1371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2362200"/>
                        <a:ext cx="908367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6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499939"/>
              </p:ext>
            </p:extLst>
          </p:nvPr>
        </p:nvGraphicFramePr>
        <p:xfrm>
          <a:off x="762000" y="5867400"/>
          <a:ext cx="67056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21" name="Equation" r:id="rId6" imgW="3136900" imgH="203200" progId="Equation.3">
                  <p:embed/>
                </p:oleObj>
              </mc:Choice>
              <mc:Fallback>
                <p:oleObj name="Equation" r:id="rId6" imgW="31369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867400"/>
                        <a:ext cx="670560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23622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=Laugh,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=Frown | 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=H, 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=S) = 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819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339834"/>
              </p:ext>
            </p:extLst>
          </p:nvPr>
        </p:nvGraphicFramePr>
        <p:xfrm>
          <a:off x="152400" y="2590800"/>
          <a:ext cx="876300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8" name="Equation" r:id="rId4" imgW="4521200" imgH="673100" progId="Equation.3">
                  <p:embed/>
                </p:oleObj>
              </mc:Choice>
              <mc:Fallback>
                <p:oleObj name="Equation" r:id="rId4" imgW="4521200" imgH="6731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90800"/>
                        <a:ext cx="8763000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emotion">
            <a:extLst>
              <a:ext uri="{FF2B5EF4-FFF2-40B4-BE49-F238E27FC236}">
                <a16:creationId xmlns:a16="http://schemas.microsoft.com/office/drawing/2014/main" id="{833B9B3B-6213-2747-A357-D28DFE85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18782"/>
            <a:ext cx="6324600" cy="252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23622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=Laugh,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=Frown | HMM) = 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(Evaluation Problem)</a:t>
            </a: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 sz="3600" dirty="0"/>
              <a:t>Evaluation Problem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82000" cy="5257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b="0" dirty="0"/>
              <a:t>Compute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</a:t>
            </a:r>
            <a:r>
              <a:rPr lang="en-US" b="0" dirty="0"/>
              <a:t>|</a:t>
            </a:r>
            <a:r>
              <a:rPr lang="en-US" dirty="0"/>
              <a:t> </a:t>
            </a:r>
            <a:r>
              <a:rPr lang="en-US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b="0" dirty="0"/>
              <a:t>)</a:t>
            </a:r>
            <a:r>
              <a:rPr lang="en-US" dirty="0"/>
              <a:t>  </a:t>
            </a:r>
            <a:r>
              <a:rPr lang="en-US" b="0" dirty="0"/>
              <a:t>where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dirty="0"/>
              <a:t> </a:t>
            </a:r>
            <a:r>
              <a:rPr lang="en-US" b="0" dirty="0"/>
              <a:t>=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b="0" baseline="-25000" dirty="0"/>
              <a:t>1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i="1" dirty="0"/>
              <a:t>o</a:t>
            </a:r>
            <a:r>
              <a:rPr lang="en-US" b="0" baseline="-25000" dirty="0"/>
              <a:t>2</a:t>
            </a:r>
            <a:r>
              <a:rPr lang="en-US" b="0" dirty="0"/>
              <a:t>,</a:t>
            </a:r>
            <a:r>
              <a:rPr lang="en-US" dirty="0"/>
              <a:t> </a:t>
            </a:r>
            <a:r>
              <a:rPr lang="en-US" b="0" dirty="0"/>
              <a:t>…, </a:t>
            </a:r>
            <a:r>
              <a:rPr lang="en-US" b="0" i="1" dirty="0" err="1"/>
              <a:t>o</a:t>
            </a:r>
            <a:r>
              <a:rPr lang="en-US" b="0" i="1" baseline="-25000" dirty="0" err="1"/>
              <a:t>T</a:t>
            </a:r>
            <a:r>
              <a:rPr lang="en-US" dirty="0"/>
              <a:t> </a:t>
            </a:r>
            <a:r>
              <a:rPr lang="en-US" b="0" dirty="0"/>
              <a:t>is the observation sequence and</a:t>
            </a:r>
            <a:r>
              <a:rPr lang="en-US" dirty="0"/>
              <a:t> </a:t>
            </a:r>
            <a:r>
              <a:rPr lang="en-US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/>
              <a:t>is an HMM model defined by 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dirty="0">
                <a:sym typeface="Symbol" pitchFamily="18" charset="2"/>
              </a:rPr>
              <a:t>,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dirty="0">
                <a:sym typeface="Symbol" pitchFamily="18" charset="2"/>
              </a:rPr>
              <a:t>) </a:t>
            </a:r>
            <a:endParaRPr lang="en-US" b="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b="0" dirty="0">
                <a:sym typeface="Symbol" pitchFamily="18" charset="2"/>
              </a:rPr>
              <a:t>Let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…,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q</a:t>
            </a:r>
            <a:r>
              <a:rPr lang="en-US" b="0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be a specific hidden state sequence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	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|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/>
              <a:t>=</a:t>
            </a:r>
            <a:r>
              <a:rPr lang="en-US" dirty="0"/>
              <a:t> </a:t>
            </a:r>
            <a:r>
              <a:rPr lang="en-US" sz="4800" b="0" dirty="0" err="1">
                <a:sym typeface="Symbol" pitchFamily="18" charset="2"/>
              </a:rPr>
              <a:t>Σ</a:t>
            </a:r>
            <a:r>
              <a:rPr lang="en-US" dirty="0"/>
              <a:t> 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dirty="0"/>
              <a:t> | </a:t>
            </a:r>
            <a:r>
              <a:rPr lang="en-US" b="0" i="1" dirty="0"/>
              <a:t>Q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   </a:t>
            </a:r>
            <a:r>
              <a:rPr lang="en-US" sz="1800" b="0" dirty="0">
                <a:sym typeface="Symbol" pitchFamily="18" charset="2"/>
              </a:rPr>
              <a:t>by Conditioning rule</a:t>
            </a:r>
            <a:endParaRPr lang="en-US" sz="1600" b="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>
                <a:sym typeface="Symbol" pitchFamily="18" charset="2"/>
              </a:rPr>
              <a:t>		</a:t>
            </a:r>
            <a:r>
              <a:rPr lang="en-US" b="0" i="1" dirty="0"/>
              <a:t>P</a:t>
            </a:r>
            <a:r>
              <a:rPr lang="en-US" b="0" dirty="0"/>
              <a:t>(</a:t>
            </a:r>
            <a:r>
              <a:rPr lang="en-US" b="0" i="1" dirty="0"/>
              <a:t>O</a:t>
            </a:r>
            <a:r>
              <a:rPr lang="en-US" b="0" dirty="0"/>
              <a:t> | </a:t>
            </a:r>
            <a:r>
              <a:rPr lang="en-US" b="0" i="1" dirty="0"/>
              <a:t>Q</a:t>
            </a:r>
            <a:r>
              <a:rPr lang="en-US" b="0" dirty="0">
                <a:sym typeface="Symbol" pitchFamily="18" charset="2"/>
              </a:rPr>
              <a:t>) 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sz="4000" b="0" dirty="0">
                <a:latin typeface="Times New Roman"/>
                <a:cs typeface="Times New Roman"/>
                <a:sym typeface="Euclid Symbol" pitchFamily="18" charset="2"/>
              </a:rPr>
              <a:t>Π</a:t>
            </a:r>
            <a:r>
              <a:rPr lang="en-US" dirty="0">
                <a:sym typeface="Euclid Symbol" pitchFamily="18" charset="2"/>
              </a:rPr>
              <a:t> </a:t>
            </a:r>
            <a:r>
              <a:rPr lang="en-US" b="0" i="1" dirty="0">
                <a:sym typeface="Euclid Symbol" pitchFamily="18" charset="2"/>
              </a:rPr>
              <a:t>P</a:t>
            </a:r>
            <a:r>
              <a:rPr lang="en-US" b="0" dirty="0">
                <a:sym typeface="Euclid Symbol" pitchFamily="18" charset="2"/>
              </a:rPr>
              <a:t>(</a:t>
            </a:r>
            <a:r>
              <a:rPr lang="en-US" b="0" i="1" dirty="0" err="1">
                <a:sym typeface="Euclid Symbol" pitchFamily="18" charset="2"/>
              </a:rPr>
              <a:t>o</a:t>
            </a:r>
            <a:r>
              <a:rPr lang="en-US" baseline="-25000" dirty="0" err="1">
                <a:sym typeface="Euclid Symbol" pitchFamily="18" charset="2"/>
              </a:rPr>
              <a:t>t</a:t>
            </a:r>
            <a:r>
              <a:rPr lang="en-US" dirty="0">
                <a:sym typeface="Euclid Symbol" pitchFamily="18" charset="2"/>
              </a:rPr>
              <a:t> | </a:t>
            </a:r>
            <a:r>
              <a:rPr lang="en-US" b="0" i="1" dirty="0" err="1">
                <a:sym typeface="Euclid Symbol" pitchFamily="18" charset="2"/>
              </a:rPr>
              <a:t>q</a:t>
            </a:r>
            <a:r>
              <a:rPr lang="en-US" baseline="-25000" dirty="0" err="1">
                <a:sym typeface="Euclid 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)  =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baseline="-25000" dirty="0">
                <a:sym typeface="Symbol" pitchFamily="18" charset="2"/>
              </a:rPr>
              <a:t>1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b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</a:t>
            </a:r>
            <a:r>
              <a:rPr lang="en-US" baseline="-25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…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b</a:t>
            </a:r>
            <a:r>
              <a:rPr lang="en-US" b="0" i="1" baseline="-25000" dirty="0" err="1">
                <a:sym typeface="Symbol" pitchFamily="18" charset="2"/>
              </a:rPr>
              <a:t>q</a:t>
            </a:r>
            <a:r>
              <a:rPr lang="en-US" b="0" i="1" baseline="-50000" dirty="0" err="1">
                <a:sym typeface="Symbol" pitchFamily="18" charset="2"/>
              </a:rPr>
              <a:t>T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 err="1">
                <a:sym typeface="Symbol" pitchFamily="18" charset="2"/>
              </a:rPr>
              <a:t>o</a:t>
            </a:r>
            <a:r>
              <a:rPr lang="en-US" b="0" i="1" baseline="-25000" dirty="0" err="1">
                <a:sym typeface="Symbol" pitchFamily="18" charset="2"/>
              </a:rPr>
              <a:t>T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)</a:t>
            </a:r>
            <a:endParaRPr lang="en-US" sz="2000" b="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sz="2000" dirty="0">
                <a:sym typeface="Symbol" pitchFamily="18" charset="2"/>
              </a:rPr>
              <a:t>		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) =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) </a:t>
            </a:r>
            <a:r>
              <a:rPr lang="en-US" sz="4000" b="0" dirty="0">
                <a:latin typeface="Times New Roman"/>
                <a:cs typeface="Times New Roman"/>
                <a:sym typeface="Euclid Symbol" pitchFamily="18" charset="2"/>
              </a:rPr>
              <a:t>Π</a:t>
            </a:r>
            <a:r>
              <a:rPr lang="en-US" sz="3600" dirty="0">
                <a:latin typeface="Times New Roman"/>
                <a:cs typeface="Times New Roman"/>
                <a:sym typeface="Euclid Symbol" pitchFamily="18" charset="2"/>
              </a:rPr>
              <a:t> </a:t>
            </a:r>
            <a:r>
              <a:rPr lang="en-US" b="0" i="1" dirty="0">
                <a:cs typeface="Times New Roman"/>
                <a:sym typeface="Euclid Symbol" pitchFamily="18" charset="2"/>
              </a:rPr>
              <a:t>P</a:t>
            </a:r>
            <a:r>
              <a:rPr lang="en-US" b="0" dirty="0">
                <a:cs typeface="Times New Roman"/>
                <a:sym typeface="Euclid Symbol" pitchFamily="18" charset="2"/>
              </a:rPr>
              <a:t>(</a:t>
            </a:r>
            <a:r>
              <a:rPr lang="en-US" b="0" i="1" dirty="0" err="1">
                <a:cs typeface="Times New Roman"/>
                <a:sym typeface="Euclid Symbol" pitchFamily="18" charset="2"/>
              </a:rPr>
              <a:t>q</a:t>
            </a:r>
            <a:r>
              <a:rPr lang="en-US" b="0" i="1" baseline="-25000" dirty="0" err="1">
                <a:cs typeface="Times New Roman"/>
                <a:sym typeface="Euclid Symbol" pitchFamily="18" charset="2"/>
              </a:rPr>
              <a:t>t</a:t>
            </a:r>
            <a:r>
              <a:rPr lang="en-US" b="0" baseline="-25000" dirty="0">
                <a:cs typeface="Times New Roman"/>
                <a:sym typeface="Euclid Symbol" pitchFamily="18" charset="2"/>
              </a:rPr>
              <a:t> </a:t>
            </a:r>
            <a:r>
              <a:rPr lang="en-US" b="0" dirty="0">
                <a:cs typeface="Times New Roman"/>
                <a:sym typeface="Euclid Symbol" pitchFamily="18" charset="2"/>
              </a:rPr>
              <a:t>| </a:t>
            </a:r>
            <a:r>
              <a:rPr lang="en-US" b="0" i="1" dirty="0">
                <a:cs typeface="Times New Roman"/>
                <a:sym typeface="Euclid Symbol" pitchFamily="18" charset="2"/>
              </a:rPr>
              <a:t>q</a:t>
            </a:r>
            <a:r>
              <a:rPr lang="en-US" b="0" i="1" baseline="-25000" dirty="0">
                <a:cs typeface="Times New Roman"/>
                <a:sym typeface="Euclid Symbol" pitchFamily="18" charset="2"/>
              </a:rPr>
              <a:t>t</a:t>
            </a:r>
            <a:r>
              <a:rPr lang="en-US" b="0" baseline="-25000" dirty="0">
                <a:cs typeface="Times New Roman"/>
                <a:sym typeface="Euclid Symbol" pitchFamily="18" charset="2"/>
              </a:rPr>
              <a:t>-1</a:t>
            </a:r>
            <a:r>
              <a:rPr lang="en-US" b="0" dirty="0">
                <a:cs typeface="Times New Roman"/>
                <a:sym typeface="Euclid Symbol" pitchFamily="18" charset="2"/>
              </a:rPr>
              <a:t>)  =  </a:t>
            </a:r>
            <a:r>
              <a:rPr lang="en-US" sz="3200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baseline="-50000" dirty="0">
                <a:sym typeface="Symbol" pitchFamily="18" charset="2"/>
              </a:rPr>
              <a:t>1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i="1" baseline="-25000" dirty="0">
                <a:sym typeface="Symbol" pitchFamily="18" charset="2"/>
              </a:rPr>
              <a:t>q1q</a:t>
            </a:r>
            <a:r>
              <a:rPr lang="en-US" b="0" baseline="-5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 … </a:t>
            </a:r>
            <a:r>
              <a:rPr lang="en-US" b="0" i="1" dirty="0">
                <a:sym typeface="Symbol" pitchFamily="18" charset="2"/>
              </a:rPr>
              <a:t>a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i="1" baseline="-50000" dirty="0">
                <a:sym typeface="Symbol" pitchFamily="18" charset="2"/>
              </a:rPr>
              <a:t>T</a:t>
            </a:r>
            <a:r>
              <a:rPr lang="en-US" b="0" baseline="-50000" dirty="0">
                <a:sym typeface="Symbol" pitchFamily="18" charset="2"/>
              </a:rPr>
              <a:t>-1</a:t>
            </a:r>
            <a:r>
              <a:rPr lang="en-US" b="0" i="1" baseline="-25000" dirty="0">
                <a:sym typeface="Symbol" pitchFamily="18" charset="2"/>
              </a:rPr>
              <a:t>q</a:t>
            </a:r>
            <a:r>
              <a:rPr lang="en-US" b="0" i="1" baseline="-50000" dirty="0">
                <a:sym typeface="Symbol" pitchFamily="18" charset="2"/>
              </a:rPr>
              <a:t>T</a:t>
            </a:r>
            <a:endParaRPr lang="en-US" sz="2000" b="0" i="1" baseline="-50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sz="2000" b="0" i="1" baseline="-500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400" b="0" dirty="0">
                <a:sym typeface="Symbol" pitchFamily="18" charset="2"/>
              </a:rPr>
              <a:t>	</a:t>
            </a:r>
            <a:r>
              <a:rPr lang="en-US" b="0" dirty="0">
                <a:sym typeface="Symbol" pitchFamily="18" charset="2"/>
              </a:rPr>
              <a:t>So, </a:t>
            </a:r>
            <a:r>
              <a:rPr lang="en-US" b="0" i="1" dirty="0">
                <a:sym typeface="Symbol" pitchFamily="18" charset="2"/>
              </a:rPr>
              <a:t>P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n-US" b="0" i="1" dirty="0">
                <a:sym typeface="Symbol" pitchFamily="18" charset="2"/>
              </a:rPr>
              <a:t>O </a:t>
            </a:r>
            <a:r>
              <a:rPr lang="en-US" b="0" dirty="0">
                <a:sym typeface="Symbol" pitchFamily="18" charset="2"/>
              </a:rPr>
              <a:t>| </a:t>
            </a:r>
            <a:r>
              <a:rPr lang="en-US" b="0" dirty="0" err="1">
                <a:sym typeface="Symbol" pitchFamily="18" charset="2"/>
              </a:rPr>
              <a:t>λ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sz="4800" b="0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 </a:t>
            </a:r>
            <a:r>
              <a:rPr lang="en-US" sz="4800" b="0" dirty="0" err="1">
                <a:sym typeface="Symbol" pitchFamily="18" charset="2"/>
              </a:rPr>
              <a:t>Σ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3200" b="0" dirty="0">
                <a:latin typeface="Times New Roman"/>
                <a:cs typeface="Times New Roman"/>
                <a:sym typeface="Symbol" pitchFamily="18" charset="2"/>
              </a:rPr>
              <a:t>π</a:t>
            </a:r>
            <a:r>
              <a:rPr lang="en-US" sz="2000" b="0" baseline="-25000" dirty="0">
                <a:sym typeface="Symbol" pitchFamily="18" charset="2"/>
              </a:rPr>
              <a:t>q</a:t>
            </a:r>
            <a:r>
              <a:rPr lang="en-US" sz="2000" b="0" baseline="-50000" dirty="0">
                <a:sym typeface="Symbol" pitchFamily="18" charset="2"/>
              </a:rPr>
              <a:t>1</a:t>
            </a:r>
            <a:r>
              <a:rPr lang="en-US" sz="2000" b="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1</a:t>
            </a:r>
            <a:r>
              <a:rPr lang="en-US" sz="1800" b="0" dirty="0">
                <a:sym typeface="Symbol" pitchFamily="18" charset="2"/>
              </a:rPr>
              <a:t>)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a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o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2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2</a:t>
            </a:r>
            <a:r>
              <a:rPr lang="en-US" sz="1800" b="0" dirty="0">
                <a:sym typeface="Symbol" pitchFamily="18" charset="2"/>
              </a:rPr>
              <a:t>)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b="0" i="1" dirty="0">
                <a:sym typeface="Symbol" pitchFamily="18" charset="2"/>
              </a:rPr>
              <a:t>a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1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2 </a:t>
            </a:r>
            <a:r>
              <a:rPr lang="en-US" sz="1800" b="0" i="1" dirty="0">
                <a:sym typeface="Symbol" pitchFamily="18" charset="2"/>
              </a:rPr>
              <a:t>b</a:t>
            </a:r>
            <a:r>
              <a:rPr lang="en-US" sz="1800" b="0" baseline="-25000" dirty="0">
                <a:sym typeface="Symbol" pitchFamily="18" charset="2"/>
              </a:rPr>
              <a:t>q</a:t>
            </a:r>
            <a:r>
              <a:rPr lang="en-US" sz="1800" b="0" baseline="-50000" dirty="0">
                <a:sym typeface="Symbol" pitchFamily="18" charset="2"/>
              </a:rPr>
              <a:t>3</a:t>
            </a:r>
            <a:r>
              <a:rPr lang="en-US" sz="1800" b="0" dirty="0">
                <a:sym typeface="Symbol" pitchFamily="18" charset="2"/>
              </a:rPr>
              <a:t>(o</a:t>
            </a:r>
            <a:r>
              <a:rPr lang="en-US" sz="1800" b="0" baseline="-25000" dirty="0">
                <a:sym typeface="Symbol" pitchFamily="18" charset="2"/>
              </a:rPr>
              <a:t>3</a:t>
            </a:r>
            <a:r>
              <a:rPr lang="en-US" sz="1800" b="0" dirty="0">
                <a:sym typeface="Symbol" pitchFamily="18" charset="2"/>
              </a:rPr>
              <a:t>) </a:t>
            </a:r>
            <a:r>
              <a:rPr lang="en-US" sz="1800" b="0" dirty="0">
                <a:cs typeface="Arial" charset="0"/>
                <a:sym typeface="Symbol" pitchFamily="18" charset="2"/>
              </a:rPr>
              <a:t>···</a:t>
            </a:r>
            <a:r>
              <a:rPr lang="en-US" sz="1800" dirty="0">
                <a:cs typeface="Arial" charset="0"/>
                <a:sym typeface="Symbol" pitchFamily="18" charset="2"/>
              </a:rPr>
              <a:t> </a:t>
            </a:r>
            <a:r>
              <a:rPr lang="en-US" sz="1800" b="0" i="1" dirty="0">
                <a:cs typeface="Arial" charset="0"/>
                <a:sym typeface="Symbol" pitchFamily="18" charset="2"/>
              </a:rPr>
              <a:t>a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>
                <a:cs typeface="Arial" charset="0"/>
                <a:sym typeface="Symbol" pitchFamily="18" charset="2"/>
              </a:rPr>
              <a:t>T-1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>
                <a:cs typeface="Arial" charset="0"/>
                <a:sym typeface="Symbol" pitchFamily="18" charset="2"/>
              </a:rPr>
              <a:t>T</a:t>
            </a:r>
            <a:r>
              <a:rPr lang="en-US" sz="1800" b="0" baseline="-25000" dirty="0">
                <a:cs typeface="Arial" charset="0"/>
                <a:sym typeface="Symbol" pitchFamily="18" charset="2"/>
              </a:rPr>
              <a:t> </a:t>
            </a:r>
            <a:r>
              <a:rPr lang="en-US" sz="1800" b="0" i="1" dirty="0" err="1">
                <a:cs typeface="Arial" charset="0"/>
                <a:sym typeface="Symbol" pitchFamily="18" charset="2"/>
              </a:rPr>
              <a:t>b</a:t>
            </a:r>
            <a:r>
              <a:rPr lang="en-US" sz="1800" b="0" baseline="-25000" dirty="0" err="1">
                <a:cs typeface="Arial" charset="0"/>
                <a:sym typeface="Symbol" pitchFamily="18" charset="2"/>
              </a:rPr>
              <a:t>q</a:t>
            </a:r>
            <a:r>
              <a:rPr lang="en-US" sz="1800" b="0" baseline="-50000" dirty="0" err="1">
                <a:cs typeface="Arial" charset="0"/>
                <a:sym typeface="Symbol" pitchFamily="18" charset="2"/>
              </a:rPr>
              <a:t>T</a:t>
            </a:r>
            <a:r>
              <a:rPr lang="en-US" sz="1800" b="0" dirty="0">
                <a:cs typeface="Arial" charset="0"/>
                <a:sym typeface="Symbol" pitchFamily="18" charset="2"/>
              </a:rPr>
              <a:t>(</a:t>
            </a:r>
            <a:r>
              <a:rPr lang="en-US" sz="1800" b="0" dirty="0" err="1">
                <a:cs typeface="Arial" charset="0"/>
                <a:sym typeface="Symbol" pitchFamily="18" charset="2"/>
              </a:rPr>
              <a:t>o</a:t>
            </a:r>
            <a:r>
              <a:rPr lang="en-US" sz="1800" b="0" baseline="-25000" dirty="0" err="1">
                <a:cs typeface="Arial" charset="0"/>
                <a:sym typeface="Symbol" pitchFamily="18" charset="2"/>
              </a:rPr>
              <a:t>T</a:t>
            </a:r>
            <a:r>
              <a:rPr lang="en-US" sz="1800" b="0" dirty="0">
                <a:cs typeface="Arial" charset="0"/>
                <a:sym typeface="Symbol" pitchFamily="18" charset="2"/>
              </a:rPr>
              <a:t>)</a:t>
            </a:r>
            <a:endParaRPr lang="en-US" sz="1800" b="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1800" b="0" dirty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971800" y="3276600"/>
            <a:ext cx="2943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971800" y="4191000"/>
            <a:ext cx="405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t=1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048000" y="3657600"/>
            <a:ext cx="3061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i="1" dirty="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3058410" y="6062990"/>
            <a:ext cx="2943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76600" y="5105400"/>
            <a:ext cx="405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charset="0"/>
                <a:cs typeface="Arial" charset="0"/>
              </a:rPr>
              <a:t>t=2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52800" y="4572000"/>
            <a:ext cx="30619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 i="1" dirty="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371600" y="5562600"/>
            <a:ext cx="7543800" cy="9144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371600" y="4648200"/>
            <a:ext cx="7543800" cy="9144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371600" y="3733800"/>
            <a:ext cx="7543800" cy="9144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/>
      <p:bldP spid="71686" grpId="0"/>
      <p:bldP spid="71687" grpId="0"/>
      <p:bldP spid="71688" grpId="0"/>
      <p:bldP spid="8" grpId="0"/>
      <p:bldP spid="9" grpId="0"/>
      <p:bldP spid="2" grpId="0" animBg="1"/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8077200" cy="9144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=Laugh,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=Frown | HMM) = ?</a:t>
            </a:r>
          </a:p>
        </p:txBody>
      </p:sp>
      <p:graphicFrame>
        <p:nvGraphicFramePr>
          <p:cNvPr id="83971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937742"/>
              </p:ext>
            </p:extLst>
          </p:nvPr>
        </p:nvGraphicFramePr>
        <p:xfrm>
          <a:off x="357687" y="2057400"/>
          <a:ext cx="8503882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9" name="Equation" r:id="rId4" imgW="3987800" imgH="1536700" progId="Equation.DSMT4">
                  <p:embed/>
                </p:oleObj>
              </mc:Choice>
              <mc:Fallback>
                <p:oleObj name="Equation" r:id="rId4" imgW="3987800" imgH="1536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87" y="2057400"/>
                        <a:ext cx="8503882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664847"/>
              </p:ext>
            </p:extLst>
          </p:nvPr>
        </p:nvGraphicFramePr>
        <p:xfrm>
          <a:off x="990599" y="-152400"/>
          <a:ext cx="7277741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Equation" r:id="rId3" imgW="3517900" imgH="2946400" progId="Equation.DSMT4">
                  <p:embed/>
                </p:oleObj>
              </mc:Choice>
              <mc:Fallback>
                <p:oleObj name="Equation" r:id="rId3" imgW="3517900" imgH="294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599" y="-152400"/>
                        <a:ext cx="7277741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77495437"/>
              </p:ext>
            </p:extLst>
          </p:nvPr>
        </p:nvGraphicFramePr>
        <p:xfrm>
          <a:off x="990600" y="6096000"/>
          <a:ext cx="26670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Equation" r:id="rId5" imgW="1244600" imgH="203200" progId="Equation.3">
                  <p:embed/>
                </p:oleObj>
              </mc:Choice>
              <mc:Fallback>
                <p:oleObj name="Equation" r:id="rId5" imgW="1244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6096000"/>
                        <a:ext cx="266700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2720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9050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=L,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=F, 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=H, 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=S) = ?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graphicFrame>
        <p:nvGraphicFramePr>
          <p:cNvPr id="8601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536190"/>
              </p:ext>
            </p:extLst>
          </p:nvPr>
        </p:nvGraphicFramePr>
        <p:xfrm>
          <a:off x="381000" y="2209800"/>
          <a:ext cx="84074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72" name="Equation" r:id="rId4" imgW="4025900" imgH="431800" progId="Equation.3">
                  <p:embed/>
                </p:oleObj>
              </mc:Choice>
              <mc:Fallback>
                <p:oleObj name="Equation" r:id="rId4" imgW="40259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09800"/>
                        <a:ext cx="84074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Rounded Rectangular Callout 1"/>
          <p:cNvSpPr>
            <a:spLocks noChangeArrowheads="1"/>
          </p:cNvSpPr>
          <p:nvPr/>
        </p:nvSpPr>
        <p:spPr bwMode="auto">
          <a:xfrm>
            <a:off x="4191000" y="3429000"/>
            <a:ext cx="4724400" cy="609600"/>
          </a:xfrm>
          <a:prstGeom prst="wedgeRoundRectCallout">
            <a:avLst>
              <a:gd name="adj1" fmla="val -38227"/>
              <a:gd name="adj2" fmla="val -179717"/>
              <a:gd name="adj3" fmla="val 16667"/>
            </a:avLst>
          </a:prstGeom>
          <a:solidFill>
            <a:schemeClr val="bg1"/>
          </a:solidFill>
          <a:ln w="50800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r>
              <a:rPr lang="en-US" dirty="0"/>
              <a:t>by Chain rule plus Markov property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784036"/>
              </p:ext>
            </p:extLst>
          </p:nvPr>
        </p:nvGraphicFramePr>
        <p:xfrm>
          <a:off x="731838" y="5181600"/>
          <a:ext cx="80629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73" name="Equation" r:id="rId6" imgW="3263900" imgH="431800" progId="Equation.DSMT4">
                  <p:embed/>
                </p:oleObj>
              </mc:Choice>
              <mc:Fallback>
                <p:oleObj name="Equation" r:id="rId6" imgW="32639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838" y="5181600"/>
                        <a:ext cx="8062912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4572000"/>
            <a:ext cx="1881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In general: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304800" y="457200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i-FI" sz="3600" b="1" dirty="0" err="1">
                <a:solidFill>
                  <a:schemeClr val="tx2"/>
                </a:solidFill>
                <a:latin typeface="Arial" charset="0"/>
              </a:rPr>
              <a:t>Speech</a:t>
            </a:r>
            <a:r>
              <a:rPr lang="fi-FI" sz="36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fi-FI" sz="3600" b="1" dirty="0" err="1">
                <a:solidFill>
                  <a:schemeClr val="tx2"/>
                </a:solidFill>
                <a:latin typeface="Arial" charset="0"/>
              </a:rPr>
              <a:t>Recognition</a:t>
            </a:r>
            <a:r>
              <a:rPr lang="fi-FI" sz="3600" b="1" dirty="0">
                <a:solidFill>
                  <a:schemeClr val="tx2"/>
                </a:solidFill>
                <a:latin typeface="Arial" charset="0"/>
              </a:rPr>
              <a:t> Architecture</a:t>
            </a:r>
            <a:endParaRPr lang="en-US" sz="36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838200" y="1295400"/>
            <a:ext cx="731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i-FI" b="1" dirty="0" err="1">
                <a:latin typeface="Arial Unicode MS" pitchFamily="34" charset="-128"/>
              </a:rPr>
              <a:t>Goal</a:t>
            </a:r>
            <a:r>
              <a:rPr lang="fi-FI" dirty="0">
                <a:latin typeface="Arial Unicode MS" pitchFamily="34" charset="-128"/>
              </a:rPr>
              <a:t>:  </a:t>
            </a:r>
            <a:r>
              <a:rPr lang="fi-FI" dirty="0" err="1">
                <a:latin typeface="Arial Unicode MS" pitchFamily="34" charset="-128"/>
              </a:rPr>
              <a:t>Large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vocabulary</a:t>
            </a:r>
            <a:r>
              <a:rPr lang="fi-FI" dirty="0">
                <a:latin typeface="Arial Unicode MS" pitchFamily="34" charset="-128"/>
              </a:rPr>
              <a:t>, </a:t>
            </a:r>
            <a:r>
              <a:rPr lang="fi-FI" dirty="0" err="1">
                <a:latin typeface="Arial Unicode MS" pitchFamily="34" charset="-128"/>
              </a:rPr>
              <a:t>continuous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speech</a:t>
            </a:r>
            <a:r>
              <a:rPr lang="fi-FI" dirty="0">
                <a:latin typeface="Arial Unicode MS" pitchFamily="34" charset="-128"/>
              </a:rPr>
              <a:t> (</a:t>
            </a:r>
            <a:r>
              <a:rPr lang="fi-FI" dirty="0" err="1">
                <a:latin typeface="Arial Unicode MS" pitchFamily="34" charset="-128"/>
              </a:rPr>
              <a:t>words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not</a:t>
            </a:r>
            <a:r>
              <a:rPr lang="fi-FI" dirty="0">
                <a:latin typeface="Arial Unicode MS" pitchFamily="34" charset="-128"/>
              </a:rPr>
              <a:t> </a:t>
            </a:r>
            <a:r>
              <a:rPr lang="fi-FI" dirty="0" err="1">
                <a:latin typeface="Arial Unicode MS" pitchFamily="34" charset="-128"/>
              </a:rPr>
              <a:t>separated</a:t>
            </a:r>
            <a:r>
              <a:rPr lang="fi-FI" dirty="0">
                <a:latin typeface="Arial Unicode MS" pitchFamily="34" charset="-128"/>
              </a:rPr>
              <a:t>), </a:t>
            </a:r>
            <a:r>
              <a:rPr lang="fi-FI" dirty="0" err="1">
                <a:latin typeface="Arial Unicode MS" pitchFamily="34" charset="-128"/>
              </a:rPr>
              <a:t>speaker-independent</a:t>
            </a:r>
            <a:endParaRPr lang="fi-FI" dirty="0">
              <a:latin typeface="Arial Unicode MS" pitchFamily="34" charset="-128"/>
            </a:endParaRPr>
          </a:p>
        </p:txBody>
      </p:sp>
      <p:grpSp>
        <p:nvGrpSpPr>
          <p:cNvPr id="12294" name="Group 5"/>
          <p:cNvGrpSpPr>
            <a:grpSpLocks/>
          </p:cNvGrpSpPr>
          <p:nvPr/>
        </p:nvGrpSpPr>
        <p:grpSpPr bwMode="auto">
          <a:xfrm>
            <a:off x="838200" y="2362200"/>
            <a:ext cx="7467600" cy="4267200"/>
            <a:chOff x="1104" y="2121"/>
            <a:chExt cx="4080" cy="2199"/>
          </a:xfrm>
        </p:grpSpPr>
        <p:pic>
          <p:nvPicPr>
            <p:cNvPr id="12295" name="Picture 6" descr="stru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82"/>
            <a:stretch>
              <a:fillRect/>
            </a:stretch>
          </p:blipFill>
          <p:spPr bwMode="auto">
            <a:xfrm>
              <a:off x="1104" y="2121"/>
              <a:ext cx="4080" cy="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Rectangle 7"/>
            <p:cNvSpPr>
              <a:spLocks noChangeArrowheads="1"/>
            </p:cNvSpPr>
            <p:nvPr/>
          </p:nvSpPr>
          <p:spPr bwMode="auto">
            <a:xfrm>
              <a:off x="2754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7" name="Rectangle 8"/>
            <p:cNvSpPr>
              <a:spLocks noChangeArrowheads="1"/>
            </p:cNvSpPr>
            <p:nvPr/>
          </p:nvSpPr>
          <p:spPr bwMode="auto">
            <a:xfrm>
              <a:off x="2928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9"/>
            <p:cNvSpPr>
              <a:spLocks noChangeArrowheads="1"/>
            </p:cNvSpPr>
            <p:nvPr/>
          </p:nvSpPr>
          <p:spPr bwMode="auto">
            <a:xfrm>
              <a:off x="3090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Rectangle 10"/>
            <p:cNvSpPr>
              <a:spLocks noChangeArrowheads="1"/>
            </p:cNvSpPr>
            <p:nvPr/>
          </p:nvSpPr>
          <p:spPr bwMode="auto">
            <a:xfrm>
              <a:off x="3246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Rectangle 11"/>
            <p:cNvSpPr>
              <a:spLocks noChangeArrowheads="1"/>
            </p:cNvSpPr>
            <p:nvPr/>
          </p:nvSpPr>
          <p:spPr bwMode="auto">
            <a:xfrm>
              <a:off x="3402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Rectangle 12"/>
            <p:cNvSpPr>
              <a:spLocks noChangeArrowheads="1"/>
            </p:cNvSpPr>
            <p:nvPr/>
          </p:nvSpPr>
          <p:spPr bwMode="auto">
            <a:xfrm>
              <a:off x="3552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>
              <a:off x="3699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Rectangle 14"/>
            <p:cNvSpPr>
              <a:spLocks noChangeArrowheads="1"/>
            </p:cNvSpPr>
            <p:nvPr/>
          </p:nvSpPr>
          <p:spPr bwMode="auto">
            <a:xfrm>
              <a:off x="3858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Rectangle 15"/>
            <p:cNvSpPr>
              <a:spLocks noChangeArrowheads="1"/>
            </p:cNvSpPr>
            <p:nvPr/>
          </p:nvSpPr>
          <p:spPr bwMode="auto">
            <a:xfrm>
              <a:off x="4023" y="2757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Rectangle 16"/>
            <p:cNvSpPr>
              <a:spLocks noChangeArrowheads="1"/>
            </p:cNvSpPr>
            <p:nvPr/>
          </p:nvSpPr>
          <p:spPr bwMode="auto">
            <a:xfrm>
              <a:off x="4191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17"/>
            <p:cNvSpPr>
              <a:spLocks noChangeArrowheads="1"/>
            </p:cNvSpPr>
            <p:nvPr/>
          </p:nvSpPr>
          <p:spPr bwMode="auto">
            <a:xfrm>
              <a:off x="4341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Rectangle 18"/>
            <p:cNvSpPr>
              <a:spLocks noChangeArrowheads="1"/>
            </p:cNvSpPr>
            <p:nvPr/>
          </p:nvSpPr>
          <p:spPr bwMode="auto">
            <a:xfrm>
              <a:off x="4509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Rectangle 19"/>
            <p:cNvSpPr>
              <a:spLocks noChangeArrowheads="1"/>
            </p:cNvSpPr>
            <p:nvPr/>
          </p:nvSpPr>
          <p:spPr bwMode="auto">
            <a:xfrm>
              <a:off x="4653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Rectangle 20"/>
            <p:cNvSpPr>
              <a:spLocks noChangeArrowheads="1"/>
            </p:cNvSpPr>
            <p:nvPr/>
          </p:nvSpPr>
          <p:spPr bwMode="auto">
            <a:xfrm>
              <a:off x="4809" y="2760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Rectangle 21"/>
            <p:cNvSpPr>
              <a:spLocks noChangeArrowheads="1"/>
            </p:cNvSpPr>
            <p:nvPr/>
          </p:nvSpPr>
          <p:spPr bwMode="auto">
            <a:xfrm>
              <a:off x="4962" y="2763"/>
              <a:ext cx="72" cy="288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Rectangle 22"/>
            <p:cNvSpPr>
              <a:spLocks noChangeArrowheads="1"/>
            </p:cNvSpPr>
            <p:nvPr/>
          </p:nvSpPr>
          <p:spPr bwMode="auto">
            <a:xfrm>
              <a:off x="1920" y="2256"/>
              <a:ext cx="48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1200"/>
                <a:t>Speech</a:t>
              </a:r>
              <a:br>
                <a:rPr lang="fi-FI" sz="1200"/>
              </a:br>
              <a:r>
                <a:rPr lang="fi-FI" sz="1200"/>
                <a:t>Waveform</a:t>
              </a:r>
              <a:endParaRPr lang="en-GB" sz="1200"/>
            </a:p>
          </p:txBody>
        </p:sp>
        <p:sp>
          <p:nvSpPr>
            <p:cNvPr id="12312" name="Rectangle 23"/>
            <p:cNvSpPr>
              <a:spLocks noChangeArrowheads="1"/>
            </p:cNvSpPr>
            <p:nvPr/>
          </p:nvSpPr>
          <p:spPr bwMode="auto">
            <a:xfrm>
              <a:off x="1920" y="2688"/>
              <a:ext cx="480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1200"/>
                <a:t>Spectral</a:t>
              </a:r>
              <a:br>
                <a:rPr lang="fi-FI" sz="1200"/>
              </a:br>
              <a:r>
                <a:rPr lang="fi-FI" sz="1200"/>
                <a:t>Feature</a:t>
              </a:r>
              <a:br>
                <a:rPr lang="fi-FI" sz="1200"/>
              </a:br>
              <a:r>
                <a:rPr lang="fi-FI" sz="1200"/>
                <a:t>Vectors</a:t>
              </a:r>
              <a:endParaRPr lang="en-GB" sz="1200"/>
            </a:p>
          </p:txBody>
        </p:sp>
        <p:sp>
          <p:nvSpPr>
            <p:cNvPr id="12313" name="Rectangle 24"/>
            <p:cNvSpPr>
              <a:spLocks noChangeArrowheads="1"/>
            </p:cNvSpPr>
            <p:nvPr/>
          </p:nvSpPr>
          <p:spPr bwMode="auto">
            <a:xfrm>
              <a:off x="1920" y="3360"/>
              <a:ext cx="528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1200"/>
                <a:t>Phone</a:t>
              </a:r>
              <a:br>
                <a:rPr lang="fi-FI" sz="1200"/>
              </a:br>
              <a:r>
                <a:rPr lang="fi-FI" sz="1200"/>
                <a:t>Likelihoods</a:t>
              </a:r>
              <a:br>
                <a:rPr lang="fi-FI" sz="1200"/>
              </a:br>
              <a:r>
                <a:rPr lang="fi-FI" sz="1200"/>
                <a:t>P(o|q)</a:t>
              </a:r>
              <a:endParaRPr lang="en-GB" sz="1200"/>
            </a:p>
          </p:txBody>
        </p:sp>
        <p:sp>
          <p:nvSpPr>
            <p:cNvPr id="12314" name="Rectangle 25"/>
            <p:cNvSpPr>
              <a:spLocks noChangeArrowheads="1"/>
            </p:cNvSpPr>
            <p:nvPr/>
          </p:nvSpPr>
          <p:spPr bwMode="auto">
            <a:xfrm>
              <a:off x="1920" y="4080"/>
              <a:ext cx="52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1200"/>
                <a:t>Words</a:t>
              </a:r>
              <a:endParaRPr lang="en-GB" sz="1200"/>
            </a:p>
          </p:txBody>
        </p:sp>
        <p:sp>
          <p:nvSpPr>
            <p:cNvPr id="12315" name="Rectangle 26"/>
            <p:cNvSpPr>
              <a:spLocks noChangeArrowheads="1"/>
            </p:cNvSpPr>
            <p:nvPr/>
          </p:nvSpPr>
          <p:spPr bwMode="auto">
            <a:xfrm>
              <a:off x="1872" y="2496"/>
              <a:ext cx="72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>
                  <a:latin typeface="Arial Unicode MS" pitchFamily="34" charset="-128"/>
                </a:rPr>
                <a:t>Feature Extraction</a:t>
              </a:r>
              <a:br>
                <a:rPr lang="fi-FI" sz="900">
                  <a:latin typeface="Arial Unicode MS" pitchFamily="34" charset="-128"/>
                </a:rPr>
              </a:br>
              <a:r>
                <a:rPr lang="fi-FI" sz="900">
                  <a:latin typeface="Arial Unicode MS" pitchFamily="34" charset="-128"/>
                </a:rPr>
                <a:t>(Signal Processing)</a:t>
              </a:r>
              <a:endParaRPr lang="en-GB" sz="900">
                <a:latin typeface="Arial Unicode MS" pitchFamily="34" charset="-128"/>
              </a:endParaRPr>
            </a:p>
          </p:txBody>
        </p:sp>
        <p:sp>
          <p:nvSpPr>
            <p:cNvPr id="12316" name="Rectangle 27"/>
            <p:cNvSpPr>
              <a:spLocks noChangeArrowheads="1"/>
            </p:cNvSpPr>
            <p:nvPr/>
          </p:nvSpPr>
          <p:spPr bwMode="auto">
            <a:xfrm>
              <a:off x="1824" y="3072"/>
              <a:ext cx="816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>
                  <a:latin typeface="Arial Unicode MS" pitchFamily="34" charset="-128"/>
                </a:rPr>
                <a:t>Phone Likelihood</a:t>
              </a:r>
              <a:br>
                <a:rPr lang="fi-FI" sz="900">
                  <a:latin typeface="Arial Unicode MS" pitchFamily="34" charset="-128"/>
                </a:rPr>
              </a:br>
              <a:r>
                <a:rPr lang="fi-FI" sz="900">
                  <a:latin typeface="Arial Unicode MS" pitchFamily="34" charset="-128"/>
                </a:rPr>
                <a:t>Estimation (Gaussians</a:t>
              </a:r>
              <a:br>
                <a:rPr lang="fi-FI" sz="900">
                  <a:latin typeface="Arial Unicode MS" pitchFamily="34" charset="-128"/>
                </a:rPr>
              </a:br>
              <a:r>
                <a:rPr lang="fi-FI" sz="900">
                  <a:latin typeface="Arial Unicode MS" pitchFamily="34" charset="-128"/>
                </a:rPr>
                <a:t>or Neural Networks)</a:t>
              </a:r>
              <a:endParaRPr lang="en-GB" sz="900">
                <a:latin typeface="Arial Unicode MS" pitchFamily="34" charset="-128"/>
              </a:endParaRPr>
            </a:p>
          </p:txBody>
        </p:sp>
        <p:sp>
          <p:nvSpPr>
            <p:cNvPr id="12317" name="Rectangle 28"/>
            <p:cNvSpPr>
              <a:spLocks noChangeArrowheads="1"/>
            </p:cNvSpPr>
            <p:nvPr/>
          </p:nvSpPr>
          <p:spPr bwMode="auto">
            <a:xfrm>
              <a:off x="1824" y="3792"/>
              <a:ext cx="76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>
                  <a:latin typeface="Arial Unicode MS" pitchFamily="34" charset="-128"/>
                </a:rPr>
                <a:t>Decoding (Viterbi</a:t>
              </a:r>
              <a:br>
                <a:rPr lang="fi-FI" sz="900">
                  <a:latin typeface="Arial Unicode MS" pitchFamily="34" charset="-128"/>
                </a:rPr>
              </a:br>
              <a:r>
                <a:rPr lang="fi-FI" sz="900">
                  <a:latin typeface="Arial Unicode MS" pitchFamily="34" charset="-128"/>
                </a:rPr>
                <a:t>or Stack Decoder)</a:t>
              </a:r>
              <a:endParaRPr lang="en-GB" sz="900">
                <a:latin typeface="Arial Unicode MS" pitchFamily="34" charset="-128"/>
              </a:endParaRPr>
            </a:p>
          </p:txBody>
        </p:sp>
        <p:sp>
          <p:nvSpPr>
            <p:cNvPr id="12318" name="Rectangle 29"/>
            <p:cNvSpPr>
              <a:spLocks noChangeArrowheads="1"/>
            </p:cNvSpPr>
            <p:nvPr/>
          </p:nvSpPr>
          <p:spPr bwMode="auto">
            <a:xfrm>
              <a:off x="1152" y="2784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/>
                <a:t>Neural Net</a:t>
              </a:r>
              <a:endParaRPr lang="en-GB" sz="900"/>
            </a:p>
          </p:txBody>
        </p:sp>
        <p:sp>
          <p:nvSpPr>
            <p:cNvPr id="12319" name="Rectangle 30"/>
            <p:cNvSpPr>
              <a:spLocks noChangeArrowheads="1"/>
            </p:cNvSpPr>
            <p:nvPr/>
          </p:nvSpPr>
          <p:spPr bwMode="auto">
            <a:xfrm>
              <a:off x="1152" y="3504"/>
              <a:ext cx="62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/>
                <a:t>N-gram Grammar</a:t>
              </a:r>
              <a:endParaRPr lang="en-GB" sz="900"/>
            </a:p>
          </p:txBody>
        </p:sp>
        <p:sp>
          <p:nvSpPr>
            <p:cNvPr id="12320" name="Rectangle 31"/>
            <p:cNvSpPr>
              <a:spLocks noChangeArrowheads="1"/>
            </p:cNvSpPr>
            <p:nvPr/>
          </p:nvSpPr>
          <p:spPr bwMode="auto">
            <a:xfrm>
              <a:off x="1152" y="3864"/>
              <a:ext cx="528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fi-FI" sz="900"/>
                <a:t>HMM Lexicon</a:t>
              </a:r>
              <a:endParaRPr lang="en-GB" sz="900"/>
            </a:p>
          </p:txBody>
        </p:sp>
        <p:sp>
          <p:nvSpPr>
            <p:cNvPr id="12321" name="Line 32"/>
            <p:cNvSpPr>
              <a:spLocks noChangeShapeType="1"/>
            </p:cNvSpPr>
            <p:nvPr/>
          </p:nvSpPr>
          <p:spPr bwMode="auto">
            <a:xfrm>
              <a:off x="1659" y="3918"/>
              <a:ext cx="19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14478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=H, 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=S | 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=L,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 ) = 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(State Estimation Problem)</a:t>
            </a:r>
          </a:p>
        </p:txBody>
      </p:sp>
      <p:graphicFrame>
        <p:nvGraphicFramePr>
          <p:cNvPr id="8704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450782"/>
              </p:ext>
            </p:extLst>
          </p:nvPr>
        </p:nvGraphicFramePr>
        <p:xfrm>
          <a:off x="317500" y="3213100"/>
          <a:ext cx="85852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30" name="Equation" r:id="rId4" imgW="3276360" imgH="431640" progId="Equation.3">
                  <p:embed/>
                </p:oleObj>
              </mc:Choice>
              <mc:Fallback>
                <p:oleObj name="Equation" r:id="rId4" imgW="3276360" imgH="4316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3213100"/>
                        <a:ext cx="85852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6764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=S | 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=F) = 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(State Estimation Problem)</a:t>
            </a:r>
          </a:p>
        </p:txBody>
      </p:sp>
      <p:sp>
        <p:nvSpPr>
          <p:cNvPr id="89091" name="Rectangle 1"/>
          <p:cNvSpPr>
            <a:spLocks noChangeArrowheads="1"/>
          </p:cNvSpPr>
          <p:nvPr/>
        </p:nvSpPr>
        <p:spPr bwMode="auto">
          <a:xfrm>
            <a:off x="533400" y="3810000"/>
            <a:ext cx="807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/>
              <a:t>Most Probable Path Problem</a:t>
            </a:r>
            <a:r>
              <a:rPr lang="en-US" sz="2800" dirty="0"/>
              <a:t>:  Find </a:t>
            </a:r>
            <a:r>
              <a:rPr lang="en-US" sz="2800" i="1" dirty="0"/>
              <a:t>q</a:t>
            </a:r>
            <a:r>
              <a:rPr lang="en-US" sz="2800" baseline="-25000" dirty="0"/>
              <a:t>1</a:t>
            </a:r>
            <a:r>
              <a:rPr lang="en-US" sz="2800" dirty="0"/>
              <a:t>, </a:t>
            </a:r>
            <a:r>
              <a:rPr lang="en-US" sz="2800" i="1" dirty="0"/>
              <a:t>q</a:t>
            </a:r>
            <a:r>
              <a:rPr lang="en-US" sz="2800" baseline="-25000" dirty="0"/>
              <a:t>2</a:t>
            </a:r>
            <a:r>
              <a:rPr lang="en-US" sz="2800" dirty="0"/>
              <a:t> such that </a:t>
            </a:r>
          </a:p>
          <a:p>
            <a:pPr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800" i="1" dirty="0"/>
              <a:t>P</a:t>
            </a:r>
            <a:r>
              <a:rPr lang="en-US" sz="2800" dirty="0"/>
              <a:t>(</a:t>
            </a:r>
            <a:r>
              <a:rPr lang="en-US" sz="2800" i="1" dirty="0"/>
              <a:t>q</a:t>
            </a:r>
            <a:r>
              <a:rPr lang="en-US" sz="2800" baseline="-25000" dirty="0"/>
              <a:t>1 </a:t>
            </a:r>
            <a:r>
              <a:rPr lang="en-US" sz="2800" dirty="0"/>
              <a:t>= </a:t>
            </a:r>
            <a:r>
              <a:rPr lang="en-US" sz="2800" i="1" dirty="0"/>
              <a:t>x</a:t>
            </a:r>
            <a:r>
              <a:rPr lang="en-US" sz="2800" dirty="0"/>
              <a:t>, </a:t>
            </a:r>
            <a:r>
              <a:rPr lang="en-US" sz="2800" i="1" dirty="0"/>
              <a:t>q</a:t>
            </a:r>
            <a:r>
              <a:rPr lang="en-US" sz="2800" baseline="-25000" dirty="0"/>
              <a:t>2 </a:t>
            </a:r>
            <a:r>
              <a:rPr lang="en-US" sz="2800" dirty="0"/>
              <a:t>= </a:t>
            </a:r>
            <a:r>
              <a:rPr lang="en-US" sz="2800" i="1" dirty="0"/>
              <a:t>y</a:t>
            </a:r>
            <a:r>
              <a:rPr lang="en-US" sz="2800" dirty="0"/>
              <a:t> | </a:t>
            </a:r>
            <a:r>
              <a:rPr lang="en-US" sz="2800" i="1" dirty="0"/>
              <a:t>o</a:t>
            </a:r>
            <a:r>
              <a:rPr lang="en-US" sz="2800" baseline="-25000" dirty="0"/>
              <a:t>1 </a:t>
            </a:r>
            <a:r>
              <a:rPr lang="en-US" sz="2800" dirty="0"/>
              <a:t>= L, </a:t>
            </a:r>
            <a:r>
              <a:rPr lang="en-US" sz="2800" i="1" dirty="0"/>
              <a:t>o</a:t>
            </a:r>
            <a:r>
              <a:rPr lang="en-US" sz="2800" baseline="-25000" dirty="0"/>
              <a:t>2 </a:t>
            </a:r>
            <a:r>
              <a:rPr lang="en-US" sz="2800" dirty="0"/>
              <a:t>= F) is a </a:t>
            </a:r>
            <a:r>
              <a:rPr lang="en-US" sz="2800" i="1" dirty="0"/>
              <a:t>maximum</a:t>
            </a:r>
            <a:r>
              <a:rPr lang="en-US" sz="2800" dirty="0"/>
              <a:t> 	over all possible values of </a:t>
            </a:r>
            <a:r>
              <a:rPr lang="en-US" sz="2800" i="1" dirty="0"/>
              <a:t>x</a:t>
            </a:r>
            <a:r>
              <a:rPr lang="en-US" sz="2800" dirty="0"/>
              <a:t> and </a:t>
            </a:r>
            <a:r>
              <a:rPr lang="en-US" sz="2800" i="1" dirty="0"/>
              <a:t>y</a:t>
            </a:r>
            <a:r>
              <a:rPr lang="en-US" sz="2800" dirty="0"/>
              <a:t>, and give the 	values of </a:t>
            </a:r>
            <a:r>
              <a:rPr lang="en-US" sz="2800" i="1" dirty="0"/>
              <a:t>x</a:t>
            </a:r>
            <a:r>
              <a:rPr lang="en-US" sz="2800" dirty="0"/>
              <a:t> and </a:t>
            </a:r>
            <a:r>
              <a:rPr lang="en-US" sz="2800" i="1" dirty="0"/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2895600"/>
            <a:ext cx="8008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Needed as part of solving the “Decoding Problem”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6858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=S | 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=F) = ?</a:t>
            </a:r>
          </a:p>
        </p:txBody>
      </p:sp>
      <p:graphicFrame>
        <p:nvGraphicFramePr>
          <p:cNvPr id="9011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52400" y="2286000"/>
          <a:ext cx="8763000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01" name="Equation" r:id="rId4" imgW="3911600" imgH="1320800" progId="Equation.3">
                  <p:embed/>
                </p:oleObj>
              </mc:Choice>
              <mc:Fallback>
                <p:oleObj name="Equation" r:id="rId4" imgW="3911600" imgH="1320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86000"/>
                        <a:ext cx="8763000" cy="296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ular Callout 3"/>
          <p:cNvSpPr/>
          <p:nvPr/>
        </p:nvSpPr>
        <p:spPr bwMode="auto">
          <a:xfrm>
            <a:off x="5867400" y="5029612"/>
            <a:ext cx="2743200" cy="609187"/>
          </a:xfrm>
          <a:prstGeom prst="wedgeRoundRectCallout">
            <a:avLst>
              <a:gd name="adj1" fmla="val -37154"/>
              <a:gd name="adj2" fmla="val -162246"/>
              <a:gd name="adj3" fmla="val 16667"/>
            </a:avLst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9800" y="5105400"/>
            <a:ext cx="236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Conditioning rule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3</a:t>
            </a:r>
            <a:r>
              <a:rPr lang="en-US" sz="3600" dirty="0"/>
              <a:t>=H | 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=F,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=L, </a:t>
            </a:r>
            <a:r>
              <a:rPr lang="en-US" sz="3600" i="1" dirty="0"/>
              <a:t>o</a:t>
            </a:r>
            <a:r>
              <a:rPr lang="en-US" sz="3600" baseline="-25000" dirty="0"/>
              <a:t>3</a:t>
            </a:r>
            <a:r>
              <a:rPr lang="en-US" sz="3600" dirty="0"/>
              <a:t>=Y) = 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(Decoding Problem)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8077200" cy="914400"/>
          </a:xfrm>
        </p:spPr>
        <p:txBody>
          <a:bodyPr/>
          <a:lstStyle/>
          <a:p>
            <a:pPr eaLnBrk="1" hangingPunct="1"/>
            <a:r>
              <a:rPr lang="en-US" sz="3600" i="1" dirty="0"/>
              <a:t>P</a:t>
            </a:r>
            <a:r>
              <a:rPr lang="en-US" sz="3600" dirty="0"/>
              <a:t>(</a:t>
            </a:r>
            <a:r>
              <a:rPr lang="en-US" sz="3600" i="1" dirty="0"/>
              <a:t>q</a:t>
            </a:r>
            <a:r>
              <a:rPr lang="en-US" sz="3600" baseline="-25000" dirty="0"/>
              <a:t>3</a:t>
            </a:r>
            <a:r>
              <a:rPr lang="en-US" sz="3600" dirty="0"/>
              <a:t>=H | </a:t>
            </a:r>
            <a:r>
              <a:rPr lang="en-US" sz="3600" i="1" dirty="0"/>
              <a:t>o</a:t>
            </a:r>
            <a:r>
              <a:rPr lang="en-US" sz="3600" baseline="-25000" dirty="0"/>
              <a:t>1</a:t>
            </a:r>
            <a:r>
              <a:rPr lang="en-US" sz="3600" dirty="0"/>
              <a:t>=F,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=L, </a:t>
            </a:r>
            <a:r>
              <a:rPr lang="en-US" sz="3600" i="1" dirty="0"/>
              <a:t>o</a:t>
            </a:r>
            <a:r>
              <a:rPr lang="en-US" sz="3600" baseline="-25000" dirty="0"/>
              <a:t>3</a:t>
            </a:r>
            <a:r>
              <a:rPr lang="en-US" sz="3600" dirty="0"/>
              <a:t>=Y) = ?</a:t>
            </a:r>
          </a:p>
        </p:txBody>
      </p:sp>
      <p:graphicFrame>
        <p:nvGraphicFramePr>
          <p:cNvPr id="9216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6418399"/>
              </p:ext>
            </p:extLst>
          </p:nvPr>
        </p:nvGraphicFramePr>
        <p:xfrm>
          <a:off x="129234" y="2133600"/>
          <a:ext cx="8656932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3" name="Equation" r:id="rId4" imgW="3937000" imgH="914400" progId="Equation.3">
                  <p:embed/>
                </p:oleObj>
              </mc:Choice>
              <mc:Fallback>
                <p:oleObj name="Equation" r:id="rId4" imgW="3937000" imgH="914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234" y="2133600"/>
                        <a:ext cx="8656932" cy="201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4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" y="4411663"/>
          <a:ext cx="8839200" cy="218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4" name="Equation" r:id="rId6" imgW="6375400" imgH="1574800" progId="Equation.3">
                  <p:embed/>
                </p:oleObj>
              </mc:Choice>
              <mc:Fallback>
                <p:oleObj name="Equation" r:id="rId6" imgW="6375400" imgH="1574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411663"/>
                        <a:ext cx="8839200" cy="218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685800" y="3886200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where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7010400" y="1447800"/>
            <a:ext cx="1904999" cy="476354"/>
          </a:xfrm>
          <a:prstGeom prst="wedgeRoundRectCallout">
            <a:avLst>
              <a:gd name="adj1" fmla="val -20833"/>
              <a:gd name="adj2" fmla="val 94529"/>
              <a:gd name="adj3" fmla="val 16667"/>
            </a:avLst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10400" y="1443335"/>
            <a:ext cx="184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 rule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838200" y="762000"/>
            <a:ext cx="8077200" cy="838200"/>
          </a:xfrm>
        </p:spPr>
        <p:txBody>
          <a:bodyPr/>
          <a:lstStyle/>
          <a:p>
            <a:r>
              <a:rPr lang="en-US" sz="3600" dirty="0"/>
              <a:t>P(</a:t>
            </a:r>
            <a:r>
              <a:rPr lang="en-US" sz="3600" i="1" dirty="0"/>
              <a:t>q</a:t>
            </a:r>
            <a:r>
              <a:rPr lang="en-US" sz="3600" baseline="-25000" dirty="0"/>
              <a:t>2</a:t>
            </a:r>
            <a:r>
              <a:rPr lang="en-US" sz="3600" dirty="0"/>
              <a:t> = H | </a:t>
            </a:r>
            <a:r>
              <a:rPr lang="en-US" sz="3600" i="1" dirty="0"/>
              <a:t>q</a:t>
            </a:r>
            <a:r>
              <a:rPr lang="en-US" sz="3600" baseline="-25000" dirty="0"/>
              <a:t>1</a:t>
            </a:r>
            <a:r>
              <a:rPr lang="en-US" sz="3600" dirty="0"/>
              <a:t> = S, </a:t>
            </a:r>
            <a:r>
              <a:rPr lang="en-US" sz="3600" i="1" dirty="0"/>
              <a:t>o</a:t>
            </a:r>
            <a:r>
              <a:rPr lang="en-US" sz="3600" baseline="-25000" dirty="0"/>
              <a:t>2</a:t>
            </a:r>
            <a:r>
              <a:rPr lang="en-US" sz="3600" dirty="0"/>
              <a:t>=F) = ?  </a:t>
            </a:r>
          </a:p>
        </p:txBody>
      </p:sp>
      <p:graphicFrame>
        <p:nvGraphicFramePr>
          <p:cNvPr id="93188" name="Content Placeholder 7"/>
          <p:cNvGraphicFramePr>
            <a:graphicFrameLocks noGrp="1" noChangeAspect="1"/>
          </p:cNvGraphicFramePr>
          <p:nvPr>
            <p:ph idx="1"/>
          </p:nvPr>
        </p:nvGraphicFramePr>
        <p:xfrm>
          <a:off x="433388" y="2667000"/>
          <a:ext cx="7720012" cy="291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81" name="Equation" r:id="rId4" imgW="4241800" imgH="1600200" progId="Equation.3">
                  <p:embed/>
                </p:oleObj>
              </mc:Choice>
              <mc:Fallback>
                <p:oleObj name="Equation" r:id="rId4" imgW="4241800" imgH="1600200" progId="Equation.3">
                  <p:embed/>
                  <p:pic>
                    <p:nvPicPr>
                      <p:cNvPr id="0" name="Content Placeholder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2667000"/>
                        <a:ext cx="7720012" cy="291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9" name="TextBox 8"/>
          <p:cNvSpPr txBox="1">
            <a:spLocks noChangeArrowheads="1"/>
          </p:cNvSpPr>
          <p:nvPr/>
        </p:nvSpPr>
        <p:spPr bwMode="auto">
          <a:xfrm>
            <a:off x="5867400" y="2667000"/>
            <a:ext cx="195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by cond. chain rule</a:t>
            </a:r>
          </a:p>
        </p:txBody>
      </p:sp>
      <p:sp>
        <p:nvSpPr>
          <p:cNvPr id="93190" name="TextBox 10"/>
          <p:cNvSpPr txBox="1">
            <a:spLocks noChangeArrowheads="1"/>
          </p:cNvSpPr>
          <p:nvPr/>
        </p:nvSpPr>
        <p:spPr bwMode="auto">
          <a:xfrm>
            <a:off x="5410200" y="3048000"/>
            <a:ext cx="2884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by independence of q</a:t>
            </a:r>
            <a:r>
              <a:rPr lang="en-US" sz="1800" baseline="-25000"/>
              <a:t>1</a:t>
            </a:r>
            <a:r>
              <a:rPr lang="en-US" sz="1800"/>
              <a:t> and o</a:t>
            </a:r>
            <a:r>
              <a:rPr lang="en-US" sz="1800" baseline="-25000"/>
              <a:t>2</a:t>
            </a:r>
          </a:p>
        </p:txBody>
      </p:sp>
      <p:sp>
        <p:nvSpPr>
          <p:cNvPr id="93191" name="TextBox 11"/>
          <p:cNvSpPr txBox="1">
            <a:spLocks noChangeArrowheads="1"/>
          </p:cNvSpPr>
          <p:nvPr/>
        </p:nvSpPr>
        <p:spPr bwMode="auto">
          <a:xfrm>
            <a:off x="7978775" y="3505200"/>
            <a:ext cx="116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Bayes rule</a:t>
            </a:r>
          </a:p>
        </p:txBody>
      </p:sp>
      <p:sp>
        <p:nvSpPr>
          <p:cNvPr id="93192" name="TextBox 12"/>
          <p:cNvSpPr txBox="1">
            <a:spLocks noChangeArrowheads="1"/>
          </p:cNvSpPr>
          <p:nvPr/>
        </p:nvSpPr>
        <p:spPr bwMode="auto">
          <a:xfrm>
            <a:off x="7162800" y="396240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/>
              <a:t>Markov assump.</a:t>
            </a:r>
          </a:p>
        </p:txBody>
      </p:sp>
      <p:sp>
        <p:nvSpPr>
          <p:cNvPr id="93193" name="TextBox 13"/>
          <p:cNvSpPr txBox="1">
            <a:spLocks noChangeArrowheads="1"/>
          </p:cNvSpPr>
          <p:nvPr/>
        </p:nvSpPr>
        <p:spPr bwMode="auto">
          <a:xfrm>
            <a:off x="7620000" y="4953000"/>
            <a:ext cx="1319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Product rule</a:t>
            </a:r>
          </a:p>
        </p:txBody>
      </p:sp>
      <p:cxnSp>
        <p:nvCxnSpPr>
          <p:cNvPr id="93194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8026400" y="4775200"/>
            <a:ext cx="304800" cy="203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Solve HMM Problems Efficiently?</a:t>
            </a:r>
          </a:p>
        </p:txBody>
      </p:sp>
    </p:spTree>
    <p:extLst>
      <p:ext uri="{BB962C8B-B14F-4D97-AF65-F5344CB8AC3E}">
        <p14:creationId xmlns:p14="http://schemas.microsoft.com/office/powerpoint/2010/main" val="29247354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77A0-EE7B-2E43-83E1-8377DE6E4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76962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Nothing on the Final Exam in the remaining speech recognition slides</a:t>
            </a:r>
          </a:p>
        </p:txBody>
      </p:sp>
    </p:spTree>
    <p:extLst>
      <p:ext uri="{BB962C8B-B14F-4D97-AF65-F5344CB8AC3E}">
        <p14:creationId xmlns:p14="http://schemas.microsoft.com/office/powerpoint/2010/main" val="26219564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80772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Computation of </a:t>
            </a:r>
            <a:r>
              <a:rPr lang="en-US" sz="3600" b="0" i="1" dirty="0"/>
              <a:t>P</a:t>
            </a:r>
            <a:r>
              <a:rPr lang="en-US" sz="3600" b="0" dirty="0"/>
              <a:t>(</a:t>
            </a:r>
            <a:r>
              <a:rPr lang="en-US" sz="3600" b="0" i="1" dirty="0"/>
              <a:t>O</a:t>
            </a:r>
            <a:r>
              <a:rPr lang="en-US" sz="3600" b="0" dirty="0"/>
              <a:t> | </a:t>
            </a:r>
            <a:r>
              <a:rPr lang="en-US" sz="3600" b="0" dirty="0" err="1">
                <a:latin typeface="Times New Roman"/>
                <a:cs typeface="Times New Roman"/>
                <a:sym typeface="Symbol" pitchFamily="18" charset="2"/>
              </a:rPr>
              <a:t>λ</a:t>
            </a:r>
            <a:r>
              <a:rPr lang="en-US" sz="3600" b="0" dirty="0">
                <a:sym typeface="Symbol" pitchFamily="18" charset="2"/>
              </a:rPr>
              <a:t>)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438400"/>
            <a:ext cx="8077200" cy="3657600"/>
          </a:xfrm>
        </p:spPr>
        <p:txBody>
          <a:bodyPr/>
          <a:lstStyle/>
          <a:p>
            <a:pPr eaLnBrk="1" hangingPunct="1"/>
            <a:r>
              <a:rPr lang="en-US" sz="2800" b="0" dirty="0"/>
              <a:t>Since there are </a:t>
            </a:r>
            <a:r>
              <a:rPr lang="en-US" sz="2800" b="0" i="1" dirty="0"/>
              <a:t>N</a:t>
            </a:r>
            <a:r>
              <a:rPr lang="en-US" sz="2800" b="0" i="1" baseline="30000" dirty="0"/>
              <a:t>T</a:t>
            </a:r>
            <a:r>
              <a:rPr lang="en-US" sz="2800" b="0" dirty="0"/>
              <a:t> sequences (</a:t>
            </a:r>
            <a:r>
              <a:rPr lang="en-US" sz="2800" b="0" i="1" dirty="0"/>
              <a:t>N</a:t>
            </a:r>
            <a:r>
              <a:rPr lang="en-US" sz="2800" b="0" dirty="0"/>
              <a:t> hidden states and </a:t>
            </a:r>
            <a:r>
              <a:rPr lang="en-US" sz="2800" b="0" i="1" dirty="0"/>
              <a:t>T</a:t>
            </a:r>
            <a:r>
              <a:rPr lang="en-US" sz="2800" b="0" dirty="0"/>
              <a:t> observations), </a:t>
            </a:r>
            <a:r>
              <a:rPr lang="en-US" sz="2800" b="0" i="1" dirty="0"/>
              <a:t>O</a:t>
            </a:r>
            <a:r>
              <a:rPr lang="en-US" sz="2800" b="0" dirty="0"/>
              <a:t>(</a:t>
            </a:r>
            <a:r>
              <a:rPr lang="en-US" sz="2800" b="0" i="1" dirty="0"/>
              <a:t>T</a:t>
            </a:r>
            <a:r>
              <a:rPr lang="en-US" sz="2800" b="0" dirty="0"/>
              <a:t> </a:t>
            </a:r>
            <a:r>
              <a:rPr lang="en-US" sz="2800" b="0" i="1" dirty="0"/>
              <a:t>N</a:t>
            </a:r>
            <a:r>
              <a:rPr lang="en-US" sz="2800" b="0" i="1" baseline="30000" dirty="0"/>
              <a:t>T</a:t>
            </a:r>
            <a:r>
              <a:rPr lang="en-US" sz="2800" b="0" i="1" dirty="0"/>
              <a:t> </a:t>
            </a:r>
            <a:r>
              <a:rPr lang="en-US" sz="2800" b="0" dirty="0"/>
              <a:t>) calculations required!</a:t>
            </a:r>
          </a:p>
          <a:p>
            <a:pPr eaLnBrk="1" hangingPunct="1">
              <a:buFont typeface="Wingdings" pitchFamily="2" charset="2"/>
              <a:buNone/>
            </a:pPr>
            <a:endParaRPr lang="en-US" sz="2800" b="0" dirty="0"/>
          </a:p>
          <a:p>
            <a:pPr eaLnBrk="1" hangingPunct="1"/>
            <a:r>
              <a:rPr lang="en-US" sz="2800" b="0" dirty="0"/>
              <a:t>For </a:t>
            </a:r>
            <a:r>
              <a:rPr lang="en-US" sz="2800" b="0" i="1" dirty="0"/>
              <a:t>N </a:t>
            </a:r>
            <a:r>
              <a:rPr lang="en-US" sz="2800" b="0" dirty="0"/>
              <a:t>= 5, </a:t>
            </a:r>
            <a:r>
              <a:rPr lang="en-US" sz="2800" b="0" i="1" dirty="0"/>
              <a:t>T </a:t>
            </a:r>
            <a:r>
              <a:rPr lang="en-US" sz="2800" b="0" dirty="0"/>
              <a:t>= 100  </a:t>
            </a:r>
            <a:r>
              <a:rPr lang="en-US" sz="2800" b="0" dirty="0">
                <a:sym typeface="Symbol" pitchFamily="18" charset="2"/>
              </a:rPr>
              <a:t>⇒  </a:t>
            </a:r>
            <a:r>
              <a:rPr lang="en-US" sz="2800" b="0" dirty="0"/>
              <a:t>10</a:t>
            </a:r>
            <a:r>
              <a:rPr lang="en-US" sz="2800" b="0" baseline="30000" dirty="0"/>
              <a:t>72</a:t>
            </a:r>
            <a:r>
              <a:rPr lang="en-US" sz="2800" b="0" dirty="0"/>
              <a:t> computations!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772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Compute Bayesian likelihood 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dirty="0"/>
              <a:t> 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/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/>
              <a:t>	</a:t>
            </a:r>
            <a:r>
              <a:rPr lang="en-US" i="1" dirty="0"/>
              <a:t>incrementally</a:t>
            </a:r>
            <a:r>
              <a:rPr lang="en-US" dirty="0"/>
              <a:t> by following the state transitions for 	the HMM </a:t>
            </a:r>
            <a:r>
              <a:rPr lang="en-US" dirty="0" err="1">
                <a:sym typeface="Symbol" pitchFamily="18" charset="2"/>
              </a:rPr>
              <a:t>λ</a:t>
            </a:r>
            <a:endParaRPr lang="en-US" dirty="0">
              <a:sym typeface="Symbol" pitchFamily="18" charset="2"/>
            </a:endParaRPr>
          </a:p>
          <a:p>
            <a:pPr lvl="1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r>
              <a:rPr lang="en-US" dirty="0"/>
              <a:t>Let </a:t>
            </a:r>
            <a:r>
              <a:rPr lang="en-US" i="1" dirty="0" err="1"/>
              <a:t>O</a:t>
            </a:r>
            <a:r>
              <a:rPr lang="en-US" baseline="-25000" dirty="0" err="1"/>
              <a:t>t</a:t>
            </a:r>
            <a:r>
              <a:rPr lang="en-US" dirty="0"/>
              <a:t> = </a:t>
            </a:r>
            <a:r>
              <a:rPr lang="en-US" i="1" dirty="0"/>
              <a:t>o</a:t>
            </a:r>
            <a:r>
              <a:rPr lang="en-US" baseline="-25000" dirty="0"/>
              <a:t>1 </a:t>
            </a:r>
            <a:r>
              <a:rPr lang="en-US" i="1" dirty="0"/>
              <a:t>o</a:t>
            </a:r>
            <a:r>
              <a:rPr lang="en-US" baseline="-25000" dirty="0"/>
              <a:t>2 </a:t>
            </a:r>
            <a:r>
              <a:rPr lang="en-US" dirty="0"/>
              <a:t>… </a:t>
            </a:r>
            <a:r>
              <a:rPr lang="en-US" i="1" dirty="0"/>
              <a:t>o</a:t>
            </a:r>
            <a:r>
              <a:rPr lang="en-US" baseline="-25000" dirty="0"/>
              <a:t>t-1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defRPr/>
            </a:pP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 err="1"/>
              <a:t>O</a:t>
            </a:r>
            <a:r>
              <a:rPr lang="en-US" baseline="-25000" dirty="0" err="1"/>
              <a:t>t</a:t>
            </a:r>
            <a:r>
              <a:rPr lang="en-US" dirty="0"/>
              <a:t>, </a:t>
            </a:r>
            <a:r>
              <a:rPr lang="en-US" i="1" dirty="0"/>
              <a:t>j</a:t>
            </a:r>
            <a:r>
              <a:rPr lang="en-US" dirty="0"/>
              <a:t> 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/>
              <a:t>) = </a:t>
            </a:r>
            <a:r>
              <a:rPr lang="en-US" i="1" dirty="0"/>
              <a:t>P</a:t>
            </a:r>
            <a:r>
              <a:rPr lang="en-US" dirty="0"/>
              <a:t>(</a:t>
            </a:r>
            <a:r>
              <a:rPr lang="en-US" i="1" dirty="0"/>
              <a:t>O</a:t>
            </a:r>
            <a:r>
              <a:rPr lang="en-US" baseline="-25000" dirty="0"/>
              <a:t>t-1</a:t>
            </a:r>
            <a:r>
              <a:rPr lang="en-US" dirty="0"/>
              <a:t>, </a:t>
            </a:r>
            <a:r>
              <a:rPr lang="en-US" i="1" dirty="0" err="1"/>
              <a:t>i</a:t>
            </a:r>
            <a:r>
              <a:rPr lang="en-US" dirty="0"/>
              <a:t> | </a:t>
            </a:r>
            <a:r>
              <a:rPr lang="en-US" dirty="0" err="1">
                <a:sym typeface="Symbol" pitchFamily="18" charset="2"/>
              </a:rPr>
              <a:t>λ</a:t>
            </a:r>
            <a:r>
              <a:rPr lang="en-US" dirty="0"/>
              <a:t>) </a:t>
            </a:r>
            <a:r>
              <a:rPr lang="en-US" dirty="0" err="1"/>
              <a:t>a</a:t>
            </a:r>
            <a:r>
              <a:rPr lang="en-US" baseline="-25000" dirty="0" err="1"/>
              <a:t>i,j</a:t>
            </a:r>
            <a:r>
              <a:rPr lang="en-US" baseline="-25000" dirty="0"/>
              <a:t> </a:t>
            </a:r>
            <a:r>
              <a:rPr lang="en-US" dirty="0" err="1"/>
              <a:t>b</a:t>
            </a:r>
            <a:r>
              <a:rPr lang="en-US" baseline="-25000" dirty="0" err="1"/>
              <a:t>jt</a:t>
            </a:r>
            <a:endParaRPr lang="en-US" dirty="0"/>
          </a:p>
          <a:p>
            <a:pPr lvl="2" eaLnBrk="1" hangingPunct="1">
              <a:defRPr/>
            </a:pPr>
            <a:r>
              <a:rPr lang="en-US" sz="2400" dirty="0"/>
              <a:t>in state </a:t>
            </a:r>
            <a:r>
              <a:rPr lang="en-US" sz="2400" i="1" dirty="0"/>
              <a:t>j</a:t>
            </a:r>
            <a:r>
              <a:rPr lang="en-US" sz="2400" dirty="0"/>
              <a:t> at </a:t>
            </a:r>
            <a:r>
              <a:rPr lang="en-US" sz="2400" dirty="0" err="1"/>
              <a:t>o</a:t>
            </a:r>
            <a:r>
              <a:rPr lang="en-US" sz="2400" baseline="-25000" dirty="0" err="1"/>
              <a:t>t</a:t>
            </a:r>
            <a:r>
              <a:rPr lang="en-US" sz="2400" dirty="0"/>
              <a:t>, previously state </a:t>
            </a:r>
            <a:r>
              <a:rPr lang="en-US" sz="2400" i="1" dirty="0" err="1"/>
              <a:t>i</a:t>
            </a:r>
            <a:r>
              <a:rPr lang="en-US" sz="2400" dirty="0"/>
              <a:t> at o</a:t>
            </a:r>
            <a:r>
              <a:rPr lang="en-US" sz="2400" baseline="-25000" dirty="0"/>
              <a:t>t-1</a:t>
            </a:r>
            <a:endParaRPr lang="en-US" sz="2400" dirty="0"/>
          </a:p>
          <a:p>
            <a:pPr lvl="2" eaLnBrk="1" hangingPunct="1">
              <a:defRPr/>
            </a:pPr>
            <a:r>
              <a:rPr lang="en-US" sz="2400" dirty="0" err="1"/>
              <a:t>a</a:t>
            </a:r>
            <a:r>
              <a:rPr lang="en-US" sz="2400" baseline="-25000" dirty="0" err="1"/>
              <a:t>i,j</a:t>
            </a:r>
            <a:r>
              <a:rPr lang="en-US" sz="2400" baseline="-25000" dirty="0"/>
              <a:t> </a:t>
            </a:r>
            <a:r>
              <a:rPr lang="en-US" sz="2400" dirty="0"/>
              <a:t>is the </a:t>
            </a:r>
            <a:r>
              <a:rPr lang="en-US" sz="2400" b="1" i="1" dirty="0"/>
              <a:t>transition probability</a:t>
            </a:r>
            <a:r>
              <a:rPr lang="en-US" sz="2400" dirty="0"/>
              <a:t> between state </a:t>
            </a:r>
            <a:r>
              <a:rPr lang="en-US" sz="2400" i="1" dirty="0" err="1"/>
              <a:t>i</a:t>
            </a:r>
            <a:r>
              <a:rPr lang="en-US" sz="2400" dirty="0"/>
              <a:t> and state </a:t>
            </a:r>
            <a:r>
              <a:rPr lang="en-US" sz="2400" i="1" dirty="0"/>
              <a:t>j</a:t>
            </a:r>
          </a:p>
          <a:p>
            <a:pPr lvl="2" eaLnBrk="1" hangingPunct="1">
              <a:defRPr/>
            </a:pPr>
            <a:r>
              <a:rPr lang="en-US" sz="2400" dirty="0" err="1"/>
              <a:t>b</a:t>
            </a:r>
            <a:r>
              <a:rPr lang="en-US" sz="2400" baseline="-25000" dirty="0" err="1"/>
              <a:t>i,t</a:t>
            </a:r>
            <a:r>
              <a:rPr lang="en-US" sz="2400" baseline="-25000" dirty="0"/>
              <a:t> </a:t>
            </a:r>
            <a:r>
              <a:rPr lang="en-US" sz="2400" dirty="0"/>
              <a:t>is the </a:t>
            </a:r>
            <a:r>
              <a:rPr lang="en-US" sz="2400" b="1" i="1" dirty="0"/>
              <a:t>observation likelihood</a:t>
            </a:r>
            <a:r>
              <a:rPr lang="en-US" sz="2400" dirty="0"/>
              <a:t> that the state </a:t>
            </a:r>
            <a:r>
              <a:rPr lang="en-US" sz="2400" i="1" dirty="0"/>
              <a:t>j</a:t>
            </a:r>
            <a:r>
              <a:rPr lang="en-US" sz="2400" dirty="0"/>
              <a:t> label matches </a:t>
            </a:r>
            <a:r>
              <a:rPr lang="en-US" sz="2400" dirty="0" err="1"/>
              <a:t>o</a:t>
            </a:r>
            <a:r>
              <a:rPr lang="en-US" sz="2400" baseline="-25000" dirty="0" err="1"/>
              <a:t>t</a:t>
            </a:r>
            <a:r>
              <a:rPr lang="en-US" sz="2400" baseline="-25000" dirty="0"/>
              <a:t> </a:t>
            </a:r>
            <a:endParaRPr lang="en-US" sz="2400" dirty="0"/>
          </a:p>
          <a:p>
            <a:pPr lvl="1" eaLnBrk="1" hangingPunct="1">
              <a:defRPr/>
            </a:pPr>
            <a:endParaRPr lang="en-US" dirty="0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/>
          <a:lstStyle/>
          <a:p>
            <a:pPr eaLnBrk="1" hangingPunct="1"/>
            <a:r>
              <a:rPr lang="en-US" sz="3600" dirty="0"/>
              <a:t>Forward Algorithm for Solving Evaluation Problem</a:t>
            </a:r>
          </a:p>
        </p:txBody>
      </p:sp>
      <p:grpSp>
        <p:nvGrpSpPr>
          <p:cNvPr id="94213" name="Group 4"/>
          <p:cNvGrpSpPr>
            <a:grpSpLocks/>
          </p:cNvGrpSpPr>
          <p:nvPr/>
        </p:nvGrpSpPr>
        <p:grpSpPr bwMode="auto">
          <a:xfrm>
            <a:off x="6096000" y="3276601"/>
            <a:ext cx="2057400" cy="1223963"/>
            <a:chOff x="3744" y="2016"/>
            <a:chExt cx="1296" cy="771"/>
          </a:xfrm>
        </p:grpSpPr>
        <p:grpSp>
          <p:nvGrpSpPr>
            <p:cNvPr id="94214" name="Group 5"/>
            <p:cNvGrpSpPr>
              <a:grpSpLocks/>
            </p:cNvGrpSpPr>
            <p:nvPr/>
          </p:nvGrpSpPr>
          <p:grpSpPr bwMode="auto">
            <a:xfrm>
              <a:off x="3744" y="2016"/>
              <a:ext cx="1296" cy="551"/>
              <a:chOff x="3792" y="1993"/>
              <a:chExt cx="1296" cy="551"/>
            </a:xfrm>
          </p:grpSpPr>
          <p:sp>
            <p:nvSpPr>
              <p:cNvPr id="94217" name="Oval 6"/>
              <p:cNvSpPr>
                <a:spLocks noChangeArrowheads="1"/>
              </p:cNvSpPr>
              <p:nvPr/>
            </p:nvSpPr>
            <p:spPr bwMode="auto">
              <a:xfrm>
                <a:off x="3792" y="2112"/>
                <a:ext cx="432" cy="4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i="1" dirty="0" err="1">
                    <a:latin typeface="Arial" charset="0"/>
                    <a:ea typeface="MS PGothic" pitchFamily="34" charset="-128"/>
                  </a:rPr>
                  <a:t>i</a:t>
                </a:r>
                <a:endParaRPr lang="en-US" sz="2800" i="1" baseline="-25000" dirty="0"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94218" name="Oval 7"/>
              <p:cNvSpPr>
                <a:spLocks noChangeArrowheads="1"/>
              </p:cNvSpPr>
              <p:nvPr/>
            </p:nvSpPr>
            <p:spPr bwMode="auto">
              <a:xfrm>
                <a:off x="4656" y="2112"/>
                <a:ext cx="432" cy="43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i="1" dirty="0">
                    <a:latin typeface="Arial" charset="0"/>
                    <a:ea typeface="MS PGothic" pitchFamily="34" charset="-128"/>
                  </a:rPr>
                  <a:t>j</a:t>
                </a:r>
                <a:endParaRPr lang="en-US" sz="2800" i="1" baseline="-25000" dirty="0">
                  <a:latin typeface="Arial" charset="0"/>
                  <a:ea typeface="MS PGothic" pitchFamily="34" charset="-128"/>
                </a:endParaRPr>
              </a:p>
            </p:txBody>
          </p:sp>
          <p:cxnSp>
            <p:nvCxnSpPr>
              <p:cNvPr id="94219" name="AutoShape 8"/>
              <p:cNvCxnSpPr>
                <a:cxnSpLocks noChangeShapeType="1"/>
                <a:stCxn id="94217" idx="6"/>
                <a:endCxn id="94218" idx="2"/>
              </p:cNvCxnSpPr>
              <p:nvPr/>
            </p:nvCxnSpPr>
            <p:spPr bwMode="auto">
              <a:xfrm>
                <a:off x="4224" y="2328"/>
                <a:ext cx="432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4220" name="Text Box 9"/>
              <p:cNvSpPr txBox="1">
                <a:spLocks noChangeArrowheads="1"/>
              </p:cNvSpPr>
              <p:nvPr/>
            </p:nvSpPr>
            <p:spPr bwMode="auto">
              <a:xfrm>
                <a:off x="4262" y="1993"/>
                <a:ext cx="31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>
                    <a:latin typeface="Arial" charset="0"/>
                    <a:ea typeface="MS PGothic" pitchFamily="34" charset="-128"/>
                  </a:rPr>
                  <a:t>a</a:t>
                </a:r>
                <a:r>
                  <a:rPr lang="en-US" baseline="-25000">
                    <a:latin typeface="Arial" charset="0"/>
                    <a:ea typeface="MS PGothic" pitchFamily="34" charset="-128"/>
                  </a:rPr>
                  <a:t>i,j</a:t>
                </a:r>
              </a:p>
            </p:txBody>
          </p:sp>
        </p:grpSp>
        <p:sp>
          <p:nvSpPr>
            <p:cNvPr id="94215" name="Text Box 10"/>
            <p:cNvSpPr txBox="1">
              <a:spLocks noChangeArrowheads="1"/>
            </p:cNvSpPr>
            <p:nvPr/>
          </p:nvSpPr>
          <p:spPr bwMode="auto">
            <a:xfrm>
              <a:off x="3888" y="2496"/>
              <a:ext cx="39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i="1" dirty="0">
                  <a:latin typeface="Arial" charset="0"/>
                  <a:ea typeface="MS PGothic" pitchFamily="34" charset="-128"/>
                </a:rPr>
                <a:t>o</a:t>
              </a:r>
              <a:r>
                <a:rPr lang="en-US" baseline="-25000" dirty="0">
                  <a:latin typeface="Arial" charset="0"/>
                  <a:ea typeface="MS PGothic" pitchFamily="34" charset="-128"/>
                </a:rPr>
                <a:t>t-1</a:t>
              </a:r>
            </a:p>
          </p:txBody>
        </p:sp>
        <p:sp>
          <p:nvSpPr>
            <p:cNvPr id="94216" name="Text Box 11"/>
            <p:cNvSpPr txBox="1">
              <a:spLocks noChangeArrowheads="1"/>
            </p:cNvSpPr>
            <p:nvPr/>
          </p:nvSpPr>
          <p:spPr bwMode="auto">
            <a:xfrm>
              <a:off x="4752" y="2496"/>
              <a:ext cx="2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i="1" dirty="0" err="1">
                  <a:latin typeface="Arial" charset="0"/>
                  <a:ea typeface="MS PGothic" pitchFamily="34" charset="-128"/>
                </a:rPr>
                <a:t>o</a:t>
              </a:r>
              <a:r>
                <a:rPr lang="en-US" baseline="-25000" dirty="0" err="1">
                  <a:latin typeface="Arial" charset="0"/>
                  <a:ea typeface="MS PGothic" pitchFamily="34" charset="-128"/>
                </a:rPr>
                <a:t>t</a:t>
              </a:r>
              <a:endParaRPr lang="en-US" baseline="-25000" dirty="0">
                <a:latin typeface="Arial" charset="0"/>
                <a:ea typeface="MS PGothic" pitchFamily="34" charset="-128"/>
              </a:endParaRPr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cs540">
  <a:themeElements>
    <a:clrScheme name="cs540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s54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s540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40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40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40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D:\CS540\html\lectures\cs540.pot</Template>
  <TotalTime>10514</TotalTime>
  <Words>10646</Words>
  <Application>Microsoft Macintosh PowerPoint</Application>
  <PresentationFormat>On-screen Show (4:3)</PresentationFormat>
  <Paragraphs>1685</Paragraphs>
  <Slides>154</Slides>
  <Notes>142</Notes>
  <HiddenSlides>46</HiddenSlides>
  <MMClips>13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154</vt:i4>
      </vt:variant>
    </vt:vector>
  </HeadingPairs>
  <TitlesOfParts>
    <vt:vector size="169" baseType="lpstr">
      <vt:lpstr>Arial Unicode MS</vt:lpstr>
      <vt:lpstr>Arial</vt:lpstr>
      <vt:lpstr>Calibri</vt:lpstr>
      <vt:lpstr>Courier New</vt:lpstr>
      <vt:lpstr>Lucida Calligraphy</vt:lpstr>
      <vt:lpstr>Palatino</vt:lpstr>
      <vt:lpstr>Symbol</vt:lpstr>
      <vt:lpstr>Tahoma</vt:lpstr>
      <vt:lpstr>Times</vt:lpstr>
      <vt:lpstr>Times New Roman</vt:lpstr>
      <vt:lpstr>Wingdings</vt:lpstr>
      <vt:lpstr>Wingdings 2</vt:lpstr>
      <vt:lpstr>cs540</vt:lpstr>
      <vt:lpstr>Equation</vt:lpstr>
      <vt:lpstr>Microsoft Equation 3.0</vt:lpstr>
      <vt:lpstr>Speech Recognition</vt:lpstr>
      <vt:lpstr>Introduction</vt:lpstr>
      <vt:lpstr>Applications</vt:lpstr>
      <vt:lpstr>PowerPoint Presentation</vt:lpstr>
      <vt:lpstr>Commercial Software</vt:lpstr>
      <vt:lpstr>Sphinx-4 Performance</vt:lpstr>
      <vt:lpstr>Introduction</vt:lpstr>
      <vt:lpstr>International Phonetic Alphabet</vt:lpstr>
      <vt:lpstr>PowerPoint Presentation</vt:lpstr>
      <vt:lpstr>Spectrograph</vt:lpstr>
      <vt:lpstr>Speech  Recognition  Task</vt:lpstr>
      <vt:lpstr>Introduction</vt:lpstr>
      <vt:lpstr>Hearing Speech with your Eyes</vt:lpstr>
      <vt:lpstr>Hearing Speech with your Eyes</vt:lpstr>
      <vt:lpstr>McGurk Effect:  Hearing with your Eyes</vt:lpstr>
      <vt:lpstr>Signal Processing</vt:lpstr>
      <vt:lpstr>Signal Processing</vt:lpstr>
      <vt:lpstr>Input  Sequence</vt:lpstr>
      <vt:lpstr>Signal Processing</vt:lpstr>
      <vt:lpstr>Speech Recognition Model</vt:lpstr>
      <vt:lpstr>PowerPoint Presentation</vt:lpstr>
      <vt:lpstr>Language Model</vt:lpstr>
      <vt:lpstr>Language Model</vt:lpstr>
      <vt:lpstr>Language Model</vt:lpstr>
      <vt:lpstr>Language Model</vt:lpstr>
      <vt:lpstr>Language Model</vt:lpstr>
      <vt:lpstr>Language Model</vt:lpstr>
      <vt:lpstr>Acoustic Model</vt:lpstr>
      <vt:lpstr>Acoustic Model</vt:lpstr>
      <vt:lpstr>Finding  Patterns</vt:lpstr>
      <vt:lpstr>Modeling a Sequence of States</vt:lpstr>
      <vt:lpstr>Markov Property</vt:lpstr>
      <vt:lpstr>Non-Deterministic  Patterns</vt:lpstr>
      <vt:lpstr>1st-Order  Markov  Model</vt:lpstr>
      <vt:lpstr>Matrix Properties</vt:lpstr>
      <vt:lpstr>1st-Order  Markov  Model</vt:lpstr>
      <vt:lpstr>1st-Order  Markov  Model</vt:lpstr>
      <vt:lpstr>Our Language Model is a Markov Model</vt:lpstr>
      <vt:lpstr>Example:  Using a Markov Model for Weather Prediction</vt:lpstr>
      <vt:lpstr>Weather Prediction Example (cont.)</vt:lpstr>
      <vt:lpstr>Weather Prediction Example (cont.)</vt:lpstr>
      <vt:lpstr>Markov Property</vt:lpstr>
      <vt:lpstr>Markov Property</vt:lpstr>
      <vt:lpstr>Markov Property</vt:lpstr>
      <vt:lpstr>Acoustic Model</vt:lpstr>
      <vt:lpstr>Acoustic Model</vt:lpstr>
      <vt:lpstr>Acoustic Model for “Need”</vt:lpstr>
      <vt:lpstr>Problem</vt:lpstr>
      <vt:lpstr>Hidden  Markov  Models  (HMMs)</vt:lpstr>
      <vt:lpstr>HMMs</vt:lpstr>
      <vt:lpstr>Hidden  Markov  Model</vt:lpstr>
      <vt:lpstr>Arcs  and  Probabilities  in  HMMs</vt:lpstr>
      <vt:lpstr>HMM  Summary</vt:lpstr>
      <vt:lpstr>HMM  Summary</vt:lpstr>
      <vt:lpstr>Example:  An HMM</vt:lpstr>
      <vt:lpstr>Noisy Hidden State</vt:lpstr>
      <vt:lpstr>HMMs</vt:lpstr>
      <vt:lpstr>HMMs</vt:lpstr>
      <vt:lpstr>HMMs</vt:lpstr>
      <vt:lpstr>PowerPoint Presentation</vt:lpstr>
      <vt:lpstr>Acoustic Model</vt:lpstr>
      <vt:lpstr>PowerPoint Presentation</vt:lpstr>
      <vt:lpstr>Our Language Model is a Markov Model</vt:lpstr>
      <vt:lpstr>Acoustic Model</vt:lpstr>
      <vt:lpstr>HMM  Summary</vt:lpstr>
      <vt:lpstr>Acoustic Model</vt:lpstr>
      <vt:lpstr>Acoustic Model</vt:lpstr>
      <vt:lpstr>Generating HMM Observations</vt:lpstr>
      <vt:lpstr>Modeling a Sequence of States</vt:lpstr>
      <vt:lpstr>Combining Models:  Create One Large HMM</vt:lpstr>
      <vt:lpstr>PowerPoint Presentation</vt:lpstr>
      <vt:lpstr>HMM  Summary</vt:lpstr>
      <vt:lpstr>3 Common Tasks using HMMs</vt:lpstr>
      <vt:lpstr>Evaluation  Problem: P(O | λ)</vt:lpstr>
      <vt:lpstr>Decoding  Problem</vt:lpstr>
      <vt:lpstr>Learning  Problem</vt:lpstr>
      <vt:lpstr>Evaluation Problem</vt:lpstr>
      <vt:lpstr>Computation of P(O | λ)</vt:lpstr>
      <vt:lpstr>Example:  An HMM</vt:lpstr>
      <vt:lpstr>P(q1=Happy, q2=Sad | HMM) = ?</vt:lpstr>
      <vt:lpstr>P(q1=H, q2=S | HMM) = ?</vt:lpstr>
      <vt:lpstr>P(q2=Happy | HMM) = ?</vt:lpstr>
      <vt:lpstr>P(q3=Happy | HMM) = ?</vt:lpstr>
      <vt:lpstr>P(o1=Laugh, o2=Frown | q1=H, q2=S) = ?  </vt:lpstr>
      <vt:lpstr>P(o1=Laugh, o2=Frown | HMM) = ?  (Evaluation Problem)</vt:lpstr>
      <vt:lpstr>Evaluation Problem</vt:lpstr>
      <vt:lpstr>P(o1=Laugh, o2=Frown | HMM) = ?</vt:lpstr>
      <vt:lpstr>PowerPoint Presentation</vt:lpstr>
      <vt:lpstr>P(o1=L, o2=F, q1=H, q2=S) = ?  </vt:lpstr>
      <vt:lpstr>P(q1=H, q2=S | o1=L, o2=F ) = ?  (State Estimation Problem)</vt:lpstr>
      <vt:lpstr>P(q1=S | o1=F) = ?  (State Estimation Problem)</vt:lpstr>
      <vt:lpstr>P(q1=S | o1=F) = ?</vt:lpstr>
      <vt:lpstr>P(q3=H | o1=F, o2=L, o3=Y) = ?  (Decoding Problem)</vt:lpstr>
      <vt:lpstr>P(q3=H | o1=F, o2=L, o3=Y) = ?</vt:lpstr>
      <vt:lpstr>P(q2 = H | q1 = S, o2=F) = ?  </vt:lpstr>
      <vt:lpstr>How to Solve HMM Problems Efficiently?</vt:lpstr>
      <vt:lpstr>PowerPoint Presentation</vt:lpstr>
      <vt:lpstr>Computation of P(O | λ)</vt:lpstr>
      <vt:lpstr>Forward Algorithm for Solving Evaluation Problem</vt:lpstr>
      <vt:lpstr>Evaluation  using  Exhaustive  Search</vt:lpstr>
      <vt:lpstr>Evaluation  using  Exhaustive  Search</vt:lpstr>
      <vt:lpstr>Forward Algorithm Intuition</vt:lpstr>
      <vt:lpstr>Forward Algorithm</vt:lpstr>
      <vt:lpstr>Evaluation  using  Forward  Algorithm</vt:lpstr>
      <vt:lpstr>Forward  Algorithm</vt:lpstr>
      <vt:lpstr>Forward Algorithm</vt:lpstr>
      <vt:lpstr>Forward  Algorithm  (cont.)</vt:lpstr>
      <vt:lpstr>Decoding  Problem</vt:lpstr>
      <vt:lpstr>Decoding  using  Viterbi  Algorithm</vt:lpstr>
      <vt:lpstr>Viterbi Algorithm</vt:lpstr>
      <vt:lpstr>Combined Pronunciation Networks</vt:lpstr>
      <vt:lpstr>Viterbi Algorithm Intuition</vt:lpstr>
      <vt:lpstr>Viterbi  Algorithm</vt:lpstr>
      <vt:lpstr>Summary  of  Viterbi  Algorithm</vt:lpstr>
      <vt:lpstr>PowerPoint Presentation</vt:lpstr>
      <vt:lpstr>PowerPoint Presentation</vt:lpstr>
      <vt:lpstr>Summary</vt:lpstr>
      <vt:lpstr>An Alternative Approach: Deep Learning CNN for Speech Recognition</vt:lpstr>
      <vt:lpstr>CNN Results</vt:lpstr>
      <vt:lpstr>HMMs vs CNNs</vt:lpstr>
      <vt:lpstr>Deep Learning using a Recurrent Net</vt:lpstr>
      <vt:lpstr>Microsoft on Deep Learning for Speech Recognition (now used in Skype)</vt:lpstr>
      <vt:lpstr>PowerPoint Presentation</vt:lpstr>
      <vt:lpstr>Speech Recognition  using Deep Learning</vt:lpstr>
      <vt:lpstr>Error Rates:  Machine vs. Human*</vt:lpstr>
      <vt:lpstr>How Siri Works</vt:lpstr>
      <vt:lpstr>Siri Topics for Limited Domains</vt:lpstr>
      <vt:lpstr>Limited Set of “Active Ontologies”</vt:lpstr>
      <vt:lpstr>PowerPoint Presentation</vt:lpstr>
      <vt:lpstr>PowerPoint Presentation</vt:lpstr>
      <vt:lpstr>Other Applications of HMMs</vt:lpstr>
      <vt:lpstr>Application:  Tracking Objects in Video</vt:lpstr>
      <vt:lpstr>PowerPoint Presentation</vt:lpstr>
      <vt:lpstr>Application:  Tracking Objects in Video</vt:lpstr>
      <vt:lpstr>Stochastic Approach:  Monte Carlo Samples (Particles)</vt:lpstr>
      <vt:lpstr>Approximate Inference by Sampling</vt:lpstr>
      <vt:lpstr>PowerPoint Presentation</vt:lpstr>
      <vt:lpstr>PowerPoint Presentation</vt:lpstr>
      <vt:lpstr>PowerPoint Presentation</vt:lpstr>
      <vt:lpstr>Monte Carlo Methods</vt:lpstr>
      <vt:lpstr>Tracking using Particle Filters: CONDENSATION (Conditional Density Propagation) </vt:lpstr>
      <vt:lpstr>Tracking in Video using a Particle Filter Algorithm to Estimate Object’s State</vt:lpstr>
      <vt:lpstr>PowerPoint Presentation</vt:lpstr>
      <vt:lpstr>Algorithm</vt:lpstr>
      <vt:lpstr>Dancing Example</vt:lpstr>
      <vt:lpstr>Hand Example</vt:lpstr>
      <vt:lpstr>Pointing Hand Example</vt:lpstr>
      <vt:lpstr>Glasses Example</vt:lpstr>
      <vt:lpstr>3D Model-based Example</vt:lpstr>
      <vt:lpstr>QUIZ:  Name these AIs</vt:lpstr>
      <vt:lpstr>Extra Credit QUIZ</vt:lpstr>
      <vt:lpstr>QUIZ:  In What Movie Did a Robot Say</vt:lpstr>
      <vt:lpstr>QUIZ:  Name these Female Robots (aka Gynoids)</vt:lpstr>
      <vt:lpstr>QUIZ:  In What Movie Did a Robot Say</vt:lpstr>
    </vt:vector>
  </TitlesOfParts>
  <Manager/>
  <Company>University of Wisconsin-Madison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Speech Recognition</dc:title>
  <dc:subject/>
  <dc:creator>Charles Dyer</dc:creator>
  <cp:keywords/>
  <dc:description/>
  <cp:lastModifiedBy>Chuck Dyer</cp:lastModifiedBy>
  <cp:revision>738</cp:revision>
  <cp:lastPrinted>2017-11-08T16:41:34Z</cp:lastPrinted>
  <dcterms:created xsi:type="dcterms:W3CDTF">1998-07-30T02:25:28Z</dcterms:created>
  <dcterms:modified xsi:type="dcterms:W3CDTF">2019-12-05T16:58:14Z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jgast@cs.wisc.edu</vt:lpwstr>
  </property>
  <property fmtid="{D5CDD505-2E9C-101B-9397-08002B2CF9AE}" pid="8" name="HomePage">
    <vt:lpwstr>http://www.cs.wisc.edu/~jgast/cs540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P:\course\cs540-jgast\public\html</vt:lpwstr>
  </property>
</Properties>
</file>