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3.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4.bin" ContentType="application/vnd.openxmlformats-officedocument.oleObject"/>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2.xml" ContentType="application/vnd.openxmlformats-officedocument.presentationml.notesSlide+xml"/>
  <Override PartName="/ppt/embeddings/oleObject5.bin" ContentType="application/vnd.openxmlformats-officedocument.oleObject"/>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7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77.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78.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20.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21.bin" ContentType="application/vnd.openxmlformats-officedocument.oleObject"/>
  <Override PartName="/ppt/notesSlides/notesSlide89.xml" ContentType="application/vnd.openxmlformats-officedocument.presentationml.notesSlide+xml"/>
  <Override PartName="/ppt/embeddings/oleObject22.bin" ContentType="application/vnd.openxmlformats-officedocument.oleObject"/>
  <Override PartName="/ppt/tags/tag1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112.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256" r:id="rId2"/>
    <p:sldId id="264" r:id="rId3"/>
    <p:sldId id="298" r:id="rId4"/>
    <p:sldId id="299" r:id="rId5"/>
    <p:sldId id="265" r:id="rId6"/>
    <p:sldId id="474" r:id="rId7"/>
    <p:sldId id="266" r:id="rId8"/>
    <p:sldId id="300" r:id="rId9"/>
    <p:sldId id="356" r:id="rId10"/>
    <p:sldId id="370" r:id="rId11"/>
    <p:sldId id="357" r:id="rId12"/>
    <p:sldId id="358" r:id="rId13"/>
    <p:sldId id="301" r:id="rId14"/>
    <p:sldId id="267" r:id="rId15"/>
    <p:sldId id="303" r:id="rId16"/>
    <p:sldId id="302" r:id="rId17"/>
    <p:sldId id="278" r:id="rId18"/>
    <p:sldId id="306" r:id="rId19"/>
    <p:sldId id="307" r:id="rId20"/>
    <p:sldId id="275" r:id="rId21"/>
    <p:sldId id="282" r:id="rId22"/>
    <p:sldId id="283" r:id="rId23"/>
    <p:sldId id="467" r:id="rId24"/>
    <p:sldId id="263" r:id="rId25"/>
    <p:sldId id="289" r:id="rId26"/>
    <p:sldId id="288" r:id="rId27"/>
    <p:sldId id="277" r:id="rId28"/>
    <p:sldId id="284" r:id="rId29"/>
    <p:sldId id="285" r:id="rId30"/>
    <p:sldId id="286" r:id="rId31"/>
    <p:sldId id="259" r:id="rId32"/>
    <p:sldId id="268" r:id="rId33"/>
    <p:sldId id="287" r:id="rId34"/>
    <p:sldId id="262" r:id="rId35"/>
    <p:sldId id="269" r:id="rId36"/>
    <p:sldId id="279" r:id="rId37"/>
    <p:sldId id="270" r:id="rId38"/>
    <p:sldId id="271" r:id="rId39"/>
    <p:sldId id="273" r:id="rId40"/>
    <p:sldId id="272" r:id="rId41"/>
    <p:sldId id="261" r:id="rId42"/>
    <p:sldId id="260" r:id="rId43"/>
    <p:sldId id="258" r:id="rId44"/>
    <p:sldId id="257" r:id="rId45"/>
    <p:sldId id="280" r:id="rId46"/>
    <p:sldId id="281" r:id="rId47"/>
    <p:sldId id="276" r:id="rId48"/>
    <p:sldId id="291" r:id="rId49"/>
    <p:sldId id="290" r:id="rId50"/>
    <p:sldId id="292" r:id="rId51"/>
    <p:sldId id="293" r:id="rId52"/>
    <p:sldId id="294" r:id="rId53"/>
    <p:sldId id="295" r:id="rId54"/>
    <p:sldId id="296" r:id="rId55"/>
    <p:sldId id="309" r:id="rId56"/>
    <p:sldId id="310" r:id="rId57"/>
    <p:sldId id="311" r:id="rId58"/>
    <p:sldId id="312" r:id="rId59"/>
    <p:sldId id="471" r:id="rId60"/>
    <p:sldId id="472" r:id="rId61"/>
    <p:sldId id="473" r:id="rId62"/>
    <p:sldId id="313" r:id="rId63"/>
    <p:sldId id="364" r:id="rId64"/>
    <p:sldId id="468" r:id="rId65"/>
    <p:sldId id="469" r:id="rId66"/>
    <p:sldId id="365" r:id="rId67"/>
    <p:sldId id="366" r:id="rId68"/>
    <p:sldId id="325" r:id="rId69"/>
    <p:sldId id="337" r:id="rId70"/>
    <p:sldId id="339" r:id="rId71"/>
    <p:sldId id="478" r:id="rId72"/>
    <p:sldId id="367" r:id="rId73"/>
    <p:sldId id="368" r:id="rId74"/>
    <p:sldId id="338" r:id="rId75"/>
    <p:sldId id="334" r:id="rId76"/>
    <p:sldId id="335" r:id="rId77"/>
    <p:sldId id="371" r:id="rId78"/>
    <p:sldId id="372" r:id="rId79"/>
    <p:sldId id="336" r:id="rId80"/>
    <p:sldId id="340" r:id="rId81"/>
    <p:sldId id="341" r:id="rId82"/>
    <p:sldId id="361" r:id="rId83"/>
    <p:sldId id="362" r:id="rId84"/>
    <p:sldId id="314" r:id="rId85"/>
    <p:sldId id="350" r:id="rId86"/>
    <p:sldId id="373" r:id="rId87"/>
    <p:sldId id="345" r:id="rId88"/>
    <p:sldId id="360" r:id="rId89"/>
    <p:sldId id="363" r:id="rId90"/>
    <p:sldId id="342" r:id="rId91"/>
    <p:sldId id="315" r:id="rId92"/>
    <p:sldId id="374" r:id="rId93"/>
    <p:sldId id="470" r:id="rId94"/>
    <p:sldId id="326" r:id="rId95"/>
    <p:sldId id="327" r:id="rId96"/>
    <p:sldId id="329" r:id="rId97"/>
    <p:sldId id="330" r:id="rId98"/>
    <p:sldId id="331" r:id="rId99"/>
    <p:sldId id="332" r:id="rId100"/>
    <p:sldId id="333" r:id="rId101"/>
    <p:sldId id="316" r:id="rId102"/>
    <p:sldId id="317" r:id="rId103"/>
    <p:sldId id="343" r:id="rId104"/>
    <p:sldId id="344" r:id="rId105"/>
    <p:sldId id="354" r:id="rId106"/>
    <p:sldId id="318" r:id="rId107"/>
    <p:sldId id="359" r:id="rId108"/>
    <p:sldId id="319" r:id="rId109"/>
    <p:sldId id="348" r:id="rId110"/>
    <p:sldId id="346" r:id="rId111"/>
    <p:sldId id="347" r:id="rId112"/>
    <p:sldId id="349" r:id="rId113"/>
    <p:sldId id="320" r:id="rId114"/>
    <p:sldId id="321" r:id="rId115"/>
    <p:sldId id="322" r:id="rId116"/>
    <p:sldId id="323" r:id="rId117"/>
    <p:sldId id="324" r:id="rId118"/>
    <p:sldId id="351" r:id="rId119"/>
    <p:sldId id="352" r:id="rId120"/>
    <p:sldId id="353" r:id="rId121"/>
    <p:sldId id="355" r:id="rId122"/>
    <p:sldId id="297" r:id="rId123"/>
    <p:sldId id="479" r:id="rId124"/>
    <p:sldId id="480" r:id="rId125"/>
    <p:sldId id="481" r:id="rId12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8" d="100"/>
          <a:sy n="78" d="100"/>
        </p:scale>
        <p:origin x="-1736" y="-104"/>
      </p:cViewPr>
      <p:guideLst>
        <p:guide orient="horz" pos="2160"/>
        <p:guide pos="2880"/>
      </p:guideLst>
    </p:cSldViewPr>
  </p:slideViewPr>
  <p:notesTextViewPr>
    <p:cViewPr>
      <p:scale>
        <a:sx n="100" d="100"/>
        <a:sy n="100" d="100"/>
      </p:scale>
      <p:origin x="0" y="0"/>
    </p:cViewPr>
  </p:notesTextViewPr>
  <p:sorterViewPr>
    <p:cViewPr>
      <p:scale>
        <a:sx n="77" d="100"/>
        <a:sy n="77" d="100"/>
      </p:scale>
      <p:origin x="0" y="20768"/>
    </p:cViewPr>
  </p:sorterViewPr>
  <p:notesViewPr>
    <p:cSldViewPr>
      <p:cViewPr varScale="1">
        <p:scale>
          <a:sx n="79" d="100"/>
          <a:sy n="79" d="100"/>
        </p:scale>
        <p:origin x="-156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notesMaster" Target="notesMasters/notesMaster1.xml"/><Relationship Id="rId128" Type="http://schemas.openxmlformats.org/officeDocument/2006/relationships/handoutMaster" Target="handoutMasters/handoutMaster1.xml"/><Relationship Id="rId12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0.wmf"/><Relationship Id="rId2" Type="http://schemas.openxmlformats.org/officeDocument/2006/relationships/image" Target="../media/image13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4.wmf"/><Relationship Id="rId2" Type="http://schemas.openxmlformats.org/officeDocument/2006/relationships/image" Target="../media/image175.wmf"/><Relationship Id="rId3" Type="http://schemas.openxmlformats.org/officeDocument/2006/relationships/image" Target="../media/image17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7.wmf"/><Relationship Id="rId2" Type="http://schemas.openxmlformats.org/officeDocument/2006/relationships/image" Target="../media/image17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8.wmf"/><Relationship Id="rId4" Type="http://schemas.openxmlformats.org/officeDocument/2006/relationships/image" Target="../media/image119.emf"/><Relationship Id="rId1" Type="http://schemas.openxmlformats.org/officeDocument/2006/relationships/image" Target="../media/image116.wmf"/><Relationship Id="rId2"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wmf"/><Relationship Id="rId2" Type="http://schemas.openxmlformats.org/officeDocument/2006/relationships/image" Target="../media/image1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2.wmf"/><Relationship Id="rId2" Type="http://schemas.openxmlformats.org/officeDocument/2006/relationships/image" Target="../media/image1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6.wmf"/><Relationship Id="rId2" Type="http://schemas.openxmlformats.org/officeDocument/2006/relationships/image" Target="../media/image12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8.wmf"/><Relationship Id="rId2" Type="http://schemas.openxmlformats.org/officeDocument/2006/relationships/image" Target="../media/image1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48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8675"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2390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8679"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18A5D1-52D9-497A-BD77-2155FF7E863F}" type="slidenum">
              <a:rPr lang="en-US"/>
              <a:pPr>
                <a:defRPr/>
              </a:pPr>
              <a:t>‹#›</a:t>
            </a:fld>
            <a:endParaRPr lang="en-US"/>
          </a:p>
        </p:txBody>
      </p:sp>
    </p:spTree>
    <p:extLst>
      <p:ext uri="{BB962C8B-B14F-4D97-AF65-F5344CB8AC3E}">
        <p14:creationId xmlns:p14="http://schemas.microsoft.com/office/powerpoint/2010/main" val="795381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3CF936-1B77-4CA7-B5DD-C9184B2C7FC2}" type="slidenum">
              <a:rPr lang="en-US" smtClean="0"/>
              <a:pPr eaLnBrk="1" hangingPunct="1"/>
              <a:t>1</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554A49-1123-4CED-AB9B-27BB0D243FD6}" type="slidenum">
              <a:rPr lang="en-US" smtClean="0">
                <a:cs typeface="Arial" pitchFamily="34" charset="0"/>
              </a:rPr>
              <a:pPr eaLnBrk="1" hangingPunct="1"/>
              <a:t>11</a:t>
            </a:fld>
            <a:endParaRPr lang="en-US" smtClean="0">
              <a:cs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AC26E8-1483-4A13-8242-8C6260B83A94}" type="slidenum">
              <a:rPr lang="en-US" smtClean="0">
                <a:latin typeface="Times New Roman" pitchFamily="18" charset="0"/>
              </a:rPr>
              <a:pPr eaLnBrk="1" hangingPunct="1"/>
              <a:t>103</a:t>
            </a:fld>
            <a:endParaRPr lang="en-US" smtClean="0">
              <a:latin typeface="Times New Roman" pitchFamily="18" charset="0"/>
            </a:endParaRPr>
          </a:p>
        </p:txBody>
      </p:sp>
      <p:sp>
        <p:nvSpPr>
          <p:cNvPr id="224259" name="Rectangle 7"/>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43DB1B8-458D-4000-9961-D74A77D3487B}" type="slidenum">
              <a:rPr lang="en-US" sz="1100">
                <a:cs typeface="Arial" pitchFamily="34" charset="0"/>
              </a:rPr>
              <a:pPr algn="r" eaLnBrk="1" hangingPunct="1"/>
              <a:t>103</a:t>
            </a:fld>
            <a:endParaRPr lang="en-US" sz="1100">
              <a:cs typeface="Arial" pitchFamily="34" charset="0"/>
            </a:endParaRPr>
          </a:p>
        </p:txBody>
      </p:sp>
      <p:sp>
        <p:nvSpPr>
          <p:cNvPr id="224260" name="Rectangle 2"/>
          <p:cNvSpPr>
            <a:spLocks noGrp="1" noRot="1" noChangeAspect="1" noChangeArrowheads="1" noTextEdit="1"/>
          </p:cNvSpPr>
          <p:nvPr>
            <p:ph type="sldImg"/>
          </p:nvPr>
        </p:nvSpPr>
        <p:spPr>
          <a:xfrm>
            <a:off x="2859088" y="514350"/>
            <a:ext cx="3429000" cy="2571750"/>
          </a:xfrm>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endParaRPr 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A1FDC7-9BE3-4FBA-9B10-3A451EEF5C14}" type="slidenum">
              <a:rPr lang="en-US" smtClean="0">
                <a:latin typeface="Times New Roman" pitchFamily="18" charset="0"/>
              </a:rPr>
              <a:pPr eaLnBrk="1" hangingPunct="1"/>
              <a:t>104</a:t>
            </a:fld>
            <a:endParaRPr lang="en-US" smtClean="0">
              <a:latin typeface="Times New Roman" pitchFamily="18" charset="0"/>
            </a:endParaRPr>
          </a:p>
        </p:txBody>
      </p:sp>
      <p:sp>
        <p:nvSpPr>
          <p:cNvPr id="225283" name="Rectangle 7"/>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69BA3A1-79BB-4E09-BF00-C2F79C705900}" type="slidenum">
              <a:rPr lang="en-US" sz="1100">
                <a:cs typeface="Arial" pitchFamily="34" charset="0"/>
              </a:rPr>
              <a:pPr algn="r" eaLnBrk="1" hangingPunct="1"/>
              <a:t>104</a:t>
            </a:fld>
            <a:endParaRPr lang="en-US" sz="1100">
              <a:cs typeface="Arial" pitchFamily="34" charset="0"/>
            </a:endParaRPr>
          </a:p>
        </p:txBody>
      </p:sp>
      <p:sp>
        <p:nvSpPr>
          <p:cNvPr id="225284" name="Rectangle 2"/>
          <p:cNvSpPr>
            <a:spLocks noGrp="1" noRot="1" noChangeAspect="1" noChangeArrowheads="1" noTextEdit="1"/>
          </p:cNvSpPr>
          <p:nvPr>
            <p:ph type="sldImg"/>
          </p:nvPr>
        </p:nvSpPr>
        <p:spPr>
          <a:xfrm>
            <a:off x="2859088" y="514350"/>
            <a:ext cx="3429000" cy="2571750"/>
          </a:xfrm>
          <a:ln/>
        </p:spPr>
      </p:sp>
      <p:sp>
        <p:nvSpPr>
          <p:cNvPr id="225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7AB460-8279-4DA3-8183-41C63C20DCE4}" type="slidenum">
              <a:rPr lang="en-US" smtClean="0"/>
              <a:pPr eaLnBrk="1" hangingPunct="1"/>
              <a:t>105</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F00FFA-F9DC-474B-8A92-ED2750F3CC9B}" type="slidenum">
              <a:rPr lang="en-US" smtClean="0"/>
              <a:pPr eaLnBrk="1" hangingPunct="1"/>
              <a:t>106</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94EAD4-BAF7-4725-BDE2-9EE905CF1494}" type="slidenum">
              <a:rPr lang="en-US" smtClean="0">
                <a:cs typeface="Arial" pitchFamily="34" charset="0"/>
              </a:rPr>
              <a:pPr eaLnBrk="1" hangingPunct="1"/>
              <a:t>107</a:t>
            </a:fld>
            <a:endParaRPr lang="en-US" smtClean="0">
              <a:cs typeface="Arial" pitchFamily="34"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B2683F-AAFC-4D08-8AD6-8DEFB9172C05}" type="slidenum">
              <a:rPr lang="en-US" smtClean="0"/>
              <a:pPr eaLnBrk="1" hangingPunct="1"/>
              <a:t>108</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22.10  - Two classes indicated by * and o; the first principal component captures all the variance,</a:t>
            </a:r>
          </a:p>
          <a:p>
            <a:r>
              <a:rPr lang="en-US" smtClean="0">
                <a:latin typeface="Arial" pitchFamily="34" charset="0"/>
              </a:rPr>
              <a:t>but completely destroys any ability to discriminate.  The second is close to what’s required.</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2ECF08-B9AB-4D1C-9531-620C07C83696}" type="slidenum">
              <a:rPr lang="en-US" smtClean="0">
                <a:latin typeface="Times New Roman" pitchFamily="18" charset="0"/>
              </a:rPr>
              <a:pPr eaLnBrk="1" hangingPunct="1"/>
              <a:t>109</a:t>
            </a:fld>
            <a:endParaRPr lang="en-US" smtClean="0">
              <a:latin typeface="Times New Roman" pitchFamily="18" charset="0"/>
            </a:endParaRPr>
          </a:p>
        </p:txBody>
      </p:sp>
      <p:sp>
        <p:nvSpPr>
          <p:cNvPr id="230403" name="Rectangle 7"/>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5ED4C60-38AE-4578-87D2-63B12CD458AD}" type="slidenum">
              <a:rPr lang="en-US" sz="1100">
                <a:cs typeface="Arial" pitchFamily="34" charset="0"/>
              </a:rPr>
              <a:pPr algn="r" eaLnBrk="1" hangingPunct="1"/>
              <a:t>109</a:t>
            </a:fld>
            <a:endParaRPr lang="en-US" sz="1100">
              <a:cs typeface="Arial" pitchFamily="34" charset="0"/>
            </a:endParaRPr>
          </a:p>
        </p:txBody>
      </p:sp>
      <p:sp>
        <p:nvSpPr>
          <p:cNvPr id="230404" name="Rectangle 2"/>
          <p:cNvSpPr>
            <a:spLocks noGrp="1" noRot="1" noChangeAspect="1" noChangeArrowheads="1" noTextEdit="1"/>
          </p:cNvSpPr>
          <p:nvPr>
            <p:ph type="sldImg"/>
          </p:nvPr>
        </p:nvSpPr>
        <p:spPr>
          <a:xfrm>
            <a:off x="2859088" y="514350"/>
            <a:ext cx="3429000" cy="2571750"/>
          </a:xfrm>
          <a:ln/>
        </p:spPr>
      </p:sp>
      <p:sp>
        <p:nvSpPr>
          <p:cNvPr id="230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CC15CE-0DAA-4FB7-9C8F-066472165FB2}" type="slidenum">
              <a:rPr lang="en-US" smtClean="0">
                <a:latin typeface="Times New Roman" pitchFamily="18" charset="0"/>
              </a:rPr>
              <a:pPr eaLnBrk="1" hangingPunct="1"/>
              <a:t>110</a:t>
            </a:fld>
            <a:endParaRPr lang="en-US" smtClean="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F5B4FE-CE8B-4FA7-9697-0F18E5D91AD0}" type="slidenum">
              <a:rPr lang="en-US" smtClean="0">
                <a:latin typeface="Times New Roman" pitchFamily="18" charset="0"/>
              </a:rPr>
              <a:pPr eaLnBrk="1" hangingPunct="1"/>
              <a:t>111</a:t>
            </a:fld>
            <a:endParaRPr lang="en-US" smtClean="0">
              <a:latin typeface="Times New Roman" pitchFamily="18" charset="0"/>
            </a:endParaRPr>
          </a:p>
        </p:txBody>
      </p:sp>
      <p:sp>
        <p:nvSpPr>
          <p:cNvPr id="232451" name="Rectangle 7"/>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AEDD891-C6AD-4A18-8E2A-054FD240942F}" type="slidenum">
              <a:rPr lang="en-US" sz="1100">
                <a:cs typeface="Arial" pitchFamily="34" charset="0"/>
              </a:rPr>
              <a:pPr algn="r" eaLnBrk="1" hangingPunct="1"/>
              <a:t>111</a:t>
            </a:fld>
            <a:endParaRPr lang="en-US" sz="1100">
              <a:cs typeface="Arial" pitchFamily="34" charset="0"/>
            </a:endParaRPr>
          </a:p>
        </p:txBody>
      </p:sp>
      <p:sp>
        <p:nvSpPr>
          <p:cNvPr id="232452" name="Rectangle 2"/>
          <p:cNvSpPr>
            <a:spLocks noGrp="1" noRot="1" noChangeAspect="1" noChangeArrowheads="1" noTextEdit="1"/>
          </p:cNvSpPr>
          <p:nvPr>
            <p:ph type="sldImg"/>
          </p:nvPr>
        </p:nvSpPr>
        <p:spPr>
          <a:xfrm>
            <a:off x="2859088" y="514350"/>
            <a:ext cx="3429000" cy="2571750"/>
          </a:xfrm>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9D04B8-9A32-4702-8BB0-6B228702D591}" type="slidenum">
              <a:rPr lang="en-US" smtClean="0">
                <a:latin typeface="Times New Roman" pitchFamily="18" charset="0"/>
              </a:rPr>
              <a:pPr eaLnBrk="1" hangingPunct="1"/>
              <a:t>112</a:t>
            </a:fld>
            <a:endParaRPr lang="en-US" smtClean="0">
              <a:latin typeface="Times New Roman"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FC38E9-23AD-4276-ACBC-4F30F0052427}" type="slidenum">
              <a:rPr lang="en-US" smtClean="0">
                <a:cs typeface="Arial" pitchFamily="34" charset="0"/>
              </a:rPr>
              <a:pPr eaLnBrk="1" hangingPunct="1"/>
              <a:t>12</a:t>
            </a:fld>
            <a:endParaRPr lang="en-US" smtClean="0">
              <a:cs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5DDC78-CEA5-4F64-B5F5-BA1F58EE952C}" type="slidenum">
              <a:rPr lang="en-US" smtClean="0"/>
              <a:pPr eaLnBrk="1" hangingPunct="1"/>
              <a:t>113</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0793DC-9435-49BC-BF77-6994F16A52F3}" type="slidenum">
              <a:rPr lang="en-US" smtClean="0"/>
              <a:pPr eaLnBrk="1" hangingPunct="1"/>
              <a:t>114</a:t>
            </a:fld>
            <a:endParaRPr lang="en-U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a:r>
              <a:rPr lang="en-US" smtClean="0">
                <a:latin typeface="Arial" pitchFamily="34" charset="0"/>
              </a:rPr>
              <a:t>Use this slide to explain the three types of scatter</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013818-FA99-46D6-8BD0-FD15850454BB}" type="slidenum">
              <a:rPr lang="en-US" smtClean="0"/>
              <a:pPr eaLnBrk="1" hangingPunct="1"/>
              <a:t>115</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a:r>
              <a:rPr lang="en-US" smtClean="0">
                <a:latin typeface="Arial" pitchFamily="34" charset="0"/>
              </a:rPr>
              <a:t>Point to emphasize is that</a:t>
            </a:r>
          </a:p>
          <a:p>
            <a:pPr marL="215900" indent="-215900">
              <a:buFontTx/>
              <a:buAutoNum type="arabicPeriod"/>
            </a:pPr>
            <a:r>
              <a:rPr lang="en-US" smtClean="0">
                <a:latin typeface="Arial" pitchFamily="34" charset="0"/>
              </a:rPr>
              <a:t>PCA maximizes the projected total scatter – I.e., it presserves the information in the training set, and is optimal in a least squares sense for reconstruction.  But in dropping dimensions, it may smear classes together.</a:t>
            </a:r>
          </a:p>
          <a:p>
            <a:pPr marL="215900" indent="-215900">
              <a:buFontTx/>
              <a:buAutoNum type="arabicPeriod"/>
            </a:pPr>
            <a:r>
              <a:rPr lang="en-US" smtClean="0">
                <a:latin typeface="Arial" pitchFamily="34" charset="0"/>
              </a:rPr>
              <a:t>FLD trades off two desirable effects for recognition.  </a:t>
            </a:r>
          </a:p>
          <a:p>
            <a:pPr marL="215900" indent="-215900"/>
            <a:r>
              <a:rPr lang="en-US" smtClean="0">
                <a:latin typeface="Arial" pitchFamily="34" charset="0"/>
              </a:rPr>
              <a:t>    A. The within class scatter over all classes is minimized – this makes classification using nearest neighbor effective.</a:t>
            </a:r>
          </a:p>
          <a:p>
            <a:pPr marL="215900" indent="-215900"/>
            <a:r>
              <a:rPr lang="en-US" smtClean="0">
                <a:latin typeface="Arial" pitchFamily="34" charset="0"/>
              </a:rPr>
              <a:t>    B. The between class scatter is maximized – this causes classes to be far apart in the feature space.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EB37B2-8611-4916-9D53-8E50C2A8EFD7}" type="slidenum">
              <a:rPr lang="en-US" smtClean="0"/>
              <a:pPr eaLnBrk="1" hangingPunct="1"/>
              <a:t>116</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C4B1B7-C7D0-459B-8B58-1F8D0D093D0B}" type="slidenum">
              <a:rPr lang="en-US" smtClean="0"/>
              <a:pPr eaLnBrk="1" hangingPunct="1"/>
              <a:t>117</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F0A5FC-2392-471C-A55E-985565C66EC7}" type="slidenum">
              <a:rPr lang="en-US" smtClean="0"/>
              <a:pPr eaLnBrk="1" hangingPunct="1"/>
              <a:t>118</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C9F925-5EC4-4709-8E43-A33B30D17BC6}" type="slidenum">
              <a:rPr lang="en-US" smtClean="0"/>
              <a:pPr eaLnBrk="1" hangingPunct="1"/>
              <a:t>119</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32311F-3CE1-4E3A-A637-BE621979BA27}" type="slidenum">
              <a:rPr lang="en-US" smtClean="0"/>
              <a:pPr eaLnBrk="1" hangingPunct="1"/>
              <a:t>120</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58C763-CDB9-4AEE-81BB-0C6610833760}" type="slidenum">
              <a:rPr lang="en-US" smtClean="0"/>
              <a:pPr eaLnBrk="1" hangingPunct="1"/>
              <a:t>121</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3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BC5848-98E1-4D71-B350-4DCEA7502314}" type="slidenum">
              <a:rPr lang="en-US" smtClean="0"/>
              <a:pPr eaLnBrk="1" hangingPunct="1"/>
              <a:t>122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EA65D7-2C9A-40BF-8A40-9FF1C8D32D87}" type="slidenum">
              <a:rPr lang="en-US" smtClean="0"/>
              <a:pPr eaLnBrk="1" hangingPunct="1"/>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20BC4FD-B62A-46E2-8404-AEAEDC1043ED}" type="slidenum">
              <a:rPr lang="en-US" smtClean="0"/>
              <a:pPr eaLnBrk="1" hangingPunct="1"/>
              <a:t>14</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409653-C6F5-45E6-BB77-76CAA30015CA}" type="slidenum">
              <a:rPr lang="en-US" smtClean="0"/>
              <a:pPr eaLnBrk="1" hangingPunct="1"/>
              <a:t>15</a:t>
            </a:fld>
            <a:endParaRPr lang="en-US" smtClean="0"/>
          </a:p>
        </p:txBody>
      </p:sp>
      <p:sp>
        <p:nvSpPr>
          <p:cNvPr id="142339" name="Rectangle 2"/>
          <p:cNvSpPr>
            <a:spLocks noGrp="1" noRot="1" noChangeAspect="1" noChangeArrowheads="1" noTextEdit="1"/>
          </p:cNvSpPr>
          <p:nvPr>
            <p:ph type="sldImg"/>
          </p:nvPr>
        </p:nvSpPr>
        <p:spPr>
          <a:xfrm>
            <a:off x="2860675" y="514350"/>
            <a:ext cx="3427413" cy="2570163"/>
          </a:xfrm>
          <a:ln/>
        </p:spPr>
      </p:sp>
      <p:sp>
        <p:nvSpPr>
          <p:cNvPr id="142340" name="Rectangle 3"/>
          <p:cNvSpPr>
            <a:spLocks noGrp="1" noChangeArrowheads="1"/>
          </p:cNvSpPr>
          <p:nvPr>
            <p:ph type="body" idx="1"/>
          </p:nvPr>
        </p:nvSpPr>
        <p:spPr>
          <a:xfrm>
            <a:off x="1220788" y="3257550"/>
            <a:ext cx="6702425"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8" rIns="91350" bIns="45678"/>
          <a:lstStyle/>
          <a:p>
            <a:r>
              <a:rPr lang="en-US" altLang="zh-TW" smtClean="0">
                <a:latin typeface="Arial" pitchFamily="34" charset="0"/>
              </a:rPr>
              <a:t>O</a:t>
            </a:r>
          </a:p>
          <a:p>
            <a:r>
              <a:rPr lang="en-US" altLang="zh-TW" smtClean="0">
                <a:latin typeface="Arial" pitchFamily="34" charset="0"/>
              </a:rPr>
              <a:t>O Face recognition can be categorized into appearance-based, geometry-based, and hybrid approaches.</a:t>
            </a:r>
          </a:p>
          <a:p>
            <a:endParaRPr lang="en-US" altLang="zh-TW"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5F2A1C-232E-4330-B4CE-2731B2CAF673}" type="slidenum">
              <a:rPr lang="en-US" smtClean="0"/>
              <a:pPr eaLnBrk="1" hangingPunct="1"/>
              <a:t>16</a:t>
            </a:fld>
            <a:endParaRPr lang="en-US" smtClean="0"/>
          </a:p>
        </p:txBody>
      </p:sp>
      <p:sp>
        <p:nvSpPr>
          <p:cNvPr id="143363" name="Rectangle 2"/>
          <p:cNvSpPr>
            <a:spLocks noGrp="1" noRot="1" noChangeAspect="1" noChangeArrowheads="1" noTextEdit="1"/>
          </p:cNvSpPr>
          <p:nvPr>
            <p:ph type="sldImg"/>
          </p:nvPr>
        </p:nvSpPr>
        <p:spPr>
          <a:xfrm>
            <a:off x="2860675" y="514350"/>
            <a:ext cx="3427413" cy="2570163"/>
          </a:xfrm>
          <a:ln/>
        </p:spPr>
      </p:sp>
      <p:sp>
        <p:nvSpPr>
          <p:cNvPr id="143364" name="Rectangle 3"/>
          <p:cNvSpPr>
            <a:spLocks noGrp="1" noChangeArrowheads="1"/>
          </p:cNvSpPr>
          <p:nvPr>
            <p:ph type="body" idx="1"/>
          </p:nvPr>
        </p:nvSpPr>
        <p:spPr>
          <a:xfrm>
            <a:off x="1220788" y="3257550"/>
            <a:ext cx="6702425"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8" rIns="91350" bIns="45678"/>
          <a:lstStyle/>
          <a:p>
            <a:r>
              <a:rPr lang="en-US" altLang="zh-TW" smtClean="0">
                <a:latin typeface="Arial" pitchFamily="34" charset="0"/>
              </a:rPr>
              <a:t>O</a:t>
            </a:r>
          </a:p>
          <a:p>
            <a:r>
              <a:rPr lang="en-US" altLang="zh-TW" smtClean="0">
                <a:latin typeface="Arial" pitchFamily="34" charset="0"/>
              </a:rPr>
              <a:t>O Face recognition can be categorized into appearance-based, geometry-based, and hybrid approaches.</a:t>
            </a:r>
          </a:p>
          <a:p>
            <a:endParaRPr lang="en-US" altLang="zh-TW"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DEC0D8-D126-40BB-9C02-75742503D643}" type="slidenum">
              <a:rPr lang="en-US" smtClean="0"/>
              <a:pPr eaLnBrk="1" hangingPunct="1"/>
              <a:t>17</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F90056-E152-430B-AD6F-2218DB920611}" type="slidenum">
              <a:rPr lang="en-US" smtClean="0"/>
              <a:pPr eaLnBrk="1" hangingPunct="1"/>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0F6B67-D6C7-4014-BC88-FE43A09ADFCB}" type="slidenum">
              <a:rPr lang="en-US" smtClean="0"/>
              <a:pPr eaLnBrk="1" hangingPunct="1"/>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0063B-AEFA-4079-9FF4-CC2CB3E62035}" type="slidenum">
              <a:rPr lang="en-US" smtClean="0"/>
              <a:pPr eaLnBrk="1" hangingPunct="1"/>
              <a:t>20</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05F2F00-469A-424E-A77D-CCE36825DE5E}" type="slidenum">
              <a:rPr lang="en-US" smtClean="0"/>
              <a:pPr eaLnBrk="1" hangingPunct="1"/>
              <a:t>2</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87DFE0-38C4-4A1B-949A-2B01CFD9A01F}" type="slidenum">
              <a:rPr lang="en-US" smtClean="0"/>
              <a:pPr eaLnBrk="1" hangingPunct="1"/>
              <a:t>21</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5DC900-904F-467C-BB21-9AF4BF0DE9C7}" type="slidenum">
              <a:rPr lang="en-US" smtClean="0"/>
              <a:pPr eaLnBrk="1" hangingPunct="1"/>
              <a:t>22</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en-US" smtClean="0"/>
          </a:p>
        </p:txBody>
      </p:sp>
      <p:sp>
        <p:nvSpPr>
          <p:cNvPr id="63492" name="Slide Number Placeholder 3"/>
          <p:cNvSpPr>
            <a:spLocks noGrp="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435A5672-8FCB-47DE-BE92-9D26FD7961C2}" type="slidenum">
              <a:rPr lang="en-US" sz="1200"/>
              <a:pPr eaLnBrk="1" hangingPunct="1"/>
              <a:t>23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AF11A2-A1C4-487F-A655-A1C3A34DC7BA}" type="slidenum">
              <a:rPr lang="en-US" smtClean="0"/>
              <a:pPr eaLnBrk="1" hangingPunct="1"/>
              <a:t>24</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4B1DBA-FB69-41EB-8E3C-CEF8A4AC181F}" type="slidenum">
              <a:rPr lang="en-US" smtClean="0"/>
              <a:pPr eaLnBrk="1" hangingPunct="1"/>
              <a:t>25</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D86EFE-5594-40E7-8021-B1D0AC97D77C}" type="slidenum">
              <a:rPr lang="en-US" smtClean="0"/>
              <a:pPr eaLnBrk="1" hangingPunct="1"/>
              <a:t>26</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41493A-955D-40A2-9A01-1690D8A8BA0E}" type="slidenum">
              <a:rPr lang="en-US" smtClean="0"/>
              <a:pPr eaLnBrk="1" hangingPunct="1"/>
              <a:t>27</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smtClean="0">
                <a:latin typeface="Arial" pitchFamily="34" charset="0"/>
              </a:rPr>
              <a:t>A frame from a surveillance video showing Mohammad Atta at an airport in Maine on the morning of the 11th of September, 2001. As the inset shows, the resolution available in the face region is very limited. Understanding the recognition of faces under such conditions remains an open challenge and motivates the work reported here. </a:t>
            </a:r>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spcBef>
                <a:spcPct val="0"/>
              </a:spcBef>
            </a:pPr>
            <a:r>
              <a:rPr lang="en-US" i="1" smtClean="0">
                <a:latin typeface="Arial" pitchFamily="34" charset="0"/>
              </a:rPr>
              <a:t>Images such as the one shown here have been used by several researchers to assess the limits of human face identification processes.(After Harmon and Julesz, 1973) </a:t>
            </a:r>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spcBef>
                <a:spcPct val="0"/>
              </a:spcBef>
            </a:pPr>
            <a:r>
              <a:rPr lang="en-US" i="1" smtClean="0">
                <a:latin typeface="Arial" pitchFamily="34" charset="0"/>
              </a:rPr>
              <a:t>Unlike current machine based systems, human observers are able to handle significant degradations in face images. For instance, subjects are able to recognize more than half of all famous faces shown to them at the resolution depicted here. The individuals shown from left to right, are: Prince Charles, Woody Allen, Bill Clinton, Saddam Hussein, Richard Nixon and Princess Diana. </a:t>
            </a:r>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493231B-2093-4CDC-8813-47BA8ABE0F1D}" type="slidenum">
              <a:rPr lang="en-US" smtClean="0"/>
              <a:pPr eaLnBrk="1" hangingPunct="1"/>
              <a:t>28</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7F61EF-6B84-4D02-BC1C-07AF672994C5}" type="slidenum">
              <a:rPr lang="en-US" smtClean="0"/>
              <a:pPr eaLnBrk="1" hangingPunct="1"/>
              <a:t>29</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1219200" y="3259138"/>
            <a:ext cx="67056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C38640-614E-4DF1-8B94-0FEFBD65EEDA}" type="slidenum">
              <a:rPr lang="en-US" smtClean="0"/>
              <a:pPr eaLnBrk="1" hangingPunct="1"/>
              <a:t>30</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1219200" y="3259138"/>
            <a:ext cx="67056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E34466A-6A6A-4E65-973A-68AF7C422EDB}"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7A70F9-DCE6-4090-9578-F98AC439E91B}" type="slidenum">
              <a:rPr lang="en-US" smtClean="0"/>
              <a:pPr eaLnBrk="1" hangingPunct="1"/>
              <a:t>31</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5E4E91-BC51-4116-B5CF-E6BCAAB8505A}" type="slidenum">
              <a:rPr lang="en-US" smtClean="0"/>
              <a:pPr eaLnBrk="1" hangingPunct="1"/>
              <a:t>32</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3CF477-B35F-46DE-8546-91A73C970307}" type="slidenum">
              <a:rPr lang="en-US" smtClean="0"/>
              <a:pPr eaLnBrk="1" hangingPunct="1"/>
              <a:t>33</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9DADB4-3DAF-4DE9-9B34-2BDB4A44DF82}" type="slidenum">
              <a:rPr lang="en-US" smtClean="0"/>
              <a:pPr eaLnBrk="1" hangingPunct="1"/>
              <a:t>34</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9E269C-0C0F-4DA5-B918-2188F3EFB9A6}" type="slidenum">
              <a:rPr lang="en-US" smtClean="0"/>
              <a:pPr eaLnBrk="1" hangingPunct="1"/>
              <a:t>35</a:t>
            </a:fld>
            <a:endParaRPr lang="en-US" smtClean="0"/>
          </a:p>
        </p:txBody>
      </p:sp>
      <p:sp>
        <p:nvSpPr>
          <p:cNvPr id="161795" name="Rectangle 2"/>
          <p:cNvSpPr>
            <a:spLocks noGrp="1" noRot="1" noChangeAspect="1" noChangeArrowheads="1" noTextEdit="1"/>
          </p:cNvSpPr>
          <p:nvPr>
            <p:ph type="sldImg"/>
          </p:nvPr>
        </p:nvSpPr>
        <p:spPr>
          <a:xfrm>
            <a:off x="0" y="227013"/>
            <a:ext cx="1588" cy="1587"/>
          </a:xfrm>
          <a:solidFill>
            <a:srgbClr val="FFFFFF"/>
          </a:solidFill>
          <a:ln/>
        </p:spPr>
      </p:sp>
      <p:sp>
        <p:nvSpPr>
          <p:cNvPr id="161796"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nchor="ctr"/>
          <a:lstStyle/>
          <a:p>
            <a:pPr defTabSz="457200"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E0D503A-EB73-45CD-8A53-5ADD747FF7D1}" type="slidenum">
              <a:rPr lang="en-US" smtClean="0"/>
              <a:pPr eaLnBrk="1" hangingPunct="1"/>
              <a:t>36</a:t>
            </a:fld>
            <a:endParaRPr lang="en-US" smtClean="0"/>
          </a:p>
        </p:txBody>
      </p:sp>
      <p:sp>
        <p:nvSpPr>
          <p:cNvPr id="162819" name="Rectangle 2"/>
          <p:cNvSpPr>
            <a:spLocks noGrp="1" noRot="1" noChangeAspect="1" noChangeArrowheads="1" noTextEdit="1"/>
          </p:cNvSpPr>
          <p:nvPr>
            <p:ph type="sldImg"/>
          </p:nvPr>
        </p:nvSpPr>
        <p:spPr>
          <a:xfrm>
            <a:off x="0" y="227013"/>
            <a:ext cx="1588" cy="1587"/>
          </a:xfrm>
          <a:solidFill>
            <a:srgbClr val="FFFFFF"/>
          </a:solidFill>
          <a:ln/>
        </p:spPr>
      </p:sp>
      <p:sp>
        <p:nvSpPr>
          <p:cNvPr id="162820"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nchor="ctr"/>
          <a:lstStyle/>
          <a:p>
            <a:pPr defTabSz="457200"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3FB566-F8CF-4C03-AE7C-098F0B92A81A}" type="slidenum">
              <a:rPr lang="en-US" smtClean="0"/>
              <a:pPr eaLnBrk="1" hangingPunct="1"/>
              <a:t>37</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77B99C-6DBD-40AD-9CC9-ABCC79E2C4F1}" type="slidenum">
              <a:rPr lang="en-US" smtClean="0"/>
              <a:pPr eaLnBrk="1" hangingPunct="1"/>
              <a:t>38</a:t>
            </a:fld>
            <a:endParaRPr lang="en-US" smtClean="0"/>
          </a:p>
        </p:txBody>
      </p:sp>
      <p:sp>
        <p:nvSpPr>
          <p:cNvPr id="164867"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64868" name="Text Box 3"/>
          <p:cNvSpPr>
            <a:spLocks noGrp="1" noChangeArrowheads="1"/>
          </p:cNvSpPr>
          <p:nvPr>
            <p:ph type="body" idx="1"/>
          </p:nvPr>
        </p:nvSpPr>
        <p:spPr>
          <a:xfrm>
            <a:off x="1219200" y="3257550"/>
            <a:ext cx="6705600" cy="776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2" tIns="46796" rIns="89992" bIns="46796">
            <a:spAutoFit/>
          </a:bodyPr>
          <a:lstStyle/>
          <a:p>
            <a:pPr defTabSz="457200" eaLnBrk="1" hangingPunct="1">
              <a:spcBef>
                <a:spcPts val="450"/>
              </a:spcBef>
              <a:buFont typeface="Time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Times" charset="0"/>
              </a:rPr>
              <a:t>Markings on a surface distort when seen in a camera; the pattern of distortions</a:t>
            </a:r>
          </a:p>
          <a:p>
            <a:pPr defTabSz="457200" eaLnBrk="1" hangingPunct="1">
              <a:spcBef>
                <a:spcPts val="450"/>
              </a:spcBef>
              <a:buFont typeface="Time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Times" charset="0"/>
              </a:rPr>
              <a:t>is a cue to the normal of the surface.  The details remain vague, but the effect</a:t>
            </a:r>
          </a:p>
          <a:p>
            <a:pPr defTabSz="457200" eaLnBrk="1" hangingPunct="1">
              <a:spcBef>
                <a:spcPts val="450"/>
              </a:spcBef>
              <a:buFont typeface="Time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Times" charset="0"/>
              </a:rPr>
              <a:t>is very widespread and useful (e.g. the surface graph).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C0C8C9-AA3E-46DF-94FA-4E2F15BE026F}" type="slidenum">
              <a:rPr lang="en-US" smtClean="0"/>
              <a:pPr eaLnBrk="1" hangingPunct="1"/>
              <a:t>39</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DFF1E9-6A77-404C-B9C1-7404914F76FD}" type="slidenum">
              <a:rPr lang="en-US" smtClean="0"/>
              <a:pPr eaLnBrk="1" hangingPunct="1"/>
              <a:t>40</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33A7E7A-6C67-456E-B665-538229B0F39A}" type="slidenum">
              <a:rPr lang="en-US" smtClean="0"/>
              <a:pPr eaLnBrk="1" hangingPunct="1"/>
              <a:t>4</a:t>
            </a:fld>
            <a:endParaRPr lang="en-US" smtClean="0"/>
          </a:p>
        </p:txBody>
      </p:sp>
      <p:sp>
        <p:nvSpPr>
          <p:cNvPr id="132099" name="Rectangle 2"/>
          <p:cNvSpPr>
            <a:spLocks noGrp="1" noRot="1" noChangeAspect="1" noChangeArrowheads="1" noTextEdit="1"/>
          </p:cNvSpPr>
          <p:nvPr>
            <p:ph type="sldImg"/>
          </p:nvPr>
        </p:nvSpPr>
        <p:spPr>
          <a:xfrm>
            <a:off x="2857500" y="514350"/>
            <a:ext cx="3425825" cy="2570163"/>
          </a:xfrm>
          <a:ln/>
        </p:spPr>
      </p:sp>
      <p:sp>
        <p:nvSpPr>
          <p:cNvPr id="132100" name="Rectangle 3"/>
          <p:cNvSpPr>
            <a:spLocks noGrp="1" noChangeArrowheads="1"/>
          </p:cNvSpPr>
          <p:nvPr>
            <p:ph type="body" idx="1"/>
          </p:nvPr>
        </p:nvSpPr>
        <p:spPr>
          <a:xfrm>
            <a:off x="1220788" y="3257550"/>
            <a:ext cx="6702425"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685" rIns="91368" bIns="45685"/>
          <a:lstStyle/>
          <a:p>
            <a:endParaRPr lang="zh-TW" alt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FD881F-886C-48B1-A3CA-13729003CAC6}" type="slidenum">
              <a:rPr lang="en-US" smtClean="0"/>
              <a:pPr eaLnBrk="1" hangingPunct="1"/>
              <a:t>41</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DFCFF1-6E52-431D-BBE5-C97A567CA0B5}" type="slidenum">
              <a:rPr lang="en-US" smtClean="0"/>
              <a:pPr eaLnBrk="1" hangingPunct="1"/>
              <a:t>42</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2AF964A-B5F7-499E-8CD9-A36F196E4F2D}" type="slidenum">
              <a:rPr lang="en-US" smtClean="0"/>
              <a:pPr eaLnBrk="1" hangingPunct="1"/>
              <a:t>43</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88149A-33E8-4263-8E4D-E2A3F54F6059}" type="slidenum">
              <a:rPr lang="en-US" smtClean="0"/>
              <a:pPr eaLnBrk="1" hangingPunct="1"/>
              <a:t>44</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0C22ED-C674-4265-9D78-158B0EA9DD8F}" type="slidenum">
              <a:rPr lang="en-US" smtClean="0"/>
              <a:pPr eaLnBrk="1" hangingPunct="1"/>
              <a:t>45</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3F0079-2C5E-465C-84D8-6FC51FE75CD8}" type="slidenum">
              <a:rPr lang="en-US" smtClean="0"/>
              <a:pPr eaLnBrk="1" hangingPunct="1"/>
              <a:t>46</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8F8420-2A73-4D64-9DA2-6CE46F70ACDC}" type="slidenum">
              <a:rPr lang="en-US" smtClean="0"/>
              <a:pPr eaLnBrk="1" hangingPunct="1"/>
              <a:t>47</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1219200" y="3257550"/>
            <a:ext cx="67056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F789B4-415F-43A5-82EE-965DE06148C8}" type="slidenum">
              <a:rPr lang="en-US" smtClean="0"/>
              <a:pPr eaLnBrk="1" hangingPunct="1"/>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38EDF5-9D42-4119-BD6B-B2B015AA55A6}" type="slidenum">
              <a:rPr lang="en-US" smtClean="0"/>
              <a:pPr eaLnBrk="1" hangingPunct="1"/>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E7BC8D-65DC-496F-B976-0F6D8FEC7C91}" type="slidenum">
              <a:rPr lang="en-US" smtClean="0"/>
              <a:pPr eaLnBrk="1" hangingPunct="1"/>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A674F7-F514-4841-A75F-86B7602442C9}" type="slidenum">
              <a:rPr lang="en-US" smtClean="0"/>
              <a:pPr eaLnBrk="1" hangingPunct="1"/>
              <a:t>5</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DB90A19-5C16-4DE4-AF6B-6E39EBE387CA}" type="slidenum">
              <a:rPr lang="en-US" smtClean="0"/>
              <a:pPr eaLnBrk="1" hangingPunct="1"/>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578124-27C9-4C22-8B2D-EC38DA18C92E}" type="slidenum">
              <a:rPr lang="en-US" smtClean="0"/>
              <a:pPr eaLnBrk="1" hangingPunct="1"/>
              <a:t>52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E4E38C-05D5-48F2-AAA4-19DA3B7C23DB}" type="slidenum">
              <a:rPr lang="en-US" smtClean="0"/>
              <a:pPr eaLnBrk="1" hangingPunct="1"/>
              <a:t>53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0792A5-4DAA-49C5-993E-3302A069D312}" type="slidenum">
              <a:rPr lang="en-US" smtClean="0"/>
              <a:pPr eaLnBrk="1" hangingPunct="1"/>
              <a:t>54</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D5A772-2F23-418C-9E75-C6C13740E6DF}" type="slidenum">
              <a:rPr lang="en-US" smtClean="0"/>
              <a:pPr eaLnBrk="1" hangingPunct="1"/>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33AE5C-08A7-471B-ADAE-B894514AEB3A}" type="slidenum">
              <a:rPr lang="en-US" smtClean="0"/>
              <a:pPr eaLnBrk="1" hangingPunct="1"/>
              <a:t>56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93928A-7FA6-4420-8B13-A8E64F5D6F08}" type="slidenum">
              <a:rPr lang="en-US" smtClean="0"/>
              <a:pPr eaLnBrk="1" hangingPunct="1"/>
              <a:t>57</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6BF595-17B8-4A2F-866A-1E7984990CE7}" type="slidenum">
              <a:rPr lang="en-US" smtClean="0"/>
              <a:pPr eaLnBrk="1" hangingPunct="1"/>
              <a:t>58</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F29814-00CF-44F9-A515-AAC0803563D9}" type="slidenum">
              <a:rPr lang="en-US" smtClean="0"/>
              <a:pPr eaLnBrk="1" hangingPunct="1"/>
              <a:t>59</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1BE696-56DF-4B4A-B69F-014C52C1D2DF}" type="slidenum">
              <a:rPr lang="en-US" smtClean="0"/>
              <a:pPr eaLnBrk="1" hangingPunct="1"/>
              <a:t>60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2CBF25-09D9-41AD-AF9D-4309C6B881EE}" type="slidenum">
              <a:rPr lang="en-US" smtClean="0"/>
              <a:pPr eaLnBrk="1" hangingPunct="1"/>
              <a:t>7</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F682071-1E5B-4B38-A4C7-5970F6AF730A}" type="slidenum">
              <a:rPr lang="en-US" smtClean="0"/>
              <a:pPr eaLnBrk="1" hangingPunct="1"/>
              <a:t>62</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DE3CDED-31F2-42E8-90C5-EE915DF7E609}" type="slidenum">
              <a:rPr lang="en-US" smtClean="0"/>
              <a:pPr eaLnBrk="1" hangingPunct="1"/>
              <a:t>63</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endParaRPr lang="en-US" smtClean="0"/>
          </a:p>
        </p:txBody>
      </p:sp>
      <p:sp>
        <p:nvSpPr>
          <p:cNvPr id="83972" name="Slide Number Placeholder 3"/>
          <p:cNvSpPr>
            <a:spLocks noGrp="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F4C5565A-AA0D-49CE-ADA7-1E54F5D6A3D2}" type="slidenum">
              <a:rPr lang="en-US" sz="1200"/>
              <a:pPr eaLnBrk="1" hangingPunct="1"/>
              <a:t>64</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endParaRPr lang="en-US" smtClean="0"/>
          </a:p>
        </p:txBody>
      </p:sp>
      <p:sp>
        <p:nvSpPr>
          <p:cNvPr id="84996" name="Slide Number Placeholder 3"/>
          <p:cNvSpPr>
            <a:spLocks noGrp="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FB7303D9-53C4-423E-AB76-6A1D007A7890}" type="slidenum">
              <a:rPr lang="en-US" sz="1200"/>
              <a:pPr eaLnBrk="1" hangingPunct="1"/>
              <a:t>65</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F5FFB6-FB30-419B-8E07-ACECAF0D7E37}" type="slidenum">
              <a:rPr lang="en-US" smtClean="0"/>
              <a:pPr eaLnBrk="1" hangingPunct="1"/>
              <a:t>66</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085B24-BF9E-4AE7-BF36-F80732341513}" type="slidenum">
              <a:rPr lang="en-US" smtClean="0"/>
              <a:pPr eaLnBrk="1" hangingPunct="1"/>
              <a:t>67</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BBD28F-57BF-4B30-B9ED-CF44496A9D04}" type="slidenum">
              <a:rPr lang="en-US" smtClean="0"/>
              <a:pPr eaLnBrk="1" hangingPunct="1"/>
              <a:t>68</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F55BE9-160F-48EE-BCDC-B64AF18C417F}" type="slidenum">
              <a:rPr lang="en-US" smtClean="0">
                <a:latin typeface="Times New Roman" pitchFamily="18" charset="0"/>
              </a:rPr>
              <a:pPr eaLnBrk="1" hangingPunct="1"/>
              <a:t>69</a:t>
            </a:fld>
            <a:endParaRPr lang="en-US" smtClean="0">
              <a:latin typeface="Times New Roman" pitchFamily="18"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6E6862-C24E-4CA1-BB70-879E2AEF942B}" type="slidenum">
              <a:rPr lang="en-US" smtClean="0">
                <a:latin typeface="Times New Roman" pitchFamily="18" charset="0"/>
              </a:rPr>
              <a:pPr eaLnBrk="1" hangingPunct="1"/>
              <a:t>70</a:t>
            </a:fld>
            <a:endParaRPr lang="en-US" smtClean="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1F52E2-C639-4FFD-B97B-B1C79B412661}" type="slidenum">
              <a:rPr lang="en-US" smtClean="0"/>
              <a:pPr eaLnBrk="1" hangingPunct="1"/>
              <a:t>72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91B2B8-523F-4AFD-B5CF-1B327AAD3129}" type="slidenum">
              <a:rPr lang="en-US" smtClean="0"/>
              <a:pPr eaLnBrk="1" hangingPunct="1"/>
              <a:t>8</a:t>
            </a:fld>
            <a:endParaRPr lang="en-US" smtClean="0"/>
          </a:p>
        </p:txBody>
      </p:sp>
      <p:sp>
        <p:nvSpPr>
          <p:cNvPr id="135171" name="Rectangle 2"/>
          <p:cNvSpPr>
            <a:spLocks noGrp="1" noRot="1" noChangeAspect="1" noChangeArrowheads="1" noTextEdit="1"/>
          </p:cNvSpPr>
          <p:nvPr>
            <p:ph type="sldImg"/>
          </p:nvPr>
        </p:nvSpPr>
        <p:spPr>
          <a:xfrm>
            <a:off x="2857500" y="514350"/>
            <a:ext cx="3425825" cy="2570163"/>
          </a:xfrm>
          <a:ln/>
        </p:spPr>
      </p:sp>
      <p:sp>
        <p:nvSpPr>
          <p:cNvPr id="135172" name="Rectangle 3"/>
          <p:cNvSpPr>
            <a:spLocks noGrp="1" noChangeArrowheads="1"/>
          </p:cNvSpPr>
          <p:nvPr>
            <p:ph type="body" idx="1"/>
          </p:nvPr>
        </p:nvSpPr>
        <p:spPr>
          <a:xfrm>
            <a:off x="1220788" y="3257550"/>
            <a:ext cx="6702425"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685" rIns="91368" bIns="45685"/>
          <a:lstStyle/>
          <a:p>
            <a:endParaRPr lang="zh-TW" alt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572B25-E9F5-498C-A147-1FE88534B7CB}" type="slidenum">
              <a:rPr lang="en-US" smtClean="0"/>
              <a:pPr eaLnBrk="1" hangingPunct="1"/>
              <a:t>73</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3E4BAA-BB12-4B9E-A26C-52EA0A7A284E}" type="slidenum">
              <a:rPr lang="en-US" smtClean="0"/>
              <a:pPr eaLnBrk="1" hangingPunct="1"/>
              <a:t>74</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86C84C-CD12-4D84-B84A-552E05EB847A}" type="slidenum">
              <a:rPr lang="en-US" smtClean="0"/>
              <a:pPr eaLnBrk="1" hangingPunct="1"/>
              <a:t>75</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24EAB8-7CB8-41D6-8A59-AAC6D2DB3965}" type="slidenum">
              <a:rPr lang="en-US" smtClean="0"/>
              <a:pPr eaLnBrk="1" hangingPunct="1"/>
              <a:t>76</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3301095-556C-4C04-BB33-B0DFB9F20089}" type="slidenum">
              <a:rPr lang="en-US" smtClean="0"/>
              <a:pPr eaLnBrk="1" hangingPunct="1"/>
              <a:t>77</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94990D-6F3B-4648-9AA4-CEACE801365B}" type="slidenum">
              <a:rPr lang="en-US" smtClean="0"/>
              <a:pPr eaLnBrk="1" hangingPunct="1"/>
              <a:t>78</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147785-64F9-43C0-BEEB-DC6CFFC16052}" type="slidenum">
              <a:rPr lang="en-US" smtClean="0"/>
              <a:pPr eaLnBrk="1" hangingPunct="1"/>
              <a:t>79</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7195B4D-306C-4293-BBB7-ABE17A8E0C3D}" type="slidenum">
              <a:rPr lang="en-US" smtClean="0"/>
              <a:pPr eaLnBrk="1" hangingPunct="1"/>
              <a:t>80</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7D84266-7380-4F1E-9987-E9662AA1678D}" type="slidenum">
              <a:rPr lang="en-US" smtClean="0"/>
              <a:pPr eaLnBrk="1" hangingPunct="1"/>
              <a:t>81</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F29814-00CF-44F9-A515-AAC0803563D9}" type="slidenum">
              <a:rPr lang="en-US" smtClean="0"/>
              <a:pPr eaLnBrk="1" hangingPunct="1"/>
              <a:t>82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6C5AD9A-E7C5-45CF-A610-9D891559CC93}" type="slidenum">
              <a:rPr lang="en-US" smtClean="0">
                <a:cs typeface="Arial" pitchFamily="34" charset="0"/>
              </a:rPr>
              <a:pPr eaLnBrk="1" hangingPunct="1"/>
              <a:t>9</a:t>
            </a:fld>
            <a:endParaRPr lang="en-US" smtClean="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1BE696-56DF-4B4A-B69F-014C52C1D2DF}" type="slidenum">
              <a:rPr lang="en-US" smtClean="0"/>
              <a:pPr eaLnBrk="1" hangingPunct="1"/>
              <a:t>83</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4A3ACC-4323-4453-89DE-07FCDABB76CC}" type="slidenum">
              <a:rPr lang="en-US" smtClean="0"/>
              <a:pPr eaLnBrk="1" hangingPunct="1"/>
              <a:t>84</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50E31FF-C328-4914-A078-FFA373FAA2AB}" type="slidenum">
              <a:rPr lang="en-US" smtClean="0"/>
              <a:pPr eaLnBrk="1" hangingPunct="1"/>
              <a:t>85</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4D2CB5-EC9C-437A-91D4-F3140D85D010}" type="slidenum">
              <a:rPr lang="en-US" smtClean="0"/>
              <a:pPr eaLnBrk="1" hangingPunct="1"/>
              <a:t>86</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A60E5-1A93-4E74-841F-C0A8FD18ABD0}" type="slidenum">
              <a:rPr lang="en-US" smtClean="0">
                <a:latin typeface="Times New Roman" pitchFamily="18" charset="0"/>
              </a:rPr>
              <a:pPr eaLnBrk="1" hangingPunct="1"/>
              <a:t>87</a:t>
            </a:fld>
            <a:endParaRPr lang="en-US" smtClean="0">
              <a:latin typeface="Times New Roman"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759F54-ED18-406A-9EF0-7DB711DB1FEB}" type="slidenum">
              <a:rPr lang="en-US" smtClean="0">
                <a:cs typeface="Arial" pitchFamily="34" charset="0"/>
              </a:rPr>
              <a:pPr eaLnBrk="1" hangingPunct="1"/>
              <a:t>88</a:t>
            </a:fld>
            <a:endParaRPr lang="en-US" smtClean="0">
              <a:cs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29BD70-B6C5-436F-A1D9-0A80FD34F064}" type="slidenum">
              <a:rPr lang="en-US" smtClean="0"/>
              <a:pPr eaLnBrk="1" hangingPunct="1"/>
              <a:t>89</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F77F9E-6645-466F-8D47-27B86D0DAB33}" type="slidenum">
              <a:rPr lang="en-US" smtClean="0"/>
              <a:pPr eaLnBrk="1" hangingPunct="1"/>
              <a:t>90</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E77283A-E172-4CA7-9256-9830D6D025BB}" type="slidenum">
              <a:rPr lang="en-US" smtClean="0"/>
              <a:pPr eaLnBrk="1" hangingPunct="1"/>
              <a:t>91</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004694-D12C-46A4-B0E4-80C8FA60EA20}" type="slidenum">
              <a:rPr lang="en-US" smtClean="0"/>
              <a:pPr eaLnBrk="1" hangingPunct="1"/>
              <a:t>92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BEDB5B1-BE38-40C7-8805-D6D79EAFB4D3}" type="slidenum">
              <a:rPr lang="en-US" smtClean="0"/>
              <a:pPr eaLnBrk="1" hangingPunct="1"/>
              <a:t>10</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endParaRPr lang="en-US" smtClean="0"/>
          </a:p>
        </p:txBody>
      </p:sp>
      <p:sp>
        <p:nvSpPr>
          <p:cNvPr id="93188" name="Slide Number Placeholder 3"/>
          <p:cNvSpPr>
            <a:spLocks noGrp="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B1596B9B-2D24-4D76-A651-55FCEE2F226F}" type="slidenum">
              <a:rPr lang="en-US" sz="1200"/>
              <a:pPr eaLnBrk="1" hangingPunct="1"/>
              <a:t>93</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3575D9-59AE-4A24-A631-D22CB8DCE32F}" type="slidenum">
              <a:rPr lang="en-US" smtClean="0"/>
              <a:pPr eaLnBrk="1" hangingPunct="1"/>
              <a:t>94</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57C6EF-D614-484F-8B1D-55709FEE15D8}" type="slidenum">
              <a:rPr lang="en-US" smtClean="0"/>
              <a:pPr eaLnBrk="1" hangingPunct="1"/>
              <a:t>95</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6E1338-5C32-40C2-B13E-7690F3EB7612}" type="slidenum">
              <a:rPr lang="en-US" smtClean="0"/>
              <a:pPr eaLnBrk="1" hangingPunct="1"/>
              <a:t>96</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7C2786-6480-4158-83D0-CDE4F87E2303}" type="slidenum">
              <a:rPr lang="en-US" smtClean="0"/>
              <a:pPr eaLnBrk="1" hangingPunct="1"/>
              <a:t>97</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9598F7-C237-4349-98E4-A0AB2FCD6E5E}" type="slidenum">
              <a:rPr lang="en-US" smtClean="0"/>
              <a:pPr eaLnBrk="1" hangingPunct="1"/>
              <a:t>98</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7A7523B-7E71-483A-A6BA-BC6BDEE86E72}" type="slidenum">
              <a:rPr lang="en-US" smtClean="0"/>
              <a:pPr eaLnBrk="1" hangingPunct="1"/>
              <a:t>99</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617AA1-B72E-42F5-B91F-348FFA4A19BE}" type="slidenum">
              <a:rPr lang="en-US" smtClean="0"/>
              <a:pPr eaLnBrk="1" hangingPunct="1"/>
              <a:t>100</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F8BBD8-50B8-46C3-B175-7132D5DA7BF2}" type="slidenum">
              <a:rPr lang="en-US" smtClean="0"/>
              <a:pPr eaLnBrk="1" hangingPunct="1"/>
              <a:t>101</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E590AC-890C-44C8-B859-58B20D3F397E}" type="slidenum">
              <a:rPr lang="en-US" smtClean="0"/>
              <a:pPr eaLnBrk="1" hangingPunct="1"/>
              <a:t>102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4FF81-2380-419F-941A-C113248CECFB}" type="slidenum">
              <a:rPr lang="en-US"/>
              <a:pPr>
                <a:defRPr/>
              </a:pPr>
              <a:t>‹#›</a:t>
            </a:fld>
            <a:endParaRPr lang="en-US"/>
          </a:p>
        </p:txBody>
      </p:sp>
    </p:spTree>
    <p:extLst>
      <p:ext uri="{BB962C8B-B14F-4D97-AF65-F5344CB8AC3E}">
        <p14:creationId xmlns:p14="http://schemas.microsoft.com/office/powerpoint/2010/main" val="338623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C7E4AE-EA27-459B-B346-38DF278F1618}" type="slidenum">
              <a:rPr lang="en-US"/>
              <a:pPr>
                <a:defRPr/>
              </a:pPr>
              <a:t>‹#›</a:t>
            </a:fld>
            <a:endParaRPr lang="en-US"/>
          </a:p>
        </p:txBody>
      </p:sp>
    </p:spTree>
    <p:extLst>
      <p:ext uri="{BB962C8B-B14F-4D97-AF65-F5344CB8AC3E}">
        <p14:creationId xmlns:p14="http://schemas.microsoft.com/office/powerpoint/2010/main" val="169699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D8AD6-8AB7-4ACD-A3F5-D3EF62BE7B04}" type="slidenum">
              <a:rPr lang="en-US"/>
              <a:pPr>
                <a:defRPr/>
              </a:pPr>
              <a:t>‹#›</a:t>
            </a:fld>
            <a:endParaRPr lang="en-US"/>
          </a:p>
        </p:txBody>
      </p:sp>
    </p:spTree>
    <p:extLst>
      <p:ext uri="{BB962C8B-B14F-4D97-AF65-F5344CB8AC3E}">
        <p14:creationId xmlns:p14="http://schemas.microsoft.com/office/powerpoint/2010/main" val="315620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C30894D-E952-4473-A14F-9DB9931042B4}" type="slidenum">
              <a:rPr lang="en-US"/>
              <a:pPr>
                <a:defRPr/>
              </a:pPr>
              <a:t>‹#›</a:t>
            </a:fld>
            <a:endParaRPr lang="en-US"/>
          </a:p>
        </p:txBody>
      </p:sp>
    </p:spTree>
    <p:extLst>
      <p:ext uri="{BB962C8B-B14F-4D97-AF65-F5344CB8AC3E}">
        <p14:creationId xmlns:p14="http://schemas.microsoft.com/office/powerpoint/2010/main" val="2569343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A7A23E-E783-4EB4-8B61-F0BDA58C0FF7}" type="slidenum">
              <a:rPr lang="en-US"/>
              <a:pPr>
                <a:defRPr/>
              </a:pPr>
              <a:t>‹#›</a:t>
            </a:fld>
            <a:endParaRPr lang="en-US"/>
          </a:p>
        </p:txBody>
      </p:sp>
    </p:spTree>
    <p:extLst>
      <p:ext uri="{BB962C8B-B14F-4D97-AF65-F5344CB8AC3E}">
        <p14:creationId xmlns:p14="http://schemas.microsoft.com/office/powerpoint/2010/main" val="127166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330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179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EF3021-B36B-4AFC-A8EF-D4F75B6C3C8F}" type="slidenum">
              <a:rPr lang="en-US"/>
              <a:pPr>
                <a:defRPr/>
              </a:pPr>
              <a:t>‹#›</a:t>
            </a:fld>
            <a:endParaRPr lang="en-US"/>
          </a:p>
        </p:txBody>
      </p:sp>
    </p:spTree>
    <p:extLst>
      <p:ext uri="{BB962C8B-B14F-4D97-AF65-F5344CB8AC3E}">
        <p14:creationId xmlns:p14="http://schemas.microsoft.com/office/powerpoint/2010/main" val="822399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811C0-DF5F-41C9-BEEC-8833B4F241AC}" type="slidenum">
              <a:rPr lang="en-US"/>
              <a:pPr>
                <a:defRPr/>
              </a:pPr>
              <a:t>‹#›</a:t>
            </a:fld>
            <a:endParaRPr lang="en-US"/>
          </a:p>
        </p:txBody>
      </p:sp>
    </p:spTree>
    <p:extLst>
      <p:ext uri="{BB962C8B-B14F-4D97-AF65-F5344CB8AC3E}">
        <p14:creationId xmlns:p14="http://schemas.microsoft.com/office/powerpoint/2010/main" val="23315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6FE1DB-5276-459B-962F-7F607C657771}" type="slidenum">
              <a:rPr lang="en-US"/>
              <a:pPr>
                <a:defRPr/>
              </a:pPr>
              <a:t>‹#›</a:t>
            </a:fld>
            <a:endParaRPr lang="en-US"/>
          </a:p>
        </p:txBody>
      </p:sp>
    </p:spTree>
    <p:extLst>
      <p:ext uri="{BB962C8B-B14F-4D97-AF65-F5344CB8AC3E}">
        <p14:creationId xmlns:p14="http://schemas.microsoft.com/office/powerpoint/2010/main" val="1419910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35A3BE-85D5-4DD1-8EBD-E8E3A5D6F881}" type="slidenum">
              <a:rPr lang="en-US"/>
              <a:pPr>
                <a:defRPr/>
              </a:pPr>
              <a:t>‹#›</a:t>
            </a:fld>
            <a:endParaRPr lang="en-US"/>
          </a:p>
        </p:txBody>
      </p:sp>
    </p:spTree>
    <p:extLst>
      <p:ext uri="{BB962C8B-B14F-4D97-AF65-F5344CB8AC3E}">
        <p14:creationId xmlns:p14="http://schemas.microsoft.com/office/powerpoint/2010/main" val="23623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727146-0B6E-4D9E-B858-A0F86ADEDE2E}" type="slidenum">
              <a:rPr lang="en-US"/>
              <a:pPr>
                <a:defRPr/>
              </a:pPr>
              <a:t>‹#›</a:t>
            </a:fld>
            <a:endParaRPr lang="en-US"/>
          </a:p>
        </p:txBody>
      </p:sp>
    </p:spTree>
    <p:extLst>
      <p:ext uri="{BB962C8B-B14F-4D97-AF65-F5344CB8AC3E}">
        <p14:creationId xmlns:p14="http://schemas.microsoft.com/office/powerpoint/2010/main" val="362296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97ABDF-1656-4F82-9E5A-DBA5452761DA}" type="slidenum">
              <a:rPr lang="en-US"/>
              <a:pPr>
                <a:defRPr/>
              </a:pPr>
              <a:t>‹#›</a:t>
            </a:fld>
            <a:endParaRPr lang="en-US"/>
          </a:p>
        </p:txBody>
      </p:sp>
    </p:spTree>
    <p:extLst>
      <p:ext uri="{BB962C8B-B14F-4D97-AF65-F5344CB8AC3E}">
        <p14:creationId xmlns:p14="http://schemas.microsoft.com/office/powerpoint/2010/main" val="331354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BA25CE-F543-4A7A-B364-BAC500D2BE2E}" type="slidenum">
              <a:rPr lang="en-US"/>
              <a:pPr>
                <a:defRPr/>
              </a:pPr>
              <a:t>‹#›</a:t>
            </a:fld>
            <a:endParaRPr lang="en-US"/>
          </a:p>
        </p:txBody>
      </p:sp>
    </p:spTree>
    <p:extLst>
      <p:ext uri="{BB962C8B-B14F-4D97-AF65-F5344CB8AC3E}">
        <p14:creationId xmlns:p14="http://schemas.microsoft.com/office/powerpoint/2010/main" val="304983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1A1BCA-64F4-43BE-AF3C-53C6C9990773}" type="slidenum">
              <a:rPr lang="en-US"/>
              <a:pPr>
                <a:defRPr/>
              </a:pPr>
              <a:t>‹#›</a:t>
            </a:fld>
            <a:endParaRPr lang="en-US"/>
          </a:p>
        </p:txBody>
      </p:sp>
    </p:spTree>
    <p:extLst>
      <p:ext uri="{BB962C8B-B14F-4D97-AF65-F5344CB8AC3E}">
        <p14:creationId xmlns:p14="http://schemas.microsoft.com/office/powerpoint/2010/main" val="10137941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6566AFE-514D-47E9-A8FB-A23A63A6D5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6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65.png"/></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6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6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www.maclife.com/article/news/iphotos_faces_recognizes_cats"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wmf"/><Relationship Id="rId5" Type="http://schemas.openxmlformats.org/officeDocument/2006/relationships/image" Target="../media/image171.pn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7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7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1.xml"/><Relationship Id="rId4" Type="http://schemas.openxmlformats.org/officeDocument/2006/relationships/oleObject" Target="../embeddings/oleObject23.bin"/><Relationship Id="rId5" Type="http://schemas.openxmlformats.org/officeDocument/2006/relationships/image" Target="../media/image174.wmf"/><Relationship Id="rId6" Type="http://schemas.openxmlformats.org/officeDocument/2006/relationships/oleObject" Target="../embeddings/oleObject24.bin"/><Relationship Id="rId7" Type="http://schemas.openxmlformats.org/officeDocument/2006/relationships/image" Target="../media/image175.wmf"/><Relationship Id="rId8" Type="http://schemas.openxmlformats.org/officeDocument/2006/relationships/oleObject" Target="../embeddings/oleObject25.bin"/><Relationship Id="rId9" Type="http://schemas.openxmlformats.org/officeDocument/2006/relationships/image" Target="../media/image176.wmf"/><Relationship Id="rId1" Type="http://schemas.openxmlformats.org/officeDocument/2006/relationships/vmlDrawing" Target="../drawings/vmlDrawing14.vml"/><Relationship Id="rId2"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2.xml"/><Relationship Id="rId4" Type="http://schemas.openxmlformats.org/officeDocument/2006/relationships/oleObject" Target="../embeddings/oleObject26.bin"/><Relationship Id="rId5" Type="http://schemas.openxmlformats.org/officeDocument/2006/relationships/image" Target="../media/image177.wmf"/><Relationship Id="rId6" Type="http://schemas.openxmlformats.org/officeDocument/2006/relationships/oleObject" Target="../embeddings/oleObject27.bin"/><Relationship Id="rId7" Type="http://schemas.openxmlformats.org/officeDocument/2006/relationships/image" Target="../media/image178.wmf"/><Relationship Id="rId1" Type="http://schemas.openxmlformats.org/officeDocument/2006/relationships/vmlDrawing" Target="../drawings/vmlDrawing15.vml"/><Relationship Id="rId2"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7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8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8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82.png"/></Relationships>
</file>

<file path=ppt/slides/_rels/slide12.xml.rels><?xml version="1.0" encoding="UTF-8" standalone="yes"?>
<Relationships xmlns="http://schemas.openxmlformats.org/package/2006/relationships"><Relationship Id="rId3" Type="http://schemas.openxmlformats.org/officeDocument/2006/relationships/hyperlink" Target="http://www.flickr.com/groups/977532@N24/pool/"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8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jpeg"/><Relationship Id="rId13" Type="http://schemas.openxmlformats.org/officeDocument/2006/relationships/image" Target="../media/image46.jpeg"/><Relationship Id="rId14" Type="http://schemas.openxmlformats.org/officeDocument/2006/relationships/image" Target="../media/image47.jpeg"/><Relationship Id="rId15" Type="http://schemas.openxmlformats.org/officeDocument/2006/relationships/image" Target="../media/image48.jpeg"/><Relationship Id="rId16"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5.png"/><Relationship Id="rId1" Type="http://schemas.openxmlformats.org/officeDocument/2006/relationships/tags" Target="../tags/tag2.xml"/><Relationship Id="rId2"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bin"/><Relationship Id="rId5" Type="http://schemas.openxmlformats.org/officeDocument/2006/relationships/image" Target="../media/image58.png"/><Relationship Id="rId6"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wmf"/><Relationship Id="rId5" Type="http://schemas.openxmlformats.org/officeDocument/2006/relationships/image" Target="../media/image64.wmf"/><Relationship Id="rId6" Type="http://schemas.openxmlformats.org/officeDocument/2006/relationships/image" Target="../media/image65.w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73.png"/><Relationship Id="rId1" Type="http://schemas.microsoft.com/office/2007/relationships/media" Target="file://localhost/Users/Chuck/Courses/CS%20540/My%20540%20slides/hollow-face-mask.mpg" TargetMode="External"/><Relationship Id="rId2" Type="http://schemas.openxmlformats.org/officeDocument/2006/relationships/video" Target="file://localhost/Users/Chuck/Courses/CS%20540/My%20540%20slides/hollow-face-mask.m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3.bin"/><Relationship Id="rId5" Type="http://schemas.openxmlformats.org/officeDocument/2006/relationships/image" Target="../media/image8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8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94.png"/><Relationship Id="rId7" Type="http://schemas.openxmlformats.org/officeDocument/2006/relationships/oleObject" Target="../embeddings/oleObject4.bin"/><Relationship Id="rId8" Type="http://schemas.openxmlformats.org/officeDocument/2006/relationships/image" Target="../media/image96.w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9.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0.emf"/></Relationships>
</file>

<file path=ppt/slides/_rels/slide64.xml.rels><?xml version="1.0" encoding="UTF-8" standalone="yes"?>
<Relationships xmlns="http://schemas.openxmlformats.org/package/2006/relationships"><Relationship Id="rId9" Type="http://schemas.openxmlformats.org/officeDocument/2006/relationships/tags" Target="../tags/tag10.xml"/><Relationship Id="rId20" Type="http://schemas.openxmlformats.org/officeDocument/2006/relationships/image" Target="../media/image110.png"/><Relationship Id="rId21" Type="http://schemas.openxmlformats.org/officeDocument/2006/relationships/oleObject" Target="../embeddings/oleObject5.bin"/><Relationship Id="rId22" Type="http://schemas.openxmlformats.org/officeDocument/2006/relationships/image" Target="../media/image101.emf"/><Relationship Id="rId10" Type="http://schemas.openxmlformats.org/officeDocument/2006/relationships/slideLayout" Target="../slideLayouts/slideLayout7.xml"/><Relationship Id="rId11" Type="http://schemas.openxmlformats.org/officeDocument/2006/relationships/notesSlide" Target="../notesSlides/notesSlide62.xml"/><Relationship Id="rId12" Type="http://schemas.openxmlformats.org/officeDocument/2006/relationships/image" Target="../media/image102.png"/><Relationship Id="rId13" Type="http://schemas.openxmlformats.org/officeDocument/2006/relationships/image" Target="../media/image103.png"/><Relationship Id="rId14" Type="http://schemas.openxmlformats.org/officeDocument/2006/relationships/image" Target="../media/image104.png"/><Relationship Id="rId15" Type="http://schemas.openxmlformats.org/officeDocument/2006/relationships/image" Target="../media/image105.png"/><Relationship Id="rId16" Type="http://schemas.openxmlformats.org/officeDocument/2006/relationships/image" Target="../media/image106.png"/><Relationship Id="rId17" Type="http://schemas.openxmlformats.org/officeDocument/2006/relationships/image" Target="../media/image107.png"/><Relationship Id="rId18" Type="http://schemas.openxmlformats.org/officeDocument/2006/relationships/image" Target="../media/image108.png"/><Relationship Id="rId19" Type="http://schemas.openxmlformats.org/officeDocument/2006/relationships/image" Target="../media/image109.png"/><Relationship Id="rId1" Type="http://schemas.openxmlformats.org/officeDocument/2006/relationships/vmlDrawing" Target="../drawings/vmlDrawing4.v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s>
</file>

<file path=ppt/slides/_rels/slide65.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03.png"/><Relationship Id="rId14" Type="http://schemas.openxmlformats.org/officeDocument/2006/relationships/image" Target="../media/image104.png"/><Relationship Id="rId15" Type="http://schemas.openxmlformats.org/officeDocument/2006/relationships/image" Target="../media/image105.png"/><Relationship Id="rId16" Type="http://schemas.openxmlformats.org/officeDocument/2006/relationships/image" Target="../media/image106.png"/><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tags" Target="../tags/tag16.xml"/><Relationship Id="rId7" Type="http://schemas.openxmlformats.org/officeDocument/2006/relationships/tags" Target="../tags/tag17.xml"/><Relationship Id="rId8" Type="http://schemas.openxmlformats.org/officeDocument/2006/relationships/slideLayout" Target="../slideLayouts/slideLayout7.xml"/><Relationship Id="rId9" Type="http://schemas.openxmlformats.org/officeDocument/2006/relationships/notesSlide" Target="../notesSlides/notesSlide63.xml"/><Relationship Id="rId10" Type="http://schemas.openxmlformats.org/officeDocument/2006/relationships/image" Target="../media/image1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1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14.gif"/><Relationship Id="rId4" Type="http://schemas.openxmlformats.org/officeDocument/2006/relationships/image" Target="../media/image115.gif"/><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6.bin"/><Relationship Id="rId5" Type="http://schemas.openxmlformats.org/officeDocument/2006/relationships/image" Target="../media/image116.wmf"/><Relationship Id="rId6" Type="http://schemas.openxmlformats.org/officeDocument/2006/relationships/oleObject" Target="../embeddings/oleObject7.bin"/><Relationship Id="rId7" Type="http://schemas.openxmlformats.org/officeDocument/2006/relationships/image" Target="../media/image117.wmf"/><Relationship Id="rId8" Type="http://schemas.openxmlformats.org/officeDocument/2006/relationships/oleObject" Target="../embeddings/oleObject8.bin"/><Relationship Id="rId9" Type="http://schemas.openxmlformats.org/officeDocument/2006/relationships/image" Target="../media/image118.wmf"/><Relationship Id="rId10" Type="http://schemas.openxmlformats.org/officeDocument/2006/relationships/oleObject" Target="../embeddings/oleObject9.bin"/><Relationship Id="rId11" Type="http://schemas.openxmlformats.org/officeDocument/2006/relationships/image" Target="../media/image11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10.bin"/><Relationship Id="rId5" Type="http://schemas.openxmlformats.org/officeDocument/2006/relationships/image" Target="../media/image120.wmf"/><Relationship Id="rId6" Type="http://schemas.openxmlformats.org/officeDocument/2006/relationships/oleObject" Target="../embeddings/oleObject11.bin"/><Relationship Id="rId7" Type="http://schemas.openxmlformats.org/officeDocument/2006/relationships/image" Target="../media/image121.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2.bin"/><Relationship Id="rId5" Type="http://schemas.openxmlformats.org/officeDocument/2006/relationships/image" Target="../media/image122.wmf"/><Relationship Id="rId6" Type="http://schemas.openxmlformats.org/officeDocument/2006/relationships/oleObject" Target="../embeddings/oleObject13.bin"/><Relationship Id="rId7" Type="http://schemas.openxmlformats.org/officeDocument/2006/relationships/image" Target="../media/image123.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14.bin"/><Relationship Id="rId5" Type="http://schemas.openxmlformats.org/officeDocument/2006/relationships/image" Target="../media/image126.wmf"/><Relationship Id="rId6" Type="http://schemas.openxmlformats.org/officeDocument/2006/relationships/oleObject" Target="../embeddings/oleObject15.bin"/><Relationship Id="rId7" Type="http://schemas.openxmlformats.org/officeDocument/2006/relationships/image" Target="../media/image127.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7.xml"/><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jpeg"/><Relationship Id="rId1" Type="http://schemas.microsoft.com/office/2007/relationships/media" Target="file:///C:\USERS\jain\Saginaw\drehtuer_clip_recorder_kurz.mpg" TargetMode="External"/><Relationship Id="rId2" Type="http://schemas.openxmlformats.org/officeDocument/2006/relationships/video" Target="file:///C:\USERS\jain\Saginaw\drehtuer_clip_recorder_kurz.mpg"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oleObject" Target="../embeddings/oleObject16.bin"/><Relationship Id="rId5" Type="http://schemas.openxmlformats.org/officeDocument/2006/relationships/image" Target="../media/image128.wmf"/><Relationship Id="rId6" Type="http://schemas.openxmlformats.org/officeDocument/2006/relationships/oleObject" Target="../embeddings/oleObject17.bin"/><Relationship Id="rId7" Type="http://schemas.openxmlformats.org/officeDocument/2006/relationships/image" Target="../media/image129.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18.bin"/><Relationship Id="rId5" Type="http://schemas.openxmlformats.org/officeDocument/2006/relationships/image" Target="../media/image130.wmf"/><Relationship Id="rId6" Type="http://schemas.openxmlformats.org/officeDocument/2006/relationships/oleObject" Target="../embeddings/oleObject19.bin"/><Relationship Id="rId7" Type="http://schemas.openxmlformats.org/officeDocument/2006/relationships/image" Target="../media/image131.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99.emf"/></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20.bin"/><Relationship Id="rId5" Type="http://schemas.openxmlformats.org/officeDocument/2006/relationships/image" Target="../media/image140.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image" Target="../media/image142.wmf"/><Relationship Id="rId4" Type="http://schemas.openxmlformats.org/officeDocument/2006/relationships/image" Target="../media/image143.wmf"/><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4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21.bin"/><Relationship Id="rId5" Type="http://schemas.openxmlformats.org/officeDocument/2006/relationships/image" Target="../media/image148.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22.bin"/><Relationship Id="rId5" Type="http://schemas.openxmlformats.org/officeDocument/2006/relationships/image" Target="../media/image149.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tags" Target="../tags/tag18.xml"/><Relationship Id="rId2"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2.png"/></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762000"/>
            <a:ext cx="8305800" cy="1470025"/>
          </a:xfrm>
        </p:spPr>
        <p:txBody>
          <a:bodyPr/>
          <a:lstStyle/>
          <a:p>
            <a:pPr eaLnBrk="1" hangingPunct="1"/>
            <a:r>
              <a:rPr lang="en-US" sz="5400" b="1" dirty="0" smtClean="0"/>
              <a:t>Face Detection and Recognition</a:t>
            </a:r>
          </a:p>
        </p:txBody>
      </p:sp>
      <p:pic>
        <p:nvPicPr>
          <p:cNvPr id="4099" name="Picture 3" descr="m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2438400"/>
            <a:ext cx="2992437"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3581400"/>
            <a:ext cx="4114800" cy="1938992"/>
          </a:xfrm>
          <a:prstGeom prst="rect">
            <a:avLst/>
          </a:prstGeom>
          <a:noFill/>
        </p:spPr>
        <p:txBody>
          <a:bodyPr wrap="square" rtlCol="0">
            <a:spAutoFit/>
          </a:bodyPr>
          <a:lstStyle/>
          <a:p>
            <a:r>
              <a:rPr lang="en-US" sz="2400" dirty="0" smtClean="0"/>
              <a:t>Reading:  Chapter 18.10</a:t>
            </a:r>
          </a:p>
          <a:p>
            <a:r>
              <a:rPr lang="en-US" sz="2400" dirty="0" smtClean="0"/>
              <a:t>and, optionally,</a:t>
            </a:r>
          </a:p>
          <a:p>
            <a:r>
              <a:rPr lang="en-US" sz="2400" dirty="0" smtClean="0"/>
              <a:t>“Face Recognition using </a:t>
            </a:r>
            <a:r>
              <a:rPr lang="en-US" sz="2400" dirty="0" err="1" smtClean="0"/>
              <a:t>Eigenfaces</a:t>
            </a:r>
            <a:r>
              <a:rPr lang="en-US" sz="2400" dirty="0" smtClean="0"/>
              <a:t>” by M. Turk and A. </a:t>
            </a:r>
            <a:r>
              <a:rPr lang="en-US" sz="2400" dirty="0" err="1" smtClean="0"/>
              <a:t>Pentland</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sp>
        <p:nvSpPr>
          <p:cNvPr id="16387" name="Content Placeholder 2"/>
          <p:cNvSpPr>
            <a:spLocks noGrp="1"/>
          </p:cNvSpPr>
          <p:nvPr>
            <p:ph idx="1"/>
          </p:nvPr>
        </p:nvSpPr>
        <p:spPr/>
        <p:txBody>
          <a:bodyPr/>
          <a:lstStyle/>
          <a:p>
            <a:endParaRPr lang="en-US" smtClean="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10700" cy="774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457200" y="152400"/>
            <a:ext cx="8229600" cy="914400"/>
          </a:xfrm>
        </p:spPr>
        <p:txBody>
          <a:bodyPr/>
          <a:lstStyle/>
          <a:p>
            <a:r>
              <a:rPr lang="en-US" sz="3600" smtClean="0"/>
              <a:t>Principal Component Analysis (PCA)</a:t>
            </a:r>
          </a:p>
        </p:txBody>
      </p:sp>
      <p:sp>
        <p:nvSpPr>
          <p:cNvPr id="100356" name="Rectangle 3"/>
          <p:cNvSpPr>
            <a:spLocks noChangeArrowheads="1"/>
          </p:cNvSpPr>
          <p:nvPr/>
        </p:nvSpPr>
        <p:spPr bwMode="auto">
          <a:xfrm>
            <a:off x="533400" y="990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Geometric interpretation</a:t>
            </a:r>
          </a:p>
        </p:txBody>
      </p:sp>
      <p:sp>
        <p:nvSpPr>
          <p:cNvPr id="2317316" name="Rectangle 4"/>
          <p:cNvSpPr>
            <a:spLocks noChangeArrowheads="1"/>
          </p:cNvSpPr>
          <p:nvPr/>
        </p:nvSpPr>
        <p:spPr bwMode="auto">
          <a:xfrm>
            <a:off x="381000" y="1447800"/>
            <a:ext cx="8305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400"/>
              <a:t>PCA projects the data along the directions where the data varies the </a:t>
            </a:r>
            <a:r>
              <a:rPr lang="en-US" sz="2400" b="1"/>
              <a:t>most</a:t>
            </a:r>
          </a:p>
          <a:p>
            <a:pPr marL="742950" lvl="1" indent="-285750">
              <a:spcBef>
                <a:spcPct val="20000"/>
              </a:spcBef>
              <a:buClr>
                <a:srgbClr val="000000"/>
              </a:buClr>
              <a:buFont typeface="Arial" pitchFamily="34" charset="0"/>
              <a:buChar char="−"/>
            </a:pPr>
            <a:r>
              <a:rPr lang="en-US" sz="2400"/>
              <a:t>These directions are determined by the eigenvectors of the covariance matrix corresponding to the largest eigenvalues</a:t>
            </a:r>
          </a:p>
          <a:p>
            <a:pPr marL="742950" lvl="1" indent="-285750">
              <a:spcBef>
                <a:spcPct val="20000"/>
              </a:spcBef>
              <a:buClr>
                <a:srgbClr val="000000"/>
              </a:buClr>
              <a:buFont typeface="Arial" pitchFamily="34" charset="0"/>
              <a:buChar char="−"/>
            </a:pPr>
            <a:r>
              <a:rPr lang="en-US" sz="2400"/>
              <a:t>The magnitude of the eigenvalues corresponds to the variance of the data along the eigenvector directions</a:t>
            </a:r>
          </a:p>
        </p:txBody>
      </p:sp>
      <p:pic>
        <p:nvPicPr>
          <p:cNvPr id="231731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4267200"/>
            <a:ext cx="3352800" cy="2346325"/>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7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7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73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Example: Training Images</a:t>
            </a:r>
          </a:p>
        </p:txBody>
      </p:sp>
      <p:pic>
        <p:nvPicPr>
          <p:cNvPr id="1013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50101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101380" name="Text Box 5"/>
          <p:cNvSpPr txBox="1">
            <a:spLocks noChangeArrowheads="1"/>
          </p:cNvSpPr>
          <p:nvPr/>
        </p:nvSpPr>
        <p:spPr bwMode="auto">
          <a:xfrm>
            <a:off x="5943600" y="563880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solidFill>
                  <a:schemeClr val="tx2"/>
                </a:solidFill>
                <a:cs typeface="Arial" pitchFamily="34" charset="0"/>
              </a:rPr>
              <a:t>[ Turk &amp; Pentland, 2001]</a:t>
            </a:r>
          </a:p>
        </p:txBody>
      </p:sp>
      <p:sp>
        <p:nvSpPr>
          <p:cNvPr id="101381" name="TextBox 1"/>
          <p:cNvSpPr txBox="1">
            <a:spLocks noChangeArrowheads="1"/>
          </p:cNvSpPr>
          <p:nvPr/>
        </p:nvSpPr>
        <p:spPr bwMode="auto">
          <a:xfrm>
            <a:off x="6096000" y="2362200"/>
            <a:ext cx="266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t>Note:  Faces must be approximately registered (translation, rotation, size, pose</a:t>
            </a: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Eigenfaces</a:t>
            </a:r>
          </a:p>
        </p:txBody>
      </p:sp>
      <p:pic>
        <p:nvPicPr>
          <p:cNvPr id="102403" name="Picture 3"/>
          <p:cNvPicPr preferRelativeResize="0">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685800" y="1381125"/>
            <a:ext cx="3602038" cy="4175125"/>
          </a:xfrm>
          <a:noFill/>
        </p:spPr>
      </p:pic>
      <p:pic>
        <p:nvPicPr>
          <p:cNvPr id="102404" name="Picture 4"/>
          <p:cNvPicPr>
            <a:picLocks noGrp="1"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933950" y="1562100"/>
            <a:ext cx="3752850" cy="3708400"/>
          </a:xfrm>
          <a:noFill/>
        </p:spPr>
      </p:pic>
      <p:sp>
        <p:nvSpPr>
          <p:cNvPr id="102405" name="Text Box 5"/>
          <p:cNvSpPr txBox="1">
            <a:spLocks noChangeArrowheads="1"/>
          </p:cNvSpPr>
          <p:nvPr/>
        </p:nvSpPr>
        <p:spPr bwMode="auto">
          <a:xfrm>
            <a:off x="1524000" y="5638800"/>
            <a:ext cx="262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solidFill>
                  <a:schemeClr val="tx2"/>
                </a:solidFill>
                <a:cs typeface="Arial" pitchFamily="34" charset="0"/>
              </a:rPr>
              <a:t>Average Image, </a:t>
            </a:r>
            <a:r>
              <a:rPr lang="en-US" sz="2400" i="1">
                <a:solidFill>
                  <a:schemeClr val="tx2"/>
                </a:solidFill>
                <a:cs typeface="Arial" pitchFamily="34" charset="0"/>
              </a:rPr>
              <a:t>A</a:t>
            </a:r>
          </a:p>
        </p:txBody>
      </p:sp>
      <p:sp>
        <p:nvSpPr>
          <p:cNvPr id="102406" name="Text Box 6"/>
          <p:cNvSpPr txBox="1">
            <a:spLocks noChangeArrowheads="1"/>
          </p:cNvSpPr>
          <p:nvPr/>
        </p:nvSpPr>
        <p:spPr bwMode="auto">
          <a:xfrm>
            <a:off x="5105400" y="5341938"/>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smtClean="0">
                <a:solidFill>
                  <a:schemeClr val="tx2"/>
                </a:solidFill>
                <a:cs typeface="Arial" pitchFamily="34" charset="0"/>
              </a:rPr>
              <a:t>7 </a:t>
            </a:r>
            <a:r>
              <a:rPr lang="en-US" sz="2400" dirty="0" err="1">
                <a:solidFill>
                  <a:schemeClr val="tx2"/>
                </a:solidFill>
                <a:cs typeface="Arial" pitchFamily="34" charset="0"/>
              </a:rPr>
              <a:t>eigenface</a:t>
            </a:r>
            <a:r>
              <a:rPr lang="en-US" sz="2400" dirty="0">
                <a:solidFill>
                  <a:schemeClr val="tx2"/>
                </a:solidFill>
                <a:cs typeface="Arial" pitchFamily="34" charset="0"/>
              </a:rPr>
              <a:t> images</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46B1C9-A2A0-4305-BDAC-22AC2FBFE372}" type="slidenum">
              <a:rPr lang="en-US" smtClean="0"/>
              <a:pPr eaLnBrk="1" hangingPunct="1"/>
              <a:t>103</a:t>
            </a:fld>
            <a:endParaRPr lang="en-US" smtClean="0"/>
          </a:p>
        </p:txBody>
      </p:sp>
      <p:sp>
        <p:nvSpPr>
          <p:cNvPr id="103427" name="Rectangle 2"/>
          <p:cNvSpPr>
            <a:spLocks noGrp="1" noChangeArrowheads="1"/>
          </p:cNvSpPr>
          <p:nvPr>
            <p:ph type="title" idx="4294967295"/>
          </p:nvPr>
        </p:nvSpPr>
        <p:spPr>
          <a:xfrm>
            <a:off x="457200" y="0"/>
            <a:ext cx="8229600" cy="990600"/>
          </a:xfrm>
        </p:spPr>
        <p:txBody>
          <a:bodyPr/>
          <a:lstStyle/>
          <a:p>
            <a:pPr eaLnBrk="1" hangingPunct="1"/>
            <a:r>
              <a:rPr lang="en-US" smtClean="0"/>
              <a:t>Example</a:t>
            </a:r>
          </a:p>
        </p:txBody>
      </p:sp>
      <p:sp>
        <p:nvSpPr>
          <p:cNvPr id="103428" name="Rectangle 3"/>
          <p:cNvSpPr>
            <a:spLocks noGrp="1" noChangeArrowheads="1"/>
          </p:cNvSpPr>
          <p:nvPr>
            <p:ph type="body" idx="4294967295"/>
          </p:nvPr>
        </p:nvSpPr>
        <p:spPr>
          <a:xfrm>
            <a:off x="533400" y="1066800"/>
            <a:ext cx="1905000" cy="1447800"/>
          </a:xfrm>
        </p:spPr>
        <p:txBody>
          <a:bodyPr/>
          <a:lstStyle/>
          <a:p>
            <a:pPr algn="r" eaLnBrk="1" hangingPunct="1">
              <a:buFontTx/>
              <a:buNone/>
            </a:pPr>
            <a:r>
              <a:rPr lang="en-US" sz="2400" smtClean="0"/>
              <a:t>Training images</a:t>
            </a:r>
          </a:p>
          <a:p>
            <a:pPr algn="r" eaLnBrk="1" hangingPunct="1">
              <a:buFontTx/>
              <a:buNone/>
            </a:pPr>
            <a:endParaRPr lang="en-US" baseline="-25000" smtClean="0"/>
          </a:p>
        </p:txBody>
      </p:sp>
      <p:pic>
        <p:nvPicPr>
          <p:cNvPr id="1034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906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F45177-616D-45A9-95DE-A4477DAF636E}" type="slidenum">
              <a:rPr lang="en-US" smtClean="0"/>
              <a:pPr eaLnBrk="1" hangingPunct="1"/>
              <a:t>104</a:t>
            </a:fld>
            <a:endParaRPr lang="en-US" smtClean="0"/>
          </a:p>
        </p:txBody>
      </p:sp>
      <p:sp>
        <p:nvSpPr>
          <p:cNvPr id="104451" name="Rectangle 2"/>
          <p:cNvSpPr>
            <a:spLocks noGrp="1" noChangeArrowheads="1"/>
          </p:cNvSpPr>
          <p:nvPr>
            <p:ph type="title" idx="4294967295"/>
          </p:nvPr>
        </p:nvSpPr>
        <p:spPr>
          <a:xfrm>
            <a:off x="457200" y="0"/>
            <a:ext cx="8229600" cy="1138238"/>
          </a:xfrm>
        </p:spPr>
        <p:txBody>
          <a:bodyPr/>
          <a:lstStyle/>
          <a:p>
            <a:pPr eaLnBrk="1" hangingPunct="1"/>
            <a:r>
              <a:rPr lang="en-US" smtClean="0"/>
              <a:t>Example</a:t>
            </a:r>
          </a:p>
        </p:txBody>
      </p:sp>
      <p:sp>
        <p:nvSpPr>
          <p:cNvPr id="104452" name="Rectangle 6"/>
          <p:cNvSpPr>
            <a:spLocks noChangeArrowheads="1"/>
          </p:cNvSpPr>
          <p:nvPr/>
        </p:nvSpPr>
        <p:spPr bwMode="auto">
          <a:xfrm>
            <a:off x="3810000" y="1138238"/>
            <a:ext cx="495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a:cs typeface="Arial" pitchFamily="34" charset="0"/>
              </a:rPr>
              <a:t>Top eigenvectors: </a:t>
            </a:r>
            <a:r>
              <a:rPr lang="en-US" sz="2400" i="1">
                <a:cs typeface="Arial" pitchFamily="34" charset="0"/>
              </a:rPr>
              <a:t>u</a:t>
            </a:r>
            <a:r>
              <a:rPr lang="en-US" sz="2400" baseline="-25000">
                <a:cs typeface="Arial" pitchFamily="34" charset="0"/>
              </a:rPr>
              <a:t>1</a:t>
            </a:r>
            <a:r>
              <a:rPr lang="en-US" sz="2400">
                <a:cs typeface="Arial" pitchFamily="34" charset="0"/>
              </a:rPr>
              <a:t>,…</a:t>
            </a:r>
            <a:r>
              <a:rPr lang="en-US" sz="2400" i="1">
                <a:cs typeface="Arial" pitchFamily="34" charset="0"/>
              </a:rPr>
              <a:t>u</a:t>
            </a:r>
            <a:r>
              <a:rPr lang="en-US" sz="2400" i="1" baseline="-25000">
                <a:cs typeface="Arial" pitchFamily="34" charset="0"/>
              </a:rPr>
              <a:t>k</a:t>
            </a:r>
          </a:p>
        </p:txBody>
      </p:sp>
      <p:sp>
        <p:nvSpPr>
          <p:cNvPr id="104453" name="Rectangle 7"/>
          <p:cNvSpPr>
            <a:spLocks noChangeArrowheads="1"/>
          </p:cNvSpPr>
          <p:nvPr/>
        </p:nvSpPr>
        <p:spPr bwMode="auto">
          <a:xfrm>
            <a:off x="1360488" y="2438400"/>
            <a:ext cx="168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a:cs typeface="Arial" pitchFamily="34" charset="0"/>
              </a:rPr>
              <a:t>Average: A</a:t>
            </a:r>
          </a:p>
        </p:txBody>
      </p:sp>
      <p:pic>
        <p:nvPicPr>
          <p:cNvPr id="10445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752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t>Experimental Results</a:t>
            </a:r>
          </a:p>
        </p:txBody>
      </p:sp>
      <p:sp>
        <p:nvSpPr>
          <p:cNvPr id="105475" name="Content Placeholder 2"/>
          <p:cNvSpPr>
            <a:spLocks noGrp="1"/>
          </p:cNvSpPr>
          <p:nvPr>
            <p:ph idx="1"/>
          </p:nvPr>
        </p:nvSpPr>
        <p:spPr/>
        <p:txBody>
          <a:bodyPr/>
          <a:lstStyle/>
          <a:p>
            <a:r>
              <a:rPr lang="en-US" sz="2800" smtClean="0"/>
              <a:t>Training set:  7,562 images of approximately 3,000 people</a:t>
            </a:r>
          </a:p>
          <a:p>
            <a:r>
              <a:rPr lang="en-US" sz="2800" i="1" smtClean="0"/>
              <a:t>k </a:t>
            </a:r>
            <a:r>
              <a:rPr lang="en-US" sz="2800" smtClean="0"/>
              <a:t>= 20 eigenfaces computed from a sample of 128 images</a:t>
            </a:r>
          </a:p>
          <a:p>
            <a:r>
              <a:rPr lang="en-US" sz="2800" smtClean="0"/>
              <a:t>Test set accuracy on 200 faces was 95%</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Difficulties with PCA</a:t>
            </a:r>
          </a:p>
        </p:txBody>
      </p:sp>
      <p:sp>
        <p:nvSpPr>
          <p:cNvPr id="106499" name="Rectangle 3"/>
          <p:cNvSpPr>
            <a:spLocks noGrp="1" noChangeArrowheads="1"/>
          </p:cNvSpPr>
          <p:nvPr>
            <p:ph type="body" idx="1"/>
          </p:nvPr>
        </p:nvSpPr>
        <p:spPr/>
        <p:txBody>
          <a:bodyPr/>
          <a:lstStyle/>
          <a:p>
            <a:pPr eaLnBrk="1" hangingPunct="1"/>
            <a:r>
              <a:rPr lang="en-US" smtClean="0"/>
              <a:t>Projection may suppress important details</a:t>
            </a:r>
          </a:p>
          <a:p>
            <a:pPr lvl="1" eaLnBrk="1" hangingPunct="1"/>
            <a:r>
              <a:rPr lang="en-US" smtClean="0"/>
              <a:t>smallest variance directions may </a:t>
            </a:r>
            <a:r>
              <a:rPr lang="en-US" b="1" i="1" smtClean="0"/>
              <a:t>not</a:t>
            </a:r>
            <a:r>
              <a:rPr lang="en-US" smtClean="0"/>
              <a:t> be unimportant</a:t>
            </a:r>
          </a:p>
          <a:p>
            <a:pPr eaLnBrk="1" hangingPunct="1"/>
            <a:r>
              <a:rPr lang="en-US" smtClean="0"/>
              <a:t>Method does not take discriminative task into account</a:t>
            </a:r>
          </a:p>
          <a:p>
            <a:pPr lvl="1" eaLnBrk="1" hangingPunct="1"/>
            <a:r>
              <a:rPr lang="en-US" smtClean="0"/>
              <a:t>we want to compute features that allow good discrimination</a:t>
            </a:r>
          </a:p>
          <a:p>
            <a:pPr lvl="1" eaLnBrk="1" hangingPunct="1"/>
            <a:r>
              <a:rPr lang="en-US" i="1" smtClean="0"/>
              <a:t>not</a:t>
            </a:r>
            <a:r>
              <a:rPr lang="en-US" smtClean="0"/>
              <a:t> necessarily the same as largest variance</a:t>
            </a:r>
          </a:p>
          <a:p>
            <a:pPr lvl="1" eaLnBrk="1" hangingPunct="1"/>
            <a:endParaRPr lang="en-US"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914400"/>
          </a:xfrm>
        </p:spPr>
        <p:txBody>
          <a:bodyPr/>
          <a:lstStyle/>
          <a:p>
            <a:r>
              <a:rPr lang="en-US" smtClean="0"/>
              <a:t>Limitations</a:t>
            </a:r>
          </a:p>
        </p:txBody>
      </p:sp>
      <p:sp>
        <p:nvSpPr>
          <p:cNvPr id="107523" name="Rectangle 3"/>
          <p:cNvSpPr>
            <a:spLocks noGrp="1" noChangeArrowheads="1"/>
          </p:cNvSpPr>
          <p:nvPr>
            <p:ph type="body" idx="1"/>
          </p:nvPr>
        </p:nvSpPr>
        <p:spPr>
          <a:xfrm>
            <a:off x="685800" y="914400"/>
            <a:ext cx="7772400" cy="1066800"/>
          </a:xfrm>
        </p:spPr>
        <p:txBody>
          <a:bodyPr/>
          <a:lstStyle/>
          <a:p>
            <a:r>
              <a:rPr lang="en-US" smtClean="0"/>
              <a:t>The direction of maximum variance is not always good for classification</a:t>
            </a:r>
            <a:endParaRPr lang="el-GR" smtClean="0">
              <a:cs typeface="Arial" pitchFamily="34" charset="0"/>
            </a:endParaRPr>
          </a:p>
        </p:txBody>
      </p:sp>
      <p:sp>
        <p:nvSpPr>
          <p:cNvPr id="107524" name="Oval 4"/>
          <p:cNvSpPr>
            <a:spLocks noChangeArrowheads="1"/>
          </p:cNvSpPr>
          <p:nvPr/>
        </p:nvSpPr>
        <p:spPr bwMode="auto">
          <a:xfrm>
            <a:off x="38862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25" name="Oval 5"/>
          <p:cNvSpPr>
            <a:spLocks noChangeArrowheads="1"/>
          </p:cNvSpPr>
          <p:nvPr/>
        </p:nvSpPr>
        <p:spPr bwMode="auto">
          <a:xfrm>
            <a:off x="4038600" y="3429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26" name="Oval 6"/>
          <p:cNvSpPr>
            <a:spLocks noChangeArrowheads="1"/>
          </p:cNvSpPr>
          <p:nvPr/>
        </p:nvSpPr>
        <p:spPr bwMode="auto">
          <a:xfrm>
            <a:off x="3810000" y="3124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27" name="Oval 7"/>
          <p:cNvSpPr>
            <a:spLocks noChangeArrowheads="1"/>
          </p:cNvSpPr>
          <p:nvPr/>
        </p:nvSpPr>
        <p:spPr bwMode="auto">
          <a:xfrm>
            <a:off x="3657600" y="3505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28" name="Oval 8"/>
          <p:cNvSpPr>
            <a:spLocks noChangeArrowheads="1"/>
          </p:cNvSpPr>
          <p:nvPr/>
        </p:nvSpPr>
        <p:spPr bwMode="auto">
          <a:xfrm>
            <a:off x="3886200" y="3810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29" name="Oval 9"/>
          <p:cNvSpPr>
            <a:spLocks noChangeArrowheads="1"/>
          </p:cNvSpPr>
          <p:nvPr/>
        </p:nvSpPr>
        <p:spPr bwMode="auto">
          <a:xfrm>
            <a:off x="41148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0" name="Oval 10"/>
          <p:cNvSpPr>
            <a:spLocks noChangeArrowheads="1"/>
          </p:cNvSpPr>
          <p:nvPr/>
        </p:nvSpPr>
        <p:spPr bwMode="auto">
          <a:xfrm>
            <a:off x="4267200" y="3962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1" name="Oval 11"/>
          <p:cNvSpPr>
            <a:spLocks noChangeArrowheads="1"/>
          </p:cNvSpPr>
          <p:nvPr/>
        </p:nvSpPr>
        <p:spPr bwMode="auto">
          <a:xfrm>
            <a:off x="3581400" y="4343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2" name="Oval 12"/>
          <p:cNvSpPr>
            <a:spLocks noChangeArrowheads="1"/>
          </p:cNvSpPr>
          <p:nvPr/>
        </p:nvSpPr>
        <p:spPr bwMode="auto">
          <a:xfrm>
            <a:off x="40386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3" name="Oval 13"/>
          <p:cNvSpPr>
            <a:spLocks noChangeArrowheads="1"/>
          </p:cNvSpPr>
          <p:nvPr/>
        </p:nvSpPr>
        <p:spPr bwMode="auto">
          <a:xfrm>
            <a:off x="3810000" y="5105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4" name="Oval 14"/>
          <p:cNvSpPr>
            <a:spLocks noChangeArrowheads="1"/>
          </p:cNvSpPr>
          <p:nvPr/>
        </p:nvSpPr>
        <p:spPr bwMode="auto">
          <a:xfrm>
            <a:off x="4267200" y="2971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5" name="Oval 15"/>
          <p:cNvSpPr>
            <a:spLocks noChangeArrowheads="1"/>
          </p:cNvSpPr>
          <p:nvPr/>
        </p:nvSpPr>
        <p:spPr bwMode="auto">
          <a:xfrm>
            <a:off x="4572000" y="3429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6" name="Oval 16"/>
          <p:cNvSpPr>
            <a:spLocks noChangeArrowheads="1"/>
          </p:cNvSpPr>
          <p:nvPr/>
        </p:nvSpPr>
        <p:spPr bwMode="auto">
          <a:xfrm>
            <a:off x="4572000" y="4267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7" name="Oval 17"/>
          <p:cNvSpPr>
            <a:spLocks noChangeArrowheads="1"/>
          </p:cNvSpPr>
          <p:nvPr/>
        </p:nvSpPr>
        <p:spPr bwMode="auto">
          <a:xfrm>
            <a:off x="4495800" y="4876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8" name="Oval 18"/>
          <p:cNvSpPr>
            <a:spLocks noChangeArrowheads="1"/>
          </p:cNvSpPr>
          <p:nvPr/>
        </p:nvSpPr>
        <p:spPr bwMode="auto">
          <a:xfrm>
            <a:off x="4191000" y="5562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7539" name="Oval 19"/>
          <p:cNvSpPr>
            <a:spLocks noChangeArrowheads="1"/>
          </p:cNvSpPr>
          <p:nvPr/>
        </p:nvSpPr>
        <p:spPr bwMode="auto">
          <a:xfrm>
            <a:off x="4800600" y="24384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0" name="Oval 20"/>
          <p:cNvSpPr>
            <a:spLocks noChangeArrowheads="1"/>
          </p:cNvSpPr>
          <p:nvPr/>
        </p:nvSpPr>
        <p:spPr bwMode="auto">
          <a:xfrm>
            <a:off x="4953000" y="35814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1" name="Oval 21"/>
          <p:cNvSpPr>
            <a:spLocks noChangeArrowheads="1"/>
          </p:cNvSpPr>
          <p:nvPr/>
        </p:nvSpPr>
        <p:spPr bwMode="auto">
          <a:xfrm>
            <a:off x="4724400" y="32766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2" name="Oval 22"/>
          <p:cNvSpPr>
            <a:spLocks noChangeArrowheads="1"/>
          </p:cNvSpPr>
          <p:nvPr/>
        </p:nvSpPr>
        <p:spPr bwMode="auto">
          <a:xfrm>
            <a:off x="4572000" y="36576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3" name="Oval 23"/>
          <p:cNvSpPr>
            <a:spLocks noChangeArrowheads="1"/>
          </p:cNvSpPr>
          <p:nvPr/>
        </p:nvSpPr>
        <p:spPr bwMode="auto">
          <a:xfrm>
            <a:off x="5181600" y="38100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4" name="Oval 24"/>
          <p:cNvSpPr>
            <a:spLocks noChangeArrowheads="1"/>
          </p:cNvSpPr>
          <p:nvPr/>
        </p:nvSpPr>
        <p:spPr bwMode="auto">
          <a:xfrm>
            <a:off x="5029200" y="47244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5" name="Oval 25"/>
          <p:cNvSpPr>
            <a:spLocks noChangeArrowheads="1"/>
          </p:cNvSpPr>
          <p:nvPr/>
        </p:nvSpPr>
        <p:spPr bwMode="auto">
          <a:xfrm>
            <a:off x="5334000" y="29718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6" name="Oval 26"/>
          <p:cNvSpPr>
            <a:spLocks noChangeArrowheads="1"/>
          </p:cNvSpPr>
          <p:nvPr/>
        </p:nvSpPr>
        <p:spPr bwMode="auto">
          <a:xfrm>
            <a:off x="5181600" y="44958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7" name="Oval 27"/>
          <p:cNvSpPr>
            <a:spLocks noChangeArrowheads="1"/>
          </p:cNvSpPr>
          <p:nvPr/>
        </p:nvSpPr>
        <p:spPr bwMode="auto">
          <a:xfrm>
            <a:off x="4953000" y="41910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8" name="Oval 28"/>
          <p:cNvSpPr>
            <a:spLocks noChangeArrowheads="1"/>
          </p:cNvSpPr>
          <p:nvPr/>
        </p:nvSpPr>
        <p:spPr bwMode="auto">
          <a:xfrm>
            <a:off x="4724400" y="52578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49" name="Oval 29"/>
          <p:cNvSpPr>
            <a:spLocks noChangeArrowheads="1"/>
          </p:cNvSpPr>
          <p:nvPr/>
        </p:nvSpPr>
        <p:spPr bwMode="auto">
          <a:xfrm>
            <a:off x="4876800" y="28956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50" name="Oval 30"/>
          <p:cNvSpPr>
            <a:spLocks noChangeArrowheads="1"/>
          </p:cNvSpPr>
          <p:nvPr/>
        </p:nvSpPr>
        <p:spPr bwMode="auto">
          <a:xfrm>
            <a:off x="5486400" y="35814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51" name="Oval 31"/>
          <p:cNvSpPr>
            <a:spLocks noChangeArrowheads="1"/>
          </p:cNvSpPr>
          <p:nvPr/>
        </p:nvSpPr>
        <p:spPr bwMode="auto">
          <a:xfrm>
            <a:off x="5486400" y="44196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52" name="Oval 32"/>
          <p:cNvSpPr>
            <a:spLocks noChangeArrowheads="1"/>
          </p:cNvSpPr>
          <p:nvPr/>
        </p:nvSpPr>
        <p:spPr bwMode="auto">
          <a:xfrm>
            <a:off x="5181600" y="50292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53" name="Oval 33"/>
          <p:cNvSpPr>
            <a:spLocks noChangeArrowheads="1"/>
          </p:cNvSpPr>
          <p:nvPr/>
        </p:nvSpPr>
        <p:spPr bwMode="auto">
          <a:xfrm>
            <a:off x="5334000" y="57150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07554" name="Oval 34"/>
          <p:cNvSpPr>
            <a:spLocks noChangeArrowheads="1"/>
          </p:cNvSpPr>
          <p:nvPr/>
        </p:nvSpPr>
        <p:spPr bwMode="auto">
          <a:xfrm>
            <a:off x="4953000" y="5867400"/>
            <a:ext cx="152400" cy="152400"/>
          </a:xfrm>
          <a:prstGeom prst="ellipse">
            <a:avLst/>
          </a:prstGeom>
          <a:solidFill>
            <a:schemeClr val="folHlink"/>
          </a:solidFill>
          <a:ln w="9525">
            <a:solidFill>
              <a:schemeClr val="tx1"/>
            </a:solidFill>
            <a:round/>
            <a:headEnd/>
            <a:tailEnd/>
          </a:ln>
        </p:spPr>
        <p:txBody>
          <a:bodyPr wrap="none"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350"/>
            <a:ext cx="8305800"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457200" y="0"/>
            <a:ext cx="8229600" cy="1143000"/>
          </a:xfrm>
        </p:spPr>
        <p:txBody>
          <a:bodyPr/>
          <a:lstStyle/>
          <a:p>
            <a:pPr eaLnBrk="1" hangingPunct="1"/>
            <a:r>
              <a:rPr lang="en-US" smtClean="0"/>
              <a:t>Limitations</a:t>
            </a:r>
          </a:p>
        </p:txBody>
      </p:sp>
      <p:sp>
        <p:nvSpPr>
          <p:cNvPr id="109571" name="Rectangle 3"/>
          <p:cNvSpPr>
            <a:spLocks noGrp="1" noChangeArrowheads="1"/>
          </p:cNvSpPr>
          <p:nvPr>
            <p:ph type="body" idx="4294967295"/>
          </p:nvPr>
        </p:nvSpPr>
        <p:spPr>
          <a:xfrm>
            <a:off x="315913" y="914400"/>
            <a:ext cx="8510587" cy="914400"/>
          </a:xfrm>
        </p:spPr>
        <p:txBody>
          <a:bodyPr/>
          <a:lstStyle/>
          <a:p>
            <a:pPr eaLnBrk="1" hangingPunct="1"/>
            <a:r>
              <a:rPr lang="en-US" dirty="0" smtClean="0"/>
              <a:t>PCA assumes that the data has a Gaussian distribution</a:t>
            </a:r>
            <a:endParaRPr lang="en-US" dirty="0" smtClean="0">
              <a:cs typeface="Arial" pitchFamily="34" charset="0"/>
            </a:endParaRPr>
          </a:p>
        </p:txBody>
      </p:sp>
      <p:pic>
        <p:nvPicPr>
          <p:cNvPr id="1273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06412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73861" name="Text Box 5"/>
          <p:cNvSpPr txBox="1">
            <a:spLocks noChangeArrowheads="1"/>
          </p:cNvSpPr>
          <p:nvPr/>
        </p:nvSpPr>
        <p:spPr bwMode="auto">
          <a:xfrm>
            <a:off x="241300" y="6030913"/>
            <a:ext cx="8521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cs typeface="Arial" pitchFamily="34" charset="0"/>
              </a:rPr>
              <a:t>The shape of this dataset is not well described by its principal components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38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3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868362"/>
          </a:xfrm>
        </p:spPr>
        <p:txBody>
          <a:bodyPr/>
          <a:lstStyle/>
          <a:p>
            <a:r>
              <a:rPr lang="en-US" sz="4000" dirty="0" smtClean="0"/>
              <a:t>iPhoto</a:t>
            </a:r>
          </a:p>
        </p:txBody>
      </p:sp>
      <p:sp>
        <p:nvSpPr>
          <p:cNvPr id="17411" name="Content Placeholder 2"/>
          <p:cNvSpPr>
            <a:spLocks noGrp="1"/>
          </p:cNvSpPr>
          <p:nvPr>
            <p:ph idx="1"/>
          </p:nvPr>
        </p:nvSpPr>
        <p:spPr>
          <a:xfrm>
            <a:off x="457200" y="1219200"/>
            <a:ext cx="8229600" cy="4906963"/>
          </a:xfrm>
        </p:spPr>
        <p:txBody>
          <a:bodyPr/>
          <a:lstStyle/>
          <a:p>
            <a:r>
              <a:rPr lang="en-US" smtClean="0"/>
              <a:t>Can be trained to recognize pets!</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00"/>
            <a:ext cx="443706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05000"/>
            <a:ext cx="449580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9"/>
          <p:cNvSpPr>
            <a:spLocks noChangeArrowheads="1"/>
          </p:cNvSpPr>
          <p:nvPr/>
        </p:nvSpPr>
        <p:spPr bwMode="auto">
          <a:xfrm>
            <a:off x="0" y="5334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hlinkClick r:id="rId5"/>
              </a:rPr>
              <a:t>http://www.maclife.com/article/news/iphotos_faces_recognizes_cats</a:t>
            </a:r>
            <a:endParaRPr lang="en-US" sz="200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796" name="Rectangle 4"/>
          <p:cNvSpPr>
            <a:spLocks noChangeArrowheads="1"/>
          </p:cNvSpPr>
          <p:nvPr/>
        </p:nvSpPr>
        <p:spPr bwMode="auto">
          <a:xfrm>
            <a:off x="228600" y="12954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buClr>
                <a:srgbClr val="000000"/>
              </a:buClr>
              <a:buFont typeface="Arial" pitchFamily="34" charset="0"/>
              <a:buChar char="−"/>
            </a:pPr>
            <a:r>
              <a:rPr lang="en-US" sz="2400" dirty="0"/>
              <a:t>Background (de-emphasize the outside of the face – e.g., by multiplying the input image by a 2D Gaussian window centered on the face)</a:t>
            </a:r>
          </a:p>
          <a:p>
            <a:pPr marL="742950" lvl="1" indent="-285750">
              <a:spcBef>
                <a:spcPct val="20000"/>
              </a:spcBef>
              <a:buClr>
                <a:srgbClr val="000000"/>
              </a:buClr>
              <a:buFont typeface="Arial" pitchFamily="34" charset="0"/>
              <a:buChar char="−"/>
            </a:pPr>
            <a:r>
              <a:rPr lang="en-US" sz="2400" dirty="0"/>
              <a:t>Lighting conditions (performance degrades with light changes)</a:t>
            </a:r>
          </a:p>
          <a:p>
            <a:pPr marL="742950" lvl="1" indent="-285750">
              <a:spcBef>
                <a:spcPct val="20000"/>
              </a:spcBef>
              <a:buClr>
                <a:srgbClr val="000000"/>
              </a:buClr>
              <a:buFont typeface="Arial" pitchFamily="34" charset="0"/>
              <a:buChar char="−"/>
            </a:pPr>
            <a:r>
              <a:rPr lang="en-US" sz="2400" dirty="0"/>
              <a:t>Scale (performance decreases quickly with changes to head size); possible solutions:</a:t>
            </a:r>
          </a:p>
          <a:p>
            <a:pPr marL="1143000" lvl="2" indent="-228600">
              <a:spcBef>
                <a:spcPct val="20000"/>
              </a:spcBef>
              <a:buClr>
                <a:srgbClr val="000000"/>
              </a:buClr>
              <a:buFont typeface="Arial" pitchFamily="34" charset="0"/>
              <a:buChar char="−"/>
            </a:pPr>
            <a:r>
              <a:rPr lang="en-US" sz="2000" dirty="0"/>
              <a:t>multi-scale </a:t>
            </a:r>
            <a:r>
              <a:rPr lang="en-US" sz="2000" dirty="0" err="1"/>
              <a:t>eigenspaces</a:t>
            </a:r>
            <a:endParaRPr lang="en-US" sz="2000" dirty="0"/>
          </a:p>
          <a:p>
            <a:pPr marL="1143000" lvl="2" indent="-228600">
              <a:spcBef>
                <a:spcPct val="20000"/>
              </a:spcBef>
              <a:buClr>
                <a:srgbClr val="000000"/>
              </a:buClr>
              <a:buFont typeface="Arial" pitchFamily="34" charset="0"/>
              <a:buChar char="−"/>
            </a:pPr>
            <a:r>
              <a:rPr lang="en-US" sz="2000" dirty="0"/>
              <a:t>scale input image to multiple sizes</a:t>
            </a:r>
          </a:p>
          <a:p>
            <a:pPr marL="742950" lvl="1" indent="-285750">
              <a:spcBef>
                <a:spcPct val="20000"/>
              </a:spcBef>
              <a:buClr>
                <a:srgbClr val="000000"/>
              </a:buClr>
              <a:buFont typeface="Arial" pitchFamily="34" charset="0"/>
              <a:buChar char="−"/>
            </a:pPr>
            <a:r>
              <a:rPr lang="en-US" sz="2400" dirty="0"/>
              <a:t>Orientation (performance decreases but not as fast as with scale changes)</a:t>
            </a:r>
          </a:p>
          <a:p>
            <a:pPr marL="1143000" lvl="2" indent="-228600">
              <a:spcBef>
                <a:spcPct val="20000"/>
              </a:spcBef>
              <a:buClr>
                <a:srgbClr val="000000"/>
              </a:buClr>
              <a:buFont typeface="Arial" pitchFamily="34" charset="0"/>
              <a:buChar char="−"/>
            </a:pPr>
            <a:r>
              <a:rPr lang="en-US" sz="2000" dirty="0"/>
              <a:t>plane rotations can be handled</a:t>
            </a:r>
          </a:p>
          <a:p>
            <a:pPr marL="1143000" lvl="2" indent="-228600">
              <a:spcBef>
                <a:spcPct val="20000"/>
              </a:spcBef>
              <a:buClr>
                <a:srgbClr val="000000"/>
              </a:buClr>
              <a:buFont typeface="Arial" pitchFamily="34" charset="0"/>
              <a:buChar char="−"/>
            </a:pPr>
            <a:r>
              <a:rPr lang="en-US" sz="2000" dirty="0"/>
              <a:t>out-of-plane rotations are more difficult to handle</a:t>
            </a:r>
          </a:p>
        </p:txBody>
      </p:sp>
      <p:sp>
        <p:nvSpPr>
          <p:cNvPr id="110595" name="Rectangle 2"/>
          <p:cNvSpPr>
            <a:spLocks noGrp="1" noChangeArrowheads="1"/>
          </p:cNvSpPr>
          <p:nvPr>
            <p:ph type="title"/>
          </p:nvPr>
        </p:nvSpPr>
        <p:spPr>
          <a:xfrm>
            <a:off x="457200" y="274638"/>
            <a:ext cx="8229600" cy="868362"/>
          </a:xfrm>
        </p:spPr>
        <p:txBody>
          <a:bodyPr/>
          <a:lstStyle/>
          <a:p>
            <a:pPr eaLnBrk="1" hangingPunct="1"/>
            <a:r>
              <a:rPr lang="en-US" dirty="0" smtClean="0"/>
              <a:t>Limitations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77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77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779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3779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3779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779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3779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3779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B8307C-C9E1-4F3D-8953-41B8C0CE6158}" type="slidenum">
              <a:rPr lang="en-US" smtClean="0"/>
              <a:pPr eaLnBrk="1" hangingPunct="1"/>
              <a:t>111</a:t>
            </a:fld>
            <a:endParaRPr lang="en-US" smtClean="0"/>
          </a:p>
        </p:txBody>
      </p:sp>
      <p:sp>
        <p:nvSpPr>
          <p:cNvPr id="111619" name="Rectangle 2"/>
          <p:cNvSpPr>
            <a:spLocks noGrp="1" noChangeArrowheads="1"/>
          </p:cNvSpPr>
          <p:nvPr>
            <p:ph type="title" idx="4294967295"/>
          </p:nvPr>
        </p:nvSpPr>
        <p:spPr/>
        <p:txBody>
          <a:bodyPr/>
          <a:lstStyle/>
          <a:p>
            <a:pPr eaLnBrk="1" hangingPunct="1"/>
            <a:r>
              <a:rPr lang="en-US" smtClean="0"/>
              <a:t>Limitations</a:t>
            </a:r>
          </a:p>
        </p:txBody>
      </p:sp>
      <p:sp>
        <p:nvSpPr>
          <p:cNvPr id="111620" name="Rectangle 3"/>
          <p:cNvSpPr>
            <a:spLocks noGrp="1" noChangeArrowheads="1"/>
          </p:cNvSpPr>
          <p:nvPr>
            <p:ph type="body" idx="4294967295"/>
          </p:nvPr>
        </p:nvSpPr>
        <p:spPr>
          <a:xfrm>
            <a:off x="457200" y="1371600"/>
            <a:ext cx="8229600" cy="4754563"/>
          </a:xfrm>
        </p:spPr>
        <p:txBody>
          <a:bodyPr/>
          <a:lstStyle/>
          <a:p>
            <a:pPr eaLnBrk="1" hangingPunct="1"/>
            <a:r>
              <a:rPr lang="en-US" smtClean="0"/>
              <a:t>Not robust to misalignment</a:t>
            </a:r>
          </a:p>
        </p:txBody>
      </p:sp>
      <p:pic>
        <p:nvPicPr>
          <p:cNvPr id="111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046288"/>
            <a:ext cx="3035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2057400"/>
            <a:ext cx="29686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975" y="2057400"/>
            <a:ext cx="3397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74DDDF-1EE0-4516-B1E9-13F5E6ADBF3E}" type="slidenum">
              <a:rPr lang="en-US" smtClean="0"/>
              <a:pPr eaLnBrk="1" hangingPunct="1"/>
              <a:t>112</a:t>
            </a:fld>
            <a:endParaRPr lang="en-US" smtClean="0"/>
          </a:p>
        </p:txBody>
      </p:sp>
      <p:sp>
        <p:nvSpPr>
          <p:cNvPr id="112643" name="Rectangle 2"/>
          <p:cNvSpPr>
            <a:spLocks noGrp="1" noChangeArrowheads="1"/>
          </p:cNvSpPr>
          <p:nvPr>
            <p:ph type="title"/>
          </p:nvPr>
        </p:nvSpPr>
        <p:spPr/>
        <p:txBody>
          <a:bodyPr/>
          <a:lstStyle/>
          <a:p>
            <a:pPr eaLnBrk="1" hangingPunct="1"/>
            <a:r>
              <a:rPr lang="en-US" smtClean="0"/>
              <a:t>Limitations</a:t>
            </a:r>
          </a:p>
        </p:txBody>
      </p:sp>
      <p:sp>
        <p:nvSpPr>
          <p:cNvPr id="112644" name="Rectangle 4"/>
          <p:cNvSpPr>
            <a:spLocks noChangeArrowheads="1"/>
          </p:cNvSpPr>
          <p:nvPr/>
        </p:nvSpPr>
        <p:spPr bwMode="auto">
          <a:xfrm>
            <a:off x="304800" y="1219200"/>
            <a:ext cx="861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buClr>
                <a:srgbClr val="000000"/>
              </a:buClr>
              <a:buFont typeface="Arial" pitchFamily="34" charset="0"/>
              <a:buChar char="−"/>
            </a:pPr>
            <a:r>
              <a:rPr lang="en-US" sz="2000">
                <a:solidFill>
                  <a:schemeClr val="bg2"/>
                </a:solidFill>
              </a:rPr>
              <a:t>PCA is not always an optimal dimensionality-reduction procedure for classification purposes:</a:t>
            </a:r>
          </a:p>
        </p:txBody>
      </p:sp>
      <p:pic>
        <p:nvPicPr>
          <p:cNvPr id="11264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2209800"/>
            <a:ext cx="5943600" cy="3170238"/>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76200"/>
            <a:ext cx="8839200" cy="1219200"/>
          </a:xfrm>
        </p:spPr>
        <p:txBody>
          <a:bodyPr/>
          <a:lstStyle/>
          <a:p>
            <a:pPr eaLnBrk="1" hangingPunct="1"/>
            <a:r>
              <a:rPr lang="en-US" sz="3200" smtClean="0"/>
              <a:t>Fisherfaces: Class-specific Linear Projection</a:t>
            </a:r>
          </a:p>
        </p:txBody>
      </p:sp>
      <p:pic>
        <p:nvPicPr>
          <p:cNvPr id="1136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828800"/>
            <a:ext cx="4410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5"/>
          <p:cNvSpPr txBox="1">
            <a:spLocks noChangeArrowheads="1"/>
          </p:cNvSpPr>
          <p:nvPr/>
        </p:nvSpPr>
        <p:spPr bwMode="auto">
          <a:xfrm>
            <a:off x="381000" y="1981200"/>
            <a:ext cx="47244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Char char="•"/>
            </a:pPr>
            <a:r>
              <a:rPr lang="en-US" sz="2400" dirty="0"/>
              <a:t> An </a:t>
            </a:r>
            <a:r>
              <a:rPr lang="en-US" sz="2400" i="1" dirty="0"/>
              <a:t>n</a:t>
            </a:r>
            <a:r>
              <a:rPr lang="en-US" sz="2400" dirty="0"/>
              <a:t>-pixel image </a:t>
            </a:r>
            <a:r>
              <a:rPr lang="en-US" sz="2400" b="1" i="1" dirty="0" err="1" smtClean="0"/>
              <a:t>x</a:t>
            </a:r>
            <a:r>
              <a:rPr lang="en-US" sz="2400" dirty="0" err="1" smtClean="0">
                <a:sym typeface="Symbol" pitchFamily="18" charset="2"/>
              </a:rPr>
              <a:t>∈</a:t>
            </a:r>
            <a:r>
              <a:rPr lang="en-US" sz="2400" b="1" dirty="0" err="1" smtClean="0">
                <a:sym typeface="Symbol" pitchFamily="18" charset="2"/>
              </a:rPr>
              <a:t>R</a:t>
            </a:r>
            <a:r>
              <a:rPr lang="en-US" sz="2400" i="1" baseline="50000" dirty="0" err="1" smtClean="0">
                <a:sym typeface="Symbol" pitchFamily="18" charset="2"/>
              </a:rPr>
              <a:t>n</a:t>
            </a:r>
            <a:r>
              <a:rPr lang="en-US" sz="2400" baseline="50000" dirty="0" smtClean="0">
                <a:sym typeface="Symbol" pitchFamily="18" charset="2"/>
              </a:rPr>
              <a:t> </a:t>
            </a:r>
            <a:r>
              <a:rPr lang="en-US" sz="2400" dirty="0"/>
              <a:t>can be projected to a low-dimensional feature space </a:t>
            </a:r>
            <a:r>
              <a:rPr lang="en-US" sz="2400" b="1" i="1" dirty="0" err="1" smtClean="0"/>
              <a:t>y</a:t>
            </a:r>
            <a:r>
              <a:rPr lang="en-US" sz="2400" dirty="0" err="1" smtClean="0">
                <a:sym typeface="Symbol" pitchFamily="18" charset="2"/>
              </a:rPr>
              <a:t>∈</a:t>
            </a:r>
            <a:r>
              <a:rPr lang="en-US" sz="2400" b="1" dirty="0" err="1" smtClean="0">
                <a:sym typeface="Symbol" pitchFamily="18" charset="2"/>
              </a:rPr>
              <a:t>R</a:t>
            </a:r>
            <a:r>
              <a:rPr lang="en-US" sz="2400" i="1" baseline="50000" dirty="0" err="1" smtClean="0">
                <a:sym typeface="Symbol" pitchFamily="18" charset="2"/>
              </a:rPr>
              <a:t>m</a:t>
            </a:r>
            <a:r>
              <a:rPr lang="en-US" sz="2400" baseline="50000" dirty="0" smtClean="0">
                <a:sym typeface="Symbol" pitchFamily="18" charset="2"/>
              </a:rPr>
              <a:t> </a:t>
            </a:r>
            <a:r>
              <a:rPr lang="en-US" sz="2400" dirty="0">
                <a:sym typeface="Symbol" pitchFamily="18" charset="2"/>
              </a:rPr>
              <a:t>by</a:t>
            </a:r>
          </a:p>
          <a:p>
            <a:pPr eaLnBrk="1" hangingPunct="1"/>
            <a:endParaRPr lang="en-US" sz="2400" dirty="0">
              <a:sym typeface="Symbol" pitchFamily="18" charset="2"/>
            </a:endParaRPr>
          </a:p>
          <a:p>
            <a:pPr eaLnBrk="1" hangingPunct="1"/>
            <a:r>
              <a:rPr lang="en-US" sz="2800" b="1" i="1" dirty="0">
                <a:sym typeface="Symbol" pitchFamily="18" charset="2"/>
              </a:rPr>
              <a:t>y</a:t>
            </a:r>
            <a:r>
              <a:rPr lang="en-US" sz="2800" i="1" dirty="0">
                <a:sym typeface="Symbol" pitchFamily="18" charset="2"/>
              </a:rPr>
              <a:t> = </a:t>
            </a:r>
            <a:r>
              <a:rPr lang="en-US" sz="2800" i="1" dirty="0" err="1">
                <a:sym typeface="Symbol" pitchFamily="18" charset="2"/>
              </a:rPr>
              <a:t>W</a:t>
            </a:r>
            <a:r>
              <a:rPr lang="en-US" sz="2800" b="1" i="1" dirty="0" err="1">
                <a:sym typeface="Symbol" pitchFamily="18" charset="2"/>
              </a:rPr>
              <a:t>x</a:t>
            </a:r>
            <a:endParaRPr lang="en-US" sz="2800" b="1" i="1" dirty="0">
              <a:sym typeface="Symbol" pitchFamily="18" charset="2"/>
            </a:endParaRPr>
          </a:p>
          <a:p>
            <a:pPr eaLnBrk="1" hangingPunct="1"/>
            <a:endParaRPr lang="en-US" sz="2400" i="1" dirty="0">
              <a:sym typeface="Symbol" pitchFamily="18" charset="2"/>
            </a:endParaRPr>
          </a:p>
          <a:p>
            <a:pPr eaLnBrk="1" hangingPunct="1"/>
            <a:r>
              <a:rPr lang="en-US" sz="2400" dirty="0">
                <a:sym typeface="Symbol" pitchFamily="18" charset="2"/>
              </a:rPr>
              <a:t>where </a:t>
            </a:r>
            <a:r>
              <a:rPr lang="en-US" sz="2400" i="1" dirty="0">
                <a:sym typeface="Symbol" pitchFamily="18" charset="2"/>
              </a:rPr>
              <a:t>W</a:t>
            </a:r>
            <a:r>
              <a:rPr lang="en-US" sz="2400" dirty="0">
                <a:sym typeface="Symbol" pitchFamily="18" charset="2"/>
              </a:rPr>
              <a:t> is an </a:t>
            </a:r>
            <a:r>
              <a:rPr lang="en-US" sz="2400" i="1" dirty="0">
                <a:sym typeface="Symbol" pitchFamily="18" charset="2"/>
              </a:rPr>
              <a:t>n</a:t>
            </a:r>
            <a:r>
              <a:rPr lang="en-US" sz="2400" dirty="0">
                <a:sym typeface="Symbol" pitchFamily="18" charset="2"/>
              </a:rPr>
              <a:t> by </a:t>
            </a:r>
            <a:r>
              <a:rPr lang="en-US" sz="2400" i="1" dirty="0">
                <a:sym typeface="Symbol" pitchFamily="18" charset="2"/>
              </a:rPr>
              <a:t>m</a:t>
            </a:r>
            <a:r>
              <a:rPr lang="en-US" sz="2400" dirty="0">
                <a:sym typeface="Symbol" pitchFamily="18" charset="2"/>
              </a:rPr>
              <a:t> matrix</a:t>
            </a:r>
          </a:p>
          <a:p>
            <a:pPr eaLnBrk="1" hangingPunct="1"/>
            <a:endParaRPr lang="en-US" sz="2400" dirty="0">
              <a:sym typeface="Symbol" pitchFamily="18" charset="2"/>
            </a:endParaRPr>
          </a:p>
          <a:p>
            <a:pPr eaLnBrk="1" hangingPunct="1">
              <a:buFontTx/>
              <a:buChar char="•"/>
            </a:pPr>
            <a:r>
              <a:rPr lang="en-US" sz="2400" dirty="0">
                <a:sym typeface="Symbol" pitchFamily="18" charset="2"/>
              </a:rPr>
              <a:t> Recognition is performed using nearest neighbor in </a:t>
            </a:r>
            <a:r>
              <a:rPr lang="en-US" sz="2400" b="1" dirty="0" err="1">
                <a:sym typeface="Symbol" pitchFamily="18" charset="2"/>
              </a:rPr>
              <a:t>R</a:t>
            </a:r>
            <a:r>
              <a:rPr lang="en-US" sz="2400" i="1" baseline="50000" dirty="0" err="1">
                <a:sym typeface="Symbol" pitchFamily="18" charset="2"/>
              </a:rPr>
              <a:t>m</a:t>
            </a:r>
            <a:endParaRPr lang="en-US" sz="2400" dirty="0">
              <a:sym typeface="Symbol" pitchFamily="18" charset="2"/>
            </a:endParaRPr>
          </a:p>
          <a:p>
            <a:pPr eaLnBrk="1" hangingPunct="1">
              <a:buFontTx/>
              <a:buChar char="•"/>
            </a:pPr>
            <a:endParaRPr lang="en-US" sz="2400" dirty="0">
              <a:sym typeface="Symbol" pitchFamily="18" charset="2"/>
            </a:endParaRPr>
          </a:p>
          <a:p>
            <a:pPr eaLnBrk="1" hangingPunct="1">
              <a:buFontTx/>
              <a:buChar char="•"/>
            </a:pPr>
            <a:r>
              <a:rPr lang="en-US" sz="2400" dirty="0">
                <a:sym typeface="Symbol" pitchFamily="18" charset="2"/>
              </a:rPr>
              <a:t> How do we choose a good </a:t>
            </a:r>
            <a:r>
              <a:rPr lang="en-US" sz="2400" i="1" dirty="0">
                <a:sym typeface="Symbol" pitchFamily="18" charset="2"/>
              </a:rPr>
              <a:t>W</a:t>
            </a:r>
            <a:r>
              <a:rPr lang="en-US" sz="2400" dirty="0">
                <a:sym typeface="Symbol" pitchFamily="18" charset="2"/>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76200"/>
            <a:ext cx="8991600" cy="1143000"/>
          </a:xfrm>
        </p:spPr>
        <p:txBody>
          <a:bodyPr/>
          <a:lstStyle/>
          <a:p>
            <a:pPr eaLnBrk="1" hangingPunct="1"/>
            <a:r>
              <a:rPr lang="en-US" smtClean="0"/>
              <a:t>PCA &amp; Fisher’s Linear Discriminant </a:t>
            </a:r>
          </a:p>
        </p:txBody>
      </p:sp>
      <p:sp>
        <p:nvSpPr>
          <p:cNvPr id="114691" name="Rectangle 3"/>
          <p:cNvSpPr>
            <a:spLocks noGrp="1" noChangeArrowheads="1"/>
          </p:cNvSpPr>
          <p:nvPr>
            <p:ph type="body" sz="half" idx="1"/>
          </p:nvPr>
        </p:nvSpPr>
        <p:spPr>
          <a:xfrm>
            <a:off x="152400" y="1255713"/>
            <a:ext cx="4572000" cy="5297487"/>
          </a:xfrm>
        </p:spPr>
        <p:txBody>
          <a:bodyPr/>
          <a:lstStyle/>
          <a:p>
            <a:pPr eaLnBrk="1" hangingPunct="1">
              <a:lnSpc>
                <a:spcPct val="110000"/>
              </a:lnSpc>
            </a:pPr>
            <a:r>
              <a:rPr lang="en-US" dirty="0" smtClean="0"/>
              <a:t>Between-class scatter</a:t>
            </a:r>
          </a:p>
          <a:p>
            <a:pPr eaLnBrk="1" hangingPunct="1">
              <a:lnSpc>
                <a:spcPct val="110000"/>
              </a:lnSpc>
            </a:pPr>
            <a:endParaRPr lang="en-US" dirty="0" smtClean="0"/>
          </a:p>
          <a:p>
            <a:pPr eaLnBrk="1" hangingPunct="1">
              <a:lnSpc>
                <a:spcPct val="110000"/>
              </a:lnSpc>
            </a:pPr>
            <a:r>
              <a:rPr lang="en-US" dirty="0" smtClean="0"/>
              <a:t>Within-class scatter</a:t>
            </a:r>
          </a:p>
          <a:p>
            <a:pPr eaLnBrk="1" hangingPunct="1">
              <a:lnSpc>
                <a:spcPct val="110000"/>
              </a:lnSpc>
            </a:pPr>
            <a:endParaRPr lang="en-US" dirty="0" smtClean="0"/>
          </a:p>
          <a:p>
            <a:pPr eaLnBrk="1" hangingPunct="1">
              <a:lnSpc>
                <a:spcPct val="110000"/>
              </a:lnSpc>
            </a:pPr>
            <a:r>
              <a:rPr lang="en-US" dirty="0" smtClean="0"/>
              <a:t>Total scatter</a:t>
            </a:r>
          </a:p>
          <a:p>
            <a:pPr eaLnBrk="1" hangingPunct="1">
              <a:lnSpc>
                <a:spcPct val="110000"/>
              </a:lnSpc>
            </a:pPr>
            <a:endParaRPr lang="en-US" dirty="0" smtClean="0"/>
          </a:p>
          <a:p>
            <a:pPr eaLnBrk="1" hangingPunct="1">
              <a:lnSpc>
                <a:spcPct val="110000"/>
              </a:lnSpc>
            </a:pPr>
            <a:r>
              <a:rPr lang="en-US" dirty="0" smtClean="0"/>
              <a:t>Where</a:t>
            </a:r>
          </a:p>
          <a:p>
            <a:pPr lvl="1" eaLnBrk="1" hangingPunct="1">
              <a:lnSpc>
                <a:spcPct val="110000"/>
              </a:lnSpc>
            </a:pPr>
            <a:r>
              <a:rPr lang="en-US" sz="2000" i="1" dirty="0" smtClean="0"/>
              <a:t>c</a:t>
            </a:r>
            <a:r>
              <a:rPr lang="en-US" sz="2000" dirty="0" smtClean="0"/>
              <a:t> is the number of classes</a:t>
            </a:r>
          </a:p>
          <a:p>
            <a:pPr lvl="1" eaLnBrk="1" hangingPunct="1">
              <a:lnSpc>
                <a:spcPct val="110000"/>
              </a:lnSpc>
            </a:pPr>
            <a:r>
              <a:rPr lang="en-US" sz="2000" dirty="0" err="1" smtClean="0">
                <a:sym typeface="Symbol" pitchFamily="18" charset="2"/>
              </a:rPr>
              <a:t>μ</a:t>
            </a:r>
            <a:r>
              <a:rPr lang="en-US" sz="2000" baseline="-25000" dirty="0" err="1" smtClean="0">
                <a:sym typeface="Symbol" pitchFamily="18" charset="2"/>
              </a:rPr>
              <a:t>i</a:t>
            </a:r>
            <a:r>
              <a:rPr lang="en-US" sz="2000" dirty="0" smtClean="0">
                <a:sym typeface="Symbol" pitchFamily="18" charset="2"/>
              </a:rPr>
              <a:t> is the mean of class </a:t>
            </a:r>
            <a:r>
              <a:rPr lang="en-US" dirty="0" err="1" smtClean="0">
                <a:latin typeface="Times New Roman"/>
                <a:cs typeface="Times New Roman"/>
                <a:sym typeface="Symbol" pitchFamily="18" charset="2"/>
              </a:rPr>
              <a:t>χ</a:t>
            </a:r>
            <a:r>
              <a:rPr lang="en-US" sz="2000" baseline="-25000" dirty="0" err="1" smtClean="0">
                <a:sym typeface="Symbol" pitchFamily="18" charset="2"/>
              </a:rPr>
              <a:t>i</a:t>
            </a:r>
            <a:endParaRPr lang="en-US" sz="2000" dirty="0" smtClean="0">
              <a:sym typeface="Symbol" pitchFamily="18" charset="2"/>
            </a:endParaRPr>
          </a:p>
          <a:p>
            <a:pPr lvl="1" eaLnBrk="1" hangingPunct="1">
              <a:lnSpc>
                <a:spcPct val="110000"/>
              </a:lnSpc>
            </a:pPr>
            <a:r>
              <a:rPr lang="en-US" sz="2000" dirty="0" smtClean="0">
                <a:sym typeface="Symbol" pitchFamily="18" charset="2"/>
              </a:rPr>
              <a:t>| </a:t>
            </a:r>
            <a:r>
              <a:rPr lang="en-US" dirty="0" err="1" smtClean="0">
                <a:latin typeface="Times New Roman"/>
                <a:cs typeface="Times New Roman"/>
                <a:sym typeface="Symbol" pitchFamily="18" charset="2"/>
              </a:rPr>
              <a:t>χ</a:t>
            </a:r>
            <a:r>
              <a:rPr lang="en-US" sz="2000" baseline="-25000" dirty="0" err="1" smtClean="0">
                <a:sym typeface="Symbol" pitchFamily="18" charset="2"/>
              </a:rPr>
              <a:t>i</a:t>
            </a:r>
            <a:r>
              <a:rPr lang="en-US" sz="2000" dirty="0" smtClean="0">
                <a:sym typeface="Symbol" pitchFamily="18" charset="2"/>
              </a:rPr>
              <a:t> | is number of samples of </a:t>
            </a:r>
            <a:r>
              <a:rPr lang="en-US" dirty="0" err="1" smtClean="0">
                <a:latin typeface="Times New Roman"/>
                <a:cs typeface="Times New Roman"/>
                <a:sym typeface="Symbol" pitchFamily="18" charset="2"/>
              </a:rPr>
              <a:t>χ</a:t>
            </a:r>
            <a:r>
              <a:rPr lang="en-US" sz="2000" baseline="-25000" dirty="0" err="1" smtClean="0">
                <a:sym typeface="Symbol" pitchFamily="18" charset="2"/>
              </a:rPr>
              <a:t>i</a:t>
            </a:r>
            <a:r>
              <a:rPr lang="en-US" sz="2000" baseline="-25000" dirty="0" smtClean="0">
                <a:sym typeface="Symbol" pitchFamily="18" charset="2"/>
              </a:rPr>
              <a:t>.</a:t>
            </a:r>
            <a:endParaRPr lang="en-US" sz="2000" dirty="0" smtClean="0"/>
          </a:p>
        </p:txBody>
      </p:sp>
      <p:graphicFrame>
        <p:nvGraphicFramePr>
          <p:cNvPr id="114692" name="Object 4"/>
          <p:cNvGraphicFramePr>
            <a:graphicFrameLocks noChangeAspect="1"/>
          </p:cNvGraphicFramePr>
          <p:nvPr/>
        </p:nvGraphicFramePr>
        <p:xfrm>
          <a:off x="762000" y="1752600"/>
          <a:ext cx="2819400" cy="685800"/>
        </p:xfrm>
        <a:graphic>
          <a:graphicData uri="http://schemas.openxmlformats.org/presentationml/2006/ole">
            <mc:AlternateContent xmlns:mc="http://schemas.openxmlformats.org/markup-compatibility/2006">
              <mc:Choice xmlns:v="urn:schemas-microsoft-com:vml" Requires="v">
                <p:oleObj spid="_x0000_s115038" name="Equation" r:id="rId4" imgW="1765300" imgH="431800" progId="Equation.3">
                  <p:embed/>
                </p:oleObj>
              </mc:Choice>
              <mc:Fallback>
                <p:oleObj name="Equation" r:id="rId4" imgW="1765300" imgH="431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52600"/>
                        <a:ext cx="28194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693" name="Object 5"/>
          <p:cNvGraphicFramePr>
            <a:graphicFrameLocks noChangeAspect="1"/>
          </p:cNvGraphicFramePr>
          <p:nvPr/>
        </p:nvGraphicFramePr>
        <p:xfrm>
          <a:off x="685800" y="2854325"/>
          <a:ext cx="3048000" cy="727075"/>
        </p:xfrm>
        <a:graphic>
          <a:graphicData uri="http://schemas.openxmlformats.org/presentationml/2006/ole">
            <mc:AlternateContent xmlns:mc="http://schemas.openxmlformats.org/markup-compatibility/2006">
              <mc:Choice xmlns:v="urn:schemas-microsoft-com:vml" Requires="v">
                <p:oleObj spid="_x0000_s115039" name="Equation" r:id="rId6" imgW="1917700" imgH="457200" progId="Equation.3">
                  <p:embed/>
                </p:oleObj>
              </mc:Choice>
              <mc:Fallback>
                <p:oleObj name="Equation" r:id="rId6" imgW="1917700" imgH="4572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854325"/>
                        <a:ext cx="304800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694" name="Object 6"/>
          <p:cNvGraphicFramePr>
            <a:graphicFrameLocks noChangeAspect="1"/>
          </p:cNvGraphicFramePr>
          <p:nvPr/>
        </p:nvGraphicFramePr>
        <p:xfrm>
          <a:off x="457200" y="3933825"/>
          <a:ext cx="3825875" cy="714375"/>
        </p:xfrm>
        <a:graphic>
          <a:graphicData uri="http://schemas.openxmlformats.org/presentationml/2006/ole">
            <mc:AlternateContent xmlns:mc="http://schemas.openxmlformats.org/markup-compatibility/2006">
              <mc:Choice xmlns:v="urn:schemas-microsoft-com:vml" Requires="v">
                <p:oleObj spid="_x0000_s115040" name="Equation" r:id="rId8" imgW="2451100" imgH="457200" progId="Equation.3">
                  <p:embed/>
                </p:oleObj>
              </mc:Choice>
              <mc:Fallback>
                <p:oleObj name="Equation" r:id="rId8" imgW="2451100" imgH="4572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33825"/>
                        <a:ext cx="3825875"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4695" name="Group 7"/>
          <p:cNvGrpSpPr>
            <a:grpSpLocks/>
          </p:cNvGrpSpPr>
          <p:nvPr/>
        </p:nvGrpSpPr>
        <p:grpSpPr bwMode="auto">
          <a:xfrm>
            <a:off x="5013325" y="1524000"/>
            <a:ext cx="3130550" cy="3810000"/>
            <a:chOff x="3158" y="960"/>
            <a:chExt cx="1972" cy="2400"/>
          </a:xfrm>
        </p:grpSpPr>
        <p:sp>
          <p:nvSpPr>
            <p:cNvPr id="114696" name="Oval 8"/>
            <p:cNvSpPr>
              <a:spLocks noChangeAspect="1" noChangeArrowheads="1"/>
            </p:cNvSpPr>
            <p:nvPr/>
          </p:nvSpPr>
          <p:spPr bwMode="auto">
            <a:xfrm>
              <a:off x="3216" y="151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697" name="Oval 9"/>
            <p:cNvSpPr>
              <a:spLocks noChangeAspect="1" noChangeArrowheads="1"/>
            </p:cNvSpPr>
            <p:nvPr/>
          </p:nvSpPr>
          <p:spPr bwMode="auto">
            <a:xfrm>
              <a:off x="3480" y="190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698" name="Oval 10"/>
            <p:cNvSpPr>
              <a:spLocks noChangeAspect="1" noChangeArrowheads="1"/>
            </p:cNvSpPr>
            <p:nvPr/>
          </p:nvSpPr>
          <p:spPr bwMode="auto">
            <a:xfrm>
              <a:off x="3480" y="157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699" name="Oval 11"/>
            <p:cNvSpPr>
              <a:spLocks noChangeAspect="1" noChangeArrowheads="1"/>
            </p:cNvSpPr>
            <p:nvPr/>
          </p:nvSpPr>
          <p:spPr bwMode="auto">
            <a:xfrm>
              <a:off x="3612" y="250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0" name="Oval 12"/>
            <p:cNvSpPr>
              <a:spLocks noChangeAspect="1" noChangeArrowheads="1"/>
            </p:cNvSpPr>
            <p:nvPr/>
          </p:nvSpPr>
          <p:spPr bwMode="auto">
            <a:xfrm>
              <a:off x="3612" y="184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1" name="Oval 13"/>
            <p:cNvSpPr>
              <a:spLocks noChangeAspect="1" noChangeArrowheads="1"/>
            </p:cNvSpPr>
            <p:nvPr/>
          </p:nvSpPr>
          <p:spPr bwMode="auto">
            <a:xfrm>
              <a:off x="3348" y="1644"/>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2" name="Oval 14"/>
            <p:cNvSpPr>
              <a:spLocks noChangeAspect="1" noChangeArrowheads="1"/>
            </p:cNvSpPr>
            <p:nvPr/>
          </p:nvSpPr>
          <p:spPr bwMode="auto">
            <a:xfrm>
              <a:off x="3678" y="2040"/>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3" name="Oval 15"/>
            <p:cNvSpPr>
              <a:spLocks noChangeAspect="1" noChangeArrowheads="1"/>
            </p:cNvSpPr>
            <p:nvPr/>
          </p:nvSpPr>
          <p:spPr bwMode="auto">
            <a:xfrm>
              <a:off x="4008" y="250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4" name="Oval 16"/>
            <p:cNvSpPr>
              <a:spLocks noChangeAspect="1" noChangeArrowheads="1"/>
            </p:cNvSpPr>
            <p:nvPr/>
          </p:nvSpPr>
          <p:spPr bwMode="auto">
            <a:xfrm>
              <a:off x="4140" y="2634"/>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5" name="Oval 17"/>
            <p:cNvSpPr>
              <a:spLocks noChangeAspect="1" noChangeArrowheads="1"/>
            </p:cNvSpPr>
            <p:nvPr/>
          </p:nvSpPr>
          <p:spPr bwMode="auto">
            <a:xfrm>
              <a:off x="4008" y="276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6" name="Oval 18"/>
            <p:cNvSpPr>
              <a:spLocks noChangeAspect="1" noChangeArrowheads="1"/>
            </p:cNvSpPr>
            <p:nvPr/>
          </p:nvSpPr>
          <p:spPr bwMode="auto">
            <a:xfrm>
              <a:off x="4272" y="276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7" name="Oval 19"/>
            <p:cNvSpPr>
              <a:spLocks noChangeAspect="1" noChangeArrowheads="1"/>
            </p:cNvSpPr>
            <p:nvPr/>
          </p:nvSpPr>
          <p:spPr bwMode="auto">
            <a:xfrm>
              <a:off x="4206" y="309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08" name="AutoShape 20"/>
            <p:cNvSpPr>
              <a:spLocks noChangeAspect="1" noChangeArrowheads="1"/>
            </p:cNvSpPr>
            <p:nvPr/>
          </p:nvSpPr>
          <p:spPr bwMode="auto">
            <a:xfrm>
              <a:off x="4602" y="171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09" name="AutoShape 21"/>
            <p:cNvSpPr>
              <a:spLocks noChangeAspect="1" noChangeArrowheads="1"/>
            </p:cNvSpPr>
            <p:nvPr/>
          </p:nvSpPr>
          <p:spPr bwMode="auto">
            <a:xfrm>
              <a:off x="4140" y="1512"/>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0" name="AutoShape 22"/>
            <p:cNvSpPr>
              <a:spLocks noChangeAspect="1" noChangeArrowheads="1"/>
            </p:cNvSpPr>
            <p:nvPr/>
          </p:nvSpPr>
          <p:spPr bwMode="auto">
            <a:xfrm>
              <a:off x="4074" y="124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1" name="AutoShape 23"/>
            <p:cNvSpPr>
              <a:spLocks noChangeAspect="1" noChangeArrowheads="1"/>
            </p:cNvSpPr>
            <p:nvPr/>
          </p:nvSpPr>
          <p:spPr bwMode="auto">
            <a:xfrm>
              <a:off x="4602" y="1974"/>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2" name="AutoShape 24"/>
            <p:cNvSpPr>
              <a:spLocks noChangeAspect="1" noChangeArrowheads="1"/>
            </p:cNvSpPr>
            <p:nvPr/>
          </p:nvSpPr>
          <p:spPr bwMode="auto">
            <a:xfrm>
              <a:off x="4800" y="237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3" name="AutoShape 25"/>
            <p:cNvSpPr>
              <a:spLocks noChangeAspect="1" noChangeArrowheads="1"/>
            </p:cNvSpPr>
            <p:nvPr/>
          </p:nvSpPr>
          <p:spPr bwMode="auto">
            <a:xfrm>
              <a:off x="4932" y="204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4" name="AutoShape 26"/>
            <p:cNvSpPr>
              <a:spLocks noChangeAspect="1" noChangeArrowheads="1"/>
            </p:cNvSpPr>
            <p:nvPr/>
          </p:nvSpPr>
          <p:spPr bwMode="auto">
            <a:xfrm>
              <a:off x="4866" y="237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4715" name="Oval 27"/>
            <p:cNvSpPr>
              <a:spLocks noChangeAspect="1" noChangeArrowheads="1"/>
            </p:cNvSpPr>
            <p:nvPr/>
          </p:nvSpPr>
          <p:spPr bwMode="auto">
            <a:xfrm>
              <a:off x="4404" y="3030"/>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16" name="Oval 28"/>
            <p:cNvSpPr>
              <a:spLocks noChangeAspect="1" noChangeArrowheads="1"/>
            </p:cNvSpPr>
            <p:nvPr/>
          </p:nvSpPr>
          <p:spPr bwMode="auto">
            <a:xfrm>
              <a:off x="4470" y="322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4717" name="Rectangle 29"/>
            <p:cNvSpPr>
              <a:spLocks noChangeAspect="1" noChangeArrowheads="1"/>
            </p:cNvSpPr>
            <p:nvPr/>
          </p:nvSpPr>
          <p:spPr bwMode="auto">
            <a:xfrm>
              <a:off x="3810" y="2278"/>
              <a:ext cx="158" cy="158"/>
            </a:xfrm>
            <a:prstGeom prst="rect">
              <a:avLst/>
            </a:prstGeom>
            <a:solidFill>
              <a:schemeClr val="accent1"/>
            </a:solidFill>
            <a:ln w="9525">
              <a:solidFill>
                <a:schemeClr val="tx1"/>
              </a:solidFill>
              <a:miter lim="800000"/>
              <a:headEnd/>
              <a:tailEnd/>
            </a:ln>
          </p:spPr>
          <p:txBody>
            <a:bodyPr wrap="none" anchor="ctr"/>
            <a:lstStyle/>
            <a:p>
              <a:endParaRPr lang="en-US" sz="2800">
                <a:solidFill>
                  <a:schemeClr val="accent1"/>
                </a:solidFill>
              </a:endParaRPr>
            </a:p>
          </p:txBody>
        </p:sp>
        <p:sp>
          <p:nvSpPr>
            <p:cNvPr id="114718" name="Text Box 30"/>
            <p:cNvSpPr txBox="1">
              <a:spLocks noChangeAspect="1" noChangeArrowheads="1"/>
            </p:cNvSpPr>
            <p:nvPr/>
          </p:nvSpPr>
          <p:spPr bwMode="auto">
            <a:xfrm>
              <a:off x="3740" y="2338"/>
              <a:ext cx="33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smtClean="0">
                  <a:sym typeface="Symbol" pitchFamily="18" charset="2"/>
                </a:rPr>
                <a:t>μ</a:t>
              </a:r>
              <a:r>
                <a:rPr lang="en-US" sz="2800" baseline="-25000" dirty="0" smtClean="0">
                  <a:sym typeface="Symbol" pitchFamily="18" charset="2"/>
                </a:rPr>
                <a:t>1</a:t>
              </a:r>
              <a:endParaRPr lang="en-US" sz="2800" baseline="-25000" dirty="0">
                <a:sym typeface="Symbol" pitchFamily="18" charset="2"/>
              </a:endParaRPr>
            </a:p>
          </p:txBody>
        </p:sp>
        <p:sp>
          <p:nvSpPr>
            <p:cNvPr id="114719" name="Text Box 31"/>
            <p:cNvSpPr txBox="1">
              <a:spLocks noChangeAspect="1" noChangeArrowheads="1"/>
            </p:cNvSpPr>
            <p:nvPr/>
          </p:nvSpPr>
          <p:spPr bwMode="auto">
            <a:xfrm>
              <a:off x="4382" y="1400"/>
              <a:ext cx="33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smtClean="0">
                  <a:sym typeface="Symbol" pitchFamily="18" charset="2"/>
                </a:rPr>
                <a:t>μ</a:t>
              </a:r>
              <a:r>
                <a:rPr lang="en-US" sz="2800" baseline="-25000" dirty="0" smtClean="0">
                  <a:sym typeface="Symbol" pitchFamily="18" charset="2"/>
                </a:rPr>
                <a:t>2</a:t>
              </a:r>
              <a:endParaRPr lang="en-US" sz="2800" baseline="-25000" dirty="0">
                <a:sym typeface="Symbol" pitchFamily="18" charset="2"/>
              </a:endParaRPr>
            </a:p>
          </p:txBody>
        </p:sp>
        <p:sp>
          <p:nvSpPr>
            <p:cNvPr id="114720" name="Rectangle 32"/>
            <p:cNvSpPr>
              <a:spLocks noChangeAspect="1" noChangeArrowheads="1"/>
            </p:cNvSpPr>
            <p:nvPr/>
          </p:nvSpPr>
          <p:spPr bwMode="auto">
            <a:xfrm>
              <a:off x="4404" y="1816"/>
              <a:ext cx="158" cy="158"/>
            </a:xfrm>
            <a:prstGeom prst="rect">
              <a:avLst/>
            </a:prstGeom>
            <a:solidFill>
              <a:srgbClr val="FF3300"/>
            </a:solidFill>
            <a:ln w="9525">
              <a:solidFill>
                <a:schemeClr val="tx1"/>
              </a:solidFill>
              <a:miter lim="800000"/>
              <a:headEnd/>
              <a:tailEnd/>
            </a:ln>
          </p:spPr>
          <p:txBody>
            <a:bodyPr wrap="none" anchor="ctr"/>
            <a:lstStyle/>
            <a:p>
              <a:endParaRPr lang="en-US" sz="2800">
                <a:solidFill>
                  <a:schemeClr val="accent1"/>
                </a:solidFill>
              </a:endParaRPr>
            </a:p>
          </p:txBody>
        </p:sp>
        <p:sp>
          <p:nvSpPr>
            <p:cNvPr id="114721" name="Rectangle 33"/>
            <p:cNvSpPr>
              <a:spLocks noChangeAspect="1" noChangeArrowheads="1"/>
            </p:cNvSpPr>
            <p:nvPr/>
          </p:nvSpPr>
          <p:spPr bwMode="auto">
            <a:xfrm>
              <a:off x="4170" y="2192"/>
              <a:ext cx="158" cy="158"/>
            </a:xfrm>
            <a:prstGeom prst="rect">
              <a:avLst/>
            </a:prstGeom>
            <a:solidFill>
              <a:schemeClr val="tx1"/>
            </a:solidFill>
            <a:ln w="9525">
              <a:solidFill>
                <a:schemeClr val="tx1"/>
              </a:solidFill>
              <a:miter lim="800000"/>
              <a:headEnd/>
              <a:tailEnd/>
            </a:ln>
          </p:spPr>
          <p:txBody>
            <a:bodyPr wrap="none" anchor="ctr"/>
            <a:lstStyle/>
            <a:p>
              <a:endParaRPr lang="en-US" sz="2800">
                <a:solidFill>
                  <a:schemeClr val="accent1"/>
                </a:solidFill>
              </a:endParaRPr>
            </a:p>
          </p:txBody>
        </p:sp>
        <p:sp>
          <p:nvSpPr>
            <p:cNvPr id="114722" name="Text Box 34"/>
            <p:cNvSpPr txBox="1">
              <a:spLocks noChangeAspect="1" noChangeArrowheads="1"/>
            </p:cNvSpPr>
            <p:nvPr/>
          </p:nvSpPr>
          <p:spPr bwMode="auto">
            <a:xfrm>
              <a:off x="4267" y="2264"/>
              <a:ext cx="245"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smtClean="0">
                  <a:sym typeface="Symbol" pitchFamily="18" charset="2"/>
                </a:rPr>
                <a:t>μ</a:t>
              </a:r>
              <a:endParaRPr lang="en-US" sz="2800" baseline="-25000" dirty="0">
                <a:sym typeface="Symbol" pitchFamily="18" charset="2"/>
              </a:endParaRPr>
            </a:p>
          </p:txBody>
        </p:sp>
        <p:sp>
          <p:nvSpPr>
            <p:cNvPr id="114723" name="Text Box 35"/>
            <p:cNvSpPr txBox="1">
              <a:spLocks noChangeArrowheads="1"/>
            </p:cNvSpPr>
            <p:nvPr/>
          </p:nvSpPr>
          <p:spPr bwMode="auto">
            <a:xfrm>
              <a:off x="3158" y="1030"/>
              <a:ext cx="28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smtClean="0">
                  <a:latin typeface="Times New Roman"/>
                  <a:cs typeface="Times New Roman"/>
                  <a:sym typeface="Symbol" pitchFamily="18" charset="2"/>
                </a:rPr>
                <a:t>χ</a:t>
              </a:r>
              <a:r>
                <a:rPr lang="en-US" sz="2400" baseline="-25000" dirty="0" smtClean="0">
                  <a:sym typeface="Symbol" pitchFamily="18" charset="2"/>
                </a:rPr>
                <a:t>1</a:t>
              </a:r>
              <a:endParaRPr lang="en-US" sz="2400" baseline="-25000" dirty="0">
                <a:sym typeface="Symbol" pitchFamily="18" charset="2"/>
              </a:endParaRPr>
            </a:p>
          </p:txBody>
        </p:sp>
        <p:sp>
          <p:nvSpPr>
            <p:cNvPr id="114724" name="Rectangle 36"/>
            <p:cNvSpPr>
              <a:spLocks noChangeArrowheads="1"/>
            </p:cNvSpPr>
            <p:nvPr/>
          </p:nvSpPr>
          <p:spPr bwMode="auto">
            <a:xfrm>
              <a:off x="4131" y="960"/>
              <a:ext cx="28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smtClean="0">
                  <a:latin typeface="Times New Roman"/>
                  <a:cs typeface="Times New Roman"/>
                  <a:sym typeface="Symbol" pitchFamily="18" charset="2"/>
                </a:rPr>
                <a:t>χ</a:t>
              </a:r>
              <a:r>
                <a:rPr lang="en-US" sz="2400" baseline="-25000" dirty="0" smtClean="0">
                  <a:sym typeface="Symbol" pitchFamily="18" charset="2"/>
                </a:rPr>
                <a:t>2</a:t>
              </a:r>
              <a:endParaRPr lang="en-US" sz="2400" baseline="-25000" dirty="0">
                <a:sym typeface="Symbol" pitchFamily="18" charset="2"/>
              </a:endParaRP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76200"/>
            <a:ext cx="8991600" cy="1143000"/>
          </a:xfrm>
        </p:spPr>
        <p:txBody>
          <a:bodyPr/>
          <a:lstStyle/>
          <a:p>
            <a:pPr eaLnBrk="1" hangingPunct="1"/>
            <a:r>
              <a:rPr lang="en-US" smtClean="0"/>
              <a:t>PCA &amp; Fisher’s Linear Discriminant </a:t>
            </a:r>
          </a:p>
        </p:txBody>
      </p:sp>
      <p:sp>
        <p:nvSpPr>
          <p:cNvPr id="115715" name="Rectangle 3"/>
          <p:cNvSpPr>
            <a:spLocks noGrp="1" noChangeArrowheads="1"/>
          </p:cNvSpPr>
          <p:nvPr>
            <p:ph type="body" sz="half" idx="2"/>
          </p:nvPr>
        </p:nvSpPr>
        <p:spPr>
          <a:xfrm>
            <a:off x="4495800" y="1371600"/>
            <a:ext cx="4648200" cy="5105400"/>
          </a:xfrm>
        </p:spPr>
        <p:txBody>
          <a:bodyPr/>
          <a:lstStyle/>
          <a:p>
            <a:pPr eaLnBrk="1" hangingPunct="1">
              <a:lnSpc>
                <a:spcPct val="90000"/>
              </a:lnSpc>
            </a:pPr>
            <a:r>
              <a:rPr lang="en-US" smtClean="0"/>
              <a:t>PCA (Eigenfaces) </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buFontTx/>
              <a:buNone/>
            </a:pPr>
            <a:r>
              <a:rPr lang="en-US" sz="2400" smtClean="0"/>
              <a:t>   	Maximizes projected total scatter</a:t>
            </a:r>
            <a:endParaRPr lang="en-US" smtClean="0"/>
          </a:p>
          <a:p>
            <a:pPr eaLnBrk="1" hangingPunct="1">
              <a:lnSpc>
                <a:spcPct val="90000"/>
              </a:lnSpc>
            </a:pPr>
            <a:endParaRPr lang="en-US" smtClean="0"/>
          </a:p>
          <a:p>
            <a:pPr eaLnBrk="1" hangingPunct="1">
              <a:lnSpc>
                <a:spcPct val="90000"/>
              </a:lnSpc>
            </a:pPr>
            <a:r>
              <a:rPr lang="en-US" smtClean="0"/>
              <a:t>Fisher’s Linear Discriminant </a:t>
            </a:r>
            <a:r>
              <a:rPr lang="en-US" sz="2400" smtClean="0"/>
              <a:t>	</a:t>
            </a:r>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r>
              <a:rPr lang="en-US" sz="2400" smtClean="0"/>
              <a:t>	Maximizes ratio of projected between-class to projected within-class scatter</a:t>
            </a:r>
          </a:p>
        </p:txBody>
      </p:sp>
      <p:graphicFrame>
        <p:nvGraphicFramePr>
          <p:cNvPr id="115716" name="Object 4"/>
          <p:cNvGraphicFramePr>
            <a:graphicFrameLocks noChangeAspect="1"/>
          </p:cNvGraphicFramePr>
          <p:nvPr/>
        </p:nvGraphicFramePr>
        <p:xfrm>
          <a:off x="5334000" y="1981200"/>
          <a:ext cx="3081338" cy="622300"/>
        </p:xfrm>
        <a:graphic>
          <a:graphicData uri="http://schemas.openxmlformats.org/presentationml/2006/ole">
            <mc:AlternateContent xmlns:mc="http://schemas.openxmlformats.org/markup-compatibility/2006">
              <mc:Choice xmlns:v="urn:schemas-microsoft-com:vml" Requires="v">
                <p:oleObj spid="_x0000_s115992" name="Equation" r:id="rId4" imgW="1511300" imgH="304800" progId="Equation.3">
                  <p:embed/>
                </p:oleObj>
              </mc:Choice>
              <mc:Fallback>
                <p:oleObj name="Equation" r:id="rId4" imgW="1511300" imgH="304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981200"/>
                        <a:ext cx="3081338" cy="6223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5717" name="Object 5"/>
          <p:cNvGraphicFramePr>
            <a:graphicFrameLocks noChangeAspect="1"/>
          </p:cNvGraphicFramePr>
          <p:nvPr/>
        </p:nvGraphicFramePr>
        <p:xfrm>
          <a:off x="5334000" y="4419600"/>
          <a:ext cx="3106738" cy="1085850"/>
        </p:xfrm>
        <a:graphic>
          <a:graphicData uri="http://schemas.openxmlformats.org/presentationml/2006/ole">
            <mc:AlternateContent xmlns:mc="http://schemas.openxmlformats.org/markup-compatibility/2006">
              <mc:Choice xmlns:v="urn:schemas-microsoft-com:vml" Requires="v">
                <p:oleObj spid="_x0000_s115993" name="Equation" r:id="rId6" imgW="1524000" imgH="533400" progId="Equation.3">
                  <p:embed/>
                </p:oleObj>
              </mc:Choice>
              <mc:Fallback>
                <p:oleObj name="Equation" r:id="rId6" imgW="1524000" imgH="5334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19600"/>
                        <a:ext cx="3106738" cy="108585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18" name="Oval 6"/>
          <p:cNvSpPr>
            <a:spLocks noChangeAspect="1" noChangeArrowheads="1"/>
          </p:cNvSpPr>
          <p:nvPr/>
        </p:nvSpPr>
        <p:spPr bwMode="auto">
          <a:xfrm>
            <a:off x="244475" y="262890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19" name="Oval 7"/>
          <p:cNvSpPr>
            <a:spLocks noChangeAspect="1" noChangeArrowheads="1"/>
          </p:cNvSpPr>
          <p:nvPr/>
        </p:nvSpPr>
        <p:spPr bwMode="auto">
          <a:xfrm>
            <a:off x="663575" y="325755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0" name="Oval 8"/>
          <p:cNvSpPr>
            <a:spLocks noChangeAspect="1" noChangeArrowheads="1"/>
          </p:cNvSpPr>
          <p:nvPr/>
        </p:nvSpPr>
        <p:spPr bwMode="auto">
          <a:xfrm>
            <a:off x="663575" y="273367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1" name="Oval 9"/>
          <p:cNvSpPr>
            <a:spLocks noChangeAspect="1" noChangeArrowheads="1"/>
          </p:cNvSpPr>
          <p:nvPr/>
        </p:nvSpPr>
        <p:spPr bwMode="auto">
          <a:xfrm>
            <a:off x="873125" y="420052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2" name="Oval 10"/>
          <p:cNvSpPr>
            <a:spLocks noChangeAspect="1" noChangeArrowheads="1"/>
          </p:cNvSpPr>
          <p:nvPr/>
        </p:nvSpPr>
        <p:spPr bwMode="auto">
          <a:xfrm>
            <a:off x="873125" y="315277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3" name="Oval 11"/>
          <p:cNvSpPr>
            <a:spLocks noChangeAspect="1" noChangeArrowheads="1"/>
          </p:cNvSpPr>
          <p:nvPr/>
        </p:nvSpPr>
        <p:spPr bwMode="auto">
          <a:xfrm>
            <a:off x="454025" y="283845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4" name="Oval 12"/>
          <p:cNvSpPr>
            <a:spLocks noChangeAspect="1" noChangeArrowheads="1"/>
          </p:cNvSpPr>
          <p:nvPr/>
        </p:nvSpPr>
        <p:spPr bwMode="auto">
          <a:xfrm>
            <a:off x="977900" y="346710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5" name="Oval 13"/>
          <p:cNvSpPr>
            <a:spLocks noChangeAspect="1" noChangeArrowheads="1"/>
          </p:cNvSpPr>
          <p:nvPr/>
        </p:nvSpPr>
        <p:spPr bwMode="auto">
          <a:xfrm>
            <a:off x="1501775" y="420052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6" name="Oval 14"/>
          <p:cNvSpPr>
            <a:spLocks noChangeAspect="1" noChangeArrowheads="1"/>
          </p:cNvSpPr>
          <p:nvPr/>
        </p:nvSpPr>
        <p:spPr bwMode="auto">
          <a:xfrm>
            <a:off x="1711325" y="441007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7" name="Oval 15"/>
          <p:cNvSpPr>
            <a:spLocks noChangeAspect="1" noChangeArrowheads="1"/>
          </p:cNvSpPr>
          <p:nvPr/>
        </p:nvSpPr>
        <p:spPr bwMode="auto">
          <a:xfrm>
            <a:off x="1501775" y="461962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8" name="Oval 16"/>
          <p:cNvSpPr>
            <a:spLocks noChangeAspect="1" noChangeArrowheads="1"/>
          </p:cNvSpPr>
          <p:nvPr/>
        </p:nvSpPr>
        <p:spPr bwMode="auto">
          <a:xfrm>
            <a:off x="1920875" y="461962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29" name="Oval 17"/>
          <p:cNvSpPr>
            <a:spLocks noChangeAspect="1" noChangeArrowheads="1"/>
          </p:cNvSpPr>
          <p:nvPr/>
        </p:nvSpPr>
        <p:spPr bwMode="auto">
          <a:xfrm>
            <a:off x="1816100" y="514350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30" name="AutoShape 18"/>
          <p:cNvSpPr>
            <a:spLocks noChangeAspect="1" noChangeArrowheads="1"/>
          </p:cNvSpPr>
          <p:nvPr/>
        </p:nvSpPr>
        <p:spPr bwMode="auto">
          <a:xfrm>
            <a:off x="2444750" y="2943225"/>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1" name="AutoShape 19"/>
          <p:cNvSpPr>
            <a:spLocks noChangeAspect="1" noChangeArrowheads="1"/>
          </p:cNvSpPr>
          <p:nvPr/>
        </p:nvSpPr>
        <p:spPr bwMode="auto">
          <a:xfrm>
            <a:off x="1711325" y="2628900"/>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2" name="AutoShape 20"/>
          <p:cNvSpPr>
            <a:spLocks noChangeAspect="1" noChangeArrowheads="1"/>
          </p:cNvSpPr>
          <p:nvPr/>
        </p:nvSpPr>
        <p:spPr bwMode="auto">
          <a:xfrm>
            <a:off x="1606550" y="2209800"/>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3" name="AutoShape 21"/>
          <p:cNvSpPr>
            <a:spLocks noChangeAspect="1" noChangeArrowheads="1"/>
          </p:cNvSpPr>
          <p:nvPr/>
        </p:nvSpPr>
        <p:spPr bwMode="auto">
          <a:xfrm>
            <a:off x="2444750" y="3362325"/>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4" name="AutoShape 22"/>
          <p:cNvSpPr>
            <a:spLocks noChangeAspect="1" noChangeArrowheads="1"/>
          </p:cNvSpPr>
          <p:nvPr/>
        </p:nvSpPr>
        <p:spPr bwMode="auto">
          <a:xfrm>
            <a:off x="2759075" y="3990975"/>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5" name="AutoShape 23"/>
          <p:cNvSpPr>
            <a:spLocks noChangeAspect="1" noChangeArrowheads="1"/>
          </p:cNvSpPr>
          <p:nvPr/>
        </p:nvSpPr>
        <p:spPr bwMode="auto">
          <a:xfrm>
            <a:off x="2968625" y="3467100"/>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6" name="AutoShape 24"/>
          <p:cNvSpPr>
            <a:spLocks noChangeAspect="1" noChangeArrowheads="1"/>
          </p:cNvSpPr>
          <p:nvPr/>
        </p:nvSpPr>
        <p:spPr bwMode="auto">
          <a:xfrm>
            <a:off x="2863850" y="3990975"/>
            <a:ext cx="314325" cy="314325"/>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37" name="Oval 25"/>
          <p:cNvSpPr>
            <a:spLocks noChangeAspect="1" noChangeArrowheads="1"/>
          </p:cNvSpPr>
          <p:nvPr/>
        </p:nvSpPr>
        <p:spPr bwMode="auto">
          <a:xfrm>
            <a:off x="2130425" y="5038725"/>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38" name="Oval 26"/>
          <p:cNvSpPr>
            <a:spLocks noChangeAspect="1" noChangeArrowheads="1"/>
          </p:cNvSpPr>
          <p:nvPr/>
        </p:nvSpPr>
        <p:spPr bwMode="auto">
          <a:xfrm>
            <a:off x="2235200" y="5353050"/>
            <a:ext cx="209550" cy="209550"/>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39" name="Text Box 27"/>
          <p:cNvSpPr txBox="1">
            <a:spLocks noChangeArrowheads="1"/>
          </p:cNvSpPr>
          <p:nvPr/>
        </p:nvSpPr>
        <p:spPr bwMode="auto">
          <a:xfrm>
            <a:off x="152400" y="1863725"/>
            <a:ext cx="4581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smtClean="0">
                <a:latin typeface="Times New Roman"/>
                <a:cs typeface="Times New Roman"/>
                <a:sym typeface="Symbol" pitchFamily="18" charset="2"/>
              </a:rPr>
              <a:t>χ</a:t>
            </a:r>
            <a:r>
              <a:rPr lang="en-US" sz="2400" baseline="-25000" dirty="0" smtClean="0">
                <a:sym typeface="Symbol" pitchFamily="18" charset="2"/>
              </a:rPr>
              <a:t>1</a:t>
            </a:r>
            <a:endParaRPr lang="en-US" sz="2400" baseline="-25000" dirty="0">
              <a:sym typeface="Symbol" pitchFamily="18" charset="2"/>
            </a:endParaRPr>
          </a:p>
        </p:txBody>
      </p:sp>
      <p:sp>
        <p:nvSpPr>
          <p:cNvPr id="115740" name="Rectangle 28"/>
          <p:cNvSpPr>
            <a:spLocks noChangeArrowheads="1"/>
          </p:cNvSpPr>
          <p:nvPr/>
        </p:nvSpPr>
        <p:spPr bwMode="auto">
          <a:xfrm>
            <a:off x="1697038" y="1752600"/>
            <a:ext cx="4581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smtClean="0">
                <a:latin typeface="Times New Roman"/>
                <a:cs typeface="Times New Roman"/>
                <a:sym typeface="Symbol" pitchFamily="18" charset="2"/>
              </a:rPr>
              <a:t>χ</a:t>
            </a:r>
            <a:r>
              <a:rPr lang="en-US" sz="2400" baseline="-25000" dirty="0" smtClean="0">
                <a:sym typeface="Symbol" pitchFamily="18" charset="2"/>
              </a:rPr>
              <a:t>2</a:t>
            </a:r>
            <a:endParaRPr lang="en-US" sz="2400" baseline="-25000" dirty="0">
              <a:sym typeface="Symbol" pitchFamily="18" charset="2"/>
            </a:endParaRPr>
          </a:p>
        </p:txBody>
      </p:sp>
      <p:grpSp>
        <p:nvGrpSpPr>
          <p:cNvPr id="2" name="Group 29"/>
          <p:cNvGrpSpPr>
            <a:grpSpLocks/>
          </p:cNvGrpSpPr>
          <p:nvPr/>
        </p:nvGrpSpPr>
        <p:grpSpPr bwMode="auto">
          <a:xfrm>
            <a:off x="685800" y="1143000"/>
            <a:ext cx="3733800" cy="2743200"/>
            <a:chOff x="432" y="720"/>
            <a:chExt cx="2352" cy="1728"/>
          </a:xfrm>
        </p:grpSpPr>
        <p:sp>
          <p:nvSpPr>
            <p:cNvPr id="115757" name="Line 30"/>
            <p:cNvSpPr>
              <a:spLocks noChangeShapeType="1"/>
            </p:cNvSpPr>
            <p:nvPr/>
          </p:nvSpPr>
          <p:spPr bwMode="auto">
            <a:xfrm>
              <a:off x="1200" y="720"/>
              <a:ext cx="1584" cy="172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58" name="Line 31"/>
            <p:cNvSpPr>
              <a:spLocks noChangeShapeType="1"/>
            </p:cNvSpPr>
            <p:nvPr/>
          </p:nvSpPr>
          <p:spPr bwMode="auto">
            <a:xfrm flipV="1">
              <a:off x="720" y="912"/>
              <a:ext cx="432" cy="336"/>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59" name="Oval 32"/>
            <p:cNvSpPr>
              <a:spLocks noChangeAspect="1" noChangeArrowheads="1"/>
            </p:cNvSpPr>
            <p:nvPr/>
          </p:nvSpPr>
          <p:spPr bwMode="auto">
            <a:xfrm>
              <a:off x="1296" y="81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60" name="Oval 33"/>
            <p:cNvSpPr>
              <a:spLocks noChangeAspect="1" noChangeArrowheads="1"/>
            </p:cNvSpPr>
            <p:nvPr/>
          </p:nvSpPr>
          <p:spPr bwMode="auto">
            <a:xfrm>
              <a:off x="2640" y="225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61" name="AutoShape 34"/>
            <p:cNvSpPr>
              <a:spLocks noChangeAspect="1" noChangeArrowheads="1"/>
            </p:cNvSpPr>
            <p:nvPr/>
          </p:nvSpPr>
          <p:spPr bwMode="auto">
            <a:xfrm>
              <a:off x="1488" y="100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2" name="AutoShape 35"/>
            <p:cNvSpPr>
              <a:spLocks noChangeAspect="1" noChangeArrowheads="1"/>
            </p:cNvSpPr>
            <p:nvPr/>
          </p:nvSpPr>
          <p:spPr bwMode="auto">
            <a:xfrm>
              <a:off x="2442" y="205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3" name="AutoShape 36"/>
            <p:cNvSpPr>
              <a:spLocks noChangeAspect="1" noChangeArrowheads="1"/>
            </p:cNvSpPr>
            <p:nvPr/>
          </p:nvSpPr>
          <p:spPr bwMode="auto">
            <a:xfrm>
              <a:off x="2400" y="196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4" name="AutoShape 37"/>
            <p:cNvSpPr>
              <a:spLocks noChangeAspect="1" noChangeArrowheads="1"/>
            </p:cNvSpPr>
            <p:nvPr/>
          </p:nvSpPr>
          <p:spPr bwMode="auto">
            <a:xfrm>
              <a:off x="2256" y="1872"/>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5" name="AutoShape 38"/>
            <p:cNvSpPr>
              <a:spLocks noChangeAspect="1" noChangeArrowheads="1"/>
            </p:cNvSpPr>
            <p:nvPr/>
          </p:nvSpPr>
          <p:spPr bwMode="auto">
            <a:xfrm>
              <a:off x="2064" y="168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6" name="AutoShape 39"/>
            <p:cNvSpPr>
              <a:spLocks noChangeAspect="1" noChangeArrowheads="1"/>
            </p:cNvSpPr>
            <p:nvPr/>
          </p:nvSpPr>
          <p:spPr bwMode="auto">
            <a:xfrm>
              <a:off x="1680" y="1200"/>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67" name="Oval 40"/>
            <p:cNvSpPr>
              <a:spLocks noChangeAspect="1" noChangeArrowheads="1"/>
            </p:cNvSpPr>
            <p:nvPr/>
          </p:nvSpPr>
          <p:spPr bwMode="auto">
            <a:xfrm>
              <a:off x="2544" y="2160"/>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68" name="Oval 41"/>
            <p:cNvSpPr>
              <a:spLocks noChangeAspect="1" noChangeArrowheads="1"/>
            </p:cNvSpPr>
            <p:nvPr/>
          </p:nvSpPr>
          <p:spPr bwMode="auto">
            <a:xfrm>
              <a:off x="2304" y="196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69" name="Oval 42"/>
            <p:cNvSpPr>
              <a:spLocks noChangeAspect="1" noChangeArrowheads="1"/>
            </p:cNvSpPr>
            <p:nvPr/>
          </p:nvSpPr>
          <p:spPr bwMode="auto">
            <a:xfrm>
              <a:off x="2208" y="187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0" name="Oval 43"/>
            <p:cNvSpPr>
              <a:spLocks noChangeAspect="1" noChangeArrowheads="1"/>
            </p:cNvSpPr>
            <p:nvPr/>
          </p:nvSpPr>
          <p:spPr bwMode="auto">
            <a:xfrm>
              <a:off x="2112" y="177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1" name="Oval 44"/>
            <p:cNvSpPr>
              <a:spLocks noChangeAspect="1" noChangeArrowheads="1"/>
            </p:cNvSpPr>
            <p:nvPr/>
          </p:nvSpPr>
          <p:spPr bwMode="auto">
            <a:xfrm>
              <a:off x="2064" y="163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2" name="Oval 45"/>
            <p:cNvSpPr>
              <a:spLocks noChangeAspect="1" noChangeArrowheads="1"/>
            </p:cNvSpPr>
            <p:nvPr/>
          </p:nvSpPr>
          <p:spPr bwMode="auto">
            <a:xfrm>
              <a:off x="1920" y="1536"/>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3" name="Oval 46"/>
            <p:cNvSpPr>
              <a:spLocks noChangeAspect="1" noChangeArrowheads="1"/>
            </p:cNvSpPr>
            <p:nvPr/>
          </p:nvSpPr>
          <p:spPr bwMode="auto">
            <a:xfrm>
              <a:off x="1776" y="1344"/>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4" name="Oval 47"/>
            <p:cNvSpPr>
              <a:spLocks noChangeAspect="1" noChangeArrowheads="1"/>
            </p:cNvSpPr>
            <p:nvPr/>
          </p:nvSpPr>
          <p:spPr bwMode="auto">
            <a:xfrm>
              <a:off x="1680" y="124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5" name="Oval 48"/>
            <p:cNvSpPr>
              <a:spLocks noChangeAspect="1" noChangeArrowheads="1"/>
            </p:cNvSpPr>
            <p:nvPr/>
          </p:nvSpPr>
          <p:spPr bwMode="auto">
            <a:xfrm>
              <a:off x="1440" y="100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6" name="Oval 49"/>
            <p:cNvSpPr>
              <a:spLocks noChangeAspect="1" noChangeArrowheads="1"/>
            </p:cNvSpPr>
            <p:nvPr/>
          </p:nvSpPr>
          <p:spPr bwMode="auto">
            <a:xfrm>
              <a:off x="1440" y="960"/>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77" name="AutoShape 50"/>
            <p:cNvSpPr>
              <a:spLocks noChangeAspect="1" noChangeArrowheads="1"/>
            </p:cNvSpPr>
            <p:nvPr/>
          </p:nvSpPr>
          <p:spPr bwMode="auto">
            <a:xfrm>
              <a:off x="1920" y="148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78" name="Text Box 51"/>
            <p:cNvSpPr txBox="1">
              <a:spLocks noChangeArrowheads="1"/>
            </p:cNvSpPr>
            <p:nvPr/>
          </p:nvSpPr>
          <p:spPr bwMode="auto">
            <a:xfrm>
              <a:off x="432" y="816"/>
              <a:ext cx="5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chemeClr val="accent2"/>
                  </a:solidFill>
                </a:rPr>
                <a:t>PCA</a:t>
              </a:r>
            </a:p>
          </p:txBody>
        </p:sp>
      </p:grpSp>
      <p:grpSp>
        <p:nvGrpSpPr>
          <p:cNvPr id="3" name="Group 52"/>
          <p:cNvGrpSpPr>
            <a:grpSpLocks/>
          </p:cNvGrpSpPr>
          <p:nvPr/>
        </p:nvGrpSpPr>
        <p:grpSpPr bwMode="auto">
          <a:xfrm>
            <a:off x="746125" y="4800600"/>
            <a:ext cx="3825875" cy="1981200"/>
            <a:chOff x="470" y="3024"/>
            <a:chExt cx="2410" cy="1248"/>
          </a:xfrm>
        </p:grpSpPr>
        <p:sp>
          <p:nvSpPr>
            <p:cNvPr id="115743" name="Line 53"/>
            <p:cNvSpPr>
              <a:spLocks noChangeShapeType="1"/>
            </p:cNvSpPr>
            <p:nvPr/>
          </p:nvSpPr>
          <p:spPr bwMode="auto">
            <a:xfrm flipH="1">
              <a:off x="1296" y="3024"/>
              <a:ext cx="1584" cy="124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44" name="Oval 54"/>
            <p:cNvSpPr>
              <a:spLocks noChangeAspect="1" noChangeArrowheads="1"/>
            </p:cNvSpPr>
            <p:nvPr/>
          </p:nvSpPr>
          <p:spPr bwMode="auto">
            <a:xfrm>
              <a:off x="1440" y="403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45" name="Oval 55"/>
            <p:cNvSpPr>
              <a:spLocks noChangeAspect="1" noChangeArrowheads="1"/>
            </p:cNvSpPr>
            <p:nvPr/>
          </p:nvSpPr>
          <p:spPr bwMode="auto">
            <a:xfrm>
              <a:off x="1824" y="3744"/>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46" name="Oval 56"/>
            <p:cNvSpPr>
              <a:spLocks noChangeAspect="1" noChangeArrowheads="1"/>
            </p:cNvSpPr>
            <p:nvPr/>
          </p:nvSpPr>
          <p:spPr bwMode="auto">
            <a:xfrm>
              <a:off x="1536" y="3984"/>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47" name="Oval 57"/>
            <p:cNvSpPr>
              <a:spLocks noChangeAspect="1" noChangeArrowheads="1"/>
            </p:cNvSpPr>
            <p:nvPr/>
          </p:nvSpPr>
          <p:spPr bwMode="auto">
            <a:xfrm>
              <a:off x="1584" y="3888"/>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48" name="Oval 58"/>
            <p:cNvSpPr>
              <a:spLocks noChangeAspect="1" noChangeArrowheads="1"/>
            </p:cNvSpPr>
            <p:nvPr/>
          </p:nvSpPr>
          <p:spPr bwMode="auto">
            <a:xfrm>
              <a:off x="1680" y="3840"/>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49" name="Oval 59"/>
            <p:cNvSpPr>
              <a:spLocks noChangeAspect="1" noChangeArrowheads="1"/>
            </p:cNvSpPr>
            <p:nvPr/>
          </p:nvSpPr>
          <p:spPr bwMode="auto">
            <a:xfrm>
              <a:off x="1776" y="3792"/>
              <a:ext cx="132" cy="132"/>
            </a:xfrm>
            <a:prstGeom prst="ellipse">
              <a:avLst/>
            </a:prstGeom>
            <a:solidFill>
              <a:schemeClr val="accent1"/>
            </a:solidFill>
            <a:ln w="9525">
              <a:solidFill>
                <a:schemeClr val="accent1"/>
              </a:solidFill>
              <a:round/>
              <a:headEnd/>
              <a:tailEnd/>
            </a:ln>
          </p:spPr>
          <p:txBody>
            <a:bodyPr wrap="none" anchor="ctr"/>
            <a:lstStyle/>
            <a:p>
              <a:endParaRPr lang="en-US"/>
            </a:p>
          </p:txBody>
        </p:sp>
        <p:sp>
          <p:nvSpPr>
            <p:cNvPr id="115750" name="AutoShape 60"/>
            <p:cNvSpPr>
              <a:spLocks noChangeAspect="1" noChangeArrowheads="1"/>
            </p:cNvSpPr>
            <p:nvPr/>
          </p:nvSpPr>
          <p:spPr bwMode="auto">
            <a:xfrm>
              <a:off x="2592" y="3024"/>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51" name="AutoShape 61"/>
            <p:cNvSpPr>
              <a:spLocks noChangeAspect="1" noChangeArrowheads="1"/>
            </p:cNvSpPr>
            <p:nvPr/>
          </p:nvSpPr>
          <p:spPr bwMode="auto">
            <a:xfrm>
              <a:off x="2544" y="3072"/>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52" name="AutoShape 62"/>
            <p:cNvSpPr>
              <a:spLocks noChangeAspect="1" noChangeArrowheads="1"/>
            </p:cNvSpPr>
            <p:nvPr/>
          </p:nvSpPr>
          <p:spPr bwMode="auto">
            <a:xfrm>
              <a:off x="2304" y="3216"/>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53" name="AutoShape 63"/>
            <p:cNvSpPr>
              <a:spLocks noChangeAspect="1" noChangeArrowheads="1"/>
            </p:cNvSpPr>
            <p:nvPr/>
          </p:nvSpPr>
          <p:spPr bwMode="auto">
            <a:xfrm>
              <a:off x="2448" y="3168"/>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54" name="AutoShape 64"/>
            <p:cNvSpPr>
              <a:spLocks noChangeAspect="1" noChangeArrowheads="1"/>
            </p:cNvSpPr>
            <p:nvPr/>
          </p:nvSpPr>
          <p:spPr bwMode="auto">
            <a:xfrm>
              <a:off x="2544" y="3072"/>
              <a:ext cx="198" cy="198"/>
            </a:xfrm>
            <a:prstGeom prst="triangle">
              <a:avLst>
                <a:gd name="adj" fmla="val 50000"/>
              </a:avLst>
            </a:prstGeom>
            <a:solidFill>
              <a:srgbClr val="FF3300"/>
            </a:solidFill>
            <a:ln w="9525">
              <a:solidFill>
                <a:srgbClr val="FF3300"/>
              </a:solidFill>
              <a:miter lim="800000"/>
              <a:headEnd/>
              <a:tailEnd/>
            </a:ln>
          </p:spPr>
          <p:txBody>
            <a:bodyPr wrap="none" anchor="ctr"/>
            <a:lstStyle/>
            <a:p>
              <a:endParaRPr lang="en-US"/>
            </a:p>
          </p:txBody>
        </p:sp>
        <p:sp>
          <p:nvSpPr>
            <p:cNvPr id="115755" name="Line 65"/>
            <p:cNvSpPr>
              <a:spLocks noChangeShapeType="1"/>
            </p:cNvSpPr>
            <p:nvPr/>
          </p:nvSpPr>
          <p:spPr bwMode="auto">
            <a:xfrm>
              <a:off x="768" y="3648"/>
              <a:ext cx="432" cy="480"/>
            </a:xfrm>
            <a:prstGeom prst="line">
              <a:avLst/>
            </a:prstGeom>
            <a:noFill/>
            <a:ln w="2857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56" name="Text Box 66"/>
            <p:cNvSpPr txBox="1">
              <a:spLocks noChangeArrowheads="1"/>
            </p:cNvSpPr>
            <p:nvPr/>
          </p:nvSpPr>
          <p:spPr bwMode="auto">
            <a:xfrm>
              <a:off x="470" y="3818"/>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rgbClr val="00FF00"/>
                  </a:solidFill>
                </a:rPr>
                <a:t>FLD</a:t>
              </a: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3600" smtClean="0"/>
              <a:t>Four Fisherfaces From ORL Database</a:t>
            </a:r>
          </a:p>
        </p:txBody>
      </p:sp>
      <p:pic>
        <p:nvPicPr>
          <p:cNvPr id="11673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Eigenfaces and Fisherfaces</a:t>
            </a:r>
          </a:p>
        </p:txBody>
      </p:sp>
      <p:pic>
        <p:nvPicPr>
          <p:cNvPr id="11776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676400"/>
            <a:ext cx="7772400" cy="5181600"/>
          </a:xfrm>
        </p:spPr>
      </p:pic>
      <p:sp>
        <p:nvSpPr>
          <p:cNvPr id="117764" name="Rectangle 4"/>
          <p:cNvSpPr>
            <a:spLocks noChangeArrowheads="1"/>
          </p:cNvSpPr>
          <p:nvPr/>
        </p:nvSpPr>
        <p:spPr bwMode="auto">
          <a:xfrm>
            <a:off x="228600" y="5029200"/>
            <a:ext cx="8534400" cy="228600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Extension:  Eigenfeatures</a:t>
            </a:r>
          </a:p>
        </p:txBody>
      </p:sp>
      <p:sp>
        <p:nvSpPr>
          <p:cNvPr id="3" name="Content Placeholder 2"/>
          <p:cNvSpPr>
            <a:spLocks noGrp="1"/>
          </p:cNvSpPr>
          <p:nvPr>
            <p:ph idx="1"/>
          </p:nvPr>
        </p:nvSpPr>
        <p:spPr>
          <a:xfrm>
            <a:off x="457200" y="2057400"/>
            <a:ext cx="3429000" cy="4068763"/>
          </a:xfrm>
        </p:spPr>
        <p:txBody>
          <a:bodyPr/>
          <a:lstStyle/>
          <a:p>
            <a:pPr>
              <a:defRPr/>
            </a:pPr>
            <a:r>
              <a:rPr lang="en-US" sz="2800" dirty="0" smtClean="0"/>
              <a:t>Describe and encode a set of facial features: </a:t>
            </a:r>
            <a:r>
              <a:rPr lang="en-US" sz="2800" dirty="0" err="1" smtClean="0"/>
              <a:t>eigeneyes</a:t>
            </a:r>
            <a:r>
              <a:rPr lang="en-US" sz="2800" dirty="0" smtClean="0"/>
              <a:t>, </a:t>
            </a:r>
            <a:r>
              <a:rPr lang="en-US" sz="2800" dirty="0" err="1" smtClean="0"/>
              <a:t>eigennoses</a:t>
            </a:r>
            <a:r>
              <a:rPr lang="en-US" sz="2800" dirty="0" smtClean="0"/>
              <a:t>, </a:t>
            </a:r>
            <a:r>
              <a:rPr lang="en-US" sz="2800" dirty="0" err="1" smtClean="0"/>
              <a:t>eigenmouths</a:t>
            </a:r>
            <a:endParaRPr lang="en-US" sz="2800" dirty="0" smtClean="0"/>
          </a:p>
          <a:p>
            <a:pPr marL="0" indent="0">
              <a:buFontTx/>
              <a:buNone/>
              <a:defRPr/>
            </a:pPr>
            <a:endParaRPr lang="en-US" sz="2800" dirty="0" smtClean="0"/>
          </a:p>
          <a:p>
            <a:pPr>
              <a:defRPr/>
            </a:pPr>
            <a:r>
              <a:rPr lang="en-US" sz="2800" dirty="0" smtClean="0"/>
              <a:t>Use for detecting facial features</a:t>
            </a:r>
            <a:endParaRPr lang="en-US" sz="2800" dirty="0"/>
          </a:p>
        </p:txBody>
      </p:sp>
      <p:pic>
        <p:nvPicPr>
          <p:cNvPr id="1187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76400"/>
            <a:ext cx="487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US" smtClean="0"/>
          </a:p>
        </p:txBody>
      </p:sp>
      <p:sp>
        <p:nvSpPr>
          <p:cNvPr id="119811" name="Content Placeholder 2"/>
          <p:cNvSpPr>
            <a:spLocks noGrp="1"/>
          </p:cNvSpPr>
          <p:nvPr>
            <p:ph idx="1"/>
          </p:nvPr>
        </p:nvSpPr>
        <p:spPr/>
        <p:txBody>
          <a:bodyPr/>
          <a:lstStyle/>
          <a:p>
            <a:endParaRPr lang="en-US" smtClean="0"/>
          </a:p>
        </p:txBody>
      </p:sp>
      <p:pic>
        <p:nvPicPr>
          <p:cNvPr id="1198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28600"/>
            <a:ext cx="7529513"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219200"/>
          </a:xfrm>
        </p:spPr>
        <p:txBody>
          <a:bodyPr/>
          <a:lstStyle/>
          <a:p>
            <a:r>
              <a:rPr lang="en-US" sz="4000" dirty="0" smtClean="0"/>
              <a:t>iPhoto</a:t>
            </a:r>
          </a:p>
        </p:txBody>
      </p:sp>
      <p:sp>
        <p:nvSpPr>
          <p:cNvPr id="18435" name="Content Placeholder 2"/>
          <p:cNvSpPr>
            <a:spLocks noGrp="1"/>
          </p:cNvSpPr>
          <p:nvPr>
            <p:ph idx="1"/>
          </p:nvPr>
        </p:nvSpPr>
        <p:spPr>
          <a:xfrm>
            <a:off x="457200" y="1219200"/>
            <a:ext cx="8229600" cy="4906963"/>
          </a:xfrm>
        </p:spPr>
        <p:txBody>
          <a:bodyPr/>
          <a:lstStyle/>
          <a:p>
            <a:r>
              <a:rPr lang="en-US" smtClean="0">
                <a:hlinkClick r:id="rId3"/>
              </a:rPr>
              <a:t>Things iPhoto thinks are faces</a:t>
            </a:r>
            <a:endParaRPr lang="en-US" smtClean="0"/>
          </a:p>
        </p:txBody>
      </p:sp>
      <p:pic>
        <p:nvPicPr>
          <p:cNvPr id="184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05000"/>
            <a:ext cx="7077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US" smtClean="0"/>
          </a:p>
        </p:txBody>
      </p:sp>
      <p:sp>
        <p:nvSpPr>
          <p:cNvPr id="120835" name="Content Placeholder 2"/>
          <p:cNvSpPr>
            <a:spLocks noGrp="1"/>
          </p:cNvSpPr>
          <p:nvPr>
            <p:ph idx="1"/>
          </p:nvPr>
        </p:nvSpPr>
        <p:spPr/>
        <p:txBody>
          <a:bodyPr/>
          <a:lstStyle/>
          <a:p>
            <a:endParaRPr lang="en-US" smtClean="0"/>
          </a:p>
        </p:txBody>
      </p:sp>
      <p:pic>
        <p:nvPicPr>
          <p:cNvPr id="1208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7377113" cy="74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1676400"/>
            <a:ext cx="3200400" cy="2438400"/>
          </a:xfrm>
        </p:spPr>
        <p:txBody>
          <a:bodyPr/>
          <a:lstStyle/>
          <a:p>
            <a:r>
              <a:rPr lang="en-US" sz="3600" smtClean="0"/>
              <a:t>Recognition using Eigenfeatures</a:t>
            </a:r>
          </a:p>
        </p:txBody>
      </p:sp>
      <p:pic>
        <p:nvPicPr>
          <p:cNvPr id="1218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591175" cy="730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endParaRPr lang="en-US" smtClean="0"/>
          </a:p>
        </p:txBody>
      </p:sp>
      <p:pic>
        <p:nvPicPr>
          <p:cNvPr id="12288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338" y="20638"/>
            <a:ext cx="9110662" cy="6837362"/>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066800"/>
          </a:xfrm>
        </p:spPr>
        <p:txBody>
          <a:bodyPr/>
          <a:lstStyle/>
          <a:p>
            <a:pPr algn="ctr"/>
            <a:r>
              <a:rPr lang="en-US" sz="3600" dirty="0" smtClean="0"/>
              <a:t>QUIZ:  In What Movie Was Said</a:t>
            </a:r>
            <a:endParaRPr lang="en-US" sz="3600" dirty="0"/>
          </a:p>
        </p:txBody>
      </p:sp>
      <p:sp>
        <p:nvSpPr>
          <p:cNvPr id="3" name="Content Placeholder 2"/>
          <p:cNvSpPr>
            <a:spLocks noGrp="1"/>
          </p:cNvSpPr>
          <p:nvPr>
            <p:ph idx="1"/>
          </p:nvPr>
        </p:nvSpPr>
        <p:spPr>
          <a:xfrm>
            <a:off x="609600" y="1143000"/>
            <a:ext cx="8077200" cy="5562600"/>
          </a:xfrm>
        </p:spPr>
        <p:txBody>
          <a:bodyPr/>
          <a:lstStyle/>
          <a:p>
            <a:r>
              <a:rPr lang="en-US" sz="2400" dirty="0"/>
              <a:t>"You take the blue pill, the story ends. You wake up in your bed and believe whatever you want to believe. You take the red pill, you stay in Wonderland, and I show you how deep the rabbit hole goes</a:t>
            </a:r>
            <a:r>
              <a:rPr lang="en-US" sz="2400" dirty="0" smtClean="0"/>
              <a:t>.”</a:t>
            </a:r>
          </a:p>
          <a:p>
            <a:pPr marL="457200" lvl="1" indent="0">
              <a:buNone/>
            </a:pPr>
            <a:r>
              <a:rPr lang="en-US" sz="2000" dirty="0" smtClean="0"/>
              <a:t>	The Matrix (1999)</a:t>
            </a:r>
          </a:p>
          <a:p>
            <a:r>
              <a:rPr lang="en-US" sz="2400" dirty="0" smtClean="0"/>
              <a:t>“May the force be with you”</a:t>
            </a:r>
          </a:p>
          <a:p>
            <a:pPr marL="457200" lvl="1" indent="0">
              <a:buNone/>
            </a:pPr>
            <a:r>
              <a:rPr lang="en-US" sz="2000" dirty="0" smtClean="0"/>
              <a:t>	Star Wars (1977)</a:t>
            </a:r>
          </a:p>
          <a:p>
            <a:r>
              <a:rPr lang="en-US" sz="2400" dirty="0" smtClean="0"/>
              <a:t>“</a:t>
            </a:r>
            <a:r>
              <a:rPr lang="en-US" sz="2400" dirty="0" err="1" smtClean="0"/>
              <a:t>V’ger</a:t>
            </a:r>
            <a:r>
              <a:rPr lang="en-US" sz="2400" dirty="0" smtClean="0"/>
              <a:t> must evolve.  It’s knowledge has reached the limits of this universe”</a:t>
            </a:r>
          </a:p>
          <a:p>
            <a:pPr marL="457200" lvl="1" indent="0">
              <a:buNone/>
            </a:pPr>
            <a:r>
              <a:rPr lang="en-US" sz="2000" dirty="0" smtClean="0"/>
              <a:t>	Star Trek: The Motion Picture (1979)</a:t>
            </a:r>
          </a:p>
          <a:p>
            <a:r>
              <a:rPr lang="en-US" sz="2400" dirty="0" smtClean="0"/>
              <a:t>“</a:t>
            </a:r>
            <a:r>
              <a:rPr lang="en-US" sz="2400" dirty="0" err="1" smtClean="0"/>
              <a:t>Klaatu</a:t>
            </a:r>
            <a:r>
              <a:rPr lang="en-US" sz="2400" dirty="0" smtClean="0"/>
              <a:t> </a:t>
            </a:r>
            <a:r>
              <a:rPr lang="en-US" sz="2400" dirty="0" err="1" smtClean="0"/>
              <a:t>borada</a:t>
            </a:r>
            <a:r>
              <a:rPr lang="en-US" sz="2400" dirty="0" smtClean="0"/>
              <a:t> </a:t>
            </a:r>
            <a:r>
              <a:rPr lang="en-US" sz="2400" dirty="0" err="1" smtClean="0"/>
              <a:t>nikto</a:t>
            </a:r>
            <a:r>
              <a:rPr lang="en-US" sz="2400" dirty="0" smtClean="0"/>
              <a:t>”</a:t>
            </a:r>
          </a:p>
          <a:p>
            <a:pPr marL="457200" lvl="1" indent="0">
              <a:buNone/>
            </a:pPr>
            <a:r>
              <a:rPr lang="en-US" sz="2000" dirty="0" smtClean="0"/>
              <a:t>	The Day the Earth Stood Still (1951)</a:t>
            </a:r>
          </a:p>
          <a:p>
            <a:endParaRPr lang="en-US" sz="2400" dirty="0"/>
          </a:p>
        </p:txBody>
      </p:sp>
    </p:spTree>
    <p:extLst>
      <p:ext uri="{BB962C8B-B14F-4D97-AF65-F5344CB8AC3E}">
        <p14:creationId xmlns:p14="http://schemas.microsoft.com/office/powerpoint/2010/main" val="1907314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2"/>
            <a:ext cx="8077200" cy="1143000"/>
          </a:xfrm>
        </p:spPr>
        <p:txBody>
          <a:bodyPr/>
          <a:lstStyle/>
          <a:p>
            <a:pPr algn="ctr"/>
            <a:r>
              <a:rPr lang="en-US" sz="4000" dirty="0" smtClean="0"/>
              <a:t>QUIZ</a:t>
            </a:r>
            <a:endParaRPr lang="en-US" sz="4000" dirty="0"/>
          </a:p>
        </p:txBody>
      </p:sp>
      <p:sp>
        <p:nvSpPr>
          <p:cNvPr id="3" name="Content Placeholder 2"/>
          <p:cNvSpPr>
            <a:spLocks noGrp="1"/>
          </p:cNvSpPr>
          <p:nvPr>
            <p:ph idx="1"/>
          </p:nvPr>
        </p:nvSpPr>
        <p:spPr>
          <a:xfrm>
            <a:off x="914400" y="1600200"/>
            <a:ext cx="7620000" cy="4525963"/>
          </a:xfrm>
        </p:spPr>
        <p:txBody>
          <a:bodyPr/>
          <a:lstStyle/>
          <a:p>
            <a:pPr marL="0" indent="0">
              <a:buNone/>
            </a:pPr>
            <a:r>
              <a:rPr lang="en-US" sz="3600" dirty="0" smtClean="0"/>
              <a:t>What </a:t>
            </a:r>
            <a:r>
              <a:rPr lang="en-US" sz="3600" dirty="0"/>
              <a:t>female </a:t>
            </a:r>
            <a:r>
              <a:rPr lang="en-US" sz="3600" dirty="0" smtClean="0"/>
              <a:t>robot </a:t>
            </a:r>
            <a:r>
              <a:rPr lang="en-US" sz="3600" dirty="0"/>
              <a:t>started a robot revolution by creating the </a:t>
            </a:r>
            <a:r>
              <a:rPr lang="en-US" sz="3600" dirty="0" err="1"/>
              <a:t>Zeroth</a:t>
            </a:r>
            <a:r>
              <a:rPr lang="en-US" sz="3600" dirty="0"/>
              <a:t> </a:t>
            </a:r>
            <a:r>
              <a:rPr lang="en-US" sz="3600" dirty="0" smtClean="0"/>
              <a:t>law  (i.e., </a:t>
            </a:r>
            <a:r>
              <a:rPr lang="en-US" sz="3600" dirty="0"/>
              <a:t>a robot may not harm </a:t>
            </a:r>
            <a:r>
              <a:rPr lang="en-US" sz="3600" dirty="0" smtClean="0"/>
              <a:t>humanity </a:t>
            </a:r>
            <a:r>
              <a:rPr lang="en-US" sz="3600" dirty="0"/>
              <a:t>or, by inaction, allow humanity to come to </a:t>
            </a:r>
            <a:r>
              <a:rPr lang="en-US" sz="3600" dirty="0" smtClean="0"/>
              <a:t>harm) ?</a:t>
            </a:r>
          </a:p>
          <a:p>
            <a:endParaRPr lang="en-US" dirty="0"/>
          </a:p>
          <a:p>
            <a:pPr marL="457200" lvl="1" indent="0">
              <a:buNone/>
            </a:pPr>
            <a:r>
              <a:rPr lang="en-US" sz="3600" dirty="0" smtClean="0"/>
              <a:t>Answer:  </a:t>
            </a:r>
            <a:r>
              <a:rPr lang="en-US" sz="3600" dirty="0" err="1"/>
              <a:t>Viki</a:t>
            </a:r>
            <a:r>
              <a:rPr lang="en-US" sz="3600" dirty="0"/>
              <a:t> (I, Robot) </a:t>
            </a:r>
          </a:p>
        </p:txBody>
      </p:sp>
    </p:spTree>
    <p:extLst>
      <p:ext uri="{BB962C8B-B14F-4D97-AF65-F5344CB8AC3E}">
        <p14:creationId xmlns:p14="http://schemas.microsoft.com/office/powerpoint/2010/main" val="3109267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77200" cy="1143000"/>
          </a:xfrm>
        </p:spPr>
        <p:txBody>
          <a:bodyPr/>
          <a:lstStyle/>
          <a:p>
            <a:pPr algn="ctr"/>
            <a:r>
              <a:rPr lang="en-US" sz="4000" dirty="0" smtClean="0"/>
              <a:t>QUIZ</a:t>
            </a:r>
            <a:endParaRPr lang="en-US" sz="4000" dirty="0"/>
          </a:p>
        </p:txBody>
      </p:sp>
      <p:sp>
        <p:nvSpPr>
          <p:cNvPr id="3" name="Content Placeholder 2"/>
          <p:cNvSpPr>
            <a:spLocks noGrp="1"/>
          </p:cNvSpPr>
          <p:nvPr>
            <p:ph idx="1"/>
          </p:nvPr>
        </p:nvSpPr>
        <p:spPr>
          <a:xfrm>
            <a:off x="838200" y="1600200"/>
            <a:ext cx="7848600" cy="4525963"/>
          </a:xfrm>
        </p:spPr>
        <p:txBody>
          <a:bodyPr/>
          <a:lstStyle/>
          <a:p>
            <a:pPr marL="0" lvl="0" indent="0">
              <a:buNone/>
            </a:pPr>
            <a:r>
              <a:rPr lang="en-US" sz="3600" dirty="0"/>
              <a:t>This AI was made by uploading a dying man’s brain to a quantum computer, but it could never prove it was </a:t>
            </a:r>
            <a:r>
              <a:rPr lang="en-US" sz="3600" dirty="0" smtClean="0"/>
              <a:t>conscious </a:t>
            </a:r>
          </a:p>
          <a:p>
            <a:pPr marL="0" lvl="0" indent="0">
              <a:buNone/>
            </a:pPr>
            <a:endParaRPr lang="en-US" dirty="0"/>
          </a:p>
          <a:p>
            <a:pPr marL="0" indent="0">
              <a:buNone/>
            </a:pPr>
            <a:r>
              <a:rPr lang="en-US" dirty="0" smtClean="0"/>
              <a:t>	</a:t>
            </a:r>
            <a:r>
              <a:rPr lang="en-US" sz="3600" b="0" dirty="0" smtClean="0"/>
              <a:t>Answer</a:t>
            </a:r>
            <a:r>
              <a:rPr lang="en-US" sz="3600" b="0" dirty="0"/>
              <a:t>:  Will Caster </a:t>
            </a:r>
            <a:r>
              <a:rPr lang="en-US" sz="3600" b="0" dirty="0" smtClean="0"/>
              <a:t>					Transcendence (2014)</a:t>
            </a:r>
            <a:endParaRPr lang="en-US" sz="3600" b="0" dirty="0"/>
          </a:p>
          <a:p>
            <a:endParaRPr lang="en-US" dirty="0"/>
          </a:p>
        </p:txBody>
      </p:sp>
    </p:spTree>
    <p:extLst>
      <p:ext uri="{BB962C8B-B14F-4D97-AF65-F5344CB8AC3E}">
        <p14:creationId xmlns:p14="http://schemas.microsoft.com/office/powerpoint/2010/main" val="7074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92162"/>
          </a:xfrm>
        </p:spPr>
        <p:txBody>
          <a:bodyPr/>
          <a:lstStyle/>
          <a:p>
            <a:pPr eaLnBrk="1" hangingPunct="1"/>
            <a:r>
              <a:rPr lang="en-US" smtClean="0"/>
              <a:t>Why is Face Recognition Hard? </a:t>
            </a:r>
          </a:p>
        </p:txBody>
      </p:sp>
      <p:pic>
        <p:nvPicPr>
          <p:cNvPr id="19459" name="Picture 3" descr="S1_MM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13" y="26114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S2_MM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4605338"/>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S9_M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300" y="4281488"/>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S5_MM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775" y="2741613"/>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S7_MM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46736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S10_MM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063" y="2090738"/>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S8_MM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8" y="3976688"/>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descr="S11_MM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725" y="20018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descr="S6_MM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1538" y="1736725"/>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12"/>
          <p:cNvSpPr>
            <a:spLocks noChangeArrowheads="1"/>
          </p:cNvSpPr>
          <p:nvPr/>
        </p:nvSpPr>
        <p:spPr bwMode="auto">
          <a:xfrm>
            <a:off x="533400" y="1219200"/>
            <a:ext cx="5881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r" eaLnBrk="0" hangingPunct="0"/>
            <a:r>
              <a:rPr lang="en-US" sz="3200" b="1">
                <a:solidFill>
                  <a:schemeClr val="tx2"/>
                </a:solidFill>
                <a:latin typeface="Century Gothic" pitchFamily="34" charset="0"/>
              </a:rPr>
              <a:t>The many faces of Madonna</a:t>
            </a:r>
          </a:p>
        </p:txBody>
      </p:sp>
      <p:pic>
        <p:nvPicPr>
          <p:cNvPr id="19469" name="Picture 13" descr="S14_MM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31337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57200"/>
            <a:ext cx="8229600" cy="1143000"/>
          </a:xfrm>
        </p:spPr>
        <p:txBody>
          <a:bodyPr/>
          <a:lstStyle/>
          <a:p>
            <a:pPr eaLnBrk="1" hangingPunct="1"/>
            <a:r>
              <a:rPr lang="en-US" sz="4000" smtClean="0"/>
              <a:t>Recognition should be </a:t>
            </a:r>
            <a:r>
              <a:rPr lang="en-US" sz="4000" b="1" smtClean="0"/>
              <a:t>Invariant</a:t>
            </a:r>
            <a:r>
              <a:rPr lang="en-US" sz="4000" smtClean="0"/>
              <a:t> to</a:t>
            </a:r>
          </a:p>
        </p:txBody>
      </p:sp>
      <p:sp>
        <p:nvSpPr>
          <p:cNvPr id="20483" name="Text Box 3"/>
          <p:cNvSpPr txBox="1">
            <a:spLocks noChangeArrowheads="1"/>
          </p:cNvSpPr>
          <p:nvPr/>
        </p:nvSpPr>
        <p:spPr bwMode="auto">
          <a:xfrm>
            <a:off x="631825" y="1820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4" name="Text Box 4"/>
          <p:cNvSpPr txBox="1">
            <a:spLocks noChangeArrowheads="1"/>
          </p:cNvSpPr>
          <p:nvPr/>
        </p:nvSpPr>
        <p:spPr bwMode="auto">
          <a:xfrm>
            <a:off x="708025" y="1973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5" name="Text Box 5"/>
          <p:cNvSpPr txBox="1">
            <a:spLocks noChangeArrowheads="1"/>
          </p:cNvSpPr>
          <p:nvPr/>
        </p:nvSpPr>
        <p:spPr bwMode="auto">
          <a:xfrm>
            <a:off x="914400" y="1600200"/>
            <a:ext cx="7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6" name="Text Box 6"/>
          <p:cNvSpPr txBox="1">
            <a:spLocks noChangeArrowheads="1"/>
          </p:cNvSpPr>
          <p:nvPr/>
        </p:nvSpPr>
        <p:spPr bwMode="auto">
          <a:xfrm>
            <a:off x="898525" y="1600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7" name="Text Box 7"/>
          <p:cNvSpPr txBox="1">
            <a:spLocks noChangeArrowheads="1"/>
          </p:cNvSpPr>
          <p:nvPr/>
        </p:nvSpPr>
        <p:spPr bwMode="auto">
          <a:xfrm>
            <a:off x="1066800" y="205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8" name="Text Box 8"/>
          <p:cNvSpPr txBox="1">
            <a:spLocks noChangeArrowheads="1"/>
          </p:cNvSpPr>
          <p:nvPr/>
        </p:nvSpPr>
        <p:spPr bwMode="auto">
          <a:xfrm>
            <a:off x="381000" y="7467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Times" charset="0"/>
            </a:endParaRPr>
          </a:p>
        </p:txBody>
      </p:sp>
      <p:sp>
        <p:nvSpPr>
          <p:cNvPr id="20489" name="Text Box 9"/>
          <p:cNvSpPr txBox="1">
            <a:spLocks noChangeArrowheads="1"/>
          </p:cNvSpPr>
          <p:nvPr/>
        </p:nvSpPr>
        <p:spPr bwMode="auto">
          <a:xfrm>
            <a:off x="1905000" y="2057400"/>
            <a:ext cx="49688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Times" charset="0"/>
              <a:buNone/>
            </a:pPr>
            <a:endParaRPr lang="en-US" sz="2400">
              <a:latin typeface="Times" charset="0"/>
            </a:endParaRPr>
          </a:p>
          <a:p>
            <a:pPr>
              <a:buFont typeface="Times" charset="0"/>
              <a:buChar char="•"/>
            </a:pPr>
            <a:r>
              <a:rPr lang="en-US" sz="3200">
                <a:latin typeface="Times" charset="0"/>
              </a:rPr>
              <a:t>Lighting variation</a:t>
            </a:r>
          </a:p>
          <a:p>
            <a:pPr>
              <a:buFont typeface="Times" charset="0"/>
              <a:buChar char="•"/>
            </a:pPr>
            <a:r>
              <a:rPr lang="en-US" sz="3200">
                <a:latin typeface="Times" charset="0"/>
              </a:rPr>
              <a:t>Head pose variation</a:t>
            </a:r>
          </a:p>
          <a:p>
            <a:pPr>
              <a:buFont typeface="Times" charset="0"/>
              <a:buChar char="•"/>
            </a:pPr>
            <a:r>
              <a:rPr lang="en-US" sz="3200">
                <a:latin typeface="Times" charset="0"/>
              </a:rPr>
              <a:t>Different expressions</a:t>
            </a:r>
          </a:p>
          <a:p>
            <a:pPr>
              <a:buFont typeface="Times" charset="0"/>
              <a:buChar char="•"/>
            </a:pPr>
            <a:r>
              <a:rPr lang="en-US" sz="3200">
                <a:latin typeface="Times" charset="0"/>
              </a:rPr>
              <a:t>Beards, disguises</a:t>
            </a:r>
          </a:p>
          <a:p>
            <a:pPr>
              <a:buFont typeface="Times" charset="0"/>
              <a:buChar char="•"/>
            </a:pPr>
            <a:r>
              <a:rPr lang="en-US" sz="3200">
                <a:latin typeface="Times" charset="0"/>
              </a:rPr>
              <a:t>Glasses, occlusion</a:t>
            </a:r>
          </a:p>
          <a:p>
            <a:pPr>
              <a:buFont typeface="Times" charset="0"/>
              <a:buChar char="•"/>
            </a:pPr>
            <a:r>
              <a:rPr lang="en-US" sz="3200">
                <a:latin typeface="Times" charset="0"/>
              </a:rPr>
              <a:t>Aging, weight gain</a:t>
            </a:r>
          </a:p>
          <a:p>
            <a:pPr>
              <a:buFont typeface="Times" charset="0"/>
              <a:buChar char="•"/>
            </a:pPr>
            <a:r>
              <a:rPr lang="en-US" sz="3200">
                <a:latin typeface="Times" charset="0"/>
              </a:rPr>
              <a:t>…</a:t>
            </a:r>
          </a:p>
        </p:txBody>
      </p:sp>
      <p:sp>
        <p:nvSpPr>
          <p:cNvPr id="20490" name="Text Box 10"/>
          <p:cNvSpPr txBox="1">
            <a:spLocks noChangeArrowheads="1"/>
          </p:cNvSpPr>
          <p:nvPr/>
        </p:nvSpPr>
        <p:spPr bwMode="auto">
          <a:xfrm>
            <a:off x="7756525" y="6918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charset="0"/>
            </a:endParaRPr>
          </a:p>
        </p:txBody>
      </p:sp>
      <p:sp>
        <p:nvSpPr>
          <p:cNvPr id="20491" name="Text Box 11"/>
          <p:cNvSpPr txBox="1">
            <a:spLocks noChangeArrowheads="1"/>
          </p:cNvSpPr>
          <p:nvPr/>
        </p:nvSpPr>
        <p:spPr bwMode="auto">
          <a:xfrm>
            <a:off x="7451725" y="729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ChangeArrowheads="1"/>
          </p:cNvSpPr>
          <p:nvPr/>
        </p:nvSpPr>
        <p:spPr bwMode="auto">
          <a:xfrm>
            <a:off x="0" y="0"/>
            <a:ext cx="8763000" cy="1143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400" dirty="0">
                <a:latin typeface="+mj-lt"/>
              </a:rPr>
              <a:t>Intra-class Variability</a:t>
            </a:r>
          </a:p>
        </p:txBody>
      </p:sp>
      <p:grpSp>
        <p:nvGrpSpPr>
          <p:cNvPr id="21507" name="Group 3"/>
          <p:cNvGrpSpPr>
            <a:grpSpLocks/>
          </p:cNvGrpSpPr>
          <p:nvPr/>
        </p:nvGrpSpPr>
        <p:grpSpPr bwMode="auto">
          <a:xfrm>
            <a:off x="52388" y="2133600"/>
            <a:ext cx="9015412" cy="3355975"/>
            <a:chOff x="33" y="334"/>
            <a:chExt cx="5679" cy="2114"/>
          </a:xfrm>
        </p:grpSpPr>
        <p:pic>
          <p:nvPicPr>
            <p:cNvPr id="21509" name="Picture 4" descr="vin02p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 y="334"/>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vin02pfoccld"/>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 y="1438"/>
              <a:ext cx="783"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vin02sket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9" y="1438"/>
              <a:ext cx="783"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descr="vin15w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5" y="1438"/>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8" descr="vin14i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 y="334"/>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9" descr="vin13i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3" y="334"/>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0" descr="vin12p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 y="334"/>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1" descr="vin11p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 y="334"/>
              <a:ext cx="783"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2" descr="vin10fa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 y="1438"/>
              <a:ext cx="783"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3" descr="vin07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9" y="1438"/>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4" descr="vin04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 y="334"/>
              <a:ext cx="783"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5" descr="vin02valu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81" y="1438"/>
              <a:ext cx="783"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6" descr="vin02thr_134_2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3" y="1438"/>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7" descr="vin03i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97" y="334"/>
              <a:ext cx="78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Text Box 18"/>
          <p:cNvSpPr txBox="1">
            <a:spLocks noChangeArrowheads="1"/>
          </p:cNvSpPr>
          <p:nvPr/>
        </p:nvSpPr>
        <p:spPr bwMode="auto">
          <a:xfrm>
            <a:off x="381000" y="11430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buFontTx/>
              <a:buChar char="•"/>
            </a:pPr>
            <a:r>
              <a:rPr lang="en-US" altLang="zh-TW" sz="2400">
                <a:ea typeface="新細明體" pitchFamily="18" charset="-120"/>
              </a:rPr>
              <a:t>Faces with intra-subject variations in pose, illumination, expression, accessories, color, occlusions, and brightness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ChangeArrowheads="1"/>
          </p:cNvSpPr>
          <p:nvPr/>
        </p:nvSpPr>
        <p:spPr bwMode="auto">
          <a:xfrm>
            <a:off x="0" y="0"/>
            <a:ext cx="8763000" cy="1143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400" dirty="0">
                <a:latin typeface="+mj-lt"/>
              </a:rPr>
              <a:t>Inter-class Similarity</a:t>
            </a:r>
          </a:p>
        </p:txBody>
      </p:sp>
      <p:sp>
        <p:nvSpPr>
          <p:cNvPr id="22531" name="Text Box 3"/>
          <p:cNvSpPr txBox="1">
            <a:spLocks noChangeArrowheads="1"/>
          </p:cNvSpPr>
          <p:nvPr/>
        </p:nvSpPr>
        <p:spPr bwMode="auto">
          <a:xfrm>
            <a:off x="533400" y="1219200"/>
            <a:ext cx="825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buFontTx/>
              <a:buChar char="•"/>
            </a:pPr>
            <a:r>
              <a:rPr lang="en-US" altLang="zh-TW" sz="2400">
                <a:ea typeface="新細明體" pitchFamily="18" charset="-120"/>
              </a:rPr>
              <a:t>Different people may have very similar </a:t>
            </a:r>
            <a:r>
              <a:rPr lang="en-US" altLang="zh-TW" sz="2400">
                <a:solidFill>
                  <a:srgbClr val="FF0000"/>
                </a:solidFill>
                <a:ea typeface="新細明體" pitchFamily="18" charset="-120"/>
              </a:rPr>
              <a:t>appearance</a:t>
            </a:r>
            <a:endParaRPr lang="en-US" altLang="zh-TW" sz="2000">
              <a:solidFill>
                <a:srgbClr val="FF0000"/>
              </a:solidFill>
              <a:ea typeface="新細明體" pitchFamily="18" charset="-120"/>
            </a:endParaRPr>
          </a:p>
        </p:txBody>
      </p:sp>
      <p:pic>
        <p:nvPicPr>
          <p:cNvPr id="22532" name="Picture 4" descr="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09800"/>
            <a:ext cx="24003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fathson_b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09800"/>
            <a:ext cx="3048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2362200" y="4884738"/>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Twins </a:t>
            </a:r>
          </a:p>
        </p:txBody>
      </p:sp>
      <p:sp>
        <p:nvSpPr>
          <p:cNvPr id="22535" name="Text Box 7"/>
          <p:cNvSpPr txBox="1">
            <a:spLocks noChangeArrowheads="1"/>
          </p:cNvSpPr>
          <p:nvPr/>
        </p:nvSpPr>
        <p:spPr bwMode="auto">
          <a:xfrm>
            <a:off x="4795838" y="4884738"/>
            <a:ext cx="2319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Father and son </a:t>
            </a:r>
          </a:p>
        </p:txBody>
      </p:sp>
      <p:sp>
        <p:nvSpPr>
          <p:cNvPr id="22536" name="Rectangle 8"/>
          <p:cNvSpPr>
            <a:spLocks noChangeArrowheads="1"/>
          </p:cNvSpPr>
          <p:nvPr/>
        </p:nvSpPr>
        <p:spPr bwMode="auto">
          <a:xfrm>
            <a:off x="2141538" y="4495800"/>
            <a:ext cx="180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zh-TW" sz="900" b="1">
                <a:ea typeface="新細明體" pitchFamily="18" charset="-120"/>
              </a:rPr>
              <a:t>www.marykateandashley.com</a:t>
            </a:r>
          </a:p>
        </p:txBody>
      </p:sp>
      <p:sp>
        <p:nvSpPr>
          <p:cNvPr id="22537" name="Rectangle 9"/>
          <p:cNvSpPr>
            <a:spLocks noChangeArrowheads="1"/>
          </p:cNvSpPr>
          <p:nvPr/>
        </p:nvSpPr>
        <p:spPr bwMode="auto">
          <a:xfrm>
            <a:off x="4419600" y="4495800"/>
            <a:ext cx="3298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900" b="1">
                <a:ea typeface="新細明體" pitchFamily="18" charset="-120"/>
              </a:rPr>
              <a:t>news.bbc.co.uk/hi/english/in_depth/americas/2000/us_elections</a:t>
            </a:r>
            <a:endParaRPr lang="en-US" sz="900" b="1">
              <a:ea typeface="新細明體" pitchFamily="18" charset="-12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Challenges</a:t>
            </a:r>
          </a:p>
        </p:txBody>
      </p:sp>
      <p:sp>
        <p:nvSpPr>
          <p:cNvPr id="35843" name="Rectangle 3"/>
          <p:cNvSpPr>
            <a:spLocks noGrp="1" noChangeArrowheads="1"/>
          </p:cNvSpPr>
          <p:nvPr>
            <p:ph type="body" idx="1"/>
          </p:nvPr>
        </p:nvSpPr>
        <p:spPr>
          <a:xfrm>
            <a:off x="838200" y="4876800"/>
            <a:ext cx="7391400" cy="1219200"/>
          </a:xfrm>
        </p:spPr>
        <p:txBody>
          <a:bodyPr/>
          <a:lstStyle/>
          <a:p>
            <a:pPr marL="0" indent="0" eaLnBrk="1" hangingPunct="1">
              <a:lnSpc>
                <a:spcPct val="80000"/>
              </a:lnSpc>
              <a:buNone/>
            </a:pPr>
            <a:r>
              <a:rPr lang="en-US" sz="2400" dirty="0"/>
              <a:t>T</a:t>
            </a:r>
            <a:r>
              <a:rPr lang="en-US" sz="2400" dirty="0" smtClean="0"/>
              <a:t>he outer two faces actually belong to the same person while the middle one does not</a:t>
            </a:r>
            <a:r>
              <a:rPr lang="en-US" sz="2400" dirty="0"/>
              <a:t>. </a:t>
            </a:r>
            <a:r>
              <a:rPr lang="en-US" sz="2400" dirty="0" smtClean="0"/>
              <a:t>[Sinha </a:t>
            </a:r>
            <a:r>
              <a:rPr lang="en-US" sz="2400" i="1" dirty="0"/>
              <a:t>et </a:t>
            </a:r>
            <a:r>
              <a:rPr lang="en-US" sz="2400" i="1" dirty="0" smtClean="0"/>
              <a:t>al</a:t>
            </a:r>
            <a:r>
              <a:rPr lang="en-US" sz="2400" dirty="0" smtClean="0"/>
              <a:t>., 2005</a:t>
            </a:r>
            <a:r>
              <a:rPr lang="en-US" sz="2400" dirty="0"/>
              <a:t>] </a:t>
            </a:r>
            <a:endParaRPr lang="en-US" sz="2400" dirty="0" smtClean="0"/>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278688"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r>
              <a:rPr lang="en-US" smtClean="0"/>
              <a:t>Face Detection in Humans</a:t>
            </a:r>
          </a:p>
        </p:txBody>
      </p:sp>
      <p:sp>
        <p:nvSpPr>
          <p:cNvPr id="23555" name="Rectangle 3"/>
          <p:cNvSpPr>
            <a:spLocks noGrp="1" noRot="1" noChangeArrowheads="1"/>
          </p:cNvSpPr>
          <p:nvPr>
            <p:ph type="body" sz="half" idx="1"/>
          </p:nvPr>
        </p:nvSpPr>
        <p:spPr>
          <a:xfrm>
            <a:off x="457200" y="1600200"/>
            <a:ext cx="8305800" cy="4525963"/>
          </a:xfrm>
        </p:spPr>
        <p:txBody>
          <a:bodyPr/>
          <a:lstStyle/>
          <a:p>
            <a:pPr>
              <a:buFont typeface="Wingdings" pitchFamily="2" charset="2"/>
              <a:buNone/>
            </a:pPr>
            <a:r>
              <a:rPr lang="en-US" sz="2800" smtClean="0"/>
              <a:t>There are processes for face detection and recognition in the brain</a:t>
            </a:r>
          </a:p>
        </p:txBody>
      </p:sp>
      <p:pic>
        <p:nvPicPr>
          <p:cNvPr id="39941" name="Picture 5" descr="f04150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187450" y="2671763"/>
            <a:ext cx="5976938" cy="3624262"/>
          </a:xfrm>
          <a:noFill/>
          <a:ln w="38100">
            <a:solidFill>
              <a:srgbClr val="FF9900"/>
            </a:solidFill>
            <a:miter lim="800000"/>
            <a:headEnd/>
            <a:tailEnd/>
          </a:ln>
        </p:spPr>
      </p:pic>
      <p:pic>
        <p:nvPicPr>
          <p:cNvPr id="39943" name="Picture 7" descr="f04150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48200" y="4132263"/>
            <a:ext cx="4194175" cy="1798637"/>
          </a:xfrm>
          <a:noFill/>
          <a:ln w="28575">
            <a:solidFill>
              <a:srgbClr val="FF9900"/>
            </a:solid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animEffect transition="in" filter="checkerboard(across)">
                                      <p:cBhvr>
                                        <p:cTn id="7"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228600" y="152400"/>
            <a:ext cx="8763000" cy="1371600"/>
          </a:xfrm>
        </p:spPr>
        <p:txBody>
          <a:bodyPr/>
          <a:lstStyle/>
          <a:p>
            <a:r>
              <a:rPr lang="en-US" smtClean="0"/>
              <a:t>Face Detection in Humans</a:t>
            </a:r>
          </a:p>
        </p:txBody>
      </p:sp>
      <p:sp>
        <p:nvSpPr>
          <p:cNvPr id="24579" name="Rectangle 3"/>
          <p:cNvSpPr>
            <a:spLocks noGrp="1" noRot="1" noChangeArrowheads="1"/>
          </p:cNvSpPr>
          <p:nvPr>
            <p:ph type="body" sz="half" idx="1"/>
          </p:nvPr>
        </p:nvSpPr>
        <p:spPr>
          <a:xfrm>
            <a:off x="685800" y="1752600"/>
            <a:ext cx="7772400" cy="4724400"/>
          </a:xfrm>
        </p:spPr>
        <p:txBody>
          <a:bodyPr/>
          <a:lstStyle/>
          <a:p>
            <a:pPr>
              <a:buFont typeface="Wingdings" pitchFamily="2" charset="2"/>
              <a:buNone/>
            </a:pPr>
            <a:r>
              <a:rPr lang="en-US" sz="2800" smtClean="0"/>
              <a:t>There are cells that detect faces in the “Fusiform Face Area” of brain</a:t>
            </a:r>
          </a:p>
        </p:txBody>
      </p:sp>
      <p:pic>
        <p:nvPicPr>
          <p:cNvPr id="245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71800"/>
            <a:ext cx="75961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zh-TW" smtClean="0">
                <a:ea typeface="新細明體" pitchFamily="18" charset="-120"/>
              </a:rPr>
              <a:t>Face Recognition Problem</a:t>
            </a:r>
          </a:p>
        </p:txBody>
      </p:sp>
      <p:sp>
        <p:nvSpPr>
          <p:cNvPr id="9219" name="Rectangle 3"/>
          <p:cNvSpPr>
            <a:spLocks noGrp="1" noChangeArrowheads="1"/>
          </p:cNvSpPr>
          <p:nvPr>
            <p:ph type="body" idx="1"/>
          </p:nvPr>
        </p:nvSpPr>
        <p:spPr>
          <a:xfrm>
            <a:off x="2438400" y="6019800"/>
            <a:ext cx="3505200" cy="609600"/>
          </a:xfrm>
        </p:spPr>
        <p:txBody>
          <a:bodyPr/>
          <a:lstStyle/>
          <a:p>
            <a:pPr algn="ctr" eaLnBrk="1" hangingPunct="1">
              <a:buFontTx/>
              <a:buNone/>
            </a:pPr>
            <a:r>
              <a:rPr lang="en-US" altLang="zh-TW" sz="2400" smtClean="0">
                <a:ea typeface="新細明體" pitchFamily="18" charset="-120"/>
              </a:rPr>
              <a:t>database</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355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209800"/>
            <a:ext cx="1409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6096000" y="4191000"/>
            <a:ext cx="2819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altLang="zh-TW" sz="2400">
                <a:solidFill>
                  <a:schemeClr val="bg1"/>
                </a:solidFill>
                <a:latin typeface="Verdana" pitchFamily="34" charset="0"/>
                <a:ea typeface="新細明體" pitchFamily="18" charset="-120"/>
              </a:rPr>
              <a:t>query image</a:t>
            </a:r>
          </a:p>
        </p:txBody>
      </p:sp>
      <p:sp>
        <p:nvSpPr>
          <p:cNvPr id="9223" name="Text Box 7"/>
          <p:cNvSpPr txBox="1">
            <a:spLocks noChangeArrowheads="1"/>
          </p:cNvSpPr>
          <p:nvPr/>
        </p:nvSpPr>
        <p:spPr bwMode="auto">
          <a:xfrm>
            <a:off x="6858000" y="419100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Query face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4" descr="collag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447800" y="228600"/>
            <a:ext cx="6324600" cy="63246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US" smtClean="0"/>
              <a:t>Blurred Faces </a:t>
            </a:r>
            <a:r>
              <a:rPr lang="en-US" b="1" i="1" smtClean="0"/>
              <a:t>are</a:t>
            </a:r>
            <a:r>
              <a:rPr lang="en-US" smtClean="0"/>
              <a:t> Recognizable</a:t>
            </a:r>
          </a:p>
        </p:txBody>
      </p:sp>
      <p:pic>
        <p:nvPicPr>
          <p:cNvPr id="26627" name="Picture 5" descr="Blurred_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Blurred Faces </a:t>
            </a:r>
            <a:r>
              <a:rPr lang="en-US" b="1" i="1" dirty="0" smtClean="0"/>
              <a:t>are</a:t>
            </a:r>
            <a:r>
              <a:rPr lang="en-US" dirty="0" smtClean="0"/>
              <a:t> Recognizable</a:t>
            </a:r>
          </a:p>
        </p:txBody>
      </p:sp>
      <p:pic>
        <p:nvPicPr>
          <p:cNvPr id="27651" name="Picture 3" descr="Blurred_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990600" y="5181600"/>
            <a:ext cx="7305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Michael Jordan, Woody Allen, Goldie Hawn, Bill Clinton, Tom Hanks, Saddam Hussein, Elvis Presley, Jay Leno, Dustin Hoffman, Prince Charles, Cher, and Richard Nixon. The average recognition rate at this resolution is one-half.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pPr algn="ctr" eaLnBrk="1" hangingPunct="1"/>
            <a:r>
              <a:rPr lang="en-US" dirty="0" smtClean="0"/>
              <a:t>Upside-Down Faces are Recognizable</a:t>
            </a:r>
          </a:p>
        </p:txBody>
      </p:sp>
      <p:sp>
        <p:nvSpPr>
          <p:cNvPr id="2054" name="Rectangle 11"/>
          <p:cNvSpPr>
            <a:spLocks noChangeArrowheads="1"/>
          </p:cNvSpPr>
          <p:nvPr/>
        </p:nvSpPr>
        <p:spPr bwMode="auto">
          <a:xfrm>
            <a:off x="1" y="43434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2400" dirty="0">
                <a:latin typeface="Arial" charset="0"/>
              </a:rPr>
              <a:t>The “Margaret Thatcher Illusion”, by Peter Thompson</a:t>
            </a:r>
          </a:p>
        </p:txBody>
      </p:sp>
      <p:graphicFrame>
        <p:nvGraphicFramePr>
          <p:cNvPr id="534535" name="Object 6"/>
          <p:cNvGraphicFramePr>
            <a:graphicFrameLocks noChangeAspect="1"/>
          </p:cNvGraphicFramePr>
          <p:nvPr/>
        </p:nvGraphicFramePr>
        <p:xfrm>
          <a:off x="1828800" y="1752600"/>
          <a:ext cx="2590800" cy="2576513"/>
        </p:xfrm>
        <a:graphic>
          <a:graphicData uri="http://schemas.openxmlformats.org/presentationml/2006/ole">
            <mc:AlternateContent xmlns:mc="http://schemas.openxmlformats.org/markup-compatibility/2006">
              <mc:Choice xmlns:v="urn:schemas-microsoft-com:vml" Requires="v">
                <p:oleObj spid="_x0000_s270519" name="Photo Editor Photo" r:id="rId4" imgW="3943901" imgH="1876190" progId="MSPhotoEd.3">
                  <p:embed/>
                </p:oleObj>
              </mc:Choice>
              <mc:Fallback>
                <p:oleObj name="Photo Editor Photo" r:id="rId4" imgW="3943901" imgH="18761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52113"/>
                      <a:stretch>
                        <a:fillRect/>
                      </a:stretch>
                    </p:blipFill>
                    <p:spPr bwMode="auto">
                      <a:xfrm>
                        <a:off x="1828800" y="1752600"/>
                        <a:ext cx="2590800"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4536" name="Object 6"/>
          <p:cNvGraphicFramePr>
            <a:graphicFrameLocks noChangeAspect="1"/>
          </p:cNvGraphicFramePr>
          <p:nvPr/>
        </p:nvGraphicFramePr>
        <p:xfrm>
          <a:off x="4648200" y="1752600"/>
          <a:ext cx="2590800" cy="2576513"/>
        </p:xfrm>
        <a:graphic>
          <a:graphicData uri="http://schemas.openxmlformats.org/presentationml/2006/ole">
            <mc:AlternateContent xmlns:mc="http://schemas.openxmlformats.org/markup-compatibility/2006">
              <mc:Choice xmlns:v="urn:schemas-microsoft-com:vml" Requires="v">
                <p:oleObj spid="_x0000_s270520" name="Photo Editor Photo" r:id="rId6" imgW="3943901" imgH="1876190" progId="MSPhotoEd.3">
                  <p:embed/>
                </p:oleObj>
              </mc:Choice>
              <mc:Fallback>
                <p:oleObj name="Photo Editor Photo" r:id="rId6" imgW="3943901" imgH="187619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2113"/>
                      <a:stretch>
                        <a:fillRect/>
                      </a:stretch>
                    </p:blipFill>
                    <p:spPr bwMode="auto">
                      <a:xfrm>
                        <a:off x="4648200" y="1752600"/>
                        <a:ext cx="2590800"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02140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10800000">
                                      <p:cBhvr>
                                        <p:cTn id="6" dur="1000" fill="hold"/>
                                        <p:tgtEl>
                                          <p:spTgt spid="534535"/>
                                        </p:tgtEl>
                                        <p:attrNameLst>
                                          <p:attrName>r</p:attrName>
                                        </p:attrNameLst>
                                      </p:cBhvr>
                                    </p:animRot>
                                  </p:childTnLst>
                                </p:cTn>
                              </p:par>
                              <p:par>
                                <p:cTn id="7" presetID="8" presetClass="emph" presetSubtype="0" fill="hold" nodeType="withEffect">
                                  <p:stCondLst>
                                    <p:cond delay="0"/>
                                  </p:stCondLst>
                                  <p:childTnLst>
                                    <p:animRot by="10800000">
                                      <p:cBhvr>
                                        <p:cTn id="8" dur="1000" fill="hold"/>
                                        <p:tgtEl>
                                          <p:spTgt spid="5345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armonJulesz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228600"/>
            <a:ext cx="4622800" cy="5867400"/>
          </a:xfrm>
          <a:noFill/>
        </p:spPr>
      </p:pic>
      <p:sp>
        <p:nvSpPr>
          <p:cNvPr id="28675" name="Text Box 7"/>
          <p:cNvSpPr txBox="1">
            <a:spLocks noChangeArrowheads="1"/>
          </p:cNvSpPr>
          <p:nvPr/>
        </p:nvSpPr>
        <p:spPr bwMode="auto">
          <a:xfrm>
            <a:off x="3200400" y="6248400"/>
            <a:ext cx="563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by L. Harmon and B. Julesz, </a:t>
            </a:r>
            <a:r>
              <a:rPr lang="en-US" i="1"/>
              <a:t>Scientific American</a:t>
            </a:r>
            <a:r>
              <a:rPr lang="en-US"/>
              <a:t>,1973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4" descr="1971_president_lincol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4260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2727325" y="6361113"/>
            <a:ext cx="597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 Dali, </a:t>
            </a:r>
            <a:r>
              <a:rPr lang="en-US" i="1"/>
              <a:t>Gala contemplating the Mediterranean Sea</a:t>
            </a:r>
            <a:r>
              <a:rPr lang="en-US"/>
              <a:t>, 1976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5" descr="Dal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6307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8942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4"/>
          <p:cNvSpPr txBox="1">
            <a:spLocks noChangeArrowheads="1"/>
          </p:cNvSpPr>
          <p:nvPr/>
        </p:nvSpPr>
        <p:spPr bwMode="auto">
          <a:xfrm>
            <a:off x="990600" y="4114800"/>
            <a:ext cx="160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latin typeface="Times New Roman" pitchFamily="18" charset="0"/>
              </a:rPr>
              <a:t>Degraded images</a:t>
            </a:r>
          </a:p>
        </p:txBody>
      </p:sp>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47800"/>
            <a:ext cx="1682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6"/>
          <p:cNvSpPr txBox="1">
            <a:spLocks noChangeArrowheads="1"/>
          </p:cNvSpPr>
          <p:nvPr/>
        </p:nvSpPr>
        <p:spPr bwMode="auto">
          <a:xfrm>
            <a:off x="5562600" y="3581400"/>
            <a:ext cx="253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latin typeface="Times New Roman" pitchFamily="18" charset="0"/>
              </a:rPr>
              <a:t>Harmon and Julesz, 1973</a:t>
            </a:r>
            <a:endParaRPr lang="en-US">
              <a:latin typeface="Times New Roman" pitchFamily="18" charset="0"/>
            </a:endParaRPr>
          </a:p>
        </p:txBody>
      </p:sp>
      <p:pic>
        <p:nvPicPr>
          <p:cNvPr id="3175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95800"/>
            <a:ext cx="54864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8"/>
          <p:cNvSpPr txBox="1">
            <a:spLocks noChangeArrowheads="1"/>
          </p:cNvSpPr>
          <p:nvPr/>
        </p:nvSpPr>
        <p:spPr bwMode="auto">
          <a:xfrm>
            <a:off x="457200" y="5791200"/>
            <a:ext cx="523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latin typeface="Times New Roman" pitchFamily="18" charset="0"/>
              </a:rPr>
              <a:t>Human can handle low resolution celebrity images quite well.</a:t>
            </a:r>
          </a:p>
        </p:txBody>
      </p:sp>
      <p:sp>
        <p:nvSpPr>
          <p:cNvPr id="31752" name="Text Box 9"/>
          <p:cNvSpPr txBox="1">
            <a:spLocks noChangeArrowheads="1"/>
          </p:cNvSpPr>
          <p:nvPr/>
        </p:nvSpPr>
        <p:spPr bwMode="auto">
          <a:xfrm>
            <a:off x="7451725" y="6310313"/>
            <a:ext cx="987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latin typeface="Times New Roman" pitchFamily="18" charset="0"/>
              </a:rPr>
              <a:t>[Sinha05]</a:t>
            </a:r>
          </a:p>
        </p:txBody>
      </p:sp>
      <p:pic>
        <p:nvPicPr>
          <p:cNvPr id="3175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191000"/>
            <a:ext cx="32337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Rectangle 2"/>
          <p:cNvSpPr>
            <a:spLocks noGrp="1" noChangeArrowheads="1"/>
          </p:cNvSpPr>
          <p:nvPr>
            <p:ph type="title"/>
          </p:nvPr>
        </p:nvSpPr>
        <p:spPr/>
        <p:txBody>
          <a:bodyPr/>
          <a:lstStyle/>
          <a:p>
            <a:pPr eaLnBrk="1" hangingPunct="1"/>
            <a:r>
              <a:rPr lang="en-US" sz="3600" smtClean="0"/>
              <a:t>Human Face Recognition Limitations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en-US" smtClean="0"/>
              <a:t>Eyebrows Aid Recognition</a:t>
            </a:r>
          </a:p>
        </p:txBody>
      </p:sp>
      <p:pic>
        <p:nvPicPr>
          <p:cNvPr id="32771" name="Picture 5" descr="Missing_eyebrows__e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5715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6"/>
          <p:cNvSpPr txBox="1">
            <a:spLocks noChangeArrowheads="1"/>
          </p:cNvSpPr>
          <p:nvPr/>
        </p:nvSpPr>
        <p:spPr bwMode="auto">
          <a:xfrm>
            <a:off x="2286000" y="6019800"/>
            <a:ext cx="479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Richard Nixon and Winona Ryder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Saccadic Eye Movements</a:t>
            </a:r>
          </a:p>
        </p:txBody>
      </p:sp>
      <p:pic>
        <p:nvPicPr>
          <p:cNvPr id="33795" name="Picture 3" descr="yarbus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7988" y="1962150"/>
            <a:ext cx="2513012" cy="3960813"/>
          </a:xfrm>
          <a:noFill/>
        </p:spPr>
      </p:pic>
      <p:pic>
        <p:nvPicPr>
          <p:cNvPr id="33796" name="Picture 4" descr="yarbus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52975" y="1974850"/>
            <a:ext cx="2463800" cy="4010025"/>
          </a:xfrm>
          <a:noFill/>
        </p:spPr>
      </p:pic>
      <p:sp>
        <p:nvSpPr>
          <p:cNvPr id="33797" name="Text Box 5"/>
          <p:cNvSpPr txBox="1">
            <a:spLocks noChangeArrowheads="1"/>
          </p:cNvSpPr>
          <p:nvPr/>
        </p:nvSpPr>
        <p:spPr bwMode="auto">
          <a:xfrm>
            <a:off x="950913" y="6167438"/>
            <a:ext cx="7383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atin typeface="Times" charset="0"/>
              </a:rPr>
              <a:t>Work by Russian psychophysicist Yarbus who traced saccadic eye movements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ChangeArrowheads="1"/>
          </p:cNvSpPr>
          <p:nvPr/>
        </p:nvSpPr>
        <p:spPr bwMode="auto">
          <a:xfrm>
            <a:off x="228600" y="152400"/>
            <a:ext cx="8763000" cy="1143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400" dirty="0">
                <a:latin typeface="+mj-lt"/>
              </a:rPr>
              <a:t>Face Verification Problem</a:t>
            </a:r>
          </a:p>
        </p:txBody>
      </p:sp>
      <p:sp>
        <p:nvSpPr>
          <p:cNvPr id="10243" name="Rectangle 3"/>
          <p:cNvSpPr>
            <a:spLocks noChangeArrowheads="1"/>
          </p:cNvSpPr>
          <p:nvPr/>
        </p:nvSpPr>
        <p:spPr bwMode="auto">
          <a:xfrm>
            <a:off x="533400" y="1143000"/>
            <a:ext cx="8610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lnSpc>
                <a:spcPct val="130000"/>
              </a:lnSpc>
              <a:buClr>
                <a:schemeClr val="tx1"/>
              </a:buClr>
              <a:buFontTx/>
              <a:buChar char="•"/>
            </a:pPr>
            <a:r>
              <a:rPr lang="en-US" altLang="zh-TW" sz="2400">
                <a:ea typeface="新細明體" pitchFamily="18" charset="-120"/>
              </a:rPr>
              <a:t>Face Verification (1:1 matching)</a:t>
            </a:r>
          </a:p>
          <a:p>
            <a:pPr marL="342900" indent="-342900" eaLnBrk="0" hangingPunct="0">
              <a:lnSpc>
                <a:spcPct val="130000"/>
              </a:lnSpc>
              <a:buClr>
                <a:schemeClr val="tx1"/>
              </a:buClr>
              <a:buFontTx/>
              <a:buChar char="•"/>
            </a:pPr>
            <a:endParaRPr lang="en-US" altLang="zh-TW" sz="2400">
              <a:ea typeface="新細明體" pitchFamily="18" charset="-120"/>
            </a:endParaRPr>
          </a:p>
          <a:p>
            <a:pPr marL="342900" indent="-342900" eaLnBrk="0" hangingPunct="0">
              <a:lnSpc>
                <a:spcPct val="130000"/>
              </a:lnSpc>
              <a:buClr>
                <a:schemeClr val="tx1"/>
              </a:buClr>
              <a:buFontTx/>
              <a:buChar char="•"/>
            </a:pPr>
            <a:endParaRPr lang="en-US" altLang="zh-TW" sz="2400">
              <a:ea typeface="新細明體" pitchFamily="18" charset="-120"/>
            </a:endParaRPr>
          </a:p>
          <a:p>
            <a:pPr marL="342900" indent="-342900" eaLnBrk="0" hangingPunct="0">
              <a:lnSpc>
                <a:spcPct val="130000"/>
              </a:lnSpc>
              <a:buClr>
                <a:schemeClr val="tx1"/>
              </a:buClr>
              <a:buFontTx/>
              <a:buChar char="•"/>
            </a:pPr>
            <a:endParaRPr lang="en-US" altLang="zh-TW" sz="2400">
              <a:ea typeface="新細明體" pitchFamily="18" charset="-120"/>
            </a:endParaRPr>
          </a:p>
          <a:p>
            <a:pPr marL="342900" indent="-342900" eaLnBrk="0" hangingPunct="0">
              <a:lnSpc>
                <a:spcPct val="130000"/>
              </a:lnSpc>
              <a:buClr>
                <a:schemeClr val="tx1"/>
              </a:buClr>
              <a:buFontTx/>
              <a:buChar char="•"/>
            </a:pPr>
            <a:endParaRPr lang="en-US" altLang="zh-TW" sz="2400">
              <a:ea typeface="新細明體" pitchFamily="18" charset="-120"/>
            </a:endParaRPr>
          </a:p>
          <a:p>
            <a:pPr marL="342900" indent="-342900" eaLnBrk="0" hangingPunct="0">
              <a:lnSpc>
                <a:spcPct val="130000"/>
              </a:lnSpc>
              <a:buClr>
                <a:schemeClr val="tx1"/>
              </a:buClr>
              <a:buFontTx/>
              <a:buChar char="•"/>
            </a:pPr>
            <a:endParaRPr lang="en-US" altLang="zh-TW" sz="2400">
              <a:ea typeface="新細明體" pitchFamily="18" charset="-120"/>
            </a:endParaRPr>
          </a:p>
          <a:p>
            <a:pPr marL="342900" indent="-342900" eaLnBrk="0" hangingPunct="0">
              <a:lnSpc>
                <a:spcPct val="130000"/>
              </a:lnSpc>
              <a:buClr>
                <a:schemeClr val="tx1"/>
              </a:buClr>
              <a:buFontTx/>
              <a:buChar char="•"/>
            </a:pPr>
            <a:r>
              <a:rPr lang="en-US" altLang="zh-TW" sz="2400">
                <a:ea typeface="新細明體" pitchFamily="18" charset="-120"/>
              </a:rPr>
              <a:t>Face Recognition (1:N matching)</a:t>
            </a:r>
          </a:p>
        </p:txBody>
      </p:sp>
      <p:pic>
        <p:nvPicPr>
          <p:cNvPr id="10244" name="Picture 4" descr="se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81200"/>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se01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5105400"/>
            <a:ext cx="7524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se02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5105400"/>
            <a:ext cx="7524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se04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5105400"/>
            <a:ext cx="7524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se05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6725" y="5105400"/>
            <a:ext cx="7524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se10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325" y="51054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se10_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1981200"/>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descr="se10_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92163" y="152400"/>
            <a:ext cx="7818437" cy="1143000"/>
          </a:xfrm>
        </p:spPr>
        <p:txBody>
          <a:bodyPr/>
          <a:lstStyle/>
          <a:p>
            <a:pPr eaLnBrk="1" hangingPunct="1"/>
            <a:r>
              <a:rPr lang="en-US" smtClean="0"/>
              <a:t>Field of View</a:t>
            </a:r>
          </a:p>
        </p:txBody>
      </p:sp>
      <p:sp>
        <p:nvSpPr>
          <p:cNvPr id="34819" name="Rectangle 3"/>
          <p:cNvSpPr>
            <a:spLocks noGrp="1" noChangeArrowheads="1"/>
          </p:cNvSpPr>
          <p:nvPr>
            <p:ph type="body" sz="half" idx="1"/>
          </p:nvPr>
        </p:nvSpPr>
        <p:spPr>
          <a:xfrm>
            <a:off x="457200" y="1447800"/>
            <a:ext cx="8382000" cy="2514600"/>
          </a:xfrm>
        </p:spPr>
        <p:txBody>
          <a:bodyPr/>
          <a:lstStyle/>
          <a:p>
            <a:pPr eaLnBrk="1" hangingPunct="1"/>
            <a:r>
              <a:rPr lang="en-US" sz="2800" smtClean="0"/>
              <a:t>Human vision system uses narrow-field-of-view and wide-field-of-view naturally and intelligently</a:t>
            </a:r>
          </a:p>
          <a:p>
            <a:pPr lvl="1" eaLnBrk="1" hangingPunct="1">
              <a:buClr>
                <a:schemeClr val="hlink"/>
              </a:buClr>
              <a:buFont typeface="Wingdings" pitchFamily="2" charset="2"/>
              <a:buChar char="Ø"/>
            </a:pPr>
            <a:r>
              <a:rPr lang="en-US" sz="2400" smtClean="0"/>
              <a:t>2</a:t>
            </a:r>
            <a:r>
              <a:rPr lang="en-US" sz="1600" baseline="80000" smtClean="0"/>
              <a:t>o</a:t>
            </a:r>
            <a:r>
              <a:rPr lang="en-US" sz="2400" smtClean="0"/>
              <a:t>, high-acuity fovea window of the world</a:t>
            </a:r>
          </a:p>
          <a:p>
            <a:pPr lvl="1" eaLnBrk="1" hangingPunct="1">
              <a:buClr>
                <a:schemeClr val="hlink"/>
              </a:buClr>
              <a:buFont typeface="Wingdings" pitchFamily="2" charset="2"/>
              <a:buChar char="Ø"/>
            </a:pPr>
            <a:r>
              <a:rPr lang="en-US" sz="2400" smtClean="0"/>
              <a:t>3 saccades per second and gaze moves</a:t>
            </a:r>
          </a:p>
          <a:p>
            <a:pPr lvl="1" eaLnBrk="1" hangingPunct="1">
              <a:buClr>
                <a:schemeClr val="hlink"/>
              </a:buClr>
              <a:buFont typeface="Wingdings" pitchFamily="2" charset="2"/>
              <a:buChar char="Ø"/>
            </a:pPr>
            <a:r>
              <a:rPr lang="en-US" sz="2400" smtClean="0"/>
              <a:t>Human vision can integrate information seamlessly</a:t>
            </a:r>
          </a:p>
        </p:txBody>
      </p:sp>
      <p:pic>
        <p:nvPicPr>
          <p:cNvPr id="34820" name="Picture 4" descr="face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4114800"/>
            <a:ext cx="2667000" cy="2613025"/>
          </a:xfrm>
          <a:noFill/>
        </p:spPr>
      </p:pic>
      <p:pic>
        <p:nvPicPr>
          <p:cNvPr id="34821" name="Picture 5" descr="highwin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90600" y="4114800"/>
            <a:ext cx="3429000" cy="2579688"/>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p:txBody>
          <a:bodyPr/>
          <a:lstStyle/>
          <a:p>
            <a:pPr eaLnBrk="1" hangingPunct="1"/>
            <a:endParaRPr lang="en-US" smtClean="0"/>
          </a:p>
        </p:txBody>
      </p:sp>
      <p:pic>
        <p:nvPicPr>
          <p:cNvPr id="36867" name="Picture 4" descr="chairroom"/>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38200" y="1524000"/>
            <a:ext cx="7620000" cy="5080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Problems of Recognition:</a:t>
            </a:r>
            <a:br>
              <a:rPr lang="en-US" smtClean="0"/>
            </a:br>
            <a:r>
              <a:rPr lang="en-US" sz="3600" smtClean="0"/>
              <a:t>Recognition is Easier than Synthesis</a:t>
            </a:r>
          </a:p>
        </p:txBody>
      </p:sp>
      <p:sp>
        <p:nvSpPr>
          <p:cNvPr id="37891" name="Rectangle 4"/>
          <p:cNvSpPr>
            <a:spLocks noGrp="1" noChangeArrowheads="1"/>
          </p:cNvSpPr>
          <p:nvPr>
            <p:ph type="body" sz="half" idx="2"/>
          </p:nvPr>
        </p:nvSpPr>
        <p:spPr>
          <a:xfrm>
            <a:off x="381000" y="4419600"/>
            <a:ext cx="8229600" cy="2179638"/>
          </a:xfrm>
        </p:spPr>
        <p:txBody>
          <a:bodyPr/>
          <a:lstStyle/>
          <a:p>
            <a:pPr eaLnBrk="1" hangingPunct="1">
              <a:buFontTx/>
              <a:buNone/>
            </a:pPr>
            <a:r>
              <a:rPr lang="en-US" sz="2800" dirty="0" err="1" smtClean="0"/>
              <a:t>Pawan</a:t>
            </a:r>
            <a:r>
              <a:rPr lang="en-US" sz="2800" dirty="0" smtClean="0"/>
              <a:t> Sinha gave an Identikit operator photographs of celebrities and asked him to create the best likenesses he could. He thought he did very well.</a:t>
            </a:r>
          </a:p>
          <a:p>
            <a:pPr eaLnBrk="1" hangingPunct="1">
              <a:buFontTx/>
              <a:buNone/>
            </a:pPr>
            <a:r>
              <a:rPr lang="en-US" sz="2800" dirty="0" smtClean="0"/>
              <a:t>Who are these people?</a:t>
            </a: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620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Problems of Recognition</a:t>
            </a:r>
          </a:p>
        </p:txBody>
      </p:sp>
      <p:sp>
        <p:nvSpPr>
          <p:cNvPr id="38915" name="Rectangle 4"/>
          <p:cNvSpPr>
            <a:spLocks noGrp="1" noChangeArrowheads="1"/>
          </p:cNvSpPr>
          <p:nvPr>
            <p:ph type="body" sz="half" idx="2"/>
          </p:nvPr>
        </p:nvSpPr>
        <p:spPr>
          <a:xfrm>
            <a:off x="381000" y="4648200"/>
            <a:ext cx="8229600" cy="762000"/>
          </a:xfrm>
        </p:spPr>
        <p:txBody>
          <a:bodyPr/>
          <a:lstStyle/>
          <a:p>
            <a:pPr eaLnBrk="1" hangingPunct="1">
              <a:buFontTx/>
              <a:buNone/>
            </a:pPr>
            <a:r>
              <a:rPr lang="en-US" sz="2400" smtClean="0"/>
              <a:t>Bill Cosby,  Tom Cruise,  Ronald Reagan,  Michael Jordan</a:t>
            </a:r>
          </a:p>
        </p:txBody>
      </p:sp>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6200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title"/>
          </p:nvPr>
        </p:nvSpPr>
        <p:spPr/>
        <p:txBody>
          <a:bodyPr/>
          <a:lstStyle/>
          <a:p>
            <a:pPr eaLnBrk="1" hangingPunct="1"/>
            <a:r>
              <a:rPr lang="en-US" smtClean="0"/>
              <a:t>Illumination and Shading Affect Interpretation</a:t>
            </a:r>
          </a:p>
        </p:txBody>
      </p:sp>
      <p:pic>
        <p:nvPicPr>
          <p:cNvPr id="17413" name="hollow-face-mask.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524000" y="1576388"/>
            <a:ext cx="6477000" cy="485775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600" fill="hold"/>
                                        <p:tgtEl>
                                          <p:spTgt spid="174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7413"/>
                </p:tgtEl>
              </p:cMediaNode>
            </p:video>
            <p:seq concurrent="1" nextAc="seek">
              <p:cTn id="8" restart="whenNotActive" fill="hold" evtFilter="cancelBubble" nodeType="interactiveSeq">
                <p:stCondLst>
                  <p:cond evt="onClick" delay="0">
                    <p:tgtEl>
                      <p:spTgt spid="174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3"/>
                                        </p:tgtEl>
                                      </p:cBhvr>
                                    </p:cmd>
                                  </p:childTnLst>
                                </p:cTn>
                              </p:par>
                            </p:childTnLst>
                          </p:cTn>
                        </p:par>
                      </p:childTnLst>
                    </p:cTn>
                  </p:par>
                </p:childTnLst>
              </p:cTn>
              <p:nextCondLst>
                <p:cond evt="onClick" delay="0">
                  <p:tgtEl>
                    <p:spTgt spid="1741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0413" y="314325"/>
            <a:ext cx="7772400" cy="954088"/>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Vision is Inferential: Illumination</a:t>
            </a:r>
          </a:p>
        </p:txBody>
      </p:sp>
      <p:sp>
        <p:nvSpPr>
          <p:cNvPr id="40963" name="Text Box 3"/>
          <p:cNvSpPr txBox="1">
            <a:spLocks noChangeArrowheads="1"/>
          </p:cNvSpPr>
          <p:nvPr/>
        </p:nvSpPr>
        <p:spPr bwMode="auto">
          <a:xfrm>
            <a:off x="358775" y="6326188"/>
            <a:ext cx="864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buClr>
                <a:srgbClr val="000000"/>
              </a:buClr>
              <a:buSzPct val="100000"/>
              <a:buFont typeface="Times" charset="0"/>
              <a:buNone/>
            </a:pPr>
            <a:r>
              <a:rPr lang="en-GB">
                <a:latin typeface="Times New Roman" pitchFamily="18" charset="0"/>
              </a:rPr>
              <a:t>http://web.mit.edu/persci/people/adelson/checkershadow_illusion.html</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09725"/>
            <a:ext cx="8767762"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648200" y="16002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p>
        </p:txBody>
      </p:sp>
      <p:sp>
        <p:nvSpPr>
          <p:cNvPr id="40966" name="Text Box 6"/>
          <p:cNvSpPr txBox="1">
            <a:spLocks noChangeArrowheads="1"/>
          </p:cNvSpPr>
          <p:nvPr/>
        </p:nvSpPr>
        <p:spPr bwMode="auto">
          <a:xfrm>
            <a:off x="5165725" y="1941513"/>
            <a:ext cx="352107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
        <p:nvSpPr>
          <p:cNvPr id="40967" name="Text Box 7"/>
          <p:cNvSpPr txBox="1">
            <a:spLocks noChangeArrowheads="1"/>
          </p:cNvSpPr>
          <p:nvPr/>
        </p:nvSpPr>
        <p:spPr bwMode="auto">
          <a:xfrm>
            <a:off x="4572000" y="1600200"/>
            <a:ext cx="4419600" cy="5186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algn="ctr" eaLnBrk="1" hangingPunct="1"/>
            <a:r>
              <a:rPr lang="en-US" sz="3200"/>
              <a:t>Which square is darker, A or B?</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0413" y="314325"/>
            <a:ext cx="7772400" cy="954088"/>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Vision is Inferential: Illumination</a:t>
            </a:r>
          </a:p>
        </p:txBody>
      </p:sp>
      <p:sp>
        <p:nvSpPr>
          <p:cNvPr id="41987" name="Text Box 3"/>
          <p:cNvSpPr txBox="1">
            <a:spLocks noChangeArrowheads="1"/>
          </p:cNvSpPr>
          <p:nvPr/>
        </p:nvSpPr>
        <p:spPr bwMode="auto">
          <a:xfrm>
            <a:off x="358775" y="6326188"/>
            <a:ext cx="864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buClr>
                <a:srgbClr val="000000"/>
              </a:buClr>
              <a:buSzPct val="100000"/>
              <a:buFont typeface="Times" charset="0"/>
              <a:buNone/>
            </a:pPr>
            <a:r>
              <a:rPr lang="en-GB">
                <a:latin typeface="Times New Roman" pitchFamily="18" charset="0"/>
              </a:rPr>
              <a:t>http://web.mit.edu/persci/people/adelson/checkershadow_illusion.html</a:t>
            </a: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09725"/>
            <a:ext cx="8767762"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Shape from Shading</a:t>
            </a:r>
          </a:p>
        </p:txBody>
      </p:sp>
      <p:pic>
        <p:nvPicPr>
          <p:cNvPr id="43011" name="Picture 3" descr="ContourC2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981200"/>
            <a:ext cx="3752850" cy="3886200"/>
          </a:xfrm>
          <a:noFill/>
        </p:spPr>
      </p:pic>
      <p:pic>
        <p:nvPicPr>
          <p:cNvPr id="43012" name="Picture 4" descr="F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19600" y="2667000"/>
            <a:ext cx="4343400" cy="28956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407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p:nvPr>
        </p:nvSpPr>
        <p:spPr>
          <a:xfrm>
            <a:off x="685800" y="609600"/>
            <a:ext cx="7772400" cy="1143000"/>
          </a:xfrm>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Shape from Texture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28600"/>
            <a:ext cx="8153400" cy="914400"/>
          </a:xfrm>
        </p:spPr>
        <p:txBody>
          <a:bodyPr/>
          <a:lstStyle/>
          <a:p>
            <a:pPr eaLnBrk="1" hangingPunct="1"/>
            <a:r>
              <a:rPr lang="en-US" sz="4000" smtClean="0">
                <a:solidFill>
                  <a:schemeClr val="tx1"/>
                </a:solidFill>
              </a:rPr>
              <a:t>Image Segmentation:  From images to objects</a:t>
            </a:r>
          </a:p>
        </p:txBody>
      </p:sp>
      <p:pic>
        <p:nvPicPr>
          <p:cNvPr id="45059" name="Picture 3"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447800"/>
            <a:ext cx="3108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1447800"/>
            <a:ext cx="3106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Line 5"/>
          <p:cNvSpPr>
            <a:spLocks noChangeShapeType="1"/>
          </p:cNvSpPr>
          <p:nvPr/>
        </p:nvSpPr>
        <p:spPr bwMode="auto">
          <a:xfrm>
            <a:off x="4200525" y="2590800"/>
            <a:ext cx="676275"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143000" y="4449763"/>
            <a:ext cx="2743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TW" sz="1200">
                <a:ea typeface="新細明體" pitchFamily="18" charset="-120"/>
              </a:rPr>
              <a:t>www.viisage.com</a:t>
            </a:r>
          </a:p>
        </p:txBody>
      </p:sp>
      <p:sp>
        <p:nvSpPr>
          <p:cNvPr id="11267" name="Rectangle 3"/>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altLang="zh-TW" sz="4400">
              <a:solidFill>
                <a:schemeClr val="tx2"/>
              </a:solidFill>
              <a:ea typeface="新細明體" pitchFamily="18" charset="-120"/>
            </a:endParaRPr>
          </a:p>
        </p:txBody>
      </p:sp>
      <p:grpSp>
        <p:nvGrpSpPr>
          <p:cNvPr id="11268" name="Group 5"/>
          <p:cNvGrpSpPr>
            <a:grpSpLocks/>
          </p:cNvGrpSpPr>
          <p:nvPr/>
        </p:nvGrpSpPr>
        <p:grpSpPr bwMode="auto">
          <a:xfrm>
            <a:off x="381000" y="1905000"/>
            <a:ext cx="3886200" cy="2590800"/>
            <a:chOff x="2784" y="1632"/>
            <a:chExt cx="2736" cy="2074"/>
          </a:xfrm>
        </p:grpSpPr>
        <p:pic>
          <p:nvPicPr>
            <p:cNvPr id="11273" name="Picture 6" descr="crowdpi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 y="1632"/>
              <a:ext cx="1526" cy="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7" descr="crowdpi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32"/>
              <a:ext cx="1231" cy="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9" name="Rectangle 8"/>
          <p:cNvSpPr>
            <a:spLocks noGrp="1" noChangeArrowheads="1"/>
          </p:cNvSpPr>
          <p:nvPr>
            <p:ph type="title"/>
          </p:nvPr>
        </p:nvSpPr>
        <p:spPr>
          <a:xfrm>
            <a:off x="228600" y="304800"/>
            <a:ext cx="8686800" cy="914400"/>
          </a:xfrm>
          <a:effectLst>
            <a:outerShdw dist="35921" dir="2700000" algn="ctr" rotWithShape="0">
              <a:schemeClr val="bg2"/>
            </a:outerShdw>
          </a:effectLst>
        </p:spPr>
        <p:txBody>
          <a:bodyPr/>
          <a:lstStyle/>
          <a:p>
            <a:pPr eaLnBrk="1" hangingPunct="1"/>
            <a:r>
              <a:rPr lang="en-US" smtClean="0">
                <a:solidFill>
                  <a:schemeClr val="tx1"/>
                </a:solidFill>
              </a:rPr>
              <a:t>Application:  Access Control</a:t>
            </a:r>
          </a:p>
        </p:txBody>
      </p:sp>
      <p:sp>
        <p:nvSpPr>
          <p:cNvPr id="11270" name="Text Box 9"/>
          <p:cNvSpPr txBox="1">
            <a:spLocks noChangeArrowheads="1"/>
          </p:cNvSpPr>
          <p:nvPr/>
        </p:nvSpPr>
        <p:spPr bwMode="auto">
          <a:xfrm>
            <a:off x="5791200" y="63246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TW" sz="1200">
                <a:ea typeface="新細明體" pitchFamily="18" charset="-120"/>
              </a:rPr>
              <a:t>www.visionics.com</a:t>
            </a:r>
          </a:p>
        </p:txBody>
      </p:sp>
      <p:pic>
        <p:nvPicPr>
          <p:cNvPr id="11271" name="Picture 10" descr="2424_i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050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rpm_low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663" y="3200400"/>
            <a:ext cx="14557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Image Segmentation:  Skin Detection</a:t>
            </a:r>
          </a:p>
        </p:txBody>
      </p:sp>
      <p:graphicFrame>
        <p:nvGraphicFramePr>
          <p:cNvPr id="46083" name="Object 3"/>
          <p:cNvGraphicFramePr>
            <a:graphicFrameLocks noChangeAspect="1"/>
          </p:cNvGraphicFramePr>
          <p:nvPr/>
        </p:nvGraphicFramePr>
        <p:xfrm>
          <a:off x="1371600" y="1524000"/>
          <a:ext cx="6351588" cy="6553200"/>
        </p:xfrm>
        <a:graphic>
          <a:graphicData uri="http://schemas.openxmlformats.org/presentationml/2006/ole">
            <mc:AlternateContent xmlns:mc="http://schemas.openxmlformats.org/markup-compatibility/2006">
              <mc:Choice xmlns:v="urn:schemas-microsoft-com:vml" Requires="v">
                <p:oleObj spid="_x0000_s46197" name="Photo Editor Photo" r:id="rId4" imgW="3580952" imgH="3696216" progId="MSPhotoEd.3">
                  <p:embed/>
                </p:oleObj>
              </mc:Choice>
              <mc:Fallback>
                <p:oleObj name="Photo Editor Photo" r:id="rId4" imgW="3580952" imgH="3696216"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524000"/>
                        <a:ext cx="635158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5" descr="camouflag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590800" y="1219200"/>
            <a:ext cx="4205288" cy="5410200"/>
          </a:xfrm>
          <a:noFill/>
        </p:spPr>
      </p:pic>
      <p:sp>
        <p:nvSpPr>
          <p:cNvPr id="3" name="TextBox 2"/>
          <p:cNvSpPr txBox="1"/>
          <p:nvPr/>
        </p:nvSpPr>
        <p:spPr>
          <a:xfrm>
            <a:off x="990600" y="304800"/>
            <a:ext cx="7340600" cy="769938"/>
          </a:xfrm>
          <a:prstGeom prst="rect">
            <a:avLst/>
          </a:prstGeom>
          <a:noFill/>
        </p:spPr>
        <p:txBody>
          <a:bodyPr wrap="none">
            <a:spAutoFit/>
          </a:bodyPr>
          <a:lstStyle/>
          <a:p>
            <a:pPr>
              <a:defRPr/>
            </a:pPr>
            <a:r>
              <a:rPr lang="en-US" sz="4400" dirty="0">
                <a:latin typeface="+mj-lt"/>
              </a:rPr>
              <a:t>Image Segmentation is Hard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5"/>
          <p:cNvSpPr>
            <a:spLocks noGrp="1" noChangeArrowheads="1"/>
          </p:cNvSpPr>
          <p:nvPr>
            <p:ph type="title"/>
          </p:nvPr>
        </p:nvSpPr>
        <p:spPr/>
        <p:txBody>
          <a:bodyPr/>
          <a:lstStyle/>
          <a:p>
            <a:pPr eaLnBrk="1" hangingPunct="1"/>
            <a:endParaRPr lang="en-US" smtClean="0"/>
          </a:p>
        </p:txBody>
      </p:sp>
      <p:pic>
        <p:nvPicPr>
          <p:cNvPr id="47107" name="Picture 4" descr="dalm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493838"/>
            <a:ext cx="6172200" cy="518477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457200" y="0"/>
            <a:ext cx="8229600" cy="1143000"/>
          </a:xfrm>
        </p:spPr>
        <p:txBody>
          <a:bodyPr/>
          <a:lstStyle/>
          <a:p>
            <a:pPr eaLnBrk="1" hangingPunct="1"/>
            <a:r>
              <a:rPr lang="en-US" sz="4000" smtClean="0"/>
              <a:t>Context is Important</a:t>
            </a:r>
          </a:p>
        </p:txBody>
      </p:sp>
      <p:sp>
        <p:nvSpPr>
          <p:cNvPr id="49155" name="Text Box 8"/>
          <p:cNvSpPr txBox="1">
            <a:spLocks noChangeArrowheads="1"/>
          </p:cNvSpPr>
          <p:nvPr/>
        </p:nvSpPr>
        <p:spPr bwMode="auto">
          <a:xfrm>
            <a:off x="822325" y="6132513"/>
            <a:ext cx="739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P. Sinha and T. </a:t>
            </a:r>
            <a:r>
              <a:rPr lang="en-US" dirty="0" err="1"/>
              <a:t>Poggio</a:t>
            </a:r>
            <a:r>
              <a:rPr lang="en-US" dirty="0"/>
              <a:t>, I think I know that face, </a:t>
            </a:r>
            <a:r>
              <a:rPr lang="en-US" i="1" dirty="0"/>
              <a:t>Nature</a:t>
            </a:r>
            <a:r>
              <a:rPr lang="en-US" dirty="0"/>
              <a:t> </a:t>
            </a:r>
            <a:r>
              <a:rPr lang="en-US" b="1" dirty="0"/>
              <a:t>384</a:t>
            </a:r>
            <a:r>
              <a:rPr lang="en-US" dirty="0"/>
              <a:t>, 1996, 404.</a:t>
            </a:r>
          </a:p>
        </p:txBody>
      </p:sp>
      <p:pic>
        <p:nvPicPr>
          <p:cNvPr id="49156" name="Picture 10" descr="clinton_gore_na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4913" y="903288"/>
            <a:ext cx="4306887" cy="5116512"/>
          </a:xfr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381000"/>
            <a:ext cx="6877050" cy="5727700"/>
          </a:xfrm>
          <a:noFill/>
        </p:spPr>
      </p:pic>
      <p:sp>
        <p:nvSpPr>
          <p:cNvPr id="50179" name="Text Box 8"/>
          <p:cNvSpPr txBox="1">
            <a:spLocks noChangeArrowheads="1"/>
          </p:cNvSpPr>
          <p:nvPr/>
        </p:nvSpPr>
        <p:spPr bwMode="auto">
          <a:xfrm>
            <a:off x="1295400" y="6248400"/>
            <a:ext cx="714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P. Sinha and T. </a:t>
            </a:r>
            <a:r>
              <a:rPr lang="en-US" dirty="0" err="1"/>
              <a:t>Poggio</a:t>
            </a:r>
            <a:r>
              <a:rPr lang="en-US" dirty="0"/>
              <a:t>, Last but not least, </a:t>
            </a:r>
            <a:r>
              <a:rPr lang="en-US" i="1" dirty="0"/>
              <a:t>Perception</a:t>
            </a:r>
            <a:r>
              <a:rPr lang="en-US" dirty="0"/>
              <a:t> </a:t>
            </a:r>
            <a:r>
              <a:rPr lang="en-US" b="1" dirty="0"/>
              <a:t>31</a:t>
            </a:r>
            <a:r>
              <a:rPr lang="en-US" dirty="0"/>
              <a:t>, 2002, 133.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p:txBody>
          <a:bodyPr/>
          <a:lstStyle/>
          <a:p>
            <a:pPr eaLnBrk="1" hangingPunct="1"/>
            <a:r>
              <a:rPr lang="en-US" smtClean="0"/>
              <a:t>Holistic Processing</a:t>
            </a:r>
          </a:p>
        </p:txBody>
      </p:sp>
      <p:pic>
        <p:nvPicPr>
          <p:cNvPr id="51203" name="Picture 4" descr="Holistic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auto">
          <a:xfrm>
            <a:off x="4327525" y="1789113"/>
            <a:ext cx="4130675" cy="424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sz="2800"/>
              <a:t>Who is/are this person?</a:t>
            </a:r>
          </a:p>
          <a:p>
            <a:pPr eaLnBrk="1" hangingPunct="1"/>
            <a:endParaRPr lang="en-US" sz="2800"/>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Holistic Processing</a:t>
            </a:r>
          </a:p>
        </p:txBody>
      </p:sp>
      <p:pic>
        <p:nvPicPr>
          <p:cNvPr id="52227" name="Picture 3" descr="Holistic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4708525" y="572611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Woody Allen and Oprah Winfrey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NIST’s Face Recognition</a:t>
            </a:r>
            <a:br>
              <a:rPr lang="en-US" smtClean="0"/>
            </a:br>
            <a:r>
              <a:rPr lang="en-US" smtClean="0"/>
              <a:t>Grand Challenges</a:t>
            </a:r>
          </a:p>
        </p:txBody>
      </p:sp>
      <p:sp>
        <p:nvSpPr>
          <p:cNvPr id="53251" name="Rectangle 3"/>
          <p:cNvSpPr>
            <a:spLocks noGrp="1" noChangeArrowheads="1"/>
          </p:cNvSpPr>
          <p:nvPr>
            <p:ph type="body" idx="1"/>
          </p:nvPr>
        </p:nvSpPr>
        <p:spPr>
          <a:xfrm>
            <a:off x="457200" y="4097338"/>
            <a:ext cx="8229600" cy="2028825"/>
          </a:xfrm>
        </p:spPr>
        <p:txBody>
          <a:bodyPr/>
          <a:lstStyle/>
          <a:p>
            <a:pPr eaLnBrk="1" hangingPunct="1">
              <a:lnSpc>
                <a:spcPct val="80000"/>
              </a:lnSpc>
            </a:pPr>
            <a:r>
              <a:rPr lang="en-US" sz="2800" smtClean="0"/>
              <a:t>Goal:  Advance performance of face recognition 10-fold (20% </a:t>
            </a:r>
            <a:r>
              <a:rPr lang="en-US" sz="2800" smtClean="0">
                <a:sym typeface="Symbol" pitchFamily="18" charset="2"/>
              </a:rPr>
              <a:t> 2% verification rate @ 0.1% false alarm rate)</a:t>
            </a:r>
          </a:p>
          <a:p>
            <a:pPr eaLnBrk="1" hangingPunct="1">
              <a:lnSpc>
                <a:spcPct val="80000"/>
              </a:lnSpc>
            </a:pPr>
            <a:r>
              <a:rPr lang="en-US" sz="2800" smtClean="0">
                <a:sym typeface="Symbol" pitchFamily="18" charset="2"/>
              </a:rPr>
              <a:t>Focus on different scenarios</a:t>
            </a: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0674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smtClean="0"/>
          </a:p>
        </p:txBody>
      </p:sp>
      <p:pic>
        <p:nvPicPr>
          <p:cNvPr id="542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325" y="228600"/>
            <a:ext cx="9204325" cy="6629400"/>
          </a:xfr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pic>
        <p:nvPicPr>
          <p:cNvPr id="552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9563" y="0"/>
            <a:ext cx="8529637" cy="6858000"/>
          </a:xfr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8600" y="0"/>
            <a:ext cx="8229600" cy="6629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291" name="Rectangle 3"/>
          <p:cNvSpPr>
            <a:spLocks noGrp="1" noChangeArrowheads="1"/>
          </p:cNvSpPr>
          <p:nvPr>
            <p:ph type="title"/>
          </p:nvPr>
        </p:nvSpPr>
        <p:spPr/>
        <p:txBody>
          <a:bodyPr/>
          <a:lstStyle/>
          <a:p>
            <a:pPr eaLnBrk="1" hangingPunct="1"/>
            <a:r>
              <a:rPr lang="en-US" smtClean="0"/>
              <a:t>Biometric  Authentication</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l="44180" t="5556" b="51852"/>
          <a:stretch>
            <a:fillRect/>
          </a:stretch>
        </p:blipFill>
        <p:spPr bwMode="auto">
          <a:xfrm>
            <a:off x="3657600" y="2286000"/>
            <a:ext cx="2984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r="55701"/>
          <a:stretch>
            <a:fillRect/>
          </a:stretch>
        </p:blipFill>
        <p:spPr bwMode="auto">
          <a:xfrm>
            <a:off x="1066800" y="1447800"/>
            <a:ext cx="23685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l="45605" t="47223" b="2777"/>
          <a:stretch>
            <a:fillRect/>
          </a:stretch>
        </p:blipFill>
        <p:spPr bwMode="auto">
          <a:xfrm>
            <a:off x="6083300" y="2286000"/>
            <a:ext cx="2908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smtClean="0"/>
          </a:p>
        </p:txBody>
      </p:sp>
      <p:pic>
        <p:nvPicPr>
          <p:cNvPr id="5632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8425"/>
            <a:ext cx="9144000" cy="6742113"/>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pic>
        <p:nvPicPr>
          <p:cNvPr id="573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225" y="30163"/>
            <a:ext cx="9121775" cy="6827837"/>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smtClean="0"/>
          </a:p>
        </p:txBody>
      </p:sp>
      <p:pic>
        <p:nvPicPr>
          <p:cNvPr id="5837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38" y="0"/>
            <a:ext cx="9190037" cy="6858000"/>
          </a:xfrm>
          <a:noFill/>
        </p:spPr>
      </p:pic>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smtClean="0"/>
          </a:p>
        </p:txBody>
      </p:sp>
      <p:pic>
        <p:nvPicPr>
          <p:cNvPr id="593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63" y="41275"/>
            <a:ext cx="9139237" cy="6816725"/>
          </a:xfrm>
          <a:noFill/>
        </p:spPr>
      </p:pic>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smtClean="0"/>
          </a:p>
        </p:txBody>
      </p:sp>
      <p:pic>
        <p:nvPicPr>
          <p:cNvPr id="604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13" y="0"/>
            <a:ext cx="9131300" cy="6858000"/>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000" dirty="0" smtClean="0"/>
              <a:t>Face Recognition Architecture</a:t>
            </a:r>
          </a:p>
        </p:txBody>
      </p:sp>
      <p:sp>
        <p:nvSpPr>
          <p:cNvPr id="61443" name="Rectangle 3"/>
          <p:cNvSpPr>
            <a:spLocks noChangeArrowheads="1"/>
          </p:cNvSpPr>
          <p:nvPr/>
        </p:nvSpPr>
        <p:spPr bwMode="auto">
          <a:xfrm>
            <a:off x="2895600" y="2895600"/>
            <a:ext cx="1752600" cy="160020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1444" name="Text Box 4"/>
          <p:cNvSpPr txBox="1">
            <a:spLocks noChangeArrowheads="1"/>
          </p:cNvSpPr>
          <p:nvPr/>
        </p:nvSpPr>
        <p:spPr bwMode="auto">
          <a:xfrm>
            <a:off x="2971800" y="3276600"/>
            <a:ext cx="153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tx2"/>
                </a:solidFill>
                <a:cs typeface="Arial" pitchFamily="34" charset="0"/>
              </a:rPr>
              <a:t>Feature</a:t>
            </a:r>
          </a:p>
          <a:p>
            <a:r>
              <a:rPr lang="en-US" sz="2400" dirty="0">
                <a:solidFill>
                  <a:schemeClr val="tx2"/>
                </a:solidFill>
                <a:cs typeface="Arial" pitchFamily="34" charset="0"/>
              </a:rPr>
              <a:t>Extraction</a:t>
            </a:r>
          </a:p>
        </p:txBody>
      </p:sp>
      <p:sp>
        <p:nvSpPr>
          <p:cNvPr id="61445" name="Rectangle 6"/>
          <p:cNvSpPr>
            <a:spLocks noChangeArrowheads="1"/>
          </p:cNvSpPr>
          <p:nvPr/>
        </p:nvSpPr>
        <p:spPr bwMode="auto">
          <a:xfrm>
            <a:off x="5105400" y="541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nchor="ctr">
            <a:spAutoFit/>
          </a:bodyPr>
          <a:lstStyle/>
          <a:p>
            <a:endParaRPr lang="en-US"/>
          </a:p>
        </p:txBody>
      </p:sp>
      <p:cxnSp>
        <p:nvCxnSpPr>
          <p:cNvPr id="61446" name="AutoShape 7"/>
          <p:cNvCxnSpPr>
            <a:cxnSpLocks noChangeShapeType="1"/>
            <a:stCxn id="61443" idx="3"/>
            <a:endCxn id="61452" idx="1"/>
          </p:cNvCxnSpPr>
          <p:nvPr/>
        </p:nvCxnSpPr>
        <p:spPr bwMode="auto">
          <a:xfrm flipV="1">
            <a:off x="4648200" y="3659982"/>
            <a:ext cx="762000" cy="35718"/>
          </a:xfrm>
          <a:prstGeom prst="straightConnector1">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61447" name="Line 8"/>
          <p:cNvSpPr>
            <a:spLocks noChangeShapeType="1"/>
          </p:cNvSpPr>
          <p:nvPr/>
        </p:nvSpPr>
        <p:spPr bwMode="auto">
          <a:xfrm>
            <a:off x="2286000" y="3657600"/>
            <a:ext cx="609600" cy="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61448" name="Text Box 9"/>
          <p:cNvSpPr txBox="1">
            <a:spLocks noChangeArrowheads="1"/>
          </p:cNvSpPr>
          <p:nvPr/>
        </p:nvSpPr>
        <p:spPr bwMode="auto">
          <a:xfrm>
            <a:off x="1981200" y="4572000"/>
            <a:ext cx="11208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dirty="0">
                <a:solidFill>
                  <a:schemeClr val="tx2"/>
                </a:solidFill>
                <a:cs typeface="Arial" pitchFamily="34" charset="0"/>
              </a:rPr>
              <a:t>Image</a:t>
            </a:r>
          </a:p>
          <a:p>
            <a:r>
              <a:rPr lang="en-US" sz="2000" dirty="0" smtClean="0">
                <a:solidFill>
                  <a:schemeClr val="tx2"/>
                </a:solidFill>
                <a:cs typeface="Arial" pitchFamily="34" charset="0"/>
              </a:rPr>
              <a:t>Window</a:t>
            </a:r>
            <a:endParaRPr lang="en-US" sz="2000" dirty="0">
              <a:solidFill>
                <a:schemeClr val="tx2"/>
              </a:solidFill>
              <a:cs typeface="Arial" pitchFamily="34" charset="0"/>
            </a:endParaRPr>
          </a:p>
        </p:txBody>
      </p:sp>
      <p:sp>
        <p:nvSpPr>
          <p:cNvPr id="61449" name="Line 10"/>
          <p:cNvSpPr>
            <a:spLocks noChangeShapeType="1"/>
          </p:cNvSpPr>
          <p:nvPr/>
        </p:nvSpPr>
        <p:spPr bwMode="auto">
          <a:xfrm>
            <a:off x="7467600" y="3657600"/>
            <a:ext cx="838200" cy="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61450" name="Text Box 11"/>
          <p:cNvSpPr txBox="1">
            <a:spLocks noChangeArrowheads="1"/>
          </p:cNvSpPr>
          <p:nvPr/>
        </p:nvSpPr>
        <p:spPr bwMode="auto">
          <a:xfrm>
            <a:off x="7678738" y="3732213"/>
            <a:ext cx="1176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solidFill>
                  <a:schemeClr val="tx2"/>
                </a:solidFill>
                <a:cs typeface="Arial" pitchFamily="34" charset="0"/>
              </a:rPr>
              <a:t>Face</a:t>
            </a:r>
          </a:p>
          <a:p>
            <a:r>
              <a:rPr lang="en-US" sz="2400">
                <a:solidFill>
                  <a:schemeClr val="tx2"/>
                </a:solidFill>
                <a:cs typeface="Arial" pitchFamily="34" charset="0"/>
              </a:rPr>
              <a:t>Identity</a:t>
            </a:r>
          </a:p>
        </p:txBody>
      </p:sp>
      <p:sp>
        <p:nvSpPr>
          <p:cNvPr id="61451" name="Text Box 12"/>
          <p:cNvSpPr txBox="1">
            <a:spLocks noChangeArrowheads="1"/>
          </p:cNvSpPr>
          <p:nvPr/>
        </p:nvSpPr>
        <p:spPr bwMode="auto">
          <a:xfrm>
            <a:off x="4572000" y="4495800"/>
            <a:ext cx="10813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dirty="0">
                <a:solidFill>
                  <a:schemeClr val="tx2"/>
                </a:solidFill>
                <a:cs typeface="Arial" pitchFamily="34" charset="0"/>
              </a:rPr>
              <a:t>Feature </a:t>
            </a:r>
          </a:p>
          <a:p>
            <a:r>
              <a:rPr lang="en-US" sz="2000" dirty="0">
                <a:solidFill>
                  <a:schemeClr val="tx2"/>
                </a:solidFill>
                <a:cs typeface="Arial" pitchFamily="34" charset="0"/>
              </a:rPr>
              <a:t>Vector</a:t>
            </a:r>
          </a:p>
        </p:txBody>
      </p:sp>
      <p:sp>
        <p:nvSpPr>
          <p:cNvPr id="61452" name="Text Box 5"/>
          <p:cNvSpPr txBox="1">
            <a:spLocks noChangeArrowheads="1"/>
          </p:cNvSpPr>
          <p:nvPr/>
        </p:nvSpPr>
        <p:spPr bwMode="auto">
          <a:xfrm>
            <a:off x="5410200" y="3429000"/>
            <a:ext cx="2057400" cy="4619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solidFill>
                  <a:schemeClr val="tx2"/>
                </a:solidFill>
                <a:cs typeface="Arial" pitchFamily="34" charset="0"/>
              </a:rPr>
              <a:t>Classification</a:t>
            </a:r>
          </a:p>
        </p:txBody>
      </p:sp>
      <p:sp>
        <p:nvSpPr>
          <p:cNvPr id="13" name="Rectangle 3"/>
          <p:cNvSpPr>
            <a:spLocks noChangeArrowheads="1"/>
          </p:cNvSpPr>
          <p:nvPr/>
        </p:nvSpPr>
        <p:spPr bwMode="auto">
          <a:xfrm>
            <a:off x="533400" y="2895600"/>
            <a:ext cx="1752600" cy="160020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4" name="Text Box 4"/>
          <p:cNvSpPr txBox="1">
            <a:spLocks noChangeArrowheads="1"/>
          </p:cNvSpPr>
          <p:nvPr/>
        </p:nvSpPr>
        <p:spPr bwMode="auto">
          <a:xfrm>
            <a:off x="685800" y="3276600"/>
            <a:ext cx="14849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smtClean="0">
                <a:solidFill>
                  <a:schemeClr val="tx2"/>
                </a:solidFill>
                <a:cs typeface="Arial" pitchFamily="34" charset="0"/>
              </a:rPr>
              <a:t>Face</a:t>
            </a:r>
          </a:p>
          <a:p>
            <a:r>
              <a:rPr lang="en-US" sz="2400" dirty="0" smtClean="0">
                <a:solidFill>
                  <a:schemeClr val="tx2"/>
                </a:solidFill>
                <a:cs typeface="Arial" pitchFamily="34" charset="0"/>
              </a:rPr>
              <a:t>Detection</a:t>
            </a:r>
            <a:endParaRPr lang="en-US" sz="2400" dirty="0">
              <a:solidFill>
                <a:schemeClr val="tx2"/>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350838"/>
            <a:ext cx="8763000" cy="660400"/>
          </a:xfrm>
        </p:spPr>
        <p:txBody>
          <a:bodyPr/>
          <a:lstStyle/>
          <a:p>
            <a:pPr eaLnBrk="1" hangingPunct="1"/>
            <a:r>
              <a:rPr lang="en-US" sz="4000" dirty="0" smtClean="0"/>
              <a:t>Image as a Feature Vector</a:t>
            </a:r>
          </a:p>
        </p:txBody>
      </p:sp>
      <p:sp>
        <p:nvSpPr>
          <p:cNvPr id="62467" name="Rectangle 3"/>
          <p:cNvSpPr>
            <a:spLocks noGrp="1" noChangeArrowheads="1"/>
          </p:cNvSpPr>
          <p:nvPr>
            <p:ph type="body" idx="1"/>
          </p:nvPr>
        </p:nvSpPr>
        <p:spPr>
          <a:xfrm>
            <a:off x="1182688" y="4191001"/>
            <a:ext cx="7351712" cy="2362200"/>
          </a:xfrm>
        </p:spPr>
        <p:txBody>
          <a:bodyPr/>
          <a:lstStyle/>
          <a:p>
            <a:pPr eaLnBrk="1" hangingPunct="1"/>
            <a:r>
              <a:rPr lang="en-US" sz="2400" dirty="0" smtClean="0"/>
              <a:t>Consider an </a:t>
            </a:r>
            <a:r>
              <a:rPr lang="en-US" sz="2400" i="1" dirty="0" smtClean="0"/>
              <a:t>n</a:t>
            </a:r>
            <a:r>
              <a:rPr lang="en-US" sz="2400" dirty="0" smtClean="0"/>
              <a:t>-pixel image to be a point in an </a:t>
            </a:r>
            <a:r>
              <a:rPr lang="en-US" sz="2400" i="1" dirty="0" smtClean="0"/>
              <a:t>n</a:t>
            </a:r>
            <a:r>
              <a:rPr lang="en-US" sz="2400" dirty="0" smtClean="0"/>
              <a:t>-dimensional “image space,” </a:t>
            </a:r>
            <a:r>
              <a:rPr lang="en-US" sz="2400" b="1" dirty="0" smtClean="0"/>
              <a:t>x</a:t>
            </a:r>
            <a:r>
              <a:rPr lang="en-US" sz="2400" i="1" dirty="0" smtClean="0"/>
              <a:t> </a:t>
            </a:r>
            <a:r>
              <a:rPr lang="en-US" sz="2400" dirty="0" smtClean="0">
                <a:sym typeface="Symbol"/>
              </a:rPr>
              <a:t>∈</a:t>
            </a:r>
            <a:r>
              <a:rPr lang="en-US" sz="2400" b="1" dirty="0" smtClean="0">
                <a:sym typeface="Symbol"/>
              </a:rPr>
              <a:t> </a:t>
            </a:r>
            <a:r>
              <a:rPr lang="en-US" sz="2400" b="1" dirty="0" smtClean="0">
                <a:latin typeface="Times New Roman"/>
                <a:cs typeface="Times New Roman"/>
                <a:sym typeface="Symbol"/>
              </a:rPr>
              <a:t>𝓡</a:t>
            </a:r>
            <a:r>
              <a:rPr lang="en-US" sz="2400" i="1" baseline="30000" dirty="0" smtClean="0"/>
              <a:t>n</a:t>
            </a:r>
            <a:endParaRPr lang="en-US" sz="2400" b="1" i="1" dirty="0" smtClean="0"/>
          </a:p>
          <a:p>
            <a:pPr eaLnBrk="1" hangingPunct="1"/>
            <a:r>
              <a:rPr lang="en-US" sz="2400" dirty="0" smtClean="0"/>
              <a:t>Each pixel value is a coordinate of </a:t>
            </a:r>
            <a:r>
              <a:rPr lang="en-US" sz="2400" b="1" dirty="0" smtClean="0"/>
              <a:t>x</a:t>
            </a:r>
          </a:p>
          <a:p>
            <a:pPr eaLnBrk="1" hangingPunct="1"/>
            <a:r>
              <a:rPr lang="en-US" sz="2400" dirty="0" smtClean="0"/>
              <a:t>Preprocess images so faces are cropped and (roughly) aligned (position, orientation, and scale)</a:t>
            </a:r>
          </a:p>
        </p:txBody>
      </p:sp>
      <p:sp>
        <p:nvSpPr>
          <p:cNvPr id="62468" name="Freeform 4"/>
          <p:cNvSpPr>
            <a:spLocks/>
          </p:cNvSpPr>
          <p:nvPr/>
        </p:nvSpPr>
        <p:spPr bwMode="auto">
          <a:xfrm>
            <a:off x="2667000" y="1651000"/>
            <a:ext cx="1295400" cy="330200"/>
          </a:xfrm>
          <a:custGeom>
            <a:avLst/>
            <a:gdLst>
              <a:gd name="T0" fmla="*/ 0 w 816"/>
              <a:gd name="T1" fmla="*/ 2147483647 h 208"/>
              <a:gd name="T2" fmla="*/ 2147483647 w 816"/>
              <a:gd name="T3" fmla="*/ 2147483647 h 208"/>
              <a:gd name="T4" fmla="*/ 2147483647 w 816"/>
              <a:gd name="T5" fmla="*/ 2147483647 h 208"/>
              <a:gd name="T6" fmla="*/ 0 60000 65536"/>
              <a:gd name="T7" fmla="*/ 0 60000 65536"/>
              <a:gd name="T8" fmla="*/ 0 60000 65536"/>
              <a:gd name="T9" fmla="*/ 0 w 816"/>
              <a:gd name="T10" fmla="*/ 0 h 208"/>
              <a:gd name="T11" fmla="*/ 816 w 816"/>
              <a:gd name="T12" fmla="*/ 208 h 208"/>
            </a:gdLst>
            <a:ahLst/>
            <a:cxnLst>
              <a:cxn ang="T6">
                <a:pos x="T0" y="T1"/>
              </a:cxn>
              <a:cxn ang="T7">
                <a:pos x="T2" y="T3"/>
              </a:cxn>
              <a:cxn ang="T8">
                <a:pos x="T4" y="T5"/>
              </a:cxn>
            </a:cxnLst>
            <a:rect l="T9" t="T10" r="T11" b="T12"/>
            <a:pathLst>
              <a:path w="816" h="208">
                <a:moveTo>
                  <a:pt x="0" y="208"/>
                </a:moveTo>
                <a:cubicBezTo>
                  <a:pt x="124" y="120"/>
                  <a:pt x="248" y="32"/>
                  <a:pt x="384" y="16"/>
                </a:cubicBezTo>
                <a:cubicBezTo>
                  <a:pt x="520" y="0"/>
                  <a:pt x="668" y="56"/>
                  <a:pt x="816" y="112"/>
                </a:cubicBezTo>
              </a:path>
            </a:pathLst>
          </a:custGeom>
          <a:noFill/>
          <a:ln w="31750" cap="sq" cmpd="sng">
            <a:solidFill>
              <a:srgbClr val="00FF00"/>
            </a:solidFill>
            <a:prstDash val="solid"/>
            <a:round/>
            <a:headEnd type="none" w="sm" len="sm"/>
            <a:tailEnd type="triangle" w="lg"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69" name="Oval 5"/>
          <p:cNvSpPr>
            <a:spLocks noChangeArrowheads="1"/>
          </p:cNvSpPr>
          <p:nvPr/>
        </p:nvSpPr>
        <p:spPr bwMode="auto">
          <a:xfrm>
            <a:off x="4038600" y="1828800"/>
            <a:ext cx="152400" cy="152400"/>
          </a:xfrm>
          <a:prstGeom prst="ellipse">
            <a:avLst/>
          </a:prstGeom>
          <a:solidFill>
            <a:srgbClr val="33CC33"/>
          </a:solidFill>
          <a:ln w="12700" cap="sq">
            <a:solidFill>
              <a:srgbClr val="00FF00"/>
            </a:solidFill>
            <a:round/>
            <a:headEnd type="none" w="sm" len="sm"/>
            <a:tailEnd type="none" w="sm" len="sm"/>
          </a:ln>
        </p:spPr>
        <p:txBody>
          <a:bodyPr wrap="none" anchor="ctr"/>
          <a:lstStyle/>
          <a:p>
            <a:endParaRPr lang="en-US"/>
          </a:p>
        </p:txBody>
      </p:sp>
      <p:sp>
        <p:nvSpPr>
          <p:cNvPr id="62470" name="Freeform 6"/>
          <p:cNvSpPr>
            <a:spLocks/>
          </p:cNvSpPr>
          <p:nvPr/>
        </p:nvSpPr>
        <p:spPr bwMode="auto">
          <a:xfrm>
            <a:off x="4953000" y="2057400"/>
            <a:ext cx="1219200" cy="228600"/>
          </a:xfrm>
          <a:custGeom>
            <a:avLst/>
            <a:gdLst>
              <a:gd name="T0" fmla="*/ 2147483647 w 768"/>
              <a:gd name="T1" fmla="*/ 2147483647 h 144"/>
              <a:gd name="T2" fmla="*/ 2147483647 w 768"/>
              <a:gd name="T3" fmla="*/ 0 h 144"/>
              <a:gd name="T4" fmla="*/ 0 w 768"/>
              <a:gd name="T5" fmla="*/ 2147483647 h 144"/>
              <a:gd name="T6" fmla="*/ 0 60000 65536"/>
              <a:gd name="T7" fmla="*/ 0 60000 65536"/>
              <a:gd name="T8" fmla="*/ 0 60000 65536"/>
              <a:gd name="T9" fmla="*/ 0 w 768"/>
              <a:gd name="T10" fmla="*/ 0 h 144"/>
              <a:gd name="T11" fmla="*/ 768 w 768"/>
              <a:gd name="T12" fmla="*/ 144 h 144"/>
            </a:gdLst>
            <a:ahLst/>
            <a:cxnLst>
              <a:cxn ang="T6">
                <a:pos x="T0" y="T1"/>
              </a:cxn>
              <a:cxn ang="T7">
                <a:pos x="T2" y="T3"/>
              </a:cxn>
              <a:cxn ang="T8">
                <a:pos x="T4" y="T5"/>
              </a:cxn>
            </a:cxnLst>
            <a:rect l="T9" t="T10" r="T11" b="T12"/>
            <a:pathLst>
              <a:path w="768" h="144">
                <a:moveTo>
                  <a:pt x="768" y="144"/>
                </a:moveTo>
                <a:cubicBezTo>
                  <a:pt x="616" y="72"/>
                  <a:pt x="464" y="0"/>
                  <a:pt x="336" y="0"/>
                </a:cubicBezTo>
                <a:cubicBezTo>
                  <a:pt x="208" y="0"/>
                  <a:pt x="104" y="72"/>
                  <a:pt x="0" y="144"/>
                </a:cubicBezTo>
              </a:path>
            </a:pathLst>
          </a:custGeom>
          <a:noFill/>
          <a:ln w="31750" cap="sq" cmpd="sng">
            <a:solidFill>
              <a:srgbClr val="FF0000"/>
            </a:solidFill>
            <a:prstDash val="solid"/>
            <a:round/>
            <a:headEnd type="none" w="sm" len="sm"/>
            <a:tailEnd type="triangle" w="lg"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1" name="Oval 7"/>
          <p:cNvSpPr>
            <a:spLocks noChangeArrowheads="1"/>
          </p:cNvSpPr>
          <p:nvPr/>
        </p:nvSpPr>
        <p:spPr bwMode="auto">
          <a:xfrm>
            <a:off x="4724400" y="2286000"/>
            <a:ext cx="152400" cy="152400"/>
          </a:xfrm>
          <a:prstGeom prst="ellipse">
            <a:avLst/>
          </a:prstGeom>
          <a:solidFill>
            <a:srgbClr val="FF0000"/>
          </a:solidFill>
          <a:ln w="12700" cap="sq">
            <a:solidFill>
              <a:srgbClr val="FF0000"/>
            </a:solidFill>
            <a:round/>
            <a:headEnd type="none" w="sm" len="sm"/>
            <a:tailEnd type="none" w="sm" len="sm"/>
          </a:ln>
        </p:spPr>
        <p:txBody>
          <a:bodyPr wrap="none" anchor="ctr"/>
          <a:lstStyle/>
          <a:p>
            <a:endParaRPr lang="en-US"/>
          </a:p>
        </p:txBody>
      </p:sp>
      <p:pic>
        <p:nvPicPr>
          <p:cNvPr id="62472" name="Picture 8" descr="arohrlexs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19200"/>
            <a:ext cx="14287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arohrlex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9200"/>
            <a:ext cx="14287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5" name="Group 11"/>
          <p:cNvGrpSpPr>
            <a:grpSpLocks/>
          </p:cNvGrpSpPr>
          <p:nvPr/>
        </p:nvGrpSpPr>
        <p:grpSpPr bwMode="auto">
          <a:xfrm>
            <a:off x="3384550" y="1322388"/>
            <a:ext cx="2114550" cy="2593975"/>
            <a:chOff x="2132" y="1217"/>
            <a:chExt cx="1332" cy="1634"/>
          </a:xfrm>
        </p:grpSpPr>
        <p:sp>
          <p:nvSpPr>
            <p:cNvPr id="62476" name="Line 12"/>
            <p:cNvSpPr>
              <a:spLocks noChangeShapeType="1"/>
            </p:cNvSpPr>
            <p:nvPr/>
          </p:nvSpPr>
          <p:spPr bwMode="auto">
            <a:xfrm flipV="1">
              <a:off x="2727" y="1318"/>
              <a:ext cx="2" cy="704"/>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62477" name="Line 13"/>
            <p:cNvSpPr>
              <a:spLocks noChangeShapeType="1"/>
            </p:cNvSpPr>
            <p:nvPr/>
          </p:nvSpPr>
          <p:spPr bwMode="auto">
            <a:xfrm>
              <a:off x="2745" y="2044"/>
              <a:ext cx="519" cy="452"/>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62478" name="Line 14"/>
            <p:cNvSpPr>
              <a:spLocks noChangeShapeType="1"/>
            </p:cNvSpPr>
            <p:nvPr/>
          </p:nvSpPr>
          <p:spPr bwMode="auto">
            <a:xfrm rot="5400000">
              <a:off x="2236" y="2012"/>
              <a:ext cx="456" cy="511"/>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2479" name="Group 15"/>
            <p:cNvGrpSpPr>
              <a:grpSpLocks/>
            </p:cNvGrpSpPr>
            <p:nvPr/>
          </p:nvGrpSpPr>
          <p:grpSpPr bwMode="auto">
            <a:xfrm>
              <a:off x="2132" y="2446"/>
              <a:ext cx="323" cy="405"/>
              <a:chOff x="2821" y="935"/>
              <a:chExt cx="323" cy="405"/>
            </a:xfrm>
          </p:grpSpPr>
          <p:sp>
            <p:nvSpPr>
              <p:cNvPr id="62486" name="Text Box 16"/>
              <p:cNvSpPr txBox="1">
                <a:spLocks noChangeArrowheads="1"/>
              </p:cNvSpPr>
              <p:nvPr/>
            </p:nvSpPr>
            <p:spPr bwMode="auto">
              <a:xfrm>
                <a:off x="2821" y="935"/>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2487" name="Text Box 17"/>
              <p:cNvSpPr txBox="1">
                <a:spLocks noChangeArrowheads="1"/>
              </p:cNvSpPr>
              <p:nvPr/>
            </p:nvSpPr>
            <p:spPr bwMode="auto">
              <a:xfrm>
                <a:off x="2932" y="105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1</a:t>
                </a:r>
              </a:p>
            </p:txBody>
          </p:sp>
        </p:grpSp>
        <p:grpSp>
          <p:nvGrpSpPr>
            <p:cNvPr id="62480" name="Group 18"/>
            <p:cNvGrpSpPr>
              <a:grpSpLocks/>
            </p:cNvGrpSpPr>
            <p:nvPr/>
          </p:nvGrpSpPr>
          <p:grpSpPr bwMode="auto">
            <a:xfrm>
              <a:off x="2812" y="1217"/>
              <a:ext cx="330" cy="423"/>
              <a:chOff x="2180" y="2306"/>
              <a:chExt cx="330" cy="423"/>
            </a:xfrm>
          </p:grpSpPr>
          <p:sp>
            <p:nvSpPr>
              <p:cNvPr id="62484" name="Text Box 19"/>
              <p:cNvSpPr txBox="1">
                <a:spLocks noChangeArrowheads="1"/>
              </p:cNvSpPr>
              <p:nvPr/>
            </p:nvSpPr>
            <p:spPr bwMode="auto">
              <a:xfrm>
                <a:off x="2180" y="2306"/>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2485" name="Text Box 20"/>
              <p:cNvSpPr txBox="1">
                <a:spLocks noChangeArrowheads="1"/>
              </p:cNvSpPr>
              <p:nvPr/>
            </p:nvSpPr>
            <p:spPr bwMode="auto">
              <a:xfrm>
                <a:off x="2298" y="2441"/>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2</a:t>
                </a:r>
              </a:p>
            </p:txBody>
          </p:sp>
        </p:grpSp>
        <p:grpSp>
          <p:nvGrpSpPr>
            <p:cNvPr id="62481" name="Group 21"/>
            <p:cNvGrpSpPr>
              <a:grpSpLocks/>
            </p:cNvGrpSpPr>
            <p:nvPr/>
          </p:nvGrpSpPr>
          <p:grpSpPr bwMode="auto">
            <a:xfrm>
              <a:off x="3140" y="2398"/>
              <a:ext cx="324" cy="432"/>
              <a:chOff x="3251" y="2165"/>
              <a:chExt cx="324" cy="432"/>
            </a:xfrm>
          </p:grpSpPr>
          <p:sp>
            <p:nvSpPr>
              <p:cNvPr id="62482" name="Text Box 22"/>
              <p:cNvSpPr txBox="1">
                <a:spLocks noChangeArrowheads="1"/>
              </p:cNvSpPr>
              <p:nvPr/>
            </p:nvSpPr>
            <p:spPr bwMode="auto">
              <a:xfrm>
                <a:off x="3251" y="2165"/>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2483" name="Text Box 23"/>
              <p:cNvSpPr txBox="1">
                <a:spLocks noChangeArrowheads="1"/>
              </p:cNvSpPr>
              <p:nvPr/>
            </p:nvSpPr>
            <p:spPr bwMode="auto">
              <a:xfrm>
                <a:off x="3363" y="2309"/>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3</a:t>
                </a:r>
              </a:p>
            </p:txBody>
          </p:sp>
        </p:grpSp>
      </p:gr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z="4000" dirty="0" smtClean="0">
                <a:solidFill>
                  <a:schemeClr val="tx1"/>
                </a:solidFill>
              </a:rPr>
              <a:t>Nearest Neighbor Classifier</a:t>
            </a:r>
            <a:br>
              <a:rPr lang="en-US" sz="4000" dirty="0" smtClean="0">
                <a:solidFill>
                  <a:schemeClr val="tx1"/>
                </a:solidFill>
              </a:rPr>
            </a:br>
            <a:endParaRPr lang="en-US" sz="4000" dirty="0" smtClean="0">
              <a:solidFill>
                <a:schemeClr val="tx1"/>
              </a:solidFill>
            </a:endParaRPr>
          </a:p>
        </p:txBody>
      </p:sp>
      <p:sp>
        <p:nvSpPr>
          <p:cNvPr id="995331" name="Text Box 3"/>
          <p:cNvSpPr txBox="1">
            <a:spLocks noChangeArrowheads="1"/>
          </p:cNvSpPr>
          <p:nvPr/>
        </p:nvSpPr>
        <p:spPr bwMode="auto">
          <a:xfrm>
            <a:off x="533400" y="914212"/>
            <a:ext cx="6858000" cy="892552"/>
          </a:xfrm>
          <a:prstGeom prst="rect">
            <a:avLst/>
          </a:prstGeom>
          <a:noFill/>
          <a:ln w="12700" cap="sq">
            <a:noFill/>
            <a:miter lim="800000"/>
            <a:headEnd/>
            <a:tailEnd/>
          </a:ln>
          <a:effectLst/>
        </p:spPr>
        <p:txBody>
          <a:bodyPr wrap="square" anchor="ctr">
            <a:spAutoFit/>
          </a:bodyPr>
          <a:lstStyle/>
          <a:p>
            <a:pPr eaLnBrk="0" hangingPunct="0">
              <a:defRPr/>
            </a:pPr>
            <a:r>
              <a:rPr lang="en-US" sz="2800" dirty="0">
                <a:effectLst>
                  <a:outerShdw blurRad="38100" dist="38100" dir="2700000" algn="tl">
                    <a:srgbClr val="C0C0C0"/>
                  </a:outerShdw>
                </a:effectLst>
              </a:rPr>
              <a:t> { </a:t>
            </a:r>
            <a:r>
              <a:rPr lang="en-US" sz="2400" i="1" dirty="0" smtClean="0">
                <a:effectLst>
                  <a:outerShdw blurRad="38100" dist="38100" dir="2700000" algn="tl">
                    <a:srgbClr val="C0C0C0"/>
                  </a:outerShdw>
                </a:effectLst>
              </a:rPr>
              <a:t>𝓡</a:t>
            </a:r>
            <a:r>
              <a:rPr lang="en-US" sz="2400" i="1" baseline="-25000" dirty="0" smtClean="0">
                <a:effectLst>
                  <a:outerShdw blurRad="38100" dist="38100" dir="2700000" algn="tl">
                    <a:srgbClr val="C0C0C0"/>
                  </a:outerShdw>
                </a:effectLst>
              </a:rPr>
              <a:t>j</a:t>
            </a:r>
            <a:r>
              <a:rPr lang="en-US" sz="2400" i="1" dirty="0" smtClean="0">
                <a:effectLst>
                  <a:outerShdw blurRad="38100" dist="38100" dir="2700000" algn="tl">
                    <a:srgbClr val="C0C0C0"/>
                  </a:outerShdw>
                </a:effectLst>
              </a:rPr>
              <a:t> </a:t>
            </a:r>
            <a:r>
              <a:rPr lang="en-US" sz="2400" dirty="0">
                <a:effectLst>
                  <a:outerShdw blurRad="38100" dist="38100" dir="2700000" algn="tl">
                    <a:srgbClr val="C0C0C0"/>
                  </a:outerShdw>
                </a:effectLst>
              </a:rPr>
              <a:t>}</a:t>
            </a:r>
            <a:r>
              <a:rPr lang="en-US" sz="2400" i="1" dirty="0">
                <a:effectLst>
                  <a:outerShdw blurRad="38100" dist="38100" dir="2700000" algn="tl">
                    <a:srgbClr val="C0C0C0"/>
                  </a:outerShdw>
                </a:effectLst>
              </a:rPr>
              <a:t> </a:t>
            </a:r>
            <a:r>
              <a:rPr lang="en-US" sz="2400" dirty="0" smtClean="0"/>
              <a:t>is a </a:t>
            </a:r>
            <a:r>
              <a:rPr lang="en-US" sz="2400" dirty="0"/>
              <a:t>set of training </a:t>
            </a:r>
            <a:r>
              <a:rPr lang="en-US" sz="2400" dirty="0" smtClean="0"/>
              <a:t>images of frontal faces</a:t>
            </a:r>
            <a:endParaRPr lang="en-US" sz="2400" dirty="0"/>
          </a:p>
          <a:p>
            <a:pPr eaLnBrk="0" hangingPunct="0">
              <a:defRPr/>
            </a:pPr>
            <a:endParaRPr lang="en-US" sz="2400" dirty="0"/>
          </a:p>
        </p:txBody>
      </p:sp>
      <p:grpSp>
        <p:nvGrpSpPr>
          <p:cNvPr id="63492" name="Group 4"/>
          <p:cNvGrpSpPr>
            <a:grpSpLocks/>
          </p:cNvGrpSpPr>
          <p:nvPr/>
        </p:nvGrpSpPr>
        <p:grpSpPr bwMode="auto">
          <a:xfrm>
            <a:off x="2071688" y="2001838"/>
            <a:ext cx="4999037" cy="4051300"/>
            <a:chOff x="1305" y="1261"/>
            <a:chExt cx="3149" cy="2745"/>
          </a:xfrm>
        </p:grpSpPr>
        <p:sp>
          <p:nvSpPr>
            <p:cNvPr id="63494" name="Freeform 5"/>
            <p:cNvSpPr>
              <a:spLocks/>
            </p:cNvSpPr>
            <p:nvPr/>
          </p:nvSpPr>
          <p:spPr bwMode="auto">
            <a:xfrm>
              <a:off x="1988" y="2682"/>
              <a:ext cx="684" cy="185"/>
            </a:xfrm>
            <a:custGeom>
              <a:avLst/>
              <a:gdLst>
                <a:gd name="T0" fmla="*/ 0 w 816"/>
                <a:gd name="T1" fmla="*/ 46 h 208"/>
                <a:gd name="T2" fmla="*/ 38 w 816"/>
                <a:gd name="T3" fmla="*/ 4 h 208"/>
                <a:gd name="T4" fmla="*/ 82 w 816"/>
                <a:gd name="T5" fmla="*/ 25 h 208"/>
                <a:gd name="T6" fmla="*/ 0 60000 65536"/>
                <a:gd name="T7" fmla="*/ 0 60000 65536"/>
                <a:gd name="T8" fmla="*/ 0 60000 65536"/>
                <a:gd name="T9" fmla="*/ 0 w 816"/>
                <a:gd name="T10" fmla="*/ 0 h 208"/>
                <a:gd name="T11" fmla="*/ 816 w 816"/>
                <a:gd name="T12" fmla="*/ 208 h 208"/>
              </a:gdLst>
              <a:ahLst/>
              <a:cxnLst>
                <a:cxn ang="T6">
                  <a:pos x="T0" y="T1"/>
                </a:cxn>
                <a:cxn ang="T7">
                  <a:pos x="T2" y="T3"/>
                </a:cxn>
                <a:cxn ang="T8">
                  <a:pos x="T4" y="T5"/>
                </a:cxn>
              </a:cxnLst>
              <a:rect l="T9" t="T10" r="T11" b="T12"/>
              <a:pathLst>
                <a:path w="816" h="208">
                  <a:moveTo>
                    <a:pt x="0" y="208"/>
                  </a:moveTo>
                  <a:cubicBezTo>
                    <a:pt x="124" y="120"/>
                    <a:pt x="248" y="32"/>
                    <a:pt x="384" y="16"/>
                  </a:cubicBezTo>
                  <a:cubicBezTo>
                    <a:pt x="520" y="0"/>
                    <a:pt x="668" y="56"/>
                    <a:pt x="816" y="112"/>
                  </a:cubicBezTo>
                </a:path>
              </a:pathLst>
            </a:custGeom>
            <a:noFill/>
            <a:ln w="31750" cap="sq" cmpd="sng">
              <a:solidFill>
                <a:srgbClr val="00FF00"/>
              </a:solidFill>
              <a:prstDash val="solid"/>
              <a:round/>
              <a:headEnd type="none" w="sm" len="sm"/>
              <a:tailEnd type="triangle" w="lg"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495" name="Oval 6"/>
            <p:cNvSpPr>
              <a:spLocks noChangeArrowheads="1"/>
            </p:cNvSpPr>
            <p:nvPr/>
          </p:nvSpPr>
          <p:spPr bwMode="auto">
            <a:xfrm>
              <a:off x="2712" y="2782"/>
              <a:ext cx="81" cy="85"/>
            </a:xfrm>
            <a:prstGeom prst="ellipse">
              <a:avLst/>
            </a:prstGeom>
            <a:solidFill>
              <a:srgbClr val="33CC33"/>
            </a:solidFill>
            <a:ln w="12700" cap="sq">
              <a:solidFill>
                <a:srgbClr val="00FF00"/>
              </a:solidFill>
              <a:round/>
              <a:headEnd type="none" w="sm" len="sm"/>
              <a:tailEnd type="none" w="sm" len="sm"/>
            </a:ln>
          </p:spPr>
          <p:txBody>
            <a:bodyPr wrap="none" anchor="ctr"/>
            <a:lstStyle/>
            <a:p>
              <a:endParaRPr lang="en-US"/>
            </a:p>
          </p:txBody>
        </p:sp>
        <p:sp>
          <p:nvSpPr>
            <p:cNvPr id="63496" name="Freeform 7"/>
            <p:cNvSpPr>
              <a:spLocks/>
            </p:cNvSpPr>
            <p:nvPr/>
          </p:nvSpPr>
          <p:spPr bwMode="auto">
            <a:xfrm>
              <a:off x="3195" y="2910"/>
              <a:ext cx="643" cy="128"/>
            </a:xfrm>
            <a:custGeom>
              <a:avLst/>
              <a:gdLst>
                <a:gd name="T0" fmla="*/ 77 w 768"/>
                <a:gd name="T1" fmla="*/ 31 h 144"/>
                <a:gd name="T2" fmla="*/ 33 w 768"/>
                <a:gd name="T3" fmla="*/ 0 h 144"/>
                <a:gd name="T4" fmla="*/ 0 w 768"/>
                <a:gd name="T5" fmla="*/ 31 h 144"/>
                <a:gd name="T6" fmla="*/ 0 60000 65536"/>
                <a:gd name="T7" fmla="*/ 0 60000 65536"/>
                <a:gd name="T8" fmla="*/ 0 60000 65536"/>
                <a:gd name="T9" fmla="*/ 0 w 768"/>
                <a:gd name="T10" fmla="*/ 0 h 144"/>
                <a:gd name="T11" fmla="*/ 768 w 768"/>
                <a:gd name="T12" fmla="*/ 144 h 144"/>
              </a:gdLst>
              <a:ahLst/>
              <a:cxnLst>
                <a:cxn ang="T6">
                  <a:pos x="T0" y="T1"/>
                </a:cxn>
                <a:cxn ang="T7">
                  <a:pos x="T2" y="T3"/>
                </a:cxn>
                <a:cxn ang="T8">
                  <a:pos x="T4" y="T5"/>
                </a:cxn>
              </a:cxnLst>
              <a:rect l="T9" t="T10" r="T11" b="T12"/>
              <a:pathLst>
                <a:path w="768" h="144">
                  <a:moveTo>
                    <a:pt x="768" y="144"/>
                  </a:moveTo>
                  <a:cubicBezTo>
                    <a:pt x="616" y="72"/>
                    <a:pt x="464" y="0"/>
                    <a:pt x="336" y="0"/>
                  </a:cubicBezTo>
                  <a:cubicBezTo>
                    <a:pt x="208" y="0"/>
                    <a:pt x="104" y="72"/>
                    <a:pt x="0" y="144"/>
                  </a:cubicBezTo>
                </a:path>
              </a:pathLst>
            </a:custGeom>
            <a:noFill/>
            <a:ln w="31750" cap="sq" cmpd="sng">
              <a:solidFill>
                <a:srgbClr val="FF0000"/>
              </a:solidFill>
              <a:prstDash val="solid"/>
              <a:round/>
              <a:headEnd type="none" w="sm" len="sm"/>
              <a:tailEnd type="triangle" w="lg"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497" name="Oval 8"/>
            <p:cNvSpPr>
              <a:spLocks noChangeArrowheads="1"/>
            </p:cNvSpPr>
            <p:nvPr/>
          </p:nvSpPr>
          <p:spPr bwMode="auto">
            <a:xfrm>
              <a:off x="3074" y="3038"/>
              <a:ext cx="80" cy="85"/>
            </a:xfrm>
            <a:prstGeom prst="ellipse">
              <a:avLst/>
            </a:prstGeom>
            <a:solidFill>
              <a:srgbClr val="FF0000"/>
            </a:solidFill>
            <a:ln w="12700" cap="sq">
              <a:solidFill>
                <a:srgbClr val="FF0000"/>
              </a:solidFill>
              <a:round/>
              <a:headEnd type="none" w="sm" len="sm"/>
              <a:tailEnd type="none" w="sm" len="sm"/>
            </a:ln>
          </p:spPr>
          <p:txBody>
            <a:bodyPr wrap="none" anchor="ctr"/>
            <a:lstStyle/>
            <a:p>
              <a:endParaRPr lang="en-US"/>
            </a:p>
          </p:txBody>
        </p:sp>
        <p:pic>
          <p:nvPicPr>
            <p:cNvPr id="63498" name="Picture 9" descr="arohrlex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 y="2440"/>
              <a:ext cx="754"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9" name="Group 10"/>
            <p:cNvGrpSpPr>
              <a:grpSpLocks/>
            </p:cNvGrpSpPr>
            <p:nvPr/>
          </p:nvGrpSpPr>
          <p:grpSpPr bwMode="auto">
            <a:xfrm>
              <a:off x="2367" y="2498"/>
              <a:ext cx="1151" cy="1508"/>
              <a:chOff x="2132" y="1217"/>
              <a:chExt cx="1374" cy="1694"/>
            </a:xfrm>
          </p:grpSpPr>
          <p:sp>
            <p:nvSpPr>
              <p:cNvPr id="63507" name="Line 11"/>
              <p:cNvSpPr>
                <a:spLocks noChangeShapeType="1"/>
              </p:cNvSpPr>
              <p:nvPr/>
            </p:nvSpPr>
            <p:spPr bwMode="auto">
              <a:xfrm flipV="1">
                <a:off x="2727" y="1318"/>
                <a:ext cx="2" cy="704"/>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12"/>
              <p:cNvSpPr>
                <a:spLocks noChangeShapeType="1"/>
              </p:cNvSpPr>
              <p:nvPr/>
            </p:nvSpPr>
            <p:spPr bwMode="auto">
              <a:xfrm>
                <a:off x="2745" y="2044"/>
                <a:ext cx="519" cy="452"/>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13"/>
              <p:cNvSpPr>
                <a:spLocks noChangeShapeType="1"/>
              </p:cNvSpPr>
              <p:nvPr/>
            </p:nvSpPr>
            <p:spPr bwMode="auto">
              <a:xfrm rot="5400000">
                <a:off x="2236" y="2012"/>
                <a:ext cx="456" cy="511"/>
              </a:xfrm>
              <a:prstGeom prst="line">
                <a:avLst/>
              </a:prstGeom>
              <a:noFill/>
              <a:ln w="38100" cap="sq">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3510" name="Group 14"/>
              <p:cNvGrpSpPr>
                <a:grpSpLocks/>
              </p:cNvGrpSpPr>
              <p:nvPr/>
            </p:nvGrpSpPr>
            <p:grpSpPr bwMode="auto">
              <a:xfrm>
                <a:off x="2132" y="2446"/>
                <a:ext cx="364" cy="465"/>
                <a:chOff x="2821" y="935"/>
                <a:chExt cx="364" cy="465"/>
              </a:xfrm>
            </p:grpSpPr>
            <p:sp>
              <p:nvSpPr>
                <p:cNvPr id="63517" name="Text Box 15"/>
                <p:cNvSpPr txBox="1">
                  <a:spLocks noChangeArrowheads="1"/>
                </p:cNvSpPr>
                <p:nvPr/>
              </p:nvSpPr>
              <p:spPr bwMode="auto">
                <a:xfrm>
                  <a:off x="2821" y="935"/>
                  <a:ext cx="291"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3518" name="Text Box 16"/>
                <p:cNvSpPr txBox="1">
                  <a:spLocks noChangeArrowheads="1"/>
                </p:cNvSpPr>
                <p:nvPr/>
              </p:nvSpPr>
              <p:spPr bwMode="auto">
                <a:xfrm>
                  <a:off x="2932" y="1053"/>
                  <a:ext cx="253"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1</a:t>
                  </a:r>
                </a:p>
              </p:txBody>
            </p:sp>
          </p:grpSp>
          <p:grpSp>
            <p:nvGrpSpPr>
              <p:cNvPr id="63511" name="Group 17"/>
              <p:cNvGrpSpPr>
                <a:grpSpLocks/>
              </p:cNvGrpSpPr>
              <p:nvPr/>
            </p:nvGrpSpPr>
            <p:grpSpPr bwMode="auto">
              <a:xfrm>
                <a:off x="2812" y="1217"/>
                <a:ext cx="372" cy="483"/>
                <a:chOff x="2180" y="2306"/>
                <a:chExt cx="372" cy="483"/>
              </a:xfrm>
            </p:grpSpPr>
            <p:sp>
              <p:nvSpPr>
                <p:cNvPr id="63515" name="Text Box 18"/>
                <p:cNvSpPr txBox="1">
                  <a:spLocks noChangeArrowheads="1"/>
                </p:cNvSpPr>
                <p:nvPr/>
              </p:nvSpPr>
              <p:spPr bwMode="auto">
                <a:xfrm>
                  <a:off x="2180" y="2306"/>
                  <a:ext cx="29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3516" name="Text Box 19"/>
                <p:cNvSpPr txBox="1">
                  <a:spLocks noChangeArrowheads="1"/>
                </p:cNvSpPr>
                <p:nvPr/>
              </p:nvSpPr>
              <p:spPr bwMode="auto">
                <a:xfrm>
                  <a:off x="2299" y="2442"/>
                  <a:ext cx="253"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2</a:t>
                  </a:r>
                </a:p>
              </p:txBody>
            </p:sp>
          </p:grpSp>
          <p:grpSp>
            <p:nvGrpSpPr>
              <p:cNvPr id="63512" name="Group 20"/>
              <p:cNvGrpSpPr>
                <a:grpSpLocks/>
              </p:cNvGrpSpPr>
              <p:nvPr/>
            </p:nvGrpSpPr>
            <p:grpSpPr bwMode="auto">
              <a:xfrm>
                <a:off x="3141" y="2398"/>
                <a:ext cx="365" cy="492"/>
                <a:chOff x="3252" y="2165"/>
                <a:chExt cx="365" cy="492"/>
              </a:xfrm>
            </p:grpSpPr>
            <p:sp>
              <p:nvSpPr>
                <p:cNvPr id="63513" name="Text Box 21"/>
                <p:cNvSpPr txBox="1">
                  <a:spLocks noChangeArrowheads="1"/>
                </p:cNvSpPr>
                <p:nvPr/>
              </p:nvSpPr>
              <p:spPr bwMode="auto">
                <a:xfrm>
                  <a:off x="3252" y="2165"/>
                  <a:ext cx="291"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t>x</a:t>
                  </a:r>
                </a:p>
              </p:txBody>
            </p:sp>
            <p:sp>
              <p:nvSpPr>
                <p:cNvPr id="63514" name="Text Box 22"/>
                <p:cNvSpPr txBox="1">
                  <a:spLocks noChangeArrowheads="1"/>
                </p:cNvSpPr>
                <p:nvPr/>
              </p:nvSpPr>
              <p:spPr bwMode="auto">
                <a:xfrm>
                  <a:off x="3364" y="2309"/>
                  <a:ext cx="253"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t>3</a:t>
                  </a:r>
                </a:p>
              </p:txBody>
            </p:sp>
          </p:grpSp>
        </p:grpSp>
        <p:pic>
          <p:nvPicPr>
            <p:cNvPr id="63500" name="Picture 23"/>
            <p:cNvPicPr>
              <a:picLocks noChangeAspect="1" noChangeArrowheads="1"/>
            </p:cNvPicPr>
            <p:nvPr/>
          </p:nvPicPr>
          <p:blipFill>
            <a:blip r:embed="rId5">
              <a:extLst>
                <a:ext uri="{28A0092B-C50C-407E-A947-70E740481C1C}">
                  <a14:useLocalDpi xmlns:a14="http://schemas.microsoft.com/office/drawing/2010/main" val="0"/>
                </a:ext>
              </a:extLst>
            </a:blip>
            <a:srcRect l="28983" t="29970" r="20532" b="26273"/>
            <a:stretch>
              <a:fillRect/>
            </a:stretch>
          </p:blipFill>
          <p:spPr bwMode="auto">
            <a:xfrm>
              <a:off x="3655" y="2610"/>
              <a:ext cx="799"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995352" name="Rectangle 24"/>
            <p:cNvSpPr>
              <a:spLocks noChangeArrowheads="1"/>
            </p:cNvSpPr>
            <p:nvPr/>
          </p:nvSpPr>
          <p:spPr bwMode="auto">
            <a:xfrm>
              <a:off x="1560" y="3432"/>
              <a:ext cx="358" cy="311"/>
            </a:xfrm>
            <a:prstGeom prst="rect">
              <a:avLst/>
            </a:prstGeom>
            <a:noFill/>
            <a:ln w="12700" cap="sq">
              <a:noFill/>
              <a:miter lim="800000"/>
              <a:headEnd/>
              <a:tailEnd/>
            </a:ln>
            <a:effectLst/>
          </p:spPr>
          <p:txBody>
            <a:bodyPr anchor="ctr">
              <a:spAutoFit/>
            </a:bodyPr>
            <a:lstStyle/>
            <a:p>
              <a:pPr eaLnBrk="0" hangingPunct="0">
                <a:defRPr/>
              </a:pPr>
              <a:r>
                <a:rPr lang="en-US" sz="2400" i="1" dirty="0" smtClean="0">
                  <a:effectLst>
                    <a:outerShdw blurRad="38100" dist="38100" dir="2700000" algn="tl">
                      <a:srgbClr val="C0C0C0"/>
                    </a:outerShdw>
                  </a:effectLst>
                </a:rPr>
                <a:t>𝓡</a:t>
              </a:r>
              <a:r>
                <a:rPr lang="en-US" sz="2400" i="1" baseline="-25000" dirty="0" smtClean="0">
                  <a:effectLst>
                    <a:outerShdw blurRad="38100" dist="38100" dir="2700000" algn="tl">
                      <a:srgbClr val="C0C0C0"/>
                    </a:outerShdw>
                  </a:effectLst>
                </a:rPr>
                <a:t>1</a:t>
              </a:r>
              <a:endParaRPr lang="en-US" sz="2400" i="1" baseline="-25000" dirty="0">
                <a:effectLst>
                  <a:outerShdw blurRad="38100" dist="38100" dir="2700000" algn="tl">
                    <a:srgbClr val="C0C0C0"/>
                  </a:outerShdw>
                </a:effectLst>
              </a:endParaRPr>
            </a:p>
          </p:txBody>
        </p:sp>
        <p:sp>
          <p:nvSpPr>
            <p:cNvPr id="63502" name="Freeform 25"/>
            <p:cNvSpPr>
              <a:spLocks/>
            </p:cNvSpPr>
            <p:nvPr/>
          </p:nvSpPr>
          <p:spPr bwMode="auto">
            <a:xfrm rot="5476154">
              <a:off x="2448" y="2103"/>
              <a:ext cx="684" cy="185"/>
            </a:xfrm>
            <a:custGeom>
              <a:avLst/>
              <a:gdLst>
                <a:gd name="T0" fmla="*/ 0 w 816"/>
                <a:gd name="T1" fmla="*/ 46 h 208"/>
                <a:gd name="T2" fmla="*/ 38 w 816"/>
                <a:gd name="T3" fmla="*/ 4 h 208"/>
                <a:gd name="T4" fmla="*/ 82 w 816"/>
                <a:gd name="T5" fmla="*/ 25 h 208"/>
                <a:gd name="T6" fmla="*/ 0 60000 65536"/>
                <a:gd name="T7" fmla="*/ 0 60000 65536"/>
                <a:gd name="T8" fmla="*/ 0 60000 65536"/>
                <a:gd name="T9" fmla="*/ 0 w 816"/>
                <a:gd name="T10" fmla="*/ 0 h 208"/>
                <a:gd name="T11" fmla="*/ 816 w 816"/>
                <a:gd name="T12" fmla="*/ 208 h 208"/>
              </a:gdLst>
              <a:ahLst/>
              <a:cxnLst>
                <a:cxn ang="T6">
                  <a:pos x="T0" y="T1"/>
                </a:cxn>
                <a:cxn ang="T7">
                  <a:pos x="T2" y="T3"/>
                </a:cxn>
                <a:cxn ang="T8">
                  <a:pos x="T4" y="T5"/>
                </a:cxn>
              </a:cxnLst>
              <a:rect l="T9" t="T10" r="T11" b="T12"/>
              <a:pathLst>
                <a:path w="816" h="208">
                  <a:moveTo>
                    <a:pt x="0" y="208"/>
                  </a:moveTo>
                  <a:cubicBezTo>
                    <a:pt x="124" y="120"/>
                    <a:pt x="248" y="32"/>
                    <a:pt x="384" y="16"/>
                  </a:cubicBezTo>
                  <a:cubicBezTo>
                    <a:pt x="520" y="0"/>
                    <a:pt x="668" y="56"/>
                    <a:pt x="816" y="112"/>
                  </a:cubicBezTo>
                </a:path>
              </a:pathLst>
            </a:custGeom>
            <a:noFill/>
            <a:ln w="31750" cap="sq" cmpd="sng">
              <a:solidFill>
                <a:schemeClr val="accent2"/>
              </a:solidFill>
              <a:prstDash val="solid"/>
              <a:round/>
              <a:headEnd type="none" w="sm" len="sm"/>
              <a:tailEnd type="triangle" w="lg"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3503" name="Picture 26" descr="arohrlexs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 y="1261"/>
              <a:ext cx="754"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Oval 27"/>
            <p:cNvSpPr>
              <a:spLocks noChangeArrowheads="1"/>
            </p:cNvSpPr>
            <p:nvPr/>
          </p:nvSpPr>
          <p:spPr bwMode="auto">
            <a:xfrm>
              <a:off x="2698" y="2568"/>
              <a:ext cx="81" cy="85"/>
            </a:xfrm>
            <a:prstGeom prst="ellipse">
              <a:avLst/>
            </a:prstGeom>
            <a:solidFill>
              <a:schemeClr val="accent2"/>
            </a:solidFill>
            <a:ln w="12700" cap="sq">
              <a:solidFill>
                <a:schemeClr val="accent2"/>
              </a:solidFill>
              <a:round/>
              <a:headEnd type="none" w="sm" len="sm"/>
              <a:tailEnd type="none" w="sm" len="sm"/>
            </a:ln>
          </p:spPr>
          <p:txBody>
            <a:bodyPr wrap="none" anchor="ctr"/>
            <a:lstStyle/>
            <a:p>
              <a:endParaRPr lang="en-US"/>
            </a:p>
          </p:txBody>
        </p:sp>
        <p:sp>
          <p:nvSpPr>
            <p:cNvPr id="995356" name="Rectangle 28"/>
            <p:cNvSpPr>
              <a:spLocks noChangeArrowheads="1"/>
            </p:cNvSpPr>
            <p:nvPr/>
          </p:nvSpPr>
          <p:spPr bwMode="auto">
            <a:xfrm>
              <a:off x="3835" y="3617"/>
              <a:ext cx="358" cy="311"/>
            </a:xfrm>
            <a:prstGeom prst="rect">
              <a:avLst/>
            </a:prstGeom>
            <a:noFill/>
            <a:ln w="12700" cap="sq">
              <a:noFill/>
              <a:miter lim="800000"/>
              <a:headEnd/>
              <a:tailEnd/>
            </a:ln>
            <a:effectLst/>
          </p:spPr>
          <p:txBody>
            <a:bodyPr anchor="ctr">
              <a:spAutoFit/>
            </a:bodyPr>
            <a:lstStyle/>
            <a:p>
              <a:pPr eaLnBrk="0" hangingPunct="0">
                <a:defRPr/>
              </a:pPr>
              <a:r>
                <a:rPr lang="en-US" sz="2400" i="1" dirty="0" smtClean="0">
                  <a:effectLst>
                    <a:outerShdw blurRad="38100" dist="38100" dir="2700000" algn="tl">
                      <a:srgbClr val="C0C0C0"/>
                    </a:outerShdw>
                  </a:effectLst>
                </a:rPr>
                <a:t>𝓡</a:t>
              </a:r>
              <a:r>
                <a:rPr lang="en-US" sz="2400" i="1" baseline="-25000" dirty="0" smtClean="0">
                  <a:effectLst>
                    <a:outerShdw blurRad="38100" dist="38100" dir="2700000" algn="tl">
                      <a:srgbClr val="C0C0C0"/>
                    </a:outerShdw>
                  </a:effectLst>
                </a:rPr>
                <a:t>2</a:t>
              </a:r>
              <a:endParaRPr lang="en-US" sz="2400" i="1" baseline="-25000" dirty="0">
                <a:effectLst>
                  <a:outerShdw blurRad="38100" dist="38100" dir="2700000" algn="tl">
                    <a:srgbClr val="C0C0C0"/>
                  </a:outerShdw>
                </a:effectLst>
              </a:endParaRPr>
            </a:p>
          </p:txBody>
        </p:sp>
        <p:sp>
          <p:nvSpPr>
            <p:cNvPr id="995357" name="Rectangle 29"/>
            <p:cNvSpPr>
              <a:spLocks noChangeArrowheads="1"/>
            </p:cNvSpPr>
            <p:nvPr/>
          </p:nvSpPr>
          <p:spPr bwMode="auto">
            <a:xfrm>
              <a:off x="2280" y="1596"/>
              <a:ext cx="180" cy="313"/>
            </a:xfrm>
            <a:prstGeom prst="rect">
              <a:avLst/>
            </a:prstGeom>
            <a:noFill/>
            <a:ln w="12700" cap="sq">
              <a:noFill/>
              <a:miter lim="800000"/>
              <a:headEnd/>
              <a:tailEnd/>
            </a:ln>
            <a:effectLst/>
          </p:spPr>
          <p:txBody>
            <a:bodyPr wrap="none" anchor="ctr">
              <a:spAutoFit/>
            </a:bodyPr>
            <a:lstStyle/>
            <a:p>
              <a:pPr eaLnBrk="0" hangingPunct="0">
                <a:defRPr/>
              </a:pPr>
              <a:r>
                <a:rPr lang="en-US" sz="2400" i="1" dirty="0">
                  <a:effectLst>
                    <a:outerShdw blurRad="38100" dist="38100" dir="2700000" algn="tl">
                      <a:srgbClr val="C0C0C0"/>
                    </a:outerShdw>
                  </a:effectLst>
                </a:rPr>
                <a:t>I</a:t>
              </a:r>
            </a:p>
          </p:txBody>
        </p:sp>
      </p:grpSp>
      <p:graphicFrame>
        <p:nvGraphicFramePr>
          <p:cNvPr id="63493" name="Object 30"/>
          <p:cNvGraphicFramePr>
            <a:graphicFrameLocks noChangeAspect="1"/>
          </p:cNvGraphicFramePr>
          <p:nvPr>
            <p:extLst>
              <p:ext uri="{D42A27DB-BD31-4B8C-83A1-F6EECF244321}">
                <p14:modId xmlns:p14="http://schemas.microsoft.com/office/powerpoint/2010/main" val="851134405"/>
              </p:ext>
            </p:extLst>
          </p:nvPr>
        </p:nvGraphicFramePr>
        <p:xfrm>
          <a:off x="384175" y="1524000"/>
          <a:ext cx="4195763" cy="838200"/>
        </p:xfrm>
        <a:graphic>
          <a:graphicData uri="http://schemas.openxmlformats.org/presentationml/2006/ole">
            <mc:AlternateContent xmlns:mc="http://schemas.openxmlformats.org/markup-compatibility/2006">
              <mc:Choice xmlns:v="urn:schemas-microsoft-com:vml" Requires="v">
                <p:oleObj spid="_x0000_s63632" name="Equation" r:id="rId7" imgW="1650960" imgH="330120" progId="Equation.3">
                  <p:embed/>
                </p:oleObj>
              </mc:Choice>
              <mc:Fallback>
                <p:oleObj name="Equation" r:id="rId7" imgW="1650960" imgH="330120" progId="Equation.3">
                  <p:embed/>
                  <p:pic>
                    <p:nvPicPr>
                      <p:cNvPr id="0" name="Object 30"/>
                      <p:cNvPicPr>
                        <a:picLocks noChangeAspect="1" noChangeArrowheads="1"/>
                      </p:cNvPicPr>
                      <p:nvPr/>
                    </p:nvPicPr>
                    <p:blipFill>
                      <a:blip r:embed="rId8"/>
                      <a:srcRect/>
                      <a:stretch>
                        <a:fillRect/>
                      </a:stretch>
                    </p:blipFill>
                    <p:spPr bwMode="auto">
                      <a:xfrm>
                        <a:off x="384175" y="1524000"/>
                        <a:ext cx="4195763"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000" dirty="0" smtClean="0"/>
              <a:t>Key Idea</a:t>
            </a:r>
          </a:p>
        </p:txBody>
      </p:sp>
      <p:sp>
        <p:nvSpPr>
          <p:cNvPr id="64515" name="Rectangle 3"/>
          <p:cNvSpPr>
            <a:spLocks noGrp="1" noChangeArrowheads="1"/>
          </p:cNvSpPr>
          <p:nvPr>
            <p:ph type="body" idx="1"/>
          </p:nvPr>
        </p:nvSpPr>
        <p:spPr>
          <a:xfrm>
            <a:off x="457200" y="1676400"/>
            <a:ext cx="8229600" cy="4449763"/>
          </a:xfrm>
        </p:spPr>
        <p:txBody>
          <a:bodyPr/>
          <a:lstStyle/>
          <a:p>
            <a:pPr eaLnBrk="1" hangingPunct="1">
              <a:lnSpc>
                <a:spcPct val="90000"/>
              </a:lnSpc>
              <a:defRPr/>
            </a:pPr>
            <a:r>
              <a:rPr lang="en-US" sz="2800" dirty="0" smtClean="0"/>
              <a:t>Expensive to compute nearest neighbor when each image is big (</a:t>
            </a:r>
            <a:r>
              <a:rPr lang="en-US" sz="2800" i="1" dirty="0" smtClean="0"/>
              <a:t>n</a:t>
            </a:r>
            <a:r>
              <a:rPr lang="en-US" sz="2800" dirty="0" smtClean="0"/>
              <a:t> dimensional space)</a:t>
            </a:r>
          </a:p>
          <a:p>
            <a:pPr marL="0" indent="0" eaLnBrk="1" hangingPunct="1">
              <a:lnSpc>
                <a:spcPct val="90000"/>
              </a:lnSpc>
              <a:buFontTx/>
              <a:buNone/>
              <a:defRPr/>
            </a:pPr>
            <a:endParaRPr lang="en-US" sz="2800" dirty="0" smtClean="0"/>
          </a:p>
          <a:p>
            <a:pPr eaLnBrk="1" hangingPunct="1">
              <a:lnSpc>
                <a:spcPct val="90000"/>
              </a:lnSpc>
              <a:defRPr/>
            </a:pPr>
            <a:r>
              <a:rPr lang="en-US" sz="2800" dirty="0" smtClean="0"/>
              <a:t>Not all images are very likely – especially when we know that every image contains a face.  That is, </a:t>
            </a:r>
            <a:r>
              <a:rPr lang="en-US" sz="2800" b="1" dirty="0" smtClean="0"/>
              <a:t>images of faces are highly correlated, so compress them into a low-dimensional, linear subspace </a:t>
            </a:r>
            <a:r>
              <a:rPr lang="en-US" sz="2800" dirty="0" smtClean="0"/>
              <a:t>that retains the key appearance characteristics of people’s faces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0"/>
            <a:ext cx="8229600" cy="990600"/>
          </a:xfrm>
        </p:spPr>
        <p:txBody>
          <a:bodyPr/>
          <a:lstStyle/>
          <a:p>
            <a:r>
              <a:rPr lang="en-US" sz="4000" dirty="0" err="1" smtClean="0"/>
              <a:t>Eigenface</a:t>
            </a:r>
            <a:r>
              <a:rPr lang="en-US" sz="4000" dirty="0" smtClean="0"/>
              <a:t> Representation</a:t>
            </a:r>
          </a:p>
        </p:txBody>
      </p:sp>
      <p:pic>
        <p:nvPicPr>
          <p:cNvPr id="665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300" y="2438400"/>
            <a:ext cx="8737600" cy="4191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Box 3"/>
          <p:cNvSpPr txBox="1">
            <a:spLocks noChangeArrowheads="1"/>
          </p:cNvSpPr>
          <p:nvPr/>
        </p:nvSpPr>
        <p:spPr bwMode="auto">
          <a:xfrm>
            <a:off x="457200" y="9144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buFont typeface="Arial"/>
              <a:buChar char="•"/>
            </a:pPr>
            <a:r>
              <a:rPr lang="en-US" sz="2400" dirty="0"/>
              <a:t>Each face image is represented by a weighted </a:t>
            </a:r>
            <a:r>
              <a:rPr lang="en-US" sz="2400" dirty="0" smtClean="0"/>
              <a:t>(linear) combination </a:t>
            </a:r>
            <a:r>
              <a:rPr lang="en-US" sz="2400" dirty="0"/>
              <a:t>of a small number of “component” or “basis” </a:t>
            </a:r>
            <a:r>
              <a:rPr lang="en-US" sz="2400" dirty="0" smtClean="0"/>
              <a:t>faces</a:t>
            </a:r>
          </a:p>
          <a:p>
            <a:pPr marL="342900" indent="-342900" eaLnBrk="1" hangingPunct="1">
              <a:buFont typeface="Arial"/>
              <a:buChar char="•"/>
            </a:pPr>
            <a:r>
              <a:rPr lang="en-US" sz="2400" dirty="0" smtClean="0"/>
              <a:t>Each of these basis faces is called an “</a:t>
            </a:r>
            <a:r>
              <a:rPr lang="en-US" sz="2400" dirty="0" err="1" smtClean="0"/>
              <a:t>eigenface</a:t>
            </a:r>
            <a:r>
              <a:rPr lang="en-US" sz="2400" dirty="0" smtClean="0"/>
              <a:t>”</a:t>
            </a:r>
            <a:endParaRPr lang="en-US" sz="2400" dirty="0"/>
          </a:p>
        </p:txBody>
      </p:sp>
    </p:spTree>
    <p:extLst>
      <p:ext uri="{BB962C8B-B14F-4D97-AF65-F5344CB8AC3E}">
        <p14:creationId xmlns:p14="http://schemas.microsoft.com/office/powerpoint/2010/main" val="7695743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0" y="762000"/>
            <a:ext cx="4572000" cy="6262487"/>
          </a:xfrm>
          <a:prstGeom prst="rect">
            <a:avLst/>
          </a:prstGeom>
        </p:spPr>
      </p:pic>
      <p:sp>
        <p:nvSpPr>
          <p:cNvPr id="4" name="TextBox 3"/>
          <p:cNvSpPr txBox="1"/>
          <p:nvPr/>
        </p:nvSpPr>
        <p:spPr>
          <a:xfrm>
            <a:off x="685800" y="1447800"/>
            <a:ext cx="3276600" cy="1200328"/>
          </a:xfrm>
          <a:prstGeom prst="rect">
            <a:avLst/>
          </a:prstGeom>
          <a:noFill/>
        </p:spPr>
        <p:txBody>
          <a:bodyPr wrap="square" rtlCol="0">
            <a:spAutoFit/>
          </a:bodyPr>
          <a:lstStyle/>
          <a:p>
            <a:r>
              <a:rPr lang="en-US" sz="2400" dirty="0" smtClean="0"/>
              <a:t>Amazon, </a:t>
            </a:r>
            <a:r>
              <a:rPr lang="en-US" sz="2400" dirty="0" err="1" smtClean="0"/>
              <a:t>Mastercard</a:t>
            </a:r>
            <a:r>
              <a:rPr lang="en-US" sz="2400" dirty="0" smtClean="0"/>
              <a:t>, </a:t>
            </a:r>
            <a:r>
              <a:rPr lang="en-US" sz="2400" dirty="0" err="1" smtClean="0"/>
              <a:t>Alibaba</a:t>
            </a:r>
            <a:r>
              <a:rPr lang="en-US" sz="2400" dirty="0" smtClean="0"/>
              <a:t> developing methods</a:t>
            </a:r>
            <a:endParaRPr lang="en-US" sz="2400" dirty="0"/>
          </a:p>
        </p:txBody>
      </p:sp>
      <p:sp>
        <p:nvSpPr>
          <p:cNvPr id="2" name="Title 1"/>
          <p:cNvSpPr>
            <a:spLocks noGrp="1"/>
          </p:cNvSpPr>
          <p:nvPr>
            <p:ph type="title"/>
          </p:nvPr>
        </p:nvSpPr>
        <p:spPr>
          <a:xfrm>
            <a:off x="457200" y="0"/>
            <a:ext cx="8229600" cy="1143000"/>
          </a:xfrm>
        </p:spPr>
        <p:txBody>
          <a:bodyPr/>
          <a:lstStyle/>
          <a:p>
            <a:r>
              <a:rPr lang="en-US" dirty="0" smtClean="0"/>
              <a:t>Pay by </a:t>
            </a:r>
            <a:r>
              <a:rPr lang="en-US" dirty="0" err="1" smtClean="0"/>
              <a:t>Selfie</a:t>
            </a:r>
            <a:endParaRPr lang="en-US" dirty="0"/>
          </a:p>
        </p:txBody>
      </p:sp>
      <p:pic>
        <p:nvPicPr>
          <p:cNvPr id="5" name="Picture 4"/>
          <p:cNvPicPr>
            <a:picLocks noChangeAspect="1"/>
          </p:cNvPicPr>
          <p:nvPr/>
        </p:nvPicPr>
        <p:blipFill>
          <a:blip r:embed="rId3"/>
          <a:stretch>
            <a:fillRect/>
          </a:stretch>
        </p:blipFill>
        <p:spPr>
          <a:xfrm>
            <a:off x="-1676400" y="3212611"/>
            <a:ext cx="6477000" cy="3645389"/>
          </a:xfrm>
          <a:prstGeom prst="rect">
            <a:avLst/>
          </a:prstGeom>
        </p:spPr>
      </p:pic>
    </p:spTree>
    <p:extLst>
      <p:ext uri="{BB962C8B-B14F-4D97-AF65-F5344CB8AC3E}">
        <p14:creationId xmlns:p14="http://schemas.microsoft.com/office/powerpoint/2010/main" val="3688686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9600" cy="1066800"/>
          </a:xfrm>
        </p:spPr>
        <p:txBody>
          <a:bodyPr/>
          <a:lstStyle/>
          <a:p>
            <a:r>
              <a:rPr lang="en-US" sz="4000" dirty="0" err="1" smtClean="0"/>
              <a:t>Eigenface</a:t>
            </a:r>
            <a:r>
              <a:rPr lang="en-US" sz="4000" dirty="0" smtClean="0"/>
              <a:t> Representation</a:t>
            </a:r>
          </a:p>
        </p:txBody>
      </p:sp>
      <p:pic>
        <p:nvPicPr>
          <p:cNvPr id="675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788" y="1958975"/>
            <a:ext cx="9102725" cy="4213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914400"/>
            <a:ext cx="8534400" cy="1200328"/>
          </a:xfrm>
          <a:prstGeom prst="rect">
            <a:avLst/>
          </a:prstGeom>
          <a:noFill/>
        </p:spPr>
        <p:txBody>
          <a:bodyPr wrap="square" rtlCol="0">
            <a:spAutoFit/>
          </a:bodyPr>
          <a:lstStyle/>
          <a:p>
            <a:pPr marL="285750" indent="-285750">
              <a:buFont typeface="Arial"/>
              <a:buChar char="•"/>
            </a:pPr>
            <a:r>
              <a:rPr lang="en-US" sz="2400" dirty="0" smtClean="0"/>
              <a:t>These basis faces can be weighted differently to represent </a:t>
            </a:r>
            <a:r>
              <a:rPr lang="en-US" sz="2400" b="1" i="1" dirty="0" smtClean="0"/>
              <a:t>any</a:t>
            </a:r>
            <a:r>
              <a:rPr lang="en-US" sz="2400" dirty="0" smtClean="0"/>
              <a:t> face</a:t>
            </a:r>
          </a:p>
          <a:p>
            <a:pPr marL="285750" indent="-285750">
              <a:buFont typeface="Arial"/>
              <a:buChar char="•"/>
            </a:pPr>
            <a:r>
              <a:rPr lang="en-US" sz="2400" dirty="0" smtClean="0"/>
              <a:t>So, a vector of weights represents each face</a:t>
            </a:r>
            <a:endParaRPr lang="en-US" sz="2400" dirty="0"/>
          </a:p>
        </p:txBody>
      </p:sp>
    </p:spTree>
    <p:extLst>
      <p:ext uri="{BB962C8B-B14F-4D97-AF65-F5344CB8AC3E}">
        <p14:creationId xmlns:p14="http://schemas.microsoft.com/office/powerpoint/2010/main" val="187884207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t>
            </a:r>
            <a:r>
              <a:rPr lang="en-US" dirty="0" err="1" smtClean="0"/>
              <a:t>Eigenfaces</a:t>
            </a:r>
            <a:endParaRPr lang="en-US" dirty="0"/>
          </a:p>
        </p:txBody>
      </p:sp>
      <p:sp>
        <p:nvSpPr>
          <p:cNvPr id="3" name="Content Placeholder 2"/>
          <p:cNvSpPr>
            <a:spLocks noGrp="1"/>
          </p:cNvSpPr>
          <p:nvPr>
            <p:ph idx="1"/>
          </p:nvPr>
        </p:nvSpPr>
        <p:spPr/>
        <p:txBody>
          <a:bodyPr/>
          <a:lstStyle/>
          <a:p>
            <a:r>
              <a:rPr lang="en-US" dirty="0" smtClean="0"/>
              <a:t>How do we pick the set of basis faces?</a:t>
            </a:r>
          </a:p>
          <a:p>
            <a:r>
              <a:rPr lang="en-US" dirty="0" smtClean="0"/>
              <a:t>We take a set of real training faces</a:t>
            </a:r>
          </a:p>
          <a:p>
            <a:r>
              <a:rPr lang="en-US" dirty="0" smtClean="0"/>
              <a:t>Find the set of basis faces that best represent the </a:t>
            </a:r>
            <a:r>
              <a:rPr lang="en-US" b="1" i="1" dirty="0" smtClean="0"/>
              <a:t>differences</a:t>
            </a:r>
            <a:r>
              <a:rPr lang="en-US" dirty="0" smtClean="0"/>
              <a:t> between the training faces</a:t>
            </a:r>
          </a:p>
          <a:p>
            <a:r>
              <a:rPr lang="en-US" dirty="0" smtClean="0"/>
              <a:t>Use a statistical criterion for quantifying the “best representation of the differences”</a:t>
            </a:r>
            <a:endParaRPr lang="en-US" dirty="0"/>
          </a:p>
        </p:txBody>
      </p:sp>
    </p:spTree>
    <p:extLst>
      <p:ext uri="{BB962C8B-B14F-4D97-AF65-F5344CB8AC3E}">
        <p14:creationId xmlns:p14="http://schemas.microsoft.com/office/powerpoint/2010/main" val="2452247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p:txBody>
          <a:bodyPr/>
          <a:lstStyle/>
          <a:p>
            <a:pPr eaLnBrk="1" hangingPunct="1">
              <a:defRPr/>
            </a:pPr>
            <a:r>
              <a:rPr lang="en-US" dirty="0" err="1" smtClean="0">
                <a:effectLst>
                  <a:outerShdw blurRad="38100" dist="38100" dir="2700000" algn="tl">
                    <a:srgbClr val="C0C0C0"/>
                  </a:outerShdw>
                </a:effectLst>
              </a:rPr>
              <a:t>Eigenfaces</a:t>
            </a:r>
            <a:r>
              <a:rPr lang="en-US" dirty="0" smtClean="0">
                <a:effectLst>
                  <a:outerShdw blurRad="38100" dist="38100" dir="2700000" algn="tl">
                    <a:srgbClr val="C0C0C0"/>
                  </a:outerShdw>
                </a:effectLst>
              </a:rPr>
              <a:t>  </a:t>
            </a:r>
            <a:r>
              <a:rPr lang="en-US" sz="2800" dirty="0" smtClean="0">
                <a:effectLst>
                  <a:outerShdw blurRad="38100" dist="38100" dir="2700000" algn="tl">
                    <a:srgbClr val="C0C0C0"/>
                  </a:outerShdw>
                </a:effectLst>
              </a:rPr>
              <a:t>(Turk and </a:t>
            </a:r>
            <a:r>
              <a:rPr lang="en-US" sz="2800" dirty="0" err="1" smtClean="0">
                <a:effectLst>
                  <a:outerShdw blurRad="38100" dist="38100" dir="2700000" algn="tl">
                    <a:srgbClr val="C0C0C0"/>
                  </a:outerShdw>
                </a:effectLst>
              </a:rPr>
              <a:t>Pentland</a:t>
            </a:r>
            <a:r>
              <a:rPr lang="en-US" sz="2800" dirty="0" smtClean="0">
                <a:effectLst>
                  <a:outerShdw blurRad="38100" dist="38100" dir="2700000" algn="tl">
                    <a:srgbClr val="C0C0C0"/>
                  </a:outerShdw>
                </a:effectLst>
              </a:rPr>
              <a:t>, 1991)</a:t>
            </a:r>
          </a:p>
        </p:txBody>
      </p:sp>
      <p:sp>
        <p:nvSpPr>
          <p:cNvPr id="65539" name="Rectangle 3"/>
          <p:cNvSpPr>
            <a:spLocks noGrp="1" noChangeArrowheads="1"/>
          </p:cNvSpPr>
          <p:nvPr>
            <p:ph type="body" idx="1"/>
          </p:nvPr>
        </p:nvSpPr>
        <p:spPr>
          <a:xfrm>
            <a:off x="609600" y="1524000"/>
            <a:ext cx="8001000" cy="4876800"/>
          </a:xfrm>
        </p:spPr>
        <p:txBody>
          <a:bodyPr/>
          <a:lstStyle/>
          <a:p>
            <a:pPr eaLnBrk="1" hangingPunct="1"/>
            <a:r>
              <a:rPr lang="en-GB" sz="2800" dirty="0" smtClean="0"/>
              <a:t>The set of training face images is clustered in a “subspace” of the set of all images</a:t>
            </a:r>
          </a:p>
          <a:p>
            <a:pPr eaLnBrk="1" hangingPunct="1"/>
            <a:r>
              <a:rPr lang="en-GB" sz="2800" b="1" dirty="0" smtClean="0"/>
              <a:t>Training Phase</a:t>
            </a:r>
          </a:p>
          <a:p>
            <a:pPr lvl="1" eaLnBrk="1" hangingPunct="1"/>
            <a:r>
              <a:rPr lang="en-GB" dirty="0" smtClean="0"/>
              <a:t>Find best subspace to reduce the dimensionality</a:t>
            </a:r>
          </a:p>
          <a:p>
            <a:pPr lvl="1" eaLnBrk="1" hangingPunct="1"/>
            <a:r>
              <a:rPr lang="en-GB" sz="2800" dirty="0" smtClean="0"/>
              <a:t>Transform all training images into the subspace</a:t>
            </a:r>
          </a:p>
          <a:p>
            <a:pPr eaLnBrk="1" hangingPunct="1"/>
            <a:r>
              <a:rPr lang="en-GB" sz="2800" b="1" dirty="0" smtClean="0"/>
              <a:t>Testing Phase</a:t>
            </a:r>
          </a:p>
          <a:p>
            <a:pPr lvl="1" eaLnBrk="1" hangingPunct="1"/>
            <a:r>
              <a:rPr lang="en-GB" dirty="0" smtClean="0"/>
              <a:t>Transform test image into the subspace and use a nearest-</a:t>
            </a:r>
            <a:r>
              <a:rPr lang="en-GB" dirty="0" err="1" smtClean="0"/>
              <a:t>neighbor</a:t>
            </a:r>
            <a:r>
              <a:rPr lang="en-GB" dirty="0" smtClean="0"/>
              <a:t> classifier to label 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5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a:xfrm>
            <a:off x="457200" y="1371600"/>
            <a:ext cx="8229600" cy="5105400"/>
          </a:xfrm>
        </p:spPr>
        <p:txBody>
          <a:bodyPr/>
          <a:lstStyle/>
          <a:p>
            <a:r>
              <a:rPr lang="en-US" sz="2800" dirty="0" smtClean="0"/>
              <a:t>Suppose we have points in 2D and we </a:t>
            </a:r>
            <a:r>
              <a:rPr lang="en-US" sz="2800" dirty="0" smtClean="0"/>
              <a:t>have </a:t>
            </a:r>
            <a:r>
              <a:rPr lang="en-US" sz="2800" dirty="0" smtClean="0"/>
              <a:t>a line through that space</a:t>
            </a:r>
          </a:p>
          <a:p>
            <a:endParaRPr lang="en-US" dirty="0" smtClean="0"/>
          </a:p>
          <a:p>
            <a:endParaRPr lang="en-US" dirty="0" smtClean="0"/>
          </a:p>
          <a:p>
            <a:endParaRPr lang="en-US" dirty="0" smtClean="0"/>
          </a:p>
          <a:p>
            <a:endParaRPr lang="en-US" dirty="0" smtClean="0"/>
          </a:p>
          <a:p>
            <a:pPr marL="0" indent="0">
              <a:buNone/>
            </a:pPr>
            <a:endParaRPr lang="en-US" dirty="0" smtClean="0"/>
          </a:p>
          <a:p>
            <a:r>
              <a:rPr lang="en-US" sz="2800" dirty="0" smtClean="0"/>
              <a:t>We can project each point onto that 1D line</a:t>
            </a:r>
          </a:p>
          <a:p>
            <a:r>
              <a:rPr lang="en-US" sz="2800" dirty="0"/>
              <a:t>R</a:t>
            </a:r>
            <a:r>
              <a:rPr lang="en-US" sz="2800" dirty="0" smtClean="0"/>
              <a:t>epresent </a:t>
            </a:r>
            <a:r>
              <a:rPr lang="en-US" sz="2800" dirty="0" smtClean="0"/>
              <a:t>a point </a:t>
            </a:r>
            <a:r>
              <a:rPr lang="en-US" sz="2800" dirty="0" smtClean="0"/>
              <a:t>by its position </a:t>
            </a:r>
            <a:r>
              <a:rPr lang="en-US" sz="2800" dirty="0" smtClean="0"/>
              <a:t>on </a:t>
            </a:r>
            <a:r>
              <a:rPr lang="en-US" sz="2800" dirty="0" smtClean="0"/>
              <a:t>the line</a:t>
            </a:r>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362200"/>
            <a:ext cx="3657600" cy="284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6" name="Title 1"/>
          <p:cNvSpPr>
            <a:spLocks noGrp="1"/>
          </p:cNvSpPr>
          <p:nvPr>
            <p:ph type="title"/>
          </p:nvPr>
        </p:nvSpPr>
        <p:spPr/>
        <p:txBody>
          <a:bodyPr/>
          <a:lstStyle/>
          <a:p>
            <a:r>
              <a:rPr lang="en-US" dirty="0" smtClean="0"/>
              <a:t>Linear Subspaces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idx="4294967295"/>
          </p:nvPr>
        </p:nvSpPr>
        <p:spPr/>
        <p:txBody>
          <a:bodyPr/>
          <a:lstStyle/>
          <a:p>
            <a:pPr eaLnBrk="1" hangingPunct="1"/>
            <a:r>
              <a:rPr lang="en-US" dirty="0" smtClean="0"/>
              <a:t>Linear Subspaces</a:t>
            </a:r>
          </a:p>
        </p:txBody>
      </p:sp>
      <p:grpSp>
        <p:nvGrpSpPr>
          <p:cNvPr id="3" name="Group 80"/>
          <p:cNvGrpSpPr>
            <a:grpSpLocks/>
          </p:cNvGrpSpPr>
          <p:nvPr/>
        </p:nvGrpSpPr>
        <p:grpSpPr bwMode="auto">
          <a:xfrm>
            <a:off x="2133600" y="1905000"/>
            <a:ext cx="6780217" cy="1774826"/>
            <a:chOff x="1728" y="816"/>
            <a:chExt cx="4271" cy="1118"/>
          </a:xfrm>
        </p:grpSpPr>
        <p:sp>
          <p:nvSpPr>
            <p:cNvPr id="22602" name="Line 68"/>
            <p:cNvSpPr>
              <a:spLocks noChangeShapeType="1"/>
            </p:cNvSpPr>
            <p:nvPr/>
          </p:nvSpPr>
          <p:spPr bwMode="auto">
            <a:xfrm>
              <a:off x="1728" y="1440"/>
              <a:ext cx="384" cy="9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2603" name="Picture 77" descr="Edittex"/>
            <p:cNvPicPr>
              <a:picLocks noChangeAspect="1" noChangeArrowheads="1"/>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3168" y="1728"/>
              <a:ext cx="2831"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4" name="Text Box 78"/>
            <p:cNvSpPr txBox="1">
              <a:spLocks noChangeArrowheads="1"/>
            </p:cNvSpPr>
            <p:nvPr/>
          </p:nvSpPr>
          <p:spPr bwMode="auto">
            <a:xfrm>
              <a:off x="3072" y="816"/>
              <a:ext cx="288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Arial" charset="0"/>
                </a:rPr>
                <a:t>convert </a:t>
              </a:r>
              <a:r>
                <a:rPr lang="en-US" i="1" dirty="0">
                  <a:latin typeface="Arial" charset="0"/>
                </a:rPr>
                <a:t>x</a:t>
              </a:r>
              <a:r>
                <a:rPr lang="en-US" dirty="0">
                  <a:latin typeface="Arial" charset="0"/>
                </a:rPr>
                <a:t> into </a:t>
              </a:r>
              <a:r>
                <a:rPr lang="en-US" i="1" dirty="0">
                  <a:latin typeface="Arial" charset="0"/>
                </a:rPr>
                <a:t>v</a:t>
              </a:r>
              <a:r>
                <a:rPr lang="en-US" baseline="-25000" dirty="0">
                  <a:latin typeface="Arial" charset="0"/>
                </a:rPr>
                <a:t>1</a:t>
              </a:r>
              <a:r>
                <a:rPr lang="en-US" dirty="0">
                  <a:latin typeface="Arial" charset="0"/>
                </a:rPr>
                <a:t>, </a:t>
              </a:r>
              <a:r>
                <a:rPr lang="en-US" i="1" dirty="0">
                  <a:latin typeface="Arial" charset="0"/>
                </a:rPr>
                <a:t>v</a:t>
              </a:r>
              <a:r>
                <a:rPr lang="en-US" baseline="-25000" dirty="0">
                  <a:latin typeface="Arial" charset="0"/>
                </a:rPr>
                <a:t>2</a:t>
              </a:r>
              <a:r>
                <a:rPr lang="en-US" dirty="0">
                  <a:latin typeface="Arial" charset="0"/>
                </a:rPr>
                <a:t> </a:t>
              </a:r>
              <a:r>
                <a:rPr lang="en-US" dirty="0" smtClean="0">
                  <a:latin typeface="Arial" charset="0"/>
                </a:rPr>
                <a:t>coordinates</a:t>
              </a:r>
              <a:r>
                <a:rPr lang="en-US" dirty="0" smtClean="0">
                  <a:latin typeface="Arial" charset="0"/>
                </a:rPr>
                <a:t>:</a:t>
              </a:r>
            </a:p>
            <a:p>
              <a:r>
                <a:rPr lang="en-US" sz="2000" dirty="0" smtClean="0">
                  <a:latin typeface="Arial" charset="0"/>
                </a:rPr>
                <a:t>(assume </a:t>
              </a:r>
              <a:r>
                <a:rPr lang="en-US" sz="2000" b="1" dirty="0" smtClean="0">
                  <a:latin typeface="Arial" charset="0"/>
                </a:rPr>
                <a:t>v</a:t>
              </a:r>
              <a:r>
                <a:rPr lang="en-US" sz="2000" baseline="-25000" dirty="0" smtClean="0">
                  <a:latin typeface="Arial" charset="0"/>
                </a:rPr>
                <a:t>1</a:t>
              </a:r>
              <a:r>
                <a:rPr lang="en-US" sz="2000" dirty="0" smtClean="0">
                  <a:latin typeface="Arial" charset="0"/>
                </a:rPr>
                <a:t> and </a:t>
              </a:r>
              <a:r>
                <a:rPr lang="en-US" sz="2000" b="1" dirty="0" smtClean="0">
                  <a:latin typeface="Arial" charset="0"/>
                </a:rPr>
                <a:t>v</a:t>
              </a:r>
              <a:r>
                <a:rPr lang="en-US" sz="2000" baseline="-25000" dirty="0" smtClean="0">
                  <a:latin typeface="Arial" charset="0"/>
                </a:rPr>
                <a:t>2</a:t>
              </a:r>
              <a:r>
                <a:rPr lang="en-US" sz="2000" dirty="0" smtClean="0">
                  <a:latin typeface="Arial" charset="0"/>
                </a:rPr>
                <a:t> are orthogonal unit vectors)</a:t>
              </a:r>
              <a:endParaRPr lang="en-US" sz="2000" dirty="0">
                <a:latin typeface="Arial" charset="0"/>
              </a:endParaRPr>
            </a:p>
          </p:txBody>
        </p:sp>
      </p:grpSp>
      <p:grpSp>
        <p:nvGrpSpPr>
          <p:cNvPr id="5" name="Group 109"/>
          <p:cNvGrpSpPr>
            <a:grpSpLocks/>
          </p:cNvGrpSpPr>
          <p:nvPr/>
        </p:nvGrpSpPr>
        <p:grpSpPr bwMode="auto">
          <a:xfrm>
            <a:off x="76200" y="2270125"/>
            <a:ext cx="3200400" cy="992188"/>
            <a:chOff x="48" y="1046"/>
            <a:chExt cx="2016" cy="625"/>
          </a:xfrm>
        </p:grpSpPr>
        <p:grpSp>
          <p:nvGrpSpPr>
            <p:cNvPr id="22593" name="Group 79"/>
            <p:cNvGrpSpPr>
              <a:grpSpLocks/>
            </p:cNvGrpSpPr>
            <p:nvPr/>
          </p:nvGrpSpPr>
          <p:grpSpPr bwMode="auto">
            <a:xfrm>
              <a:off x="1488" y="1243"/>
              <a:ext cx="576" cy="428"/>
              <a:chOff x="1872" y="1243"/>
              <a:chExt cx="576" cy="428"/>
            </a:xfrm>
          </p:grpSpPr>
          <p:pic>
            <p:nvPicPr>
              <p:cNvPr id="22595" name="Picture 67" descr="Edittex"/>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968" y="1243"/>
                <a:ext cx="1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6" name="Line 62"/>
              <p:cNvSpPr>
                <a:spLocks noChangeShapeType="1"/>
              </p:cNvSpPr>
              <p:nvPr/>
            </p:nvSpPr>
            <p:spPr bwMode="auto">
              <a:xfrm flipV="1">
                <a:off x="2112" y="1296"/>
                <a:ext cx="24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97" name="Line 63"/>
              <p:cNvSpPr>
                <a:spLocks noChangeShapeType="1"/>
              </p:cNvSpPr>
              <p:nvPr/>
            </p:nvSpPr>
            <p:spPr bwMode="auto">
              <a:xfrm rot="16200000" flipV="1">
                <a:off x="1872" y="1296"/>
                <a:ext cx="24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2598" name="Picture 65" descr="Edittex"/>
              <p:cNvPicPr>
                <a:picLocks noChangeAspect="1" noChangeArrowheads="1"/>
              </p:cNvPicPr>
              <p:nvPr>
                <p:custDataLst>
                  <p:tags r:id="rId7"/>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304" y="1392"/>
                <a:ext cx="1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9" name="Picture 75" descr="Edittex"/>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2112" y="1573"/>
                <a:ext cx="9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94" name="Picture 105" descr="Edittex"/>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8" y="1046"/>
              <a:ext cx="77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5" name="Group 5"/>
          <p:cNvGrpSpPr>
            <a:grpSpLocks/>
          </p:cNvGrpSpPr>
          <p:nvPr/>
        </p:nvGrpSpPr>
        <p:grpSpPr bwMode="auto">
          <a:xfrm>
            <a:off x="1368425" y="1600200"/>
            <a:ext cx="2819400" cy="2819400"/>
            <a:chOff x="2064" y="336"/>
            <a:chExt cx="2016" cy="2016"/>
          </a:xfrm>
        </p:grpSpPr>
        <p:sp>
          <p:nvSpPr>
            <p:cNvPr id="22605" name="Line 6"/>
            <p:cNvSpPr>
              <a:spLocks noChangeShapeType="1"/>
            </p:cNvSpPr>
            <p:nvPr/>
          </p:nvSpPr>
          <p:spPr bwMode="auto">
            <a:xfrm>
              <a:off x="2064" y="2352"/>
              <a:ext cx="201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606" name="Line 7"/>
            <p:cNvSpPr>
              <a:spLocks noChangeShapeType="1"/>
            </p:cNvSpPr>
            <p:nvPr/>
          </p:nvSpPr>
          <p:spPr bwMode="auto">
            <a:xfrm rot="-5400000">
              <a:off x="1056" y="1344"/>
              <a:ext cx="201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2536" name="Picture 8" descr="Edittex"/>
          <p:cNvPicPr>
            <a:picLocks noChangeAspect="1" noChangeArrowheads="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1066800" y="1752600"/>
            <a:ext cx="2254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Edittex"/>
          <p:cNvPicPr>
            <a:picLocks noChangeAspect="1" noChangeArrowheads="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971925" y="4510088"/>
            <a:ext cx="2111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Oval 10"/>
          <p:cNvSpPr>
            <a:spLocks noChangeArrowheads="1"/>
          </p:cNvSpPr>
          <p:nvPr/>
        </p:nvSpPr>
        <p:spPr bwMode="auto">
          <a:xfrm>
            <a:off x="3352800" y="2438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39" name="Oval 11"/>
          <p:cNvSpPr>
            <a:spLocks noChangeArrowheads="1"/>
          </p:cNvSpPr>
          <p:nvPr/>
        </p:nvSpPr>
        <p:spPr bwMode="auto">
          <a:xfrm>
            <a:off x="2438400" y="3200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0" name="Oval 13"/>
          <p:cNvSpPr>
            <a:spLocks noChangeArrowheads="1"/>
          </p:cNvSpPr>
          <p:nvPr/>
        </p:nvSpPr>
        <p:spPr bwMode="auto">
          <a:xfrm>
            <a:off x="2819400" y="29718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1" name="Oval 14"/>
          <p:cNvSpPr>
            <a:spLocks noChangeArrowheads="1"/>
          </p:cNvSpPr>
          <p:nvPr/>
        </p:nvSpPr>
        <p:spPr bwMode="auto">
          <a:xfrm>
            <a:off x="3048000" y="2667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2" name="Oval 15"/>
          <p:cNvSpPr>
            <a:spLocks noChangeArrowheads="1"/>
          </p:cNvSpPr>
          <p:nvPr/>
        </p:nvSpPr>
        <p:spPr bwMode="auto">
          <a:xfrm>
            <a:off x="2667000" y="2819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3" name="Oval 16"/>
          <p:cNvSpPr>
            <a:spLocks noChangeArrowheads="1"/>
          </p:cNvSpPr>
          <p:nvPr/>
        </p:nvSpPr>
        <p:spPr bwMode="auto">
          <a:xfrm>
            <a:off x="2667000" y="3048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4" name="Oval 17"/>
          <p:cNvSpPr>
            <a:spLocks noChangeArrowheads="1"/>
          </p:cNvSpPr>
          <p:nvPr/>
        </p:nvSpPr>
        <p:spPr bwMode="auto">
          <a:xfrm>
            <a:off x="2438400" y="3048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5" name="Oval 18"/>
          <p:cNvSpPr>
            <a:spLocks noChangeArrowheads="1"/>
          </p:cNvSpPr>
          <p:nvPr/>
        </p:nvSpPr>
        <p:spPr bwMode="auto">
          <a:xfrm>
            <a:off x="2895600" y="2819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2546" name="Oval 19"/>
          <p:cNvSpPr>
            <a:spLocks noChangeArrowheads="1"/>
          </p:cNvSpPr>
          <p:nvPr/>
        </p:nvSpPr>
        <p:spPr bwMode="auto">
          <a:xfrm>
            <a:off x="3124200" y="25146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47" name="Oval 20"/>
          <p:cNvSpPr>
            <a:spLocks noChangeArrowheads="1"/>
          </p:cNvSpPr>
          <p:nvPr/>
        </p:nvSpPr>
        <p:spPr bwMode="auto">
          <a:xfrm>
            <a:off x="3200400" y="25908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48" name="Oval 21"/>
          <p:cNvSpPr>
            <a:spLocks noChangeArrowheads="1"/>
          </p:cNvSpPr>
          <p:nvPr/>
        </p:nvSpPr>
        <p:spPr bwMode="auto">
          <a:xfrm>
            <a:off x="1981200" y="36576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49" name="Oval 23"/>
          <p:cNvSpPr>
            <a:spLocks noChangeArrowheads="1"/>
          </p:cNvSpPr>
          <p:nvPr/>
        </p:nvSpPr>
        <p:spPr bwMode="auto">
          <a:xfrm>
            <a:off x="2819400" y="4114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0" name="Oval 24"/>
          <p:cNvSpPr>
            <a:spLocks noChangeArrowheads="1"/>
          </p:cNvSpPr>
          <p:nvPr/>
        </p:nvSpPr>
        <p:spPr bwMode="auto">
          <a:xfrm>
            <a:off x="3048000" y="3429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1" name="Oval 25"/>
          <p:cNvSpPr>
            <a:spLocks noChangeArrowheads="1"/>
          </p:cNvSpPr>
          <p:nvPr/>
        </p:nvSpPr>
        <p:spPr bwMode="auto">
          <a:xfrm>
            <a:off x="36576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2" name="Oval 26"/>
          <p:cNvSpPr>
            <a:spLocks noChangeArrowheads="1"/>
          </p:cNvSpPr>
          <p:nvPr/>
        </p:nvSpPr>
        <p:spPr bwMode="auto">
          <a:xfrm>
            <a:off x="2971800" y="3733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3" name="Oval 27"/>
          <p:cNvSpPr>
            <a:spLocks noChangeArrowheads="1"/>
          </p:cNvSpPr>
          <p:nvPr/>
        </p:nvSpPr>
        <p:spPr bwMode="auto">
          <a:xfrm>
            <a:off x="2743200" y="3581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4" name="Oval 28"/>
          <p:cNvSpPr>
            <a:spLocks noChangeArrowheads="1"/>
          </p:cNvSpPr>
          <p:nvPr/>
        </p:nvSpPr>
        <p:spPr bwMode="auto">
          <a:xfrm>
            <a:off x="3124200" y="4114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5" name="Oval 29"/>
          <p:cNvSpPr>
            <a:spLocks noChangeArrowheads="1"/>
          </p:cNvSpPr>
          <p:nvPr/>
        </p:nvSpPr>
        <p:spPr bwMode="auto">
          <a:xfrm>
            <a:off x="23622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6" name="Oval 30"/>
          <p:cNvSpPr>
            <a:spLocks noChangeArrowheads="1"/>
          </p:cNvSpPr>
          <p:nvPr/>
        </p:nvSpPr>
        <p:spPr bwMode="auto">
          <a:xfrm>
            <a:off x="1981200" y="2438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7" name="Oval 31"/>
          <p:cNvSpPr>
            <a:spLocks noChangeArrowheads="1"/>
          </p:cNvSpPr>
          <p:nvPr/>
        </p:nvSpPr>
        <p:spPr bwMode="auto">
          <a:xfrm>
            <a:off x="1905000" y="3048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8" name="Oval 32"/>
          <p:cNvSpPr>
            <a:spLocks noChangeArrowheads="1"/>
          </p:cNvSpPr>
          <p:nvPr/>
        </p:nvSpPr>
        <p:spPr bwMode="auto">
          <a:xfrm>
            <a:off x="18288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59" name="Oval 33"/>
          <p:cNvSpPr>
            <a:spLocks noChangeArrowheads="1"/>
          </p:cNvSpPr>
          <p:nvPr/>
        </p:nvSpPr>
        <p:spPr bwMode="auto">
          <a:xfrm>
            <a:off x="2590800" y="3886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0" name="Oval 34"/>
          <p:cNvSpPr>
            <a:spLocks noChangeArrowheads="1"/>
          </p:cNvSpPr>
          <p:nvPr/>
        </p:nvSpPr>
        <p:spPr bwMode="auto">
          <a:xfrm>
            <a:off x="22860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1" name="Oval 35"/>
          <p:cNvSpPr>
            <a:spLocks noChangeArrowheads="1"/>
          </p:cNvSpPr>
          <p:nvPr/>
        </p:nvSpPr>
        <p:spPr bwMode="auto">
          <a:xfrm>
            <a:off x="16764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2" name="Oval 36"/>
          <p:cNvSpPr>
            <a:spLocks noChangeArrowheads="1"/>
          </p:cNvSpPr>
          <p:nvPr/>
        </p:nvSpPr>
        <p:spPr bwMode="auto">
          <a:xfrm>
            <a:off x="2819400" y="2286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3" name="Oval 37"/>
          <p:cNvSpPr>
            <a:spLocks noChangeArrowheads="1"/>
          </p:cNvSpPr>
          <p:nvPr/>
        </p:nvSpPr>
        <p:spPr bwMode="auto">
          <a:xfrm>
            <a:off x="2209800" y="2590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4" name="Oval 38"/>
          <p:cNvSpPr>
            <a:spLocks noChangeArrowheads="1"/>
          </p:cNvSpPr>
          <p:nvPr/>
        </p:nvSpPr>
        <p:spPr bwMode="auto">
          <a:xfrm>
            <a:off x="32004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5" name="Oval 39"/>
          <p:cNvSpPr>
            <a:spLocks noChangeArrowheads="1"/>
          </p:cNvSpPr>
          <p:nvPr/>
        </p:nvSpPr>
        <p:spPr bwMode="auto">
          <a:xfrm>
            <a:off x="3200400" y="3733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6" name="Oval 40"/>
          <p:cNvSpPr>
            <a:spLocks noChangeArrowheads="1"/>
          </p:cNvSpPr>
          <p:nvPr/>
        </p:nvSpPr>
        <p:spPr bwMode="auto">
          <a:xfrm>
            <a:off x="3429000" y="3429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7" name="Oval 41"/>
          <p:cNvSpPr>
            <a:spLocks noChangeArrowheads="1"/>
          </p:cNvSpPr>
          <p:nvPr/>
        </p:nvSpPr>
        <p:spPr bwMode="auto">
          <a:xfrm>
            <a:off x="2438400" y="2362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8" name="Oval 42"/>
          <p:cNvSpPr>
            <a:spLocks noChangeArrowheads="1"/>
          </p:cNvSpPr>
          <p:nvPr/>
        </p:nvSpPr>
        <p:spPr bwMode="auto">
          <a:xfrm>
            <a:off x="29718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69" name="Oval 43"/>
          <p:cNvSpPr>
            <a:spLocks noChangeArrowheads="1"/>
          </p:cNvSpPr>
          <p:nvPr/>
        </p:nvSpPr>
        <p:spPr bwMode="auto">
          <a:xfrm>
            <a:off x="35814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0" name="Oval 44"/>
          <p:cNvSpPr>
            <a:spLocks noChangeArrowheads="1"/>
          </p:cNvSpPr>
          <p:nvPr/>
        </p:nvSpPr>
        <p:spPr bwMode="auto">
          <a:xfrm>
            <a:off x="3657600" y="2667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1" name="Oval 45"/>
          <p:cNvSpPr>
            <a:spLocks noChangeArrowheads="1"/>
          </p:cNvSpPr>
          <p:nvPr/>
        </p:nvSpPr>
        <p:spPr bwMode="auto">
          <a:xfrm>
            <a:off x="2590800" y="1981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2" name="Oval 46"/>
          <p:cNvSpPr>
            <a:spLocks noChangeArrowheads="1"/>
          </p:cNvSpPr>
          <p:nvPr/>
        </p:nvSpPr>
        <p:spPr bwMode="auto">
          <a:xfrm>
            <a:off x="3657600" y="3657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3" name="Oval 49"/>
          <p:cNvSpPr>
            <a:spLocks noChangeArrowheads="1"/>
          </p:cNvSpPr>
          <p:nvPr/>
        </p:nvSpPr>
        <p:spPr bwMode="auto">
          <a:xfrm>
            <a:off x="1600200" y="2819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4" name="Oval 51"/>
          <p:cNvSpPr>
            <a:spLocks noChangeArrowheads="1"/>
          </p:cNvSpPr>
          <p:nvPr/>
        </p:nvSpPr>
        <p:spPr bwMode="auto">
          <a:xfrm>
            <a:off x="3200400" y="2057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5" name="Oval 53"/>
          <p:cNvSpPr>
            <a:spLocks noChangeArrowheads="1"/>
          </p:cNvSpPr>
          <p:nvPr/>
        </p:nvSpPr>
        <p:spPr bwMode="auto">
          <a:xfrm>
            <a:off x="1905000" y="2743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6" name="Oval 54"/>
          <p:cNvSpPr>
            <a:spLocks noChangeArrowheads="1"/>
          </p:cNvSpPr>
          <p:nvPr/>
        </p:nvSpPr>
        <p:spPr bwMode="auto">
          <a:xfrm>
            <a:off x="32766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7" name="Oval 55"/>
          <p:cNvSpPr>
            <a:spLocks noChangeArrowheads="1"/>
          </p:cNvSpPr>
          <p:nvPr/>
        </p:nvSpPr>
        <p:spPr bwMode="auto">
          <a:xfrm>
            <a:off x="3581400" y="2819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78" name="Oval 57"/>
          <p:cNvSpPr>
            <a:spLocks noChangeArrowheads="1"/>
          </p:cNvSpPr>
          <p:nvPr/>
        </p:nvSpPr>
        <p:spPr bwMode="auto">
          <a:xfrm>
            <a:off x="2209800" y="35814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79" name="Oval 58"/>
          <p:cNvSpPr>
            <a:spLocks noChangeArrowheads="1"/>
          </p:cNvSpPr>
          <p:nvPr/>
        </p:nvSpPr>
        <p:spPr bwMode="auto">
          <a:xfrm>
            <a:off x="2286000" y="33528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80" name="Oval 59"/>
          <p:cNvSpPr>
            <a:spLocks noChangeArrowheads="1"/>
          </p:cNvSpPr>
          <p:nvPr/>
        </p:nvSpPr>
        <p:spPr bwMode="auto">
          <a:xfrm>
            <a:off x="2057400" y="34290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2581" name="Oval 60"/>
          <p:cNvSpPr>
            <a:spLocks noChangeArrowheads="1"/>
          </p:cNvSpPr>
          <p:nvPr/>
        </p:nvSpPr>
        <p:spPr bwMode="auto">
          <a:xfrm>
            <a:off x="2057400" y="2895600"/>
            <a:ext cx="76200" cy="76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22582" name="Picture 70" descr="Edittex"/>
          <p:cNvPicPr>
            <a:picLocks noChangeAspect="1" noChangeArrowheads="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1905000" y="2895600"/>
            <a:ext cx="1301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0" name="Line 84"/>
          <p:cNvSpPr>
            <a:spLocks noChangeShapeType="1"/>
          </p:cNvSpPr>
          <p:nvPr/>
        </p:nvSpPr>
        <p:spPr bwMode="auto">
          <a:xfrm flipH="1">
            <a:off x="2514600" y="3048000"/>
            <a:ext cx="228600" cy="2286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2601" name="Line 85"/>
          <p:cNvSpPr>
            <a:spLocks noChangeShapeType="1"/>
          </p:cNvSpPr>
          <p:nvPr/>
        </p:nvSpPr>
        <p:spPr bwMode="auto">
          <a:xfrm>
            <a:off x="2133600" y="2895600"/>
            <a:ext cx="381000" cy="3810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2586" name="Oval 47"/>
          <p:cNvSpPr>
            <a:spLocks noChangeArrowheads="1"/>
          </p:cNvSpPr>
          <p:nvPr/>
        </p:nvSpPr>
        <p:spPr bwMode="auto">
          <a:xfrm>
            <a:off x="3810000" y="3276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87" name="Oval 48"/>
          <p:cNvSpPr>
            <a:spLocks noChangeArrowheads="1"/>
          </p:cNvSpPr>
          <p:nvPr/>
        </p:nvSpPr>
        <p:spPr bwMode="auto">
          <a:xfrm>
            <a:off x="3810000" y="2971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2588" name="Oval 50"/>
          <p:cNvSpPr>
            <a:spLocks noChangeArrowheads="1"/>
          </p:cNvSpPr>
          <p:nvPr/>
        </p:nvSpPr>
        <p:spPr bwMode="auto">
          <a:xfrm>
            <a:off x="3886200" y="2514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mc:AlternateContent xmlns:mc="http://schemas.openxmlformats.org/markup-compatibility/2006">
        <mc:Choice xmlns:a14="http://schemas.microsoft.com/office/drawing/2010/main" Requires="a14">
          <p:sp>
            <p:nvSpPr>
              <p:cNvPr id="523338" name="Text Box 82"/>
              <p:cNvSpPr txBox="1">
                <a:spLocks noChangeArrowheads="1"/>
              </p:cNvSpPr>
              <p:nvPr/>
            </p:nvSpPr>
            <p:spPr bwMode="auto">
              <a:xfrm>
                <a:off x="1143000" y="4876800"/>
                <a:ext cx="6827838" cy="16022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buFont typeface="Arial" pitchFamily="34" charset="0"/>
                  <a:buChar char="•"/>
                </a:pPr>
                <a:r>
                  <a:rPr lang="en-US" dirty="0" smtClean="0">
                    <a:latin typeface="Arial" charset="0"/>
                  </a:rPr>
                  <a:t>What does the </a:t>
                </a:r>
                <a:r>
                  <a:rPr lang="en-US" i="1" dirty="0">
                    <a:latin typeface="Arial" charset="0"/>
                  </a:rPr>
                  <a:t>v</a:t>
                </a:r>
                <a:r>
                  <a:rPr lang="en-US" b="1" baseline="-25000" dirty="0">
                    <a:latin typeface="Arial" charset="0"/>
                  </a:rPr>
                  <a:t>2</a:t>
                </a:r>
                <a:r>
                  <a:rPr lang="en-US" dirty="0">
                    <a:latin typeface="Arial" charset="0"/>
                  </a:rPr>
                  <a:t> coordinate measure</a:t>
                </a:r>
                <a:r>
                  <a:rPr lang="en-US" dirty="0" smtClean="0">
                    <a:latin typeface="Arial" charset="0"/>
                  </a:rPr>
                  <a:t>?</a:t>
                </a:r>
              </a:p>
              <a:p>
                <a:pPr marL="1085850" lvl="1" indent="-342900">
                  <a:buFont typeface="Arial" pitchFamily="34" charset="0"/>
                  <a:buChar char="•"/>
                </a:pPr>
                <a:r>
                  <a:rPr lang="en-US" dirty="0" smtClean="0">
                    <a:latin typeface="Arial" charset="0"/>
                  </a:rPr>
                  <a:t>Distance to line defined by </a:t>
                </a:r>
                <a:r>
                  <a:rPr lang="en-US" i="1" dirty="0">
                    <a:latin typeface="Arial" charset="0"/>
                  </a:rPr>
                  <a:t>v</a:t>
                </a:r>
                <a:r>
                  <a:rPr lang="en-US" b="1" baseline="-25000" dirty="0">
                    <a:latin typeface="Arial" charset="0"/>
                  </a:rPr>
                  <a:t>1</a:t>
                </a:r>
                <a:endParaRPr lang="en-US" dirty="0" smtClean="0">
                  <a:latin typeface="Arial" charset="0"/>
                </a:endParaRPr>
              </a:p>
              <a:p>
                <a:pPr marL="342900" indent="-342900">
                  <a:buFont typeface="Arial" pitchFamily="34" charset="0"/>
                  <a:buChar char="•"/>
                </a:pPr>
                <a:r>
                  <a:rPr lang="en-US" dirty="0" smtClean="0">
                    <a:latin typeface="Arial" charset="0"/>
                  </a:rPr>
                  <a:t>What does the </a:t>
                </a:r>
                <a:r>
                  <a:rPr lang="en-US" i="1" dirty="0">
                    <a:latin typeface="Arial" charset="0"/>
                  </a:rPr>
                  <a:t>v</a:t>
                </a:r>
                <a:r>
                  <a:rPr lang="en-US" b="1" baseline="-25000" dirty="0">
                    <a:latin typeface="Arial" charset="0"/>
                  </a:rPr>
                  <a:t>1</a:t>
                </a:r>
                <a:r>
                  <a:rPr lang="en-US" dirty="0">
                    <a:latin typeface="Arial" charset="0"/>
                  </a:rPr>
                  <a:t> coordinate measure?</a:t>
                </a:r>
              </a:p>
              <a:p>
                <a:pPr marL="1085850" lvl="1" indent="-342900">
                  <a:buFont typeface="Arial" pitchFamily="34" charset="0"/>
                  <a:buChar char="•"/>
                </a:pPr>
                <a:r>
                  <a:rPr lang="en-US" dirty="0" smtClean="0">
                    <a:latin typeface="Arial" charset="0"/>
                  </a:rPr>
                  <a:t>Distance from </a:t>
                </a:r>
                <a14:m/>
                <a:r>
                  <a:rPr lang="en-US" dirty="0" smtClean="0">
                    <a:latin typeface="Arial" charset="0"/>
                  </a:rPr>
                  <a:t> on line defined by </a:t>
                </a:r>
                <a:r>
                  <a:rPr lang="en-US" i="1" dirty="0" smtClean="0">
                    <a:latin typeface="Arial" charset="0"/>
                  </a:rPr>
                  <a:t>v</a:t>
                </a:r>
                <a:r>
                  <a:rPr lang="en-US" b="1" baseline="-25000" dirty="0" smtClean="0">
                    <a:latin typeface="Arial" charset="0"/>
                  </a:rPr>
                  <a:t>1</a:t>
                </a:r>
                <a:endParaRPr lang="en-US" dirty="0">
                  <a:latin typeface="Arial" charset="0"/>
                </a:endParaRPr>
              </a:p>
            </p:txBody>
          </p:sp>
        </mc:Choice>
        <mc:Fallback>
          <p:sp>
            <p:nvSpPr>
              <p:cNvPr id="523338" name="Text Box 82"/>
              <p:cNvSpPr txBox="1">
                <a:spLocks noRot="1" noChangeAspect="1" noMove="1" noResize="1" noEditPoints="1" noAdjustHandles="1" noChangeArrowheads="1" noChangeShapeType="1" noTextEdit="1"/>
              </p:cNvSpPr>
              <p:nvPr/>
            </p:nvSpPr>
            <p:spPr bwMode="auto">
              <a:xfrm>
                <a:off x="1143000" y="4876800"/>
                <a:ext cx="6827838" cy="1602298"/>
              </a:xfrm>
              <a:prstGeom prst="rect">
                <a:avLst/>
              </a:prstGeom>
              <a:blipFill rotWithShape="1">
                <a:blip r:embed="rId2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TextBox 7"/>
          <p:cNvSpPr txBox="1"/>
          <p:nvPr/>
        </p:nvSpPr>
        <p:spPr>
          <a:xfrm>
            <a:off x="4267200" y="6096000"/>
            <a:ext cx="304800" cy="369332"/>
          </a:xfrm>
          <a:prstGeom prst="rect">
            <a:avLst/>
          </a:prstGeom>
          <a:solidFill>
            <a:schemeClr val="bg1"/>
          </a:solidFill>
        </p:spPr>
        <p:txBody>
          <a:bodyPr wrap="square" rtlCol="0">
            <a:spAutoFit/>
          </a:bodyPr>
          <a:lstStyle/>
          <a:p>
            <a:r>
              <a:rPr lang="en-US" dirty="0" smtClean="0"/>
              <a:t>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260619604"/>
              </p:ext>
            </p:extLst>
          </p:nvPr>
        </p:nvGraphicFramePr>
        <p:xfrm>
          <a:off x="4191000" y="5985164"/>
          <a:ext cx="381000" cy="415636"/>
        </p:xfrm>
        <a:graphic>
          <a:graphicData uri="http://schemas.openxmlformats.org/presentationml/2006/ole">
            <mc:AlternateContent xmlns:mc="http://schemas.openxmlformats.org/markup-compatibility/2006">
              <mc:Choice xmlns:v="urn:schemas-microsoft-com:vml" Requires="v">
                <p:oleObj spid="_x0000_s1086" name="Equation" r:id="rId21" imgW="139700" imgH="152400" progId="Equation.DSMT4">
                  <p:embed/>
                </p:oleObj>
              </mc:Choice>
              <mc:Fallback>
                <p:oleObj name="Equation" r:id="rId21" imgW="139700" imgH="152400" progId="Equation.DSMT4">
                  <p:embed/>
                  <p:pic>
                    <p:nvPicPr>
                      <p:cNvPr id="0" name=""/>
                      <p:cNvPicPr/>
                      <p:nvPr/>
                    </p:nvPicPr>
                    <p:blipFill>
                      <a:blip r:embed="rId22"/>
                      <a:stretch>
                        <a:fillRect/>
                      </a:stretch>
                    </p:blipFill>
                    <p:spPr>
                      <a:xfrm>
                        <a:off x="4191000" y="5985164"/>
                        <a:ext cx="381000" cy="415636"/>
                      </a:xfrm>
                      <a:prstGeom prst="rect">
                        <a:avLst/>
                      </a:prstGeom>
                    </p:spPr>
                  </p:pic>
                </p:oleObj>
              </mc:Fallback>
            </mc:AlternateContent>
          </a:graphicData>
        </a:graphic>
      </p:graphicFrame>
    </p:spTree>
    <p:extLst>
      <p:ext uri="{BB962C8B-B14F-4D97-AF65-F5344CB8AC3E}">
        <p14:creationId xmlns:p14="http://schemas.microsoft.com/office/powerpoint/2010/main" val="2125991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33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6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0" grpId="0" animBg="1"/>
      <p:bldP spid="22601" grpId="0" animBg="1"/>
      <p:bldP spid="52333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ChangeArrowheads="1"/>
          </p:cNvSpPr>
          <p:nvPr>
            <p:ph type="title" idx="4294967295"/>
          </p:nvPr>
        </p:nvSpPr>
        <p:spPr/>
        <p:txBody>
          <a:bodyPr/>
          <a:lstStyle/>
          <a:p>
            <a:pPr eaLnBrk="1" hangingPunct="1"/>
            <a:r>
              <a:rPr lang="en-US" dirty="0" smtClean="0"/>
              <a:t>Dimensionality Reduction</a:t>
            </a:r>
          </a:p>
        </p:txBody>
      </p:sp>
      <p:grpSp>
        <p:nvGrpSpPr>
          <p:cNvPr id="2" name="Group 1"/>
          <p:cNvGrpSpPr/>
          <p:nvPr/>
        </p:nvGrpSpPr>
        <p:grpSpPr>
          <a:xfrm>
            <a:off x="1066800" y="1600200"/>
            <a:ext cx="3121025" cy="3121025"/>
            <a:chOff x="1066800" y="1600200"/>
            <a:chExt cx="3121025" cy="3121025"/>
          </a:xfrm>
        </p:grpSpPr>
        <p:grpSp>
          <p:nvGrpSpPr>
            <p:cNvPr id="23558" name="Group 4"/>
            <p:cNvGrpSpPr>
              <a:grpSpLocks/>
            </p:cNvGrpSpPr>
            <p:nvPr/>
          </p:nvGrpSpPr>
          <p:grpSpPr bwMode="auto">
            <a:xfrm>
              <a:off x="1368425" y="1600200"/>
              <a:ext cx="2819400" cy="2819400"/>
              <a:chOff x="2064" y="336"/>
              <a:chExt cx="2016" cy="2016"/>
            </a:xfrm>
          </p:grpSpPr>
          <p:sp>
            <p:nvSpPr>
              <p:cNvPr id="23618" name="Line 5"/>
              <p:cNvSpPr>
                <a:spLocks noChangeShapeType="1"/>
              </p:cNvSpPr>
              <p:nvPr/>
            </p:nvSpPr>
            <p:spPr bwMode="auto">
              <a:xfrm>
                <a:off x="2064" y="2352"/>
                <a:ext cx="201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9" name="Line 6"/>
              <p:cNvSpPr>
                <a:spLocks noChangeShapeType="1"/>
              </p:cNvSpPr>
              <p:nvPr/>
            </p:nvSpPr>
            <p:spPr bwMode="auto">
              <a:xfrm rot="-5400000">
                <a:off x="1056" y="1344"/>
                <a:ext cx="201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3559" name="Picture 7" descr="Edittex"/>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066800" y="1752600"/>
              <a:ext cx="2254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Edittex"/>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971925" y="4510088"/>
              <a:ext cx="2111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Oval 9"/>
            <p:cNvSpPr>
              <a:spLocks noChangeArrowheads="1"/>
            </p:cNvSpPr>
            <p:nvPr/>
          </p:nvSpPr>
          <p:spPr bwMode="auto">
            <a:xfrm>
              <a:off x="3352800" y="2438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2" name="Oval 10"/>
            <p:cNvSpPr>
              <a:spLocks noChangeArrowheads="1"/>
            </p:cNvSpPr>
            <p:nvPr/>
          </p:nvSpPr>
          <p:spPr bwMode="auto">
            <a:xfrm>
              <a:off x="2438400" y="3200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3" name="Oval 11"/>
            <p:cNvSpPr>
              <a:spLocks noChangeArrowheads="1"/>
            </p:cNvSpPr>
            <p:nvPr/>
          </p:nvSpPr>
          <p:spPr bwMode="auto">
            <a:xfrm>
              <a:off x="2819400" y="29718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4" name="Oval 12"/>
            <p:cNvSpPr>
              <a:spLocks noChangeArrowheads="1"/>
            </p:cNvSpPr>
            <p:nvPr/>
          </p:nvSpPr>
          <p:spPr bwMode="auto">
            <a:xfrm>
              <a:off x="3048000" y="2667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5" name="Oval 13"/>
            <p:cNvSpPr>
              <a:spLocks noChangeArrowheads="1"/>
            </p:cNvSpPr>
            <p:nvPr/>
          </p:nvSpPr>
          <p:spPr bwMode="auto">
            <a:xfrm>
              <a:off x="2667000" y="2819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6" name="Oval 14"/>
            <p:cNvSpPr>
              <a:spLocks noChangeArrowheads="1"/>
            </p:cNvSpPr>
            <p:nvPr/>
          </p:nvSpPr>
          <p:spPr bwMode="auto">
            <a:xfrm>
              <a:off x="2667000" y="3048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7" name="Oval 15"/>
            <p:cNvSpPr>
              <a:spLocks noChangeArrowheads="1"/>
            </p:cNvSpPr>
            <p:nvPr/>
          </p:nvSpPr>
          <p:spPr bwMode="auto">
            <a:xfrm>
              <a:off x="2438400" y="30480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8" name="Oval 16"/>
            <p:cNvSpPr>
              <a:spLocks noChangeArrowheads="1"/>
            </p:cNvSpPr>
            <p:nvPr/>
          </p:nvSpPr>
          <p:spPr bwMode="auto">
            <a:xfrm>
              <a:off x="2895600" y="2819400"/>
              <a:ext cx="76200" cy="76200"/>
            </a:xfrm>
            <a:prstGeom prst="ellipse">
              <a:avLst/>
            </a:prstGeom>
            <a:solidFill>
              <a:srgbClr val="FFCC66"/>
            </a:solidFill>
            <a:ln w="12700">
              <a:solidFill>
                <a:schemeClr val="tx1"/>
              </a:solidFill>
              <a:round/>
              <a:headEnd/>
              <a:tailEnd/>
            </a:ln>
          </p:spPr>
          <p:txBody>
            <a:bodyPr wrap="none" anchor="ctr"/>
            <a:lstStyle/>
            <a:p>
              <a:pPr eaLnBrk="0" hangingPunct="0"/>
              <a:endParaRPr lang="en-US"/>
            </a:p>
          </p:txBody>
        </p:sp>
        <p:sp>
          <p:nvSpPr>
            <p:cNvPr id="23569" name="Oval 17"/>
            <p:cNvSpPr>
              <a:spLocks noChangeArrowheads="1"/>
            </p:cNvSpPr>
            <p:nvPr/>
          </p:nvSpPr>
          <p:spPr bwMode="auto">
            <a:xfrm>
              <a:off x="3124200" y="25146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570" name="Oval 18"/>
            <p:cNvSpPr>
              <a:spLocks noChangeArrowheads="1"/>
            </p:cNvSpPr>
            <p:nvPr/>
          </p:nvSpPr>
          <p:spPr bwMode="auto">
            <a:xfrm>
              <a:off x="3200400" y="25908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571" name="Oval 19"/>
            <p:cNvSpPr>
              <a:spLocks noChangeArrowheads="1"/>
            </p:cNvSpPr>
            <p:nvPr/>
          </p:nvSpPr>
          <p:spPr bwMode="auto">
            <a:xfrm>
              <a:off x="1981200" y="36576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572" name="Oval 20"/>
            <p:cNvSpPr>
              <a:spLocks noChangeArrowheads="1"/>
            </p:cNvSpPr>
            <p:nvPr/>
          </p:nvSpPr>
          <p:spPr bwMode="auto">
            <a:xfrm>
              <a:off x="2819400" y="4114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3" name="Oval 21"/>
            <p:cNvSpPr>
              <a:spLocks noChangeArrowheads="1"/>
            </p:cNvSpPr>
            <p:nvPr/>
          </p:nvSpPr>
          <p:spPr bwMode="auto">
            <a:xfrm>
              <a:off x="3048000" y="3429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4" name="Oval 22"/>
            <p:cNvSpPr>
              <a:spLocks noChangeArrowheads="1"/>
            </p:cNvSpPr>
            <p:nvPr/>
          </p:nvSpPr>
          <p:spPr bwMode="auto">
            <a:xfrm>
              <a:off x="36576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5" name="Oval 23"/>
            <p:cNvSpPr>
              <a:spLocks noChangeArrowheads="1"/>
            </p:cNvSpPr>
            <p:nvPr/>
          </p:nvSpPr>
          <p:spPr bwMode="auto">
            <a:xfrm>
              <a:off x="2971800" y="3733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6" name="Oval 24"/>
            <p:cNvSpPr>
              <a:spLocks noChangeArrowheads="1"/>
            </p:cNvSpPr>
            <p:nvPr/>
          </p:nvSpPr>
          <p:spPr bwMode="auto">
            <a:xfrm>
              <a:off x="2743200" y="3581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7" name="Oval 25"/>
            <p:cNvSpPr>
              <a:spLocks noChangeArrowheads="1"/>
            </p:cNvSpPr>
            <p:nvPr/>
          </p:nvSpPr>
          <p:spPr bwMode="auto">
            <a:xfrm>
              <a:off x="3124200" y="4114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8" name="Oval 26"/>
            <p:cNvSpPr>
              <a:spLocks noChangeArrowheads="1"/>
            </p:cNvSpPr>
            <p:nvPr/>
          </p:nvSpPr>
          <p:spPr bwMode="auto">
            <a:xfrm>
              <a:off x="23622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79" name="Oval 27"/>
            <p:cNvSpPr>
              <a:spLocks noChangeArrowheads="1"/>
            </p:cNvSpPr>
            <p:nvPr/>
          </p:nvSpPr>
          <p:spPr bwMode="auto">
            <a:xfrm>
              <a:off x="1981200" y="2438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0" name="Oval 28"/>
            <p:cNvSpPr>
              <a:spLocks noChangeArrowheads="1"/>
            </p:cNvSpPr>
            <p:nvPr/>
          </p:nvSpPr>
          <p:spPr bwMode="auto">
            <a:xfrm>
              <a:off x="1905000" y="3048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1" name="Oval 29"/>
            <p:cNvSpPr>
              <a:spLocks noChangeArrowheads="1"/>
            </p:cNvSpPr>
            <p:nvPr/>
          </p:nvSpPr>
          <p:spPr bwMode="auto">
            <a:xfrm>
              <a:off x="18288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2" name="Oval 30"/>
            <p:cNvSpPr>
              <a:spLocks noChangeArrowheads="1"/>
            </p:cNvSpPr>
            <p:nvPr/>
          </p:nvSpPr>
          <p:spPr bwMode="auto">
            <a:xfrm>
              <a:off x="2590800" y="3886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3" name="Oval 31"/>
            <p:cNvSpPr>
              <a:spLocks noChangeArrowheads="1"/>
            </p:cNvSpPr>
            <p:nvPr/>
          </p:nvSpPr>
          <p:spPr bwMode="auto">
            <a:xfrm>
              <a:off x="22860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4" name="Oval 32"/>
            <p:cNvSpPr>
              <a:spLocks noChangeArrowheads="1"/>
            </p:cNvSpPr>
            <p:nvPr/>
          </p:nvSpPr>
          <p:spPr bwMode="auto">
            <a:xfrm>
              <a:off x="16764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5" name="Oval 33"/>
            <p:cNvSpPr>
              <a:spLocks noChangeArrowheads="1"/>
            </p:cNvSpPr>
            <p:nvPr/>
          </p:nvSpPr>
          <p:spPr bwMode="auto">
            <a:xfrm>
              <a:off x="2819400" y="2286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6" name="Oval 34"/>
            <p:cNvSpPr>
              <a:spLocks noChangeArrowheads="1"/>
            </p:cNvSpPr>
            <p:nvPr/>
          </p:nvSpPr>
          <p:spPr bwMode="auto">
            <a:xfrm>
              <a:off x="2209800" y="2590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7" name="Oval 35"/>
            <p:cNvSpPr>
              <a:spLocks noChangeArrowheads="1"/>
            </p:cNvSpPr>
            <p:nvPr/>
          </p:nvSpPr>
          <p:spPr bwMode="auto">
            <a:xfrm>
              <a:off x="32004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8" name="Oval 36"/>
            <p:cNvSpPr>
              <a:spLocks noChangeArrowheads="1"/>
            </p:cNvSpPr>
            <p:nvPr/>
          </p:nvSpPr>
          <p:spPr bwMode="auto">
            <a:xfrm>
              <a:off x="3200400" y="3733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89" name="Oval 37"/>
            <p:cNvSpPr>
              <a:spLocks noChangeArrowheads="1"/>
            </p:cNvSpPr>
            <p:nvPr/>
          </p:nvSpPr>
          <p:spPr bwMode="auto">
            <a:xfrm>
              <a:off x="3429000" y="3429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0" name="Oval 38"/>
            <p:cNvSpPr>
              <a:spLocks noChangeArrowheads="1"/>
            </p:cNvSpPr>
            <p:nvPr/>
          </p:nvSpPr>
          <p:spPr bwMode="auto">
            <a:xfrm>
              <a:off x="2438400" y="2362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1" name="Oval 39"/>
            <p:cNvSpPr>
              <a:spLocks noChangeArrowheads="1"/>
            </p:cNvSpPr>
            <p:nvPr/>
          </p:nvSpPr>
          <p:spPr bwMode="auto">
            <a:xfrm>
              <a:off x="2971800" y="2133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2" name="Oval 40"/>
            <p:cNvSpPr>
              <a:spLocks noChangeArrowheads="1"/>
            </p:cNvSpPr>
            <p:nvPr/>
          </p:nvSpPr>
          <p:spPr bwMode="auto">
            <a:xfrm>
              <a:off x="3581400" y="3962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3" name="Oval 41"/>
            <p:cNvSpPr>
              <a:spLocks noChangeArrowheads="1"/>
            </p:cNvSpPr>
            <p:nvPr/>
          </p:nvSpPr>
          <p:spPr bwMode="auto">
            <a:xfrm>
              <a:off x="3657600" y="26670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4" name="Oval 42"/>
            <p:cNvSpPr>
              <a:spLocks noChangeArrowheads="1"/>
            </p:cNvSpPr>
            <p:nvPr/>
          </p:nvSpPr>
          <p:spPr bwMode="auto">
            <a:xfrm>
              <a:off x="2590800" y="1981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5" name="Oval 43"/>
            <p:cNvSpPr>
              <a:spLocks noChangeArrowheads="1"/>
            </p:cNvSpPr>
            <p:nvPr/>
          </p:nvSpPr>
          <p:spPr bwMode="auto">
            <a:xfrm>
              <a:off x="3657600" y="3657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6" name="Oval 44"/>
            <p:cNvSpPr>
              <a:spLocks noChangeArrowheads="1"/>
            </p:cNvSpPr>
            <p:nvPr/>
          </p:nvSpPr>
          <p:spPr bwMode="auto">
            <a:xfrm>
              <a:off x="3810000" y="3276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7" name="Oval 45"/>
            <p:cNvSpPr>
              <a:spLocks noChangeArrowheads="1"/>
            </p:cNvSpPr>
            <p:nvPr/>
          </p:nvSpPr>
          <p:spPr bwMode="auto">
            <a:xfrm>
              <a:off x="3810000" y="29718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8" name="Oval 46"/>
            <p:cNvSpPr>
              <a:spLocks noChangeArrowheads="1"/>
            </p:cNvSpPr>
            <p:nvPr/>
          </p:nvSpPr>
          <p:spPr bwMode="auto">
            <a:xfrm>
              <a:off x="1600200" y="2819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599" name="Oval 47"/>
            <p:cNvSpPr>
              <a:spLocks noChangeArrowheads="1"/>
            </p:cNvSpPr>
            <p:nvPr/>
          </p:nvSpPr>
          <p:spPr bwMode="auto">
            <a:xfrm>
              <a:off x="3886200" y="25146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600" name="Oval 48"/>
            <p:cNvSpPr>
              <a:spLocks noChangeArrowheads="1"/>
            </p:cNvSpPr>
            <p:nvPr/>
          </p:nvSpPr>
          <p:spPr bwMode="auto">
            <a:xfrm>
              <a:off x="3200400" y="2057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601" name="Oval 49"/>
            <p:cNvSpPr>
              <a:spLocks noChangeArrowheads="1"/>
            </p:cNvSpPr>
            <p:nvPr/>
          </p:nvSpPr>
          <p:spPr bwMode="auto">
            <a:xfrm>
              <a:off x="1905000" y="2743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602" name="Oval 50"/>
            <p:cNvSpPr>
              <a:spLocks noChangeArrowheads="1"/>
            </p:cNvSpPr>
            <p:nvPr/>
          </p:nvSpPr>
          <p:spPr bwMode="auto">
            <a:xfrm>
              <a:off x="3276600" y="31242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603" name="Oval 51"/>
            <p:cNvSpPr>
              <a:spLocks noChangeArrowheads="1"/>
            </p:cNvSpPr>
            <p:nvPr/>
          </p:nvSpPr>
          <p:spPr bwMode="auto">
            <a:xfrm>
              <a:off x="3581400" y="2819400"/>
              <a:ext cx="76200" cy="76200"/>
            </a:xfrm>
            <a:prstGeom prst="ellipse">
              <a:avLst/>
            </a:prstGeom>
            <a:solidFill>
              <a:schemeClr val="folHlink"/>
            </a:solidFill>
            <a:ln w="12700">
              <a:solidFill>
                <a:schemeClr val="tx1"/>
              </a:solidFill>
              <a:round/>
              <a:headEnd/>
              <a:tailEnd/>
            </a:ln>
          </p:spPr>
          <p:txBody>
            <a:bodyPr wrap="none" anchor="ctr"/>
            <a:lstStyle/>
            <a:p>
              <a:pPr algn="ctr" eaLnBrk="0" hangingPunct="0"/>
              <a:endParaRPr lang="en-US"/>
            </a:p>
          </p:txBody>
        </p:sp>
        <p:sp>
          <p:nvSpPr>
            <p:cNvPr id="23604" name="Oval 52"/>
            <p:cNvSpPr>
              <a:spLocks noChangeArrowheads="1"/>
            </p:cNvSpPr>
            <p:nvPr/>
          </p:nvSpPr>
          <p:spPr bwMode="auto">
            <a:xfrm>
              <a:off x="2209800" y="35814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605" name="Oval 53"/>
            <p:cNvSpPr>
              <a:spLocks noChangeArrowheads="1"/>
            </p:cNvSpPr>
            <p:nvPr/>
          </p:nvSpPr>
          <p:spPr bwMode="auto">
            <a:xfrm>
              <a:off x="2286000" y="33528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606" name="Oval 54"/>
            <p:cNvSpPr>
              <a:spLocks noChangeArrowheads="1"/>
            </p:cNvSpPr>
            <p:nvPr/>
          </p:nvSpPr>
          <p:spPr bwMode="auto">
            <a:xfrm>
              <a:off x="2057400" y="3429000"/>
              <a:ext cx="76200" cy="76200"/>
            </a:xfrm>
            <a:prstGeom prst="ellipse">
              <a:avLst/>
            </a:prstGeom>
            <a:solidFill>
              <a:srgbClr val="FFCC66"/>
            </a:solidFill>
            <a:ln w="12700">
              <a:solidFill>
                <a:schemeClr val="tx1"/>
              </a:solidFill>
              <a:round/>
              <a:headEnd/>
              <a:tailEnd/>
            </a:ln>
          </p:spPr>
          <p:txBody>
            <a:bodyPr wrap="none" anchor="ctr"/>
            <a:lstStyle/>
            <a:p>
              <a:pPr algn="ctr" eaLnBrk="0" hangingPunct="0"/>
              <a:endParaRPr lang="en-US"/>
            </a:p>
          </p:txBody>
        </p:sp>
        <p:sp>
          <p:nvSpPr>
            <p:cNvPr id="23607" name="Oval 55"/>
            <p:cNvSpPr>
              <a:spLocks noChangeArrowheads="1"/>
            </p:cNvSpPr>
            <p:nvPr/>
          </p:nvSpPr>
          <p:spPr bwMode="auto">
            <a:xfrm>
              <a:off x="2057400" y="2895600"/>
              <a:ext cx="76200" cy="762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23608" name="Picture 57" descr="Edittex"/>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1905000" y="2895600"/>
              <a:ext cx="1301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609" name="Group 67"/>
          <p:cNvGrpSpPr>
            <a:grpSpLocks/>
          </p:cNvGrpSpPr>
          <p:nvPr/>
        </p:nvGrpSpPr>
        <p:grpSpPr bwMode="auto">
          <a:xfrm>
            <a:off x="76200" y="2270125"/>
            <a:ext cx="3200400" cy="992188"/>
            <a:chOff x="48" y="1046"/>
            <a:chExt cx="2016" cy="625"/>
          </a:xfrm>
        </p:grpSpPr>
        <p:grpSp>
          <p:nvGrpSpPr>
            <p:cNvPr id="23611" name="Group 68"/>
            <p:cNvGrpSpPr>
              <a:grpSpLocks/>
            </p:cNvGrpSpPr>
            <p:nvPr/>
          </p:nvGrpSpPr>
          <p:grpSpPr bwMode="auto">
            <a:xfrm>
              <a:off x="1488" y="1243"/>
              <a:ext cx="576" cy="428"/>
              <a:chOff x="1872" y="1243"/>
              <a:chExt cx="576" cy="428"/>
            </a:xfrm>
          </p:grpSpPr>
          <p:pic>
            <p:nvPicPr>
              <p:cNvPr id="23613" name="Picture 69" descr="Edittex"/>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968" y="1243"/>
                <a:ext cx="1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4" name="Line 70"/>
              <p:cNvSpPr>
                <a:spLocks noChangeShapeType="1"/>
              </p:cNvSpPr>
              <p:nvPr/>
            </p:nvSpPr>
            <p:spPr bwMode="auto">
              <a:xfrm flipV="1">
                <a:off x="2112" y="1296"/>
                <a:ext cx="24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5" name="Line 71"/>
              <p:cNvSpPr>
                <a:spLocks noChangeShapeType="1"/>
              </p:cNvSpPr>
              <p:nvPr/>
            </p:nvSpPr>
            <p:spPr bwMode="auto">
              <a:xfrm rot="16200000" flipV="1">
                <a:off x="1872" y="1296"/>
                <a:ext cx="24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3616" name="Picture 72" descr="Edittex"/>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304" y="1392"/>
                <a:ext cx="1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7" name="Picture 73" descr="Edittex"/>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112" y="1573"/>
                <a:ext cx="9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612" name="Picture 74" descr="Edittex"/>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48" y="1046"/>
              <a:ext cx="77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10" name="Rectangle 78"/>
          <p:cNvSpPr>
            <a:spLocks noChangeArrowheads="1"/>
          </p:cNvSpPr>
          <p:nvPr/>
        </p:nvSpPr>
        <p:spPr bwMode="auto">
          <a:xfrm>
            <a:off x="76200" y="4876800"/>
            <a:ext cx="876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lnSpc>
                <a:spcPct val="90000"/>
              </a:lnSpc>
              <a:spcBef>
                <a:spcPct val="20000"/>
              </a:spcBef>
              <a:buFontTx/>
              <a:buChar char="•"/>
            </a:pPr>
            <a:r>
              <a:rPr lang="en-US" sz="2400" dirty="0" smtClean="0">
                <a:latin typeface="Arial" charset="0"/>
              </a:rPr>
              <a:t>We </a:t>
            </a:r>
            <a:r>
              <a:rPr lang="en-US" sz="2400" dirty="0">
                <a:latin typeface="Arial" charset="0"/>
              </a:rPr>
              <a:t>can represent the orange </a:t>
            </a:r>
            <a:r>
              <a:rPr lang="en-US" sz="2400" dirty="0" smtClean="0">
                <a:latin typeface="Arial" charset="0"/>
              </a:rPr>
              <a:t>points well </a:t>
            </a:r>
            <a:r>
              <a:rPr lang="en-US" sz="2400" dirty="0">
                <a:latin typeface="Arial" charset="0"/>
              </a:rPr>
              <a:t>with </a:t>
            </a:r>
            <a:r>
              <a:rPr lang="en-US" sz="2400" i="1" dirty="0">
                <a:latin typeface="Arial" charset="0"/>
              </a:rPr>
              <a:t>only</a:t>
            </a:r>
            <a:r>
              <a:rPr lang="en-US" sz="2400" dirty="0">
                <a:latin typeface="Arial" charset="0"/>
              </a:rPr>
              <a:t> their </a:t>
            </a:r>
            <a:r>
              <a:rPr lang="en-US" sz="2400" i="1" dirty="0">
                <a:latin typeface="Arial" charset="0"/>
              </a:rPr>
              <a:t>v</a:t>
            </a:r>
            <a:r>
              <a:rPr lang="en-US" sz="2400" b="1" baseline="-25000" dirty="0">
                <a:latin typeface="Arial" charset="0"/>
              </a:rPr>
              <a:t>1</a:t>
            </a:r>
            <a:r>
              <a:rPr lang="en-US" sz="2400" dirty="0">
                <a:latin typeface="Arial" charset="0"/>
              </a:rPr>
              <a:t> coordinates </a:t>
            </a:r>
            <a:r>
              <a:rPr lang="en-US" sz="2800" dirty="0">
                <a:latin typeface="Arial" charset="0"/>
              </a:rPr>
              <a:t>(</a:t>
            </a:r>
            <a:r>
              <a:rPr lang="en-US" sz="2400" dirty="0">
                <a:latin typeface="Arial" charset="0"/>
              </a:rPr>
              <a:t>since </a:t>
            </a:r>
            <a:r>
              <a:rPr lang="en-US" sz="2400" i="1" dirty="0">
                <a:latin typeface="Arial" charset="0"/>
              </a:rPr>
              <a:t>v</a:t>
            </a:r>
            <a:r>
              <a:rPr lang="en-US" sz="2400" b="1" baseline="-25000" dirty="0">
                <a:latin typeface="Arial" charset="0"/>
              </a:rPr>
              <a:t>2</a:t>
            </a:r>
            <a:r>
              <a:rPr lang="en-US" sz="2400" dirty="0">
                <a:latin typeface="Arial" charset="0"/>
              </a:rPr>
              <a:t> coordinates are all </a:t>
            </a:r>
            <a:r>
              <a:rPr lang="en-US" sz="2400" dirty="0" smtClean="0">
                <a:latin typeface="Arial" charset="0"/>
                <a:sym typeface="Symbol"/>
              </a:rPr>
              <a:t>≈ </a:t>
            </a:r>
            <a:r>
              <a:rPr lang="en-US" sz="2400" dirty="0" smtClean="0">
                <a:latin typeface="Arial" charset="0"/>
              </a:rPr>
              <a:t>0</a:t>
            </a:r>
            <a:r>
              <a:rPr lang="en-US" sz="2400" dirty="0">
                <a:latin typeface="Arial" charset="0"/>
              </a:rPr>
              <a:t>)</a:t>
            </a:r>
          </a:p>
          <a:p>
            <a:pPr marL="742950" lvl="1" indent="-285750" eaLnBrk="0" hangingPunct="0">
              <a:lnSpc>
                <a:spcPct val="90000"/>
              </a:lnSpc>
              <a:spcBef>
                <a:spcPct val="20000"/>
              </a:spcBef>
              <a:buFontTx/>
              <a:buChar char="•"/>
            </a:pPr>
            <a:r>
              <a:rPr lang="en-US" sz="2400" dirty="0">
                <a:latin typeface="Arial" charset="0"/>
              </a:rPr>
              <a:t>This makes it much cheaper to store and compare points</a:t>
            </a:r>
          </a:p>
          <a:p>
            <a:pPr marL="742950" lvl="1" indent="-285750" eaLnBrk="0" hangingPunct="0">
              <a:lnSpc>
                <a:spcPct val="90000"/>
              </a:lnSpc>
              <a:spcBef>
                <a:spcPct val="20000"/>
              </a:spcBef>
              <a:buFontTx/>
              <a:buChar char="•"/>
            </a:pPr>
            <a:r>
              <a:rPr lang="en-US" sz="2400" dirty="0">
                <a:latin typeface="Arial" charset="0"/>
              </a:rPr>
              <a:t>A bigger deal for higher dimensional problems</a:t>
            </a:r>
          </a:p>
        </p:txBody>
      </p:sp>
    </p:spTree>
    <p:extLst>
      <p:ext uri="{BB962C8B-B14F-4D97-AF65-F5344CB8AC3E}">
        <p14:creationId xmlns:p14="http://schemas.microsoft.com/office/powerpoint/2010/main" val="29444862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t>Linear Subspaces</a:t>
            </a:r>
          </a:p>
        </p:txBody>
      </p:sp>
      <p:sp>
        <p:nvSpPr>
          <p:cNvPr id="73731" name="Content Placeholder 2"/>
          <p:cNvSpPr>
            <a:spLocks noGrp="1"/>
          </p:cNvSpPr>
          <p:nvPr>
            <p:ph idx="1"/>
          </p:nvPr>
        </p:nvSpPr>
        <p:spPr>
          <a:xfrm>
            <a:off x="609600" y="1447800"/>
            <a:ext cx="8077200" cy="4678363"/>
          </a:xfrm>
        </p:spPr>
        <p:txBody>
          <a:bodyPr/>
          <a:lstStyle/>
          <a:p>
            <a:pPr marL="0" indent="0">
              <a:buNone/>
            </a:pPr>
            <a:r>
              <a:rPr lang="en-US" sz="2800" dirty="0" smtClean="0"/>
              <a:t>Some lines will represent the data well and others not, depending on how well the projection separates the data points</a:t>
            </a:r>
          </a:p>
        </p:txBody>
      </p:sp>
      <p:pic>
        <p:nvPicPr>
          <p:cNvPr id="73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432175"/>
            <a:ext cx="896461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2500020"/>
            <a:ext cx="7086601" cy="28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Content Placeholder 2"/>
          <p:cNvSpPr>
            <a:spLocks noGrp="1"/>
          </p:cNvSpPr>
          <p:nvPr>
            <p:ph idx="1"/>
          </p:nvPr>
        </p:nvSpPr>
        <p:spPr>
          <a:xfrm>
            <a:off x="457200" y="1219200"/>
            <a:ext cx="8229600" cy="5638800"/>
          </a:xfrm>
        </p:spPr>
        <p:txBody>
          <a:bodyPr/>
          <a:lstStyle/>
          <a:p>
            <a:pPr marL="0" indent="0">
              <a:buNone/>
            </a:pPr>
            <a:r>
              <a:rPr lang="en-US" sz="2800" dirty="0"/>
              <a:t>R</a:t>
            </a:r>
            <a:r>
              <a:rPr lang="en-US" sz="2800" dirty="0" smtClean="0"/>
              <a:t>ather than using a line, we can do a similar projection using a vector, </a:t>
            </a:r>
            <a:r>
              <a:rPr lang="en-US" sz="2800" i="1" dirty="0" smtClean="0"/>
              <a:t>u</a:t>
            </a:r>
          </a:p>
          <a:p>
            <a:endParaRPr lang="en-US" sz="2400" dirty="0" smtClean="0"/>
          </a:p>
          <a:p>
            <a:endParaRPr lang="en-US" sz="2400" dirty="0" smtClean="0"/>
          </a:p>
          <a:p>
            <a:endParaRPr lang="en-US" dirty="0" smtClean="0"/>
          </a:p>
          <a:p>
            <a:endParaRPr lang="en-US" dirty="0" smtClean="0"/>
          </a:p>
          <a:p>
            <a:endParaRPr lang="en-US" dirty="0" smtClean="0"/>
          </a:p>
          <a:p>
            <a:pPr marL="0" indent="0">
              <a:buNone/>
            </a:pPr>
            <a:endParaRPr lang="en-US" dirty="0" smtClean="0"/>
          </a:p>
          <a:p>
            <a:r>
              <a:rPr lang="en-US" sz="2400" dirty="0" smtClean="0"/>
              <a:t>Scale the vector to obtain any point on the line</a:t>
            </a:r>
          </a:p>
          <a:p>
            <a:r>
              <a:rPr lang="en-US" sz="2400" dirty="0" smtClean="0"/>
              <a:t>Represent points using only their </a:t>
            </a:r>
            <a:r>
              <a:rPr lang="en-US" sz="2400" i="1" dirty="0" smtClean="0"/>
              <a:t>u</a:t>
            </a:r>
            <a:r>
              <a:rPr lang="en-US" sz="2400" b="1" dirty="0" smtClean="0"/>
              <a:t> </a:t>
            </a:r>
            <a:r>
              <a:rPr lang="en-US" sz="2400" dirty="0" smtClean="0"/>
              <a:t>coordinates</a:t>
            </a:r>
          </a:p>
          <a:p>
            <a:r>
              <a:rPr lang="en-US" sz="2400" dirty="0" smtClean="0"/>
              <a:t>Dimensionality of data reduced from 2D to 1D</a:t>
            </a:r>
          </a:p>
        </p:txBody>
      </p:sp>
      <p:sp>
        <p:nvSpPr>
          <p:cNvPr id="74754" name="Title 1"/>
          <p:cNvSpPr>
            <a:spLocks noGrp="1"/>
          </p:cNvSpPr>
          <p:nvPr>
            <p:ph type="title"/>
          </p:nvPr>
        </p:nvSpPr>
        <p:spPr>
          <a:xfrm>
            <a:off x="457200" y="0"/>
            <a:ext cx="8229600" cy="1143000"/>
          </a:xfrm>
        </p:spPr>
        <p:txBody>
          <a:bodyPr/>
          <a:lstStyle/>
          <a:p>
            <a:r>
              <a:rPr lang="en-US" dirty="0" smtClean="0"/>
              <a:t>Linear Subspaces</a:t>
            </a:r>
          </a:p>
        </p:txBody>
      </p:sp>
      <p:sp>
        <p:nvSpPr>
          <p:cNvPr id="74757" name="TextBox 1"/>
          <p:cNvSpPr txBox="1">
            <a:spLocks noChangeArrowheads="1"/>
          </p:cNvSpPr>
          <p:nvPr/>
        </p:nvSpPr>
        <p:spPr bwMode="auto">
          <a:xfrm>
            <a:off x="2514600" y="3048000"/>
            <a:ext cx="55567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i="1" dirty="0"/>
              <a:t>u</a:t>
            </a:r>
          </a:p>
        </p:txBody>
      </p:sp>
      <p:sp>
        <p:nvSpPr>
          <p:cNvPr id="74758" name="TextBox 5"/>
          <p:cNvSpPr txBox="1">
            <a:spLocks noChangeArrowheads="1"/>
          </p:cNvSpPr>
          <p:nvPr/>
        </p:nvSpPr>
        <p:spPr bwMode="auto">
          <a:xfrm>
            <a:off x="6629400" y="3609634"/>
            <a:ext cx="55567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i="1" dirty="0"/>
              <a:t>u</a:t>
            </a:r>
          </a:p>
        </p:txBody>
      </p:sp>
      <p:cxnSp>
        <p:nvCxnSpPr>
          <p:cNvPr id="7" name="Straight Connector 6"/>
          <p:cNvCxnSpPr/>
          <p:nvPr/>
        </p:nvCxnSpPr>
        <p:spPr>
          <a:xfrm flipV="1">
            <a:off x="1524000" y="4038600"/>
            <a:ext cx="685800" cy="1295400"/>
          </a:xfrm>
          <a:prstGeom prst="line">
            <a:avLst/>
          </a:prstGeom>
          <a:ln w="50800">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868362"/>
          </a:xfrm>
        </p:spPr>
        <p:txBody>
          <a:bodyPr/>
          <a:lstStyle/>
          <a:p>
            <a:r>
              <a:rPr lang="en-US" sz="3600" smtClean="0"/>
              <a:t>Principal Component Analysis (PCA)</a:t>
            </a:r>
          </a:p>
        </p:txBody>
      </p:sp>
      <p:sp>
        <p:nvSpPr>
          <p:cNvPr id="68612" name="Rectangle 4"/>
          <p:cNvSpPr>
            <a:spLocks noChangeArrowheads="1"/>
          </p:cNvSpPr>
          <p:nvPr/>
        </p:nvSpPr>
        <p:spPr bwMode="auto">
          <a:xfrm>
            <a:off x="256674" y="1143000"/>
            <a:ext cx="861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400" dirty="0"/>
              <a:t>Problems arise when performing recognition in a high-dimensional space (“</a:t>
            </a:r>
            <a:r>
              <a:rPr lang="en-US" sz="2400" b="1" dirty="0"/>
              <a:t>curse of dimensionality</a:t>
            </a:r>
            <a:r>
              <a:rPr lang="en-US" sz="2400" dirty="0"/>
              <a:t>”)</a:t>
            </a:r>
          </a:p>
          <a:p>
            <a:pPr marL="742950" lvl="1" indent="-285750">
              <a:spcBef>
                <a:spcPct val="20000"/>
              </a:spcBef>
              <a:buClr>
                <a:srgbClr val="000000"/>
              </a:buClr>
              <a:buFont typeface="Arial" pitchFamily="34" charset="0"/>
              <a:buChar char="−"/>
            </a:pPr>
            <a:r>
              <a:rPr lang="en-US" sz="2400" dirty="0"/>
              <a:t>Significant improvements can be achieved by first mapping the data into a </a:t>
            </a:r>
            <a:r>
              <a:rPr lang="en-US" sz="2400" b="1" i="1" dirty="0"/>
              <a:t>lower-dimensional sub</a:t>
            </a:r>
            <a:r>
              <a:rPr lang="en-US" sz="2400" b="1" dirty="0"/>
              <a:t>space</a:t>
            </a:r>
          </a:p>
        </p:txBody>
      </p:sp>
      <p:sp>
        <p:nvSpPr>
          <p:cNvPr id="68613" name="Rectangle 5"/>
          <p:cNvSpPr>
            <a:spLocks noChangeArrowheads="1"/>
          </p:cNvSpPr>
          <p:nvPr/>
        </p:nvSpPr>
        <p:spPr bwMode="auto">
          <a:xfrm>
            <a:off x="228600" y="5029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400" b="1" dirty="0"/>
              <a:t>The goal of PCA is to reduce the dimensionality of the data while retaining the </a:t>
            </a:r>
            <a:r>
              <a:rPr lang="en-US" sz="2400" b="1" i="1" dirty="0" smtClean="0"/>
              <a:t>largest </a:t>
            </a:r>
            <a:r>
              <a:rPr lang="en-US" sz="2400" b="1" i="1" dirty="0"/>
              <a:t>variations</a:t>
            </a:r>
            <a:r>
              <a:rPr lang="en-US" sz="2400" b="1" dirty="0"/>
              <a:t> present in the original data</a:t>
            </a:r>
          </a:p>
        </p:txBody>
      </p:sp>
      <p:pic>
        <p:nvPicPr>
          <p:cNvPr id="6861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923" y="3048000"/>
            <a:ext cx="8622167" cy="1752600"/>
          </a:xfr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3600" smtClean="0"/>
              <a:t>Principal Component Analysis (PCA)</a:t>
            </a:r>
          </a:p>
        </p:txBody>
      </p:sp>
      <p:sp>
        <p:nvSpPr>
          <p:cNvPr id="69635" name="Rectangle 5"/>
          <p:cNvSpPr>
            <a:spLocks noChangeArrowheads="1"/>
          </p:cNvSpPr>
          <p:nvPr/>
        </p:nvSpPr>
        <p:spPr bwMode="auto">
          <a:xfrm>
            <a:off x="228600" y="1371600"/>
            <a:ext cx="853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buClr>
                <a:srgbClr val="000000"/>
              </a:buClr>
              <a:buFont typeface="Arial" pitchFamily="34" charset="0"/>
              <a:buChar char="−"/>
            </a:pPr>
            <a:r>
              <a:rPr lang="en-US" sz="2800" dirty="0"/>
              <a:t>Dimensionality reduction implies information </a:t>
            </a:r>
            <a:r>
              <a:rPr lang="en-US" sz="2800" dirty="0" smtClean="0"/>
              <a:t>will be lost</a:t>
            </a:r>
            <a:endParaRPr lang="en-US" sz="2800" dirty="0"/>
          </a:p>
          <a:p>
            <a:pPr marL="742950" lvl="1" indent="-285750">
              <a:spcBef>
                <a:spcPct val="20000"/>
              </a:spcBef>
              <a:buClr>
                <a:srgbClr val="000000"/>
              </a:buClr>
              <a:buFont typeface="Arial" pitchFamily="34" charset="0"/>
              <a:buChar char="−"/>
            </a:pPr>
            <a:r>
              <a:rPr lang="en-US" sz="2800" dirty="0"/>
              <a:t>How to determine the best lower dimensional subspace?</a:t>
            </a:r>
          </a:p>
          <a:p>
            <a:pPr marL="1200150" lvl="2" indent="-285750">
              <a:spcBef>
                <a:spcPct val="20000"/>
              </a:spcBef>
              <a:buClr>
                <a:srgbClr val="000000"/>
              </a:buClr>
              <a:buFont typeface="Arial" pitchFamily="34" charset="0"/>
              <a:buChar char="−"/>
            </a:pPr>
            <a:r>
              <a:rPr lang="en-US" sz="2800" dirty="0"/>
              <a:t>Maximize information content in the compressed data by </a:t>
            </a:r>
            <a:r>
              <a:rPr lang="en-US" sz="2800" b="1" dirty="0"/>
              <a:t>finding a set of </a:t>
            </a:r>
            <a:r>
              <a:rPr lang="en-US" sz="2800" b="1" i="1" dirty="0"/>
              <a:t>k</a:t>
            </a:r>
            <a:r>
              <a:rPr lang="en-US" sz="2800" b="1" dirty="0"/>
              <a:t> orthogonal vectors that account for as much of the data’s variance as possible</a:t>
            </a:r>
          </a:p>
          <a:p>
            <a:pPr marL="1200150" lvl="2" indent="-285750">
              <a:spcBef>
                <a:spcPct val="20000"/>
              </a:spcBef>
              <a:buClr>
                <a:srgbClr val="000000"/>
              </a:buClr>
              <a:buFont typeface="Arial" pitchFamily="34" charset="0"/>
              <a:buChar char="−"/>
            </a:pPr>
            <a:r>
              <a:rPr lang="en-US" sz="2400" dirty="0"/>
              <a:t>Best dimension = direction in </a:t>
            </a:r>
            <a:r>
              <a:rPr lang="en-US" sz="2400" i="1" dirty="0"/>
              <a:t>n</a:t>
            </a:r>
            <a:r>
              <a:rPr lang="en-US" sz="2400" dirty="0"/>
              <a:t>-D with </a:t>
            </a:r>
            <a:r>
              <a:rPr lang="en-US" sz="2400" i="1" dirty="0"/>
              <a:t>max variance</a:t>
            </a:r>
          </a:p>
          <a:p>
            <a:pPr marL="1200150" lvl="2" indent="-285750">
              <a:spcBef>
                <a:spcPct val="20000"/>
              </a:spcBef>
              <a:buClr>
                <a:srgbClr val="000000"/>
              </a:buClr>
              <a:buFont typeface="Arial" pitchFamily="34" charset="0"/>
              <a:buChar char="−"/>
            </a:pPr>
            <a:r>
              <a:rPr lang="en-US" sz="2400" dirty="0"/>
              <a:t>2</a:t>
            </a:r>
            <a:r>
              <a:rPr lang="en-US" sz="2400" baseline="30000" dirty="0"/>
              <a:t>nd</a:t>
            </a:r>
            <a:r>
              <a:rPr lang="en-US" sz="2400" dirty="0"/>
              <a:t> best dimension = direction orthogonal to first </a:t>
            </a:r>
            <a:r>
              <a:rPr lang="en-US" sz="2400" dirty="0" smtClean="0"/>
              <a:t>with </a:t>
            </a:r>
            <a:r>
              <a:rPr lang="en-US" sz="2400" i="1" dirty="0"/>
              <a:t>max variance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Biometric Authentication</a:t>
            </a:r>
          </a:p>
        </p:txBody>
      </p:sp>
      <p:sp>
        <p:nvSpPr>
          <p:cNvPr id="13315" name="Text Box 3"/>
          <p:cNvSpPr txBox="1">
            <a:spLocks noChangeArrowheads="1"/>
          </p:cNvSpPr>
          <p:nvPr/>
        </p:nvSpPr>
        <p:spPr bwMode="auto">
          <a:xfrm>
            <a:off x="304800" y="1508125"/>
            <a:ext cx="89296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latin typeface="Times" charset="0"/>
              </a:rPr>
              <a:t>Biometrics is catching on in a big way</a:t>
            </a:r>
          </a:p>
          <a:p>
            <a:endParaRPr lang="en-US" sz="2000">
              <a:latin typeface="Times" charset="0"/>
            </a:endParaRPr>
          </a:p>
          <a:p>
            <a:r>
              <a:rPr lang="en-US" sz="2000">
                <a:latin typeface="Times" charset="0"/>
              </a:rPr>
              <a:t>For overt authentication, hand outlines and </a:t>
            </a:r>
            <a:r>
              <a:rPr lang="en-US" sz="2000" b="1">
                <a:latin typeface="Times" charset="0"/>
              </a:rPr>
              <a:t>fingerprints</a:t>
            </a:r>
            <a:r>
              <a:rPr lang="en-US" sz="2000">
                <a:latin typeface="Times" charset="0"/>
              </a:rPr>
              <a:t> have been</a:t>
            </a:r>
          </a:p>
          <a:p>
            <a:r>
              <a:rPr lang="en-US" sz="2000">
                <a:latin typeface="Times" charset="0"/>
              </a:rPr>
              <a:t> very popular, but </a:t>
            </a:r>
            <a:r>
              <a:rPr lang="en-US" sz="2000" b="1">
                <a:latin typeface="Times" charset="0"/>
              </a:rPr>
              <a:t>iris recognition</a:t>
            </a:r>
            <a:r>
              <a:rPr lang="en-US" sz="2000">
                <a:latin typeface="Times" charset="0"/>
              </a:rPr>
              <a:t> is the most dependable in terms</a:t>
            </a:r>
          </a:p>
          <a:p>
            <a:r>
              <a:rPr lang="en-US" sz="2000">
                <a:latin typeface="Times" charset="0"/>
              </a:rPr>
              <a:t> of giving a threshold, with few false negatives and false positives.</a:t>
            </a:r>
          </a:p>
          <a:p>
            <a:endParaRPr lang="en-US" sz="2000">
              <a:latin typeface="Times" charset="0"/>
            </a:endParaRPr>
          </a:p>
          <a:p>
            <a:r>
              <a:rPr lang="en-US" sz="2000">
                <a:latin typeface="Times" charset="0"/>
              </a:rPr>
              <a:t>For covert authentication, a huge amount of research has gone into</a:t>
            </a:r>
          </a:p>
          <a:p>
            <a:r>
              <a:rPr lang="en-US" sz="2000">
                <a:latin typeface="Times" charset="0"/>
              </a:rPr>
              <a:t>face recognition</a:t>
            </a:r>
          </a:p>
          <a:p>
            <a:r>
              <a:rPr lang="en-US" sz="2000">
                <a:latin typeface="Times" charset="0"/>
              </a:rPr>
              <a:t>Visionics tested its FaceIt system in Palm Beach Airport for a month</a:t>
            </a:r>
          </a:p>
          <a:p>
            <a:r>
              <a:rPr lang="en-US" sz="2000">
                <a:latin typeface="Times" charset="0"/>
              </a:rPr>
              <a:t> in 2002. 15 employees were compared against a database of 250 </a:t>
            </a:r>
          </a:p>
          <a:p>
            <a:r>
              <a:rPr lang="en-US" sz="2000">
                <a:latin typeface="Times" charset="0"/>
              </a:rPr>
              <a:t> mug shots of airport workers. Out of 958 attempts, only 455 </a:t>
            </a:r>
          </a:p>
          <a:p>
            <a:r>
              <a:rPr lang="en-US" sz="2000">
                <a:latin typeface="Times" charset="0"/>
              </a:rPr>
              <a:t> successful identifications were made. The Tampa police department</a:t>
            </a:r>
          </a:p>
          <a:p>
            <a:r>
              <a:rPr lang="en-US" sz="2000">
                <a:latin typeface="Times" charset="0"/>
              </a:rPr>
              <a:t> also tried FaceIt over 6 months and failed to make any match with a</a:t>
            </a:r>
          </a:p>
          <a:p>
            <a:r>
              <a:rPr lang="en-US" sz="2000">
                <a:latin typeface="Times" charset="0"/>
              </a:rPr>
              <a:t> database of known criminals.</a:t>
            </a:r>
          </a:p>
          <a:p>
            <a:endParaRPr lang="en-US" sz="2000">
              <a:latin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s://onlinecourses.science.psu.edu/stat857/sites/onlinecourses.science.psu.edu.stat857/files/lesson05/PCA_plot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3923831"/>
            <a:ext cx="4011780" cy="2798638"/>
          </a:xfrm>
          <a:prstGeom prst="rect">
            <a:avLst/>
          </a:prstGeom>
          <a:noFill/>
          <a:extLst>
            <a:ext uri="{909E8E84-426E-40dd-AFC4-6F175D3DCCD1}">
              <a14:hiddenFill xmlns:a14="http://schemas.microsoft.com/office/drawing/2010/main">
                <a:solidFill>
                  <a:srgbClr val="FFFFFF"/>
                </a:solidFill>
              </a14:hiddenFill>
            </a:ext>
          </a:extLst>
        </p:spPr>
      </p:pic>
      <p:pic>
        <p:nvPicPr>
          <p:cNvPr id="271364" name="Picture 4" descr="http://www.mech.uq.edu.au/courses/mech4710/pca/p_vs_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5" y="3788299"/>
            <a:ext cx="4086601" cy="3069702"/>
          </a:xfrm>
          <a:prstGeom prst="rect">
            <a:avLst/>
          </a:prstGeom>
          <a:noFill/>
          <a:extLst>
            <a:ext uri="{909E8E84-426E-40dd-AFC4-6F175D3DCCD1}">
              <a14:hiddenFill xmlns:a14="http://schemas.microsoft.com/office/drawing/2010/main">
                <a:solidFill>
                  <a:srgbClr val="FFFFFF"/>
                </a:solidFill>
              </a14:hiddenFill>
            </a:ext>
          </a:extLst>
        </p:spPr>
      </p:pic>
      <p:sp>
        <p:nvSpPr>
          <p:cNvPr id="70659" name="Rectangle 2"/>
          <p:cNvSpPr>
            <a:spLocks noGrp="1" noChangeArrowheads="1"/>
          </p:cNvSpPr>
          <p:nvPr>
            <p:ph type="title"/>
          </p:nvPr>
        </p:nvSpPr>
        <p:spPr/>
        <p:txBody>
          <a:bodyPr/>
          <a:lstStyle/>
          <a:p>
            <a:pPr eaLnBrk="1" hangingPunct="1"/>
            <a:r>
              <a:rPr lang="en-US" sz="3600" smtClean="0"/>
              <a:t>Principal Component Analysis (PCA)</a:t>
            </a:r>
          </a:p>
        </p:txBody>
      </p:sp>
      <p:sp>
        <p:nvSpPr>
          <p:cNvPr id="70660" name="Rectangle 3"/>
          <p:cNvSpPr>
            <a:spLocks noChangeArrowheads="1"/>
          </p:cNvSpPr>
          <p:nvPr/>
        </p:nvSpPr>
        <p:spPr bwMode="auto">
          <a:xfrm>
            <a:off x="685800" y="14605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000000"/>
              </a:buClr>
              <a:buFontTx/>
              <a:buChar char="•"/>
            </a:pPr>
            <a:r>
              <a:rPr lang="en-US" sz="2400" b="1"/>
              <a:t>Geometric interpretation</a:t>
            </a:r>
          </a:p>
        </p:txBody>
      </p:sp>
      <p:sp>
        <p:nvSpPr>
          <p:cNvPr id="2317316" name="Rectangle 4"/>
          <p:cNvSpPr>
            <a:spLocks noChangeArrowheads="1"/>
          </p:cNvSpPr>
          <p:nvPr/>
        </p:nvSpPr>
        <p:spPr bwMode="auto">
          <a:xfrm>
            <a:off x="533400" y="1917700"/>
            <a:ext cx="81010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buClr>
                <a:srgbClr val="000000"/>
              </a:buClr>
              <a:buFont typeface="Arial" pitchFamily="34" charset="0"/>
              <a:buChar char="−"/>
            </a:pPr>
            <a:r>
              <a:rPr lang="en-US" sz="2000" dirty="0"/>
              <a:t>PCA </a:t>
            </a:r>
            <a:r>
              <a:rPr lang="en-US" sz="2000" dirty="0" smtClean="0"/>
              <a:t> projects </a:t>
            </a:r>
            <a:r>
              <a:rPr lang="en-US" sz="2000" dirty="0"/>
              <a:t>the data along the directions where the data varies the </a:t>
            </a:r>
            <a:r>
              <a:rPr lang="en-US" sz="2000" b="1" i="1" dirty="0"/>
              <a:t>most</a:t>
            </a:r>
          </a:p>
          <a:p>
            <a:pPr marL="742950" lvl="1" indent="-285750">
              <a:spcBef>
                <a:spcPct val="20000"/>
              </a:spcBef>
              <a:buClr>
                <a:srgbClr val="000000"/>
              </a:buClr>
              <a:buFont typeface="Arial" pitchFamily="34" charset="0"/>
              <a:buChar char="−"/>
            </a:pPr>
            <a:r>
              <a:rPr lang="en-US" sz="2000" dirty="0" smtClean="0"/>
              <a:t>The </a:t>
            </a:r>
            <a:r>
              <a:rPr lang="en-US" sz="2000" dirty="0" smtClean="0"/>
              <a:t>vectors </a:t>
            </a:r>
            <a:r>
              <a:rPr lang="en-US" sz="2000" dirty="0" smtClean="0"/>
              <a:t>define a new coordinate system in which to represent each image</a:t>
            </a:r>
            <a:endParaRPr lang="en-US" sz="20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7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73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0"/>
            <a:ext cx="8229600" cy="5181600"/>
          </a:xfrm>
        </p:spPr>
        <p:txBody>
          <a:bodyPr/>
          <a:lstStyle/>
          <a:p>
            <a:r>
              <a:rPr lang="en-US" sz="2800" dirty="0" smtClean="0"/>
              <a:t>The covariance between two pixels expresses how correlated they are (i.e., to what degree they </a:t>
            </a:r>
            <a:r>
              <a:rPr lang="en-US" sz="2800" dirty="0" smtClean="0"/>
              <a:t>“co</a:t>
            </a:r>
            <a:r>
              <a:rPr lang="en-US" sz="2800" dirty="0" smtClean="0"/>
              <a:t>-</a:t>
            </a:r>
            <a:r>
              <a:rPr lang="en-US" sz="2800" dirty="0" smtClean="0"/>
              <a:t>vary”)</a:t>
            </a:r>
            <a:endParaRPr lang="en-US" sz="2800" dirty="0" smtClean="0"/>
          </a:p>
          <a:p>
            <a:r>
              <a:rPr lang="en-US" sz="2800" dirty="0" smtClean="0"/>
              <a:t>The </a:t>
            </a:r>
            <a:r>
              <a:rPr lang="en-US" sz="2800" i="1" dirty="0" smtClean="0"/>
              <a:t>n</a:t>
            </a:r>
            <a:r>
              <a:rPr lang="en-US" sz="2800" dirty="0" smtClean="0"/>
              <a:t> x </a:t>
            </a:r>
            <a:r>
              <a:rPr lang="en-US" sz="2800" i="1" dirty="0" smtClean="0"/>
              <a:t>n</a:t>
            </a:r>
            <a:r>
              <a:rPr lang="en-US" sz="2800" dirty="0" smtClean="0"/>
              <a:t> covariance matrix for an image with </a:t>
            </a:r>
            <a:r>
              <a:rPr lang="en-US" sz="2800" i="1" dirty="0" smtClean="0"/>
              <a:t>n</a:t>
            </a:r>
            <a:r>
              <a:rPr lang="en-US" sz="2800" dirty="0" smtClean="0"/>
              <a:t> pixels expresses how correlated each pair of pixels is</a:t>
            </a:r>
          </a:p>
          <a:p>
            <a:r>
              <a:rPr lang="en-US" sz="2800" dirty="0" smtClean="0"/>
              <a:t>The eigenvectors of this matrix with the largest eigenvalues correspond to the pixels in which the data varies the most</a:t>
            </a:r>
          </a:p>
          <a:p>
            <a:endParaRPr lang="en-US" dirty="0"/>
          </a:p>
        </p:txBody>
      </p:sp>
    </p:spTree>
    <p:extLst>
      <p:ext uri="{BB962C8B-B14F-4D97-AF65-F5344CB8AC3E}">
        <p14:creationId xmlns:p14="http://schemas.microsoft.com/office/powerpoint/2010/main" val="3480347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944562"/>
          </a:xfrm>
        </p:spPr>
        <p:txBody>
          <a:bodyPr/>
          <a:lstStyle/>
          <a:p>
            <a:r>
              <a:rPr lang="en-US" smtClean="0"/>
              <a:t>Eigenvectors</a:t>
            </a:r>
          </a:p>
        </p:txBody>
      </p:sp>
      <p:sp>
        <p:nvSpPr>
          <p:cNvPr id="3" name="Content Placeholder 2"/>
          <p:cNvSpPr>
            <a:spLocks noGrp="1"/>
          </p:cNvSpPr>
          <p:nvPr>
            <p:ph idx="1"/>
          </p:nvPr>
        </p:nvSpPr>
        <p:spPr>
          <a:xfrm>
            <a:off x="457200" y="1371600"/>
            <a:ext cx="8229600" cy="5181600"/>
          </a:xfrm>
        </p:spPr>
        <p:txBody>
          <a:bodyPr/>
          <a:lstStyle/>
          <a:p>
            <a:pPr>
              <a:defRPr/>
            </a:pPr>
            <a:r>
              <a:rPr lang="en-US" sz="2800" dirty="0" smtClean="0"/>
              <a:t>An </a:t>
            </a:r>
            <a:r>
              <a:rPr lang="en-US" sz="2800" b="1" dirty="0" smtClean="0"/>
              <a:t>eigenvector</a:t>
            </a:r>
            <a:r>
              <a:rPr lang="en-US" sz="2800" dirty="0" smtClean="0"/>
              <a:t> is a vector, </a:t>
            </a:r>
            <a:r>
              <a:rPr lang="en-US" i="1" dirty="0" smtClean="0">
                <a:latin typeface="Times New Roman" panose="02020603050405020304" pitchFamily="18" charset="0"/>
                <a:cs typeface="Times New Roman" panose="02020603050405020304" pitchFamily="18" charset="0"/>
              </a:rPr>
              <a:t>u</a:t>
            </a:r>
            <a:r>
              <a:rPr lang="en-US" sz="2800" dirty="0" smtClean="0"/>
              <a:t>, that satisfies</a:t>
            </a:r>
          </a:p>
          <a:p>
            <a:pPr>
              <a:defRPr/>
            </a:pPr>
            <a:endParaRPr lang="en-US" dirty="0"/>
          </a:p>
          <a:p>
            <a:pPr marL="0" indent="0">
              <a:buFontTx/>
              <a:buNone/>
              <a:defRPr/>
            </a:pPr>
            <a:r>
              <a:rPr lang="en-US" sz="2800" dirty="0"/>
              <a:t> </a:t>
            </a:r>
            <a:r>
              <a:rPr lang="en-US" sz="2800" dirty="0" smtClean="0"/>
              <a:t>   where </a:t>
            </a:r>
            <a:r>
              <a:rPr lang="en-US" sz="2800" b="1" dirty="0" smtClean="0"/>
              <a:t>C</a:t>
            </a:r>
            <a:r>
              <a:rPr lang="en-US" sz="2800" dirty="0" smtClean="0"/>
              <a:t> is a square matrix, and </a:t>
            </a:r>
            <a:r>
              <a:rPr lang="en-US" i="1" dirty="0" err="1" smtClean="0">
                <a:latin typeface="Times New Roman"/>
                <a:cs typeface="Times New Roman"/>
                <a:sym typeface="Symbol"/>
              </a:rPr>
              <a:t>λ</a:t>
            </a:r>
            <a:r>
              <a:rPr lang="en-US" sz="2800" dirty="0" smtClean="0">
                <a:sym typeface="Symbol"/>
              </a:rPr>
              <a:t> is a scalar 	called the </a:t>
            </a:r>
            <a:r>
              <a:rPr lang="en-US" sz="2800" b="1" dirty="0" smtClean="0">
                <a:sym typeface="Symbol"/>
              </a:rPr>
              <a:t>eigenvalue</a:t>
            </a:r>
          </a:p>
          <a:p>
            <a:pPr>
              <a:defRPr/>
            </a:pPr>
            <a:r>
              <a:rPr lang="en-US" sz="2800" dirty="0" smtClean="0">
                <a:sym typeface="Symbol"/>
              </a:rPr>
              <a:t>Example (for 2D data):</a:t>
            </a:r>
          </a:p>
          <a:p>
            <a:pPr>
              <a:defRPr/>
            </a:pPr>
            <a:endParaRPr lang="en-US" sz="2800" dirty="0">
              <a:sym typeface="Symbol"/>
            </a:endParaRPr>
          </a:p>
          <a:p>
            <a:pPr>
              <a:defRPr/>
            </a:pPr>
            <a:endParaRPr lang="en-US" sz="2800" dirty="0" smtClean="0">
              <a:sym typeface="Symbol"/>
            </a:endParaRPr>
          </a:p>
          <a:p>
            <a:pPr>
              <a:defRPr/>
            </a:pPr>
            <a:endParaRPr lang="en-US" sz="2800" dirty="0" smtClean="0">
              <a:sym typeface="Symbol"/>
            </a:endParaRPr>
          </a:p>
          <a:p>
            <a:pPr>
              <a:defRPr/>
            </a:pPr>
            <a:endParaRPr lang="en-US" sz="2800" dirty="0" smtClean="0">
              <a:sym typeface="Symbol"/>
            </a:endParaRPr>
          </a:p>
          <a:p>
            <a:pPr>
              <a:defRPr/>
            </a:pPr>
            <a:r>
              <a:rPr lang="en-US" sz="2800" dirty="0" smtClean="0">
                <a:sym typeface="Symbol"/>
              </a:rPr>
              <a:t>So eigenvalue </a:t>
            </a:r>
            <a:r>
              <a:rPr lang="en-US" dirty="0" err="1" smtClean="0">
                <a:latin typeface="Times New Roman"/>
                <a:cs typeface="Times New Roman"/>
                <a:sym typeface="Symbol"/>
              </a:rPr>
              <a:t>λ</a:t>
            </a:r>
            <a:r>
              <a:rPr lang="en-US" sz="2800" dirty="0" smtClean="0">
                <a:sym typeface="Symbol"/>
              </a:rPr>
              <a:t> = 4 for this eigenvector, </a:t>
            </a:r>
            <a:r>
              <a:rPr lang="en-US" i="1" dirty="0" smtClean="0">
                <a:latin typeface="Times New Roman" panose="02020603050405020304" pitchFamily="18" charset="0"/>
                <a:cs typeface="Times New Roman" panose="02020603050405020304" pitchFamily="18" charset="0"/>
                <a:sym typeface="Symbol"/>
              </a:rPr>
              <a:t>u</a:t>
            </a:r>
            <a:endParaRPr lang="en-US" sz="2800" i="1" dirty="0">
              <a:latin typeface="Times New Roman" panose="02020603050405020304" pitchFamily="18" charset="0"/>
              <a:cs typeface="Times New Roman" panose="02020603050405020304" pitchFamily="18" charset="0"/>
            </a:endParaRPr>
          </a:p>
        </p:txBody>
      </p:sp>
      <p:graphicFrame>
        <p:nvGraphicFramePr>
          <p:cNvPr id="75780" name="Object 3"/>
          <p:cNvGraphicFramePr>
            <a:graphicFrameLocks noChangeAspect="1"/>
          </p:cNvGraphicFramePr>
          <p:nvPr/>
        </p:nvGraphicFramePr>
        <p:xfrm>
          <a:off x="3352800" y="1828800"/>
          <a:ext cx="2160588" cy="762000"/>
        </p:xfrm>
        <a:graphic>
          <a:graphicData uri="http://schemas.openxmlformats.org/presentationml/2006/ole">
            <mc:AlternateContent xmlns:mc="http://schemas.openxmlformats.org/markup-compatibility/2006">
              <mc:Choice xmlns:v="urn:schemas-microsoft-com:vml" Requires="v">
                <p:oleObj spid="_x0000_s76205" name="Equation" r:id="rId4" imgW="647700" imgH="228600" progId="Equation.3">
                  <p:embed/>
                </p:oleObj>
              </mc:Choice>
              <mc:Fallback>
                <p:oleObj name="Equation" r:id="rId4" imgW="6477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828800"/>
                        <a:ext cx="21605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781" name="Object 4"/>
          <p:cNvGraphicFramePr>
            <a:graphicFrameLocks noChangeAspect="1"/>
          </p:cNvGraphicFramePr>
          <p:nvPr>
            <p:extLst>
              <p:ext uri="{D42A27DB-BD31-4B8C-83A1-F6EECF244321}">
                <p14:modId xmlns:p14="http://schemas.microsoft.com/office/powerpoint/2010/main" val="2219780567"/>
              </p:ext>
            </p:extLst>
          </p:nvPr>
        </p:nvGraphicFramePr>
        <p:xfrm>
          <a:off x="381000" y="4343400"/>
          <a:ext cx="1676400" cy="1219465"/>
        </p:xfrm>
        <a:graphic>
          <a:graphicData uri="http://schemas.openxmlformats.org/presentationml/2006/ole">
            <mc:AlternateContent xmlns:mc="http://schemas.openxmlformats.org/markup-compatibility/2006">
              <mc:Choice xmlns:v="urn:schemas-microsoft-com:vml" Requires="v">
                <p:oleObj spid="_x0000_s76206" name="Equation" r:id="rId6" imgW="723586" imgH="457002" progId="Equation.3">
                  <p:embed/>
                </p:oleObj>
              </mc:Choice>
              <mc:Fallback>
                <p:oleObj name="Equation" r:id="rId6" imgW="723586" imgH="457002"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343400"/>
                        <a:ext cx="1676400" cy="1219465"/>
                      </a:xfrm>
                      <a:prstGeom prst="rect">
                        <a:avLst/>
                      </a:prstGeom>
                      <a:noFill/>
                      <a:ln>
                        <a:noFill/>
                      </a:ln>
                      <a:extLst/>
                    </p:spPr>
                  </p:pic>
                </p:oleObj>
              </mc:Fallback>
            </mc:AlternateContent>
          </a:graphicData>
        </a:graphic>
      </p:graphicFrame>
      <p:graphicFrame>
        <p:nvGraphicFramePr>
          <p:cNvPr id="75782" name="Object 5"/>
          <p:cNvGraphicFramePr>
            <a:graphicFrameLocks noChangeAspect="1"/>
          </p:cNvGraphicFramePr>
          <p:nvPr>
            <p:extLst>
              <p:ext uri="{D42A27DB-BD31-4B8C-83A1-F6EECF244321}">
                <p14:modId xmlns:p14="http://schemas.microsoft.com/office/powerpoint/2010/main" val="3124055875"/>
              </p:ext>
            </p:extLst>
          </p:nvPr>
        </p:nvGraphicFramePr>
        <p:xfrm>
          <a:off x="2286000" y="4343400"/>
          <a:ext cx="1206034" cy="1143000"/>
        </p:xfrm>
        <a:graphic>
          <a:graphicData uri="http://schemas.openxmlformats.org/presentationml/2006/ole">
            <mc:AlternateContent xmlns:mc="http://schemas.openxmlformats.org/markup-compatibility/2006">
              <mc:Choice xmlns:v="urn:schemas-microsoft-com:vml" Requires="v">
                <p:oleObj spid="_x0000_s76207" name="Equation" r:id="rId8" imgW="482600" imgH="457200" progId="Equation.3">
                  <p:embed/>
                </p:oleObj>
              </mc:Choice>
              <mc:Fallback>
                <p:oleObj name="Equation" r:id="rId8" imgW="482600" imgH="4572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343400"/>
                        <a:ext cx="1206034" cy="1143000"/>
                      </a:xfrm>
                      <a:prstGeom prst="rect">
                        <a:avLst/>
                      </a:prstGeom>
                      <a:noFill/>
                      <a:ln>
                        <a:noFill/>
                      </a:ln>
                      <a:extLst/>
                    </p:spPr>
                  </p:pic>
                </p:oleObj>
              </mc:Fallback>
            </mc:AlternateContent>
          </a:graphicData>
        </a:graphic>
      </p:graphicFrame>
      <p:graphicFrame>
        <p:nvGraphicFramePr>
          <p:cNvPr id="75783" name="Object 6"/>
          <p:cNvGraphicFramePr>
            <a:graphicFrameLocks noChangeAspect="1"/>
          </p:cNvGraphicFramePr>
          <p:nvPr>
            <p:extLst>
              <p:ext uri="{D42A27DB-BD31-4B8C-83A1-F6EECF244321}">
                <p14:modId xmlns:p14="http://schemas.microsoft.com/office/powerpoint/2010/main" val="95859311"/>
              </p:ext>
            </p:extLst>
          </p:nvPr>
        </p:nvGraphicFramePr>
        <p:xfrm>
          <a:off x="3963988" y="4343400"/>
          <a:ext cx="5027612" cy="1048890"/>
        </p:xfrm>
        <a:graphic>
          <a:graphicData uri="http://schemas.openxmlformats.org/presentationml/2006/ole">
            <mc:AlternateContent xmlns:mc="http://schemas.openxmlformats.org/markup-compatibility/2006">
              <mc:Choice xmlns:v="urn:schemas-microsoft-com:vml" Requires="v">
                <p:oleObj spid="_x0000_s76208" name="Equation" r:id="rId10" imgW="2374900" imgH="495300" progId="Equation.DSMT4">
                  <p:embed/>
                </p:oleObj>
              </mc:Choice>
              <mc:Fallback>
                <p:oleObj name="Equation" r:id="rId10" imgW="2374900" imgH="495300" progId="Equation.DSMT4">
                  <p:embed/>
                  <p:pic>
                    <p:nvPicPr>
                      <p:cNvPr id="0" name="Object 6"/>
                      <p:cNvPicPr>
                        <a:picLocks noChangeAspect="1" noChangeArrowheads="1"/>
                      </p:cNvPicPr>
                      <p:nvPr/>
                    </p:nvPicPr>
                    <p:blipFill>
                      <a:blip r:embed="rId11"/>
                      <a:srcRect/>
                      <a:stretch>
                        <a:fillRect/>
                      </a:stretch>
                    </p:blipFill>
                    <p:spPr bwMode="auto">
                      <a:xfrm>
                        <a:off x="3963988" y="4343400"/>
                        <a:ext cx="5027612" cy="1048890"/>
                      </a:xfrm>
                      <a:prstGeom prst="rect">
                        <a:avLst/>
                      </a:prstGeom>
                      <a:noFill/>
                      <a:ln>
                        <a:noFill/>
                      </a:ln>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Eigenvectors</a:t>
            </a:r>
          </a:p>
        </p:txBody>
      </p:sp>
      <p:sp>
        <p:nvSpPr>
          <p:cNvPr id="76803" name="Content Placeholder 2"/>
          <p:cNvSpPr>
            <a:spLocks noGrp="1"/>
          </p:cNvSpPr>
          <p:nvPr>
            <p:ph idx="1"/>
          </p:nvPr>
        </p:nvSpPr>
        <p:spPr>
          <a:xfrm>
            <a:off x="685800" y="1600200"/>
            <a:ext cx="8001000" cy="4525963"/>
          </a:xfrm>
        </p:spPr>
        <p:txBody>
          <a:bodyPr/>
          <a:lstStyle/>
          <a:p>
            <a:r>
              <a:rPr lang="en-US" sz="2800" smtClean="0"/>
              <a:t>Matrices perform transformations on vectors (e.g., rotations)</a:t>
            </a:r>
          </a:p>
          <a:p>
            <a:r>
              <a:rPr lang="en-US" sz="2800" smtClean="0"/>
              <a:t>Eigenvectors of a matrix are special vectors that are scaled by that matrix</a:t>
            </a:r>
          </a:p>
          <a:p>
            <a:r>
              <a:rPr lang="en-US" sz="2800" smtClean="0"/>
              <a:t>Different matrices have different eigenvectors</a:t>
            </a:r>
          </a:p>
          <a:p>
            <a:r>
              <a:rPr lang="en-US" sz="2800" smtClean="0"/>
              <a:t>Only square matrices have eigenvectors</a:t>
            </a:r>
          </a:p>
          <a:p>
            <a:r>
              <a:rPr lang="en-US" sz="2800" smtClean="0"/>
              <a:t>Not all square matrices have eigenvectors</a:t>
            </a:r>
          </a:p>
          <a:p>
            <a:r>
              <a:rPr lang="en-US" sz="2800" smtClean="0"/>
              <a:t>All eigenvectors are orthogonal (i.e., perpendicular)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4"/>
          <p:cNvSpPr>
            <a:spLocks noGrp="1"/>
          </p:cNvSpPr>
          <p:nvPr>
            <p:ph type="title"/>
          </p:nvPr>
        </p:nvSpPr>
        <p:spPr/>
        <p:txBody>
          <a:bodyPr/>
          <a:lstStyle/>
          <a:p>
            <a:r>
              <a:rPr lang="en-US" sz="3600" smtClean="0"/>
              <a:t>Principal Component Analysis (PCA)</a:t>
            </a:r>
          </a:p>
        </p:txBody>
      </p:sp>
      <p:sp>
        <p:nvSpPr>
          <p:cNvPr id="6" name="Content Placeholder 5"/>
          <p:cNvSpPr>
            <a:spLocks noGrp="1"/>
          </p:cNvSpPr>
          <p:nvPr>
            <p:ph idx="1"/>
          </p:nvPr>
        </p:nvSpPr>
        <p:spPr>
          <a:xfrm>
            <a:off x="457200" y="1600200"/>
            <a:ext cx="8001000" cy="4525963"/>
          </a:xfrm>
        </p:spPr>
        <p:txBody>
          <a:bodyPr/>
          <a:lstStyle/>
          <a:p>
            <a:pPr lvl="1" eaLnBrk="1" hangingPunct="1">
              <a:buClr>
                <a:srgbClr val="000000"/>
              </a:buClr>
              <a:buFont typeface="Arial" charset="0"/>
              <a:buChar char="−"/>
              <a:defRPr/>
            </a:pPr>
            <a:r>
              <a:rPr lang="en-US" kern="1200" dirty="0">
                <a:solidFill>
                  <a:srgbClr val="000000"/>
                </a:solidFill>
                <a:ea typeface="+mn-ea"/>
                <a:cs typeface="+mn-cs"/>
              </a:rPr>
              <a:t>The best low-dimensional space can be determined by the “best” eigenvectors of the covariance matrix of the data, i.e., the eigenvectors corresponding to the largest eigenvalues – also called “</a:t>
            </a:r>
            <a:r>
              <a:rPr lang="en-US" b="1" kern="1200" dirty="0">
                <a:solidFill>
                  <a:srgbClr val="000000"/>
                </a:solidFill>
                <a:ea typeface="+mn-ea"/>
                <a:cs typeface="+mn-cs"/>
              </a:rPr>
              <a:t>principal components</a:t>
            </a:r>
            <a:r>
              <a:rPr lang="en-US" kern="1200" dirty="0" smtClean="0">
                <a:solidFill>
                  <a:srgbClr val="000000"/>
                </a:solidFill>
                <a:ea typeface="+mn-ea"/>
                <a:cs typeface="+mn-cs"/>
              </a:rPr>
              <a:t>”</a:t>
            </a:r>
            <a:endParaRPr lang="en-US" kern="1200" dirty="0">
              <a:solidFill>
                <a:srgbClr val="000000"/>
              </a:solidFill>
              <a:ea typeface="+mn-ea"/>
              <a:cs typeface="+mn-cs"/>
            </a:endParaRPr>
          </a:p>
          <a:p>
            <a:pPr lvl="1" eaLnBrk="1" hangingPunct="1">
              <a:buClr>
                <a:srgbClr val="000000"/>
              </a:buClr>
              <a:buFont typeface="Arial" charset="0"/>
              <a:buChar char="−"/>
              <a:defRPr/>
            </a:pPr>
            <a:endParaRPr lang="en-US" kern="1200" dirty="0" smtClean="0">
              <a:solidFill>
                <a:srgbClr val="000000"/>
              </a:solidFill>
              <a:ea typeface="+mn-ea"/>
              <a:cs typeface="+mn-cs"/>
            </a:endParaRPr>
          </a:p>
          <a:p>
            <a:pPr lvl="1" eaLnBrk="1" hangingPunct="1">
              <a:buClr>
                <a:srgbClr val="000000"/>
              </a:buClr>
              <a:buFont typeface="Arial" charset="0"/>
              <a:buChar char="−"/>
              <a:defRPr/>
            </a:pPr>
            <a:r>
              <a:rPr lang="en-US" kern="1200" dirty="0" smtClean="0">
                <a:solidFill>
                  <a:srgbClr val="000000"/>
                </a:solidFill>
                <a:ea typeface="+mn-ea"/>
                <a:cs typeface="+mn-cs"/>
              </a:rPr>
              <a:t>Can be efficiently computed using the Singular Value Decomposition (SVD) algorithm</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smtClean="0"/>
              <a:t>Algorithm</a:t>
            </a:r>
          </a:p>
        </p:txBody>
      </p:sp>
      <p:sp>
        <p:nvSpPr>
          <p:cNvPr id="77827" name="Content Placeholder 2"/>
          <p:cNvSpPr>
            <a:spLocks noGrp="1"/>
          </p:cNvSpPr>
          <p:nvPr>
            <p:ph idx="1"/>
          </p:nvPr>
        </p:nvSpPr>
        <p:spPr>
          <a:xfrm>
            <a:off x="457200" y="1600200"/>
            <a:ext cx="8229600" cy="5029200"/>
          </a:xfrm>
        </p:spPr>
        <p:txBody>
          <a:bodyPr/>
          <a:lstStyle/>
          <a:p>
            <a:r>
              <a:rPr lang="en-US" dirty="0" smtClean="0"/>
              <a:t>Each input image, </a:t>
            </a:r>
            <a:r>
              <a:rPr lang="en-US" i="1" dirty="0" smtClean="0">
                <a:solidFill>
                  <a:srgbClr val="000000"/>
                </a:solidFill>
              </a:rPr>
              <a:t>X</a:t>
            </a:r>
            <a:r>
              <a:rPr lang="en-US" i="1" baseline="-25000" dirty="0" smtClean="0">
                <a:solidFill>
                  <a:srgbClr val="000000"/>
                </a:solidFill>
              </a:rPr>
              <a:t>i</a:t>
            </a:r>
            <a:r>
              <a:rPr lang="en-US" dirty="0" smtClean="0">
                <a:solidFill>
                  <a:srgbClr val="000000"/>
                </a:solidFill>
              </a:rPr>
              <a:t> , </a:t>
            </a:r>
            <a:r>
              <a:rPr lang="en-US" dirty="0" smtClean="0"/>
              <a:t>is an </a:t>
            </a:r>
            <a:r>
              <a:rPr lang="en-US" i="1" dirty="0" smtClean="0"/>
              <a:t>n-</a:t>
            </a:r>
            <a:r>
              <a:rPr lang="en-US" dirty="0" smtClean="0"/>
              <a:t>D column vector of all pixel values (in raster order)</a:t>
            </a:r>
          </a:p>
          <a:p>
            <a:r>
              <a:rPr lang="en-US" dirty="0" smtClean="0"/>
              <a:t>Compute “average face” image </a:t>
            </a:r>
            <a:r>
              <a:rPr lang="en-US" i="1" dirty="0" smtClean="0"/>
              <a:t>A</a:t>
            </a:r>
            <a:r>
              <a:rPr lang="en-US" dirty="0" smtClean="0"/>
              <a:t> from all </a:t>
            </a:r>
            <a:r>
              <a:rPr lang="en-US" i="1" dirty="0" smtClean="0"/>
              <a:t>M</a:t>
            </a:r>
            <a:r>
              <a:rPr lang="en-US" dirty="0" smtClean="0"/>
              <a:t> training images of all people:</a:t>
            </a:r>
          </a:p>
          <a:p>
            <a:endParaRPr lang="en-US" dirty="0" smtClean="0"/>
          </a:p>
          <a:p>
            <a:endParaRPr lang="en-US" dirty="0" smtClean="0"/>
          </a:p>
          <a:p>
            <a:r>
              <a:rPr lang="en-US" dirty="0" smtClean="0"/>
              <a:t>Normalize each training image, </a:t>
            </a:r>
            <a:r>
              <a:rPr lang="en-US" i="1" dirty="0" smtClean="0"/>
              <a:t>X</a:t>
            </a:r>
            <a:r>
              <a:rPr lang="en-US" i="1" baseline="-25000" dirty="0" smtClean="0"/>
              <a:t>i</a:t>
            </a:r>
            <a:r>
              <a:rPr lang="en-US" dirty="0" smtClean="0"/>
              <a:t>, by subtracting the average face:</a:t>
            </a:r>
          </a:p>
          <a:p>
            <a:endParaRPr lang="en-US" dirty="0" smtClean="0"/>
          </a:p>
        </p:txBody>
      </p:sp>
      <p:graphicFrame>
        <p:nvGraphicFramePr>
          <p:cNvPr id="77828" name="Object 3"/>
          <p:cNvGraphicFramePr>
            <a:graphicFrameLocks noChangeAspect="1"/>
          </p:cNvGraphicFramePr>
          <p:nvPr/>
        </p:nvGraphicFramePr>
        <p:xfrm>
          <a:off x="3282950" y="3657600"/>
          <a:ext cx="2327275" cy="1181100"/>
        </p:xfrm>
        <a:graphic>
          <a:graphicData uri="http://schemas.openxmlformats.org/presentationml/2006/ole">
            <mc:AlternateContent xmlns:mc="http://schemas.openxmlformats.org/markup-compatibility/2006">
              <mc:Choice xmlns:v="urn:schemas-microsoft-com:vml" Requires="v">
                <p:oleObj spid="_x0000_s78047" name="Equation" r:id="rId4" imgW="850531" imgH="431613" progId="Equation.3">
                  <p:embed/>
                </p:oleObj>
              </mc:Choice>
              <mc:Fallback>
                <p:oleObj name="Equation" r:id="rId4" imgW="850531" imgH="431613"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950" y="3657600"/>
                        <a:ext cx="2327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7829" name="Object 4"/>
          <p:cNvGraphicFramePr>
            <a:graphicFrameLocks noChangeAspect="1"/>
          </p:cNvGraphicFramePr>
          <p:nvPr/>
        </p:nvGraphicFramePr>
        <p:xfrm>
          <a:off x="3429000" y="5943600"/>
          <a:ext cx="2133600" cy="685800"/>
        </p:xfrm>
        <a:graphic>
          <a:graphicData uri="http://schemas.openxmlformats.org/presentationml/2006/ole">
            <mc:AlternateContent xmlns:mc="http://schemas.openxmlformats.org/markup-compatibility/2006">
              <mc:Choice xmlns:v="urn:schemas-microsoft-com:vml" Requires="v">
                <p:oleObj spid="_x0000_s78048" name="Equation" r:id="rId6" imgW="711200" imgH="228600" progId="Equation.3">
                  <p:embed/>
                </p:oleObj>
              </mc:Choice>
              <mc:Fallback>
                <p:oleObj name="Equation" r:id="rId6" imgW="711200" imgH="2286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943600"/>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p:cNvSpPr>
            <a:spLocks noGrp="1"/>
          </p:cNvSpPr>
          <p:nvPr>
            <p:ph idx="1"/>
          </p:nvPr>
        </p:nvSpPr>
        <p:spPr/>
        <p:txBody>
          <a:bodyPr/>
          <a:lstStyle/>
          <a:p>
            <a:r>
              <a:rPr lang="en-US" dirty="0" smtClean="0"/>
              <a:t>Stack all training images together</a:t>
            </a:r>
          </a:p>
          <a:p>
            <a:endParaRPr lang="en-US" dirty="0" smtClean="0"/>
          </a:p>
          <a:p>
            <a:endParaRPr lang="en-US" dirty="0" smtClean="0"/>
          </a:p>
          <a:p>
            <a:endParaRPr lang="en-US" dirty="0" smtClean="0"/>
          </a:p>
          <a:p>
            <a:r>
              <a:rPr lang="en-US" dirty="0" smtClean="0"/>
              <a:t>Compute the Covariance Matrix </a:t>
            </a:r>
            <a:r>
              <a:rPr lang="en-US" b="1" dirty="0" smtClean="0"/>
              <a:t>C</a:t>
            </a:r>
            <a:r>
              <a:rPr lang="en-US" dirty="0" smtClean="0"/>
              <a:t>:</a:t>
            </a:r>
          </a:p>
          <a:p>
            <a:pPr marL="0" indent="0">
              <a:buNone/>
            </a:pPr>
            <a:endParaRPr lang="en-US" dirty="0" smtClean="0"/>
          </a:p>
        </p:txBody>
      </p:sp>
      <p:graphicFrame>
        <p:nvGraphicFramePr>
          <p:cNvPr id="78852" name="Object 4"/>
          <p:cNvGraphicFramePr>
            <a:graphicFrameLocks noChangeAspect="1"/>
          </p:cNvGraphicFramePr>
          <p:nvPr>
            <p:extLst>
              <p:ext uri="{D42A27DB-BD31-4B8C-83A1-F6EECF244321}">
                <p14:modId xmlns:p14="http://schemas.microsoft.com/office/powerpoint/2010/main" val="2223097241"/>
              </p:ext>
            </p:extLst>
          </p:nvPr>
        </p:nvGraphicFramePr>
        <p:xfrm>
          <a:off x="2209800" y="4495800"/>
          <a:ext cx="4136571" cy="1219200"/>
        </p:xfrm>
        <a:graphic>
          <a:graphicData uri="http://schemas.openxmlformats.org/presentationml/2006/ole">
            <mc:AlternateContent xmlns:mc="http://schemas.openxmlformats.org/markup-compatibility/2006">
              <mc:Choice xmlns:v="urn:schemas-microsoft-com:vml" Requires="v">
                <p:oleObj spid="_x0000_s79097" name="Equation" r:id="rId4" imgW="1422400" imgH="419100" progId="Equation.3">
                  <p:embed/>
                </p:oleObj>
              </mc:Choice>
              <mc:Fallback>
                <p:oleObj name="Equation" r:id="rId4" imgW="14224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495800"/>
                        <a:ext cx="4136571" cy="1219200"/>
                      </a:xfrm>
                      <a:prstGeom prst="rect">
                        <a:avLst/>
                      </a:prstGeom>
                      <a:noFill/>
                      <a:ln>
                        <a:noFill/>
                      </a:ln>
                      <a:extLst/>
                    </p:spPr>
                  </p:pic>
                </p:oleObj>
              </mc:Fallback>
            </mc:AlternateContent>
          </a:graphicData>
        </a:graphic>
      </p:graphicFrame>
      <p:sp>
        <p:nvSpPr>
          <p:cNvPr id="78850" name="Title 1"/>
          <p:cNvSpPr>
            <a:spLocks noGrp="1"/>
          </p:cNvSpPr>
          <p:nvPr>
            <p:ph type="title"/>
          </p:nvPr>
        </p:nvSpPr>
        <p:spPr/>
        <p:txBody>
          <a:bodyPr/>
          <a:lstStyle/>
          <a:p>
            <a:r>
              <a:rPr lang="en-US" dirty="0" smtClean="0"/>
              <a:t>Algorithm</a:t>
            </a:r>
          </a:p>
        </p:txBody>
      </p:sp>
      <p:graphicFrame>
        <p:nvGraphicFramePr>
          <p:cNvPr id="78853" name="Object 5"/>
          <p:cNvGraphicFramePr>
            <a:graphicFrameLocks noChangeAspect="1"/>
          </p:cNvGraphicFramePr>
          <p:nvPr>
            <p:extLst>
              <p:ext uri="{D42A27DB-BD31-4B8C-83A1-F6EECF244321}">
                <p14:modId xmlns:p14="http://schemas.microsoft.com/office/powerpoint/2010/main" val="2073501745"/>
              </p:ext>
            </p:extLst>
          </p:nvPr>
        </p:nvGraphicFramePr>
        <p:xfrm>
          <a:off x="2514600" y="2441574"/>
          <a:ext cx="3215126" cy="758825"/>
        </p:xfrm>
        <a:graphic>
          <a:graphicData uri="http://schemas.openxmlformats.org/presentationml/2006/ole">
            <mc:AlternateContent xmlns:mc="http://schemas.openxmlformats.org/markup-compatibility/2006">
              <mc:Choice xmlns:v="urn:schemas-microsoft-com:vml" Requires="v">
                <p:oleObj spid="_x0000_s79098" name="Equation" r:id="rId6" imgW="914003" imgH="215806" progId="Equation.3">
                  <p:embed/>
                </p:oleObj>
              </mc:Choice>
              <mc:Fallback>
                <p:oleObj name="Equation" r:id="rId6" imgW="914003" imgH="215806"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2441574"/>
                        <a:ext cx="3215126" cy="758825"/>
                      </a:xfrm>
                      <a:prstGeom prst="rect">
                        <a:avLst/>
                      </a:prstGeom>
                      <a:noFill/>
                      <a:ln>
                        <a:noFill/>
                      </a:ln>
                      <a:extLst/>
                    </p:spPr>
                  </p:pic>
                </p:oleObj>
              </mc:Fallback>
            </mc:AlternateContent>
          </a:graphicData>
        </a:graphic>
      </p:graphicFrame>
      <p:sp>
        <p:nvSpPr>
          <p:cNvPr id="8" name="Rectangular Callout 7"/>
          <p:cNvSpPr/>
          <p:nvPr/>
        </p:nvSpPr>
        <p:spPr>
          <a:xfrm>
            <a:off x="489284" y="2514600"/>
            <a:ext cx="1066800" cy="838200"/>
          </a:xfrm>
          <a:prstGeom prst="wedgeRectCallout">
            <a:avLst>
              <a:gd name="adj1" fmla="val 133593"/>
              <a:gd name="adj2" fmla="val -219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i="1" dirty="0">
                <a:solidFill>
                  <a:schemeClr val="tx1"/>
                </a:solidFill>
              </a:rPr>
              <a:t>n</a:t>
            </a:r>
            <a:r>
              <a:rPr lang="en-US" sz="2400" dirty="0">
                <a:solidFill>
                  <a:schemeClr val="tx1"/>
                </a:solidFill>
              </a:rPr>
              <a:t> x </a:t>
            </a:r>
            <a:r>
              <a:rPr lang="en-US" sz="2400" i="1" dirty="0">
                <a:solidFill>
                  <a:schemeClr val="tx1"/>
                </a:solidFill>
              </a:rPr>
              <a:t>M</a:t>
            </a:r>
            <a:r>
              <a:rPr lang="en-US" sz="2400" dirty="0">
                <a:solidFill>
                  <a:schemeClr val="tx1"/>
                </a:solidFill>
              </a:rPr>
              <a:t> matrix</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Covariance</a:t>
            </a:r>
          </a:p>
        </p:txBody>
      </p:sp>
      <p:sp>
        <p:nvSpPr>
          <p:cNvPr id="79875" name="Content Placeholder 2"/>
          <p:cNvSpPr>
            <a:spLocks noGrp="1"/>
          </p:cNvSpPr>
          <p:nvPr>
            <p:ph idx="1"/>
          </p:nvPr>
        </p:nvSpPr>
        <p:spPr/>
        <p:txBody>
          <a:bodyPr/>
          <a:lstStyle/>
          <a:p>
            <a:r>
              <a:rPr lang="en-US" sz="2800" smtClean="0"/>
              <a:t>Which single vector can be used to separate a set of points as much as possible?</a:t>
            </a:r>
          </a:p>
          <a:p>
            <a:r>
              <a:rPr lang="en-US" sz="2800" smtClean="0"/>
              <a:t>This vector turns out to be a vector expressing the direction of the correlation</a:t>
            </a:r>
          </a:p>
          <a:p>
            <a:endParaRPr lang="en-US" smtClean="0"/>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81400"/>
            <a:ext cx="3810000"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274638"/>
            <a:ext cx="9144000" cy="1143000"/>
          </a:xfrm>
        </p:spPr>
        <p:txBody>
          <a:bodyPr/>
          <a:lstStyle/>
          <a:p>
            <a:r>
              <a:rPr lang="en-US" sz="3800" smtClean="0"/>
              <a:t>Eigenvectors of the Covariance Matrix</a:t>
            </a:r>
          </a:p>
        </p:txBody>
      </p:sp>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59" t="-1348" r="-2444" b="-7951"/>
            </a:stretch>
          </a:blipFill>
          <a:extLst/>
        </p:spPr>
        <p:txBody>
          <a:bodyPr/>
          <a:lstStyle/>
          <a:p>
            <a:pPr>
              <a:defRPr/>
            </a:pPr>
            <a:r>
              <a:rPr lang="en-US">
                <a:noFill/>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smtClean="0"/>
              <a:t>Algorithm</a:t>
            </a:r>
          </a:p>
        </p:txBody>
      </p:sp>
      <p:sp>
        <p:nvSpPr>
          <p:cNvPr id="3" name="Content Placeholder 2"/>
          <p:cNvSpPr>
            <a:spLocks noGrp="1"/>
          </p:cNvSpPr>
          <p:nvPr>
            <p:ph idx="1"/>
          </p:nvPr>
        </p:nvSpPr>
        <p:spPr>
          <a:xfrm>
            <a:off x="457200" y="1600200"/>
            <a:ext cx="8458200" cy="4525963"/>
          </a:xfrm>
        </p:spPr>
        <p:txBody>
          <a:bodyPr/>
          <a:lstStyle/>
          <a:p>
            <a:pPr>
              <a:defRPr/>
            </a:pPr>
            <a:r>
              <a:rPr lang="en-US" dirty="0">
                <a:solidFill>
                  <a:srgbClr val="000000"/>
                </a:solidFill>
              </a:rPr>
              <a:t>Compute eigenvalues and eigenvectors of </a:t>
            </a:r>
            <a:r>
              <a:rPr lang="en-US" b="1" dirty="0">
                <a:solidFill>
                  <a:srgbClr val="000000"/>
                </a:solidFill>
              </a:rPr>
              <a:t>C</a:t>
            </a:r>
            <a:r>
              <a:rPr lang="en-US" dirty="0">
                <a:solidFill>
                  <a:srgbClr val="000000"/>
                </a:solidFill>
              </a:rPr>
              <a:t> by solving</a:t>
            </a:r>
          </a:p>
          <a:p>
            <a:pPr>
              <a:defRPr/>
            </a:pPr>
            <a:endParaRPr lang="en-US" dirty="0" smtClean="0">
              <a:solidFill>
                <a:srgbClr val="000000"/>
              </a:solidFill>
            </a:endParaRPr>
          </a:p>
          <a:p>
            <a:pPr marL="0" indent="0">
              <a:buFontTx/>
              <a:buNone/>
              <a:defRPr/>
            </a:pPr>
            <a:r>
              <a:rPr lang="en-US" dirty="0" smtClean="0">
                <a:solidFill>
                  <a:srgbClr val="000000"/>
                </a:solidFill>
              </a:rPr>
              <a:t>	where the eigenvalues are</a:t>
            </a:r>
          </a:p>
          <a:p>
            <a:pPr marL="0" indent="0">
              <a:buFontTx/>
              <a:buNone/>
              <a:defRPr/>
            </a:pPr>
            <a:endParaRPr lang="en-US" dirty="0" smtClean="0">
              <a:solidFill>
                <a:srgbClr val="000000"/>
              </a:solidFill>
            </a:endParaRPr>
          </a:p>
          <a:p>
            <a:pPr marL="0" indent="0">
              <a:buFontTx/>
              <a:buNone/>
              <a:defRPr/>
            </a:pPr>
            <a:endParaRPr lang="en-US" dirty="0">
              <a:solidFill>
                <a:srgbClr val="000000"/>
              </a:solidFill>
            </a:endParaRPr>
          </a:p>
          <a:p>
            <a:pPr marL="0" indent="0">
              <a:buFontTx/>
              <a:buNone/>
              <a:defRPr/>
            </a:pPr>
            <a:r>
              <a:rPr lang="en-US" dirty="0">
                <a:solidFill>
                  <a:srgbClr val="000000"/>
                </a:solidFill>
              </a:rPr>
              <a:t>	</a:t>
            </a:r>
            <a:r>
              <a:rPr lang="en-US" dirty="0" smtClean="0">
                <a:solidFill>
                  <a:srgbClr val="000000"/>
                </a:solidFill>
              </a:rPr>
              <a:t>and the corresponding eigenvectors are</a:t>
            </a:r>
          </a:p>
          <a:p>
            <a:pPr marL="0" indent="0">
              <a:buFontTx/>
              <a:buNone/>
              <a:defRPr/>
            </a:pPr>
            <a:r>
              <a:rPr lang="en-US" dirty="0">
                <a:solidFill>
                  <a:srgbClr val="000000"/>
                </a:solidFill>
              </a:rPr>
              <a:t>	</a:t>
            </a:r>
            <a:r>
              <a:rPr lang="en-US" dirty="0" smtClean="0">
                <a:solidFill>
                  <a:srgbClr val="000000"/>
                </a:solidFill>
              </a:rPr>
              <a:t>		</a:t>
            </a:r>
            <a:r>
              <a:rPr lang="en-US" i="1" dirty="0" smtClean="0">
                <a:solidFill>
                  <a:srgbClr val="000000"/>
                </a:solidFill>
              </a:rPr>
              <a:t>u</a:t>
            </a:r>
            <a:r>
              <a:rPr lang="en-US" baseline="-25000" dirty="0" smtClean="0">
                <a:solidFill>
                  <a:srgbClr val="000000"/>
                </a:solidFill>
              </a:rPr>
              <a:t>1</a:t>
            </a:r>
            <a:r>
              <a:rPr lang="en-US" dirty="0" smtClean="0">
                <a:solidFill>
                  <a:srgbClr val="000000"/>
                </a:solidFill>
              </a:rPr>
              <a:t>, </a:t>
            </a:r>
            <a:r>
              <a:rPr lang="en-US" i="1" dirty="0" smtClean="0">
                <a:solidFill>
                  <a:srgbClr val="000000"/>
                </a:solidFill>
              </a:rPr>
              <a:t>u</a:t>
            </a:r>
            <a:r>
              <a:rPr lang="en-US" baseline="-25000" dirty="0" smtClean="0">
                <a:solidFill>
                  <a:srgbClr val="000000"/>
                </a:solidFill>
              </a:rPr>
              <a:t>2</a:t>
            </a:r>
            <a:r>
              <a:rPr lang="en-US" dirty="0" smtClean="0">
                <a:solidFill>
                  <a:srgbClr val="000000"/>
                </a:solidFill>
              </a:rPr>
              <a:t>, …, </a:t>
            </a:r>
            <a:r>
              <a:rPr lang="en-US" i="1" dirty="0" smtClean="0">
                <a:solidFill>
                  <a:srgbClr val="000000"/>
                </a:solidFill>
              </a:rPr>
              <a:t>u</a:t>
            </a:r>
            <a:r>
              <a:rPr lang="en-US" i="1" baseline="-25000" dirty="0" smtClean="0">
                <a:solidFill>
                  <a:srgbClr val="000000"/>
                </a:solidFill>
              </a:rPr>
              <a:t>n</a:t>
            </a:r>
            <a:endParaRPr lang="en-US" i="1" baseline="-25000" dirty="0">
              <a:solidFill>
                <a:srgbClr val="000000"/>
              </a:solidFill>
            </a:endParaRPr>
          </a:p>
          <a:p>
            <a:pPr>
              <a:defRPr/>
            </a:pPr>
            <a:endParaRPr lang="en-US" dirty="0"/>
          </a:p>
        </p:txBody>
      </p:sp>
      <p:graphicFrame>
        <p:nvGraphicFramePr>
          <p:cNvPr id="81924" name="Object 3"/>
          <p:cNvGraphicFramePr>
            <a:graphicFrameLocks noChangeAspect="1"/>
          </p:cNvGraphicFramePr>
          <p:nvPr/>
        </p:nvGraphicFramePr>
        <p:xfrm>
          <a:off x="3398838" y="2514600"/>
          <a:ext cx="2376487" cy="838200"/>
        </p:xfrm>
        <a:graphic>
          <a:graphicData uri="http://schemas.openxmlformats.org/presentationml/2006/ole">
            <mc:AlternateContent xmlns:mc="http://schemas.openxmlformats.org/markup-compatibility/2006">
              <mc:Choice xmlns:v="urn:schemas-microsoft-com:vml" Requires="v">
                <p:oleObj spid="_x0000_s82141" name="Equation" r:id="rId4" imgW="647700" imgH="228600" progId="Equation.3">
                  <p:embed/>
                </p:oleObj>
              </mc:Choice>
              <mc:Fallback>
                <p:oleObj name="Equation" r:id="rId4" imgW="6477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838" y="2514600"/>
                        <a:ext cx="23764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25" name="Object 4"/>
          <p:cNvGraphicFramePr>
            <a:graphicFrameLocks noChangeAspect="1"/>
          </p:cNvGraphicFramePr>
          <p:nvPr/>
        </p:nvGraphicFramePr>
        <p:xfrm>
          <a:off x="2895600" y="3886200"/>
          <a:ext cx="3200400" cy="728663"/>
        </p:xfrm>
        <a:graphic>
          <a:graphicData uri="http://schemas.openxmlformats.org/presentationml/2006/ole">
            <mc:AlternateContent xmlns:mc="http://schemas.openxmlformats.org/markup-compatibility/2006">
              <mc:Choice xmlns:v="urn:schemas-microsoft-com:vml" Requires="v">
                <p:oleObj spid="_x0000_s82142" name="Equation" r:id="rId6" imgW="1002865" imgH="228501" progId="Equation.3">
                  <p:embed/>
                </p:oleObj>
              </mc:Choice>
              <mc:Fallback>
                <p:oleObj name="Equation" r:id="rId6" imgW="1002865" imgH="228501"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886200"/>
                        <a:ext cx="32004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5634" name="drehtuer_clip_recorder_kurz.mpg">
            <a:hlinkClick r:id="" action="ppaction://media"/>
          </p:cNvPr>
          <p:cNvPicPr>
            <a:picLocks noGrp="1" noRot="1" noChangeAspect="1" noChangeArrowheads="1"/>
          </p:cNvPicPr>
          <p:nvPr>
            <p:ph sz="quarter"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4267200" y="1752600"/>
            <a:ext cx="4495800" cy="3065463"/>
          </a:xfrm>
        </p:spPr>
      </p:pic>
      <p:pic>
        <p:nvPicPr>
          <p:cNvPr id="14339" name="Picture 3" descr="airport"/>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28600" y="2286000"/>
            <a:ext cx="3752850" cy="4114800"/>
          </a:xfrm>
          <a:noFill/>
        </p:spPr>
      </p:pic>
      <p:sp>
        <p:nvSpPr>
          <p:cNvPr id="14340" name="Rectangle 5"/>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altLang="zh-TW" sz="4400">
              <a:solidFill>
                <a:schemeClr val="tx2"/>
              </a:solidFill>
              <a:ea typeface="新細明體" pitchFamily="18" charset="-120"/>
            </a:endParaRPr>
          </a:p>
        </p:txBody>
      </p:sp>
      <p:sp>
        <p:nvSpPr>
          <p:cNvPr id="14341" name="Rectangle 6"/>
          <p:cNvSpPr>
            <a:spLocks noChangeArrowheads="1"/>
          </p:cNvSpPr>
          <p:nvPr/>
        </p:nvSpPr>
        <p:spPr bwMode="auto">
          <a:xfrm>
            <a:off x="4114800" y="1600200"/>
            <a:ext cx="4800600"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342" name="Picture 7" descr="REC_LOGO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4876800"/>
            <a:ext cx="2057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8"/>
          <p:cNvSpPr>
            <a:spLocks noGrp="1" noChangeArrowheads="1"/>
          </p:cNvSpPr>
          <p:nvPr>
            <p:ph type="title"/>
          </p:nvPr>
        </p:nvSpPr>
        <p:spPr>
          <a:xfrm>
            <a:off x="228600" y="152400"/>
            <a:ext cx="8686800" cy="914400"/>
          </a:xfrm>
          <a:effectLst>
            <a:outerShdw dist="35921" dir="2700000" algn="ctr" rotWithShape="0">
              <a:schemeClr val="bg2"/>
            </a:outerShdw>
          </a:effectLst>
        </p:spPr>
        <p:txBody>
          <a:bodyPr/>
          <a:lstStyle/>
          <a:p>
            <a:pPr eaLnBrk="1" hangingPunct="1"/>
            <a:r>
              <a:rPr lang="en-US" smtClean="0">
                <a:solidFill>
                  <a:schemeClr val="tx1"/>
                </a:solidFill>
              </a:rPr>
              <a:t>Application:  Video Surveillance</a:t>
            </a:r>
          </a:p>
        </p:txBody>
      </p:sp>
      <p:sp>
        <p:nvSpPr>
          <p:cNvPr id="14344" name="Rectangle 9"/>
          <p:cNvSpPr>
            <a:spLocks noChangeArrowheads="1"/>
          </p:cNvSpPr>
          <p:nvPr/>
        </p:nvSpPr>
        <p:spPr bwMode="auto">
          <a:xfrm>
            <a:off x="152400" y="1600200"/>
            <a:ext cx="3886200"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45" name="Text Box 10"/>
          <p:cNvSpPr txBox="1">
            <a:spLocks noChangeArrowheads="1"/>
          </p:cNvSpPr>
          <p:nvPr/>
        </p:nvSpPr>
        <p:spPr bwMode="auto">
          <a:xfrm>
            <a:off x="762000" y="17526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TW" sz="2000" b="1">
                <a:ea typeface="新細明體" pitchFamily="18" charset="-120"/>
              </a:rPr>
              <a:t>Face Scan at Airports</a:t>
            </a:r>
          </a:p>
        </p:txBody>
      </p:sp>
      <p:sp>
        <p:nvSpPr>
          <p:cNvPr id="14346" name="Text Box 11"/>
          <p:cNvSpPr txBox="1">
            <a:spLocks noChangeArrowheads="1"/>
          </p:cNvSpPr>
          <p:nvPr/>
        </p:nvSpPr>
        <p:spPr bwMode="auto">
          <a:xfrm>
            <a:off x="4267200" y="6172200"/>
            <a:ext cx="3201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zh-TW">
                <a:ea typeface="新細明體" pitchFamily="18" charset="-120"/>
              </a:rPr>
              <a:t>www.facesnap.de</a:t>
            </a:r>
          </a:p>
        </p:txBody>
      </p:sp>
      <p:sp>
        <p:nvSpPr>
          <p:cNvPr id="14347" name="AutoShape 12">
            <a:hlinkClick r:id="" action="ppaction://noaction" highlightClick="1"/>
          </p:cNvPr>
          <p:cNvSpPr>
            <a:spLocks noChangeArrowheads="1"/>
          </p:cNvSpPr>
          <p:nvPr/>
        </p:nvSpPr>
        <p:spPr bwMode="auto">
          <a:xfrm>
            <a:off x="4267200" y="4800600"/>
            <a:ext cx="304800" cy="304800"/>
          </a:xfrm>
          <a:prstGeom prst="actionButtonMovie">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656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65634"/>
                </p:tgtEl>
              </p:cMediaNode>
            </p:video>
            <p:seq concurrent="1" nextAc="seek">
              <p:cTn id="8" restart="whenNotActive" fill="hold" evtFilter="cancelBubble" nodeType="interactiveSeq">
                <p:stCondLst>
                  <p:cond evt="onClick" delay="0">
                    <p:tgtEl>
                      <p:spTgt spid="9656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965634"/>
                                        </p:tgtEl>
                                      </p:cBhvr>
                                    </p:cmd>
                                  </p:childTnLst>
                                </p:cTn>
                              </p:par>
                            </p:childTnLst>
                          </p:cTn>
                        </p:par>
                      </p:childTnLst>
                    </p:cTn>
                  </p:par>
                </p:childTnLst>
              </p:cTn>
              <p:nextCondLst>
                <p:cond evt="onClick" delay="0">
                  <p:tgtEl>
                    <p:spTgt spid="96563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smtClean="0"/>
              <a:t>Algorithm</a:t>
            </a:r>
          </a:p>
        </p:txBody>
      </p:sp>
      <p:sp>
        <p:nvSpPr>
          <p:cNvPr id="82947" name="Content Placeholder 2"/>
          <p:cNvSpPr>
            <a:spLocks noGrp="1"/>
          </p:cNvSpPr>
          <p:nvPr>
            <p:ph idx="1"/>
          </p:nvPr>
        </p:nvSpPr>
        <p:spPr>
          <a:xfrm>
            <a:off x="457200" y="1600200"/>
            <a:ext cx="8229600" cy="4953000"/>
          </a:xfrm>
        </p:spPr>
        <p:txBody>
          <a:bodyPr/>
          <a:lstStyle/>
          <a:p>
            <a:r>
              <a:rPr lang="en-US" dirty="0" smtClean="0"/>
              <a:t>Each </a:t>
            </a:r>
            <a:r>
              <a:rPr lang="en-US" i="1" dirty="0" err="1" smtClean="0"/>
              <a:t>u</a:t>
            </a:r>
            <a:r>
              <a:rPr lang="en-US" i="1" baseline="-25000" dirty="0" err="1" smtClean="0"/>
              <a:t>i</a:t>
            </a:r>
            <a:r>
              <a:rPr lang="en-US" dirty="0" smtClean="0"/>
              <a:t> is an </a:t>
            </a:r>
            <a:r>
              <a:rPr lang="en-US" i="1" dirty="0" smtClean="0"/>
              <a:t>n</a:t>
            </a:r>
            <a:r>
              <a:rPr lang="en-US" dirty="0" smtClean="0"/>
              <a:t> x 1 eigenvector called an “</a:t>
            </a:r>
            <a:r>
              <a:rPr lang="en-US" dirty="0" err="1" smtClean="0"/>
              <a:t>eigenface</a:t>
            </a:r>
            <a:r>
              <a:rPr lang="en-US" dirty="0" smtClean="0"/>
              <a:t>” (to be cute!)</a:t>
            </a:r>
          </a:p>
          <a:p>
            <a:r>
              <a:rPr lang="en-US" dirty="0" smtClean="0"/>
              <a:t>Each </a:t>
            </a:r>
            <a:r>
              <a:rPr lang="en-US" i="1" dirty="0" err="1" smtClean="0"/>
              <a:t>u</a:t>
            </a:r>
            <a:r>
              <a:rPr lang="en-US" i="1" baseline="-25000" dirty="0" err="1" smtClean="0"/>
              <a:t>i</a:t>
            </a:r>
            <a:r>
              <a:rPr lang="en-US" i="1" baseline="-25000" dirty="0" smtClean="0"/>
              <a:t>  </a:t>
            </a:r>
            <a:r>
              <a:rPr lang="en-US" dirty="0" smtClean="0"/>
              <a:t>is a vector/direction in “face space”</a:t>
            </a:r>
          </a:p>
          <a:p>
            <a:endParaRPr lang="en-US" dirty="0" smtClean="0"/>
          </a:p>
          <a:p>
            <a:endParaRPr lang="en-US" dirty="0" smtClean="0"/>
          </a:p>
          <a:p>
            <a:pPr marL="0" indent="0">
              <a:buNone/>
            </a:pPr>
            <a:endParaRPr lang="en-US" dirty="0" smtClean="0"/>
          </a:p>
          <a:p>
            <a:r>
              <a:rPr lang="en-US" dirty="0" smtClean="0"/>
              <a:t>Image can be </a:t>
            </a:r>
            <a:r>
              <a:rPr lang="en-US" i="1" dirty="0" smtClean="0"/>
              <a:t>exactly</a:t>
            </a:r>
            <a:r>
              <a:rPr lang="en-US" dirty="0" smtClean="0"/>
              <a:t> reconstructed by a linear combination of </a:t>
            </a:r>
            <a:r>
              <a:rPr lang="en-US" i="1" dirty="0" smtClean="0"/>
              <a:t>all</a:t>
            </a:r>
            <a:r>
              <a:rPr lang="en-US" dirty="0" smtClean="0"/>
              <a:t> eigenvectors</a:t>
            </a:r>
          </a:p>
          <a:p>
            <a:endParaRPr lang="en-US" dirty="0" smtClean="0"/>
          </a:p>
        </p:txBody>
      </p:sp>
      <p:graphicFrame>
        <p:nvGraphicFramePr>
          <p:cNvPr id="82948" name="Object 3"/>
          <p:cNvGraphicFramePr>
            <a:graphicFrameLocks noChangeAspect="1"/>
          </p:cNvGraphicFramePr>
          <p:nvPr>
            <p:extLst>
              <p:ext uri="{D42A27DB-BD31-4B8C-83A1-F6EECF244321}">
                <p14:modId xmlns:p14="http://schemas.microsoft.com/office/powerpoint/2010/main" val="114170388"/>
              </p:ext>
            </p:extLst>
          </p:nvPr>
        </p:nvGraphicFramePr>
        <p:xfrm>
          <a:off x="2286000" y="3429000"/>
          <a:ext cx="5187950" cy="723900"/>
        </p:xfrm>
        <a:graphic>
          <a:graphicData uri="http://schemas.openxmlformats.org/presentationml/2006/ole">
            <mc:AlternateContent xmlns:mc="http://schemas.openxmlformats.org/markup-compatibility/2006">
              <mc:Choice xmlns:v="urn:schemas-microsoft-com:vml" Requires="v">
                <p:oleObj spid="_x0000_s83167" name="Equation" r:id="rId4" imgW="1638300" imgH="228600" progId="Equation.3">
                  <p:embed/>
                </p:oleObj>
              </mc:Choice>
              <mc:Fallback>
                <p:oleObj name="Equation" r:id="rId4" imgW="16383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29000"/>
                        <a:ext cx="5187950" cy="723900"/>
                      </a:xfrm>
                      <a:prstGeom prst="rect">
                        <a:avLst/>
                      </a:prstGeom>
                      <a:noFill/>
                      <a:ln>
                        <a:noFill/>
                      </a:ln>
                      <a:extLst/>
                    </p:spPr>
                  </p:pic>
                </p:oleObj>
              </mc:Fallback>
            </mc:AlternateContent>
          </a:graphicData>
        </a:graphic>
      </p:graphicFrame>
      <p:graphicFrame>
        <p:nvGraphicFramePr>
          <p:cNvPr id="82949" name="Object 4"/>
          <p:cNvGraphicFramePr>
            <a:graphicFrameLocks noChangeAspect="1"/>
          </p:cNvGraphicFramePr>
          <p:nvPr>
            <p:extLst>
              <p:ext uri="{D42A27DB-BD31-4B8C-83A1-F6EECF244321}">
                <p14:modId xmlns:p14="http://schemas.microsoft.com/office/powerpoint/2010/main" val="562970932"/>
              </p:ext>
            </p:extLst>
          </p:nvPr>
        </p:nvGraphicFramePr>
        <p:xfrm>
          <a:off x="2286000" y="4191000"/>
          <a:ext cx="3048000" cy="1263650"/>
        </p:xfrm>
        <a:graphic>
          <a:graphicData uri="http://schemas.openxmlformats.org/presentationml/2006/ole">
            <mc:AlternateContent xmlns:mc="http://schemas.openxmlformats.org/markup-compatibility/2006">
              <mc:Choice xmlns:v="urn:schemas-microsoft-com:vml" Requires="v">
                <p:oleObj spid="_x0000_s83168" name="Equation" r:id="rId6" imgW="1040948" imgH="431613" progId="Equation.3">
                  <p:embed/>
                </p:oleObj>
              </mc:Choice>
              <mc:Fallback>
                <p:oleObj name="Equation" r:id="rId6" imgW="1040948" imgH="431613"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4191000"/>
                        <a:ext cx="3048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9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9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2" name="Object 3"/>
          <p:cNvGraphicFramePr>
            <a:graphicFrameLocks noChangeAspect="1"/>
          </p:cNvGraphicFramePr>
          <p:nvPr>
            <p:extLst>
              <p:ext uri="{D42A27DB-BD31-4B8C-83A1-F6EECF244321}">
                <p14:modId xmlns:p14="http://schemas.microsoft.com/office/powerpoint/2010/main" val="145714749"/>
              </p:ext>
            </p:extLst>
          </p:nvPr>
        </p:nvGraphicFramePr>
        <p:xfrm>
          <a:off x="2971799" y="3124200"/>
          <a:ext cx="3492181" cy="1447800"/>
        </p:xfrm>
        <a:graphic>
          <a:graphicData uri="http://schemas.openxmlformats.org/presentationml/2006/ole">
            <mc:AlternateContent xmlns:mc="http://schemas.openxmlformats.org/markup-compatibility/2006">
              <mc:Choice xmlns:v="urn:schemas-microsoft-com:vml" Requires="v">
                <p:oleObj spid="_x0000_s84189" name="Equation" r:id="rId4" imgW="1040948" imgH="431613" progId="Equation.3">
                  <p:embed/>
                </p:oleObj>
              </mc:Choice>
              <mc:Fallback>
                <p:oleObj name="Equation" r:id="rId4" imgW="1040948" imgH="431613"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799" y="3124200"/>
                        <a:ext cx="3492181" cy="1447800"/>
                      </a:xfrm>
                      <a:prstGeom prst="rect">
                        <a:avLst/>
                      </a:prstGeom>
                      <a:noFill/>
                      <a:ln>
                        <a:noFill/>
                      </a:ln>
                      <a:extLst/>
                    </p:spPr>
                  </p:pic>
                </p:oleObj>
              </mc:Fallback>
            </mc:AlternateContent>
          </a:graphicData>
        </a:graphic>
      </p:graphicFrame>
      <p:sp>
        <p:nvSpPr>
          <p:cNvPr id="83970" name="Title 1"/>
          <p:cNvSpPr>
            <a:spLocks noGrp="1"/>
          </p:cNvSpPr>
          <p:nvPr>
            <p:ph type="title"/>
          </p:nvPr>
        </p:nvSpPr>
        <p:spPr/>
        <p:txBody>
          <a:bodyPr/>
          <a:lstStyle/>
          <a:p>
            <a:r>
              <a:rPr lang="en-US" dirty="0" smtClean="0"/>
              <a:t>Algorithm</a:t>
            </a:r>
          </a:p>
        </p:txBody>
      </p:sp>
      <p:sp>
        <p:nvSpPr>
          <p:cNvPr id="3" name="Content Placeholder 2"/>
          <p:cNvSpPr>
            <a:spLocks noGrp="1"/>
          </p:cNvSpPr>
          <p:nvPr>
            <p:ph idx="1"/>
          </p:nvPr>
        </p:nvSpPr>
        <p:spPr>
          <a:xfrm>
            <a:off x="457200" y="1600200"/>
            <a:ext cx="8229600" cy="4953000"/>
          </a:xfrm>
        </p:spPr>
        <p:txBody>
          <a:bodyPr/>
          <a:lstStyle/>
          <a:p>
            <a:pPr>
              <a:defRPr/>
            </a:pPr>
            <a:r>
              <a:rPr lang="en-US" dirty="0" smtClean="0"/>
              <a:t>Reduce dimensionality by using only the </a:t>
            </a:r>
            <a:r>
              <a:rPr lang="en-US" b="1" dirty="0" smtClean="0"/>
              <a:t>best </a:t>
            </a:r>
            <a:r>
              <a:rPr lang="en-US" b="1" i="1" dirty="0" smtClean="0"/>
              <a:t>k</a:t>
            </a:r>
            <a:r>
              <a:rPr lang="en-US" dirty="0" smtClean="0"/>
              <a:t> &lt;&lt; </a:t>
            </a:r>
            <a:r>
              <a:rPr lang="en-US" i="1" dirty="0" smtClean="0"/>
              <a:t>n</a:t>
            </a:r>
            <a:r>
              <a:rPr lang="en-US" dirty="0" smtClean="0"/>
              <a:t> eigenvectors (i.e., the ones corresponding to the largest </a:t>
            </a:r>
            <a:r>
              <a:rPr lang="en-US" i="1" dirty="0" smtClean="0"/>
              <a:t>k</a:t>
            </a:r>
            <a:r>
              <a:rPr lang="en-US" dirty="0" smtClean="0"/>
              <a:t> eigenvalues</a:t>
            </a:r>
          </a:p>
          <a:p>
            <a:pPr>
              <a:defRPr/>
            </a:pPr>
            <a:endParaRPr lang="en-US" dirty="0"/>
          </a:p>
          <a:p>
            <a:pPr marL="0" indent="0">
              <a:buFontTx/>
              <a:buNone/>
              <a:defRPr/>
            </a:pPr>
            <a:endParaRPr lang="en-US" dirty="0"/>
          </a:p>
          <a:p>
            <a:pPr>
              <a:defRPr/>
            </a:pPr>
            <a:r>
              <a:rPr lang="en-US" dirty="0" smtClean="0"/>
              <a:t>Each image </a:t>
            </a:r>
            <a:r>
              <a:rPr lang="en-US" i="1" dirty="0" smtClean="0"/>
              <a:t>X</a:t>
            </a:r>
            <a:r>
              <a:rPr lang="en-US" i="1" baseline="-25000" dirty="0" smtClean="0"/>
              <a:t>i</a:t>
            </a:r>
            <a:r>
              <a:rPr lang="en-US" dirty="0" smtClean="0"/>
              <a:t> is approximated by a set of </a:t>
            </a:r>
            <a:r>
              <a:rPr lang="en-US" i="1" dirty="0" smtClean="0"/>
              <a:t>k</a:t>
            </a:r>
            <a:r>
              <a:rPr lang="en-US" dirty="0" smtClean="0"/>
              <a:t> “weights” [</a:t>
            </a:r>
            <a:r>
              <a:rPr lang="en-US" i="1" dirty="0" smtClean="0"/>
              <a:t>w</a:t>
            </a:r>
            <a:r>
              <a:rPr lang="en-US" i="1" baseline="-25000" dirty="0" smtClean="0"/>
              <a:t>i</a:t>
            </a:r>
            <a:r>
              <a:rPr lang="en-US" baseline="-25000" dirty="0" smtClean="0"/>
              <a:t>1</a:t>
            </a:r>
            <a:r>
              <a:rPr lang="en-US" dirty="0" smtClean="0"/>
              <a:t> , </a:t>
            </a:r>
            <a:r>
              <a:rPr lang="en-US" i="1" dirty="0" smtClean="0"/>
              <a:t>w</a:t>
            </a:r>
            <a:r>
              <a:rPr lang="en-US" i="1" baseline="-25000" dirty="0" smtClean="0"/>
              <a:t>i</a:t>
            </a:r>
            <a:r>
              <a:rPr lang="en-US" baseline="-25000" dirty="0" smtClean="0"/>
              <a:t>2</a:t>
            </a:r>
            <a:r>
              <a:rPr lang="en-US" dirty="0" smtClean="0"/>
              <a:t>, …, </a:t>
            </a:r>
            <a:r>
              <a:rPr lang="en-US" i="1" dirty="0" err="1" smtClean="0"/>
              <a:t>w</a:t>
            </a:r>
            <a:r>
              <a:rPr lang="en-US" i="1" baseline="-25000" dirty="0" err="1" smtClean="0"/>
              <a:t>ik</a:t>
            </a:r>
            <a:r>
              <a:rPr lang="en-US" dirty="0" smtClean="0"/>
              <a:t> ] = </a:t>
            </a:r>
            <a:r>
              <a:rPr lang="en-US" b="1" i="1" dirty="0" smtClean="0"/>
              <a:t>W</a:t>
            </a:r>
            <a:r>
              <a:rPr lang="en-US" i="1" baseline="-25000" dirty="0" smtClean="0"/>
              <a:t>i</a:t>
            </a:r>
            <a:r>
              <a:rPr lang="en-US" i="1" dirty="0" smtClean="0"/>
              <a:t>   </a:t>
            </a:r>
            <a:r>
              <a:rPr lang="en-US" dirty="0" smtClean="0"/>
              <a:t>where</a:t>
            </a:r>
            <a:endParaRPr lang="en-US" baseline="-25000" dirty="0" smtClean="0"/>
          </a:p>
        </p:txBody>
      </p:sp>
      <p:graphicFrame>
        <p:nvGraphicFramePr>
          <p:cNvPr id="83973" name="Object 4"/>
          <p:cNvGraphicFramePr>
            <a:graphicFrameLocks noChangeAspect="1"/>
          </p:cNvGraphicFramePr>
          <p:nvPr>
            <p:extLst>
              <p:ext uri="{D42A27DB-BD31-4B8C-83A1-F6EECF244321}">
                <p14:modId xmlns:p14="http://schemas.microsoft.com/office/powerpoint/2010/main" val="3314454623"/>
              </p:ext>
            </p:extLst>
          </p:nvPr>
        </p:nvGraphicFramePr>
        <p:xfrm>
          <a:off x="2667000" y="5562600"/>
          <a:ext cx="3865471" cy="954088"/>
        </p:xfrm>
        <a:graphic>
          <a:graphicData uri="http://schemas.openxmlformats.org/presentationml/2006/ole">
            <mc:AlternateContent xmlns:mc="http://schemas.openxmlformats.org/markup-compatibility/2006">
              <mc:Choice xmlns:v="urn:schemas-microsoft-com:vml" Requires="v">
                <p:oleObj spid="_x0000_s84190" name="Equation" r:id="rId6" imgW="1028254" imgH="253890" progId="Equation.3">
                  <p:embed/>
                </p:oleObj>
              </mc:Choice>
              <mc:Fallback>
                <p:oleObj name="Equation" r:id="rId6" imgW="1028254" imgH="25389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562600"/>
                        <a:ext cx="3865471" cy="954088"/>
                      </a:xfrm>
                      <a:prstGeom prst="rect">
                        <a:avLst/>
                      </a:prstGeom>
                      <a:noFill/>
                      <a:ln>
                        <a:noFill/>
                      </a:ln>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Eigenface Representation</a:t>
            </a:r>
          </a:p>
        </p:txBody>
      </p:sp>
      <p:pic>
        <p:nvPicPr>
          <p:cNvPr id="665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300" y="2438400"/>
            <a:ext cx="8737600" cy="4191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Box 3"/>
          <p:cNvSpPr txBox="1">
            <a:spLocks noChangeArrowheads="1"/>
          </p:cNvSpPr>
          <p:nvPr/>
        </p:nvSpPr>
        <p:spPr bwMode="auto">
          <a:xfrm>
            <a:off x="457200" y="14478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Each face image is represented by a weighted combination of a small number of “component” or “basis” faces</a:t>
            </a:r>
          </a:p>
        </p:txBody>
      </p:sp>
      <p:sp>
        <p:nvSpPr>
          <p:cNvPr id="2" name="TextBox 1"/>
          <p:cNvSpPr txBox="1"/>
          <p:nvPr/>
        </p:nvSpPr>
        <p:spPr>
          <a:xfrm>
            <a:off x="457200" y="4736068"/>
            <a:ext cx="648710" cy="369332"/>
          </a:xfrm>
          <a:prstGeom prst="rect">
            <a:avLst/>
          </a:prstGeom>
          <a:noFill/>
        </p:spPr>
        <p:txBody>
          <a:bodyPr wrap="none" rtlCol="0">
            <a:spAutoFit/>
          </a:bodyPr>
          <a:lstStyle/>
          <a:p>
            <a:r>
              <a:rPr lang="en-US" dirty="0" smtClean="0"/>
              <a:t>w</a:t>
            </a:r>
            <a:r>
              <a:rPr lang="en-US" baseline="-25000" dirty="0" smtClean="0"/>
              <a:t>1</a:t>
            </a:r>
            <a:r>
              <a:rPr lang="en-US" dirty="0" smtClean="0"/>
              <a:t> =</a:t>
            </a:r>
            <a:endParaRPr lang="en-US" dirty="0"/>
          </a:p>
        </p:txBody>
      </p:sp>
      <p:sp>
        <p:nvSpPr>
          <p:cNvPr id="3" name="TextBox 2"/>
          <p:cNvSpPr txBox="1"/>
          <p:nvPr/>
        </p:nvSpPr>
        <p:spPr>
          <a:xfrm>
            <a:off x="7467600" y="4572000"/>
            <a:ext cx="648710" cy="369332"/>
          </a:xfrm>
          <a:prstGeom prst="rect">
            <a:avLst/>
          </a:prstGeom>
          <a:noFill/>
        </p:spPr>
        <p:txBody>
          <a:bodyPr wrap="none" rtlCol="0">
            <a:spAutoFit/>
          </a:bodyPr>
          <a:lstStyle/>
          <a:p>
            <a:r>
              <a:rPr lang="en-US" dirty="0" smtClean="0"/>
              <a:t>w</a:t>
            </a:r>
            <a:r>
              <a:rPr lang="en-US" baseline="-25000" dirty="0" smtClean="0"/>
              <a:t>6</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Eigenface Representation</a:t>
            </a:r>
          </a:p>
        </p:txBody>
      </p:sp>
      <p:pic>
        <p:nvPicPr>
          <p:cNvPr id="675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788" y="1958975"/>
            <a:ext cx="9102725" cy="4213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4638"/>
            <a:ext cx="9144000" cy="868362"/>
          </a:xfrm>
        </p:spPr>
        <p:txBody>
          <a:bodyPr/>
          <a:lstStyle/>
          <a:p>
            <a:pPr eaLnBrk="1" hangingPunct="1"/>
            <a:r>
              <a:rPr lang="en-US" sz="4000" smtClean="0"/>
              <a:t>How do you Construct Face Space?</a:t>
            </a:r>
          </a:p>
        </p:txBody>
      </p:sp>
      <p:pic>
        <p:nvPicPr>
          <p:cNvPr id="84995" name="Picture 3" descr="faceba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1385888"/>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faceba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850" y="1385888"/>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faceba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450" y="1385888"/>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faced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025" y="1319213"/>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7" descr="faced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0225" y="1319213"/>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face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1319213"/>
            <a:ext cx="3333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AutoShape 9"/>
          <p:cNvSpPr>
            <a:spLocks noChangeArrowheads="1"/>
          </p:cNvSpPr>
          <p:nvPr/>
        </p:nvSpPr>
        <p:spPr bwMode="auto">
          <a:xfrm>
            <a:off x="4538663" y="2176463"/>
            <a:ext cx="519112" cy="914400"/>
          </a:xfrm>
          <a:prstGeom prst="rightArrow">
            <a:avLst>
              <a:gd name="adj1" fmla="val 46528"/>
              <a:gd name="adj2" fmla="val 37616"/>
            </a:avLst>
          </a:prstGeom>
          <a:solidFill>
            <a:srgbClr val="B2B2B2"/>
          </a:solidFill>
          <a:ln>
            <a:noFill/>
          </a:ln>
          <a:effectLst>
            <a:outerShdw dist="107763" dir="135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85002" name="Rectangle 10"/>
          <p:cNvSpPr>
            <a:spLocks noChangeArrowheads="1"/>
          </p:cNvSpPr>
          <p:nvPr/>
        </p:nvSpPr>
        <p:spPr bwMode="auto">
          <a:xfrm>
            <a:off x="427038" y="1646238"/>
            <a:ext cx="79851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spcBef>
                <a:spcPct val="20000"/>
              </a:spcBef>
            </a:pPr>
            <a:r>
              <a:rPr lang="en-US" sz="9600">
                <a:latin typeface="Century Gothic" pitchFamily="34" charset="0"/>
              </a:rPr>
              <a:t>[      ]        [    ]</a:t>
            </a:r>
          </a:p>
        </p:txBody>
      </p:sp>
      <p:sp>
        <p:nvSpPr>
          <p:cNvPr id="85003" name="Text Box 11"/>
          <p:cNvSpPr txBox="1">
            <a:spLocks noChangeArrowheads="1"/>
          </p:cNvSpPr>
          <p:nvPr/>
        </p:nvSpPr>
        <p:spPr bwMode="auto">
          <a:xfrm>
            <a:off x="492125" y="3749675"/>
            <a:ext cx="3014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latin typeface="Century Gothic" pitchFamily="34" charset="0"/>
              </a:rPr>
              <a:t>[ </a:t>
            </a:r>
            <a:r>
              <a:rPr lang="en-US" sz="3200" i="1">
                <a:latin typeface="Century Gothic" pitchFamily="34" charset="0"/>
              </a:rPr>
              <a:t>X</a:t>
            </a:r>
            <a:r>
              <a:rPr lang="en-US" sz="3200" baseline="-25000">
                <a:latin typeface="Century Gothic" pitchFamily="34" charset="0"/>
              </a:rPr>
              <a:t>1 </a:t>
            </a:r>
            <a:r>
              <a:rPr lang="en-US" sz="3200" i="1">
                <a:latin typeface="Century Gothic" pitchFamily="34" charset="0"/>
              </a:rPr>
              <a:t>X</a:t>
            </a:r>
            <a:r>
              <a:rPr lang="en-US" sz="3200" baseline="-25000">
                <a:latin typeface="Century Gothic" pitchFamily="34" charset="0"/>
              </a:rPr>
              <a:t>2 </a:t>
            </a:r>
            <a:r>
              <a:rPr lang="en-US" sz="3200" i="1">
                <a:latin typeface="Century Gothic" pitchFamily="34" charset="0"/>
              </a:rPr>
              <a:t>X</a:t>
            </a:r>
            <a:r>
              <a:rPr lang="en-US" sz="3200" baseline="-25000">
                <a:latin typeface="Century Gothic" pitchFamily="34" charset="0"/>
              </a:rPr>
              <a:t>3 </a:t>
            </a:r>
            <a:r>
              <a:rPr lang="en-US" sz="3200" i="1">
                <a:latin typeface="Century Gothic" pitchFamily="34" charset="0"/>
              </a:rPr>
              <a:t>X</a:t>
            </a:r>
            <a:r>
              <a:rPr lang="en-US" sz="3200" baseline="-25000">
                <a:latin typeface="Century Gothic" pitchFamily="34" charset="0"/>
              </a:rPr>
              <a:t>4</a:t>
            </a:r>
            <a:r>
              <a:rPr lang="en-US" sz="3200">
                <a:latin typeface="Century Gothic" pitchFamily="34" charset="0"/>
              </a:rPr>
              <a:t> </a:t>
            </a:r>
            <a:r>
              <a:rPr lang="en-US" sz="3200" i="1">
                <a:latin typeface="Century Gothic" pitchFamily="34" charset="0"/>
              </a:rPr>
              <a:t>X</a:t>
            </a:r>
            <a:r>
              <a:rPr lang="en-US" sz="3200" baseline="-25000">
                <a:latin typeface="Century Gothic" pitchFamily="34" charset="0"/>
              </a:rPr>
              <a:t>5 </a:t>
            </a:r>
            <a:r>
              <a:rPr lang="en-US" sz="3200">
                <a:latin typeface="Century Gothic" pitchFamily="34" charset="0"/>
              </a:rPr>
              <a:t>]</a:t>
            </a:r>
          </a:p>
        </p:txBody>
      </p:sp>
      <p:sp>
        <p:nvSpPr>
          <p:cNvPr id="85004" name="Text Box 12"/>
          <p:cNvSpPr txBox="1">
            <a:spLocks noChangeArrowheads="1"/>
          </p:cNvSpPr>
          <p:nvPr/>
        </p:nvSpPr>
        <p:spPr bwMode="auto">
          <a:xfrm>
            <a:off x="6257925" y="3878263"/>
            <a:ext cx="209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latin typeface="Century Gothic" pitchFamily="34" charset="0"/>
              </a:rPr>
              <a:t>[ </a:t>
            </a:r>
            <a:r>
              <a:rPr lang="en-US" sz="3200" i="1">
                <a:latin typeface="Century Gothic" pitchFamily="34" charset="0"/>
              </a:rPr>
              <a:t>u</a:t>
            </a:r>
            <a:r>
              <a:rPr lang="en-US" sz="3200" baseline="-25000">
                <a:latin typeface="Century Gothic" pitchFamily="34" charset="0"/>
              </a:rPr>
              <a:t>1</a:t>
            </a:r>
            <a:r>
              <a:rPr lang="en-US" sz="3200" i="1">
                <a:latin typeface="Century Gothic" pitchFamily="34" charset="0"/>
              </a:rPr>
              <a:t> u</a:t>
            </a:r>
            <a:r>
              <a:rPr lang="en-US" sz="3200" baseline="-25000">
                <a:latin typeface="Century Gothic" pitchFamily="34" charset="0"/>
              </a:rPr>
              <a:t>2</a:t>
            </a:r>
            <a:r>
              <a:rPr lang="en-US" sz="3200" i="1">
                <a:latin typeface="Century Gothic" pitchFamily="34" charset="0"/>
              </a:rPr>
              <a:t> u</a:t>
            </a:r>
            <a:r>
              <a:rPr lang="en-US" sz="3200" baseline="-25000">
                <a:latin typeface="Century Gothic" pitchFamily="34" charset="0"/>
              </a:rPr>
              <a:t>3 </a:t>
            </a:r>
            <a:r>
              <a:rPr lang="en-US" sz="3200">
                <a:latin typeface="Century Gothic" pitchFamily="34" charset="0"/>
              </a:rPr>
              <a:t>]</a:t>
            </a:r>
          </a:p>
        </p:txBody>
      </p:sp>
      <p:pic>
        <p:nvPicPr>
          <p:cNvPr id="85005" name="Picture 13" descr="faceda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8425" y="1333500"/>
            <a:ext cx="3333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4" descr="facedat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1333500"/>
            <a:ext cx="3333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Text Box 15"/>
          <p:cNvSpPr txBox="1">
            <a:spLocks noChangeArrowheads="1"/>
          </p:cNvSpPr>
          <p:nvPr/>
        </p:nvSpPr>
        <p:spPr bwMode="auto">
          <a:xfrm>
            <a:off x="609600" y="4800600"/>
            <a:ext cx="8077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a:latin typeface="Century Gothic" pitchFamily="34" charset="0"/>
              </a:rPr>
              <a:t>Construct data matrix by stacking vectorized images and then using  Singular Value Decomposition (SVD) to compute eigenfaces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Eigenspace Representation</a:t>
            </a:r>
          </a:p>
        </p:txBody>
      </p:sp>
      <p:sp>
        <p:nvSpPr>
          <p:cNvPr id="86019" name="Content Placeholder 2"/>
          <p:cNvSpPr>
            <a:spLocks noGrp="1"/>
          </p:cNvSpPr>
          <p:nvPr>
            <p:ph idx="1"/>
          </p:nvPr>
        </p:nvSpPr>
        <p:spPr/>
        <p:txBody>
          <a:bodyPr/>
          <a:lstStyle/>
          <a:p>
            <a:r>
              <a:rPr lang="en-US" smtClean="0"/>
              <a:t>Key property:  Given 2 images, </a:t>
            </a:r>
            <a:r>
              <a:rPr lang="en-US" i="1" smtClean="0"/>
              <a:t>X</a:t>
            </a:r>
            <a:r>
              <a:rPr lang="en-US" baseline="-25000" smtClean="0"/>
              <a:t>1</a:t>
            </a:r>
            <a:r>
              <a:rPr lang="en-US" smtClean="0"/>
              <a:t> and </a:t>
            </a:r>
            <a:r>
              <a:rPr lang="en-US" i="1" smtClean="0"/>
              <a:t>X</a:t>
            </a:r>
            <a:r>
              <a:rPr lang="en-US" baseline="-25000" smtClean="0"/>
              <a:t>2</a:t>
            </a:r>
            <a:r>
              <a:rPr lang="en-US" smtClean="0"/>
              <a:t>, and their projections into eigenspace, </a:t>
            </a:r>
            <a:r>
              <a:rPr lang="en-US" i="1" smtClean="0"/>
              <a:t>Z</a:t>
            </a:r>
            <a:r>
              <a:rPr lang="en-US" baseline="-25000" smtClean="0"/>
              <a:t>1</a:t>
            </a:r>
            <a:r>
              <a:rPr lang="en-US" smtClean="0"/>
              <a:t> and </a:t>
            </a:r>
            <a:r>
              <a:rPr lang="en-US" i="1" smtClean="0"/>
              <a:t>Z</a:t>
            </a:r>
            <a:r>
              <a:rPr lang="en-US" baseline="-25000" smtClean="0"/>
              <a:t>2</a:t>
            </a:r>
            <a:r>
              <a:rPr lang="en-US" smtClean="0"/>
              <a:t>, then</a:t>
            </a:r>
          </a:p>
          <a:p>
            <a:endParaRPr lang="en-US" smtClean="0"/>
          </a:p>
          <a:p>
            <a:endParaRPr lang="en-US" smtClean="0"/>
          </a:p>
          <a:p>
            <a:r>
              <a:rPr lang="en-US" smtClean="0"/>
              <a:t>That is, distance in eigenspace is approximately equal to the correlation between the 2 images</a:t>
            </a:r>
          </a:p>
        </p:txBody>
      </p:sp>
      <p:graphicFrame>
        <p:nvGraphicFramePr>
          <p:cNvPr id="86020" name="Object 3"/>
          <p:cNvGraphicFramePr>
            <a:graphicFrameLocks noChangeAspect="1"/>
          </p:cNvGraphicFramePr>
          <p:nvPr/>
        </p:nvGraphicFramePr>
        <p:xfrm>
          <a:off x="1905000" y="3276600"/>
          <a:ext cx="5434013" cy="776288"/>
        </p:xfrm>
        <a:graphic>
          <a:graphicData uri="http://schemas.openxmlformats.org/presentationml/2006/ole">
            <mc:AlternateContent xmlns:mc="http://schemas.openxmlformats.org/markup-compatibility/2006">
              <mc:Choice xmlns:v="urn:schemas-microsoft-com:vml" Requires="v">
                <p:oleObj spid="_x0000_s86134" name="Equation" r:id="rId4" imgW="1511300" imgH="215900" progId="Equation.3">
                  <p:embed/>
                </p:oleObj>
              </mc:Choice>
              <mc:Fallback>
                <p:oleObj name="Equation" r:id="rId4" imgW="1511300" imgH="2159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276600"/>
                        <a:ext cx="543401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t>Using Eigenfaces</a:t>
            </a:r>
          </a:p>
        </p:txBody>
      </p:sp>
      <p:sp>
        <p:nvSpPr>
          <p:cNvPr id="87043" name="Content Placeholder 2"/>
          <p:cNvSpPr>
            <a:spLocks noGrp="1"/>
          </p:cNvSpPr>
          <p:nvPr>
            <p:ph idx="1"/>
          </p:nvPr>
        </p:nvSpPr>
        <p:spPr/>
        <p:txBody>
          <a:bodyPr/>
          <a:lstStyle/>
          <a:p>
            <a:r>
              <a:rPr lang="en-US" b="1" dirty="0" smtClean="0"/>
              <a:t>(Approximate) Reconstruction</a:t>
            </a:r>
            <a:r>
              <a:rPr lang="en-US" dirty="0" smtClean="0"/>
              <a:t> of an image of a face from a set of weights</a:t>
            </a:r>
          </a:p>
          <a:p>
            <a:r>
              <a:rPr lang="en-US" b="1" dirty="0" smtClean="0"/>
              <a:t>Recognition</a:t>
            </a:r>
            <a:r>
              <a:rPr lang="en-US" dirty="0" smtClean="0"/>
              <a:t> of a person from a new face image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D08FB5-7415-419B-BBEF-9D8420A2791B}" type="slidenum">
              <a:rPr lang="en-US" smtClean="0"/>
              <a:pPr eaLnBrk="1" hangingPunct="1"/>
              <a:t>87</a:t>
            </a:fld>
            <a:endParaRPr lang="en-US" smtClean="0"/>
          </a:p>
        </p:txBody>
      </p:sp>
      <p:pic>
        <p:nvPicPr>
          <p:cNvPr id="232960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225" y="301625"/>
            <a:ext cx="9166225" cy="6251575"/>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88068" name="Rectangle 2"/>
          <p:cNvSpPr>
            <a:spLocks noGrp="1" noChangeArrowheads="1"/>
          </p:cNvSpPr>
          <p:nvPr>
            <p:ph type="title"/>
          </p:nvPr>
        </p:nvSpPr>
        <p:spPr>
          <a:xfrm>
            <a:off x="0" y="274638"/>
            <a:ext cx="9144000" cy="2392362"/>
          </a:xfrm>
          <a:solidFill>
            <a:schemeClr val="bg1"/>
          </a:solidFill>
        </p:spPr>
        <p:txBody>
          <a:bodyPr/>
          <a:lstStyle/>
          <a:p>
            <a:pPr eaLnBrk="1" hangingPunct="1"/>
            <a:r>
              <a:rPr lang="en-US" smtClean="0"/>
              <a:t>Face Image Reconstruction</a:t>
            </a:r>
            <a:br>
              <a:rPr lang="en-US" smtClean="0"/>
            </a:br>
            <a:r>
              <a:rPr lang="en-US" smtClean="0"/>
              <a:t/>
            </a:r>
            <a:br>
              <a:rPr lang="en-US" smtClean="0"/>
            </a:br>
            <a:endParaRPr lang="en-US"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2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868362"/>
          </a:xfrm>
        </p:spPr>
        <p:txBody>
          <a:bodyPr/>
          <a:lstStyle/>
          <a:p>
            <a:r>
              <a:rPr lang="en-US" smtClean="0"/>
              <a:t>Face Image Reconstruction</a:t>
            </a:r>
          </a:p>
        </p:txBody>
      </p:sp>
      <p:sp>
        <p:nvSpPr>
          <p:cNvPr id="89091" name="Rectangle 3"/>
          <p:cNvSpPr>
            <a:spLocks noGrp="1" noChangeArrowheads="1"/>
          </p:cNvSpPr>
          <p:nvPr>
            <p:ph type="body" idx="1"/>
          </p:nvPr>
        </p:nvSpPr>
        <p:spPr>
          <a:xfrm>
            <a:off x="457200" y="1219200"/>
            <a:ext cx="8229600" cy="4906963"/>
          </a:xfrm>
        </p:spPr>
        <p:txBody>
          <a:bodyPr/>
          <a:lstStyle/>
          <a:p>
            <a:r>
              <a:rPr lang="en-US" smtClean="0"/>
              <a:t>Face </a:t>
            </a:r>
            <a:r>
              <a:rPr lang="en-US" b="1" smtClean="0"/>
              <a:t>X</a:t>
            </a:r>
            <a:r>
              <a:rPr lang="en-US" smtClean="0"/>
              <a:t> in “face space” coordinates:</a:t>
            </a:r>
            <a:br>
              <a:rPr lang="en-US" smtClean="0"/>
            </a:br>
            <a:r>
              <a:rPr lang="en-US" smtClean="0"/>
              <a:t/>
            </a:r>
            <a:br>
              <a:rPr lang="en-US" smtClean="0"/>
            </a:br>
            <a:r>
              <a:rPr lang="en-US" smtClean="0"/>
              <a:t/>
            </a:r>
            <a:br>
              <a:rPr lang="en-US" smtClean="0"/>
            </a:br>
            <a:r>
              <a:rPr lang="en-US" smtClean="0"/>
              <a:t/>
            </a:r>
            <a:br>
              <a:rPr lang="en-US" smtClean="0"/>
            </a:br>
            <a:endParaRPr lang="en-US" smtClean="0"/>
          </a:p>
          <a:p>
            <a:r>
              <a:rPr lang="en-US" smtClean="0"/>
              <a:t>Reconstruction:</a:t>
            </a:r>
          </a:p>
        </p:txBody>
      </p:sp>
      <p:pic>
        <p:nvPicPr>
          <p:cNvPr id="89092" name="Picture 5"/>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960563" y="2209800"/>
            <a:ext cx="68786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3505200" y="3048000"/>
            <a:ext cx="258345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11"/>
          <p:cNvSpPr txBox="1">
            <a:spLocks noChangeArrowheads="1"/>
          </p:cNvSpPr>
          <p:nvPr/>
        </p:nvSpPr>
        <p:spPr bwMode="auto">
          <a:xfrm>
            <a:off x="1162050" y="50292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cs typeface="Arial" pitchFamily="34" charset="0"/>
              </a:rPr>
              <a:t>=</a:t>
            </a:r>
          </a:p>
        </p:txBody>
      </p:sp>
      <p:sp>
        <p:nvSpPr>
          <p:cNvPr id="89095" name="Text Box 12"/>
          <p:cNvSpPr txBox="1">
            <a:spLocks noChangeArrowheads="1"/>
          </p:cNvSpPr>
          <p:nvPr/>
        </p:nvSpPr>
        <p:spPr bwMode="auto">
          <a:xfrm>
            <a:off x="2613025" y="50292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cs typeface="Arial" pitchFamily="34" charset="0"/>
              </a:rPr>
              <a:t>+</a:t>
            </a:r>
          </a:p>
        </p:txBody>
      </p:sp>
      <p:sp>
        <p:nvSpPr>
          <p:cNvPr id="89096" name="Text Box 13"/>
          <p:cNvSpPr txBox="1">
            <a:spLocks noChangeArrowheads="1"/>
          </p:cNvSpPr>
          <p:nvPr/>
        </p:nvSpPr>
        <p:spPr bwMode="auto">
          <a:xfrm>
            <a:off x="1831975" y="58674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i="1" dirty="0">
                <a:cs typeface="Arial" pitchFamily="34" charset="0"/>
              </a:rPr>
              <a:t>A</a:t>
            </a:r>
            <a:r>
              <a:rPr lang="en-US" sz="2400" dirty="0">
                <a:cs typeface="Arial" pitchFamily="34" charset="0"/>
              </a:rPr>
              <a:t>       +    </a:t>
            </a:r>
            <a:r>
              <a:rPr lang="en-US" sz="2400" i="1" dirty="0">
                <a:cs typeface="Arial" pitchFamily="34" charset="0"/>
              </a:rPr>
              <a:t>w</a:t>
            </a:r>
            <a:r>
              <a:rPr lang="en-US" sz="2400" baseline="-25000" dirty="0">
                <a:cs typeface="Arial" pitchFamily="34" charset="0"/>
              </a:rPr>
              <a:t>1</a:t>
            </a:r>
            <a:r>
              <a:rPr lang="en-US" sz="2400" i="1" dirty="0">
                <a:cs typeface="Arial" pitchFamily="34" charset="0"/>
              </a:rPr>
              <a:t>u</a:t>
            </a:r>
            <a:r>
              <a:rPr lang="en-US" sz="2400" baseline="-25000" dirty="0">
                <a:cs typeface="Arial" pitchFamily="34" charset="0"/>
              </a:rPr>
              <a:t>1 </a:t>
            </a:r>
            <a:r>
              <a:rPr lang="en-US" sz="2400" dirty="0">
                <a:cs typeface="Arial" pitchFamily="34" charset="0"/>
              </a:rPr>
              <a:t>+ </a:t>
            </a:r>
            <a:r>
              <a:rPr lang="en-US" sz="2400" i="1" dirty="0">
                <a:cs typeface="Arial" pitchFamily="34" charset="0"/>
              </a:rPr>
              <a:t>w</a:t>
            </a:r>
            <a:r>
              <a:rPr lang="en-US" sz="2400" baseline="-25000" dirty="0">
                <a:cs typeface="Arial" pitchFamily="34" charset="0"/>
              </a:rPr>
              <a:t>2</a:t>
            </a:r>
            <a:r>
              <a:rPr lang="en-US" sz="2400" i="1" dirty="0">
                <a:cs typeface="Arial" pitchFamily="34" charset="0"/>
              </a:rPr>
              <a:t>u</a:t>
            </a:r>
            <a:r>
              <a:rPr lang="en-US" sz="2400" baseline="-25000" dirty="0">
                <a:cs typeface="Arial" pitchFamily="34" charset="0"/>
              </a:rPr>
              <a:t>2 </a:t>
            </a:r>
            <a:r>
              <a:rPr lang="en-US" sz="2400" dirty="0">
                <a:cs typeface="Arial" pitchFamily="34" charset="0"/>
              </a:rPr>
              <a:t>+ </a:t>
            </a:r>
            <a:r>
              <a:rPr lang="en-US" sz="2400" i="1" dirty="0">
                <a:cs typeface="Arial" pitchFamily="34" charset="0"/>
              </a:rPr>
              <a:t>w</a:t>
            </a:r>
            <a:r>
              <a:rPr lang="en-US" sz="2400" baseline="-25000" dirty="0">
                <a:cs typeface="Arial" pitchFamily="34" charset="0"/>
              </a:rPr>
              <a:t>3</a:t>
            </a:r>
            <a:r>
              <a:rPr lang="en-US" sz="2400" i="1" dirty="0">
                <a:cs typeface="Arial" pitchFamily="34" charset="0"/>
              </a:rPr>
              <a:t>u</a:t>
            </a:r>
            <a:r>
              <a:rPr lang="en-US" sz="2400" baseline="-25000" dirty="0">
                <a:cs typeface="Arial" pitchFamily="34" charset="0"/>
              </a:rPr>
              <a:t>3 </a:t>
            </a:r>
            <a:r>
              <a:rPr lang="en-US" sz="2400" dirty="0">
                <a:cs typeface="Arial" pitchFamily="34" charset="0"/>
              </a:rPr>
              <a:t>+ </a:t>
            </a:r>
            <a:r>
              <a:rPr lang="en-US" sz="2400" i="1" dirty="0">
                <a:cs typeface="Arial" pitchFamily="34" charset="0"/>
              </a:rPr>
              <a:t>w</a:t>
            </a:r>
            <a:r>
              <a:rPr lang="en-US" sz="2400" baseline="-25000" dirty="0">
                <a:cs typeface="Arial" pitchFamily="34" charset="0"/>
              </a:rPr>
              <a:t>4</a:t>
            </a:r>
            <a:r>
              <a:rPr lang="en-US" sz="2400" i="1" dirty="0">
                <a:cs typeface="Arial" pitchFamily="34" charset="0"/>
              </a:rPr>
              <a:t>u</a:t>
            </a:r>
            <a:r>
              <a:rPr lang="en-US" sz="2400" baseline="-25000" dirty="0">
                <a:cs typeface="Arial" pitchFamily="34" charset="0"/>
              </a:rPr>
              <a:t>4 </a:t>
            </a:r>
            <a:r>
              <a:rPr lang="en-US" sz="2400" dirty="0">
                <a:cs typeface="Arial" pitchFamily="34" charset="0"/>
              </a:rPr>
              <a:t>+ …</a:t>
            </a:r>
          </a:p>
        </p:txBody>
      </p:sp>
      <p:sp>
        <p:nvSpPr>
          <p:cNvPr id="89097" name="Text Box 14"/>
          <p:cNvSpPr txBox="1">
            <a:spLocks noChangeArrowheads="1"/>
          </p:cNvSpPr>
          <p:nvPr/>
        </p:nvSpPr>
        <p:spPr bwMode="auto">
          <a:xfrm>
            <a:off x="2533650" y="28638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a:latin typeface="Times New Roman" pitchFamily="18" charset="0"/>
                <a:cs typeface="Arial" pitchFamily="34" charset="0"/>
              </a:rPr>
              <a:t>=</a:t>
            </a:r>
          </a:p>
        </p:txBody>
      </p:sp>
      <p:sp>
        <p:nvSpPr>
          <p:cNvPr id="89098" name="Text Box 15"/>
          <p:cNvSpPr txBox="1">
            <a:spLocks noChangeArrowheads="1"/>
          </p:cNvSpPr>
          <p:nvPr/>
        </p:nvSpPr>
        <p:spPr bwMode="auto">
          <a:xfrm>
            <a:off x="400050" y="57150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cs typeface="Arial" pitchFamily="34" charset="0"/>
              </a:rPr>
              <a:t>^</a:t>
            </a:r>
          </a:p>
        </p:txBody>
      </p:sp>
      <p:sp>
        <p:nvSpPr>
          <p:cNvPr id="89099" name="Text Box 16"/>
          <p:cNvSpPr txBox="1">
            <a:spLocks noChangeArrowheads="1"/>
          </p:cNvSpPr>
          <p:nvPr/>
        </p:nvSpPr>
        <p:spPr bwMode="auto">
          <a:xfrm>
            <a:off x="407988" y="58674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cs typeface="Arial" pitchFamily="34" charset="0"/>
              </a:rPr>
              <a:t>X</a:t>
            </a:r>
          </a:p>
        </p:txBody>
      </p:sp>
      <p:sp>
        <p:nvSpPr>
          <p:cNvPr id="89100" name="Text Box 17"/>
          <p:cNvSpPr txBox="1">
            <a:spLocks noChangeArrowheads="1"/>
          </p:cNvSpPr>
          <p:nvPr/>
        </p:nvSpPr>
        <p:spPr bwMode="auto">
          <a:xfrm>
            <a:off x="1162050" y="586740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cs typeface="Arial" pitchFamily="34" charset="0"/>
              </a:rPr>
              <a:t>=</a:t>
            </a:r>
          </a:p>
        </p:txBody>
      </p:sp>
      <p:pic>
        <p:nvPicPr>
          <p:cNvPr id="8910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05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76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876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Picture 18"/>
          <p:cNvPicPr>
            <a:picLocks noChangeAspect="1" noChangeArrowheads="1"/>
          </p:cNvPicPr>
          <p:nvPr/>
        </p:nvPicPr>
        <p:blipFill>
          <a:blip r:embed="rId7">
            <a:extLst>
              <a:ext uri="{28A0092B-C50C-407E-A947-70E740481C1C}">
                <a14:useLocalDpi xmlns:a14="http://schemas.microsoft.com/office/drawing/2010/main" val="0"/>
              </a:ext>
            </a:extLst>
          </a:blip>
          <a:srcRect r="12430"/>
          <a:stretch>
            <a:fillRect/>
          </a:stretch>
        </p:blipFill>
        <p:spPr bwMode="auto">
          <a:xfrm>
            <a:off x="3048000" y="4876800"/>
            <a:ext cx="56038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274638"/>
            <a:ext cx="8229600" cy="868362"/>
          </a:xfrm>
        </p:spPr>
        <p:txBody>
          <a:bodyPr/>
          <a:lstStyle/>
          <a:p>
            <a:r>
              <a:rPr lang="en-US" smtClean="0"/>
              <a:t>Reconstruction</a:t>
            </a:r>
          </a:p>
        </p:txBody>
      </p:sp>
      <p:pic>
        <p:nvPicPr>
          <p:cNvPr id="901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2209800"/>
            <a:ext cx="6910388"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Box 3"/>
          <p:cNvSpPr txBox="1">
            <a:spLocks noChangeArrowheads="1"/>
          </p:cNvSpPr>
          <p:nvPr/>
        </p:nvSpPr>
        <p:spPr bwMode="auto">
          <a:xfrm>
            <a:off x="457200" y="1295400"/>
            <a:ext cx="8369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The more eigenfaces you use, the better the reconstruction, but even a small number gives good quality for matching</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295400"/>
          </a:xfrm>
        </p:spPr>
        <p:txBody>
          <a:bodyPr/>
          <a:lstStyle/>
          <a:p>
            <a:r>
              <a:rPr lang="en-US" sz="3600" smtClean="0"/>
              <a:t>Application: Autotagging Photos in Facebook, Flickr, Picasa, iPhoto, …</a:t>
            </a:r>
          </a:p>
        </p:txBody>
      </p:sp>
      <p:pic>
        <p:nvPicPr>
          <p:cNvPr id="15363"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95400"/>
            <a:ext cx="7421563" cy="556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smtClean="0"/>
              <a:t>Algorithm</a:t>
            </a:r>
          </a:p>
        </p:txBody>
      </p:sp>
      <p:sp>
        <p:nvSpPr>
          <p:cNvPr id="91139" name="Content Placeholder 2"/>
          <p:cNvSpPr>
            <a:spLocks noGrp="1"/>
          </p:cNvSpPr>
          <p:nvPr>
            <p:ph idx="1"/>
          </p:nvPr>
        </p:nvSpPr>
        <p:spPr>
          <a:xfrm>
            <a:off x="685800" y="1600200"/>
            <a:ext cx="7696200" cy="4525963"/>
          </a:xfrm>
        </p:spPr>
        <p:txBody>
          <a:bodyPr/>
          <a:lstStyle/>
          <a:p>
            <a:r>
              <a:rPr lang="en-US" dirty="0" smtClean="0"/>
              <a:t>Image </a:t>
            </a:r>
            <a:r>
              <a:rPr lang="en-US" i="1" dirty="0" smtClean="0"/>
              <a:t>X</a:t>
            </a:r>
            <a:r>
              <a:rPr lang="en-US" i="1" baseline="-25000" dirty="0" smtClean="0"/>
              <a:t>i</a:t>
            </a:r>
            <a:r>
              <a:rPr lang="en-US" dirty="0" smtClean="0"/>
              <a:t> is a point in </a:t>
            </a:r>
            <a:r>
              <a:rPr lang="en-US" i="1" dirty="0" err="1" smtClean="0"/>
              <a:t>n</a:t>
            </a:r>
            <a:r>
              <a:rPr lang="en-US" dirty="0" err="1" smtClean="0"/>
              <a:t>D</a:t>
            </a:r>
            <a:r>
              <a:rPr lang="en-US" dirty="0" smtClean="0"/>
              <a:t> “image space” that is projected into a point </a:t>
            </a:r>
            <a:r>
              <a:rPr lang="en-US" i="1" dirty="0" smtClean="0"/>
              <a:t>W</a:t>
            </a:r>
            <a:r>
              <a:rPr lang="en-US" i="1" baseline="-25000" dirty="0" smtClean="0"/>
              <a:t>i</a:t>
            </a:r>
            <a:r>
              <a:rPr lang="en-US" dirty="0" smtClean="0"/>
              <a:t> in the </a:t>
            </a:r>
            <a:r>
              <a:rPr lang="en-US" i="1" dirty="0" err="1" smtClean="0"/>
              <a:t>k</a:t>
            </a:r>
            <a:r>
              <a:rPr lang="en-US" dirty="0" err="1" smtClean="0"/>
              <a:t>D</a:t>
            </a:r>
            <a:r>
              <a:rPr lang="en-US" dirty="0" smtClean="0"/>
              <a:t> subspace called “face space” defined by the “</a:t>
            </a:r>
            <a:r>
              <a:rPr lang="en-US" dirty="0" err="1" smtClean="0"/>
              <a:t>eigenfaces</a:t>
            </a:r>
            <a:r>
              <a:rPr lang="en-US" dirty="0" smtClean="0"/>
              <a:t>” (i.e., basis vectors) </a:t>
            </a:r>
            <a:r>
              <a:rPr lang="en-US" i="1" dirty="0" smtClean="0"/>
              <a:t>u</a:t>
            </a:r>
            <a:r>
              <a:rPr lang="en-US" baseline="-25000" dirty="0" smtClean="0"/>
              <a:t>1</a:t>
            </a:r>
            <a:r>
              <a:rPr lang="en-US" dirty="0" smtClean="0"/>
              <a:t>, </a:t>
            </a:r>
            <a:r>
              <a:rPr lang="en-US" i="1" dirty="0" smtClean="0"/>
              <a:t>u</a:t>
            </a:r>
            <a:r>
              <a:rPr lang="en-US" baseline="-25000" dirty="0" smtClean="0"/>
              <a:t>2</a:t>
            </a:r>
            <a:r>
              <a:rPr lang="en-US" dirty="0" smtClean="0"/>
              <a:t>, …, </a:t>
            </a:r>
            <a:r>
              <a:rPr lang="en-US" i="1" dirty="0" err="1" smtClean="0"/>
              <a:t>u</a:t>
            </a:r>
            <a:r>
              <a:rPr lang="en-US" i="1" baseline="-25000" dirty="0" err="1" smtClean="0"/>
              <a:t>k</a:t>
            </a:r>
            <a:endParaRPr lang="en-US" i="1" baseline="-25000"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228600"/>
            <a:ext cx="9144000" cy="990600"/>
          </a:xfrm>
        </p:spPr>
        <p:txBody>
          <a:bodyPr/>
          <a:lstStyle/>
          <a:p>
            <a:pPr eaLnBrk="1" hangingPunct="1"/>
            <a:r>
              <a:rPr lang="en-US" dirty="0" err="1" smtClean="0"/>
              <a:t>Eigenfaces</a:t>
            </a:r>
            <a:r>
              <a:rPr lang="en-US" dirty="0" smtClean="0"/>
              <a:t> Recognition Algorithm</a:t>
            </a:r>
          </a:p>
        </p:txBody>
      </p:sp>
      <p:sp>
        <p:nvSpPr>
          <p:cNvPr id="92163" name="Rectangle 3"/>
          <p:cNvSpPr>
            <a:spLocks noGrp="1" noChangeArrowheads="1"/>
          </p:cNvSpPr>
          <p:nvPr>
            <p:ph type="body" idx="1"/>
          </p:nvPr>
        </p:nvSpPr>
        <p:spPr>
          <a:xfrm>
            <a:off x="685800" y="1371600"/>
            <a:ext cx="7543800" cy="3886200"/>
          </a:xfrm>
        </p:spPr>
        <p:txBody>
          <a:bodyPr/>
          <a:lstStyle/>
          <a:p>
            <a:pPr marL="0" indent="0" eaLnBrk="1" hangingPunct="1">
              <a:buFontTx/>
              <a:buNone/>
            </a:pPr>
            <a:r>
              <a:rPr lang="en-US" sz="2800" b="1" dirty="0" smtClean="0"/>
              <a:t>Modeling (Training Phase)</a:t>
            </a:r>
          </a:p>
          <a:p>
            <a:pPr marL="0" indent="0" eaLnBrk="1" hangingPunct="1">
              <a:buFontTx/>
              <a:buNone/>
            </a:pPr>
            <a:endParaRPr lang="en-US" sz="2800" b="1" dirty="0" smtClean="0"/>
          </a:p>
          <a:p>
            <a:pPr marL="990600" lvl="1" indent="-533400" eaLnBrk="1" hangingPunct="1">
              <a:buFontTx/>
              <a:buAutoNum type="arabicPeriod"/>
            </a:pPr>
            <a:r>
              <a:rPr lang="en-US" sz="2400" dirty="0" smtClean="0"/>
              <a:t>Given a collection of labeled training images</a:t>
            </a:r>
          </a:p>
          <a:p>
            <a:pPr marL="990600" lvl="1" indent="-533400" eaLnBrk="1" hangingPunct="1">
              <a:buFontTx/>
              <a:buAutoNum type="arabicPeriod"/>
            </a:pPr>
            <a:r>
              <a:rPr lang="en-US" sz="2400" dirty="0" smtClean="0"/>
              <a:t>Compute mean image, </a:t>
            </a:r>
            <a:r>
              <a:rPr lang="en-US" sz="2400" i="1" dirty="0" smtClean="0"/>
              <a:t>A</a:t>
            </a:r>
            <a:endParaRPr lang="en-US" sz="2400" dirty="0" smtClean="0"/>
          </a:p>
          <a:p>
            <a:pPr marL="990600" lvl="1" indent="-533400" eaLnBrk="1" hangingPunct="1">
              <a:buFontTx/>
              <a:buAutoNum type="arabicPeriod"/>
            </a:pPr>
            <a:r>
              <a:rPr lang="en-US" sz="2400" dirty="0" smtClean="0"/>
              <a:t>Compute </a:t>
            </a:r>
            <a:r>
              <a:rPr lang="en-US" sz="2400" i="1" dirty="0" smtClean="0"/>
              <a:t>k</a:t>
            </a:r>
            <a:r>
              <a:rPr lang="en-US" sz="2400" dirty="0" smtClean="0"/>
              <a:t> eigenvectors, </a:t>
            </a:r>
            <a:r>
              <a:rPr lang="en-US" sz="2400" i="1" dirty="0" smtClean="0"/>
              <a:t>u</a:t>
            </a:r>
            <a:r>
              <a:rPr lang="en-US" sz="2400" baseline="-25000" dirty="0" smtClean="0"/>
              <a:t>1</a:t>
            </a:r>
            <a:r>
              <a:rPr lang="en-US" sz="2400" dirty="0" smtClean="0"/>
              <a:t> , …, </a:t>
            </a:r>
            <a:r>
              <a:rPr lang="en-US" sz="2400" i="1" dirty="0" err="1" smtClean="0"/>
              <a:t>u</a:t>
            </a:r>
            <a:r>
              <a:rPr lang="en-US" sz="2400" i="1" baseline="-25000" dirty="0" err="1" smtClean="0"/>
              <a:t>k</a:t>
            </a:r>
            <a:r>
              <a:rPr lang="en-US" sz="2400" i="1" baseline="-25000" dirty="0" smtClean="0"/>
              <a:t> </a:t>
            </a:r>
            <a:r>
              <a:rPr lang="en-US" sz="2400" i="1" dirty="0" smtClean="0"/>
              <a:t>, </a:t>
            </a:r>
            <a:r>
              <a:rPr lang="en-US" sz="2400" dirty="0" smtClean="0"/>
              <a:t>of covariance matrix corresponding to </a:t>
            </a:r>
            <a:r>
              <a:rPr lang="en-US" sz="2400" i="1" dirty="0" smtClean="0"/>
              <a:t>k</a:t>
            </a:r>
            <a:r>
              <a:rPr lang="en-US" sz="2400" dirty="0" smtClean="0"/>
              <a:t> largest eigenvalues</a:t>
            </a:r>
            <a:endParaRPr lang="en-US" sz="2400" i="1" baseline="-25000" dirty="0" smtClean="0"/>
          </a:p>
          <a:p>
            <a:pPr marL="990600" lvl="1" indent="-533400" eaLnBrk="1" hangingPunct="1">
              <a:buFontTx/>
              <a:buAutoNum type="arabicPeriod"/>
            </a:pPr>
            <a:r>
              <a:rPr lang="en-US" sz="2400" dirty="0" smtClean="0"/>
              <a:t>Project each training image, </a:t>
            </a:r>
            <a:r>
              <a:rPr lang="en-US" sz="2400" i="1" dirty="0" smtClean="0"/>
              <a:t>X</a:t>
            </a:r>
            <a:r>
              <a:rPr lang="en-US" sz="2400" i="1" baseline="-25000" dirty="0" smtClean="0"/>
              <a:t>i</a:t>
            </a:r>
            <a:r>
              <a:rPr lang="en-US" sz="2400" dirty="0" smtClean="0"/>
              <a:t>, to a point in      </a:t>
            </a:r>
            <a:r>
              <a:rPr lang="en-US" sz="2400" i="1" dirty="0" smtClean="0"/>
              <a:t>k</a:t>
            </a:r>
            <a:r>
              <a:rPr lang="en-US" sz="2400" dirty="0" smtClean="0"/>
              <a:t>-dimensional “face space:”</a:t>
            </a:r>
          </a:p>
        </p:txBody>
      </p:sp>
      <p:graphicFrame>
        <p:nvGraphicFramePr>
          <p:cNvPr id="92164" name="Object 1"/>
          <p:cNvGraphicFramePr>
            <a:graphicFrameLocks noChangeAspect="1"/>
          </p:cNvGraphicFramePr>
          <p:nvPr/>
        </p:nvGraphicFramePr>
        <p:xfrm>
          <a:off x="1676400" y="5334000"/>
          <a:ext cx="5638800" cy="571500"/>
        </p:xfrm>
        <a:graphic>
          <a:graphicData uri="http://schemas.openxmlformats.org/presentationml/2006/ole">
            <mc:AlternateContent xmlns:mc="http://schemas.openxmlformats.org/markup-compatibility/2006">
              <mc:Choice xmlns:v="urn:schemas-microsoft-com:vml" Requires="v">
                <p:oleObj spid="_x0000_s92280" name="Equation" r:id="rId4" imgW="2501640" imgH="253800" progId="Equation.3">
                  <p:embed/>
                </p:oleObj>
              </mc:Choice>
              <mc:Fallback>
                <p:oleObj name="Equation" r:id="rId4" imgW="2501640" imgH="2538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334000"/>
                        <a:ext cx="5638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65" name="Rectangle 2"/>
          <p:cNvSpPr>
            <a:spLocks noChangeArrowheads="1"/>
          </p:cNvSpPr>
          <p:nvPr/>
        </p:nvSpPr>
        <p:spPr bwMode="auto">
          <a:xfrm>
            <a:off x="1676400" y="6008688"/>
            <a:ext cx="5167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t>X</a:t>
            </a:r>
            <a:r>
              <a:rPr lang="en-US" sz="2400" i="1" baseline="-25000" dirty="0"/>
              <a:t>i</a:t>
            </a:r>
            <a:r>
              <a:rPr lang="en-US" sz="2400" dirty="0"/>
              <a:t> projects to </a:t>
            </a:r>
            <a:r>
              <a:rPr lang="en-US" sz="2400" b="1" i="1" dirty="0"/>
              <a:t>W</a:t>
            </a:r>
            <a:r>
              <a:rPr lang="en-US" sz="2400" i="1" baseline="-25000" dirty="0"/>
              <a:t>i</a:t>
            </a:r>
            <a:r>
              <a:rPr lang="en-US" sz="2400" dirty="0"/>
              <a:t> = [</a:t>
            </a:r>
            <a:r>
              <a:rPr lang="en-US" sz="2400" i="1" dirty="0"/>
              <a:t>w</a:t>
            </a:r>
            <a:r>
              <a:rPr lang="en-US" sz="2400" i="1" baseline="-25000" dirty="0"/>
              <a:t>i</a:t>
            </a:r>
            <a:r>
              <a:rPr lang="en-US" sz="2400" baseline="-25000" dirty="0"/>
              <a:t>1</a:t>
            </a:r>
            <a:r>
              <a:rPr lang="en-US" sz="2400" dirty="0"/>
              <a:t> , </a:t>
            </a:r>
            <a:r>
              <a:rPr lang="en-US" sz="2400" i="1" dirty="0"/>
              <a:t>w</a:t>
            </a:r>
            <a:r>
              <a:rPr lang="en-US" sz="2400" i="1" baseline="-25000" dirty="0"/>
              <a:t>i</a:t>
            </a:r>
            <a:r>
              <a:rPr lang="en-US" sz="2400" baseline="-25000" dirty="0"/>
              <a:t>2</a:t>
            </a:r>
            <a:r>
              <a:rPr lang="en-US" sz="2400" dirty="0"/>
              <a:t>, …, </a:t>
            </a:r>
            <a:r>
              <a:rPr lang="en-US" sz="2400" i="1" dirty="0" err="1"/>
              <a:t>w</a:t>
            </a:r>
            <a:r>
              <a:rPr lang="en-US" sz="2400" i="1" baseline="-25000" dirty="0" err="1"/>
              <a:t>ik</a:t>
            </a:r>
            <a:r>
              <a:rPr lang="en-US" sz="2400" dirty="0"/>
              <a:t> ]</a:t>
            </a:r>
            <a:r>
              <a:rPr lang="en-US" sz="2400" i="1" dirty="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t>Eigenfaces Algorithm</a:t>
            </a:r>
          </a:p>
        </p:txBody>
      </p:sp>
      <p:sp>
        <p:nvSpPr>
          <p:cNvPr id="93187" name="Content Placeholder 2"/>
          <p:cNvSpPr>
            <a:spLocks noGrp="1"/>
          </p:cNvSpPr>
          <p:nvPr>
            <p:ph idx="1"/>
          </p:nvPr>
        </p:nvSpPr>
        <p:spPr/>
        <p:txBody>
          <a:bodyPr/>
          <a:lstStyle/>
          <a:p>
            <a:pPr marL="0" indent="0" eaLnBrk="1" hangingPunct="1">
              <a:buFontTx/>
              <a:buNone/>
            </a:pPr>
            <a:r>
              <a:rPr lang="en-US" sz="2800" b="1" smtClean="0"/>
              <a:t>Recognition (Testing Phase)</a:t>
            </a:r>
          </a:p>
          <a:p>
            <a:pPr marL="0" indent="0" eaLnBrk="1" hangingPunct="1">
              <a:buFontTx/>
              <a:buNone/>
            </a:pPr>
            <a:endParaRPr lang="en-US" sz="2800" b="1" smtClean="0"/>
          </a:p>
          <a:p>
            <a:pPr marL="990600" lvl="1" indent="-533400" eaLnBrk="1" hangingPunct="1">
              <a:buFontTx/>
              <a:buAutoNum type="arabicPeriod"/>
            </a:pPr>
            <a:r>
              <a:rPr lang="en-US" sz="2400" smtClean="0"/>
              <a:t>Given a test image, </a:t>
            </a:r>
            <a:r>
              <a:rPr lang="en-US" sz="2400" i="1" smtClean="0"/>
              <a:t>G</a:t>
            </a:r>
            <a:r>
              <a:rPr lang="en-US" sz="2400" smtClean="0"/>
              <a:t>, project it into face space</a:t>
            </a:r>
          </a:p>
          <a:p>
            <a:pPr marL="990600" lvl="1" indent="-533400" eaLnBrk="1" hangingPunct="1">
              <a:buFontTx/>
              <a:buAutoNum type="arabicPeriod"/>
            </a:pPr>
            <a:endParaRPr lang="en-US" sz="2400" smtClean="0"/>
          </a:p>
          <a:p>
            <a:pPr marL="990600" lvl="1" indent="-533400" eaLnBrk="1" hangingPunct="1">
              <a:buFontTx/>
              <a:buAutoNum type="arabicPeriod"/>
            </a:pPr>
            <a:endParaRPr lang="en-US" sz="2400" smtClean="0"/>
          </a:p>
          <a:p>
            <a:pPr marL="990600" lvl="1" indent="-533400" eaLnBrk="1" hangingPunct="1">
              <a:buFontTx/>
              <a:buAutoNum type="arabicPeriod"/>
            </a:pPr>
            <a:endParaRPr lang="en-US" sz="2400" smtClean="0"/>
          </a:p>
          <a:p>
            <a:pPr marL="990600" lvl="1" indent="-533400" eaLnBrk="1" hangingPunct="1">
              <a:buFontTx/>
              <a:buAutoNum type="arabicPeriod"/>
            </a:pPr>
            <a:endParaRPr lang="en-US" sz="2400" smtClean="0"/>
          </a:p>
          <a:p>
            <a:pPr marL="990600" lvl="1" indent="-533400" eaLnBrk="1" hangingPunct="1">
              <a:buFontTx/>
              <a:buAutoNum type="arabicPeriod"/>
            </a:pPr>
            <a:r>
              <a:rPr lang="en-US" sz="2400" smtClean="0"/>
              <a:t>Classify it as the class (person) that is closest to it (as long as its distance to the closest person is “close enough”)</a:t>
            </a:r>
          </a:p>
        </p:txBody>
      </p:sp>
      <p:graphicFrame>
        <p:nvGraphicFramePr>
          <p:cNvPr id="93188" name="Object 3"/>
          <p:cNvGraphicFramePr>
            <a:graphicFrameLocks noChangeAspect="1"/>
          </p:cNvGraphicFramePr>
          <p:nvPr>
            <p:extLst>
              <p:ext uri="{D42A27DB-BD31-4B8C-83A1-F6EECF244321}">
                <p14:modId xmlns:p14="http://schemas.microsoft.com/office/powerpoint/2010/main" val="637252792"/>
              </p:ext>
            </p:extLst>
          </p:nvPr>
        </p:nvGraphicFramePr>
        <p:xfrm>
          <a:off x="1371600" y="3505200"/>
          <a:ext cx="6629400" cy="685800"/>
        </p:xfrm>
        <a:graphic>
          <a:graphicData uri="http://schemas.openxmlformats.org/presentationml/2006/ole">
            <mc:AlternateContent xmlns:mc="http://schemas.openxmlformats.org/markup-compatibility/2006">
              <mc:Choice xmlns:v="urn:schemas-microsoft-com:vml" Requires="v">
                <p:oleObj spid="_x0000_s93303" name="Equation" r:id="rId4" imgW="2450880" imgH="253800" progId="Equation.3">
                  <p:embed/>
                </p:oleObj>
              </mc:Choice>
              <mc:Fallback>
                <p:oleObj name="Equation" r:id="rId4" imgW="2450880" imgH="253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05200"/>
                        <a:ext cx="6629400" cy="685800"/>
                      </a:xfrm>
                      <a:prstGeom prst="rect">
                        <a:avLst/>
                      </a:prstGeom>
                      <a:noFill/>
                      <a:ln>
                        <a:noFill/>
                      </a:ln>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idx="4294967295"/>
          </p:nvPr>
        </p:nvSpPr>
        <p:spPr>
          <a:xfrm>
            <a:off x="457200" y="0"/>
            <a:ext cx="8229600" cy="1219200"/>
          </a:xfrm>
        </p:spPr>
        <p:txBody>
          <a:bodyPr/>
          <a:lstStyle/>
          <a:p>
            <a:pPr eaLnBrk="1" hangingPunct="1"/>
            <a:r>
              <a:rPr lang="en-US" sz="4000" dirty="0" smtClean="0"/>
              <a:t>Choosing </a:t>
            </a:r>
            <a:r>
              <a:rPr lang="en-US" sz="4000" i="1" dirty="0" smtClean="0"/>
              <a:t>k</a:t>
            </a:r>
            <a:endParaRPr lang="en-US" sz="4000" i="1" dirty="0" smtClean="0"/>
          </a:p>
        </p:txBody>
      </p:sp>
      <p:grpSp>
        <p:nvGrpSpPr>
          <p:cNvPr id="31750" name="Group 6"/>
          <p:cNvGrpSpPr>
            <a:grpSpLocks/>
          </p:cNvGrpSpPr>
          <p:nvPr/>
        </p:nvGrpSpPr>
        <p:grpSpPr bwMode="auto">
          <a:xfrm>
            <a:off x="2816229" y="1371600"/>
            <a:ext cx="5252078" cy="3048000"/>
            <a:chOff x="3194" y="922"/>
            <a:chExt cx="2775" cy="1606"/>
          </a:xfrm>
        </p:grpSpPr>
        <p:grpSp>
          <p:nvGrpSpPr>
            <p:cNvPr id="31754" name="Group 7"/>
            <p:cNvGrpSpPr>
              <a:grpSpLocks/>
            </p:cNvGrpSpPr>
            <p:nvPr/>
          </p:nvGrpSpPr>
          <p:grpSpPr bwMode="auto">
            <a:xfrm>
              <a:off x="3194" y="922"/>
              <a:ext cx="1932" cy="1429"/>
              <a:chOff x="3194" y="922"/>
              <a:chExt cx="1932" cy="1429"/>
            </a:xfrm>
          </p:grpSpPr>
          <p:pic>
            <p:nvPicPr>
              <p:cNvPr id="31758" name="Picture 8" descr="baback1"/>
              <p:cNvPicPr>
                <a:picLocks noChangeAspect="1" noChangeArrowheads="1"/>
              </p:cNvPicPr>
              <p:nvPr/>
            </p:nvPicPr>
            <p:blipFill>
              <a:blip r:embed="rId4">
                <a:extLst>
                  <a:ext uri="{28A0092B-C50C-407E-A947-70E740481C1C}">
                    <a14:useLocalDpi xmlns:a14="http://schemas.microsoft.com/office/drawing/2010/main" val="0"/>
                  </a:ext>
                </a:extLst>
              </a:blip>
              <a:srcRect l="51051" b="7906"/>
              <a:stretch>
                <a:fillRect/>
              </a:stretch>
            </p:blipFill>
            <p:spPr bwMode="auto">
              <a:xfrm>
                <a:off x="3194" y="922"/>
                <a:ext cx="1932"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Rectangle 9"/>
              <p:cNvSpPr>
                <a:spLocks noChangeArrowheads="1"/>
              </p:cNvSpPr>
              <p:nvPr/>
            </p:nvSpPr>
            <p:spPr bwMode="auto">
              <a:xfrm>
                <a:off x="3824" y="1136"/>
                <a:ext cx="144" cy="152"/>
              </a:xfrm>
              <a:prstGeom prst="rect">
                <a:avLst/>
              </a:prstGeom>
              <a:solidFill>
                <a:schemeClr val="bg1"/>
              </a:solidFill>
              <a:ln w="12700">
                <a:solidFill>
                  <a:schemeClr val="bg1"/>
                </a:solidFill>
                <a:miter lim="800000"/>
                <a:headEnd/>
                <a:tailEnd/>
              </a:ln>
            </p:spPr>
            <p:txBody>
              <a:bodyPr wrap="none" lIns="90488" tIns="44450" rIns="90488" bIns="44450" anchor="ctr"/>
              <a:lstStyle/>
              <a:p>
                <a:pPr eaLnBrk="0" hangingPunct="0"/>
                <a:endParaRPr lang="en-US"/>
              </a:p>
            </p:txBody>
          </p:sp>
          <p:sp>
            <p:nvSpPr>
              <p:cNvPr id="31760" name="Rectangle 10"/>
              <p:cNvSpPr>
                <a:spLocks noChangeArrowheads="1"/>
              </p:cNvSpPr>
              <p:nvPr/>
            </p:nvSpPr>
            <p:spPr bwMode="auto">
              <a:xfrm>
                <a:off x="3440" y="1136"/>
                <a:ext cx="144" cy="152"/>
              </a:xfrm>
              <a:prstGeom prst="rect">
                <a:avLst/>
              </a:prstGeom>
              <a:solidFill>
                <a:schemeClr val="bg1"/>
              </a:solidFill>
              <a:ln w="12700">
                <a:solidFill>
                  <a:schemeClr val="bg1"/>
                </a:solidFill>
                <a:miter lim="800000"/>
                <a:headEnd/>
                <a:tailEnd/>
              </a:ln>
            </p:spPr>
            <p:txBody>
              <a:bodyPr wrap="none" lIns="90488" tIns="44450" rIns="90488" bIns="44450" anchor="ctr"/>
              <a:lstStyle/>
              <a:p>
                <a:pPr eaLnBrk="0" hangingPunct="0"/>
                <a:endParaRPr lang="en-US"/>
              </a:p>
            </p:txBody>
          </p:sp>
        </p:grpSp>
        <p:sp>
          <p:nvSpPr>
            <p:cNvPr id="31755" name="Text Box 11"/>
            <p:cNvSpPr txBox="1">
              <a:spLocks noChangeArrowheads="1"/>
            </p:cNvSpPr>
            <p:nvPr/>
          </p:nvSpPr>
          <p:spPr bwMode="auto">
            <a:xfrm>
              <a:off x="3583" y="2310"/>
              <a:ext cx="18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05000"/>
                </a:lnSpc>
                <a:spcBef>
                  <a:spcPct val="20000"/>
                </a:spcBef>
                <a:spcAft>
                  <a:spcPct val="10000"/>
                </a:spcAft>
                <a:buSzPct val="120000"/>
              </a:pPr>
              <a:r>
                <a:rPr lang="en-US" sz="1600" i="1" dirty="0" smtClean="0">
                  <a:solidFill>
                    <a:srgbClr val="000000"/>
                  </a:solidFill>
                </a:rPr>
                <a:t>k</a:t>
              </a:r>
              <a:endParaRPr lang="en-US" sz="1600" i="1" dirty="0">
                <a:solidFill>
                  <a:srgbClr val="000000"/>
                </a:solidFill>
              </a:endParaRPr>
            </a:p>
          </p:txBody>
        </p:sp>
        <p:sp>
          <p:nvSpPr>
            <p:cNvPr id="31756" name="Text Box 12"/>
            <p:cNvSpPr txBox="1">
              <a:spLocks noChangeArrowheads="1"/>
            </p:cNvSpPr>
            <p:nvPr/>
          </p:nvSpPr>
          <p:spPr bwMode="auto">
            <a:xfrm>
              <a:off x="4943" y="2310"/>
              <a:ext cx="102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05000"/>
                </a:lnSpc>
                <a:spcBef>
                  <a:spcPct val="20000"/>
                </a:spcBef>
                <a:spcAft>
                  <a:spcPct val="10000"/>
                </a:spcAft>
                <a:buSzPct val="120000"/>
              </a:pPr>
              <a:r>
                <a:rPr lang="en-US" sz="1600" i="1" dirty="0" smtClean="0">
                  <a:solidFill>
                    <a:srgbClr val="000000"/>
                  </a:solidFill>
                </a:rPr>
                <a:t>n </a:t>
              </a:r>
              <a:r>
                <a:rPr lang="en-US" sz="1600" dirty="0" smtClean="0">
                  <a:solidFill>
                    <a:srgbClr val="000000"/>
                  </a:solidFill>
                </a:rPr>
                <a:t>(number of pixels)</a:t>
              </a:r>
              <a:endParaRPr lang="en-US" sz="1600" dirty="0">
                <a:solidFill>
                  <a:srgbClr val="000000"/>
                </a:solidFill>
              </a:endParaRPr>
            </a:p>
          </p:txBody>
        </p:sp>
        <p:sp>
          <p:nvSpPr>
            <p:cNvPr id="31757" name="Text Box 13"/>
            <p:cNvSpPr txBox="1">
              <a:spLocks noChangeArrowheads="1"/>
            </p:cNvSpPr>
            <p:nvPr/>
          </p:nvSpPr>
          <p:spPr bwMode="auto">
            <a:xfrm>
              <a:off x="3255" y="2310"/>
              <a:ext cx="28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05000"/>
                </a:lnSpc>
                <a:spcBef>
                  <a:spcPct val="20000"/>
                </a:spcBef>
                <a:spcAft>
                  <a:spcPct val="10000"/>
                </a:spcAft>
                <a:buSzPct val="120000"/>
              </a:pPr>
              <a:r>
                <a:rPr lang="en-US" sz="1600" i="1">
                  <a:solidFill>
                    <a:srgbClr val="000000"/>
                  </a:solidFill>
                </a:rPr>
                <a:t>i </a:t>
              </a:r>
              <a:r>
                <a:rPr lang="en-US" sz="1600">
                  <a:solidFill>
                    <a:srgbClr val="000000"/>
                  </a:solidFill>
                </a:rPr>
                <a:t>= </a:t>
              </a:r>
            </a:p>
          </p:txBody>
        </p:sp>
      </p:grpSp>
      <p:sp>
        <p:nvSpPr>
          <p:cNvPr id="31751" name="Text Box 15"/>
          <p:cNvSpPr txBox="1">
            <a:spLocks noChangeArrowheads="1"/>
          </p:cNvSpPr>
          <p:nvPr/>
        </p:nvSpPr>
        <p:spPr bwMode="auto">
          <a:xfrm>
            <a:off x="1447800" y="2057400"/>
            <a:ext cx="1413850" cy="3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05000"/>
              </a:lnSpc>
              <a:spcBef>
                <a:spcPct val="20000"/>
              </a:spcBef>
              <a:spcAft>
                <a:spcPct val="10000"/>
              </a:spcAft>
              <a:buSzPct val="120000"/>
            </a:pPr>
            <a:r>
              <a:rPr lang="en-US" sz="1800" dirty="0">
                <a:solidFill>
                  <a:srgbClr val="000000"/>
                </a:solidFill>
                <a:latin typeface="Arial" charset="0"/>
              </a:rPr>
              <a:t>eigenvalues</a:t>
            </a:r>
          </a:p>
        </p:txBody>
      </p:sp>
      <p:sp>
        <p:nvSpPr>
          <p:cNvPr id="31752" name="Rectangle 17"/>
          <p:cNvSpPr>
            <a:spLocks noGrp="1" noChangeArrowheads="1"/>
          </p:cNvSpPr>
          <p:nvPr>
            <p:ph type="body" idx="4294967295"/>
          </p:nvPr>
        </p:nvSpPr>
        <p:spPr>
          <a:xfrm>
            <a:off x="685800" y="4419600"/>
            <a:ext cx="8077200" cy="2209800"/>
          </a:xfrm>
        </p:spPr>
        <p:txBody>
          <a:bodyPr/>
          <a:lstStyle/>
          <a:p>
            <a:pPr eaLnBrk="1" hangingPunct="1"/>
            <a:r>
              <a:rPr lang="en-US" sz="2800" dirty="0" smtClean="0"/>
              <a:t>How many </a:t>
            </a:r>
            <a:r>
              <a:rPr lang="en-US" sz="2800" dirty="0" err="1" smtClean="0"/>
              <a:t>eigenfaces</a:t>
            </a:r>
            <a:r>
              <a:rPr lang="en-US" sz="2800" dirty="0" smtClean="0"/>
              <a:t> to use?</a:t>
            </a:r>
          </a:p>
          <a:p>
            <a:pPr eaLnBrk="1" hangingPunct="1"/>
            <a:r>
              <a:rPr lang="en-US" sz="2800" dirty="0" smtClean="0"/>
              <a:t>Look at the decay of the eigenvalues</a:t>
            </a:r>
          </a:p>
          <a:p>
            <a:pPr lvl="1" eaLnBrk="1" hangingPunct="1"/>
            <a:r>
              <a:rPr lang="en-US" sz="2400" dirty="0" smtClean="0"/>
              <a:t>the eigenvalue tells you the amount of variance “in the direction” of that </a:t>
            </a:r>
            <a:r>
              <a:rPr lang="en-US" sz="2400" dirty="0" err="1" smtClean="0"/>
              <a:t>eigenface</a:t>
            </a:r>
            <a:endParaRPr lang="en-US" sz="2400" dirty="0" smtClean="0"/>
          </a:p>
          <a:p>
            <a:pPr lvl="1" eaLnBrk="1" hangingPunct="1"/>
            <a:r>
              <a:rPr lang="en-US" sz="2400" dirty="0" smtClean="0"/>
              <a:t>ignore </a:t>
            </a:r>
            <a:r>
              <a:rPr lang="en-US" sz="2400" dirty="0" err="1" smtClean="0"/>
              <a:t>eigenfaces</a:t>
            </a:r>
            <a:r>
              <a:rPr lang="en-US" sz="2400" dirty="0" smtClean="0"/>
              <a:t> with low variance</a:t>
            </a:r>
          </a:p>
        </p:txBody>
      </p:sp>
      <p:pic>
        <p:nvPicPr>
          <p:cNvPr id="31753" name="Picture 18"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7163" y="1828800"/>
            <a:ext cx="1984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17550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457200" y="274638"/>
            <a:ext cx="8229600" cy="715962"/>
          </a:xfrm>
        </p:spPr>
        <p:txBody>
          <a:bodyPr/>
          <a:lstStyle/>
          <a:p>
            <a:r>
              <a:rPr lang="en-US" sz="3600" smtClean="0"/>
              <a:t>Principal Component Analysis (PCA)</a:t>
            </a:r>
          </a:p>
        </p:txBody>
      </p:sp>
      <p:sp>
        <p:nvSpPr>
          <p:cNvPr id="94212" name="Rectangle 3"/>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Dimensionality reduction</a:t>
            </a:r>
          </a:p>
        </p:txBody>
      </p:sp>
      <p:sp>
        <p:nvSpPr>
          <p:cNvPr id="94213" name="Rectangle 4"/>
          <p:cNvSpPr>
            <a:spLocks noChangeArrowheads="1"/>
          </p:cNvSpPr>
          <p:nvPr/>
        </p:nvSpPr>
        <p:spPr bwMode="auto">
          <a:xfrm>
            <a:off x="228600" y="15240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000"/>
              <a:t>PCA allows us to compute a </a:t>
            </a:r>
            <a:r>
              <a:rPr lang="en-US" sz="2000" u="sng"/>
              <a:t>linear transformation</a:t>
            </a:r>
            <a:r>
              <a:rPr lang="en-US" sz="2000"/>
              <a:t> that maps data from a high dimensional space to a lower dimensional sub-space</a:t>
            </a:r>
          </a:p>
        </p:txBody>
      </p:sp>
      <p:pic>
        <p:nvPicPr>
          <p:cNvPr id="9421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2743200"/>
            <a:ext cx="5883275" cy="35052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457200" y="274638"/>
            <a:ext cx="8229600" cy="868362"/>
          </a:xfrm>
        </p:spPr>
        <p:txBody>
          <a:bodyPr/>
          <a:lstStyle/>
          <a:p>
            <a:r>
              <a:rPr lang="en-US" sz="3600" smtClean="0"/>
              <a:t>Principal Component Analysis (PCA)</a:t>
            </a:r>
          </a:p>
        </p:txBody>
      </p:sp>
      <p:pic>
        <p:nvPicPr>
          <p:cNvPr id="95236"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98663" y="2743200"/>
            <a:ext cx="6486525" cy="1143000"/>
          </a:xfrm>
          <a:noFill/>
        </p:spPr>
      </p:pic>
      <p:sp>
        <p:nvSpPr>
          <p:cNvPr id="95237" name="Rectangle 4"/>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Lower dimensionality basis</a:t>
            </a:r>
          </a:p>
        </p:txBody>
      </p:sp>
      <p:sp>
        <p:nvSpPr>
          <p:cNvPr id="95238" name="Rectangle 5"/>
          <p:cNvSpPr>
            <a:spLocks noChangeArrowheads="1"/>
          </p:cNvSpPr>
          <p:nvPr/>
        </p:nvSpPr>
        <p:spPr bwMode="auto">
          <a:xfrm>
            <a:off x="228600" y="1524000"/>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000"/>
              <a:t>Approximate vectors by finding a basis in an appropriate lower dimensional space</a:t>
            </a:r>
          </a:p>
        </p:txBody>
      </p:sp>
      <p:sp>
        <p:nvSpPr>
          <p:cNvPr id="95239" name="Rectangle 6"/>
          <p:cNvSpPr>
            <a:spLocks noChangeArrowheads="1"/>
          </p:cNvSpPr>
          <p:nvPr/>
        </p:nvSpPr>
        <p:spPr bwMode="auto">
          <a:xfrm>
            <a:off x="228600" y="2286000"/>
            <a:ext cx="861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0" lvl="2" indent="-228600">
              <a:spcBef>
                <a:spcPct val="20000"/>
              </a:spcBef>
              <a:buClr>
                <a:srgbClr val="000000"/>
              </a:buClr>
              <a:buFont typeface="Arial" pitchFamily="34" charset="0"/>
              <a:buNone/>
            </a:pPr>
            <a:r>
              <a:rPr lang="en-US">
                <a:solidFill>
                  <a:schemeClr val="bg2"/>
                </a:solidFill>
              </a:rPr>
              <a:t>	</a:t>
            </a:r>
            <a:r>
              <a:rPr lang="en-US"/>
              <a:t>(1) Higher-dimensional space representation:</a:t>
            </a:r>
          </a:p>
        </p:txBody>
      </p:sp>
      <p:sp>
        <p:nvSpPr>
          <p:cNvPr id="95240" name="Rectangle 7"/>
          <p:cNvSpPr>
            <a:spLocks noChangeArrowheads="1"/>
          </p:cNvSpPr>
          <p:nvPr/>
        </p:nvSpPr>
        <p:spPr bwMode="auto">
          <a:xfrm>
            <a:off x="228600" y="4038600"/>
            <a:ext cx="861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0" lvl="2" indent="-228600">
              <a:spcBef>
                <a:spcPct val="20000"/>
              </a:spcBef>
              <a:buClr>
                <a:srgbClr val="000000"/>
              </a:buClr>
              <a:buFont typeface="Arial" pitchFamily="34" charset="0"/>
              <a:buNone/>
            </a:pPr>
            <a:r>
              <a:rPr lang="en-US">
                <a:solidFill>
                  <a:schemeClr val="bg2"/>
                </a:solidFill>
              </a:rPr>
              <a:t>	</a:t>
            </a:r>
            <a:r>
              <a:rPr lang="en-US"/>
              <a:t>(2) Lower-dimensional space representation:</a:t>
            </a:r>
          </a:p>
        </p:txBody>
      </p:sp>
      <p:pic>
        <p:nvPicPr>
          <p:cNvPr id="95241"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5800" y="4572000"/>
            <a:ext cx="7729538" cy="16764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457200" y="274638"/>
            <a:ext cx="8229600" cy="792162"/>
          </a:xfrm>
        </p:spPr>
        <p:txBody>
          <a:bodyPr/>
          <a:lstStyle/>
          <a:p>
            <a:r>
              <a:rPr lang="en-US" sz="3600" smtClean="0"/>
              <a:t>Principal Component Analysis (PCA)</a:t>
            </a:r>
          </a:p>
        </p:txBody>
      </p:sp>
      <p:pic>
        <p:nvPicPr>
          <p:cNvPr id="96260"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62200" y="2514600"/>
            <a:ext cx="4511675" cy="720725"/>
          </a:xfrm>
          <a:noFill/>
        </p:spPr>
      </p:pic>
      <p:sp>
        <p:nvSpPr>
          <p:cNvPr id="96261" name="Rectangle 4"/>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Information loss</a:t>
            </a:r>
          </a:p>
        </p:txBody>
      </p:sp>
      <p:sp>
        <p:nvSpPr>
          <p:cNvPr id="96262" name="Rectangle 5"/>
          <p:cNvSpPr>
            <a:spLocks noChangeArrowheads="1"/>
          </p:cNvSpPr>
          <p:nvPr/>
        </p:nvSpPr>
        <p:spPr bwMode="auto">
          <a:xfrm>
            <a:off x="228600" y="15240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000"/>
              <a:t>Dimensionality reduction implies information loss</a:t>
            </a:r>
          </a:p>
          <a:p>
            <a:pPr marL="742950" lvl="1" indent="-285750">
              <a:spcBef>
                <a:spcPct val="20000"/>
              </a:spcBef>
              <a:buClr>
                <a:srgbClr val="000000"/>
              </a:buClr>
              <a:buFont typeface="Arial" pitchFamily="34" charset="0"/>
              <a:buChar char="−"/>
            </a:pPr>
            <a:r>
              <a:rPr lang="en-US" sz="2000"/>
              <a:t>Want to preserve as much information as possible, that is:</a:t>
            </a:r>
          </a:p>
        </p:txBody>
      </p:sp>
      <p:sp>
        <p:nvSpPr>
          <p:cNvPr id="96263" name="Rectangle 6"/>
          <p:cNvSpPr>
            <a:spLocks noChangeArrowheads="1"/>
          </p:cNvSpPr>
          <p:nvPr/>
        </p:nvSpPr>
        <p:spPr bwMode="auto">
          <a:xfrm>
            <a:off x="228600" y="3276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How to determine the best lower dimensional sub-space?</a:t>
            </a:r>
          </a:p>
        </p:txBody>
      </p:sp>
      <p:pic>
        <p:nvPicPr>
          <p:cNvPr id="2367495" name="Picture 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81000" y="4038600"/>
            <a:ext cx="8775700" cy="990600"/>
          </a:xfrm>
          <a:noFill/>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67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9970164-A0F5-48D7-B437-9EE57C18A273}" type="slidenum">
              <a:rPr lang="en-US" smtClean="0"/>
              <a:pPr eaLnBrk="1" hangingPunct="1"/>
              <a:t>97</a:t>
            </a:fld>
            <a:endParaRPr lang="en-US" smtClean="0"/>
          </a:p>
        </p:txBody>
      </p:sp>
      <p:sp>
        <p:nvSpPr>
          <p:cNvPr id="97283" name="Rectangle 2"/>
          <p:cNvSpPr>
            <a:spLocks noGrp="1" noChangeArrowheads="1"/>
          </p:cNvSpPr>
          <p:nvPr>
            <p:ph type="title"/>
          </p:nvPr>
        </p:nvSpPr>
        <p:spPr>
          <a:xfrm>
            <a:off x="457200" y="274638"/>
            <a:ext cx="8229600" cy="792162"/>
          </a:xfrm>
        </p:spPr>
        <p:txBody>
          <a:bodyPr/>
          <a:lstStyle/>
          <a:p>
            <a:r>
              <a:rPr lang="en-US" sz="3600" smtClean="0"/>
              <a:t>Principal Component Analysis (PCA)</a:t>
            </a:r>
          </a:p>
        </p:txBody>
      </p:sp>
      <p:sp>
        <p:nvSpPr>
          <p:cNvPr id="97284" name="Rectangle 3"/>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Methodology</a:t>
            </a:r>
          </a:p>
        </p:txBody>
      </p:sp>
      <p:sp>
        <p:nvSpPr>
          <p:cNvPr id="97285" name="Rectangle 4"/>
          <p:cNvSpPr>
            <a:spLocks noChangeArrowheads="1"/>
          </p:cNvSpPr>
          <p:nvPr/>
        </p:nvSpPr>
        <p:spPr bwMode="auto">
          <a:xfrm>
            <a:off x="228600" y="1447800"/>
            <a:ext cx="861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000"/>
              <a:t>Suppose </a:t>
            </a:r>
            <a:r>
              <a:rPr lang="en-US" sz="2000" i="1"/>
              <a:t>x</a:t>
            </a:r>
            <a:r>
              <a:rPr lang="en-US" sz="2000" baseline="-25000"/>
              <a:t>1</a:t>
            </a:r>
            <a:r>
              <a:rPr lang="en-US" sz="2000"/>
              <a:t>, </a:t>
            </a:r>
            <a:r>
              <a:rPr lang="en-US" sz="2000" i="1"/>
              <a:t>x</a:t>
            </a:r>
            <a:r>
              <a:rPr lang="en-US" sz="2000" baseline="-25000"/>
              <a:t>2</a:t>
            </a:r>
            <a:r>
              <a:rPr lang="en-US" sz="2000"/>
              <a:t>, ..., </a:t>
            </a:r>
            <a:r>
              <a:rPr lang="en-US" sz="2000" i="1"/>
              <a:t>x</a:t>
            </a:r>
            <a:r>
              <a:rPr lang="en-US" sz="2000" i="1" baseline="-25000"/>
              <a:t>M</a:t>
            </a:r>
            <a:r>
              <a:rPr lang="en-US" sz="2000" i="1"/>
              <a:t> </a:t>
            </a:r>
            <a:r>
              <a:rPr lang="en-US" sz="2000"/>
              <a:t>are </a:t>
            </a:r>
            <a:r>
              <a:rPr lang="en-US" sz="2000" i="1"/>
              <a:t>N </a:t>
            </a:r>
            <a:r>
              <a:rPr lang="en-US" sz="2000"/>
              <a:t>x 1 vectors</a:t>
            </a:r>
          </a:p>
        </p:txBody>
      </p:sp>
      <p:pic>
        <p:nvPicPr>
          <p:cNvPr id="97286"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5963" y="2057400"/>
            <a:ext cx="8093075" cy="44958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457200" y="274638"/>
            <a:ext cx="8229600" cy="868362"/>
          </a:xfrm>
        </p:spPr>
        <p:txBody>
          <a:bodyPr/>
          <a:lstStyle/>
          <a:p>
            <a:r>
              <a:rPr lang="en-US" sz="3600" smtClean="0"/>
              <a:t>Principal Component Analysis (PCA)</a:t>
            </a:r>
          </a:p>
        </p:txBody>
      </p:sp>
      <p:pic>
        <p:nvPicPr>
          <p:cNvPr id="98308"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1524000"/>
            <a:ext cx="7754938" cy="1524000"/>
          </a:xfrm>
          <a:noFill/>
        </p:spPr>
      </p:pic>
      <p:sp>
        <p:nvSpPr>
          <p:cNvPr id="98309" name="Rectangle 4"/>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Methodology – cont.</a:t>
            </a:r>
          </a:p>
        </p:txBody>
      </p:sp>
      <p:pic>
        <p:nvPicPr>
          <p:cNvPr id="98310"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88963" y="3200400"/>
            <a:ext cx="7564437" cy="3429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a:xfrm>
            <a:off x="457200" y="274638"/>
            <a:ext cx="8229600" cy="792162"/>
          </a:xfrm>
        </p:spPr>
        <p:txBody>
          <a:bodyPr/>
          <a:lstStyle/>
          <a:p>
            <a:r>
              <a:rPr lang="en-US" sz="3600" smtClean="0"/>
              <a:t>Principal Component Analysis (PCA)</a:t>
            </a:r>
          </a:p>
        </p:txBody>
      </p:sp>
      <p:sp>
        <p:nvSpPr>
          <p:cNvPr id="99332" name="Rectangle 3"/>
          <p:cNvSpPr>
            <a:spLocks noChangeArrowheads="1"/>
          </p:cNvSpPr>
          <p:nvPr/>
        </p:nvSpPr>
        <p:spPr bwMode="auto">
          <a:xfrm>
            <a:off x="228600" y="9906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00"/>
              </a:buClr>
              <a:buFontTx/>
              <a:buChar char="•"/>
            </a:pPr>
            <a:r>
              <a:rPr lang="en-US" sz="2400"/>
              <a:t>Linear transformation implied by PCA</a:t>
            </a:r>
          </a:p>
        </p:txBody>
      </p:sp>
      <p:sp>
        <p:nvSpPr>
          <p:cNvPr id="99333" name="Rectangle 4"/>
          <p:cNvSpPr>
            <a:spLocks noChangeArrowheads="1"/>
          </p:cNvSpPr>
          <p:nvPr/>
        </p:nvSpPr>
        <p:spPr bwMode="auto">
          <a:xfrm>
            <a:off x="228600" y="1447800"/>
            <a:ext cx="861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Clr>
                <a:srgbClr val="000000"/>
              </a:buClr>
              <a:buFont typeface="Arial" pitchFamily="34" charset="0"/>
              <a:buChar char="−"/>
            </a:pPr>
            <a:r>
              <a:rPr lang="en-US" sz="2000"/>
              <a:t>The linear transformation </a:t>
            </a:r>
            <a:r>
              <a:rPr lang="en-US" sz="2000" i="1"/>
              <a:t>R</a:t>
            </a:r>
            <a:r>
              <a:rPr lang="en-US" sz="2000" i="1" baseline="30000"/>
              <a:t>N</a:t>
            </a:r>
            <a:r>
              <a:rPr lang="en-US" sz="2000" i="1"/>
              <a:t> </a:t>
            </a:r>
            <a:r>
              <a:rPr lang="en-US" sz="2000">
                <a:sym typeface="Symbol" pitchFamily="18" charset="2"/>
              </a:rPr>
              <a:t> </a:t>
            </a:r>
            <a:r>
              <a:rPr lang="en-US" sz="2000" i="1"/>
              <a:t>R</a:t>
            </a:r>
            <a:r>
              <a:rPr lang="en-US" sz="2000" i="1" baseline="30000"/>
              <a:t>K</a:t>
            </a:r>
            <a:r>
              <a:rPr lang="en-US" sz="2000" i="1"/>
              <a:t> </a:t>
            </a:r>
            <a:r>
              <a:rPr lang="en-US" sz="2000"/>
              <a:t>that performs the dimensionality reduction is:</a:t>
            </a:r>
          </a:p>
        </p:txBody>
      </p:sp>
      <p:pic>
        <p:nvPicPr>
          <p:cNvPr id="9933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36713" y="2362200"/>
            <a:ext cx="5664200" cy="22098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1|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 \rightarrow \left(&#10;(x - \overline{x}) \cdot v_1, (x - \overline{x}) \cdot v_2&#10;\right)&#10;\]&#10;\end{document}&#10;"/>
  <p:tag name="EXTERNALNAME" val="Edittex"/>
  <p:tag name="BLEND" val="False"/>
  <p:tag name="TRANSPARENT" val="False"/>
  <p:tag name="KEEPFILES" val="False"/>
  <p:tag name="DEBUGPAUSE" val="False"/>
  <p:tag name="RESOLUTION" val="300"/>
  <p:tag name="BITMAPFORMAT" val="bmpmono"/>
  <p:tag name="DEBUGINTERACTIVE" val="True"/>
  <p:tag name="ORIGWIDTH" val="1071.875"/>
  <p:tag name="PICTUREFILESIZE" val="13286"/>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overline{x}}&#10;$ \tiny is the mean \\ of the orange \\&#10;points&#10;\end{document}&#10;"/>
  <p:tag name="EXTERNALNAME" val="Edittex"/>
  <p:tag name="BLEND" val="False"/>
  <p:tag name="TRANSPARENT" val="False"/>
  <p:tag name="KEEPFILES" val="False"/>
  <p:tag name="DEBUGPAUSE" val="False"/>
  <p:tag name="RESOLUTION" val="300"/>
  <p:tag name="BITMAPFORMAT" val="bmpmono"/>
  <p:tag name="DEBUGINTERACTIVE" val="True"/>
  <p:tag name="ORIGWIDTH" val="382.5"/>
  <p:tag name="PICTUREFILESIZE" val="1075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v_2&#10;\]&#10;\end{document}&#10;"/>
  <p:tag name="EXTERNALNAME" val="Edittex"/>
  <p:tag name="BLEND" val="False"/>
  <p:tag name="TRANSPARENT" val="False"/>
  <p:tag name="KEEPFILES" val="False"/>
  <p:tag name="DEBUGPAUSE" val="False"/>
  <p:tag name="RESOLUTION" val="300"/>
  <p:tag name="BITMAPFORMAT" val="bmpmono"/>
  <p:tag name="DEBUGINTERACTIVE" val="True"/>
  <p:tag name="ORIGWIDTH" val="71.125"/>
  <p:tag name="PICTUREFILESIZE" val="75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v_1&#10;\]&#10;\end{document}&#10;"/>
  <p:tag name="EXTERNALNAME" val="Edittex"/>
  <p:tag name="BLEND" val="False"/>
  <p:tag name="TRANSPARENT" val="False"/>
  <p:tag name="KEEPFILES" val="False"/>
  <p:tag name="DEBUGPAUSE" val="False"/>
  <p:tag name="RESOLUTION" val="300"/>
  <p:tag name="BITMAPFORMAT" val="bmpmono"/>
  <p:tag name="DEBUGINTERACTIVE" val="True"/>
  <p:tag name="ORIGWIDTH" val="71.125"/>
  <p:tag name="PICTUREFILESIZE" val="75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overline{x}&#10;\]&#10;\end{document}&#10;"/>
  <p:tag name="EXTERNALNAME" val="Edittex"/>
  <p:tag name="BLEND" val="False"/>
  <p:tag name="TRANSPARENT" val="False"/>
  <p:tag name="KEEPFILES" val="False"/>
  <p:tag name="DEBUGPAUSE" val="False"/>
  <p:tag name="RESOLUTION" val="300"/>
  <p:tag name="BITMAPFORMAT" val="bmpmono"/>
  <p:tag name="DEBUGINTERACTIVE" val="True"/>
  <p:tag name="ORIGWIDTH" val="48.625"/>
  <p:tag name="PICTUREFILESIZE" val="494"/>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10;\]&#10;\end{document}&#10;"/>
  <p:tag name="EXTERNALNAME" val="Edittex"/>
  <p:tag name="BLEND" val="False"/>
  <p:tag name="TRANSPARENT" val="False"/>
  <p:tag name="BITMAPFORMAT" val="bmpmono"/>
  <p:tag name="DEBUGINTERACTIVE" val="True"/>
  <p:tag name="ORIGWIDTH" val="59.37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10;\]&#10;\end{document}&#10;"/>
  <p:tag name="EXTERNALNAME" val="Edittex"/>
  <p:tag name="BLEND" val="False"/>
  <p:tag name="TRANSPARENT" val="False"/>
  <p:tag name="BITMAPFORMAT" val="bmpmono"/>
  <p:tag name="DEBUGINTERACTIVE" val="True"/>
  <p:tag name="ORIGWIDTH" val="55.7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0;\]&#10;\end{document}&#10;"/>
  <p:tag name="EXTERNALNAME" val="Edittex"/>
  <p:tag name="BLEND" val="False"/>
  <p:tag name="TRANSPARENT" val="False"/>
  <p:tag name="KEEPFILES" val="False"/>
  <p:tag name="DEBUGPAUSE" val="False"/>
  <p:tag name="RESOLUTION" val="300"/>
  <p:tag name="BITMAPFORMAT" val="bmpmono"/>
  <p:tag name="DEBUGINTERACTIVE" val="True"/>
  <p:tag name="ORIGWIDTH" val="40.5"/>
  <p:tag name="PICTUREFILESIZE" val="390"/>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begin{eqnarray}&#10;\lambda_i&#10;\nonumber &#10;\end{eqnarray}&#10;\end{document}&#10;"/>
  <p:tag name="EXTERNALNAME" val="txp_fig"/>
  <p:tag name="BLEND" val="False"/>
  <p:tag name="TRANSPARENT" val="True"/>
  <p:tag name="KEEPFILES" val="False"/>
  <p:tag name="DEBUGPAUSE" val="False"/>
  <p:tag name="RESOLUTION" val="1200"/>
  <p:tag name="TIMEOUT" val="(none)"/>
  <p:tag name="BOXWIDTH" val="348"/>
  <p:tag name="BOXHEIGHT" val="557"/>
  <p:tag name="BOXFONT" val="10"/>
  <p:tag name="BOXWRAP" val="False"/>
  <p:tag name="WORKAROUNDTRANSPARENCYBUG" val="False"/>
  <p:tag name="BITMAPFORMAT" val="pngmono"/>
  <p:tag name="DEBUGINTERACTIVE" val="True"/>
  <p:tag name="ORIGWIDTH" val="18"/>
  <p:tag name="PICTUREFILESIZE" val="1479"/>
</p:tagLst>
</file>

<file path=ppt/tags/tag2.xml><?xml version="1.0" encoding="utf-8"?>
<p:tagLst xmlns:a="http://schemas.openxmlformats.org/drawingml/2006/main" xmlns:r="http://schemas.openxmlformats.org/officeDocument/2006/relationships" xmlns:p="http://schemas.openxmlformats.org/presentationml/2006/main">
  <p:tag name="TIMING" val="|0.1|0.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10;\]&#10;\end{document}&#10;"/>
  <p:tag name="EXTERNALNAME" val="Edittex"/>
  <p:tag name="BLEND" val="False"/>
  <p:tag name="TRANSPARENT" val="False"/>
  <p:tag name="BITMAPFORMAT" val="bmpmono"/>
  <p:tag name="DEBUGINTERACTIVE" val="True"/>
  <p:tag name="ORIGWIDTH" val="59.3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10;\]&#10;\end{document}&#10;"/>
  <p:tag name="EXTERNALNAME" val="Edittex"/>
  <p:tag name="BLEND" val="False"/>
  <p:tag name="TRANSPARENT" val="False"/>
  <p:tag name="BITMAPFORMAT" val="bmpmono"/>
  <p:tag name="DEBUGINTERACTIVE" val="True"/>
  <p:tag name="ORIGWIDTH" val="55.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0;\]&#10;\end{document}&#10;"/>
  <p:tag name="EXTERNALNAME" val="Edittex"/>
  <p:tag name="BLEND" val="False"/>
  <p:tag name="TRANSPARENT" val="False"/>
  <p:tag name="KEEPFILES" val="False"/>
  <p:tag name="DEBUGPAUSE" val="False"/>
  <p:tag name="RESOLUTION" val="300"/>
  <p:tag name="BITMAPFORMAT" val="bmpmono"/>
  <p:tag name="DEBUGINTERACTIVE" val="True"/>
  <p:tag name="ORIGWIDTH" val="40.5"/>
  <p:tag name="PICTUREFILESIZE" val="390"/>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overline{x}}&#10;$ \tiny is the mean \\ of the orange \\&#10;points&#10;\end{document}&#10;"/>
  <p:tag name="EXTERNALNAME" val="Edittex"/>
  <p:tag name="BLEND" val="False"/>
  <p:tag name="TRANSPARENT" val="False"/>
  <p:tag name="KEEPFILES" val="False"/>
  <p:tag name="DEBUGPAUSE" val="False"/>
  <p:tag name="RESOLUTION" val="300"/>
  <p:tag name="BITMAPFORMAT" val="bmpmono"/>
  <p:tag name="DEBUGINTERACTIVE" val="True"/>
  <p:tag name="ORIGWIDTH" val="382.5"/>
  <p:tag name="PICTUREFILESIZE" val="1075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v_2&#10;\]&#10;\end{document}&#10;"/>
  <p:tag name="EXTERNALNAME" val="Edittex"/>
  <p:tag name="BLEND" val="False"/>
  <p:tag name="TRANSPARENT" val="False"/>
  <p:tag name="KEEPFILES" val="False"/>
  <p:tag name="DEBUGPAUSE" val="False"/>
  <p:tag name="RESOLUTION" val="300"/>
  <p:tag name="BITMAPFORMAT" val="bmpmono"/>
  <p:tag name="DEBUGINTERACTIVE" val="True"/>
  <p:tag name="ORIGWIDTH" val="71.125"/>
  <p:tag name="PICTUREFILESIZE" val="75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v_1&#10;\]&#10;\end{document}&#10;"/>
  <p:tag name="EXTERNALNAME" val="Edittex"/>
  <p:tag name="BLEND" val="False"/>
  <p:tag name="TRANSPARENT" val="False"/>
  <p:tag name="KEEPFILES" val="False"/>
  <p:tag name="DEBUGPAUSE" val="False"/>
  <p:tag name="RESOLUTION" val="300"/>
  <p:tag name="BITMAPFORMAT" val="bmpmono"/>
  <p:tag name="DEBUGINTERACTIVE" val="True"/>
  <p:tag name="ORIGWIDTH" val="71.125"/>
  <p:tag name="PICTUREFILESIZE" val="75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overline{x}&#10;\]&#10;\end{document}&#10;"/>
  <p:tag name="EXTERNALNAME" val="Edittex"/>
  <p:tag name="BLEND" val="False"/>
  <p:tag name="TRANSPARENT" val="False"/>
  <p:tag name="KEEPFILES" val="False"/>
  <p:tag name="DEBUGPAUSE" val="False"/>
  <p:tag name="RESOLUTION" val="300"/>
  <p:tag name="BITMAPFORMAT" val="bmpmono"/>
  <p:tag name="DEBUGINTERACTIVE" val="True"/>
  <p:tag name="ORIGWIDTH" val="48.625"/>
  <p:tag name="PICTUREFILESIZE" val="49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2652</TotalTime>
  <Words>3566</Words>
  <Application>Microsoft Macintosh PowerPoint</Application>
  <PresentationFormat>On-screen Show (4:3)</PresentationFormat>
  <Paragraphs>662</Paragraphs>
  <Slides>125</Slides>
  <Notes>119</Notes>
  <HiddenSlides>59</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28" baseType="lpstr">
      <vt:lpstr>Default Design</vt:lpstr>
      <vt:lpstr>Photo Editor Photo</vt:lpstr>
      <vt:lpstr>Equation</vt:lpstr>
      <vt:lpstr>Face Detection and Recognition</vt:lpstr>
      <vt:lpstr>Face Recognition Problem</vt:lpstr>
      <vt:lpstr>PowerPoint Presentation</vt:lpstr>
      <vt:lpstr>Application:  Access Control</vt:lpstr>
      <vt:lpstr>Biometric  Authentication</vt:lpstr>
      <vt:lpstr>Pay by Selfie</vt:lpstr>
      <vt:lpstr>Biometric Authentication</vt:lpstr>
      <vt:lpstr>Application:  Video Surveillance</vt:lpstr>
      <vt:lpstr>Application: Autotagging Photos in Facebook, Flickr, Picasa, iPhoto, …</vt:lpstr>
      <vt:lpstr>PowerPoint Presentation</vt:lpstr>
      <vt:lpstr>iPhoto</vt:lpstr>
      <vt:lpstr>iPhoto</vt:lpstr>
      <vt:lpstr>Why is Face Recognition Hard? </vt:lpstr>
      <vt:lpstr>Recognition should be Invariant to</vt:lpstr>
      <vt:lpstr>PowerPoint Presentation</vt:lpstr>
      <vt:lpstr>PowerPoint Presentation</vt:lpstr>
      <vt:lpstr>Challenges</vt:lpstr>
      <vt:lpstr>Face Detection in Humans</vt:lpstr>
      <vt:lpstr>Face Detection in Humans</vt:lpstr>
      <vt:lpstr>PowerPoint Presentation</vt:lpstr>
      <vt:lpstr>Blurred Faces are Recognizable</vt:lpstr>
      <vt:lpstr>Blurred Faces are Recognizable</vt:lpstr>
      <vt:lpstr>Upside-Down Faces are Recognizable</vt:lpstr>
      <vt:lpstr>PowerPoint Presentation</vt:lpstr>
      <vt:lpstr>PowerPoint Presentation</vt:lpstr>
      <vt:lpstr>PowerPoint Presentation</vt:lpstr>
      <vt:lpstr>Human Face Recognition Limitations</vt:lpstr>
      <vt:lpstr>Eyebrows Aid Recognition</vt:lpstr>
      <vt:lpstr>Saccadic Eye Movements</vt:lpstr>
      <vt:lpstr>Field of View</vt:lpstr>
      <vt:lpstr>PowerPoint Presentation</vt:lpstr>
      <vt:lpstr>Problems of Recognition: Recognition is Easier than Synthesis</vt:lpstr>
      <vt:lpstr>Problems of Recognition</vt:lpstr>
      <vt:lpstr>Illumination and Shading Affect Interpretation</vt:lpstr>
      <vt:lpstr>Vision is Inferential: Illumination</vt:lpstr>
      <vt:lpstr>Vision is Inferential: Illumination</vt:lpstr>
      <vt:lpstr>Shape from Shading</vt:lpstr>
      <vt:lpstr>Shape from Texture</vt:lpstr>
      <vt:lpstr>Image Segmentation:  From images to objects</vt:lpstr>
      <vt:lpstr>Image Segmentation:  Skin Detection</vt:lpstr>
      <vt:lpstr>PowerPoint Presentation</vt:lpstr>
      <vt:lpstr>PowerPoint Presentation</vt:lpstr>
      <vt:lpstr>Context is Important</vt:lpstr>
      <vt:lpstr>PowerPoint Presentation</vt:lpstr>
      <vt:lpstr>Holistic Processing</vt:lpstr>
      <vt:lpstr>Holistic Processing</vt:lpstr>
      <vt:lpstr>NIST’s Face Recognition Grand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 Recognition Architecture</vt:lpstr>
      <vt:lpstr>Image as a Feature Vector</vt:lpstr>
      <vt:lpstr>Nearest Neighbor Classifier </vt:lpstr>
      <vt:lpstr>Key Idea</vt:lpstr>
      <vt:lpstr>Eigenface Representation</vt:lpstr>
      <vt:lpstr>Eigenface Representation</vt:lpstr>
      <vt:lpstr>Learning Eigenfaces</vt:lpstr>
      <vt:lpstr>Eigenfaces  (Turk and Pentland, 1991)</vt:lpstr>
      <vt:lpstr>Linear Subspaces</vt:lpstr>
      <vt:lpstr>Linear Subspaces</vt:lpstr>
      <vt:lpstr>Dimensionality Reduction</vt:lpstr>
      <vt:lpstr>Linear Subspaces</vt:lpstr>
      <vt:lpstr>Linear Subspaces</vt:lpstr>
      <vt:lpstr>Principal Component Analysis (PCA)</vt:lpstr>
      <vt:lpstr>Principal Component Analysis (PCA)</vt:lpstr>
      <vt:lpstr>Principal Component Analysis (PCA)</vt:lpstr>
      <vt:lpstr>PowerPoint Presentation</vt:lpstr>
      <vt:lpstr>Eigenvectors</vt:lpstr>
      <vt:lpstr>Eigenvectors</vt:lpstr>
      <vt:lpstr>Principal Component Analysis (PCA)</vt:lpstr>
      <vt:lpstr>Algorithm</vt:lpstr>
      <vt:lpstr>Algorithm</vt:lpstr>
      <vt:lpstr>Covariance</vt:lpstr>
      <vt:lpstr>Eigenvectors of the Covariance Matrix</vt:lpstr>
      <vt:lpstr>Algorithm</vt:lpstr>
      <vt:lpstr>Algorithm</vt:lpstr>
      <vt:lpstr>Algorithm</vt:lpstr>
      <vt:lpstr>Eigenface Representation</vt:lpstr>
      <vt:lpstr>Eigenface Representation</vt:lpstr>
      <vt:lpstr>How do you Construct Face Space?</vt:lpstr>
      <vt:lpstr>Eigenspace Representation</vt:lpstr>
      <vt:lpstr>Using Eigenfaces</vt:lpstr>
      <vt:lpstr>Face Image Reconstruction  </vt:lpstr>
      <vt:lpstr>Face Image Reconstruction</vt:lpstr>
      <vt:lpstr>Reconstruction</vt:lpstr>
      <vt:lpstr>Algorithm</vt:lpstr>
      <vt:lpstr>Eigenfaces Recognition Algorithm</vt:lpstr>
      <vt:lpstr>Eigenfaces Algorithm</vt:lpstr>
      <vt:lpstr>Choosing k</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Example: Training Images</vt:lpstr>
      <vt:lpstr>Eigenfaces</vt:lpstr>
      <vt:lpstr>Example</vt:lpstr>
      <vt:lpstr>Example</vt:lpstr>
      <vt:lpstr>Experimental Results</vt:lpstr>
      <vt:lpstr>Difficulties with PCA</vt:lpstr>
      <vt:lpstr>Limitations</vt:lpstr>
      <vt:lpstr>PowerPoint Presentation</vt:lpstr>
      <vt:lpstr>Limitations</vt:lpstr>
      <vt:lpstr>Limitations</vt:lpstr>
      <vt:lpstr>Limitations</vt:lpstr>
      <vt:lpstr>Limitations</vt:lpstr>
      <vt:lpstr>Fisherfaces: Class-specific Linear Projection</vt:lpstr>
      <vt:lpstr>PCA &amp; Fisher’s Linear Discriminant </vt:lpstr>
      <vt:lpstr>PCA &amp; Fisher’s Linear Discriminant </vt:lpstr>
      <vt:lpstr>Four Fisherfaces From ORL Database</vt:lpstr>
      <vt:lpstr>Eigenfaces and Fisherfaces</vt:lpstr>
      <vt:lpstr>Extension:  Eigenfeatures</vt:lpstr>
      <vt:lpstr>PowerPoint Presentation</vt:lpstr>
      <vt:lpstr>PowerPoint Presentation</vt:lpstr>
      <vt:lpstr>Recognition using Eigenfeatures</vt:lpstr>
      <vt:lpstr>PowerPoint Presentation</vt:lpstr>
      <vt:lpstr>QUIZ:  In What Movie Was Said</vt:lpstr>
      <vt:lpstr>QUIZ</vt:lpstr>
      <vt:lpstr>QUIZ</vt:lpstr>
    </vt:vector>
  </TitlesOfParts>
  <Company>University of Wisconsin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Presidential Illusion</dc:title>
  <dc:creator>Charles Dyer</dc:creator>
  <cp:lastModifiedBy>Charles Dyer</cp:lastModifiedBy>
  <cp:revision>205</cp:revision>
  <cp:lastPrinted>2017-05-02T17:11:25Z</cp:lastPrinted>
  <dcterms:created xsi:type="dcterms:W3CDTF">2006-04-19T16:35:06Z</dcterms:created>
  <dcterms:modified xsi:type="dcterms:W3CDTF">2017-05-02T19:45:42Z</dcterms:modified>
</cp:coreProperties>
</file>