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03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490" r:id="rId33"/>
    <p:sldId id="491" r:id="rId34"/>
    <p:sldId id="492" r:id="rId35"/>
    <p:sldId id="493" r:id="rId36"/>
    <p:sldId id="494" r:id="rId37"/>
    <p:sldId id="495" r:id="rId38"/>
    <p:sldId id="496" r:id="rId39"/>
    <p:sldId id="497" r:id="rId40"/>
    <p:sldId id="498" r:id="rId41"/>
    <p:sldId id="499" r:id="rId42"/>
    <p:sldId id="500" r:id="rId43"/>
    <p:sldId id="501" r:id="rId44"/>
    <p:sldId id="502" r:id="rId45"/>
    <p:sldId id="503" r:id="rId46"/>
    <p:sldId id="504" r:id="rId47"/>
    <p:sldId id="505" r:id="rId48"/>
    <p:sldId id="506" r:id="rId49"/>
    <p:sldId id="507" r:id="rId50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10/18/18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7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163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specification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958" y="2887263"/>
            <a:ext cx="2107565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">
              <a:lnSpc>
                <a:spcPct val="110800"/>
              </a:lnSpc>
            </a:pP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285" dirty="0">
                <a:latin typeface="Arial"/>
                <a:cs typeface="Arial"/>
              </a:rPr>
              <a:t>r</a:t>
            </a:r>
            <a:r>
              <a:rPr sz="2400" spc="220" dirty="0">
                <a:latin typeface="Arial"/>
                <a:cs typeface="Arial"/>
              </a:rPr>
              <a:t>o</a:t>
            </a:r>
            <a:r>
              <a:rPr sz="2400" spc="225" dirty="0">
                <a:latin typeface="Arial"/>
                <a:cs typeface="Arial"/>
              </a:rPr>
              <a:t>g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30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m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70" dirty="0">
                <a:latin typeface="Symbol"/>
                <a:cs typeface="Symbol"/>
              </a:rPr>
              <a:t> </a:t>
            </a:r>
            <a:r>
              <a:rPr sz="2400" spc="155" dirty="0" smtClean="0">
                <a:latin typeface="Arial"/>
                <a:cs typeface="Arial"/>
              </a:rPr>
              <a:t>s</a:t>
            </a:r>
            <a:r>
              <a:rPr sz="2400" spc="345" dirty="0" smtClean="0">
                <a:latin typeface="Arial"/>
                <a:cs typeface="Arial"/>
              </a:rPr>
              <a:t>t</a:t>
            </a:r>
            <a:r>
              <a:rPr sz="2400" spc="254" dirty="0" smtClean="0">
                <a:latin typeface="Arial"/>
                <a:cs typeface="Arial"/>
              </a:rPr>
              <a:t>m</a:t>
            </a:r>
            <a:r>
              <a:rPr sz="2400" spc="285" dirty="0" smtClean="0">
                <a:latin typeface="Arial"/>
                <a:cs typeface="Arial"/>
              </a:rPr>
              <a:t>t</a:t>
            </a:r>
            <a:r>
              <a:rPr sz="2400" dirty="0" smtClean="0">
                <a:latin typeface="Arial"/>
                <a:cs typeface="Arial"/>
              </a:rPr>
              <a:t>s</a:t>
            </a:r>
            <a:r>
              <a:rPr sz="2400" spc="220" dirty="0" smtClean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65" dirty="0">
                <a:latin typeface="Symbol"/>
                <a:cs typeface="Symbol"/>
              </a:rPr>
              <a:t> 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524" y="2897447"/>
            <a:ext cx="1407160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1155" marR="5080" indent="-339090">
              <a:lnSpc>
                <a:spcPct val="110800"/>
              </a:lnSpc>
              <a:tabLst>
                <a:tab pos="1298575" algn="l"/>
              </a:tabLst>
            </a:pPr>
            <a:r>
              <a:rPr lang="en-US" sz="2400" spc="160" dirty="0" smtClean="0">
                <a:latin typeface="Arial"/>
                <a:cs typeface="Arial"/>
              </a:rPr>
              <a:t>{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50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60" dirty="0">
                <a:latin typeface="Arial"/>
                <a:cs typeface="Arial"/>
              </a:rPr>
              <a:t>}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65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958" y="3699555"/>
            <a:ext cx="1607820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7430">
              <a:lnSpc>
                <a:spcPct val="100000"/>
              </a:lnSpc>
              <a:tabLst>
                <a:tab pos="142748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-10" dirty="0">
                <a:latin typeface="Symbol"/>
                <a:cs typeface="Symbol"/>
              </a:rPr>
              <a:t>λ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304925" algn="l"/>
              </a:tabLst>
            </a:pP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29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027430">
              <a:lnSpc>
                <a:spcPct val="100000"/>
              </a:lnSpc>
              <a:spcBef>
                <a:spcPts val="310"/>
              </a:spcBef>
              <a:tabLst>
                <a:tab pos="133604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275" dirty="0">
                <a:latin typeface="Arial"/>
                <a:cs typeface="Arial"/>
              </a:rPr>
              <a:t>i</a:t>
            </a:r>
            <a:r>
              <a:rPr sz="2400" spc="85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3274" y="4116647"/>
            <a:ext cx="1888489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  <a:tabLst>
                <a:tab pos="708025" algn="l"/>
                <a:tab pos="1799589" algn="l"/>
              </a:tabLst>
            </a:pPr>
            <a:r>
              <a:rPr sz="2400" spc="-85" dirty="0">
                <a:latin typeface="Arial"/>
                <a:cs typeface="Arial"/>
              </a:rPr>
              <a:t>=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34975" algn="l"/>
              </a:tabLst>
            </a:pPr>
            <a:r>
              <a:rPr sz="2400" spc="40" dirty="0">
                <a:latin typeface="Arial"/>
                <a:cs typeface="Arial"/>
              </a:rPr>
              <a:t>(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9822" y="4522031"/>
            <a:ext cx="1242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sz="2400" spc="40" dirty="0">
                <a:latin typeface="Arial"/>
                <a:cs typeface="Arial"/>
              </a:rPr>
              <a:t>)	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7095" y="4867955"/>
          <a:ext cx="3693799" cy="125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393"/>
                <a:gridCol w="1069468"/>
                <a:gridCol w="1141938"/>
              </a:tblGrid>
              <a:tr h="42953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025525" algn="l"/>
                        </a:tabLst>
                      </a:pPr>
                      <a:r>
                        <a:rPr sz="2400" spc="17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9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2400" spc="16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tabLst>
                          <a:tab pos="83185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06145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sz="2400" spc="17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tabLst>
                          <a:tab pos="80835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8591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33035" cy="711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58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5" dirty="0">
                <a:latin typeface="Lucida Sans"/>
                <a:cs typeface="Lucida Sans"/>
              </a:rPr>
              <a:t> specification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/***</a:t>
            </a:r>
            <a:endParaRPr sz="1800" dirty="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490"/>
              </a:spcBef>
              <a:tabLst>
                <a:tab pos="1518920" algn="l"/>
                <a:tab pos="2479040" algn="l"/>
                <a:tab pos="3439160" algn="l"/>
              </a:tabLst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Jav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CU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Specifica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For CSX-li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Smal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Subse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CSX Langua</a:t>
            </a:r>
            <a:r>
              <a:rPr sz="1800" b="1" spc="-15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Cs536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***/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tabLst>
                <a:tab pos="138176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Pre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iminarie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us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.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1648460">
              <a:lnSpc>
                <a:spcPct val="106100"/>
              </a:lnSpc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 parse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cod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287020" marR="1785620" indent="-13779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syntax_error (Sym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cur_token){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rep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rt_error(</a:t>
            </a:r>
            <a:endParaRPr sz="1800" dirty="0">
              <a:latin typeface="Courier"/>
              <a:cs typeface="Courier"/>
            </a:endParaRPr>
          </a:p>
          <a:p>
            <a:pPr marL="560705" marR="827405">
              <a:lnSpc>
                <a:spcPts val="1800"/>
              </a:lnSpc>
              <a:spcBef>
                <a:spcPts val="180"/>
              </a:spcBef>
              <a:tabLst>
                <a:tab pos="2204720" algn="l"/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“C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synta</a:t>
            </a:r>
            <a:r>
              <a:rPr sz="1800" b="1" dirty="0">
                <a:latin typeface="Courier"/>
                <a:cs typeface="Courier"/>
              </a:rPr>
              <a:t>x	</a:t>
            </a:r>
            <a:r>
              <a:rPr sz="1800" b="1" spc="-5" dirty="0">
                <a:latin typeface="Courier"/>
                <a:cs typeface="Courier"/>
              </a:rPr>
              <a:t>erro</a:t>
            </a:r>
            <a:r>
              <a:rPr sz="1800" b="1" dirty="0">
                <a:latin typeface="Courier"/>
                <a:cs typeface="Courier"/>
              </a:rPr>
              <a:t>r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“+ St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ing.valueOf(((CSXToke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56070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cur_token.value).line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um),</a:t>
            </a:r>
            <a:endParaRPr sz="1800" dirty="0">
              <a:latin typeface="Courier"/>
              <a:cs typeface="Courier"/>
            </a:endParaRPr>
          </a:p>
          <a:p>
            <a:pPr marL="56070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l);}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1236980">
              <a:lnSpc>
                <a:spcPct val="106100"/>
              </a:lnSpc>
              <a:tabLst>
                <a:tab pos="3576320" algn="l"/>
              </a:tabLst>
            </a:pPr>
            <a:r>
              <a:rPr sz="1800" b="1" spc="-5" dirty="0">
                <a:latin typeface="Courier"/>
                <a:cs typeface="Courier"/>
              </a:rPr>
              <a:t>ini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dirty="0">
                <a:latin typeface="Courier"/>
                <a:cs typeface="Courier"/>
              </a:rPr>
              <a:t>:	</a:t>
            </a:r>
            <a:r>
              <a:rPr sz="1800" b="1" spc="-5" dirty="0">
                <a:latin typeface="Courier"/>
                <a:cs typeface="Courier"/>
              </a:rPr>
              <a:t>:}; sca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ret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Scanner.next_token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830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5925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Ter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inal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(token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returne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DENTIFIER;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08329"/>
            <a:ext cx="317817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SEMI, ASG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RACE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RBRACE;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PLUS,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terminal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378" y="1808329"/>
            <a:ext cx="208089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LPAR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RPAREN,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MINU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rw_IF;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51023"/>
            <a:ext cx="4547870" cy="3631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star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it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prog;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5080" indent="-68453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972819" marR="550545" indent="-27432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36663" y="3179922"/>
          <a:ext cx="4317777" cy="149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842"/>
                <a:gridCol w="1232536"/>
                <a:gridCol w="1645478"/>
                <a:gridCol w="924921"/>
              </a:tblGrid>
              <a:tr h="2992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csxLiteNode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s;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60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41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nameNode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ide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t;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096510" cy="7595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|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553085" indent="-547370">
              <a:lnSpc>
                <a:spcPts val="2300"/>
              </a:lnSpc>
              <a:spcBef>
                <a:spcPts val="9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41880" algn="l"/>
                <a:tab pos="3164840" algn="l"/>
                <a:tab pos="4260215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rw_I</a:t>
            </a:r>
            <a:r>
              <a:rPr sz="1800" b="1" spc="-15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LPARE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RPARE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stmt:s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ifThenNode(e,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656714" indent="-6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stmtNode.NULL,</a:t>
            </a:r>
            <a:endParaRPr sz="1800" dirty="0">
              <a:latin typeface="Courier"/>
              <a:cs typeface="Courier"/>
            </a:endParaRPr>
          </a:p>
          <a:p>
            <a:pPr marL="1656714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i.linenum,i.coln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exp::=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exp:l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PLUS:o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ident:r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ghtval</a:t>
            </a:r>
            <a:endParaRPr sz="1800" dirty="0">
              <a:latin typeface="Courier"/>
              <a:cs typeface="Courier"/>
            </a:endParaRPr>
          </a:p>
          <a:p>
            <a:pPr marL="835025" marR="142240" indent="-68643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ym.PLUS, rightval,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p.linenum,op.colnum);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30400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MINUS:o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rightval</a:t>
            </a:r>
            <a:endParaRPr sz="1800" dirty="0">
              <a:latin typeface="Courier"/>
              <a:cs typeface="Courier"/>
            </a:endParaRPr>
          </a:p>
          <a:p>
            <a:pPr marL="1519555" marR="141605" indent="-137033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sym.MINUS,rightva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370330" algn="ctr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op.linenum,op.col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iden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:i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959985" cy="200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>
              <a:latin typeface="Courier"/>
              <a:cs typeface="Courier"/>
            </a:endParaRPr>
          </a:p>
          <a:p>
            <a:pPr marL="423545" marR="5080" indent="1781175">
              <a:lnSpc>
                <a:spcPct val="106400"/>
              </a:lnSpc>
              <a:spcBef>
                <a:spcPts val="5"/>
              </a:spcBef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 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76212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1854" rIns="0" bIns="0" rtlCol="0">
            <a:spAutoFit/>
          </a:bodyPr>
          <a:lstStyle/>
          <a:p>
            <a:pPr marL="68326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{ a = b ; }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387" y="52204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9057" y="52196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9099" y="61470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8149" y="52013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5007" y="56014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8888" y="1918226"/>
            <a:ext cx="4959985" cy="362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First,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9479" y="66423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1149" y="66415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191" y="75704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0241" y="66232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7099" y="70233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99680" y="6638122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07295" y="6656057"/>
            <a:ext cx="2068195" cy="0"/>
          </a:xfrm>
          <a:custGeom>
            <a:avLst/>
            <a:gdLst/>
            <a:ahLst/>
            <a:cxnLst/>
            <a:rect l="l" t="t" r="r" b="b"/>
            <a:pathLst>
              <a:path w="2068195">
                <a:moveTo>
                  <a:pt x="0" y="0"/>
                </a:moveTo>
                <a:lnTo>
                  <a:pt x="206806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6313" y="66552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89007" y="7582649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>
                <a:moveTo>
                  <a:pt x="0" y="0"/>
                </a:moveTo>
                <a:lnTo>
                  <a:pt x="2066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8057" y="66370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3391" y="70370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85095" y="6676222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6592" y="7083130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86927" y="6507467"/>
            <a:ext cx="71755" cy="85725"/>
          </a:xfrm>
          <a:custGeom>
            <a:avLst/>
            <a:gdLst/>
            <a:ahLst/>
            <a:cxnLst/>
            <a:rect l="l" t="t" r="r" b="b"/>
            <a:pathLst>
              <a:path w="71755" h="85725">
                <a:moveTo>
                  <a:pt x="39623" y="0"/>
                </a:moveTo>
                <a:lnTo>
                  <a:pt x="0" y="65532"/>
                </a:lnTo>
                <a:lnTo>
                  <a:pt x="32003" y="85344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3503" y="64983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3879" y="6534899"/>
            <a:ext cx="86995" cy="79375"/>
          </a:xfrm>
          <a:custGeom>
            <a:avLst/>
            <a:gdLst/>
            <a:ahLst/>
            <a:cxnLst/>
            <a:rect l="l" t="t" r="r" b="b"/>
            <a:pathLst>
              <a:path w="86994" h="79375">
                <a:moveTo>
                  <a:pt x="70104" y="0"/>
                </a:moveTo>
                <a:lnTo>
                  <a:pt x="10668" y="32004"/>
                </a:lnTo>
                <a:lnTo>
                  <a:pt x="0" y="48768"/>
                </a:lnTo>
                <a:lnTo>
                  <a:pt x="0" y="79248"/>
                </a:lnTo>
                <a:lnTo>
                  <a:pt x="27431" y="65532"/>
                </a:lnTo>
                <a:lnTo>
                  <a:pt x="86868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65166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12123" y="58414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7407" y="650899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6551" y="5858243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59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74223" y="65608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6603" y="65577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36576"/>
                </a:moveTo>
                <a:lnTo>
                  <a:pt x="15239" y="36576"/>
                </a:lnTo>
                <a:lnTo>
                  <a:pt x="18287" y="38100"/>
                </a:lnTo>
                <a:lnTo>
                  <a:pt x="21336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2191" y="0"/>
                </a:lnTo>
                <a:lnTo>
                  <a:pt x="9143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4"/>
                </a:lnTo>
                <a:lnTo>
                  <a:pt x="7619" y="33528"/>
                </a:lnTo>
                <a:lnTo>
                  <a:pt x="10667" y="36576"/>
                </a:lnTo>
                <a:lnTo>
                  <a:pt x="25908" y="36576"/>
                </a:lnTo>
                <a:lnTo>
                  <a:pt x="28955" y="35052"/>
                </a:lnTo>
                <a:lnTo>
                  <a:pt x="32003" y="32004"/>
                </a:lnTo>
                <a:lnTo>
                  <a:pt x="33527" y="28956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8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3179" y="6550138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80319" y="65958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6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2287" y="58536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74223" y="65608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7527" y="58643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387" y="42801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89057" y="42793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9099" y="52082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149" y="42610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07" y="466114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58888" y="965218"/>
            <a:ext cx="4959985" cy="364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9479" y="5703557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1149" y="5702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1191" y="6630149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0241" y="5684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7099" y="6084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9680" y="5697816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7295" y="5715749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0" y="0"/>
                </a:moveTo>
                <a:lnTo>
                  <a:pt x="20574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5645" y="57149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9007" y="6642341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8057" y="56966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3391" y="6096749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85095" y="5735916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6592" y="6142823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86927" y="5567159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23503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8287" y="0"/>
                </a:lnTo>
                <a:lnTo>
                  <a:pt x="6095" y="6096"/>
                </a:lnTo>
                <a:lnTo>
                  <a:pt x="3047" y="9143"/>
                </a:lnTo>
                <a:lnTo>
                  <a:pt x="1524" y="13715"/>
                </a:lnTo>
                <a:lnTo>
                  <a:pt x="1524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10668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80" y="35051"/>
                </a:lnTo>
                <a:lnTo>
                  <a:pt x="36575" y="28955"/>
                </a:lnTo>
                <a:lnTo>
                  <a:pt x="38100" y="25907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3" y="6096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83879" y="559459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20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3879" y="5576303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79"/>
                </a:lnTo>
                <a:lnTo>
                  <a:pt x="39624" y="68579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12123" y="49011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7407" y="556868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6551" y="4917935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60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4223" y="5620499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6603" y="5617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3179" y="5609831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9915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0319" y="5657075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1"/>
                </a:lnTo>
                <a:lnTo>
                  <a:pt x="70103" y="4571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2287" y="4914887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4223" y="562049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6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7527" y="4925555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2003"/>
                </a:lnTo>
                <a:lnTo>
                  <a:pt x="996695" y="726948"/>
                </a:lnTo>
                <a:lnTo>
                  <a:pt x="1018031" y="69494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68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23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5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76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53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115" y="7642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8085" y="7641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827" y="8257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4877" y="7623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2591" y="7895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3715" y="7513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18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7" y="30479"/>
                </a:lnTo>
                <a:lnTo>
                  <a:pt x="6095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2859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667" y="7540738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667" y="7523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6"/>
                </a:lnTo>
                <a:lnTo>
                  <a:pt x="39624" y="6705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26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57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48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99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199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0827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3"/>
                </a:lnTo>
                <a:lnTo>
                  <a:pt x="6095" y="4571"/>
                </a:lnTo>
                <a:lnTo>
                  <a:pt x="4571" y="7619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099"/>
                </a:lnTo>
                <a:lnTo>
                  <a:pt x="22859" y="38099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7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89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6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3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60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37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99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7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90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05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60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622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13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790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0771" y="7649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96265" y="7648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2483" y="8266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1533" y="7630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7902688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68939" y="7513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55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6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4384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65891" y="7540738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5703" y="7523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463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94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5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536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199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46051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3"/>
                </a:lnTo>
                <a:lnTo>
                  <a:pt x="7619" y="3047"/>
                </a:lnTo>
                <a:lnTo>
                  <a:pt x="4571" y="4571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7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099"/>
                </a:lnTo>
                <a:lnTo>
                  <a:pt x="21336" y="38099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826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4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597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74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536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7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27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4355" y="5692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28325" y="5692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26067" y="6308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45117" y="5673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42831" y="5945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58888" y="965218"/>
            <a:ext cx="5402580" cy="4946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Arial"/>
                <a:cs typeface="Arial"/>
              </a:rPr>
              <a:t>e</a:t>
            </a:r>
            <a:r>
              <a:rPr sz="2600" spc="270" dirty="0">
                <a:latin typeface="Arial"/>
                <a:cs typeface="Arial"/>
              </a:rPr>
              <a:t>x</a:t>
            </a:r>
            <a:r>
              <a:rPr sz="2600" spc="125" dirty="0">
                <a:latin typeface="Arial"/>
                <a:cs typeface="Arial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| ide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t:i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  <a:p>
            <a:pPr marL="12700" marR="41910">
              <a:lnSpc>
                <a:spcPts val="2700"/>
              </a:lnSpc>
              <a:spcBef>
                <a:spcPts val="740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atemen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859155" indent="-5473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R="1035050" algn="ctr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27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8492" y="7635912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09764" y="7930044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964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32183" y="7667356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60663" y="6566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8"/>
                </a:lnTo>
                <a:lnTo>
                  <a:pt x="85343" y="32004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7051" y="6565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1"/>
                </a:lnTo>
                <a:lnTo>
                  <a:pt x="4572" y="7619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099"/>
                </a:lnTo>
                <a:lnTo>
                  <a:pt x="21336" y="38099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9143"/>
                </a:lnTo>
                <a:lnTo>
                  <a:pt x="33528" y="6095"/>
                </a:lnTo>
                <a:lnTo>
                  <a:pt x="30480" y="4571"/>
                </a:lnTo>
                <a:lnTo>
                  <a:pt x="27432" y="1523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36279" y="6603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3"/>
                </a:lnTo>
                <a:lnTo>
                  <a:pt x="99059" y="39623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3043" y="6554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29343" y="6095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10955" y="6566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4"/>
                </a:lnTo>
                <a:lnTo>
                  <a:pt x="18287" y="42672"/>
                </a:lnTo>
                <a:lnTo>
                  <a:pt x="35051" y="3352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27719" y="6105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2403" y="6565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09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41735" y="6563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8"/>
                </a:lnTo>
                <a:lnTo>
                  <a:pt x="1524" y="28956"/>
                </a:lnTo>
                <a:lnTo>
                  <a:pt x="7620" y="35052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6"/>
                </a:lnTo>
                <a:lnTo>
                  <a:pt x="28956" y="35052"/>
                </a:lnTo>
                <a:lnTo>
                  <a:pt x="33528" y="30480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75263" y="6547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3071" y="6595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23703" y="6109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52403" y="6565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1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40467" y="6117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4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204</a:t>
            </a: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558148" y="7626210"/>
          <a:ext cx="2663951" cy="621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3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5396995"/>
            <a:ext cx="275590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</a:t>
            </a:r>
            <a:endParaRPr sz="2600">
              <a:latin typeface="Lucida Sans"/>
              <a:cs typeface="Lucida Sans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95" dirty="0">
                <a:latin typeface="Symbol"/>
                <a:cs typeface="Symbol"/>
              </a:rPr>
              <a:t> </a:t>
            </a: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414" y="5853100"/>
            <a:ext cx="96393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6723236"/>
            <a:ext cx="4002404" cy="154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>
              <a:latin typeface="Courier"/>
              <a:cs typeface="Courier"/>
            </a:endParaRPr>
          </a:p>
          <a:p>
            <a:pPr marL="972819" marR="5080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285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9995" y="4165841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745" y="4165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1707" y="5093957"/>
            <a:ext cx="2208530" cy="0"/>
          </a:xfrm>
          <a:custGeom>
            <a:avLst/>
            <a:gdLst/>
            <a:ahLst/>
            <a:cxnLst/>
            <a:rect l="l" t="t" r="r" b="b"/>
            <a:pathLst>
              <a:path w="2208529">
                <a:moveTo>
                  <a:pt x="0" y="0"/>
                </a:moveTo>
                <a:lnTo>
                  <a:pt x="22082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0757" y="4146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6091" y="4546841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591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58888" y="965218"/>
            <a:ext cx="54209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2313305" algn="l"/>
              </a:tabLst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program).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endParaRPr sz="1800" dirty="0">
              <a:latin typeface="Courier"/>
              <a:cs typeface="Courier"/>
            </a:endParaRPr>
          </a:p>
          <a:p>
            <a:pPr marR="113982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 marR="1134745" algn="ctr">
              <a:lnSpc>
                <a:spcPct val="100000"/>
              </a:lnSpc>
              <a:spcBef>
                <a:spcPts val="2120"/>
              </a:spcBef>
            </a:pPr>
            <a:r>
              <a:rPr sz="2400" b="1" spc="-5" dirty="0">
                <a:latin typeface="Times New Roman"/>
                <a:cs typeface="Times New Roman"/>
              </a:rPr>
              <a:t>null</a:t>
            </a:r>
            <a:r>
              <a:rPr sz="2400" b="1" spc="-12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5" dirty="0">
                <a:latin typeface="Times New Roman"/>
                <a:cs typeface="Times New Roman"/>
              </a:rPr>
              <a:t>mtsNode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1787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4115" y="458036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8085" y="4579607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5827" y="5197589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4877" y="45613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591" y="483487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8888" y="4869853"/>
            <a:ext cx="5243195" cy="3656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090"/>
              </a:spcBef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the last step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30480">
              <a:lnSpc>
                <a:spcPct val="100000"/>
              </a:lnSpc>
              <a:spcBef>
                <a:spcPts val="365"/>
              </a:spcBef>
              <a:tabLst>
                <a:tab pos="2479040" algn="l"/>
                <a:tab pos="3873500" algn="l"/>
              </a:tabLst>
            </a:pPr>
            <a:r>
              <a:rPr sz="2600" spc="235" dirty="0">
                <a:latin typeface="Arial"/>
                <a:cs typeface="Arial"/>
              </a:rPr>
              <a:t>p</a:t>
            </a:r>
            <a:r>
              <a:rPr sz="2600" spc="300" dirty="0">
                <a:latin typeface="Arial"/>
                <a:cs typeface="Arial"/>
              </a:rPr>
              <a:t>r</a:t>
            </a:r>
            <a:r>
              <a:rPr sz="2600" spc="225" dirty="0">
                <a:latin typeface="Arial"/>
                <a:cs typeface="Arial"/>
              </a:rPr>
              <a:t>og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25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2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85" dirty="0">
                <a:latin typeface="Symbol"/>
                <a:cs typeface="Symbol"/>
              </a:rPr>
              <a:t> </a:t>
            </a:r>
            <a:r>
              <a:rPr sz="2600" spc="-65" dirty="0">
                <a:latin typeface="Arial"/>
                <a:cs typeface="Arial"/>
              </a:rPr>
              <a:t>{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5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699770" indent="-68453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27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8492" y="4574197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3715" y="4453115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18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2859" y="36575"/>
                </a:lnTo>
                <a:lnTo>
                  <a:pt x="27431" y="35051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6575" y="10668"/>
                </a:lnTo>
                <a:lnTo>
                  <a:pt x="33527" y="7620"/>
                </a:lnTo>
                <a:lnTo>
                  <a:pt x="32003" y="4572"/>
                </a:lnTo>
                <a:lnTo>
                  <a:pt x="28956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4480547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8"/>
                </a:lnTo>
                <a:lnTo>
                  <a:pt x="0" y="50292"/>
                </a:lnTo>
                <a:lnTo>
                  <a:pt x="0" y="83820"/>
                </a:lnTo>
                <a:lnTo>
                  <a:pt x="28956" y="67056"/>
                </a:lnTo>
                <a:lnTo>
                  <a:pt x="88392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667" y="4462259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80"/>
                </a:lnTo>
                <a:lnTo>
                  <a:pt x="39624" y="68580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126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657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48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4" y="0"/>
                </a:moveTo>
                <a:lnTo>
                  <a:pt x="0" y="399288"/>
                </a:lnTo>
                <a:lnTo>
                  <a:pt x="32004" y="419100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99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4"/>
                </a:lnTo>
                <a:lnTo>
                  <a:pt x="64007" y="76200"/>
                </a:lnTo>
                <a:lnTo>
                  <a:pt x="85343" y="44196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0827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5"/>
                </a:lnTo>
                <a:lnTo>
                  <a:pt x="4571" y="9143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9812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5907" y="38100"/>
                </a:lnTo>
                <a:lnTo>
                  <a:pt x="30479" y="35051"/>
                </a:lnTo>
                <a:lnTo>
                  <a:pt x="33527" y="33527"/>
                </a:lnTo>
                <a:lnTo>
                  <a:pt x="38100" y="24383"/>
                </a:lnTo>
                <a:lnTo>
                  <a:pt x="38100" y="12191"/>
                </a:lnTo>
                <a:lnTo>
                  <a:pt x="36575" y="9143"/>
                </a:lnTo>
                <a:lnTo>
                  <a:pt x="33527" y="6095"/>
                </a:lnTo>
                <a:lnTo>
                  <a:pt x="30479" y="4571"/>
                </a:lnTo>
                <a:lnTo>
                  <a:pt x="27431" y="1524"/>
                </a:lnTo>
                <a:close/>
              </a:path>
              <a:path w="38100" h="38100">
                <a:moveTo>
                  <a:pt x="19811" y="0"/>
                </a:moveTo>
                <a:lnTo>
                  <a:pt x="16763" y="1524"/>
                </a:lnTo>
                <a:lnTo>
                  <a:pt x="24383" y="1524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489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60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1"/>
                </a:lnTo>
                <a:lnTo>
                  <a:pt x="70104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37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99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90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05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660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22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13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90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458951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96265" y="458875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92483" y="520520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533" y="4570463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10771" y="484249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6964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4605642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4453115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5907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4384" y="36575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1" y="7620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4480547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8"/>
                </a:lnTo>
                <a:lnTo>
                  <a:pt x="0" y="50292"/>
                </a:lnTo>
                <a:lnTo>
                  <a:pt x="0" y="83820"/>
                </a:lnTo>
                <a:lnTo>
                  <a:pt x="86867" y="3352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446225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3" y="0"/>
                </a:moveTo>
                <a:lnTo>
                  <a:pt x="0" y="399288"/>
                </a:lnTo>
                <a:lnTo>
                  <a:pt x="32003" y="419100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2191" y="1524"/>
                </a:lnTo>
                <a:lnTo>
                  <a:pt x="7619" y="3048"/>
                </a:lnTo>
                <a:lnTo>
                  <a:pt x="4571" y="6095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1" y="33527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5"/>
                </a:lnTo>
                <a:lnTo>
                  <a:pt x="28955" y="4571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5" y="42671"/>
                </a:lnTo>
                <a:lnTo>
                  <a:pt x="70103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263117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2630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3248393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2612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288415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2625001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350671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65531" y="0"/>
                </a:moveTo>
                <a:lnTo>
                  <a:pt x="0" y="38100"/>
                </a:lnTo>
                <a:lnTo>
                  <a:pt x="18287" y="70103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35051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4572" y="7620"/>
                </a:lnTo>
                <a:lnTo>
                  <a:pt x="0" y="16763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7431"/>
                </a:lnTo>
                <a:lnTo>
                  <a:pt x="6096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7431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6" y="9144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3541763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4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3492995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2"/>
                </a:lnTo>
                <a:lnTo>
                  <a:pt x="33528" y="79248"/>
                </a:lnTo>
                <a:lnTo>
                  <a:pt x="67056" y="213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303427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350671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3043415"/>
            <a:ext cx="821690" cy="497205"/>
          </a:xfrm>
          <a:custGeom>
            <a:avLst/>
            <a:gdLst/>
            <a:ahLst/>
            <a:cxnLst/>
            <a:rect l="l" t="t" r="r" b="b"/>
            <a:pathLst>
              <a:path w="821689" h="497204">
                <a:moveTo>
                  <a:pt x="801624" y="0"/>
                </a:moveTo>
                <a:lnTo>
                  <a:pt x="0" y="463296"/>
                </a:lnTo>
                <a:lnTo>
                  <a:pt x="19812" y="496824"/>
                </a:lnTo>
                <a:lnTo>
                  <a:pt x="821436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3505187"/>
            <a:ext cx="86995" cy="66040"/>
          </a:xfrm>
          <a:custGeom>
            <a:avLst/>
            <a:gdLst/>
            <a:ahLst/>
            <a:cxnLst/>
            <a:rect l="l" t="t" r="r" b="b"/>
            <a:pathLst>
              <a:path w="86995" h="66039">
                <a:moveTo>
                  <a:pt x="15239" y="0"/>
                </a:moveTo>
                <a:lnTo>
                  <a:pt x="0" y="35051"/>
                </a:lnTo>
                <a:lnTo>
                  <a:pt x="71627" y="65531"/>
                </a:lnTo>
                <a:lnTo>
                  <a:pt x="86867" y="3047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3502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1"/>
                </a:lnTo>
                <a:lnTo>
                  <a:pt x="36576" y="24383"/>
                </a:lnTo>
                <a:lnTo>
                  <a:pt x="38100" y="19811"/>
                </a:lnTo>
                <a:lnTo>
                  <a:pt x="36576" y="16763"/>
                </a:lnTo>
                <a:lnTo>
                  <a:pt x="36576" y="12192"/>
                </a:lnTo>
                <a:lnTo>
                  <a:pt x="35052" y="9144"/>
                </a:lnTo>
                <a:lnTo>
                  <a:pt x="32004" y="6096"/>
                </a:lnTo>
                <a:lnTo>
                  <a:pt x="28956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3486899"/>
            <a:ext cx="93345" cy="85725"/>
          </a:xfrm>
          <a:custGeom>
            <a:avLst/>
            <a:gdLst/>
            <a:ahLst/>
            <a:cxnLst/>
            <a:rect l="l" t="t" r="r" b="b"/>
            <a:pathLst>
              <a:path w="93345" h="85725">
                <a:moveTo>
                  <a:pt x="30479" y="0"/>
                </a:moveTo>
                <a:lnTo>
                  <a:pt x="0" y="24384"/>
                </a:lnTo>
                <a:lnTo>
                  <a:pt x="41148" y="77724"/>
                </a:lnTo>
                <a:lnTo>
                  <a:pt x="59436" y="85344"/>
                </a:lnTo>
                <a:lnTo>
                  <a:pt x="92963" y="82296"/>
                </a:lnTo>
                <a:lnTo>
                  <a:pt x="71627" y="533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3534143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3049511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3505187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3057131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1"/>
                </a:lnTo>
                <a:lnTo>
                  <a:pt x="1011936" y="483107"/>
                </a:lnTo>
                <a:lnTo>
                  <a:pt x="1027176" y="448055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14759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1475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2091677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1456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17289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1469809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247039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3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24688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5"/>
                </a:lnTo>
                <a:lnTo>
                  <a:pt x="4572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2192"/>
                </a:lnTo>
                <a:lnTo>
                  <a:pt x="36575" y="9144"/>
                </a:lnTo>
                <a:lnTo>
                  <a:pt x="33528" y="6096"/>
                </a:lnTo>
                <a:lnTo>
                  <a:pt x="32004" y="3048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2455151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4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3340" y="86868"/>
                </a:lnTo>
                <a:lnTo>
                  <a:pt x="85344" y="83820"/>
                </a:lnTo>
                <a:lnTo>
                  <a:pt x="67056" y="5638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7371" y="250391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80">
                <a:moveTo>
                  <a:pt x="67056" y="0"/>
                </a:moveTo>
                <a:lnTo>
                  <a:pt x="0" y="4572"/>
                </a:lnTo>
                <a:lnTo>
                  <a:pt x="3048" y="42672"/>
                </a:lnTo>
                <a:lnTo>
                  <a:pt x="70104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1892795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247039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1900415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6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26067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26060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32224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25877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28597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2619870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1817357"/>
            <a:ext cx="0" cy="723265"/>
          </a:xfrm>
          <a:custGeom>
            <a:avLst/>
            <a:gdLst/>
            <a:ahLst/>
            <a:cxnLst/>
            <a:rect l="l" t="t" r="r" b="b"/>
            <a:pathLst>
              <a:path h="723264">
                <a:moveTo>
                  <a:pt x="0" y="0"/>
                </a:moveTo>
                <a:lnTo>
                  <a:pt x="0" y="7231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2442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4"/>
                </a:moveTo>
                <a:lnTo>
                  <a:pt x="12192" y="1524"/>
                </a:lnTo>
                <a:lnTo>
                  <a:pt x="9144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4" y="6096"/>
                </a:lnTo>
                <a:lnTo>
                  <a:pt x="30480" y="3048"/>
                </a:lnTo>
                <a:lnTo>
                  <a:pt x="27432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2471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7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7724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2471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206</a:t>
            </a: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2558148" y="4565256"/>
          <a:ext cx="2663951" cy="620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3746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521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 animBg="1"/>
      <p:bldP spid="9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241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71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 </a:t>
            </a: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tool,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Yacc.</a:t>
            </a:r>
            <a:endParaRPr sz="2600" dirty="0">
              <a:latin typeface="Lucida Sans"/>
              <a:cs typeface="Lucida Sans"/>
            </a:endParaRPr>
          </a:p>
          <a:p>
            <a:pPr marL="12700" marR="2749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 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particula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10" dirty="0">
                <a:latin typeface="Lucida Sans"/>
                <a:cs typeface="Lucida Sans"/>
              </a:rPr>
              <a:t> fragment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AST).</a:t>
            </a:r>
            <a:endParaRPr sz="2600" dirty="0">
              <a:latin typeface="Lucida Sans"/>
              <a:cs typeface="Lucida Sans"/>
            </a:endParaRPr>
          </a:p>
          <a:p>
            <a:pPr marL="12700" marR="29083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generates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400" b="1" spc="-5" dirty="0">
                <a:latin typeface="Courier"/>
                <a:cs typeface="Courier"/>
              </a:rPr>
              <a:t>parser.jav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parse</a:t>
            </a:r>
            <a:r>
              <a:rPr sz="2400" b="1" spc="1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method</a:t>
            </a:r>
            <a:endParaRPr sz="2600" dirty="0" smtClean="0">
              <a:latin typeface="Lucida Sans"/>
              <a:cs typeface="Lucida Sans"/>
            </a:endParaRPr>
          </a:p>
          <a:p>
            <a:pPr marL="220979">
              <a:lnSpc>
                <a:spcPts val="2640"/>
              </a:lnSpc>
            </a:pPr>
            <a:r>
              <a:rPr sz="2400" b="1" spc="-5" dirty="0" smtClean="0">
                <a:latin typeface="Courier"/>
                <a:cs typeface="Courier"/>
              </a:rPr>
              <a:t>Symbo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5" dirty="0" smtClean="0">
                <a:latin typeface="Courier"/>
                <a:cs typeface="Courier"/>
              </a:rPr>
              <a:t> parse()</a:t>
            </a:r>
            <a:endParaRPr sz="2400" dirty="0" smtClean="0">
              <a:latin typeface="Courier"/>
              <a:cs typeface="Courier"/>
            </a:endParaRPr>
          </a:p>
          <a:p>
            <a:pPr marL="12700" marR="5080">
              <a:lnSpc>
                <a:spcPct val="86700"/>
              </a:lnSpc>
              <a:spcBef>
                <a:spcPts val="825"/>
              </a:spcBef>
            </a:pPr>
            <a:r>
              <a:rPr sz="2600" spc="-20" dirty="0" smtClean="0">
                <a:latin typeface="Lucida Sans"/>
                <a:cs typeface="Lucida Sans"/>
              </a:rPr>
              <a:t>The</a:t>
            </a:r>
            <a:r>
              <a:rPr sz="2600" spc="-14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Symbo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7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ociated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r’s start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whol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0" dirty="0">
                <a:latin typeface="Lucida Sans"/>
                <a:cs typeface="Lucida Sans"/>
              </a:rPr>
              <a:t>sourc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607560" cy="728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27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4115" y="6118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8085" y="6117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827" y="6733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877" y="6099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2591" y="6371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38492" y="6110389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3715" y="5989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18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0667" y="6016739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5999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26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57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48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99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200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27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1336"/>
                </a:lnTo>
                <a:lnTo>
                  <a:pt x="1523" y="25908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489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60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7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199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90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05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660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22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813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790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0771" y="6125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96265" y="6124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92483" y="6742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1533" y="6106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0771" y="637868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09764" y="6406045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64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6143358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5989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6016739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5999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4168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4168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4784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4149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4421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4161192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5042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7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5041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4384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4"/>
                </a:lnTo>
                <a:lnTo>
                  <a:pt x="38100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5079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5030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4571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5042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2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4581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5041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10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5039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6"/>
                </a:lnTo>
                <a:lnTo>
                  <a:pt x="4572" y="32003"/>
                </a:lnTo>
                <a:lnTo>
                  <a:pt x="7620" y="33527"/>
                </a:lnTo>
                <a:lnTo>
                  <a:pt x="10668" y="36575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79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5023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5071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4585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5041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4593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3012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3011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3629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2993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3265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3006001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4008107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4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40050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4384"/>
                </a:lnTo>
                <a:lnTo>
                  <a:pt x="3048" y="28956"/>
                </a:lnTo>
                <a:lnTo>
                  <a:pt x="4572" y="32004"/>
                </a:lnTo>
                <a:lnTo>
                  <a:pt x="7620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8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3716"/>
                </a:lnTo>
                <a:lnTo>
                  <a:pt x="36575" y="9144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3992867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1816" y="86867"/>
                </a:lnTo>
                <a:lnTo>
                  <a:pt x="85344" y="83820"/>
                </a:lnTo>
                <a:lnTo>
                  <a:pt x="67056" y="5638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8895" y="4040111"/>
            <a:ext cx="67310" cy="43180"/>
          </a:xfrm>
          <a:custGeom>
            <a:avLst/>
            <a:gdLst/>
            <a:ahLst/>
            <a:cxnLst/>
            <a:rect l="l" t="t" r="r" b="b"/>
            <a:pathLst>
              <a:path w="67310" h="43179">
                <a:moveTo>
                  <a:pt x="67056" y="0"/>
                </a:moveTo>
                <a:lnTo>
                  <a:pt x="0" y="3047"/>
                </a:lnTo>
                <a:lnTo>
                  <a:pt x="0" y="42671"/>
                </a:lnTo>
                <a:lnTo>
                  <a:pt x="67056" y="39623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343051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4008107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3438131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5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414298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4142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475867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4123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4395965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4156062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3372599"/>
            <a:ext cx="0" cy="70421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4088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39806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4" y="35051"/>
                </a:lnTo>
                <a:lnTo>
                  <a:pt x="12192" y="36575"/>
                </a:lnTo>
                <a:lnTo>
                  <a:pt x="27432" y="36575"/>
                </a:lnTo>
                <a:lnTo>
                  <a:pt x="30480" y="35051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0480" y="3047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400963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40096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94647" y="1869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80141" y="1868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76359" y="2486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95409" y="1850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93123" y="2122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3146539" y="1875192"/>
            <a:ext cx="10934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0" dirty="0">
                <a:latin typeface="Times New Roman"/>
                <a:cs typeface="Times New Roman"/>
              </a:rPr>
              <a:t>csx</a:t>
            </a:r>
            <a:r>
              <a:rPr sz="1550" b="1" spc="25" dirty="0">
                <a:latin typeface="Times New Roman"/>
                <a:cs typeface="Times New Roman"/>
              </a:rPr>
              <a:t>L</a:t>
            </a:r>
            <a:r>
              <a:rPr sz="1550" b="1" spc="10" dirty="0">
                <a:latin typeface="Times New Roman"/>
                <a:cs typeface="Times New Roman"/>
              </a:rPr>
              <a:t>iteNode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543287" y="2236457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4">
                <a:moveTo>
                  <a:pt x="0" y="0"/>
                </a:moveTo>
                <a:lnTo>
                  <a:pt x="0" y="6850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23475" y="2823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3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9811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1"/>
                </a:lnTo>
                <a:lnTo>
                  <a:pt x="35051" y="9143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4383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26523" y="2852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92995" y="2852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207</a:t>
            </a: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2558148" y="6102210"/>
          <a:ext cx="2663951" cy="621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4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xt-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Grammars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368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159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Conte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contain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ju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ogra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s do.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easy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fix;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btle.</a:t>
            </a:r>
            <a:endParaRPr sz="2600" dirty="0">
              <a:latin typeface="Lucida Sans"/>
              <a:cs typeface="Lucida Sans"/>
            </a:endParaRPr>
          </a:p>
          <a:p>
            <a:pPr marL="12700" marR="241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In context-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apply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until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 str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contex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grammars</a:t>
            </a:r>
            <a:r>
              <a:rPr sz="2600" spc="-2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use</a:t>
            </a:r>
            <a:r>
              <a:rPr sz="2700" i="1" spc="-30" dirty="0">
                <a:latin typeface="Lucida Sans"/>
                <a:cs typeface="Lucida Sans"/>
              </a:rPr>
              <a:t>l</a:t>
            </a:r>
            <a:r>
              <a:rPr sz="2700" i="1" dirty="0">
                <a:latin typeface="Lucida Sans"/>
                <a:cs typeface="Lucida Sans"/>
              </a:rPr>
              <a:t>ess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20955">
              <a:lnSpc>
                <a:spcPts val="2700"/>
              </a:lnSpc>
              <a:spcBef>
                <a:spcPts val="800"/>
              </a:spcBef>
            </a:pP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unreach</a:t>
            </a:r>
            <a:r>
              <a:rPr sz="2600" spc="-20" dirty="0">
                <a:latin typeface="Lucida Sans"/>
                <a:cs typeface="Lucida Sans"/>
              </a:rPr>
              <a:t>abl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15" dirty="0">
                <a:latin typeface="Lucida Sans"/>
                <a:cs typeface="Lucida Sans"/>
              </a:rPr>
              <a:t>rive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10" dirty="0">
                <a:latin typeface="Lucida Sans"/>
                <a:cs typeface="Lucida Sans"/>
              </a:rPr>
              <a:t> stri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s.</a:t>
            </a:r>
            <a:endParaRPr sz="2600" dirty="0">
              <a:latin typeface="Lucida Sans"/>
              <a:cs typeface="Lucida Sans"/>
            </a:endParaRPr>
          </a:p>
          <a:p>
            <a:pPr marL="12700" marR="45275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Usel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-5" dirty="0">
                <a:latin typeface="Lucida Sans"/>
                <a:cs typeface="Lucida Sans"/>
              </a:rPr>
              <a:t> (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involve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them) 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safely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removed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without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chang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389826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uage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6" y="1765853"/>
            <a:ext cx="5203190" cy="1018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usel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aid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non- </a:t>
            </a:r>
            <a:r>
              <a:rPr sz="2700" i="1" spc="-75" dirty="0">
                <a:latin typeface="Lucida Sans"/>
                <a:cs typeface="Lucida Sans"/>
              </a:rPr>
              <a:t>redu</a:t>
            </a:r>
            <a:r>
              <a:rPr sz="2700" i="1" spc="-15" dirty="0">
                <a:latin typeface="Lucida Sans"/>
                <a:cs typeface="Lucida Sans"/>
              </a:rPr>
              <a:t>ce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2" y="2896650"/>
            <a:ext cx="5512435" cy="5310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After useless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removed,</a:t>
            </a:r>
            <a:r>
              <a:rPr sz="2600" spc="-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redu</a:t>
            </a:r>
            <a:r>
              <a:rPr sz="2700" i="1" spc="-15" dirty="0">
                <a:latin typeface="Lucida Sans"/>
                <a:cs typeface="Lucida Sans"/>
              </a:rPr>
              <a:t>ce</a:t>
            </a:r>
            <a:r>
              <a:rPr sz="2700" i="1" spc="-1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5095" indent="-113030">
              <a:lnSpc>
                <a:spcPct val="100000"/>
              </a:lnSpc>
              <a:spcBef>
                <a:spcPts val="350"/>
              </a:spcBef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 dirty="0">
              <a:latin typeface="Lucida Sans"/>
              <a:cs typeface="Lucida Sans"/>
            </a:endParaRPr>
          </a:p>
          <a:p>
            <a:pPr marL="125095">
              <a:lnSpc>
                <a:spcPct val="100000"/>
              </a:lnSpc>
              <a:spcBef>
                <a:spcPts val="425"/>
              </a:spcBef>
              <a:tabLst>
                <a:tab pos="13639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B</a:t>
            </a:r>
            <a:endParaRPr sz="2800" dirty="0">
              <a:latin typeface="Arial"/>
              <a:cs typeface="Arial"/>
            </a:endParaRPr>
          </a:p>
          <a:p>
            <a:pPr marR="3763645" algn="ctr">
              <a:lnSpc>
                <a:spcPct val="100000"/>
              </a:lnSpc>
              <a:spcBef>
                <a:spcPts val="540"/>
              </a:spcBef>
              <a:tabLst>
                <a:tab pos="53022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20" dirty="0">
                <a:latin typeface="Arial"/>
                <a:cs typeface="Arial"/>
              </a:rPr>
              <a:t>x</a:t>
            </a:r>
            <a:endParaRPr sz="2800" dirty="0">
              <a:latin typeface="Arial"/>
              <a:cs typeface="Arial"/>
            </a:endParaRPr>
          </a:p>
          <a:p>
            <a:pPr marL="111125" marR="3935729">
              <a:lnSpc>
                <a:spcPct val="116100"/>
              </a:lnSpc>
              <a:tabLst>
                <a:tab pos="1311910" algn="l"/>
              </a:tabLst>
            </a:pPr>
            <a:r>
              <a:rPr sz="2800" b="1" spc="-25" dirty="0">
                <a:latin typeface="Arial"/>
                <a:cs typeface="Arial"/>
              </a:rPr>
              <a:t>B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15" dirty="0" smtClean="0">
                <a:latin typeface="Arial"/>
                <a:cs typeface="Arial"/>
              </a:rPr>
              <a:t>b</a:t>
            </a:r>
            <a:endParaRPr lang="en-US" sz="2800" b="1" spc="-15" dirty="0" smtClean="0">
              <a:latin typeface="Arial"/>
              <a:cs typeface="Arial"/>
            </a:endParaRPr>
          </a:p>
          <a:p>
            <a:pPr marL="111125" marR="3935729">
              <a:lnSpc>
                <a:spcPct val="116100"/>
              </a:lnSpc>
              <a:tabLst>
                <a:tab pos="1311910" algn="l"/>
              </a:tabLst>
            </a:pPr>
            <a:r>
              <a:rPr sz="2800" b="1" spc="-15" dirty="0" smtClean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15" dirty="0">
                <a:latin typeface="Arial"/>
                <a:cs typeface="Arial"/>
              </a:rPr>
              <a:t> C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 dirty="0">
              <a:latin typeface="Times New Roman"/>
              <a:cs typeface="Times New Roman"/>
            </a:endParaRPr>
          </a:p>
          <a:p>
            <a:pPr marL="12700" marR="744855">
              <a:lnSpc>
                <a:spcPts val="2700"/>
              </a:lnSpc>
              <a:spcBef>
                <a:spcPts val="1620"/>
              </a:spcBef>
            </a:pPr>
            <a:r>
              <a:rPr sz="2600" spc="-20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unreachab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e?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5" dirty="0">
                <a:latin typeface="Lucida Sans"/>
                <a:cs typeface="Lucida Sans"/>
              </a:rPr>
              <a:t> 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591"/>
            <a:ext cx="4140835" cy="93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nd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Us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ele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sz="3600" b="1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 marR="5080" algn="ctr">
              <a:lnSpc>
                <a:spcPts val="3600"/>
              </a:lnSpc>
            </a:pPr>
            <a:r>
              <a:rPr sz="36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-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terminals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2134634"/>
            <a:ext cx="5409565" cy="61947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4069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derive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ermi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stri</a:t>
            </a:r>
            <a:r>
              <a:rPr sz="2600" spc="-15" dirty="0">
                <a:latin typeface="Lucida Sans"/>
                <a:cs typeface="Lucida Sans"/>
              </a:rPr>
              <a:t>ngs,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markin</a:t>
            </a:r>
            <a:r>
              <a:rPr sz="2600" i="1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algorithm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iteratively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 that can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terminals,</a:t>
            </a:r>
            <a:r>
              <a:rPr sz="2600" spc="-10" dirty="0">
                <a:latin typeface="Lucida Sans"/>
                <a:cs typeface="Lucida Sans"/>
              </a:rPr>
              <a:t> unt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marked.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Unmarked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0" dirty="0">
                <a:latin typeface="Lucida Sans"/>
                <a:cs typeface="Lucida Sans"/>
              </a:rPr>
              <a:t> termina</a:t>
            </a:r>
            <a:r>
              <a:rPr sz="2600" spc="-15" dirty="0">
                <a:latin typeface="Lucida Sans"/>
                <a:cs typeface="Lucida Sans"/>
              </a:rPr>
              <a:t>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useless.</a:t>
            </a:r>
            <a:endParaRPr sz="2600" dirty="0">
              <a:latin typeface="Lucida Sans"/>
              <a:cs typeface="Lucida Sans"/>
            </a:endParaRPr>
          </a:p>
          <a:p>
            <a:pPr marL="539750" indent="-527050">
              <a:lnSpc>
                <a:spcPct val="100000"/>
              </a:lnSpc>
              <a:spcBef>
                <a:spcPts val="365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Mark </a:t>
            </a:r>
            <a:r>
              <a:rPr sz="2600" spc="-10" dirty="0">
                <a:latin typeface="Lucida Sans"/>
                <a:cs typeface="Lucida Sans"/>
              </a:rPr>
              <a:t>all </a:t>
            </a:r>
            <a:r>
              <a:rPr sz="2600" spc="-15" dirty="0">
                <a:latin typeface="Lucida Sans"/>
                <a:cs typeface="Lucida Sans"/>
              </a:rPr>
              <a:t>termi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endParaRPr sz="2600" dirty="0">
              <a:latin typeface="Lucida Sans"/>
              <a:cs typeface="Lucida Sans"/>
            </a:endParaRPr>
          </a:p>
          <a:p>
            <a:pPr marL="540385" indent="-527685">
              <a:lnSpc>
                <a:spcPts val="2910"/>
              </a:lnSpc>
              <a:spcBef>
                <a:spcPts val="384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160145" marR="570230" indent="-314325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If all </a:t>
            </a:r>
            <a:r>
              <a:rPr sz="2600" spc="-15" dirty="0">
                <a:latin typeface="Lucida Sans"/>
                <a:cs typeface="Lucida Sans"/>
              </a:rPr>
              <a:t>symbols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arked</a:t>
            </a:r>
            <a:endParaRPr sz="2600" dirty="0">
              <a:latin typeface="Lucida Sans"/>
              <a:cs typeface="Lucida Sans"/>
            </a:endParaRPr>
          </a:p>
          <a:p>
            <a:pPr marL="533400" marR="29209" indent="3124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Un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endParaRPr sz="2600" dirty="0">
              <a:latin typeface="Lucida Sans"/>
              <a:cs typeface="Lucida Sans"/>
            </a:endParaRPr>
          </a:p>
          <a:p>
            <a:pPr marL="1160145">
              <a:lnSpc>
                <a:spcPts val="2625"/>
              </a:lnSpc>
            </a:pP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62270" cy="4774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15315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ach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" dirty="0">
                <a:latin typeface="Lucida Sans"/>
                <a:cs typeface="Lucida Sans"/>
              </a:rPr>
              <a:t> from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bol: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 dirty="0">
              <a:latin typeface="Times New Roman"/>
              <a:cs typeface="Times New Roman"/>
            </a:endParaRPr>
          </a:p>
          <a:p>
            <a:pPr marL="539115" indent="-526415" algn="just">
              <a:lnSpc>
                <a:spcPct val="100000"/>
              </a:lnSpc>
              <a:buFont typeface="Lucida Sans"/>
              <a:buAutoNum type="arabicParenBoth"/>
              <a:tabLst>
                <a:tab pos="539750" algn="l"/>
              </a:tabLst>
            </a:pPr>
            <a:r>
              <a:rPr sz="2600" spc="-25" dirty="0">
                <a:latin typeface="Lucida Sans"/>
                <a:cs typeface="Lucida Sans"/>
              </a:rPr>
              <a:t>Mar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endParaRPr sz="2600" dirty="0">
              <a:latin typeface="Lucida Sans"/>
              <a:cs typeface="Lucida Sans"/>
            </a:endParaRPr>
          </a:p>
          <a:p>
            <a:pPr marL="539750" indent="-527050" algn="just">
              <a:lnSpc>
                <a:spcPts val="2910"/>
              </a:lnSpc>
              <a:spcBef>
                <a:spcPts val="370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63650" marR="754380" indent="-417830">
              <a:lnSpc>
                <a:spcPts val="2700"/>
              </a:lnSpc>
              <a:spcBef>
                <a:spcPts val="229"/>
              </a:spcBef>
            </a:pP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 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fth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marked</a:t>
            </a:r>
            <a:endParaRPr sz="2600" dirty="0">
              <a:latin typeface="Lucida Sans"/>
              <a:cs typeface="Lucida Sans"/>
            </a:endParaRPr>
          </a:p>
          <a:p>
            <a:pPr marL="1472565" marR="5080" indent="-6267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terminals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</a:t>
            </a:r>
            <a:endParaRPr sz="2600" dirty="0">
              <a:latin typeface="Lucida Sans"/>
              <a:cs typeface="Lucida Sans"/>
            </a:endParaRPr>
          </a:p>
          <a:p>
            <a:pPr marL="1160145" marR="321945" indent="-6267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dirty="0">
                <a:solidFill>
                  <a:srgbClr val="FF0000"/>
                </a:solidFill>
                <a:latin typeface="Symbol"/>
                <a:cs typeface="Symbol"/>
              </a:rPr>
              <a:t>λ 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erivat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ions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14645" cy="6120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6084">
              <a:lnSpc>
                <a:spcPts val="2700"/>
              </a:lnSpc>
            </a:pP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et</a:t>
            </a:r>
            <a:r>
              <a:rPr sz="2600" spc="-20" dirty="0">
                <a:latin typeface="Lucida Sans"/>
                <a:cs typeface="Lucida Sans"/>
              </a:rPr>
              <a:t>im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10" dirty="0">
                <a:latin typeface="Lucida Sans"/>
                <a:cs typeface="Lucida Sans"/>
              </a:rPr>
              <a:t> 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 terminals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  <a:p>
            <a:pPr marL="12700" marR="643255">
              <a:lnSpc>
                <a:spcPts val="2700"/>
              </a:lnSpc>
            </a:pP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nvisi</a:t>
            </a:r>
            <a:r>
              <a:rPr sz="2600" spc="-20" dirty="0">
                <a:latin typeface="Lucida Sans"/>
                <a:cs typeface="Lucida Sans"/>
              </a:rPr>
              <a:t>bl</a:t>
            </a:r>
            <a:r>
              <a:rPr sz="2600" spc="-10" dirty="0">
                <a:latin typeface="Lucida Sans"/>
                <a:cs typeface="Lucida Sans"/>
              </a:rPr>
              <a:t>e”</a:t>
            </a:r>
            <a:r>
              <a:rPr sz="2600" spc="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 parse).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followin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marking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lgor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id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5" dirty="0">
                <a:latin typeface="Lucida Sans"/>
                <a:cs typeface="Lucida Sans"/>
              </a:rPr>
              <a:t> terminals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539750" indent="-527050">
              <a:lnSpc>
                <a:spcPts val="2910"/>
              </a:lnSpc>
              <a:spcBef>
                <a:spcPts val="365"/>
              </a:spcBef>
              <a:buFont typeface="Lucida Sans"/>
              <a:buAutoNum type="arabicParenBoth"/>
              <a:tabLst>
                <a:tab pos="5403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845819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540385" indent="-527685">
              <a:lnSpc>
                <a:spcPts val="2910"/>
              </a:lnSpc>
              <a:spcBef>
                <a:spcPts val="384"/>
              </a:spcBef>
              <a:buFont typeface="Lucida Sans"/>
              <a:buAutoNum type="arabicParenBoth" startAt="2"/>
              <a:tabLst>
                <a:tab pos="540385" algn="l"/>
              </a:tabLst>
            </a:pP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160145" marR="1020444" indent="-314325" algn="just">
              <a:lnSpc>
                <a:spcPts val="2700"/>
              </a:lnSpc>
              <a:spcBef>
                <a:spcPts val="229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entire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righthand side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k</a:t>
            </a:r>
            <a:r>
              <a:rPr sz="2600" spc="-25" dirty="0">
                <a:latin typeface="Lucida Sans"/>
                <a:cs typeface="Lucida Sans"/>
              </a:rPr>
              <a:t>ed</a:t>
            </a:r>
            <a:endParaRPr sz="2600" dirty="0">
              <a:latin typeface="Lucida Sans"/>
              <a:cs typeface="Lucida Sans"/>
            </a:endParaRPr>
          </a:p>
          <a:p>
            <a:pPr marL="533400" marR="34290" indent="3124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mark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Un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il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nals</a:t>
            </a:r>
            <a:endParaRPr sz="2600" dirty="0">
              <a:latin typeface="Lucida Sans"/>
              <a:cs typeface="Lucida Sans"/>
            </a:endParaRPr>
          </a:p>
          <a:p>
            <a:pPr marL="1160145">
              <a:lnSpc>
                <a:spcPts val="2625"/>
              </a:lnSpc>
            </a:pP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ar</a:t>
            </a:r>
            <a:r>
              <a:rPr sz="2600" spc="-30" dirty="0">
                <a:latin typeface="Lucida Sans"/>
                <a:cs typeface="Lucida Sans"/>
              </a:rPr>
              <a:t>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22926"/>
            <a:ext cx="3850640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7488" y="1875710"/>
            <a:ext cx="1976755" cy="1349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52855" algn="l"/>
                <a:tab pos="17068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B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12700" marR="437515">
              <a:lnSpc>
                <a:spcPct val="116100"/>
              </a:lnSpc>
              <a:tabLst>
                <a:tab pos="1273810" algn="l"/>
              </a:tabLst>
            </a:pPr>
            <a:r>
              <a:rPr sz="2800" b="1" spc="-25" dirty="0">
                <a:latin typeface="Arial"/>
                <a:cs typeface="Arial"/>
              </a:rPr>
              <a:t>A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15" dirty="0">
                <a:latin typeface="Arial"/>
                <a:cs typeface="Arial"/>
              </a:rPr>
              <a:t>a B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25" dirty="0">
                <a:latin typeface="Arial"/>
                <a:cs typeface="Arial"/>
              </a:rPr>
              <a:t>C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25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87453" y="3361592"/>
            <a:ext cx="1127125" cy="1841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5" dirty="0">
                <a:latin typeface="Arial"/>
                <a:cs typeface="Arial"/>
              </a:rPr>
              <a:t>D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9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L="462280">
              <a:lnSpc>
                <a:spcPct val="100000"/>
              </a:lnSpc>
              <a:spcBef>
                <a:spcPts val="540"/>
              </a:spcBef>
              <a:tabLst>
                <a:tab pos="81978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spc="-20" dirty="0">
                <a:latin typeface="Symbol"/>
                <a:cs typeface="Symbol"/>
              </a:rPr>
              <a:t>λ</a:t>
            </a:r>
            <a:endParaRPr sz="28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  <a:tabLst>
                <a:tab pos="466725" algn="l"/>
              </a:tabLst>
            </a:pPr>
            <a:r>
              <a:rPr sz="2800" b="1" spc="-25" dirty="0">
                <a:latin typeface="Arial"/>
                <a:cs typeface="Arial"/>
              </a:rPr>
              <a:t>C	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0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c</a:t>
            </a:r>
            <a:endParaRPr sz="2800">
              <a:latin typeface="Arial"/>
              <a:cs typeface="Arial"/>
            </a:endParaRPr>
          </a:p>
          <a:p>
            <a:pPr marL="461645">
              <a:lnSpc>
                <a:spcPts val="3300"/>
              </a:lnSpc>
              <a:spcBef>
                <a:spcPts val="540"/>
              </a:spcBef>
              <a:tabLst>
                <a:tab pos="81978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spc="-20" dirty="0">
                <a:latin typeface="Symbol"/>
                <a:cs typeface="Symbol"/>
              </a:rPr>
              <a:t>λ</a:t>
            </a:r>
            <a:endParaRPr sz="2800">
              <a:latin typeface="Symbol"/>
              <a:cs typeface="Symbo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1448326"/>
            <a:ext cx="5429885" cy="693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Reca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compil</a:t>
            </a:r>
            <a:r>
              <a:rPr sz="2600" spc="-15" dirty="0">
                <a:latin typeface="Lucida Sans"/>
                <a:cs typeface="Lucida Sans"/>
              </a:rPr>
              <a:t>ers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unambiguous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20" dirty="0">
                <a:latin typeface="Lucida Sans"/>
                <a:cs typeface="Lucida Sans"/>
              </a:rPr>
              <a:t>ue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guarantee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inputs.</a:t>
            </a:r>
            <a:endParaRPr sz="2600" dirty="0">
              <a:latin typeface="Lucida Sans"/>
              <a:cs typeface="Lucida Sans"/>
            </a:endParaRPr>
          </a:p>
          <a:p>
            <a:pPr marL="12700" marR="10058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Hence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uniqu</a:t>
            </a:r>
            <a:r>
              <a:rPr sz="2600" spc="-15" dirty="0">
                <a:latin typeface="Lucida Sans"/>
                <a:cs typeface="Lucida Sans"/>
              </a:rPr>
              <a:t>e translation, guided 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ee structure,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obta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ed.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790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would</a:t>
            </a:r>
            <a:r>
              <a:rPr sz="2600" spc="-15" dirty="0">
                <a:latin typeface="Lucida Sans"/>
                <a:cs typeface="Lucida Sans"/>
              </a:rPr>
              <a:t> like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5" dirty="0">
                <a:latin typeface="Lucida Sans"/>
                <a:cs typeface="Lucida Sans"/>
              </a:rPr>
              <a:t> checks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uou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4889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Unfortunately,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undecidable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whether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ambiguous,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impossible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create.</a:t>
            </a:r>
            <a:endParaRPr sz="2600" dirty="0">
              <a:latin typeface="Lucida Sans"/>
              <a:cs typeface="Lucida Sans"/>
            </a:endParaRPr>
          </a:p>
          <a:p>
            <a:pPr marL="12700" marR="2222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mm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 classes,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 prove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unambiguous.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5420360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Poten</a:t>
            </a:r>
            <a:r>
              <a:rPr sz="2600" spc="-10" dirty="0">
                <a:latin typeface="Lucida Sans"/>
                <a:cs typeface="Lucida Sans"/>
              </a:rPr>
              <a:t>tially,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rious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fla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 that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ammar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mig</a:t>
            </a:r>
            <a:r>
              <a:rPr sz="2600" spc="-10" dirty="0">
                <a:latin typeface="Lucida Sans"/>
                <a:cs typeface="Lucida Sans"/>
              </a:rPr>
              <a:t>ht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 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15" dirty="0">
                <a:latin typeface="Lucida Sans"/>
                <a:cs typeface="Lucida Sans"/>
              </a:rPr>
              <a:t>wrong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uage."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4" y="2451675"/>
            <a:ext cx="5306695" cy="101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point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</a:t>
            </a:r>
            <a:r>
              <a:rPr sz="2600" spc="-20" dirty="0">
                <a:latin typeface="Lucida Sans"/>
                <a:cs typeface="Lucida Sans"/>
              </a:rPr>
              <a:t>mm</a:t>
            </a:r>
            <a:r>
              <a:rPr sz="2600" spc="-15" dirty="0">
                <a:latin typeface="Lucida Sans"/>
                <a:cs typeface="Lucida Sans"/>
              </a:rPr>
              <a:t>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ser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5" dirty="0">
                <a:latin typeface="Lucida Sans"/>
                <a:cs typeface="Lucida Sans"/>
              </a:rPr>
              <a:t>d</a:t>
            </a:r>
            <a:r>
              <a:rPr sz="2700" i="1" spc="-5" dirty="0">
                <a:latin typeface="Lucida Sans"/>
                <a:cs typeface="Lucida Sans"/>
              </a:rPr>
              <a:t>e</a:t>
            </a:r>
            <a:r>
              <a:rPr sz="2700" i="1" spc="-70" dirty="0">
                <a:latin typeface="Lucida Sans"/>
                <a:cs typeface="Lucida Sans"/>
              </a:rPr>
              <a:t>f</a:t>
            </a:r>
            <a:r>
              <a:rPr sz="2700" i="1" spc="-65" dirty="0">
                <a:latin typeface="Lucida Sans"/>
                <a:cs typeface="Lucida Sans"/>
              </a:rPr>
              <a:t>i</a:t>
            </a:r>
            <a:r>
              <a:rPr sz="2700" i="1" spc="-55" dirty="0">
                <a:latin typeface="Lucida Sans"/>
                <a:cs typeface="Lucida Sans"/>
              </a:rPr>
              <a:t>nit</a:t>
            </a:r>
            <a:r>
              <a:rPr sz="2700" i="1" spc="-50" dirty="0">
                <a:latin typeface="Lucida Sans"/>
                <a:cs typeface="Lucida Sans"/>
              </a:rPr>
              <a:t>i</a:t>
            </a:r>
            <a:r>
              <a:rPr sz="2700" i="1" spc="-15" dirty="0">
                <a:latin typeface="Lucida Sans"/>
                <a:cs typeface="Lucida Sans"/>
              </a:rPr>
              <a:t>on</a:t>
            </a:r>
            <a:r>
              <a:rPr sz="2700" i="1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uage.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4" y="3582461"/>
            <a:ext cx="5400040" cy="4889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85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nguages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0" dirty="0">
                <a:latin typeface="Lucida Sans"/>
                <a:cs typeface="Lucida Sans"/>
              </a:rPr>
              <a:t> validat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incorrect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almost 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incorrect compilations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programs,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automati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ally</a:t>
            </a:r>
            <a:r>
              <a:rPr sz="2600" spc="-15" dirty="0">
                <a:latin typeface="Lucida Sans"/>
                <a:cs typeface="Lucida Sans"/>
              </a:rPr>
              <a:t> recognized.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For </a:t>
            </a:r>
            <a:r>
              <a:rPr sz="2600" spc="-20" dirty="0">
                <a:latin typeface="Lucida Sans"/>
                <a:cs typeface="Lucida Sans"/>
              </a:rPr>
              <a:t>new </a:t>
            </a:r>
            <a:r>
              <a:rPr sz="2600" spc="-15" dirty="0">
                <a:latin typeface="Lucida Sans"/>
                <a:cs typeface="Lucida Sans"/>
              </a:rPr>
              <a:t>languages,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</a:t>
            </a:r>
            <a:r>
              <a:rPr sz="2600" spc="-15" dirty="0">
                <a:latin typeface="Lucida Sans"/>
                <a:cs typeface="Lucida Sans"/>
              </a:rPr>
              <a:t> implementors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thoroughly test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verify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sca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expected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ogn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7" y="1677434"/>
            <a:ext cx="5426075" cy="618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004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kens,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ask: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5" dirty="0">
                <a:latin typeface="Lucida Sans"/>
                <a:cs typeface="Lucida Sans"/>
              </a:rPr>
              <a:t>"I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syntactically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valid?"</a:t>
            </a:r>
            <a:endParaRPr sz="2600" dirty="0">
              <a:latin typeface="Lucida Sans"/>
              <a:cs typeface="Lucida Sans"/>
            </a:endParaRPr>
          </a:p>
          <a:p>
            <a:pPr marL="12700" marR="153987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it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grammar?).</a:t>
            </a:r>
            <a:endParaRPr sz="2600" dirty="0">
              <a:latin typeface="Lucida Sans"/>
              <a:cs typeface="Lucida Sans"/>
            </a:endParaRPr>
          </a:p>
          <a:p>
            <a:pPr marL="12700" marR="861694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swers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 question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rec</a:t>
            </a:r>
            <a:r>
              <a:rPr sz="2700" i="1" spc="-75" dirty="0">
                <a:latin typeface="Lucida Sans"/>
                <a:cs typeface="Lucida Sans"/>
              </a:rPr>
              <a:t>o</a:t>
            </a:r>
            <a:r>
              <a:rPr sz="2700" i="1" spc="-55" dirty="0">
                <a:latin typeface="Lucida Sans"/>
                <a:cs typeface="Lucida Sans"/>
              </a:rPr>
              <a:t>gnize</a:t>
            </a:r>
            <a:r>
              <a:rPr sz="2700" i="1" spc="-6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15" dirty="0">
                <a:latin typeface="Lucida Sans"/>
                <a:cs typeface="Lucida Sans"/>
              </a:rPr>
              <a:t>Alternatively,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ask: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825"/>
              </a:spcBef>
            </a:pPr>
            <a:r>
              <a:rPr sz="2600" spc="-5" dirty="0">
                <a:latin typeface="Lucida Sans"/>
                <a:cs typeface="Lucida Sans"/>
              </a:rPr>
              <a:t>"I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val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is,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tur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ee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?"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wers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general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question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20" dirty="0">
                <a:latin typeface="Lucida Sans"/>
                <a:cs typeface="Lucida Sans"/>
              </a:rPr>
              <a:t>parse</a:t>
            </a:r>
            <a:r>
              <a:rPr sz="2700" i="1" spc="-9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700"/>
              </a:lnSpc>
              <a:spcBef>
                <a:spcPts val="765"/>
              </a:spcBef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plan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nguage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structure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drive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compilers,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ecially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509260" cy="489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J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ex-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codes).</a:t>
            </a:r>
            <a:endParaRPr sz="2600" dirty="0">
              <a:latin typeface="Lucida Sans"/>
              <a:cs typeface="Lucida Sans"/>
            </a:endParaRPr>
          </a:p>
          <a:p>
            <a:pPr marL="12700" marR="14033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recovered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occurs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Exception(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row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mars</a:t>
            </a:r>
            <a:r>
              <a:rPr sz="2600" spc="-25" dirty="0">
                <a:latin typeface="Lucida Sans"/>
                <a:cs typeface="Lucida Sans"/>
              </a:rPr>
              <a:t>—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non-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5" dirty="0">
                <a:latin typeface="Lucida Sans"/>
                <a:cs typeface="Lucida Sans"/>
              </a:rPr>
              <a:t>CU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220979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java_cup.Mai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file.cup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4364355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approaches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198062"/>
          </a:xfrm>
          <a:prstGeom prst="rect">
            <a:avLst/>
          </a:prstGeom>
        </p:spPr>
        <p:txBody>
          <a:bodyPr vert="horz" wrap="square" lIns="0" tIns="787907" rIns="0" bIns="0" rtlCol="0">
            <a:spAutoFit/>
          </a:bodyPr>
          <a:lstStyle/>
          <a:p>
            <a:pPr marL="469900">
              <a:lnSpc>
                <a:spcPts val="319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The first approach is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top</a:t>
            </a:r>
            <a:r>
              <a:rPr sz="2600" b="0" i="1" kern="1200" spc="-15" dirty="0" smtClean="0">
                <a:latin typeface="Lucida Sans"/>
                <a:ea typeface="+mn-ea"/>
                <a:cs typeface="Lucida Sans"/>
              </a:rPr>
              <a:t>-down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869" y="2210850"/>
            <a:ext cx="5427980" cy="454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77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"discovers"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10" dirty="0">
                <a:latin typeface="Lucida Sans"/>
                <a:cs typeface="Lucida Sans"/>
              </a:rPr>
              <a:t> sequenc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startin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symbol),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(via predictions)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th-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 manner.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techniques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predicti</a:t>
            </a:r>
            <a:r>
              <a:rPr sz="2700" i="1" spc="-55" dirty="0">
                <a:latin typeface="Lucida Sans"/>
                <a:cs typeface="Lucida Sans"/>
              </a:rPr>
              <a:t>v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nature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 always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matching act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ally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begi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14528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413018"/>
            <a:ext cx="493077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900"/>
              </a:lnSpc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26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+</a:t>
            </a:r>
            <a:r>
              <a:rPr sz="2600" spc="-330" dirty="0">
                <a:latin typeface="Arial"/>
                <a:cs typeface="Arial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manner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 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ow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31123" y="4227563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6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78367" y="4221467"/>
            <a:ext cx="36830" cy="38100"/>
          </a:xfrm>
          <a:custGeom>
            <a:avLst/>
            <a:gdLst/>
            <a:ahLst/>
            <a:cxnLst/>
            <a:rect l="l" t="t" r="r" b="b"/>
            <a:pathLst>
              <a:path w="36830" h="38100">
                <a:moveTo>
                  <a:pt x="24383" y="0"/>
                </a:moveTo>
                <a:lnTo>
                  <a:pt x="13716" y="0"/>
                </a:lnTo>
                <a:lnTo>
                  <a:pt x="9143" y="1524"/>
                </a:lnTo>
                <a:lnTo>
                  <a:pt x="6095" y="3048"/>
                </a:lnTo>
                <a:lnTo>
                  <a:pt x="3048" y="6096"/>
                </a:lnTo>
                <a:lnTo>
                  <a:pt x="1524" y="9144"/>
                </a:lnTo>
                <a:lnTo>
                  <a:pt x="0" y="13715"/>
                </a:lnTo>
                <a:lnTo>
                  <a:pt x="0" y="24384"/>
                </a:lnTo>
                <a:lnTo>
                  <a:pt x="3048" y="30479"/>
                </a:lnTo>
                <a:lnTo>
                  <a:pt x="6095" y="33527"/>
                </a:lnTo>
                <a:lnTo>
                  <a:pt x="12192" y="36575"/>
                </a:lnTo>
                <a:lnTo>
                  <a:pt x="16763" y="38100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1" y="35051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6575" y="13715"/>
                </a:lnTo>
                <a:lnTo>
                  <a:pt x="35051" y="10667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1979" y="4258043"/>
            <a:ext cx="94615" cy="70485"/>
          </a:xfrm>
          <a:custGeom>
            <a:avLst/>
            <a:gdLst/>
            <a:ahLst/>
            <a:cxnLst/>
            <a:rect l="l" t="t" r="r" b="b"/>
            <a:pathLst>
              <a:path w="94614" h="70485">
                <a:moveTo>
                  <a:pt x="80771" y="0"/>
                </a:moveTo>
                <a:lnTo>
                  <a:pt x="16763" y="22860"/>
                </a:lnTo>
                <a:lnTo>
                  <a:pt x="6095" y="38100"/>
                </a:lnTo>
                <a:lnTo>
                  <a:pt x="0" y="70103"/>
                </a:lnTo>
                <a:lnTo>
                  <a:pt x="94487" y="36575"/>
                </a:lnTo>
                <a:lnTo>
                  <a:pt x="807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28075" y="4230611"/>
            <a:ext cx="48895" cy="71755"/>
          </a:xfrm>
          <a:custGeom>
            <a:avLst/>
            <a:gdLst/>
            <a:ahLst/>
            <a:cxnLst/>
            <a:rect l="l" t="t" r="r" b="b"/>
            <a:pathLst>
              <a:path w="48894" h="71754">
                <a:moveTo>
                  <a:pt x="12192" y="0"/>
                </a:moveTo>
                <a:lnTo>
                  <a:pt x="0" y="65531"/>
                </a:lnTo>
                <a:lnTo>
                  <a:pt x="36575" y="71627"/>
                </a:lnTo>
                <a:lnTo>
                  <a:pt x="48768" y="6095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84107" y="397457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70747" y="422756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7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82939" y="3988295"/>
            <a:ext cx="230504" cy="264160"/>
          </a:xfrm>
          <a:custGeom>
            <a:avLst/>
            <a:gdLst/>
            <a:ahLst/>
            <a:cxnLst/>
            <a:rect l="l" t="t" r="r" b="b"/>
            <a:pathLst>
              <a:path w="230505" h="264160">
                <a:moveTo>
                  <a:pt x="201168" y="0"/>
                </a:moveTo>
                <a:lnTo>
                  <a:pt x="0" y="239268"/>
                </a:lnTo>
                <a:lnTo>
                  <a:pt x="28956" y="263651"/>
                </a:lnTo>
                <a:lnTo>
                  <a:pt x="230124" y="24384"/>
                </a:lnTo>
                <a:lnTo>
                  <a:pt x="201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570975" y="4005821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52687" y="4268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3"/>
                </a:lnTo>
                <a:lnTo>
                  <a:pt x="7619" y="3047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7619" y="33527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3527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4" y="4571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54211" y="4297667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2"/>
                </a:lnTo>
                <a:lnTo>
                  <a:pt x="0" y="77724"/>
                </a:lnTo>
                <a:lnTo>
                  <a:pt x="15239" y="103632"/>
                </a:lnTo>
                <a:lnTo>
                  <a:pt x="32004" y="77724"/>
                </a:lnTo>
                <a:lnTo>
                  <a:pt x="67056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20683" y="42976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4815" y="4194035"/>
            <a:ext cx="78105" cy="83820"/>
          </a:xfrm>
          <a:custGeom>
            <a:avLst/>
            <a:gdLst/>
            <a:ahLst/>
            <a:cxnLst/>
            <a:rect l="l" t="t" r="r" b="b"/>
            <a:pathLst>
              <a:path w="78105" h="83820">
                <a:moveTo>
                  <a:pt x="30479" y="0"/>
                </a:moveTo>
                <a:lnTo>
                  <a:pt x="0" y="22860"/>
                </a:lnTo>
                <a:lnTo>
                  <a:pt x="47243" y="83820"/>
                </a:lnTo>
                <a:lnTo>
                  <a:pt x="77723" y="6096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11767" y="41848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8287" y="0"/>
                </a:lnTo>
                <a:lnTo>
                  <a:pt x="13716" y="1524"/>
                </a:lnTo>
                <a:lnTo>
                  <a:pt x="10668" y="1524"/>
                </a:lnTo>
                <a:lnTo>
                  <a:pt x="1524" y="10667"/>
                </a:lnTo>
                <a:lnTo>
                  <a:pt x="0" y="13715"/>
                </a:lnTo>
                <a:lnTo>
                  <a:pt x="0" y="24384"/>
                </a:lnTo>
                <a:lnTo>
                  <a:pt x="3048" y="30479"/>
                </a:lnTo>
                <a:lnTo>
                  <a:pt x="9143" y="36575"/>
                </a:lnTo>
                <a:lnTo>
                  <a:pt x="12192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0667"/>
                </a:lnTo>
                <a:lnTo>
                  <a:pt x="33527" y="7620"/>
                </a:lnTo>
                <a:lnTo>
                  <a:pt x="32004" y="4572"/>
                </a:lnTo>
                <a:lnTo>
                  <a:pt x="28956" y="3048"/>
                </a:lnTo>
                <a:lnTo>
                  <a:pt x="24383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49867" y="4197083"/>
            <a:ext cx="52069" cy="100965"/>
          </a:xfrm>
          <a:custGeom>
            <a:avLst/>
            <a:gdLst/>
            <a:ahLst/>
            <a:cxnLst/>
            <a:rect l="l" t="t" r="r" b="b"/>
            <a:pathLst>
              <a:path w="52069" h="100964">
                <a:moveTo>
                  <a:pt x="36575" y="0"/>
                </a:moveTo>
                <a:lnTo>
                  <a:pt x="0" y="6096"/>
                </a:lnTo>
                <a:lnTo>
                  <a:pt x="9143" y="71628"/>
                </a:lnTo>
                <a:lnTo>
                  <a:pt x="19812" y="86868"/>
                </a:lnTo>
                <a:lnTo>
                  <a:pt x="51816" y="100584"/>
                </a:lnTo>
                <a:lnTo>
                  <a:pt x="45719" y="65532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07195" y="4222991"/>
            <a:ext cx="78105" cy="60960"/>
          </a:xfrm>
          <a:custGeom>
            <a:avLst/>
            <a:gdLst/>
            <a:ahLst/>
            <a:cxnLst/>
            <a:rect l="l" t="t" r="r" b="b"/>
            <a:pathLst>
              <a:path w="78105" h="60960">
                <a:moveTo>
                  <a:pt x="15240" y="0"/>
                </a:moveTo>
                <a:lnTo>
                  <a:pt x="0" y="35051"/>
                </a:lnTo>
                <a:lnTo>
                  <a:pt x="62484" y="60960"/>
                </a:lnTo>
                <a:lnTo>
                  <a:pt x="77724" y="25908"/>
                </a:lnTo>
                <a:lnTo>
                  <a:pt x="152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51747" y="397457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7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14815" y="41940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7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62415" y="3989819"/>
            <a:ext cx="182880" cy="227329"/>
          </a:xfrm>
          <a:custGeom>
            <a:avLst/>
            <a:gdLst/>
            <a:ahLst/>
            <a:cxnLst/>
            <a:rect l="l" t="t" r="r" b="b"/>
            <a:pathLst>
              <a:path w="182880" h="227329">
                <a:moveTo>
                  <a:pt x="30479" y="0"/>
                </a:moveTo>
                <a:lnTo>
                  <a:pt x="0" y="22860"/>
                </a:lnTo>
                <a:lnTo>
                  <a:pt x="152400" y="227075"/>
                </a:lnTo>
                <a:lnTo>
                  <a:pt x="182879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56875" y="40020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7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224515" y="40020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59"/>
                </a:lnTo>
                <a:lnTo>
                  <a:pt x="10667" y="38100"/>
                </a:lnTo>
                <a:lnTo>
                  <a:pt x="41148" y="15239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965435" y="5983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11155" y="5975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956291" y="6012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962387" y="5984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216895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4005059" y="5983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17251" y="5742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305287" y="5778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286999" y="6022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288523" y="6051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4254995" y="6051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549127" y="5948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544555" y="5940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84179" y="5952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541507" y="5977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384535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549127" y="5948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395203" y="5743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96855" y="6440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877043" y="657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880091" y="6606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846563" y="6606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3912095" y="7091921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3892283" y="7395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3"/>
                </a:moveTo>
                <a:lnTo>
                  <a:pt x="12192" y="1523"/>
                </a:lnTo>
                <a:lnTo>
                  <a:pt x="9144" y="4571"/>
                </a:lnTo>
                <a:lnTo>
                  <a:pt x="6096" y="6095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099"/>
                </a:lnTo>
                <a:lnTo>
                  <a:pt x="22860" y="38099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7432" y="1523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95331" y="7424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4">
                <a:moveTo>
                  <a:pt x="33527" y="0"/>
                </a:moveTo>
                <a:lnTo>
                  <a:pt x="0" y="59435"/>
                </a:lnTo>
                <a:lnTo>
                  <a:pt x="0" y="77723"/>
                </a:lnTo>
                <a:lnTo>
                  <a:pt x="16763" y="108203"/>
                </a:lnTo>
                <a:lnTo>
                  <a:pt x="33527" y="77723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861803" y="7424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3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395464" y="3696383"/>
            <a:ext cx="767715" cy="386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</a:t>
            </a:r>
            <a:r>
              <a:rPr sz="2800" spc="-30" dirty="0">
                <a:latin typeface="Symbol"/>
                <a:cs typeface="Symbol"/>
              </a:rPr>
              <a:t>⇒</a:t>
            </a:r>
            <a:endParaRPr sz="2800" dirty="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453105" y="3680714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082778" y="4316222"/>
            <a:ext cx="1084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  <a:tab pos="83439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815577" y="6070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798811" y="6629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771379" y="7475477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569956" y="7448046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4762487" y="6418313"/>
            <a:ext cx="0" cy="994410"/>
          </a:xfrm>
          <a:custGeom>
            <a:avLst/>
            <a:gdLst/>
            <a:ahLst/>
            <a:cxnLst/>
            <a:rect l="l" t="t" r="r" b="b"/>
            <a:pathLst>
              <a:path h="994409">
                <a:moveTo>
                  <a:pt x="0" y="0"/>
                </a:moveTo>
                <a:lnTo>
                  <a:pt x="0" y="994409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744199" y="7316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8287" y="38099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7" y="1523"/>
                </a:lnTo>
                <a:lnTo>
                  <a:pt x="4571" y="4571"/>
                </a:lnTo>
                <a:lnTo>
                  <a:pt x="1523" y="10667"/>
                </a:lnTo>
                <a:lnTo>
                  <a:pt x="0" y="15239"/>
                </a:lnTo>
                <a:lnTo>
                  <a:pt x="0" y="22859"/>
                </a:lnTo>
                <a:lnTo>
                  <a:pt x="4571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45723" y="734566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80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712195" y="73456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3161794" y="3739065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5" name="object 1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6" name="object 1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218</a:t>
            </a:r>
          </a:p>
        </p:txBody>
      </p:sp>
      <p:sp>
        <p:nvSpPr>
          <p:cNvPr id="112" name="object 112"/>
          <p:cNvSpPr txBox="1"/>
          <p:nvPr/>
        </p:nvSpPr>
        <p:spPr>
          <a:xfrm>
            <a:off x="4835155" y="376040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844807" y="556938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65263" y="1367203"/>
          <a:ext cx="2805979" cy="981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3922"/>
                <a:gridCol w="437983"/>
                <a:gridCol w="544074"/>
              </a:tblGrid>
              <a:tr h="4905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E + 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2384" algn="ctr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|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193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90521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T * 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sz="2800" dirty="0">
                          <a:latin typeface="Arial"/>
                          <a:cs typeface="Arial"/>
                        </a:rPr>
                        <a:t>|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id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18" name="TextBox 117"/>
          <p:cNvSpPr txBox="1"/>
          <p:nvPr/>
        </p:nvSpPr>
        <p:spPr>
          <a:xfrm>
            <a:off x="4114800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  <p:sp>
        <p:nvSpPr>
          <p:cNvPr id="119" name="object 71"/>
          <p:cNvSpPr/>
          <p:nvPr/>
        </p:nvSpPr>
        <p:spPr>
          <a:xfrm>
            <a:off x="1870456" y="5983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72"/>
          <p:cNvSpPr/>
          <p:nvPr/>
        </p:nvSpPr>
        <p:spPr>
          <a:xfrm>
            <a:off x="1916176" y="5975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73"/>
          <p:cNvSpPr/>
          <p:nvPr/>
        </p:nvSpPr>
        <p:spPr>
          <a:xfrm>
            <a:off x="1861312" y="6012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74"/>
          <p:cNvSpPr/>
          <p:nvPr/>
        </p:nvSpPr>
        <p:spPr>
          <a:xfrm>
            <a:off x="1867408" y="5984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75"/>
          <p:cNvSpPr/>
          <p:nvPr/>
        </p:nvSpPr>
        <p:spPr>
          <a:xfrm>
            <a:off x="2121916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76"/>
          <p:cNvSpPr/>
          <p:nvPr/>
        </p:nvSpPr>
        <p:spPr>
          <a:xfrm>
            <a:off x="1910080" y="5983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77"/>
          <p:cNvSpPr/>
          <p:nvPr/>
        </p:nvSpPr>
        <p:spPr>
          <a:xfrm>
            <a:off x="1922272" y="5742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78"/>
          <p:cNvSpPr/>
          <p:nvPr/>
        </p:nvSpPr>
        <p:spPr>
          <a:xfrm>
            <a:off x="2210308" y="5778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79"/>
          <p:cNvSpPr/>
          <p:nvPr/>
        </p:nvSpPr>
        <p:spPr>
          <a:xfrm>
            <a:off x="2192020" y="6022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80"/>
          <p:cNvSpPr/>
          <p:nvPr/>
        </p:nvSpPr>
        <p:spPr>
          <a:xfrm>
            <a:off x="2193544" y="6051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81"/>
          <p:cNvSpPr/>
          <p:nvPr/>
        </p:nvSpPr>
        <p:spPr>
          <a:xfrm>
            <a:off x="2160016" y="6051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82"/>
          <p:cNvSpPr/>
          <p:nvPr/>
        </p:nvSpPr>
        <p:spPr>
          <a:xfrm>
            <a:off x="2454148" y="5948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83"/>
          <p:cNvSpPr/>
          <p:nvPr/>
        </p:nvSpPr>
        <p:spPr>
          <a:xfrm>
            <a:off x="2449576" y="5940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84"/>
          <p:cNvSpPr/>
          <p:nvPr/>
        </p:nvSpPr>
        <p:spPr>
          <a:xfrm>
            <a:off x="2489200" y="5952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85"/>
          <p:cNvSpPr/>
          <p:nvPr/>
        </p:nvSpPr>
        <p:spPr>
          <a:xfrm>
            <a:off x="2446528" y="5977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86"/>
          <p:cNvSpPr/>
          <p:nvPr/>
        </p:nvSpPr>
        <p:spPr>
          <a:xfrm>
            <a:off x="2289556" y="5728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87"/>
          <p:cNvSpPr/>
          <p:nvPr/>
        </p:nvSpPr>
        <p:spPr>
          <a:xfrm>
            <a:off x="2454148" y="5948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88"/>
          <p:cNvSpPr/>
          <p:nvPr/>
        </p:nvSpPr>
        <p:spPr>
          <a:xfrm>
            <a:off x="2300224" y="5743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89"/>
          <p:cNvSpPr/>
          <p:nvPr/>
        </p:nvSpPr>
        <p:spPr>
          <a:xfrm>
            <a:off x="1801876" y="6440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90"/>
          <p:cNvSpPr/>
          <p:nvPr/>
        </p:nvSpPr>
        <p:spPr>
          <a:xfrm>
            <a:off x="1782064" y="6577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91"/>
          <p:cNvSpPr/>
          <p:nvPr/>
        </p:nvSpPr>
        <p:spPr>
          <a:xfrm>
            <a:off x="1785112" y="6606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92"/>
          <p:cNvSpPr/>
          <p:nvPr/>
        </p:nvSpPr>
        <p:spPr>
          <a:xfrm>
            <a:off x="1751584" y="6606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93"/>
          <p:cNvSpPr/>
          <p:nvPr/>
        </p:nvSpPr>
        <p:spPr>
          <a:xfrm>
            <a:off x="1817116" y="7091921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94"/>
          <p:cNvSpPr/>
          <p:nvPr/>
        </p:nvSpPr>
        <p:spPr>
          <a:xfrm>
            <a:off x="1797304" y="7395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3"/>
                </a:moveTo>
                <a:lnTo>
                  <a:pt x="12192" y="1523"/>
                </a:lnTo>
                <a:lnTo>
                  <a:pt x="9144" y="4571"/>
                </a:lnTo>
                <a:lnTo>
                  <a:pt x="6096" y="6095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099"/>
                </a:lnTo>
                <a:lnTo>
                  <a:pt x="22860" y="38099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7432" y="1523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95"/>
          <p:cNvSpPr/>
          <p:nvPr/>
        </p:nvSpPr>
        <p:spPr>
          <a:xfrm>
            <a:off x="1800352" y="7424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4">
                <a:moveTo>
                  <a:pt x="33527" y="0"/>
                </a:moveTo>
                <a:lnTo>
                  <a:pt x="0" y="59435"/>
                </a:lnTo>
                <a:lnTo>
                  <a:pt x="0" y="77723"/>
                </a:lnTo>
                <a:lnTo>
                  <a:pt x="16763" y="108203"/>
                </a:lnTo>
                <a:lnTo>
                  <a:pt x="33527" y="77723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96"/>
          <p:cNvSpPr/>
          <p:nvPr/>
        </p:nvSpPr>
        <p:spPr>
          <a:xfrm>
            <a:off x="1766824" y="7424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3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03"/>
          <p:cNvSpPr txBox="1"/>
          <p:nvPr/>
        </p:nvSpPr>
        <p:spPr>
          <a:xfrm>
            <a:off x="1720598" y="6070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46" name="object 104"/>
          <p:cNvSpPr txBox="1"/>
          <p:nvPr/>
        </p:nvSpPr>
        <p:spPr>
          <a:xfrm>
            <a:off x="1703832" y="6629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47" name="object 105"/>
          <p:cNvSpPr txBox="1"/>
          <p:nvPr/>
        </p:nvSpPr>
        <p:spPr>
          <a:xfrm>
            <a:off x="1676400" y="7475477"/>
            <a:ext cx="322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2019821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  <p:sp>
        <p:nvSpPr>
          <p:cNvPr id="184" name="object 71"/>
          <p:cNvSpPr/>
          <p:nvPr/>
        </p:nvSpPr>
        <p:spPr>
          <a:xfrm>
            <a:off x="3748024" y="44592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2" y="0"/>
                </a:moveTo>
                <a:lnTo>
                  <a:pt x="0" y="59435"/>
                </a:lnTo>
                <a:lnTo>
                  <a:pt x="28956" y="83819"/>
                </a:lnTo>
                <a:lnTo>
                  <a:pt x="79248" y="24383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72"/>
          <p:cNvSpPr/>
          <p:nvPr/>
        </p:nvSpPr>
        <p:spPr>
          <a:xfrm>
            <a:off x="3793744" y="44515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0" y="16763"/>
                </a:lnTo>
                <a:lnTo>
                  <a:pt x="0" y="21336"/>
                </a:lnTo>
                <a:lnTo>
                  <a:pt x="1524" y="24384"/>
                </a:lnTo>
                <a:lnTo>
                  <a:pt x="1524" y="27431"/>
                </a:lnTo>
                <a:lnTo>
                  <a:pt x="4572" y="30479"/>
                </a:lnTo>
                <a:lnTo>
                  <a:pt x="6096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4" y="38100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20"/>
                </a:lnTo>
                <a:lnTo>
                  <a:pt x="32003" y="4572"/>
                </a:lnTo>
                <a:lnTo>
                  <a:pt x="27432" y="304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73"/>
          <p:cNvSpPr/>
          <p:nvPr/>
        </p:nvSpPr>
        <p:spPr>
          <a:xfrm>
            <a:off x="3738880" y="4488167"/>
            <a:ext cx="94615" cy="71755"/>
          </a:xfrm>
          <a:custGeom>
            <a:avLst/>
            <a:gdLst/>
            <a:ahLst/>
            <a:cxnLst/>
            <a:rect l="l" t="t" r="r" b="b"/>
            <a:pathLst>
              <a:path w="94614" h="71754">
                <a:moveTo>
                  <a:pt x="79248" y="0"/>
                </a:moveTo>
                <a:lnTo>
                  <a:pt x="16763" y="24384"/>
                </a:lnTo>
                <a:lnTo>
                  <a:pt x="6096" y="39624"/>
                </a:lnTo>
                <a:lnTo>
                  <a:pt x="0" y="71627"/>
                </a:lnTo>
                <a:lnTo>
                  <a:pt x="32003" y="60960"/>
                </a:lnTo>
                <a:lnTo>
                  <a:pt x="94487" y="36575"/>
                </a:lnTo>
                <a:lnTo>
                  <a:pt x="792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74"/>
          <p:cNvSpPr/>
          <p:nvPr/>
        </p:nvSpPr>
        <p:spPr>
          <a:xfrm>
            <a:off x="3744976" y="4460735"/>
            <a:ext cx="48895" cy="73660"/>
          </a:xfrm>
          <a:custGeom>
            <a:avLst/>
            <a:gdLst/>
            <a:ahLst/>
            <a:cxnLst/>
            <a:rect l="l" t="t" r="r" b="b"/>
            <a:pathLst>
              <a:path w="48895" h="73660">
                <a:moveTo>
                  <a:pt x="12191" y="0"/>
                </a:moveTo>
                <a:lnTo>
                  <a:pt x="0" y="67056"/>
                </a:lnTo>
                <a:lnTo>
                  <a:pt x="36575" y="73152"/>
                </a:lnTo>
                <a:lnTo>
                  <a:pt x="48767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75"/>
          <p:cNvSpPr/>
          <p:nvPr/>
        </p:nvSpPr>
        <p:spPr>
          <a:xfrm>
            <a:off x="3999484" y="4204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76"/>
          <p:cNvSpPr/>
          <p:nvPr/>
        </p:nvSpPr>
        <p:spPr>
          <a:xfrm>
            <a:off x="3787648" y="44592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3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77"/>
          <p:cNvSpPr/>
          <p:nvPr/>
        </p:nvSpPr>
        <p:spPr>
          <a:xfrm>
            <a:off x="3799840" y="4218419"/>
            <a:ext cx="228600" cy="265430"/>
          </a:xfrm>
          <a:custGeom>
            <a:avLst/>
            <a:gdLst/>
            <a:ahLst/>
            <a:cxnLst/>
            <a:rect l="l" t="t" r="r" b="b"/>
            <a:pathLst>
              <a:path w="228600" h="265429">
                <a:moveTo>
                  <a:pt x="199643" y="0"/>
                </a:moveTo>
                <a:lnTo>
                  <a:pt x="0" y="240792"/>
                </a:lnTo>
                <a:lnTo>
                  <a:pt x="28955" y="265175"/>
                </a:lnTo>
                <a:lnTo>
                  <a:pt x="228600" y="24384"/>
                </a:lnTo>
                <a:lnTo>
                  <a:pt x="1996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78"/>
          <p:cNvSpPr/>
          <p:nvPr/>
        </p:nvSpPr>
        <p:spPr>
          <a:xfrm>
            <a:off x="4087876" y="4254995"/>
            <a:ext cx="0" cy="340360"/>
          </a:xfrm>
          <a:custGeom>
            <a:avLst/>
            <a:gdLst/>
            <a:ahLst/>
            <a:cxnLst/>
            <a:rect l="l" t="t" r="r" b="b"/>
            <a:pathLst>
              <a:path h="340360">
                <a:moveTo>
                  <a:pt x="0" y="0"/>
                </a:moveTo>
                <a:lnTo>
                  <a:pt x="0" y="33985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79"/>
          <p:cNvSpPr/>
          <p:nvPr/>
        </p:nvSpPr>
        <p:spPr>
          <a:xfrm>
            <a:off x="4069588" y="44988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3047" y="9144"/>
                </a:lnTo>
                <a:lnTo>
                  <a:pt x="0" y="12192"/>
                </a:lnTo>
                <a:lnTo>
                  <a:pt x="0" y="25908"/>
                </a:lnTo>
                <a:lnTo>
                  <a:pt x="3047" y="30480"/>
                </a:lnTo>
                <a:lnTo>
                  <a:pt x="7619" y="35052"/>
                </a:lnTo>
                <a:lnTo>
                  <a:pt x="13715" y="38100"/>
                </a:lnTo>
                <a:lnTo>
                  <a:pt x="22859" y="38100"/>
                </a:lnTo>
                <a:lnTo>
                  <a:pt x="28955" y="35052"/>
                </a:lnTo>
                <a:lnTo>
                  <a:pt x="33527" y="30480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80"/>
          <p:cNvSpPr/>
          <p:nvPr/>
        </p:nvSpPr>
        <p:spPr>
          <a:xfrm>
            <a:off x="4071112" y="452779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81"/>
          <p:cNvSpPr/>
          <p:nvPr/>
        </p:nvSpPr>
        <p:spPr>
          <a:xfrm>
            <a:off x="4037584" y="45277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82"/>
          <p:cNvSpPr/>
          <p:nvPr/>
        </p:nvSpPr>
        <p:spPr>
          <a:xfrm>
            <a:off x="4331716" y="4424159"/>
            <a:ext cx="76200" cy="85725"/>
          </a:xfrm>
          <a:custGeom>
            <a:avLst/>
            <a:gdLst/>
            <a:ahLst/>
            <a:cxnLst/>
            <a:rect l="l" t="t" r="r" b="b"/>
            <a:pathLst>
              <a:path w="76200" h="85725">
                <a:moveTo>
                  <a:pt x="30479" y="0"/>
                </a:moveTo>
                <a:lnTo>
                  <a:pt x="0" y="22860"/>
                </a:lnTo>
                <a:lnTo>
                  <a:pt x="45719" y="85344"/>
                </a:lnTo>
                <a:lnTo>
                  <a:pt x="76200" y="62484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83"/>
          <p:cNvSpPr/>
          <p:nvPr/>
        </p:nvSpPr>
        <p:spPr>
          <a:xfrm>
            <a:off x="4327144" y="44165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19812"/>
                </a:lnTo>
                <a:lnTo>
                  <a:pt x="1524" y="22860"/>
                </a:lnTo>
                <a:lnTo>
                  <a:pt x="3048" y="27431"/>
                </a:lnTo>
                <a:lnTo>
                  <a:pt x="4572" y="30479"/>
                </a:lnTo>
                <a:lnTo>
                  <a:pt x="7620" y="33527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2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8955"/>
                </a:lnTo>
                <a:lnTo>
                  <a:pt x="38100" y="24383"/>
                </a:lnTo>
                <a:lnTo>
                  <a:pt x="38100" y="13715"/>
                </a:lnTo>
                <a:lnTo>
                  <a:pt x="35051" y="7619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84"/>
          <p:cNvSpPr/>
          <p:nvPr/>
        </p:nvSpPr>
        <p:spPr>
          <a:xfrm>
            <a:off x="4366768" y="44287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8100" y="0"/>
                </a:moveTo>
                <a:lnTo>
                  <a:pt x="0" y="4572"/>
                </a:lnTo>
                <a:lnTo>
                  <a:pt x="7620" y="71627"/>
                </a:lnTo>
                <a:lnTo>
                  <a:pt x="18287" y="85344"/>
                </a:lnTo>
                <a:lnTo>
                  <a:pt x="50291" y="100584"/>
                </a:lnTo>
                <a:lnTo>
                  <a:pt x="45720" y="670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85"/>
          <p:cNvSpPr/>
          <p:nvPr/>
        </p:nvSpPr>
        <p:spPr>
          <a:xfrm>
            <a:off x="4324096" y="4453115"/>
            <a:ext cx="76200" cy="60960"/>
          </a:xfrm>
          <a:custGeom>
            <a:avLst/>
            <a:gdLst/>
            <a:ahLst/>
            <a:cxnLst/>
            <a:rect l="l" t="t" r="r" b="b"/>
            <a:pathLst>
              <a:path w="76200" h="60960">
                <a:moveTo>
                  <a:pt x="15239" y="0"/>
                </a:moveTo>
                <a:lnTo>
                  <a:pt x="0" y="33527"/>
                </a:lnTo>
                <a:lnTo>
                  <a:pt x="60960" y="60960"/>
                </a:lnTo>
                <a:lnTo>
                  <a:pt x="76200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86"/>
          <p:cNvSpPr/>
          <p:nvPr/>
        </p:nvSpPr>
        <p:spPr>
          <a:xfrm>
            <a:off x="4167124" y="420470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87"/>
          <p:cNvSpPr/>
          <p:nvPr/>
        </p:nvSpPr>
        <p:spPr>
          <a:xfrm>
            <a:off x="4331716" y="442415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88"/>
          <p:cNvSpPr/>
          <p:nvPr/>
        </p:nvSpPr>
        <p:spPr>
          <a:xfrm>
            <a:off x="4177792" y="4219943"/>
            <a:ext cx="184785" cy="227329"/>
          </a:xfrm>
          <a:custGeom>
            <a:avLst/>
            <a:gdLst/>
            <a:ahLst/>
            <a:cxnLst/>
            <a:rect l="l" t="t" r="r" b="b"/>
            <a:pathLst>
              <a:path w="184785" h="227329">
                <a:moveTo>
                  <a:pt x="30479" y="0"/>
                </a:moveTo>
                <a:lnTo>
                  <a:pt x="0" y="22860"/>
                </a:lnTo>
                <a:lnTo>
                  <a:pt x="153924" y="227075"/>
                </a:lnTo>
                <a:lnTo>
                  <a:pt x="184403" y="204215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89"/>
          <p:cNvSpPr/>
          <p:nvPr/>
        </p:nvSpPr>
        <p:spPr>
          <a:xfrm>
            <a:off x="3679444" y="4916411"/>
            <a:ext cx="0" cy="233679"/>
          </a:xfrm>
          <a:custGeom>
            <a:avLst/>
            <a:gdLst/>
            <a:ahLst/>
            <a:cxnLst/>
            <a:rect l="l" t="t" r="r" b="b"/>
            <a:pathLst>
              <a:path h="233679">
                <a:moveTo>
                  <a:pt x="0" y="0"/>
                </a:moveTo>
                <a:lnTo>
                  <a:pt x="0" y="23317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90"/>
          <p:cNvSpPr/>
          <p:nvPr/>
        </p:nvSpPr>
        <p:spPr>
          <a:xfrm>
            <a:off x="3659632" y="50535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4572" y="7620"/>
                </a:lnTo>
                <a:lnTo>
                  <a:pt x="1524" y="12192"/>
                </a:lnTo>
                <a:lnTo>
                  <a:pt x="1524" y="15240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0479" y="3048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91"/>
          <p:cNvSpPr/>
          <p:nvPr/>
        </p:nvSpPr>
        <p:spPr>
          <a:xfrm>
            <a:off x="3662680" y="5082526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1"/>
                </a:lnTo>
                <a:lnTo>
                  <a:pt x="0" y="77723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92"/>
          <p:cNvSpPr/>
          <p:nvPr/>
        </p:nvSpPr>
        <p:spPr>
          <a:xfrm>
            <a:off x="3629152" y="5082526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1"/>
                </a:lnTo>
                <a:lnTo>
                  <a:pt x="33527" y="77723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103"/>
          <p:cNvSpPr txBox="1"/>
          <p:nvPr/>
        </p:nvSpPr>
        <p:spPr>
          <a:xfrm>
            <a:off x="3598166" y="4546348"/>
            <a:ext cx="10839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990" algn="l"/>
                <a:tab pos="83375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1" name="object 104"/>
          <p:cNvSpPr txBox="1"/>
          <p:nvPr/>
        </p:nvSpPr>
        <p:spPr>
          <a:xfrm>
            <a:off x="3581400" y="5105400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897389" y="3657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" dirty="0">
                <a:latin typeface="Times New Roman"/>
                <a:cs typeface="Times New Roman"/>
              </a:rPr>
              <a:t>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0" y="965218"/>
            <a:ext cx="5432425" cy="7379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156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wide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riety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 techniques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different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proach.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86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belong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80"/>
              </a:lnSpc>
            </a:pPr>
            <a:r>
              <a:rPr sz="2700" i="1" spc="-30" dirty="0">
                <a:latin typeface="Lucida Sans"/>
                <a:cs typeface="Lucida Sans"/>
              </a:rPr>
              <a:t>bottom-</a:t>
            </a:r>
            <a:r>
              <a:rPr sz="2700" i="1" spc="-190" dirty="0">
                <a:latin typeface="Lucida Sans"/>
                <a:cs typeface="Lucida Sans"/>
              </a:rPr>
              <a:t> </a:t>
            </a:r>
            <a:r>
              <a:rPr sz="2700" i="1" spc="-50" dirty="0">
                <a:latin typeface="Lucida Sans"/>
                <a:cs typeface="Lucida Sans"/>
              </a:rPr>
              <a:t>up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2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suggests,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parse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nning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 bottom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leaves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determining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generat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90830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0" dirty="0">
                <a:latin typeface="Lucida Sans"/>
                <a:cs typeface="Lucida Sans"/>
              </a:rPr>
              <a:t>ons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generate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immediate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leaves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discovered.</a:t>
            </a:r>
            <a:endParaRPr sz="2600" dirty="0">
              <a:latin typeface="Lucida Sans"/>
              <a:cs typeface="Lucida Sans"/>
            </a:endParaRPr>
          </a:p>
          <a:p>
            <a:pPr marL="12700" marR="410209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ues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15" dirty="0">
                <a:latin typeface="Lucida Sans"/>
                <a:cs typeface="Lucida Sans"/>
              </a:rPr>
              <a:t> reaches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expand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ol.</a:t>
            </a:r>
            <a:endParaRPr sz="2600" dirty="0">
              <a:latin typeface="Lucida Sans"/>
              <a:cs typeface="Lucida Sans"/>
            </a:endParaRPr>
          </a:p>
          <a:p>
            <a:pPr marL="12700" marR="6921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 has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determined.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219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3251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480" dirty="0">
                <a:latin typeface="Arial"/>
                <a:cs typeface="Arial"/>
              </a:rPr>
              <a:t> </a:t>
            </a:r>
            <a:r>
              <a:rPr sz="3075" spc="15" baseline="-17615" dirty="0">
                <a:latin typeface="Arial"/>
                <a:cs typeface="Arial"/>
              </a:rPr>
              <a:t>1</a:t>
            </a:r>
            <a:r>
              <a:rPr sz="3075" spc="-232" baseline="-17615" dirty="0">
                <a:latin typeface="Arial"/>
                <a:cs typeface="Arial"/>
              </a:rPr>
              <a:t> </a:t>
            </a:r>
            <a:r>
              <a:rPr sz="2600" spc="-95" dirty="0">
                <a:latin typeface="Arial"/>
                <a:cs typeface="Arial"/>
              </a:rPr>
              <a:t>+</a:t>
            </a:r>
            <a:r>
              <a:rPr sz="2600" spc="-325" dirty="0">
                <a:latin typeface="Arial"/>
                <a:cs typeface="Arial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-470" dirty="0">
                <a:latin typeface="Arial"/>
                <a:cs typeface="Arial"/>
              </a:rPr>
              <a:t> </a:t>
            </a:r>
            <a:r>
              <a:rPr sz="3075" spc="15" baseline="-17615" dirty="0">
                <a:latin typeface="Arial"/>
                <a:cs typeface="Arial"/>
              </a:rPr>
              <a:t>2</a:t>
            </a:r>
            <a:endParaRPr sz="3075" baseline="-17615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steps: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60260" y="4624075"/>
            <a:ext cx="108458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27355" algn="l"/>
                <a:tab pos="834390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E	+	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8591" y="4535411"/>
            <a:ext cx="79375" cy="83820"/>
          </a:xfrm>
          <a:custGeom>
            <a:avLst/>
            <a:gdLst/>
            <a:ahLst/>
            <a:cxnLst/>
            <a:rect l="l" t="t" r="r" b="b"/>
            <a:pathLst>
              <a:path w="79375" h="83820">
                <a:moveTo>
                  <a:pt x="50291" y="0"/>
                </a:moveTo>
                <a:lnTo>
                  <a:pt x="0" y="59435"/>
                </a:lnTo>
                <a:lnTo>
                  <a:pt x="28955" y="83819"/>
                </a:lnTo>
                <a:lnTo>
                  <a:pt x="79248" y="24383"/>
                </a:lnTo>
                <a:lnTo>
                  <a:pt x="502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54311" y="45293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4572"/>
                </a:lnTo>
                <a:lnTo>
                  <a:pt x="4571" y="6096"/>
                </a:lnTo>
                <a:lnTo>
                  <a:pt x="3047" y="9143"/>
                </a:lnTo>
                <a:lnTo>
                  <a:pt x="1523" y="13715"/>
                </a:lnTo>
                <a:lnTo>
                  <a:pt x="1523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7619" y="33527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8100"/>
                </a:lnTo>
                <a:lnTo>
                  <a:pt x="24383" y="36575"/>
                </a:lnTo>
                <a:lnTo>
                  <a:pt x="28955" y="36575"/>
                </a:lnTo>
                <a:lnTo>
                  <a:pt x="35051" y="30479"/>
                </a:lnTo>
                <a:lnTo>
                  <a:pt x="38100" y="24384"/>
                </a:lnTo>
                <a:lnTo>
                  <a:pt x="38100" y="13715"/>
                </a:lnTo>
                <a:lnTo>
                  <a:pt x="35051" y="7619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9447" y="4565891"/>
            <a:ext cx="94615" cy="70485"/>
          </a:xfrm>
          <a:custGeom>
            <a:avLst/>
            <a:gdLst/>
            <a:ahLst/>
            <a:cxnLst/>
            <a:rect l="l" t="t" r="r" b="b"/>
            <a:pathLst>
              <a:path w="94614" h="70485">
                <a:moveTo>
                  <a:pt x="80772" y="0"/>
                </a:moveTo>
                <a:lnTo>
                  <a:pt x="16764" y="22860"/>
                </a:lnTo>
                <a:lnTo>
                  <a:pt x="6096" y="38100"/>
                </a:lnTo>
                <a:lnTo>
                  <a:pt x="0" y="70103"/>
                </a:lnTo>
                <a:lnTo>
                  <a:pt x="94487" y="36575"/>
                </a:lnTo>
                <a:lnTo>
                  <a:pt x="807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05543" y="4538459"/>
            <a:ext cx="48895" cy="71755"/>
          </a:xfrm>
          <a:custGeom>
            <a:avLst/>
            <a:gdLst/>
            <a:ahLst/>
            <a:cxnLst/>
            <a:rect l="l" t="t" r="r" b="b"/>
            <a:pathLst>
              <a:path w="48895" h="71754">
                <a:moveTo>
                  <a:pt x="12191" y="0"/>
                </a:moveTo>
                <a:lnTo>
                  <a:pt x="0" y="65532"/>
                </a:lnTo>
                <a:lnTo>
                  <a:pt x="36575" y="71628"/>
                </a:lnTo>
                <a:lnTo>
                  <a:pt x="48768" y="6096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61575" y="428242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7" y="24384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48215" y="45354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1" y="0"/>
                </a:moveTo>
                <a:lnTo>
                  <a:pt x="0" y="13715"/>
                </a:lnTo>
                <a:lnTo>
                  <a:pt x="28955" y="38100"/>
                </a:lnTo>
                <a:lnTo>
                  <a:pt x="41148" y="24383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60407" y="4296143"/>
            <a:ext cx="230504" cy="264160"/>
          </a:xfrm>
          <a:custGeom>
            <a:avLst/>
            <a:gdLst/>
            <a:ahLst/>
            <a:cxnLst/>
            <a:rect l="l" t="t" r="r" b="b"/>
            <a:pathLst>
              <a:path w="230504" h="264160">
                <a:moveTo>
                  <a:pt x="201168" y="0"/>
                </a:moveTo>
                <a:lnTo>
                  <a:pt x="0" y="239268"/>
                </a:lnTo>
                <a:lnTo>
                  <a:pt x="28956" y="263651"/>
                </a:lnTo>
                <a:lnTo>
                  <a:pt x="230124" y="24384"/>
                </a:lnTo>
                <a:lnTo>
                  <a:pt x="2011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8443" y="4313669"/>
            <a:ext cx="0" cy="359410"/>
          </a:xfrm>
          <a:custGeom>
            <a:avLst/>
            <a:gdLst/>
            <a:ahLst/>
            <a:cxnLst/>
            <a:rect l="l" t="t" r="r" b="b"/>
            <a:pathLst>
              <a:path h="359410">
                <a:moveTo>
                  <a:pt x="0" y="0"/>
                </a:moveTo>
                <a:lnTo>
                  <a:pt x="0" y="358901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630155" y="45765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6096" y="32004"/>
                </a:lnTo>
                <a:lnTo>
                  <a:pt x="7620" y="35052"/>
                </a:lnTo>
                <a:lnTo>
                  <a:pt x="12191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6" y="35052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31679" y="4605515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2"/>
                </a:lnTo>
                <a:lnTo>
                  <a:pt x="0" y="77724"/>
                </a:lnTo>
                <a:lnTo>
                  <a:pt x="15239" y="103631"/>
                </a:lnTo>
                <a:lnTo>
                  <a:pt x="32003" y="77724"/>
                </a:lnTo>
                <a:lnTo>
                  <a:pt x="67055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98151" y="46055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92283" y="4501883"/>
            <a:ext cx="78105" cy="85725"/>
          </a:xfrm>
          <a:custGeom>
            <a:avLst/>
            <a:gdLst/>
            <a:ahLst/>
            <a:cxnLst/>
            <a:rect l="l" t="t" r="r" b="b"/>
            <a:pathLst>
              <a:path w="78104" h="85725">
                <a:moveTo>
                  <a:pt x="30480" y="0"/>
                </a:moveTo>
                <a:lnTo>
                  <a:pt x="0" y="22860"/>
                </a:lnTo>
                <a:lnTo>
                  <a:pt x="47244" y="85344"/>
                </a:lnTo>
                <a:lnTo>
                  <a:pt x="77724" y="62484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89235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7620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6096" y="32003"/>
                </a:lnTo>
                <a:lnTo>
                  <a:pt x="9144" y="35051"/>
                </a:lnTo>
                <a:lnTo>
                  <a:pt x="12192" y="36575"/>
                </a:ln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2" y="35051"/>
                </a:lnTo>
                <a:lnTo>
                  <a:pt x="30480" y="33527"/>
                </a:lnTo>
                <a:lnTo>
                  <a:pt x="33528" y="30479"/>
                </a:lnTo>
                <a:lnTo>
                  <a:pt x="38100" y="21336"/>
                </a:lnTo>
                <a:lnTo>
                  <a:pt x="38100" y="16763"/>
                </a:lnTo>
                <a:lnTo>
                  <a:pt x="36576" y="13715"/>
                </a:lnTo>
                <a:lnTo>
                  <a:pt x="36576" y="10667"/>
                </a:lnTo>
                <a:lnTo>
                  <a:pt x="33528" y="7619"/>
                </a:lnTo>
                <a:lnTo>
                  <a:pt x="32004" y="4571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927335" y="4504931"/>
            <a:ext cx="50800" cy="100965"/>
          </a:xfrm>
          <a:custGeom>
            <a:avLst/>
            <a:gdLst/>
            <a:ahLst/>
            <a:cxnLst/>
            <a:rect l="l" t="t" r="r" b="b"/>
            <a:pathLst>
              <a:path w="50800" h="100964">
                <a:moveTo>
                  <a:pt x="36576" y="0"/>
                </a:moveTo>
                <a:lnTo>
                  <a:pt x="0" y="6096"/>
                </a:lnTo>
                <a:lnTo>
                  <a:pt x="9144" y="73151"/>
                </a:lnTo>
                <a:lnTo>
                  <a:pt x="19812" y="86868"/>
                </a:lnTo>
                <a:lnTo>
                  <a:pt x="50292" y="100584"/>
                </a:lnTo>
                <a:lnTo>
                  <a:pt x="365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84663" y="4530839"/>
            <a:ext cx="78105" cy="60960"/>
          </a:xfrm>
          <a:custGeom>
            <a:avLst/>
            <a:gdLst/>
            <a:ahLst/>
            <a:cxnLst/>
            <a:rect l="l" t="t" r="r" b="b"/>
            <a:pathLst>
              <a:path w="78104" h="60960">
                <a:moveTo>
                  <a:pt x="15239" y="0"/>
                </a:moveTo>
                <a:lnTo>
                  <a:pt x="0" y="33527"/>
                </a:lnTo>
                <a:lnTo>
                  <a:pt x="62483" y="60960"/>
                </a:lnTo>
                <a:lnTo>
                  <a:pt x="77724" y="27431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729215" y="428242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79" y="0"/>
                </a:moveTo>
                <a:lnTo>
                  <a:pt x="0" y="22860"/>
                </a:lnTo>
                <a:lnTo>
                  <a:pt x="10667" y="38100"/>
                </a:lnTo>
                <a:lnTo>
                  <a:pt x="41148" y="15239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92283" y="450188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30480" y="0"/>
                </a:moveTo>
                <a:lnTo>
                  <a:pt x="0" y="22860"/>
                </a:lnTo>
                <a:lnTo>
                  <a:pt x="10668" y="38100"/>
                </a:lnTo>
                <a:lnTo>
                  <a:pt x="41148" y="152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739883" y="4297667"/>
            <a:ext cx="182880" cy="227329"/>
          </a:xfrm>
          <a:custGeom>
            <a:avLst/>
            <a:gdLst/>
            <a:ahLst/>
            <a:cxnLst/>
            <a:rect l="l" t="t" r="r" b="b"/>
            <a:pathLst>
              <a:path w="182879" h="227329">
                <a:moveTo>
                  <a:pt x="30480" y="0"/>
                </a:moveTo>
                <a:lnTo>
                  <a:pt x="0" y="22860"/>
                </a:lnTo>
                <a:lnTo>
                  <a:pt x="152400" y="227075"/>
                </a:lnTo>
                <a:lnTo>
                  <a:pt x="182880" y="204215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143491" y="5283967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240011" y="4973561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45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21723" y="51312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2" y="1524"/>
                </a:lnTo>
                <a:lnTo>
                  <a:pt x="7619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6095" y="32004"/>
                </a:lnTo>
                <a:lnTo>
                  <a:pt x="7619" y="35051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2" y="28956"/>
                </a:lnTo>
                <a:lnTo>
                  <a:pt x="38099" y="22860"/>
                </a:lnTo>
                <a:lnTo>
                  <a:pt x="38099" y="15239"/>
                </a:lnTo>
                <a:lnTo>
                  <a:pt x="36576" y="10668"/>
                </a:lnTo>
                <a:lnTo>
                  <a:pt x="35052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223247" y="516025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189719" y="516025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8" y="0"/>
                </a:moveTo>
                <a:lnTo>
                  <a:pt x="0" y="19812"/>
                </a:lnTo>
                <a:lnTo>
                  <a:pt x="33528" y="77724"/>
                </a:lnTo>
                <a:lnTo>
                  <a:pt x="67056" y="579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116059" y="6029203"/>
            <a:ext cx="46291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55251" y="5645645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36963" y="594968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2859" y="38100"/>
                </a:lnTo>
                <a:lnTo>
                  <a:pt x="32004" y="33528"/>
                </a:lnTo>
                <a:lnTo>
                  <a:pt x="33528" y="30480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2"/>
                </a:lnTo>
                <a:lnTo>
                  <a:pt x="33528" y="9144"/>
                </a:lnTo>
                <a:lnTo>
                  <a:pt x="32004" y="6096"/>
                </a:lnTo>
                <a:lnTo>
                  <a:pt x="28956" y="3048"/>
                </a:lnTo>
                <a:lnTo>
                  <a:pt x="25907" y="1524"/>
                </a:lnTo>
                <a:close/>
              </a:path>
              <a:path w="38100" h="38100">
                <a:moveTo>
                  <a:pt x="18288" y="0"/>
                </a:moveTo>
                <a:lnTo>
                  <a:pt x="15240" y="1524"/>
                </a:lnTo>
                <a:lnTo>
                  <a:pt x="22859" y="1524"/>
                </a:lnTo>
                <a:lnTo>
                  <a:pt x="182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38487" y="5978639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204959" y="5978639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13111" y="6001771"/>
            <a:ext cx="464820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2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105643" y="4972037"/>
            <a:ext cx="0" cy="994410"/>
          </a:xfrm>
          <a:custGeom>
            <a:avLst/>
            <a:gdLst/>
            <a:ahLst/>
            <a:cxnLst/>
            <a:rect l="l" t="t" r="r" b="b"/>
            <a:pathLst>
              <a:path h="994410">
                <a:moveTo>
                  <a:pt x="0" y="0"/>
                </a:moveTo>
                <a:lnTo>
                  <a:pt x="0" y="994409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087355" y="58689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3"/>
                </a:moveTo>
                <a:lnTo>
                  <a:pt x="12191" y="1523"/>
                </a:lnTo>
                <a:lnTo>
                  <a:pt x="7620" y="4571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7620" y="35051"/>
                </a:lnTo>
                <a:lnTo>
                  <a:pt x="12191" y="36575"/>
                </a:lnTo>
                <a:lnTo>
                  <a:pt x="15239" y="38100"/>
                </a:lnTo>
                <a:lnTo>
                  <a:pt x="22860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3" y="6095"/>
                </a:lnTo>
                <a:lnTo>
                  <a:pt x="28956" y="4571"/>
                </a:lnTo>
                <a:lnTo>
                  <a:pt x="25908" y="1523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3"/>
                </a:lnTo>
                <a:lnTo>
                  <a:pt x="22860" y="152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088879" y="5897867"/>
            <a:ext cx="68580" cy="108585"/>
          </a:xfrm>
          <a:custGeom>
            <a:avLst/>
            <a:gdLst/>
            <a:ahLst/>
            <a:cxnLst/>
            <a:rect l="l" t="t" r="r" b="b"/>
            <a:pathLst>
              <a:path w="68579" h="108585">
                <a:moveTo>
                  <a:pt x="35051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9248"/>
                </a:lnTo>
                <a:lnTo>
                  <a:pt x="68579" y="19812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55351" y="58978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025383" y="2327897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5">
                <a:moveTo>
                  <a:pt x="0" y="0"/>
                </a:moveTo>
                <a:lnTo>
                  <a:pt x="0" y="401574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007095" y="2633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8" y="30479"/>
                </a:lnTo>
                <a:lnTo>
                  <a:pt x="6096" y="32003"/>
                </a:lnTo>
                <a:lnTo>
                  <a:pt x="7620" y="35051"/>
                </a:lnTo>
                <a:lnTo>
                  <a:pt x="12192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5907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2" y="9143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008619" y="2662415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2" y="0"/>
                </a:moveTo>
                <a:lnTo>
                  <a:pt x="0" y="57911"/>
                </a:lnTo>
                <a:lnTo>
                  <a:pt x="0" y="77724"/>
                </a:lnTo>
                <a:lnTo>
                  <a:pt x="15240" y="103631"/>
                </a:lnTo>
                <a:lnTo>
                  <a:pt x="32004" y="77724"/>
                </a:lnTo>
                <a:lnTo>
                  <a:pt x="67056" y="19811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75091" y="26624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9811"/>
                </a:lnTo>
                <a:lnTo>
                  <a:pt x="33527" y="77724"/>
                </a:lnTo>
                <a:lnTo>
                  <a:pt x="67056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321780" y="3502407"/>
            <a:ext cx="471170" cy="866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</a:t>
            </a:r>
            <a:r>
              <a:rPr sz="2800" b="1" spc="-30" dirty="0">
                <a:latin typeface="Times New Roman"/>
                <a:cs typeface="Times New Roman"/>
              </a:rPr>
              <a:t>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  <a:p>
            <a:pPr marL="220979">
              <a:lnSpc>
                <a:spcPct val="100000"/>
              </a:lnSpc>
              <a:spcBef>
                <a:spcPts val="465"/>
              </a:spcBef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06459" y="1995599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78293" y="2016941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87945" y="3827447"/>
            <a:ext cx="37592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Symbol"/>
                <a:cs typeface="Symbol"/>
              </a:rPr>
              <a:t>⇒</a:t>
            </a:r>
            <a:endParaRPr sz="28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13609" y="1967751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86158" y="2712981"/>
            <a:ext cx="464820" cy="455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Times New Roman"/>
                <a:cs typeface="Times New Roman"/>
              </a:rPr>
              <a:t>id</a:t>
            </a:r>
            <a:r>
              <a:rPr sz="3300" b="1" spc="15" baseline="-17676" dirty="0">
                <a:latin typeface="Times New Roman"/>
                <a:cs typeface="Times New Roman"/>
              </a:rPr>
              <a:t>1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49231" y="2757175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460991" y="3118853"/>
            <a:ext cx="0" cy="400050"/>
          </a:xfrm>
          <a:custGeom>
            <a:avLst/>
            <a:gdLst/>
            <a:ahLst/>
            <a:cxnLst/>
            <a:rect l="l" t="t" r="r" b="b"/>
            <a:pathLst>
              <a:path h="400050">
                <a:moveTo>
                  <a:pt x="0" y="0"/>
                </a:moveTo>
                <a:lnTo>
                  <a:pt x="0" y="40005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442703" y="342289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0667" y="1524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59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5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7431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40"/>
                </a:lnTo>
                <a:lnTo>
                  <a:pt x="36575" y="12192"/>
                </a:lnTo>
                <a:lnTo>
                  <a:pt x="35051" y="9144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444227" y="345184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5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410699" y="345184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330943" y="1935739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432035" y="2584691"/>
            <a:ext cx="40005" cy="78105"/>
          </a:xfrm>
          <a:custGeom>
            <a:avLst/>
            <a:gdLst/>
            <a:ahLst/>
            <a:cxnLst/>
            <a:rect l="l" t="t" r="r" b="b"/>
            <a:pathLst>
              <a:path w="40004" h="78105">
                <a:moveTo>
                  <a:pt x="39624" y="0"/>
                </a:moveTo>
                <a:lnTo>
                  <a:pt x="1524" y="0"/>
                </a:lnTo>
                <a:lnTo>
                  <a:pt x="0" y="77724"/>
                </a:lnTo>
                <a:lnTo>
                  <a:pt x="38100" y="777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433559" y="256640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4384" y="0"/>
                </a:moveTo>
                <a:lnTo>
                  <a:pt x="12192" y="0"/>
                </a:lnTo>
                <a:lnTo>
                  <a:pt x="9144" y="3048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8288"/>
                </a:lnTo>
                <a:lnTo>
                  <a:pt x="1524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4"/>
                </a:lnTo>
                <a:lnTo>
                  <a:pt x="9144" y="33528"/>
                </a:lnTo>
                <a:lnTo>
                  <a:pt x="12192" y="36575"/>
                </a:lnTo>
                <a:lnTo>
                  <a:pt x="25908" y="36575"/>
                </a:lnTo>
                <a:lnTo>
                  <a:pt x="30480" y="35052"/>
                </a:lnTo>
                <a:lnTo>
                  <a:pt x="32004" y="32004"/>
                </a:lnTo>
                <a:lnTo>
                  <a:pt x="35052" y="28956"/>
                </a:lnTo>
                <a:lnTo>
                  <a:pt x="38100" y="22860"/>
                </a:lnTo>
                <a:lnTo>
                  <a:pt x="38100" y="12192"/>
                </a:lnTo>
                <a:lnTo>
                  <a:pt x="35052" y="7620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435083" y="2595359"/>
            <a:ext cx="68580" cy="105410"/>
          </a:xfrm>
          <a:custGeom>
            <a:avLst/>
            <a:gdLst/>
            <a:ahLst/>
            <a:cxnLst/>
            <a:rect l="l" t="t" r="r" b="b"/>
            <a:pathLst>
              <a:path w="68579" h="105410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5155"/>
                </a:lnTo>
                <a:lnTo>
                  <a:pt x="33528" y="76200"/>
                </a:lnTo>
                <a:lnTo>
                  <a:pt x="68580" y="1828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401555" y="2593835"/>
            <a:ext cx="66040" cy="79375"/>
          </a:xfrm>
          <a:custGeom>
            <a:avLst/>
            <a:gdLst/>
            <a:ahLst/>
            <a:cxnLst/>
            <a:rect l="l" t="t" r="r" b="b"/>
            <a:pathLst>
              <a:path w="66039" h="79375">
                <a:moveTo>
                  <a:pt x="32003" y="0"/>
                </a:moveTo>
                <a:lnTo>
                  <a:pt x="0" y="19811"/>
                </a:lnTo>
                <a:lnTo>
                  <a:pt x="33527" y="79248"/>
                </a:lnTo>
                <a:lnTo>
                  <a:pt x="65532" y="59435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442703" y="22798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435083" y="25846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35083" y="2298179"/>
            <a:ext cx="45720" cy="288290"/>
          </a:xfrm>
          <a:custGeom>
            <a:avLst/>
            <a:gdLst/>
            <a:ahLst/>
            <a:cxnLst/>
            <a:rect l="l" t="t" r="r" b="b"/>
            <a:pathLst>
              <a:path w="45720" h="288289">
                <a:moveTo>
                  <a:pt x="7620" y="0"/>
                </a:moveTo>
                <a:lnTo>
                  <a:pt x="0" y="286512"/>
                </a:lnTo>
                <a:lnTo>
                  <a:pt x="38100" y="288036"/>
                </a:lnTo>
                <a:lnTo>
                  <a:pt x="45720" y="1524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1433564" y="3868171"/>
            <a:ext cx="26225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Times New Roman"/>
                <a:cs typeface="Times New Roman"/>
              </a:rPr>
              <a:t>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406113" y="4613403"/>
            <a:ext cx="462915" cy="456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i</a:t>
            </a:r>
            <a:r>
              <a:rPr sz="2800" b="1" spc="-30" dirty="0">
                <a:latin typeface="Times New Roman"/>
                <a:cs typeface="Times New Roman"/>
              </a:rPr>
              <a:t>d</a:t>
            </a:r>
            <a:r>
              <a:rPr sz="3300" b="1" spc="15" baseline="-17676" dirty="0">
                <a:latin typeface="Times New Roman"/>
                <a:cs typeface="Times New Roman"/>
              </a:rPr>
              <a:t>2</a:t>
            </a:r>
            <a:endParaRPr sz="3300" baseline="-17676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545323" y="4229849"/>
            <a:ext cx="0" cy="401955"/>
          </a:xfrm>
          <a:custGeom>
            <a:avLst/>
            <a:gdLst/>
            <a:ahLst/>
            <a:cxnLst/>
            <a:rect l="l" t="t" r="r" b="b"/>
            <a:pathLst>
              <a:path h="401954">
                <a:moveTo>
                  <a:pt x="0" y="0"/>
                </a:moveTo>
                <a:lnTo>
                  <a:pt x="0" y="401573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527035" y="45338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7" y="1524"/>
                </a:lnTo>
                <a:lnTo>
                  <a:pt x="7619" y="3047"/>
                </a:lnTo>
                <a:lnTo>
                  <a:pt x="4571" y="6095"/>
                </a:lnTo>
                <a:lnTo>
                  <a:pt x="0" y="15239"/>
                </a:lnTo>
                <a:lnTo>
                  <a:pt x="0" y="22859"/>
                </a:lnTo>
                <a:lnTo>
                  <a:pt x="1523" y="27431"/>
                </a:lnTo>
                <a:lnTo>
                  <a:pt x="4571" y="33527"/>
                </a:lnTo>
                <a:lnTo>
                  <a:pt x="10667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32003" y="33527"/>
                </a:lnTo>
                <a:lnTo>
                  <a:pt x="35051" y="30479"/>
                </a:lnTo>
                <a:lnTo>
                  <a:pt x="36575" y="27431"/>
                </a:lnTo>
                <a:lnTo>
                  <a:pt x="36575" y="22859"/>
                </a:lnTo>
                <a:lnTo>
                  <a:pt x="38100" y="19812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6" y="3047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528559" y="4562843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09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95031" y="4562843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09" h="78104">
                <a:moveTo>
                  <a:pt x="33528" y="0"/>
                </a:moveTo>
                <a:lnTo>
                  <a:pt x="0" y="18287"/>
                </a:lnTo>
                <a:lnTo>
                  <a:pt x="33528" y="77724"/>
                </a:lnTo>
                <a:lnTo>
                  <a:pt x="67056" y="594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7" name="object 6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8" name="object 6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S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4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op-Dow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1677434"/>
            <a:ext cx="5432425" cy="4989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rudimentary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20" dirty="0">
                <a:latin typeface="Lucida Sans"/>
                <a:cs typeface="Lucida Sans"/>
              </a:rPr>
              <a:t> down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impl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</a:t>
            </a:r>
            <a:r>
              <a:rPr sz="2600" spc="-25" dirty="0">
                <a:latin typeface="Lucida Sans"/>
                <a:cs typeface="Lucida Sans"/>
              </a:rPr>
              <a:t>pa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terminal,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</a:t>
            </a:r>
            <a:r>
              <a:rPr sz="2600" spc="-3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definition.</a:t>
            </a:r>
            <a:endParaRPr sz="2600" dirty="0">
              <a:latin typeface="Lucida Sans"/>
              <a:cs typeface="Lucida Sans"/>
            </a:endParaRPr>
          </a:p>
          <a:p>
            <a:pPr marL="12700" marR="147320">
              <a:lnSpc>
                <a:spcPts val="2700"/>
              </a:lnSpc>
              <a:spcBef>
                <a:spcPts val="79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an </a:t>
            </a:r>
            <a:r>
              <a:rPr sz="2600" spc="-15" dirty="0">
                <a:latin typeface="Lucida Sans"/>
                <a:cs typeface="Lucida Sans"/>
              </a:rPr>
              <a:t>expansi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leads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backup</a:t>
            </a:r>
            <a:r>
              <a:rPr sz="2700" i="1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possible production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choice.</a:t>
            </a:r>
            <a:endParaRPr sz="2600" dirty="0">
              <a:latin typeface="Lucida Sans"/>
              <a:cs typeface="Lucida Sans"/>
            </a:endParaRPr>
          </a:p>
          <a:p>
            <a:pPr marL="12700" marR="20955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sto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</a:t>
            </a:r>
            <a:r>
              <a:rPr sz="2600" spc="-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possible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55" y="1677434"/>
            <a:ext cx="5474335" cy="612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Give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409"/>
              </a:spcBef>
              <a:tabLst>
                <a:tab pos="1224280" algn="l"/>
              </a:tabLst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dirty="0">
                <a:latin typeface="Symbol"/>
                <a:cs typeface="Symbol"/>
              </a:rPr>
              <a:t>	</a:t>
            </a:r>
            <a:r>
              <a:rPr sz="2800" b="1" spc="-20" dirty="0"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  <a:tabLst>
                <a:tab pos="1259205" algn="l"/>
                <a:tab pos="1576070" algn="l"/>
                <a:tab pos="2010410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0" dirty="0">
                <a:latin typeface="Arial"/>
                <a:cs typeface="Arial"/>
              </a:rPr>
              <a:t>(	</a:t>
            </a:r>
            <a:r>
              <a:rPr sz="2800" b="1" spc="-20" dirty="0">
                <a:latin typeface="Arial"/>
                <a:cs typeface="Arial"/>
              </a:rPr>
              <a:t>S	</a:t>
            </a:r>
            <a:r>
              <a:rPr sz="2800" b="1" spc="-1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55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90" dirty="0">
                <a:latin typeface="Arial"/>
                <a:cs typeface="Arial"/>
              </a:rPr>
              <a:t>)</a:t>
            </a:r>
            <a:r>
              <a:rPr sz="2600" spc="7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1153795">
              <a:lnSpc>
                <a:spcPts val="2700"/>
              </a:lnSpc>
              <a:spcBef>
                <a:spcPts val="1620"/>
              </a:spcBef>
            </a:pPr>
            <a:r>
              <a:rPr sz="2600" spc="-15" dirty="0">
                <a:latin typeface="Lucida Sans"/>
                <a:cs typeface="Lucida Sans"/>
              </a:rPr>
              <a:t>Let’s nex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additional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ative: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endParaRPr sz="2800" dirty="0">
              <a:latin typeface="Symbol"/>
              <a:cs typeface="Symbol"/>
            </a:endParaRPr>
          </a:p>
          <a:p>
            <a:pPr marL="690245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690880">
              <a:lnSpc>
                <a:spcPct val="100000"/>
              </a:lnSpc>
              <a:spcBef>
                <a:spcPts val="540"/>
              </a:spcBef>
            </a:pPr>
            <a:r>
              <a:rPr sz="2800" spc="-10" dirty="0">
                <a:latin typeface="Lucida Sans"/>
                <a:cs typeface="Lucida Sans"/>
              </a:rPr>
              <a:t>|</a:t>
            </a:r>
            <a:endParaRPr sz="28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509"/>
              </a:spcBef>
            </a:pPr>
            <a:r>
              <a:rPr sz="2600" spc="-15" dirty="0">
                <a:latin typeface="Lucida Sans"/>
                <a:cs typeface="Lucida Sans"/>
              </a:rPr>
              <a:t>Let’s try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155" dirty="0">
                <a:latin typeface="Arial"/>
                <a:cs typeface="Arial"/>
              </a:rPr>
              <a:t>(</a:t>
            </a:r>
            <a:r>
              <a:rPr sz="2600" dirty="0">
                <a:latin typeface="Arial"/>
                <a:cs typeface="Arial"/>
              </a:rPr>
              <a:t>a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endParaRPr sz="2600" dirty="0">
              <a:latin typeface="Lucida Sans"/>
              <a:cs typeface="Lucida Sans"/>
            </a:endParaRPr>
          </a:p>
          <a:p>
            <a:pPr marL="15875">
              <a:lnSpc>
                <a:spcPts val="2910"/>
              </a:lnSpc>
            </a:pP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215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etc.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We’l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count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nu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input.</a:t>
            </a:r>
            <a:endParaRPr sz="2600" dirty="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548292" y="4787680"/>
          <a:ext cx="974219" cy="14726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625"/>
                <a:gridCol w="412736"/>
                <a:gridCol w="251858"/>
              </a:tblGrid>
              <a:tr h="48868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95282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)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88687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(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]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65218"/>
            <a:ext cx="5871210" cy="7592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3010"/>
              </a:lnSpc>
              <a:buSzPct val="61538"/>
              <a:buFont typeface="Courier"/>
              <a:buChar char="•"/>
              <a:tabLst>
                <a:tab pos="241300" algn="l"/>
                <a:tab pos="2178685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20" dirty="0">
                <a:latin typeface="Arial"/>
                <a:cs typeface="Arial"/>
              </a:rPr>
              <a:t>a</a:t>
            </a:r>
            <a:endParaRPr sz="2600" dirty="0">
              <a:latin typeface="Arial"/>
              <a:cs typeface="Arial"/>
            </a:endParaRPr>
          </a:p>
          <a:p>
            <a:pPr marL="240665" marR="1407160">
              <a:lnSpc>
                <a:spcPts val="2900"/>
              </a:lnSpc>
              <a:spcBef>
                <a:spcPts val="170"/>
              </a:spcBef>
              <a:tabLst>
                <a:tab pos="330200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works. </a:t>
            </a:r>
            <a:r>
              <a:rPr sz="2600" spc="-20" dirty="0">
                <a:latin typeface="Lucida Sans"/>
                <a:cs typeface="Lucida Sans"/>
              </a:rPr>
              <a:t>Matche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1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re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  <a:p>
            <a:pPr marL="240665" marR="185673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differen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ways;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5" dirty="0">
                <a:latin typeface="Lucida Sans"/>
                <a:cs typeface="Lucida Sans"/>
              </a:rPr>
              <a:t>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Arial"/>
                <a:cs typeface="Arial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which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905"/>
              </a:lnSpc>
            </a:pPr>
            <a:r>
              <a:rPr sz="2600" spc="-15" dirty="0">
                <a:latin typeface="Lucida Sans"/>
                <a:cs typeface="Lucida Sans"/>
              </a:rPr>
              <a:t>works.</a:t>
            </a:r>
            <a:endParaRPr sz="2600" dirty="0">
              <a:latin typeface="Lucida Sans"/>
              <a:cs typeface="Lucida Sans"/>
            </a:endParaRPr>
          </a:p>
          <a:p>
            <a:pPr marL="344805" marR="2110105" indent="-104139">
              <a:lnSpc>
                <a:spcPts val="2890"/>
              </a:lnSpc>
              <a:spcBef>
                <a:spcPts val="180"/>
              </a:spcBef>
              <a:tabLst>
                <a:tab pos="1022985" algn="l"/>
                <a:tab pos="3439795" algn="l"/>
              </a:tabLst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5" dirty="0">
                <a:latin typeface="Lucida Sans"/>
                <a:cs typeface="Lucida Sans"/>
              </a:rPr>
              <a:t> 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8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3</a:t>
            </a:r>
            <a:r>
              <a:rPr sz="2600" spc="-15" dirty="0">
                <a:latin typeface="Lucida Sans"/>
                <a:cs typeface="Lucida Sans"/>
              </a:rPr>
              <a:t>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25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80" dirty="0">
                <a:latin typeface="Arial"/>
                <a:cs typeface="Arial"/>
              </a:rPr>
              <a:t>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4" dirty="0">
                <a:latin typeface="Arial"/>
                <a:cs typeface="Arial"/>
              </a:rPr>
              <a:t> </a:t>
            </a:r>
            <a:r>
              <a:rPr sz="2600" spc="22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699895">
              <a:lnSpc>
                <a:spcPts val="2890"/>
              </a:lnSpc>
              <a:spcBef>
                <a:spcPts val="18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 marR="5080" algn="just">
              <a:lnSpc>
                <a:spcPts val="2900"/>
              </a:lnSpc>
              <a:spcBef>
                <a:spcPts val="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r>
              <a:rPr sz="2600" spc="-15" dirty="0">
                <a:latin typeface="Lucida Sans"/>
                <a:cs typeface="Lucida Sans"/>
              </a:rPr>
              <a:t> steps,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algn="just">
              <a:lnSpc>
                <a:spcPts val="283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inner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6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10" dirty="0">
                <a:latin typeface="Arial"/>
                <a:cs typeface="Arial"/>
              </a:rPr>
              <a:t>a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7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78" y="965218"/>
            <a:ext cx="5945505" cy="7292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0665" marR="120523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steps, 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5" dirty="0">
                <a:latin typeface="Lucida Sans"/>
                <a:cs typeface="Lucida Sans"/>
              </a:rPr>
              <a:t>. Total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449580">
              <a:lnSpc>
                <a:spcPts val="2845"/>
              </a:lnSpc>
              <a:tabLst>
                <a:tab pos="1129030" algn="l"/>
                <a:tab pos="3545204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7)=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17.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ts val="3010"/>
              </a:lnSpc>
              <a:spcBef>
                <a:spcPts val="670"/>
              </a:spcBef>
              <a:buSzPct val="61538"/>
              <a:buFont typeface="Courier"/>
              <a:buChar char="•"/>
              <a:tabLst>
                <a:tab pos="241300" algn="l"/>
                <a:tab pos="2170430" algn="l"/>
              </a:tabLst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90" dirty="0">
                <a:latin typeface="Arial"/>
                <a:cs typeface="Arial"/>
              </a:rPr>
              <a:t>((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a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235" dirty="0">
                <a:latin typeface="Arial"/>
                <a:cs typeface="Arial"/>
              </a:rPr>
              <a:t>]]</a:t>
            </a:r>
            <a:r>
              <a:rPr sz="2600" spc="185" dirty="0">
                <a:latin typeface="Arial"/>
                <a:cs typeface="Arial"/>
              </a:rPr>
              <a:t>]</a:t>
            </a:r>
            <a:endParaRPr sz="2600" dirty="0">
              <a:latin typeface="Arial"/>
              <a:cs typeface="Arial"/>
            </a:endParaRPr>
          </a:p>
          <a:p>
            <a:pPr marL="240665" marR="1774189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a</a:t>
            </a:r>
            <a:r>
              <a:rPr sz="2600" b="1" spc="7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ich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fails.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 try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725"/>
              </a:lnSpc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5"/>
              </a:lnSpc>
            </a:pPr>
            <a:r>
              <a:rPr sz="2600" spc="-20" dirty="0">
                <a:latin typeface="Lucida Sans"/>
                <a:cs typeface="Lucida Sans"/>
              </a:rPr>
              <a:t>17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steps,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endParaRPr sz="2600" dirty="0">
              <a:latin typeface="Lucida Sans"/>
              <a:cs typeface="Lucida Sans"/>
            </a:endParaRPr>
          </a:p>
          <a:p>
            <a:pPr marL="244475">
              <a:lnSpc>
                <a:spcPts val="2900"/>
              </a:lnSpc>
            </a:pP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1300">
              <a:lnSpc>
                <a:spcPts val="2900"/>
              </a:lnSpc>
            </a:pPr>
            <a:r>
              <a:rPr sz="2600" spc="-15" dirty="0">
                <a:latin typeface="Lucida Sans"/>
                <a:cs typeface="Lucida Sans"/>
              </a:rPr>
              <a:t>Finally,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 marR="96520">
              <a:lnSpc>
                <a:spcPts val="2900"/>
              </a:lnSpc>
              <a:spcBef>
                <a:spcPts val="170"/>
              </a:spcBef>
            </a:pPr>
            <a:r>
              <a:rPr sz="2600" spc="-20" dirty="0">
                <a:latin typeface="Lucida Sans"/>
                <a:cs typeface="Lucida Sans"/>
              </a:rPr>
              <a:t>We match </a:t>
            </a:r>
            <a:r>
              <a:rPr sz="2600" spc="-15" dirty="0">
                <a:latin typeface="Lucida Sans"/>
                <a:cs typeface="Lucida Sans"/>
              </a:rPr>
              <a:t>the inner </a:t>
            </a:r>
            <a:r>
              <a:rPr sz="2600" spc="-280" dirty="0">
                <a:latin typeface="Arial"/>
                <a:cs typeface="Arial"/>
              </a:rPr>
              <a:t>S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90" dirty="0">
                <a:latin typeface="Arial"/>
                <a:cs typeface="Arial"/>
              </a:rPr>
              <a:t>(</a:t>
            </a:r>
            <a:r>
              <a:rPr sz="2600" spc="150" dirty="0">
                <a:latin typeface="Arial"/>
                <a:cs typeface="Arial"/>
              </a:rPr>
              <a:t>(</a:t>
            </a:r>
            <a:r>
              <a:rPr sz="2600" spc="-5" dirty="0">
                <a:latin typeface="Arial"/>
                <a:cs typeface="Arial"/>
              </a:rPr>
              <a:t>a</a:t>
            </a:r>
            <a:r>
              <a:rPr sz="2600" spc="235" dirty="0">
                <a:latin typeface="Arial"/>
                <a:cs typeface="Arial"/>
              </a:rPr>
              <a:t>]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17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200" dirty="0">
                <a:latin typeface="Arial"/>
                <a:cs typeface="Arial"/>
              </a:rPr>
              <a:t>]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40665">
              <a:lnSpc>
                <a:spcPts val="2725"/>
              </a:lnSpc>
            </a:pPr>
            <a:r>
              <a:rPr sz="2600" spc="-15" dirty="0">
                <a:latin typeface="Lucida Sans"/>
                <a:cs typeface="Lucida Sans"/>
              </a:rPr>
              <a:t>Total matches tried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553085">
              <a:lnSpc>
                <a:spcPts val="3010"/>
              </a:lnSpc>
              <a:tabLst>
                <a:tab pos="1232535" algn="l"/>
                <a:tab pos="2806700" algn="l"/>
                <a:tab pos="4380865" algn="l"/>
              </a:tabLst>
            </a:pPr>
            <a:r>
              <a:rPr sz="2600" spc="-20" dirty="0">
                <a:latin typeface="Lucida Sans"/>
                <a:cs typeface="Lucida Sans"/>
              </a:rPr>
              <a:t>1 +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+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(1+</a:t>
            </a:r>
            <a:r>
              <a:rPr sz="2600" spc="-3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17)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37.</a:t>
            </a:r>
            <a:endParaRPr sz="2600" dirty="0">
              <a:latin typeface="Lucida Sans"/>
              <a:cs typeface="Lucida Sans"/>
            </a:endParaRPr>
          </a:p>
          <a:p>
            <a:pPr marL="12700" marR="181610" indent="-635">
              <a:lnSpc>
                <a:spcPts val="2700"/>
              </a:lnSpc>
              <a:spcBef>
                <a:spcPts val="1015"/>
              </a:spcBef>
            </a:pPr>
            <a:r>
              <a:rPr sz="2600" spc="-20" dirty="0">
                <a:latin typeface="Lucida Sans"/>
                <a:cs typeface="Lucida Sans"/>
              </a:rPr>
              <a:t>Ad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extr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185" dirty="0">
                <a:latin typeface="Arial"/>
                <a:cs typeface="Arial"/>
              </a:rPr>
              <a:t>]</a:t>
            </a:r>
            <a:r>
              <a:rPr sz="2600" spc="12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15" dirty="0">
                <a:latin typeface="Lucida Sans"/>
                <a:cs typeface="Lucida Sans"/>
              </a:rPr>
              <a:t>doubles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numb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0" dirty="0">
                <a:latin typeface="Lucida Sans"/>
                <a:cs typeface="Lucida Sans"/>
              </a:rPr>
              <a:t>tch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1500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fact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45" dirty="0">
                <a:latin typeface="Lucida Sans"/>
                <a:cs typeface="Lucida Sans"/>
              </a:rPr>
              <a:t> </a:t>
            </a:r>
            <a:r>
              <a:rPr sz="2600" spc="125" dirty="0">
                <a:latin typeface="Arial"/>
                <a:cs typeface="Arial"/>
              </a:rPr>
              <a:t>(</a:t>
            </a:r>
            <a:r>
              <a:rPr sz="3075" spc="367" baseline="28455" dirty="0">
                <a:latin typeface="Arial"/>
                <a:cs typeface="Arial"/>
              </a:rPr>
              <a:t>i</a:t>
            </a:r>
            <a:r>
              <a:rPr sz="2600" spc="5" dirty="0">
                <a:latin typeface="Arial"/>
                <a:cs typeface="Arial"/>
              </a:rPr>
              <a:t>a</a:t>
            </a:r>
            <a:r>
              <a:rPr sz="2600" spc="260" dirty="0">
                <a:latin typeface="Arial"/>
                <a:cs typeface="Arial"/>
              </a:rPr>
              <a:t>]</a:t>
            </a:r>
            <a:r>
              <a:rPr sz="3075" spc="120" baseline="28455" dirty="0">
                <a:latin typeface="Arial"/>
                <a:cs typeface="Arial"/>
              </a:rPr>
              <a:t>i</a:t>
            </a:r>
            <a:r>
              <a:rPr sz="3075" baseline="28455" dirty="0">
                <a:latin typeface="Arial"/>
                <a:cs typeface="Arial"/>
              </a:rPr>
              <a:t> </a:t>
            </a:r>
            <a:r>
              <a:rPr sz="3075" spc="-367" baseline="2845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5*</a:t>
            </a:r>
            <a:r>
              <a:rPr sz="2600" spc="-25" dirty="0">
                <a:latin typeface="Lucida Sans"/>
                <a:cs typeface="Lucida Sans"/>
              </a:rPr>
              <a:t>2</a:t>
            </a:r>
            <a:r>
              <a:rPr sz="3075" baseline="2845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3</a:t>
            </a:r>
            <a:r>
              <a:rPr sz="2600" spc="-10" dirty="0">
                <a:latin typeface="Lucida Sans"/>
                <a:cs typeface="Lucida Sans"/>
              </a:rPr>
              <a:t> matches.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700" i="1" spc="25" dirty="0">
                <a:latin typeface="Lucida Sans"/>
                <a:cs typeface="Lucida Sans"/>
              </a:rPr>
              <a:t>ex</a:t>
            </a:r>
            <a:r>
              <a:rPr sz="2700" i="1" spc="40" dirty="0">
                <a:latin typeface="Lucida Sans"/>
                <a:cs typeface="Lucida Sans"/>
              </a:rPr>
              <a:t>p</a:t>
            </a:r>
            <a:r>
              <a:rPr sz="2700" i="1" spc="60" dirty="0">
                <a:latin typeface="Lucida Sans"/>
                <a:cs typeface="Lucida Sans"/>
              </a:rPr>
              <a:t>o</a:t>
            </a:r>
            <a:r>
              <a:rPr sz="2700" i="1" spc="-80" dirty="0">
                <a:latin typeface="Lucida Sans"/>
                <a:cs typeface="Lucida Sans"/>
              </a:rPr>
              <a:t>nential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owt</a:t>
            </a:r>
            <a:r>
              <a:rPr sz="2600" spc="-2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6108712" cy="1388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400" b="0" kern="1200" spc="-10" dirty="0">
                <a:latin typeface="Lucida Sans"/>
                <a:ea typeface="+mn-ea"/>
                <a:cs typeface="Lucida Sans"/>
              </a:rPr>
              <a:t>With a more effective dynamic programming approach, in which results of intermediate parsing steps are cached, we can reduce 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39" y="2359117"/>
            <a:ext cx="5871845" cy="443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number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need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90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n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25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n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oke</a:t>
            </a:r>
            <a:r>
              <a:rPr sz="2600" spc="-10" dirty="0">
                <a:latin typeface="Lucida Sans"/>
                <a:cs typeface="Lucida Sans"/>
              </a:rPr>
              <a:t>ns.</a:t>
            </a:r>
            <a:endParaRPr sz="2600" dirty="0">
              <a:latin typeface="Lucida Sans"/>
              <a:cs typeface="Lucida Sans"/>
            </a:endParaRPr>
          </a:p>
          <a:p>
            <a:pPr marL="12700" marR="294640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acceptable?</a:t>
            </a:r>
            <a:r>
              <a:rPr sz="2600" spc="-10" dirty="0">
                <a:latin typeface="Lucida Sans"/>
                <a:cs typeface="Lucida Sans"/>
              </a:rPr>
              <a:t> No!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2600" spc="-15" dirty="0">
                <a:latin typeface="Lucida Sans"/>
                <a:cs typeface="Lucida Sans"/>
              </a:rPr>
              <a:t>Typical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programs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marR="14604" indent="-635">
              <a:lnSpc>
                <a:spcPts val="2700"/>
              </a:lnSpc>
              <a:spcBef>
                <a:spcPts val="715"/>
              </a:spcBef>
              <a:tabLst>
                <a:tab pos="5263515" algn="l"/>
              </a:tabLst>
            </a:pPr>
            <a:r>
              <a:rPr sz="2600" spc="-15" dirty="0">
                <a:latin typeface="Lucida Sans"/>
                <a:cs typeface="Lucida Sans"/>
              </a:rPr>
              <a:t>least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1000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100</a:t>
            </a:r>
            <a:r>
              <a:rPr sz="2600" spc="-5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3</a:t>
            </a:r>
            <a:r>
              <a:rPr sz="3075" spc="270" baseline="284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0</a:t>
            </a:r>
            <a:r>
              <a:rPr sz="3075" spc="15" baseline="28455" dirty="0">
                <a:latin typeface="Lucida Sans"/>
                <a:cs typeface="Lucida Sans"/>
              </a:rPr>
              <a:t>9</a:t>
            </a:r>
            <a:r>
              <a:rPr sz="3075" spc="7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fast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moder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 computer.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solution?</a:t>
            </a:r>
            <a:endParaRPr sz="2600" dirty="0">
              <a:latin typeface="Lucida Sans"/>
              <a:cs typeface="Lucida Sans"/>
            </a:endParaRPr>
          </a:p>
          <a:p>
            <a:pPr marL="12700" marR="16764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—Smarter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selection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choic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of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R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ad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g</a:t>
            </a:r>
            <a:r>
              <a:rPr spc="-5" dirty="0">
                <a:solidFill>
                  <a:srgbClr val="FF0000"/>
                </a:solidFill>
              </a:rPr>
              <a:t> Ass</a:t>
            </a:r>
            <a:r>
              <a:rPr spc="-15" dirty="0">
                <a:solidFill>
                  <a:srgbClr val="FF0000"/>
                </a:solidFill>
              </a:rPr>
              <a:t>i</a:t>
            </a:r>
            <a:r>
              <a:rPr spc="-5" dirty="0">
                <a:solidFill>
                  <a:srgbClr val="FF0000"/>
                </a:solidFill>
              </a:rPr>
              <a:t>gnm</a:t>
            </a:r>
            <a:r>
              <a:rPr spc="-25" dirty="0">
                <a:solidFill>
                  <a:srgbClr val="FF0000"/>
                </a:solidFill>
              </a:rPr>
              <a:t>e</a:t>
            </a:r>
            <a:r>
              <a:rPr spc="-5" dirty="0">
                <a:solidFill>
                  <a:srgbClr val="FF0000"/>
                </a:solidFill>
              </a:rPr>
              <a:t>n</a:t>
            </a:r>
            <a:r>
              <a:rPr dirty="0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2931"/>
            <a:ext cx="5115560" cy="943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>
                <a:latin typeface="Lucida Sans"/>
                <a:cs typeface="Lucida Sans"/>
              </a:rPr>
              <a:t>Rea</a:t>
            </a:r>
            <a:r>
              <a:rPr sz="2800" spc="-20" dirty="0">
                <a:latin typeface="Lucida Sans"/>
                <a:cs typeface="Lucida Sans"/>
              </a:rPr>
              <a:t>d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5" dirty="0">
                <a:latin typeface="Lucida Sans"/>
                <a:cs typeface="Lucida Sans"/>
              </a:rPr>
              <a:t>Chap</a:t>
            </a:r>
            <a:r>
              <a:rPr sz="2800" spc="-10" dirty="0">
                <a:latin typeface="Lucida Sans"/>
                <a:cs typeface="Lucida Sans"/>
              </a:rPr>
              <a:t>t</a:t>
            </a:r>
            <a:r>
              <a:rPr sz="2800" spc="-15" dirty="0">
                <a:latin typeface="Lucida Sans"/>
                <a:cs typeface="Lucida Sans"/>
              </a:rPr>
              <a:t>er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5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of</a:t>
            </a:r>
            <a:endParaRPr sz="2800" dirty="0">
              <a:latin typeface="Lucida Sans"/>
              <a:cs typeface="Lucida Sans"/>
            </a:endParaRPr>
          </a:p>
          <a:p>
            <a:pPr marL="17145" marR="5080" indent="9525">
              <a:lnSpc>
                <a:spcPts val="3000"/>
              </a:lnSpc>
              <a:spcBef>
                <a:spcPts val="940"/>
              </a:spcBef>
              <a:tabLst>
                <a:tab pos="1642110" algn="l"/>
              </a:tabLst>
            </a:pPr>
            <a:r>
              <a:rPr sz="2800" spc="-30" dirty="0">
                <a:latin typeface="Arial"/>
                <a:cs typeface="Arial"/>
              </a:rPr>
              <a:t>C</a:t>
            </a:r>
            <a:r>
              <a:rPr sz="2800" spc="300" dirty="0">
                <a:latin typeface="Arial"/>
                <a:cs typeface="Arial"/>
              </a:rPr>
              <a:t>r</a:t>
            </a:r>
            <a:r>
              <a:rPr sz="2800" spc="125" dirty="0">
                <a:latin typeface="Arial"/>
                <a:cs typeface="Arial"/>
              </a:rPr>
              <a:t>a</a:t>
            </a:r>
            <a:r>
              <a:rPr sz="2800" spc="340" dirty="0">
                <a:latin typeface="Arial"/>
                <a:cs typeface="Arial"/>
              </a:rPr>
              <a:t>f</a:t>
            </a:r>
            <a:r>
              <a:rPr sz="2800" spc="335" dirty="0">
                <a:latin typeface="Arial"/>
                <a:cs typeface="Arial"/>
              </a:rPr>
              <a:t>t</a:t>
            </a:r>
            <a:r>
              <a:rPr sz="2800" spc="325" dirty="0">
                <a:latin typeface="Arial"/>
                <a:cs typeface="Arial"/>
              </a:rPr>
              <a:t>i</a:t>
            </a:r>
            <a:r>
              <a:rPr sz="2800" spc="265" dirty="0">
                <a:latin typeface="Arial"/>
                <a:cs typeface="Arial"/>
              </a:rPr>
              <a:t>n</a:t>
            </a:r>
            <a:r>
              <a:rPr sz="2800" spc="-20" dirty="0">
                <a:latin typeface="Arial"/>
                <a:cs typeface="Arial"/>
              </a:rPr>
              <a:t>g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110" dirty="0">
                <a:latin typeface="Arial"/>
                <a:cs typeface="Arial"/>
              </a:rPr>
              <a:t>a</a:t>
            </a:r>
            <a:r>
              <a:rPr sz="2800" spc="360" dirty="0">
                <a:latin typeface="Arial"/>
                <a:cs typeface="Arial"/>
              </a:rPr>
              <a:t> </a:t>
            </a:r>
            <a:r>
              <a:rPr sz="2800" spc="-35" dirty="0" smtClean="0">
                <a:latin typeface="Arial"/>
                <a:cs typeface="Arial"/>
              </a:rPr>
              <a:t>C</a:t>
            </a:r>
            <a:r>
              <a:rPr sz="2800" spc="260" dirty="0" smtClean="0">
                <a:latin typeface="Arial"/>
                <a:cs typeface="Arial"/>
              </a:rPr>
              <a:t>o</a:t>
            </a:r>
            <a:r>
              <a:rPr sz="2800" spc="355" dirty="0" smtClean="0">
                <a:latin typeface="Arial"/>
                <a:cs typeface="Arial"/>
              </a:rPr>
              <a:t>m</a:t>
            </a:r>
            <a:r>
              <a:rPr sz="2800" spc="220" dirty="0" smtClean="0">
                <a:latin typeface="Arial"/>
                <a:cs typeface="Arial"/>
              </a:rPr>
              <a:t>p</a:t>
            </a:r>
            <a:r>
              <a:rPr sz="2800" spc="275" dirty="0" smtClean="0">
                <a:latin typeface="Arial"/>
                <a:cs typeface="Arial"/>
              </a:rPr>
              <a:t>il</a:t>
            </a:r>
            <a:r>
              <a:rPr sz="2800" spc="100" dirty="0" smtClean="0">
                <a:latin typeface="Arial"/>
                <a:cs typeface="Arial"/>
              </a:rPr>
              <a:t>e</a:t>
            </a:r>
            <a:r>
              <a:rPr sz="2800" spc="204" dirty="0" smtClean="0">
                <a:latin typeface="Arial"/>
                <a:cs typeface="Arial"/>
              </a:rPr>
              <a:t>r</a:t>
            </a:r>
            <a:r>
              <a:rPr sz="2800" spc="-10" dirty="0" smtClean="0">
                <a:latin typeface="Lucida Sans"/>
                <a:cs typeface="Lucida Sans"/>
              </a:rPr>
              <a:t>.</a:t>
            </a:r>
            <a:endParaRPr sz="28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27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23495">
              <a:lnSpc>
                <a:spcPts val="2700"/>
              </a:lnSpc>
            </a:pPr>
            <a:r>
              <a:rPr spc="-15" dirty="0"/>
              <a:t>Java </a:t>
            </a:r>
            <a:r>
              <a:rPr spc="-20" dirty="0"/>
              <a:t>CUP </a:t>
            </a:r>
            <a:r>
              <a:rPr spc="-15" dirty="0"/>
              <a:t>specifications are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form:</a:t>
            </a:r>
          </a:p>
          <a:p>
            <a:pPr marL="558165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Package</a:t>
            </a:r>
            <a:r>
              <a:rPr sz="2400" spc="-1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impor</a:t>
            </a:r>
            <a:r>
              <a:rPr sz="2400" dirty="0"/>
              <a:t>t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ecifications</a:t>
            </a:r>
            <a:endParaRPr sz="2400" dirty="0"/>
          </a:p>
          <a:p>
            <a:pPr marL="547370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20" dirty="0"/>
              <a:t>Us</a:t>
            </a:r>
            <a:r>
              <a:rPr sz="2400" spc="-10" dirty="0"/>
              <a:t>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cod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400" spc="-5" dirty="0"/>
              <a:t>additions</a:t>
            </a:r>
            <a:endParaRPr sz="2400" dirty="0"/>
          </a:p>
          <a:p>
            <a:pPr marL="558165" marR="1115060" indent="-228600">
              <a:lnSpc>
                <a:spcPts val="2600"/>
              </a:lnSpc>
              <a:spcBef>
                <a:spcPts val="94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5" dirty="0"/>
              <a:t>Te</a:t>
            </a:r>
            <a:r>
              <a:rPr sz="2400" spc="-10" dirty="0"/>
              <a:t>r</a:t>
            </a:r>
            <a:r>
              <a:rPr sz="2400" spc="-20" dirty="0"/>
              <a:t>m</a:t>
            </a:r>
            <a:r>
              <a:rPr sz="2400" spc="-5" dirty="0"/>
              <a:t>ina</a:t>
            </a:r>
            <a:r>
              <a:rPr sz="2400" dirty="0"/>
              <a:t>l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10" dirty="0"/>
              <a:t> </a:t>
            </a:r>
            <a:r>
              <a:rPr sz="2400" spc="-15" dirty="0"/>
              <a:t>non-</a:t>
            </a:r>
            <a:r>
              <a:rPr sz="2400" spc="-155" dirty="0"/>
              <a:t> </a:t>
            </a:r>
            <a:r>
              <a:rPr sz="2400" spc="-5" dirty="0"/>
              <a:t>terminal declarations</a:t>
            </a:r>
            <a:endParaRPr sz="2400" dirty="0"/>
          </a:p>
          <a:p>
            <a:pPr marL="558165" marR="124523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A </a:t>
            </a:r>
            <a:r>
              <a:rPr sz="2400" spc="-5" dirty="0"/>
              <a:t>context</a:t>
            </a:r>
            <a:r>
              <a:rPr sz="2400" dirty="0"/>
              <a:t>-</a:t>
            </a:r>
            <a:r>
              <a:rPr sz="2400" spc="-150" dirty="0"/>
              <a:t> </a:t>
            </a:r>
            <a:r>
              <a:rPr sz="2400" dirty="0"/>
              <a:t>free</a:t>
            </a:r>
            <a:r>
              <a:rPr sz="2400" spc="-5" dirty="0"/>
              <a:t> </a:t>
            </a:r>
            <a:r>
              <a:rPr sz="2400" dirty="0"/>
              <a:t>grammar, </a:t>
            </a:r>
            <a:r>
              <a:rPr sz="2400" spc="-20" dirty="0"/>
              <a:t>augmente</a:t>
            </a:r>
            <a:r>
              <a:rPr sz="2400" spc="-15" dirty="0"/>
              <a:t>d</a:t>
            </a:r>
            <a:r>
              <a:rPr sz="2400" spc="5" dirty="0"/>
              <a:t> </a:t>
            </a:r>
            <a:r>
              <a:rPr sz="2400" spc="-15" dirty="0"/>
              <a:t>with</a:t>
            </a:r>
            <a:r>
              <a:rPr sz="2400" spc="-10" dirty="0"/>
              <a:t> </a:t>
            </a:r>
            <a:r>
              <a:rPr sz="2400" spc="-5" dirty="0"/>
              <a:t>Jav</a:t>
            </a:r>
            <a:r>
              <a:rPr sz="2400" dirty="0"/>
              <a:t>a</a:t>
            </a:r>
            <a:r>
              <a:rPr sz="2400" spc="-5" dirty="0"/>
              <a:t> code </a:t>
            </a:r>
            <a:r>
              <a:rPr sz="2400" spc="-15" dirty="0"/>
              <a:t>fragments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Package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Impor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Specifications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9565">
              <a:lnSpc>
                <a:spcPts val="3010"/>
              </a:lnSpc>
              <a:spcBef>
                <a:spcPts val="640"/>
              </a:spcBef>
            </a:pP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define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package</a:t>
            </a:r>
            <a:r>
              <a:rPr spc="5" dirty="0"/>
              <a:t> </a:t>
            </a:r>
            <a:r>
              <a:rPr spc="-15" dirty="0"/>
              <a:t>name</a:t>
            </a:r>
            <a:r>
              <a:rPr spc="-10" dirty="0"/>
              <a:t> </a:t>
            </a:r>
            <a:r>
              <a:rPr spc="-15" dirty="0"/>
              <a:t>as:</a:t>
            </a:r>
          </a:p>
          <a:p>
            <a:pPr marL="433070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packag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;</a:t>
            </a:r>
            <a:endParaRPr sz="2400" dirty="0">
              <a:latin typeface="Courier"/>
              <a:cs typeface="Courier"/>
            </a:endParaRPr>
          </a:p>
          <a:p>
            <a:pPr marL="329565">
              <a:lnSpc>
                <a:spcPct val="100000"/>
              </a:lnSpc>
              <a:spcBef>
                <a:spcPts val="425"/>
              </a:spcBef>
            </a:pPr>
            <a:r>
              <a:rPr spc="-20" dirty="0"/>
              <a:t>You add</a:t>
            </a:r>
            <a:r>
              <a:rPr spc="-5" dirty="0"/>
              <a:t> </a:t>
            </a:r>
            <a:r>
              <a:rPr spc="-15" dirty="0"/>
              <a:t>imports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</a:t>
            </a:r>
            <a:r>
              <a:rPr spc="-5" dirty="0"/>
              <a:t> </a:t>
            </a:r>
            <a:r>
              <a:rPr spc="-15" dirty="0"/>
              <a:t>as:</a:t>
            </a:r>
          </a:p>
          <a:p>
            <a:pPr marL="329565">
              <a:lnSpc>
                <a:spcPct val="100000"/>
              </a:lnSpc>
              <a:spcBef>
                <a:spcPts val="340"/>
              </a:spcBef>
            </a:pPr>
            <a:r>
              <a:rPr sz="2400" b="1" spc="-5" dirty="0">
                <a:latin typeface="Courier"/>
                <a:cs typeface="Courier"/>
              </a:rPr>
              <a:t>impor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java_cup.runtime.*;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30" dirty="0">
                <a:solidFill>
                  <a:srgbClr val="FF0000"/>
                </a:solidFill>
              </a:rPr>
              <a:t>P</a:t>
            </a:r>
            <a:r>
              <a:rPr spc="-85" dirty="0">
                <a:solidFill>
                  <a:srgbClr val="FF0000"/>
                </a:solidFill>
              </a:rPr>
              <a:t>r</a:t>
            </a:r>
            <a:r>
              <a:rPr spc="-5" dirty="0">
                <a:solidFill>
                  <a:srgbClr val="FF0000"/>
                </a:solidFill>
              </a:rPr>
              <a:t>ediction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68" y="1677434"/>
            <a:ext cx="5353685" cy="690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576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trying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possibly work.</a:t>
            </a:r>
            <a:endParaRPr sz="2600" dirty="0">
              <a:latin typeface="Lucida Sans"/>
              <a:cs typeface="Lucida Sans"/>
            </a:endParaRPr>
          </a:p>
          <a:p>
            <a:pPr marL="12700" marR="3683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For example,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identifier,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useless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begins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integer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literal.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Before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might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current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  <a:p>
            <a:pPr marL="12700" marR="6019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’</a:t>
            </a:r>
            <a:r>
              <a:rPr sz="2600" spc="-10" dirty="0">
                <a:latin typeface="Lucida Sans"/>
                <a:cs typeface="Lucida Sans"/>
              </a:rPr>
              <a:t>t, th</a:t>
            </a:r>
            <a:r>
              <a:rPr sz="2600" spc="-20" dirty="0">
                <a:latin typeface="Lucida Sans"/>
                <a:cs typeface="Lucida Sans"/>
              </a:rPr>
              <a:t>er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way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considered could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0" dirty="0">
                <a:latin typeface="Lucida Sans"/>
                <a:cs typeface="Lucida Sans"/>
              </a:rPr>
              <a:t> we’ll</a:t>
            </a:r>
            <a:r>
              <a:rPr sz="2600" spc="-15" dirty="0">
                <a:latin typeface="Lucida Sans"/>
                <a:cs typeface="Lucida Sans"/>
              </a:rPr>
              <a:t> ignore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predict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55" dirty="0">
                <a:latin typeface="Lucida Sans"/>
                <a:cs typeface="Lucida Sans"/>
              </a:rPr>
              <a:t>function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ght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lly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413375" cy="4855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  <a:tabLst>
                <a:tab pos="1649095" algn="l"/>
              </a:tabLst>
            </a:pPr>
            <a:r>
              <a:rPr sz="2600" spc="-2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(first) tokens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derivable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fro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endParaRPr sz="3075" baseline="-17615">
              <a:latin typeface="Lucida Sans"/>
              <a:cs typeface="Lucida Sans"/>
            </a:endParaRPr>
          </a:p>
          <a:p>
            <a:pPr marL="12700" marR="521334">
              <a:lnSpc>
                <a:spcPts val="3979"/>
              </a:lnSpc>
              <a:spcBef>
                <a:spcPts val="160"/>
              </a:spcBef>
              <a:tabLst>
                <a:tab pos="378460" algn="l"/>
              </a:tabLst>
            </a:pPr>
            <a:r>
              <a:rPr sz="2600" spc="-20" dirty="0">
                <a:latin typeface="Lucida Sans"/>
                <a:cs typeface="Lucida Sans"/>
              </a:rPr>
              <a:t>=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-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54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r>
              <a:rPr sz="2600" spc="-15" dirty="0">
                <a:latin typeface="Lucida Sans"/>
                <a:cs typeface="Lucida Sans"/>
              </a:rPr>
              <a:t> 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94255" algn="l"/>
                <a:tab pos="2770505" algn="l"/>
                <a:tab pos="3146425" algn="l"/>
                <a:tab pos="406463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2685" algn="l"/>
                <a:tab pos="52520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10" dirty="0">
                <a:latin typeface="Arial"/>
                <a:cs typeface="Arial"/>
              </a:rPr>
              <a:t>f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742315">
              <a:lnSpc>
                <a:spcPct val="100000"/>
              </a:lnSpc>
              <a:spcBef>
                <a:spcPts val="384"/>
              </a:spcBef>
              <a:tabLst>
                <a:tab pos="1386840" algn="l"/>
                <a:tab pos="2433320" algn="l"/>
                <a:tab pos="3314065" algn="l"/>
                <a:tab pos="3606800" algn="l"/>
                <a:tab pos="4669790" algn="l"/>
                <a:tab pos="496443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</a:t>
            </a:r>
            <a:r>
              <a:rPr sz="2600" b="1" spc="-20" dirty="0">
                <a:latin typeface="Arial"/>
                <a:cs typeface="Arial"/>
              </a:rPr>
              <a:t>r</a:t>
            </a:r>
            <a:r>
              <a:rPr sz="2600" b="1" spc="-15" dirty="0">
                <a:latin typeface="Arial"/>
                <a:cs typeface="Arial"/>
              </a:rPr>
              <a:t>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IdList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  <a:p>
            <a:pPr marL="116205" marR="1048385" indent="626110">
              <a:lnSpc>
                <a:spcPts val="3500"/>
              </a:lnSpc>
              <a:spcBef>
                <a:spcPts val="170"/>
              </a:spcBef>
              <a:tabLst>
                <a:tab pos="1386840" algn="l"/>
                <a:tab pos="2432050" algn="l"/>
                <a:tab pos="2909570" algn="l"/>
                <a:tab pos="4045585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5" dirty="0">
                <a:latin typeface="Arial"/>
                <a:cs typeface="Arial"/>
              </a:rPr>
              <a:t>Label	id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430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228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0704" y="6209652"/>
          <a:ext cx="6041136" cy="2311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2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24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Label	id =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Exp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he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{if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574925" algn="l"/>
                          <a:tab pos="2800350" algn="l"/>
                          <a:tab pos="3620135" algn="l"/>
                          <a:tab pos="384556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	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IdLis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{re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97380" algn="l"/>
                          <a:tab pos="2264410" algn="l"/>
                          <a:tab pos="313944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Lab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	(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it}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511165" cy="7731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16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 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token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avoid trying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clearly</a:t>
            </a:r>
            <a:r>
              <a:rPr sz="2600" spc="-10" dirty="0">
                <a:latin typeface="Lucida Sans"/>
                <a:cs typeface="Lucida Sans"/>
              </a:rPr>
              <a:t> won’t </a:t>
            </a:r>
            <a:r>
              <a:rPr sz="2600" spc="-15" dirty="0">
                <a:latin typeface="Lucida Sans"/>
                <a:cs typeface="Lucida Sans"/>
              </a:rPr>
              <a:t>work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0" dirty="0">
                <a:latin typeface="Lucida Sans"/>
                <a:cs typeface="Lucida Sans"/>
              </a:rPr>
              <a:t> fa</a:t>
            </a:r>
            <a:r>
              <a:rPr sz="2600" spc="-15" dirty="0">
                <a:latin typeface="Lucida Sans"/>
                <a:cs typeface="Lucida Sans"/>
              </a:rPr>
              <a:t>ster.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But what is the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production?</a:t>
            </a:r>
            <a:endParaRPr sz="2600" dirty="0">
              <a:latin typeface="Lucida Sans"/>
              <a:cs typeface="Lucida Sans"/>
            </a:endParaRPr>
          </a:p>
          <a:p>
            <a:pPr marL="12700" marR="92075">
              <a:lnSpc>
                <a:spcPts val="2700"/>
              </a:lnSpc>
              <a:spcBef>
                <a:spcPts val="825"/>
              </a:spcBef>
            </a:pPr>
            <a:r>
              <a:rPr sz="2600" spc="-10" dirty="0">
                <a:latin typeface="Lucida Sans"/>
                <a:cs typeface="Lucida Sans"/>
              </a:rPr>
              <a:t>It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what’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 </a:t>
            </a:r>
            <a:r>
              <a:rPr sz="2600" spc="-1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ch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</a:t>
            </a:r>
            <a:r>
              <a:rPr sz="2600" spc="-10" dirty="0">
                <a:latin typeface="Lucida Sans"/>
                <a:cs typeface="Lucida Sans"/>
              </a:rPr>
              <a:t>hin</a:t>
            </a:r>
            <a:r>
              <a:rPr sz="2600" spc="-15" dirty="0">
                <a:latin typeface="Lucida Sans"/>
                <a:cs typeface="Lucida Sans"/>
              </a:rPr>
              <a:t>g!),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we’ll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</a:t>
            </a:r>
            <a:r>
              <a:rPr sz="2600" spc="-5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700" i="1" spc="-25" dirty="0">
                <a:latin typeface="Lucida Sans"/>
                <a:cs typeface="Lucida Sans"/>
              </a:rPr>
              <a:t>follow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</a:t>
            </a:r>
            <a:r>
              <a:rPr sz="2600" spc="-10" dirty="0">
                <a:latin typeface="Lucida Sans"/>
                <a:cs typeface="Lucida Sans"/>
              </a:rPr>
              <a:t>ducti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3500"/>
              </a:lnSpc>
              <a:spcBef>
                <a:spcPts val="150"/>
              </a:spcBef>
              <a:tabLst>
                <a:tab pos="4029710" algn="l"/>
              </a:tabLst>
            </a:pPr>
            <a:r>
              <a:rPr sz="2600" spc="-25" dirty="0">
                <a:latin typeface="Lucida Sans"/>
                <a:cs typeface="Lucida Sans"/>
              </a:rPr>
              <a:t>Tha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Predict(A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 </a:t>
            </a: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definition)</a:t>
            </a:r>
            <a:endParaRPr sz="2600" dirty="0">
              <a:latin typeface="Lucida Sans"/>
              <a:cs typeface="Lucida Sans"/>
            </a:endParaRPr>
          </a:p>
          <a:p>
            <a:pPr marL="12700" marR="43180">
              <a:lnSpc>
                <a:spcPct val="127299"/>
              </a:lnSpc>
              <a:spcBef>
                <a:spcPts val="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Follow(Label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0" dirty="0">
                <a:latin typeface="Symbol"/>
                <a:cs typeface="Symbol"/>
              </a:rPr>
              <a:t>λ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4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{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}</a:t>
            </a:r>
            <a:endParaRPr sz="2600" dirty="0">
              <a:latin typeface="Lucida Sans"/>
              <a:cs typeface="Lucida Sans"/>
            </a:endParaRPr>
          </a:p>
          <a:p>
            <a:pPr marL="12700" marR="25400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(s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0" dirty="0">
                <a:latin typeface="Lucida Sans"/>
                <a:cs typeface="Lucida Sans"/>
              </a:rPr>
              <a:t> im</a:t>
            </a:r>
            <a:r>
              <a:rPr sz="2600" spc="-15" dirty="0">
                <a:latin typeface="Lucida Sans"/>
                <a:cs typeface="Lucida Sans"/>
              </a:rPr>
              <a:t>mediately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20" dirty="0">
                <a:latin typeface="Lucida Sans"/>
                <a:cs typeface="Lucida Sans"/>
              </a:rPr>
              <a:t>abel</a:t>
            </a:r>
            <a:r>
              <a:rPr sz="2600" spc="-15" dirty="0">
                <a:latin typeface="Lucida Sans"/>
                <a:cs typeface="Lucida Sans"/>
              </a:rPr>
              <a:t>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given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229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789" y="965218"/>
            <a:ext cx="5412740" cy="79153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latin typeface="Lucida Sans"/>
                <a:cs typeface="Lucida Sans"/>
              </a:rPr>
              <a:t>Now </a:t>
            </a: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 dirty="0">
              <a:latin typeface="Lucida Sans"/>
              <a:cs typeface="Lucida Sans"/>
            </a:endParaRPr>
          </a:p>
          <a:p>
            <a:pPr marL="127000">
              <a:lnSpc>
                <a:spcPct val="100000"/>
              </a:lnSpc>
              <a:spcBef>
                <a:spcPts val="384"/>
              </a:spcBef>
            </a:pP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30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(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315" dirty="0">
                <a:latin typeface="Arial"/>
                <a:cs typeface="Arial"/>
              </a:rPr>
              <a:t>i</a:t>
            </a:r>
            <a:r>
              <a:rPr sz="2600" spc="210" dirty="0">
                <a:latin typeface="Arial"/>
                <a:cs typeface="Arial"/>
              </a:rPr>
              <a:t>n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265" dirty="0">
                <a:latin typeface="Arial"/>
                <a:cs typeface="Arial"/>
              </a:rPr>
              <a:t>l</a:t>
            </a:r>
            <a:r>
              <a:rPr sz="2600" spc="270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 </a:t>
            </a:r>
            <a:r>
              <a:rPr sz="2600" spc="40" dirty="0">
                <a:latin typeface="Arial"/>
                <a:cs typeface="Arial"/>
              </a:rPr>
              <a:t>)</a:t>
            </a:r>
            <a:r>
              <a:rPr sz="2600" spc="160" dirty="0">
                <a:latin typeface="Arial"/>
                <a:cs typeface="Arial"/>
              </a:rPr>
              <a:t> </a:t>
            </a:r>
            <a:r>
              <a:rPr sz="2600" spc="-9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137795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Our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7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0" dirty="0">
                <a:latin typeface="Arial"/>
                <a:cs typeface="Aria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125" dirty="0">
                <a:latin typeface="Arial"/>
                <a:cs typeface="Arial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4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</a:t>
            </a:r>
            <a:endParaRPr sz="2600" dirty="0">
              <a:latin typeface="Lucida Sans"/>
              <a:cs typeface="Lucida Sans"/>
            </a:endParaRPr>
          </a:p>
          <a:p>
            <a:pPr marL="23495" indent="92075">
              <a:lnSpc>
                <a:spcPts val="2910"/>
              </a:lnSpc>
              <a:tabLst>
                <a:tab pos="23977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  <a:tabLst>
                <a:tab pos="2767965" algn="l"/>
              </a:tabLst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210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2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2700"/>
              </a:lnSpc>
              <a:spcBef>
                <a:spcPts val="825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320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0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matched,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Lucida Sans"/>
                <a:cs typeface="Lucida Sans"/>
              </a:rPr>
              <a:t>“</a:t>
            </a:r>
            <a:r>
              <a:rPr sz="2600" spc="70" dirty="0">
                <a:latin typeface="Arial"/>
                <a:cs typeface="Arial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doesn’t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4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“</a:t>
            </a:r>
            <a:r>
              <a:rPr sz="2600" spc="-455" dirty="0">
                <a:latin typeface="Lucida Sans"/>
                <a:cs typeface="Lucida Sans"/>
              </a:rPr>
              <a:t> </a:t>
            </a:r>
            <a:r>
              <a:rPr sz="2600" spc="-95" dirty="0">
                <a:latin typeface="Arial"/>
                <a:cs typeface="Arial"/>
              </a:rPr>
              <a:t>=</a:t>
            </a:r>
            <a:r>
              <a:rPr sz="2600" spc="-409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”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b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0" dirty="0">
                <a:latin typeface="Lucida Sans"/>
                <a:cs typeface="Lucida Sans"/>
              </a:rPr>
              <a:t>c</a:t>
            </a:r>
            <a:r>
              <a:rPr sz="2600" i="1" spc="-30" dirty="0">
                <a:latin typeface="Lucida Sans"/>
                <a:cs typeface="Lucida Sans"/>
              </a:rPr>
              <a:t>k</a:t>
            </a:r>
            <a:r>
              <a:rPr sz="2600" i="1" spc="-15" dirty="0">
                <a:latin typeface="Lucida Sans"/>
                <a:cs typeface="Lucida Sans"/>
              </a:rPr>
              <a:t>u</a:t>
            </a:r>
            <a:r>
              <a:rPr sz="2600" i="1" spc="-20" dirty="0">
                <a:latin typeface="Lucida Sans"/>
                <a:cs typeface="Lucida Sans"/>
              </a:rPr>
              <a:t>p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different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5" dirty="0">
                <a:latin typeface="Arial"/>
                <a:cs typeface="Arial"/>
              </a:rPr>
              <a:t>m</a:t>
            </a:r>
            <a:r>
              <a:rPr sz="2600" spc="220" dirty="0">
                <a:latin typeface="Arial"/>
                <a:cs typeface="Arial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23495">
              <a:lnSpc>
                <a:spcPts val="2910"/>
              </a:lnSpc>
              <a:spcBef>
                <a:spcPts val="350"/>
              </a:spcBef>
            </a:pPr>
            <a:r>
              <a:rPr sz="2600" spc="305" dirty="0">
                <a:latin typeface="Arial"/>
                <a:cs typeface="Arial"/>
              </a:rPr>
              <a:t>i</a:t>
            </a:r>
            <a:r>
              <a:rPr sz="2600" spc="-15" dirty="0">
                <a:latin typeface="Arial"/>
                <a:cs typeface="Arial"/>
              </a:rPr>
              <a:t>d</a:t>
            </a:r>
            <a:r>
              <a:rPr sz="2600" spc="23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cts</a:t>
            </a:r>
            <a:endParaRPr sz="2600" dirty="0">
              <a:latin typeface="Lucida Sans"/>
              <a:cs typeface="Lucida Sans"/>
            </a:endParaRPr>
          </a:p>
          <a:p>
            <a:pPr marL="12700" indent="103505">
              <a:lnSpc>
                <a:spcPts val="2910"/>
              </a:lnSpc>
              <a:tabLst>
                <a:tab pos="2409825" algn="l"/>
                <a:tab pos="2887345" algn="l"/>
                <a:tab pos="4023360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Again,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114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60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6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60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-2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predicted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token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can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match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production.</a:t>
            </a:r>
            <a:endParaRPr sz="2600" dirty="0">
              <a:latin typeface="Lucida Sans"/>
              <a:cs typeface="Lucida Sans"/>
            </a:endParaRPr>
          </a:p>
          <a:p>
            <a:pPr marL="12700" marR="3454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had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misprediction, which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better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before.</a:t>
            </a:r>
            <a:endParaRPr sz="2600" dirty="0">
              <a:latin typeface="Lucida Sans"/>
              <a:cs typeface="Lucida Sans"/>
            </a:endParaRPr>
          </a:p>
          <a:p>
            <a:pPr marL="12700" marR="1079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we’ll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rewrite</a:t>
            </a:r>
            <a:r>
              <a:rPr sz="2600" spc="-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ak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prediction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easier.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328920" cy="272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We remove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35" dirty="0">
                <a:latin typeface="Lucida Sans"/>
                <a:cs typeface="Lucida Sans"/>
              </a:rPr>
              <a:t> </a:t>
            </a:r>
            <a:r>
              <a:rPr sz="2600" spc="110" dirty="0">
                <a:latin typeface="Arial"/>
                <a:cs typeface="Arial"/>
              </a:rPr>
              <a:t>La</a:t>
            </a:r>
            <a:r>
              <a:rPr sz="2600" spc="215" dirty="0">
                <a:latin typeface="Arial"/>
                <a:cs typeface="Arial"/>
              </a:rPr>
              <a:t>b</a:t>
            </a:r>
            <a:r>
              <a:rPr sz="2600" spc="55" dirty="0">
                <a:latin typeface="Arial"/>
                <a:cs typeface="Arial"/>
              </a:rPr>
              <a:t>e</a:t>
            </a:r>
            <a:r>
              <a:rPr sz="2600" spc="90" dirty="0">
                <a:latin typeface="Arial"/>
                <a:cs typeface="Arial"/>
              </a:rPr>
              <a:t>l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prefix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0" dirty="0">
                <a:latin typeface="Lucida Sans"/>
                <a:cs typeface="Lucida Sans"/>
              </a:rPr>
              <a:t> all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-10" dirty="0">
                <a:latin typeface="Lucida Sans"/>
                <a:cs typeface="Lucida Sans"/>
              </a:rPr>
              <a:t> (n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300" dirty="0">
                <a:latin typeface="Arial"/>
                <a:cs typeface="Arial"/>
              </a:rPr>
              <a:t>i</a:t>
            </a:r>
            <a:r>
              <a:rPr sz="2600" spc="220" dirty="0">
                <a:latin typeface="Arial"/>
                <a:cs typeface="Arial"/>
              </a:rPr>
              <a:t>n</a:t>
            </a:r>
            <a:r>
              <a:rPr sz="2600" spc="310" dirty="0">
                <a:latin typeface="Arial"/>
                <a:cs typeface="Arial"/>
              </a:rPr>
              <a:t>t</a:t>
            </a:r>
            <a:r>
              <a:rPr sz="2600" spc="250" dirty="0">
                <a:latin typeface="Arial"/>
                <a:cs typeface="Arial"/>
              </a:rPr>
              <a:t>l</a:t>
            </a:r>
            <a:r>
              <a:rPr sz="2600" spc="265" dirty="0">
                <a:latin typeface="Arial"/>
                <a:cs typeface="Arial"/>
              </a:rPr>
              <a:t>i</a:t>
            </a:r>
            <a:r>
              <a:rPr sz="2600" spc="135" dirty="0">
                <a:latin typeface="Arial"/>
                <a:cs typeface="Arial"/>
              </a:rPr>
              <a:t>t</a:t>
            </a:r>
            <a:r>
              <a:rPr sz="2600" spc="1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ur productions).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 dirty="0">
              <a:latin typeface="Lucida Sans"/>
              <a:cs typeface="Lucida Sans"/>
            </a:endParaRPr>
          </a:p>
          <a:p>
            <a:pPr marL="12700" marR="1219835">
              <a:lnSpc>
                <a:spcPct val="111900"/>
              </a:lnSpc>
              <a:spcBef>
                <a:spcPts val="10"/>
              </a:spcBef>
              <a:tabLst>
                <a:tab pos="2220595" algn="l"/>
                <a:tab pos="2292985" algn="l"/>
                <a:tab pos="2696845" algn="l"/>
                <a:tab pos="3073400" algn="l"/>
                <a:tab pos="3990975" algn="l"/>
              </a:tabLst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Label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 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</a:t>
            </a:r>
            <a:r>
              <a:rPr sz="2600" b="1" spc="-20" dirty="0">
                <a:latin typeface="Arial"/>
                <a:cs typeface="Arial"/>
              </a:rPr>
              <a:t>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8833" y="3772500"/>
            <a:ext cx="11303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0" dirty="0">
                <a:latin typeface="Lucida Sans"/>
                <a:cs typeface="Lucida Sans"/>
              </a:rPr>
              <a:t>|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24969" y="3775983"/>
            <a:ext cx="296799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3335">
              <a:lnSpc>
                <a:spcPct val="112100"/>
              </a:lnSpc>
              <a:tabLst>
                <a:tab pos="489584" algn="l"/>
                <a:tab pos="894080" algn="l"/>
                <a:tab pos="1186180" algn="l"/>
                <a:tab pos="1626235" algn="l"/>
                <a:tab pos="2251710" algn="l"/>
                <a:tab pos="2545080" algn="l"/>
                <a:tab pos="2845435" algn="l"/>
              </a:tabLst>
            </a:pPr>
            <a:r>
              <a:rPr sz="2600" b="1" spc="-10" dirty="0">
                <a:latin typeface="Arial"/>
                <a:cs typeface="Arial"/>
              </a:rPr>
              <a:t>if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then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</a:t>
            </a:r>
            <a:r>
              <a:rPr sz="2600" b="1" spc="-20" dirty="0">
                <a:latin typeface="Arial"/>
                <a:cs typeface="Arial"/>
              </a:rPr>
              <a:t>mt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read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	I</a:t>
            </a:r>
            <a:r>
              <a:rPr sz="2600" b="1" spc="-10" dirty="0">
                <a:latin typeface="Arial"/>
                <a:cs typeface="Arial"/>
              </a:rPr>
              <a:t>dLi</a:t>
            </a:r>
            <a:r>
              <a:rPr sz="2600" b="1" spc="-15" dirty="0">
                <a:latin typeface="Arial"/>
                <a:cs typeface="Arial"/>
              </a:rPr>
              <a:t>st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15" dirty="0">
                <a:latin typeface="Arial"/>
                <a:cs typeface="Arial"/>
              </a:rPr>
              <a:t> id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Args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)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5106106"/>
            <a:ext cx="5184140" cy="377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>
              <a:lnSpc>
                <a:spcPct val="100000"/>
              </a:lnSpc>
            </a:pPr>
            <a:r>
              <a:rPr sz="2600" b="1" spc="-15" dirty="0">
                <a:latin typeface="Arial"/>
                <a:cs typeface="Arial"/>
              </a:rPr>
              <a:t>L</a:t>
            </a:r>
            <a:r>
              <a:rPr sz="2600" b="1" spc="-20" dirty="0">
                <a:latin typeface="Arial"/>
                <a:cs typeface="Arial"/>
              </a:rPr>
              <a:t>a</a:t>
            </a:r>
            <a:r>
              <a:rPr sz="2600" b="1" spc="-15" dirty="0">
                <a:latin typeface="Arial"/>
                <a:cs typeface="Arial"/>
              </a:rPr>
              <a:t>be</a:t>
            </a:r>
            <a:r>
              <a:rPr sz="2600" b="1" spc="-10" dirty="0">
                <a:latin typeface="Arial"/>
                <a:cs typeface="Arial"/>
              </a:rPr>
              <a:t>l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10" dirty="0">
                <a:latin typeface="Arial"/>
                <a:cs typeface="Arial"/>
              </a:rPr>
              <a:t>intlit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: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180467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 dirty="0">
              <a:latin typeface="Symbol"/>
              <a:cs typeface="Symbol"/>
            </a:endParaRPr>
          </a:p>
          <a:p>
            <a:pPr marL="12700" marR="5080" algn="just">
              <a:lnSpc>
                <a:spcPts val="3000"/>
              </a:lnSpc>
              <a:spcBef>
                <a:spcPts val="810"/>
              </a:spcBef>
            </a:pPr>
            <a:r>
              <a:rPr sz="2800" spc="-20" dirty="0">
                <a:latin typeface="Lucida Sans"/>
                <a:cs typeface="Lucida Sans"/>
              </a:rPr>
              <a:t>Now</a:t>
            </a:r>
            <a:r>
              <a:rPr sz="2800" spc="90" dirty="0">
                <a:latin typeface="Lucida Sans"/>
                <a:cs typeface="Lucida Sans"/>
              </a:rPr>
              <a:t> </a:t>
            </a:r>
            <a:r>
              <a:rPr sz="2800" spc="335" dirty="0">
                <a:latin typeface="Arial"/>
                <a:cs typeface="Arial"/>
              </a:rPr>
              <a:t>i</a:t>
            </a:r>
            <a:r>
              <a:rPr sz="2800" spc="-20" dirty="0">
                <a:latin typeface="Arial"/>
                <a:cs typeface="Arial"/>
              </a:rPr>
              <a:t>d</a:t>
            </a:r>
            <a:r>
              <a:rPr sz="2800" spc="250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predicts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different</a:t>
            </a:r>
            <a:r>
              <a:rPr sz="2800" spc="-10" dirty="0">
                <a:latin typeface="Lucida Sans"/>
                <a:cs typeface="Lucida Sans"/>
              </a:rPr>
              <a:t> </a:t>
            </a:r>
            <a:r>
              <a:rPr sz="2800" b="1" spc="-20" dirty="0">
                <a:latin typeface="Arial"/>
                <a:cs typeface="Arial"/>
              </a:rPr>
              <a:t>Basic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25" dirty="0">
                <a:latin typeface="Arial"/>
                <a:cs typeface="Arial"/>
              </a:rPr>
              <a:t>tm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114" dirty="0">
                <a:latin typeface="Arial"/>
                <a:cs typeface="Arial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productions.</a:t>
            </a:r>
            <a:r>
              <a:rPr sz="2800" spc="-5" dirty="0">
                <a:latin typeface="Lucida Sans"/>
                <a:cs typeface="Lucida Sans"/>
              </a:rPr>
              <a:t> </a:t>
            </a:r>
            <a:r>
              <a:rPr sz="2800" spc="-10" dirty="0">
                <a:latin typeface="Lucida Sans"/>
                <a:cs typeface="Lucida Sans"/>
              </a:rPr>
              <a:t>If</a:t>
            </a:r>
            <a:r>
              <a:rPr sz="2800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we</a:t>
            </a:r>
            <a:r>
              <a:rPr sz="2800" spc="-15" dirty="0">
                <a:latin typeface="Lucida Sans"/>
                <a:cs typeface="Lucida Sans"/>
              </a:rPr>
              <a:t> rewrite</a:t>
            </a:r>
            <a:r>
              <a:rPr sz="2800" spc="10" dirty="0">
                <a:latin typeface="Lucida Sans"/>
                <a:cs typeface="Lucida Sans"/>
              </a:rPr>
              <a:t> </a:t>
            </a:r>
            <a:r>
              <a:rPr sz="2800" spc="-15" dirty="0">
                <a:latin typeface="Lucida Sans"/>
                <a:cs typeface="Lucida Sans"/>
              </a:rPr>
              <a:t>these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two</a:t>
            </a:r>
            <a:r>
              <a:rPr sz="2800" spc="5" dirty="0">
                <a:latin typeface="Lucida Sans"/>
                <a:cs typeface="Lucida Sans"/>
              </a:rPr>
              <a:t> </a:t>
            </a:r>
            <a:r>
              <a:rPr sz="2800" spc="-20" dirty="0">
                <a:latin typeface="Lucida Sans"/>
                <a:cs typeface="Lucida Sans"/>
              </a:rPr>
              <a:t>productions into</a:t>
            </a:r>
            <a:endParaRPr sz="2800" dirty="0">
              <a:latin typeface="Lucida Sans"/>
              <a:cs typeface="Lucida Sans"/>
            </a:endParaRPr>
          </a:p>
          <a:p>
            <a:pPr marL="12700" marR="833755">
              <a:lnSpc>
                <a:spcPct val="111900"/>
              </a:lnSpc>
              <a:spcBef>
                <a:spcPts val="100"/>
              </a:spcBef>
              <a:tabLst>
                <a:tab pos="2220595" algn="l"/>
                <a:tab pos="2533650" algn="l"/>
                <a:tab pos="2696845" algn="l"/>
                <a:tab pos="3449954" algn="l"/>
              </a:tabLst>
            </a:pPr>
            <a:r>
              <a:rPr sz="2600" b="1" spc="-15" dirty="0">
                <a:latin typeface="Arial"/>
                <a:cs typeface="Arial"/>
              </a:rPr>
              <a:t>Basic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dirty="0">
                <a:latin typeface="Arial"/>
                <a:cs typeface="Arial"/>
              </a:rPr>
              <a:t>	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tmtSuffix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	</a:t>
            </a:r>
            <a:r>
              <a:rPr sz="2600" b="1" spc="-10" dirty="0">
                <a:latin typeface="Arial"/>
                <a:cs typeface="Arial"/>
              </a:rPr>
              <a:t>;</a:t>
            </a:r>
            <a:endParaRPr sz="2600" dirty="0">
              <a:latin typeface="Arial"/>
              <a:cs typeface="Arial"/>
            </a:endParaRPr>
          </a:p>
          <a:p>
            <a:pPr marL="1263650">
              <a:lnSpc>
                <a:spcPct val="100000"/>
              </a:lnSpc>
              <a:spcBef>
                <a:spcPts val="384"/>
              </a:spcBef>
              <a:tabLst>
                <a:tab pos="2092325" algn="l"/>
                <a:tab pos="3229610" algn="l"/>
              </a:tabLst>
            </a:pPr>
            <a:r>
              <a:rPr sz="2600" spc="-10" dirty="0">
                <a:latin typeface="Lucida Sans"/>
                <a:cs typeface="Lucida Sans"/>
              </a:rPr>
              <a:t>|	</a:t>
            </a:r>
            <a:r>
              <a:rPr sz="2600" b="1" spc="-10" dirty="0">
                <a:latin typeface="Arial"/>
                <a:cs typeface="Arial"/>
              </a:rPr>
              <a:t>( </a:t>
            </a:r>
            <a:r>
              <a:rPr sz="2600" b="1" spc="-15" dirty="0">
                <a:latin typeface="Arial"/>
                <a:cs typeface="Arial"/>
              </a:rPr>
              <a:t>Args	</a:t>
            </a:r>
            <a:r>
              <a:rPr sz="2600" b="1" spc="-10" dirty="0">
                <a:latin typeface="Arial"/>
                <a:cs typeface="Arial"/>
              </a:rPr>
              <a:t>) ;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15280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longer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doubt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over</a:t>
            </a:r>
            <a:r>
              <a:rPr sz="2600" spc="-10" dirty="0">
                <a:latin typeface="Lucida Sans"/>
                <a:cs typeface="Lucida Sans"/>
              </a:rPr>
              <a:t> whic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predicts.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998733"/>
            <a:ext cx="5426710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15" dirty="0">
                <a:latin typeface="Lucida Sans"/>
                <a:cs typeface="Lucida Sans"/>
              </a:rPr>
              <a:t> state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origi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al 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did,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prediction never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fails!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0704" y="2527668"/>
          <a:ext cx="6041136" cy="4138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8056"/>
                <a:gridCol w="1783080"/>
              </a:tblGrid>
              <a:tr h="480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000" b="1" spc="10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on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</a:pP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000" b="1" spc="-3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000" b="1" spc="-5" dirty="0"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2000" b="1" spc="5" dirty="0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2000" b="1" dirty="0">
                          <a:latin typeface="Times New Roman"/>
                          <a:cs typeface="Times New Roman"/>
                        </a:rPr>
                        <a:t>et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8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04364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000" spc="5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tm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ne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!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431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199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7850" algn="l"/>
                          <a:tab pos="2285365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	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mtSu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ix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7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Expr then 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 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840230" algn="l"/>
                          <a:tab pos="2517775" algn="l"/>
                          <a:tab pos="2743200" algn="l"/>
                          <a:tab pos="3560445" algn="l"/>
                          <a:tab pos="3786504" algn="l"/>
                        </a:tabLst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mt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	(	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dList	)	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8130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Arg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	)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( 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939289" algn="l"/>
                          <a:tab pos="2228850" algn="l"/>
                        </a:tabLst>
                      </a:pPr>
                      <a:r>
                        <a:rPr sz="2000" b="1" spc="-3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x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=	Expr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;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 =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7310" algn="l"/>
                          <a:tab pos="201358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int</a:t>
                      </a:r>
                      <a:r>
                        <a:rPr sz="2000" b="1" spc="1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it	: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spc="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4318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  <a:tabLst>
                          <a:tab pos="1336675" algn="l"/>
                        </a:tabLst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be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l </a:t>
                      </a:r>
                      <a:r>
                        <a:rPr sz="2000" dirty="0">
                          <a:latin typeface="Symbol"/>
                          <a:cs typeface="Symbol"/>
                        </a:rPr>
                        <a:t>→	λ</a:t>
                      </a:r>
                      <a:endParaRPr sz="20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4318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{i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id,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read}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4318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4318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22265" cy="4674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8163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Whenever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decide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pre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ict</a:t>
            </a:r>
            <a:r>
              <a:rPr sz="2600" spc="-15" dirty="0">
                <a:latin typeface="Lucida Sans"/>
                <a:cs typeface="Lucida Sans"/>
              </a:rPr>
              <a:t> sets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disjoint.</a:t>
            </a:r>
            <a:endParaRPr sz="2600" dirty="0">
              <a:latin typeface="Lucida Sans"/>
              <a:cs typeface="Lucida Sans"/>
            </a:endParaRPr>
          </a:p>
          <a:p>
            <a:pPr marL="12700" marR="68199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input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 </a:t>
            </a:r>
            <a:r>
              <a:rPr sz="2600" spc="-15" dirty="0">
                <a:latin typeface="Lucida Sans"/>
                <a:cs typeface="Lucida Sans"/>
              </a:rPr>
              <a:t>predict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unique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syntax error).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mis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redict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production,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never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backup,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parsing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fast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absolutely accurate!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pc="-5" dirty="0">
                <a:solidFill>
                  <a:srgbClr val="FF0000"/>
                </a:solidFill>
              </a:rPr>
              <a:t>LL(1</a:t>
            </a:r>
            <a:r>
              <a:rPr dirty="0">
                <a:solidFill>
                  <a:srgbClr val="FF0000"/>
                </a:solidFill>
              </a:rPr>
              <a:t>)</a:t>
            </a:r>
            <a:r>
              <a:rPr spc="-5" dirty="0">
                <a:solidFill>
                  <a:srgbClr val="FF0000"/>
                </a:solidFill>
              </a:rPr>
              <a:t> </a:t>
            </a:r>
            <a:r>
              <a:rPr spc="-30" dirty="0">
                <a:solidFill>
                  <a:srgbClr val="FF0000"/>
                </a:solidFill>
              </a:rPr>
              <a:t>Gr</a:t>
            </a:r>
            <a:r>
              <a:rPr spc="-5" dirty="0">
                <a:solidFill>
                  <a:srgbClr val="FF0000"/>
                </a:solidFill>
              </a:rPr>
              <a:t>amma</a:t>
            </a:r>
            <a:r>
              <a:rPr spc="-25" dirty="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5400" y="1600200"/>
            <a:ext cx="5473700" cy="5561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6559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whose</a:t>
            </a:r>
            <a:r>
              <a:rPr sz="2600" spc="-10" dirty="0">
                <a:latin typeface="Lucida Sans"/>
                <a:cs typeface="Lucida Sans"/>
              </a:rPr>
              <a:t> 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di</a:t>
            </a:r>
            <a:r>
              <a:rPr sz="2600" spc="-10" dirty="0">
                <a:latin typeface="Lucida Sans"/>
                <a:cs typeface="Lucida Sans"/>
              </a:rPr>
              <a:t>sjo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said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b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70" dirty="0">
                <a:latin typeface="Lucida Sans"/>
                <a:cs typeface="Lucida Sans"/>
              </a:rPr>
              <a:t>LL(1</a:t>
            </a:r>
            <a:r>
              <a:rPr sz="2700" i="1" spc="-50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3975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</a:t>
            </a:r>
            <a:r>
              <a:rPr sz="2600" spc="-15" dirty="0">
                <a:latin typeface="Lucida Sans"/>
                <a:cs typeface="Lucida Sans"/>
              </a:rPr>
              <a:t>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ideally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ited for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down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0" dirty="0">
                <a:latin typeface="Lucida Sans"/>
                <a:cs typeface="Lucida Sans"/>
              </a:rPr>
              <a:t>ec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lw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correctly predic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20" dirty="0">
                <a:latin typeface="Lucida Sans"/>
                <a:cs typeface="Lucida Sans"/>
              </a:rPr>
              <a:t>expan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y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5" dirty="0">
                <a:latin typeface="Lucida Sans"/>
                <a:cs typeface="Lucida Sans"/>
              </a:rPr>
              <a:t> termina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backup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</a:t>
            </a:r>
            <a:r>
              <a:rPr sz="2600" spc="-10" dirty="0">
                <a:latin typeface="Lucida Sans"/>
                <a:cs typeface="Lucida Sans"/>
              </a:rPr>
              <a:t> needed.</a:t>
            </a:r>
            <a:endParaRPr sz="2600" dirty="0">
              <a:latin typeface="Lucida Sans"/>
              <a:cs typeface="Lucida Sans"/>
            </a:endParaRPr>
          </a:p>
          <a:p>
            <a:pPr marL="12700" marR="3168650">
              <a:lnSpc>
                <a:spcPts val="3500"/>
              </a:lnSpc>
              <a:spcBef>
                <a:spcPts val="1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ally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let First(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endParaRPr sz="2600" dirty="0">
              <a:latin typeface="Lucida Sans"/>
              <a:cs typeface="Lucida Sans"/>
            </a:endParaRPr>
          </a:p>
          <a:p>
            <a:pPr marL="116205">
              <a:lnSpc>
                <a:spcPct val="100000"/>
              </a:lnSpc>
              <a:spcBef>
                <a:spcPts val="560"/>
              </a:spcBef>
            </a:pPr>
            <a:r>
              <a:rPr sz="2600" spc="-15" dirty="0">
                <a:latin typeface="Lucida Sans"/>
                <a:cs typeface="Lucida Sans"/>
              </a:rPr>
              <a:t>{a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54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77" baseline="2845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a...}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545"/>
              </a:spcBef>
              <a:tabLst>
                <a:tab pos="1950720" algn="l"/>
                <a:tab pos="4319270" algn="l"/>
              </a:tabLst>
            </a:pPr>
            <a:r>
              <a:rPr sz="2600" spc="-15" dirty="0">
                <a:latin typeface="Lucida Sans"/>
                <a:cs typeface="Lucida Sans"/>
              </a:rPr>
              <a:t>Follow(</a:t>
            </a:r>
            <a:r>
              <a:rPr sz="2600" spc="-10" dirty="0">
                <a:latin typeface="Lucida Sans"/>
                <a:cs typeface="Lucida Sans"/>
              </a:rPr>
              <a:t>A)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{a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V</a:t>
            </a:r>
            <a:r>
              <a:rPr sz="3075" spc="7" baseline="-17615" dirty="0">
                <a:latin typeface="Lucida Sans"/>
                <a:cs typeface="Lucida Sans"/>
              </a:rPr>
              <a:t>t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|</a:t>
            </a:r>
            <a:r>
              <a:rPr sz="2600" spc="2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...Aa...}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912995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1471295" indent="-104139">
              <a:lnSpc>
                <a:spcPct val="124200"/>
              </a:lnSpc>
              <a:tabLst>
                <a:tab pos="54102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r>
              <a:rPr sz="3075" spc="262" baseline="284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Symbol"/>
                <a:cs typeface="Symbol"/>
              </a:rPr>
              <a:t>λ</a:t>
            </a:r>
            <a:endParaRPr sz="2600">
              <a:latin typeface="Symbol"/>
              <a:cs typeface="Symbol"/>
            </a:endParaRPr>
          </a:p>
          <a:p>
            <a:pPr marL="116205">
              <a:lnSpc>
                <a:spcPct val="100000"/>
              </a:lnSpc>
              <a:spcBef>
                <a:spcPts val="60"/>
              </a:spcBef>
            </a:pPr>
            <a:r>
              <a:rPr sz="2600" spc="-2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Fir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t(</a:t>
            </a:r>
            <a:r>
              <a:rPr sz="2600" spc="-5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Follow(A)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235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2505" y="2263659"/>
            <a:ext cx="65278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6583" y="2263659"/>
            <a:ext cx="1997710" cy="425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Fi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st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77" y="2769620"/>
            <a:ext cx="5354955" cy="4714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0350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CFG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has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prope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y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distinct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lefthand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68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15" baseline="-17615" dirty="0">
                <a:latin typeface="Lucida Sans"/>
                <a:cs typeface="Lucida Sans"/>
              </a:rPr>
              <a:t>n</a:t>
            </a:r>
            <a:r>
              <a:rPr sz="3075" spc="24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...</a:t>
            </a:r>
            <a:r>
              <a:rPr sz="2600" spc="-30" dirty="0">
                <a:latin typeface="Lucida Sans"/>
                <a:cs typeface="Lucida Sans"/>
              </a:rPr>
              <a:t>Y</a:t>
            </a:r>
            <a:r>
              <a:rPr sz="3075" spc="22" baseline="-17615" dirty="0">
                <a:latin typeface="Lucida Sans"/>
                <a:cs typeface="Lucida Sans"/>
              </a:rPr>
              <a:t>m</a:t>
            </a:r>
            <a:endParaRPr sz="3075" baseline="-17615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</a:t>
            </a:r>
            <a:r>
              <a:rPr sz="2600" spc="-10" dirty="0">
                <a:latin typeface="Lucida Sans"/>
                <a:cs typeface="Lucida Sans"/>
              </a:rPr>
              <a:t>at</a:t>
            </a:r>
            <a:endParaRPr sz="2600" dirty="0">
              <a:latin typeface="Lucida Sans"/>
              <a:cs typeface="Lucida Sans"/>
            </a:endParaRPr>
          </a:p>
          <a:p>
            <a:pPr marL="12700" indent="-635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X</a:t>
            </a:r>
            <a:r>
              <a:rPr sz="3075" spc="22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X</a:t>
            </a:r>
            <a:r>
              <a:rPr sz="3075" spc="7" baseline="-176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  <a:tabLst>
                <a:tab pos="3672840" algn="l"/>
              </a:tabLst>
            </a:pPr>
            <a:r>
              <a:rPr sz="2600" spc="-15" dirty="0">
                <a:latin typeface="Lucida Sans"/>
                <a:cs typeface="Lucida Sans"/>
              </a:rPr>
              <a:t>Predi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t(A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5" dirty="0">
                <a:latin typeface="Lucida Sans"/>
                <a:cs typeface="Lucida Sans"/>
              </a:rPr>
              <a:t>...</a:t>
            </a:r>
            <a:r>
              <a:rPr sz="2600" spc="-10" dirty="0">
                <a:latin typeface="Lucida Sans"/>
                <a:cs typeface="Lucida Sans"/>
              </a:rPr>
              <a:t>Y</a:t>
            </a:r>
            <a:r>
              <a:rPr sz="3075" spc="30" baseline="-17615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Symbol"/>
                <a:cs typeface="Symbol"/>
              </a:rPr>
              <a:t>φ</a:t>
            </a:r>
            <a:endParaRPr sz="2600" dirty="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2600" spc="-15" dirty="0">
                <a:latin typeface="Lucida Sans"/>
                <a:cs typeface="Lucida Sans"/>
              </a:rPr>
              <a:t>then </a:t>
            </a:r>
            <a:r>
              <a:rPr sz="2600" spc="-20" dirty="0">
                <a:latin typeface="Lucida Sans"/>
                <a:cs typeface="Lucida Sans"/>
              </a:rPr>
              <a:t>G 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LL(1) grammars a</a:t>
            </a:r>
            <a:r>
              <a:rPr sz="260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eas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man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ce predictions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correct.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236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6020326"/>
            <a:ext cx="5012055" cy="1383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set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 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disjoint,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 gramm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LL(1).</a:t>
            </a:r>
            <a:endParaRPr sz="26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1560" y="1828152"/>
          <a:ext cx="5745480" cy="3886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1978"/>
                <a:gridCol w="2873502"/>
              </a:tblGrid>
              <a:tr h="53263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oduct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</a:pPr>
                      <a:r>
                        <a:rPr sz="2400" b="1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2400" b="1" spc="-4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ed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400" b="1" spc="-5" dirty="0">
                          <a:latin typeface="Times New Roman"/>
                          <a:cs typeface="Times New Roman"/>
                        </a:rPr>
                        <a:t> Se</a:t>
                      </a:r>
                      <a:r>
                        <a:rPr sz="2400" b="1" dirty="0">
                          <a:latin typeface="Times New Roman"/>
                          <a:cs typeface="Times New Roman"/>
                        </a:rPr>
                        <a:t>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27177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7795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8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	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b,d,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39954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</a:t>
                      </a:r>
                      <a:r>
                        <a:rPr sz="2800" spc="90" dirty="0">
                          <a:latin typeface="Symbol"/>
                          <a:cs typeface="Symbo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	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{b,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d,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7784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8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104140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spc="-5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2800" b="1" spc="-5" dirty="0">
                          <a:latin typeface="Arial"/>
                          <a:cs typeface="Arial"/>
                        </a:rPr>
                        <a:t> a}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9307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40460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</a:t>
                      </a:r>
                      <a:r>
                        <a:rPr sz="2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28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dirty="0">
                          <a:latin typeface="Arial"/>
                          <a:cs typeface="Arial"/>
                        </a:rPr>
                        <a:t>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8546">
                <a:tc>
                  <a:txBody>
                    <a:bodyPr/>
                    <a:lstStyle/>
                    <a:p>
                      <a:pPr marL="137795">
                        <a:lnSpc>
                          <a:spcPct val="100000"/>
                        </a:lnSpc>
                        <a:tabLst>
                          <a:tab pos="591820" algn="l"/>
                          <a:tab pos="1139825" algn="l"/>
                        </a:tabLst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D	</a:t>
                      </a:r>
                      <a:r>
                        <a:rPr sz="2800" dirty="0">
                          <a:latin typeface="Symbol"/>
                          <a:cs typeface="Symbol"/>
                        </a:rPr>
                        <a:t>→	λ</a:t>
                      </a:r>
                      <a:endParaRPr sz="2800">
                        <a:latin typeface="Symbol"/>
                        <a:cs typeface="Symbol"/>
                      </a:endParaRPr>
                    </a:p>
                  </a:txBody>
                  <a:tcPr marL="0" marR="0" marT="0" marB="0">
                    <a:lnL w="27177">
                      <a:solidFill>
                        <a:srgbClr val="000000"/>
                      </a:solidFill>
                      <a:prstDash val="solid"/>
                    </a:lnL>
                    <a:lnR w="7366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Arial"/>
                          <a:cs typeface="Arial"/>
                        </a:rPr>
                        <a:t>{ a }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6">
                      <a:solidFill>
                        <a:srgbClr val="000000"/>
                      </a:solidFill>
                      <a:prstDash val="solid"/>
                    </a:lnL>
                    <a:lnR w="27178">
                      <a:solidFill>
                        <a:srgbClr val="000000"/>
                      </a:solidFill>
                      <a:prstDash val="solid"/>
                    </a:lnR>
                    <a:lnT w="7366">
                      <a:solidFill>
                        <a:srgbClr val="000000"/>
                      </a:solidFill>
                      <a:prstDash val="solid"/>
                    </a:lnT>
                    <a:lnB w="2717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Additions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386070" cy="665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2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 parser: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8700"/>
              </a:lnSpc>
              <a:spcBef>
                <a:spcPts val="895"/>
              </a:spcBef>
            </a:pP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 holds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 action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7900"/>
              </a:lnSpc>
              <a:spcBef>
                <a:spcPts val="1030"/>
              </a:spcBef>
            </a:pPr>
            <a:r>
              <a:rPr sz="2200" b="1" spc="-15" dirty="0">
                <a:latin typeface="Courier"/>
                <a:cs typeface="Courier"/>
              </a:rPr>
              <a:t>parser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generated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cla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6040" algn="just">
              <a:lnSpc>
                <a:spcPct val="88800"/>
              </a:lnSpc>
              <a:spcBef>
                <a:spcPts val="965"/>
              </a:spcBef>
            </a:pPr>
            <a:r>
              <a:rPr sz="2400" b="1" spc="-5" dirty="0">
                <a:latin typeface="Courier"/>
                <a:cs typeface="Courier"/>
              </a:rPr>
              <a:t>ini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66040">
              <a:lnSpc>
                <a:spcPct val="89200"/>
              </a:lnSpc>
              <a:spcBef>
                <a:spcPts val="955"/>
              </a:spcBef>
            </a:pPr>
            <a:r>
              <a:rPr sz="2400" b="1" spc="-5" dirty="0">
                <a:latin typeface="Courier"/>
                <a:cs typeface="Courier"/>
              </a:rPr>
              <a:t>sca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14400"/>
            <a:ext cx="5969022" cy="852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300"/>
              </a:lnSpc>
            </a:pPr>
            <a:r>
              <a:rPr sz="30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Non-t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Declarations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918226"/>
            <a:ext cx="528066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ymbol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696734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termi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al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classname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719" y="2696734"/>
            <a:ext cx="2553970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2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...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3069861"/>
            <a:ext cx="5454015" cy="415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14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CSXToke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CSXIdentifierToke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55244">
              <a:lnSpc>
                <a:spcPts val="2700"/>
              </a:lnSpc>
              <a:spcBef>
                <a:spcPts val="1600"/>
              </a:spcBef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mina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classnam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nam</a:t>
            </a:r>
            <a:r>
              <a:rPr sz="1800" b="1" spc="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nam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2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...</a:t>
            </a:r>
            <a:endParaRPr sz="1800" dirty="0">
              <a:latin typeface="Courier"/>
              <a:cs typeface="Courier"/>
            </a:endParaRPr>
          </a:p>
          <a:p>
            <a:pPr marL="12700" marR="598805">
              <a:lnSpc>
                <a:spcPts val="2700"/>
              </a:lnSpc>
              <a:spcBef>
                <a:spcPts val="944"/>
              </a:spcBef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stmtNod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exprNod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oduction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Rules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16445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Lucida Sans"/>
                <a:cs typeface="Lucida Sans"/>
              </a:rPr>
              <a:t>Productio</a:t>
            </a:r>
            <a:r>
              <a:rPr sz="2600" spc="-20" dirty="0">
                <a:latin typeface="Lucida Sans"/>
                <a:cs typeface="Lucida Sans"/>
              </a:rPr>
              <a:t>n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944156"/>
            <a:ext cx="1487170" cy="1205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::=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5934" y="1944156"/>
            <a:ext cx="18021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spc="-22" baseline="-17460" dirty="0">
                <a:latin typeface="Courier"/>
                <a:cs typeface="Courier"/>
              </a:rPr>
              <a:t>1</a:t>
            </a:r>
            <a:r>
              <a:rPr sz="2625" b="1" spc="405" baseline="-1746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baseline="-17460" dirty="0">
                <a:latin typeface="Courier"/>
                <a:cs typeface="Courier"/>
              </a:rPr>
              <a:t>2</a:t>
            </a:r>
            <a:endParaRPr sz="2625" baseline="-1746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11" y="1944156"/>
            <a:ext cx="2035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...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2595" y="2819213"/>
            <a:ext cx="269557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94" y="3192593"/>
            <a:ext cx="126936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actio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7527" y="3565973"/>
            <a:ext cx="2511425" cy="110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3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4</a:t>
            </a:r>
            <a:endParaRPr sz="2850" baseline="-17543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74231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...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dirty="0">
                <a:latin typeface="Courier"/>
                <a:cs typeface="Courier"/>
              </a:rPr>
              <a:t>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6008" y="3565973"/>
            <a:ext cx="1999614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actio</a:t>
            </a:r>
            <a:r>
              <a:rPr sz="2400" b="1" spc="-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4740166"/>
            <a:ext cx="5424170" cy="408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red earlier.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fragments,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</a:t>
            </a:r>
            <a:endParaRPr sz="2400" dirty="0">
              <a:latin typeface="Courier"/>
              <a:cs typeface="Courier"/>
            </a:endParaRPr>
          </a:p>
          <a:p>
            <a:pPr marL="12700" marR="7620">
              <a:lnSpc>
                <a:spcPts val="2700"/>
              </a:lnSpc>
              <a:spcBef>
                <a:spcPts val="88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:id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suf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2425" cy="7388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RESULT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inal.</a:t>
            </a:r>
            <a:endParaRPr sz="2600" dirty="0">
              <a:latin typeface="Lucida Sans"/>
              <a:cs typeface="Lucida Sans"/>
            </a:endParaRPr>
          </a:p>
          <a:p>
            <a:pPr marL="12700" marR="3613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 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declaration</a:t>
            </a:r>
            <a:r>
              <a:rPr sz="2600" spc="-15" dirty="0">
                <a:latin typeface="Lucida Sans"/>
                <a:cs typeface="Lucida Sans"/>
              </a:rPr>
              <a:t> sections.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200" b="1" spc="-15" dirty="0">
                <a:latin typeface="Courier"/>
                <a:cs typeface="Courier"/>
              </a:rPr>
              <a:t>prog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LBRACE:l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stmt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:s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RBRACE</a:t>
            </a:r>
            <a:endParaRPr sz="2200" dirty="0">
              <a:latin typeface="Courier"/>
              <a:cs typeface="Courier"/>
            </a:endParaRPr>
          </a:p>
          <a:p>
            <a:pPr marL="5156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RESULT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 dirty="0">
              <a:latin typeface="Courier"/>
              <a:cs typeface="Courier"/>
            </a:endParaRPr>
          </a:p>
          <a:p>
            <a:pPr marL="1519555" marR="50800" indent="-334010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new csxLiteNode</a:t>
            </a: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s, l.linenum,l.c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lnum);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400" b="1" spc="-20" dirty="0">
                <a:latin typeface="Arial"/>
                <a:cs typeface="Arial"/>
              </a:rPr>
              <a:t>pro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stm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  <a:p>
            <a:pPr marL="12700" marR="47180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stmts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rmin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In the action code,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CSXLiteNode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signed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oc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lumn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14950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81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numbers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 </a:t>
            </a:r>
            <a:r>
              <a:rPr sz="2600" spc="-20" dirty="0">
                <a:latin typeface="Lucida Sans"/>
                <a:cs typeface="Lucida Sans"/>
              </a:rPr>
              <a:t>brac</a:t>
            </a:r>
            <a:r>
              <a:rPr sz="2600" spc="-10" dirty="0">
                <a:latin typeface="Lucida Sans"/>
                <a:cs typeface="Lucida Sans"/>
              </a:rPr>
              <a:t>e,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20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er)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prog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our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directive: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star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prog;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44554</TotalTime>
  <Words>3179</Words>
  <Application>Microsoft Macintosh PowerPoint</Application>
  <PresentationFormat>Custom</PresentationFormat>
  <Paragraphs>712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CS 536</vt:lpstr>
      <vt:lpstr>Java CUP</vt:lpstr>
      <vt:lpstr>PowerPoint Presentation</vt:lpstr>
      <vt:lpstr>Java CUP Specifications</vt:lpstr>
      <vt:lpstr>User Code Additions</vt:lpstr>
      <vt:lpstr>Terminal and Non-terminal Declarations</vt:lpstr>
      <vt:lpstr>Production Rules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{ a = b ; }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Errors in Context-Free Grammars</vt:lpstr>
      <vt:lpstr>PowerPoint Presentation</vt:lpstr>
      <vt:lpstr>PowerPoint Presentation</vt:lpstr>
      <vt:lpstr>PowerPoint Presentation</vt:lpstr>
      <vt:lpstr>λ Derivations</vt:lpstr>
      <vt:lpstr>PowerPoint Presentation</vt:lpstr>
      <vt:lpstr>PowerPoint Presentation</vt:lpstr>
      <vt:lpstr>PowerPoint Presentation</vt:lpstr>
      <vt:lpstr>Parsers and Recognizers</vt:lpstr>
      <vt:lpstr>The first approach is top-down.</vt:lpstr>
      <vt:lpstr>PowerPoint Presentation</vt:lpstr>
      <vt:lpstr>PowerPoint Presentation</vt:lpstr>
      <vt:lpstr>PowerPoint Presentation</vt:lpstr>
      <vt:lpstr>A Simple Top-Down Parser</vt:lpstr>
      <vt:lpstr>Example</vt:lpstr>
      <vt:lpstr>PowerPoint Presentation</vt:lpstr>
      <vt:lpstr>PowerPoint Presentation</vt:lpstr>
      <vt:lpstr>With a more effective dynamic programming approach, in which results of intermediate parsing steps are cached, we can reduce the</vt:lpstr>
      <vt:lpstr>Reading Assignment</vt:lpstr>
      <vt:lpstr>Prediction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LL(1) Grammars</vt:lpstr>
      <vt:lpstr>PowerPoint Presentation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56</cp:revision>
  <cp:lastPrinted>2016-02-23T19:51:58Z</cp:lastPrinted>
  <dcterms:created xsi:type="dcterms:W3CDTF">2016-01-21T13:56:32Z</dcterms:created>
  <dcterms:modified xsi:type="dcterms:W3CDTF">2018-10-18T18:00:12Z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