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303" r:id="rId2"/>
    <p:sldId id="351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2" r:id="rId54"/>
    <p:sldId id="363" r:id="rId55"/>
    <p:sldId id="364" r:id="rId56"/>
    <p:sldId id="365" r:id="rId57"/>
    <p:sldId id="366" r:id="rId58"/>
    <p:sldId id="367" r:id="rId59"/>
    <p:sldId id="368" r:id="rId60"/>
    <p:sldId id="369" r:id="rId61"/>
    <p:sldId id="370" r:id="rId62"/>
    <p:sldId id="371" r:id="rId63"/>
    <p:sldId id="372" r:id="rId64"/>
    <p:sldId id="373" r:id="rId65"/>
    <p:sldId id="374" r:id="rId66"/>
    <p:sldId id="375" r:id="rId67"/>
    <p:sldId id="376" r:id="rId68"/>
    <p:sldId id="377" r:id="rId69"/>
    <p:sldId id="378" r:id="rId70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50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39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osu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4874895" cy="1119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wing grammar: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ts val="3090"/>
              </a:lnSpc>
              <a:spcBef>
                <a:spcPts val="350"/>
              </a:spcBef>
              <a:tabLst>
                <a:tab pos="835660" algn="l"/>
                <a:tab pos="1256030" algn="l"/>
              </a:tabLst>
            </a:pP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b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55" y="4696746"/>
            <a:ext cx="5318760" cy="328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78935" algn="l"/>
                <a:tab pos="4997450" algn="l"/>
              </a:tabLst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ure</a:t>
            </a:r>
            <a:r>
              <a:rPr sz="2600" spc="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)</a:t>
            </a:r>
            <a:endParaRPr sz="2600" dirty="0">
              <a:latin typeface="Lucida Sans"/>
              <a:cs typeface="Lucida Sans"/>
            </a:endParaRPr>
          </a:p>
          <a:p>
            <a:pPr marL="12700" marR="34544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lud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rewrite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A:</a:t>
            </a:r>
            <a:endParaRPr sz="2600" dirty="0">
              <a:latin typeface="Lucida Sans"/>
              <a:cs typeface="Lucida Sans"/>
            </a:endParaRPr>
          </a:p>
          <a:p>
            <a:pPr marL="195580">
              <a:lnSpc>
                <a:spcPct val="100000"/>
              </a:lnSpc>
              <a:spcBef>
                <a:spcPts val="1105"/>
              </a:spcBef>
              <a:tabLst>
                <a:tab pos="1035050" algn="l"/>
                <a:tab pos="1746885" algn="l"/>
              </a:tabLst>
            </a:pP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included:</a:t>
            </a:r>
            <a:endParaRPr sz="2600" dirty="0">
              <a:latin typeface="Lucida Sans"/>
              <a:cs typeface="Lucida Sans"/>
            </a:endParaRPr>
          </a:p>
          <a:p>
            <a:pPr marL="12700" marR="3931285">
              <a:lnSpc>
                <a:spcPct val="136200"/>
              </a:lnSpc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D 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c</a:t>
            </a:r>
            <a:endParaRPr sz="26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36663" y="2845428"/>
          <a:ext cx="1659474" cy="17931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224"/>
                <a:gridCol w="468128"/>
                <a:gridCol w="364122"/>
              </a:tblGrid>
              <a:tr h="45230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→</a:t>
                      </a:r>
                      <a:endParaRPr sz="26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C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D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885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→</a:t>
                      </a:r>
                      <a:endParaRPr sz="2600">
                        <a:latin typeface="Symbol"/>
                        <a:cs typeface="Symbol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→</a:t>
                      </a:r>
                      <a:endParaRPr sz="26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D</a:t>
                      </a:r>
                      <a:endParaRPr sz="2600">
                        <a:latin typeface="Arial"/>
                        <a:cs typeface="Arial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c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5230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→</a:t>
                      </a:r>
                      <a:endParaRPr sz="26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d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22" y="965218"/>
            <a:ext cx="5510530" cy="56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Finally,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uction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d: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1140"/>
              </a:spcBef>
            </a:pP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 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288290" indent="-276225">
              <a:lnSpc>
                <a:spcPct val="100000"/>
              </a:lnSpc>
              <a:spcBef>
                <a:spcPts val="37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complete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configuration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 dirty="0">
              <a:latin typeface="Lucida Sans"/>
              <a:cs typeface="Lucida Sans"/>
            </a:endParaRPr>
          </a:p>
          <a:p>
            <a:pPr marL="288290">
              <a:lnSpc>
                <a:spcPct val="100000"/>
              </a:lnSpc>
              <a:spcBef>
                <a:spcPts val="1125"/>
              </a:spcBef>
              <a:tabLst>
                <a:tab pos="1108075" algn="l"/>
                <a:tab pos="1926589" algn="l"/>
              </a:tabLst>
            </a:pP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b</a:t>
            </a:r>
            <a:endParaRPr sz="2600" dirty="0">
              <a:latin typeface="Arial"/>
              <a:cs typeface="Arial"/>
            </a:endParaRPr>
          </a:p>
          <a:p>
            <a:pPr marL="288290" marR="3412490" indent="12065">
              <a:lnSpc>
                <a:spcPct val="136200"/>
              </a:lnSpc>
              <a:spcBef>
                <a:spcPts val="10"/>
              </a:spcBef>
              <a:tabLst>
                <a:tab pos="1126490" algn="l"/>
                <a:tab pos="1851660" algn="l"/>
              </a:tabLst>
            </a:pP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560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37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spc="-15" dirty="0">
                <a:latin typeface="Arial"/>
                <a:cs typeface="Arial"/>
              </a:rPr>
              <a:t> 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D 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lang="en-US" sz="2600" b="1" spc="-5" dirty="0" smtClean="0">
                <a:latin typeface="Arial"/>
                <a:cs typeface="Arial"/>
              </a:rPr>
              <a:t>      C </a:t>
            </a:r>
            <a:r>
              <a:rPr sz="2600" spc="-30" dirty="0" smtClean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c D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lang="en-US" sz="2600" b="1" spc="-5" dirty="0" smtClean="0">
                <a:latin typeface="Arial"/>
                <a:cs typeface="Arial"/>
              </a:rPr>
              <a:t>D </a:t>
            </a:r>
            <a:r>
              <a:rPr sz="2600" spc="-30" dirty="0" smtClean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 marR="90170" algn="just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tells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tching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c</a:t>
            </a:r>
            <a:r>
              <a:rPr sz="2600" b="1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Sh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p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1600" y="1752601"/>
            <a:ext cx="5715000" cy="563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 terminal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inal),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shift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dot”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just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Configurations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don’t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 symbol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deleted</a:t>
            </a:r>
            <a:r>
              <a:rPr sz="2600" spc="-15" dirty="0">
                <a:latin typeface="Lucida Sans"/>
                <a:cs typeface="Lucida Sans"/>
              </a:rPr>
              <a:t> (since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didn’t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correctly anticipate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matched</a:t>
            </a:r>
            <a:r>
              <a:rPr sz="2600" spc="-15" dirty="0">
                <a:latin typeface="Lucida Sans"/>
                <a:cs typeface="Lucida Sans"/>
              </a:rPr>
              <a:t> symbol).</a:t>
            </a:r>
            <a:endParaRPr sz="2600" dirty="0">
              <a:latin typeface="Lucida Sans"/>
              <a:cs typeface="Lucida Sans"/>
            </a:endParaRPr>
          </a:p>
          <a:p>
            <a:pPr marL="12700" marR="10604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GoTo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function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utes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upd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conf</a:t>
            </a:r>
            <a:r>
              <a:rPr sz="2600" spc="-15" dirty="0">
                <a:latin typeface="Lucida Sans"/>
                <a:cs typeface="Lucida Sans"/>
              </a:rPr>
              <a:t>igu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fte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sym</a:t>
            </a:r>
            <a:r>
              <a:rPr sz="2600" spc="-25" dirty="0">
                <a:latin typeface="Lucida Sans"/>
                <a:cs typeface="Lucida Sans"/>
              </a:rPr>
              <a:t>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shifted: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228600" marR="321310" indent="-216535">
              <a:lnSpc>
                <a:spcPts val="2100"/>
              </a:lnSpc>
            </a:pPr>
            <a:r>
              <a:rPr sz="1800" b="1" spc="-5" dirty="0">
                <a:latin typeface="Courier"/>
                <a:cs typeface="Courier"/>
              </a:rPr>
              <a:t>Config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GoTo(ConfigSe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C,S</a:t>
            </a:r>
            <a:r>
              <a:rPr sz="1800" b="1" spc="-15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mbo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X){ B</a:t>
            </a:r>
            <a:r>
              <a:rPr sz="1800" dirty="0">
                <a:latin typeface="Lucida Sans"/>
                <a:cs typeface="Lucida Sans"/>
              </a:rPr>
              <a:t>=</a:t>
            </a:r>
            <a:r>
              <a:rPr sz="1800" spc="-280" dirty="0">
                <a:latin typeface="Lucida Sans"/>
                <a:cs typeface="Lucida Sans"/>
              </a:rPr>
              <a:t> </a:t>
            </a:r>
            <a:r>
              <a:rPr sz="1800" spc="-5" dirty="0">
                <a:latin typeface="Symbol"/>
                <a:cs typeface="Symbol"/>
              </a:rPr>
              <a:t>φ</a:t>
            </a:r>
            <a:r>
              <a:rPr sz="1800" dirty="0">
                <a:latin typeface="Lucida Sans"/>
                <a:cs typeface="Lucida Sans"/>
              </a:rPr>
              <a:t>;</a:t>
            </a:r>
          </a:p>
          <a:p>
            <a:pPr marL="697865" marR="671195" indent="-469900">
              <a:lnSpc>
                <a:spcPts val="1839"/>
              </a:lnSpc>
              <a:spcBef>
                <a:spcPts val="204"/>
              </a:spcBef>
            </a:pPr>
            <a:r>
              <a:rPr sz="1800" b="1" spc="-5" dirty="0">
                <a:latin typeface="Courier"/>
                <a:cs typeface="Courier"/>
              </a:rPr>
              <a:t>fo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eac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onfiguratio</a:t>
            </a:r>
            <a:r>
              <a:rPr sz="1800" b="1" dirty="0">
                <a:latin typeface="Courier"/>
                <a:cs typeface="Courier"/>
              </a:rPr>
              <a:t>n f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C</a:t>
            </a:r>
            <a:r>
              <a:rPr lang="en-US" sz="1800" b="1" spc="-5" dirty="0" smtClean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{</a:t>
            </a:r>
            <a:r>
              <a:rPr sz="2700" b="1" spc="-22" baseline="1543" dirty="0" smtClean="0">
                <a:latin typeface="Courier"/>
                <a:cs typeface="Courier"/>
              </a:rPr>
              <a:t> </a:t>
            </a:r>
            <a:r>
              <a:rPr lang="en-US" sz="2700" b="1" spc="-22" baseline="1543" dirty="0" smtClean="0">
                <a:latin typeface="Courier"/>
                <a:cs typeface="Courier"/>
              </a:rPr>
              <a:t> </a:t>
            </a:r>
            <a:r>
              <a:rPr lang="en-US" sz="200" b="1" spc="-22" baseline="1543" dirty="0" smtClean="0">
                <a:latin typeface="Courier"/>
                <a:cs typeface="Courier"/>
              </a:rPr>
              <a:t>if</a:t>
            </a:r>
            <a:r>
              <a:rPr lang="en-US" sz="2700" b="1" spc="-22" baseline="1543" dirty="0" smtClean="0">
                <a:latin typeface="Courier"/>
                <a:cs typeface="Courier"/>
              </a:rPr>
              <a:t> if </a:t>
            </a:r>
            <a:r>
              <a:rPr sz="2700" b="1" spc="-7" baseline="1543" dirty="0" smtClean="0">
                <a:latin typeface="Courier"/>
                <a:cs typeface="Courier"/>
              </a:rPr>
              <a:t>(</a:t>
            </a:r>
            <a:r>
              <a:rPr sz="2700" b="1" baseline="1543" dirty="0">
                <a:latin typeface="Courier"/>
                <a:cs typeface="Courier"/>
              </a:rPr>
              <a:t>f</a:t>
            </a:r>
            <a:r>
              <a:rPr sz="2700" b="1" spc="-7" baseline="1543" dirty="0">
                <a:latin typeface="Courier"/>
                <a:cs typeface="Courier"/>
              </a:rPr>
              <a:t> i</a:t>
            </a:r>
            <a:r>
              <a:rPr sz="2700" b="1" baseline="1543" dirty="0">
                <a:latin typeface="Courier"/>
                <a:cs typeface="Courier"/>
              </a:rPr>
              <a:t>s</a:t>
            </a:r>
            <a:r>
              <a:rPr sz="2700" b="1" spc="-7" baseline="1543" dirty="0">
                <a:latin typeface="Courier"/>
                <a:cs typeface="Courier"/>
              </a:rPr>
              <a:t> o</a:t>
            </a:r>
            <a:r>
              <a:rPr sz="2700" b="1" baseline="1543" dirty="0">
                <a:latin typeface="Courier"/>
                <a:cs typeface="Courier"/>
              </a:rPr>
              <a:t>f</a:t>
            </a:r>
            <a:r>
              <a:rPr sz="2700" b="1" spc="-7" baseline="1543" dirty="0">
                <a:latin typeface="Courier"/>
                <a:cs typeface="Courier"/>
              </a:rPr>
              <a:t> th</a:t>
            </a:r>
            <a:r>
              <a:rPr sz="2700" b="1" baseline="1543" dirty="0">
                <a:latin typeface="Courier"/>
                <a:cs typeface="Courier"/>
              </a:rPr>
              <a:t>e</a:t>
            </a:r>
            <a:r>
              <a:rPr sz="2700" b="1" spc="-7" baseline="1543" dirty="0">
                <a:latin typeface="Courier"/>
                <a:cs typeface="Courier"/>
              </a:rPr>
              <a:t> </a:t>
            </a:r>
            <a:r>
              <a:rPr sz="2700" b="1" spc="-7" baseline="1543" dirty="0" smtClean="0">
                <a:latin typeface="Courier"/>
                <a:cs typeface="Courier"/>
              </a:rPr>
              <a:t>for</a:t>
            </a:r>
            <a:r>
              <a:rPr sz="2700" b="1" baseline="1543" dirty="0" smtClean="0">
                <a:latin typeface="Courier"/>
                <a:cs typeface="Courier"/>
              </a:rPr>
              <a:t>m</a:t>
            </a:r>
            <a:r>
              <a:rPr lang="en-US" sz="2700" b="1" baseline="1543" dirty="0" smtClean="0">
                <a:latin typeface="Courier"/>
                <a:cs typeface="Courier"/>
              </a:rPr>
              <a:t> </a:t>
            </a:r>
            <a:r>
              <a:rPr sz="2700" b="1" spc="-772" baseline="1543" dirty="0" smtClean="0">
                <a:latin typeface="Courier"/>
                <a:cs typeface="Courier"/>
              </a:rPr>
              <a:t> </a:t>
            </a:r>
            <a:r>
              <a:rPr sz="2700" b="1" baseline="1543" dirty="0">
                <a:latin typeface="Courier"/>
                <a:cs typeface="Courier"/>
              </a:rPr>
              <a:t>A</a:t>
            </a:r>
            <a:r>
              <a:rPr sz="2700" b="1" spc="-869" baseline="1543" dirty="0">
                <a:latin typeface="Courier"/>
                <a:cs typeface="Courier"/>
              </a:rPr>
              <a:t> </a:t>
            </a:r>
            <a:r>
              <a:rPr sz="2700" baseline="1543" dirty="0">
                <a:latin typeface="Symbol"/>
                <a:cs typeface="Symbol"/>
              </a:rPr>
              <a:t>→ </a:t>
            </a:r>
            <a:r>
              <a:rPr sz="2700" spc="142" baseline="1543" dirty="0">
                <a:latin typeface="Symbol"/>
                <a:cs typeface="Symbol"/>
              </a:rPr>
              <a:t> </a:t>
            </a:r>
            <a:r>
              <a:rPr sz="2700" baseline="1543" dirty="0">
                <a:latin typeface="Symbol"/>
                <a:cs typeface="Symbol"/>
              </a:rPr>
              <a:t>α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2700" b="1" baseline="1543" dirty="0">
                <a:latin typeface="Courier"/>
                <a:cs typeface="Courier"/>
              </a:rPr>
              <a:t>X</a:t>
            </a:r>
            <a:r>
              <a:rPr sz="2700" b="1" spc="-885" baseline="1543" dirty="0">
                <a:latin typeface="Courier"/>
                <a:cs typeface="Courier"/>
              </a:rPr>
              <a:t> </a:t>
            </a:r>
            <a:r>
              <a:rPr sz="2700" spc="-7" baseline="1543" dirty="0">
                <a:latin typeface="Symbol"/>
                <a:cs typeface="Symbol"/>
              </a:rPr>
              <a:t>δ</a:t>
            </a:r>
            <a:r>
              <a:rPr sz="2700" baseline="1543" dirty="0">
                <a:latin typeface="Lucida Sans"/>
                <a:cs typeface="Lucida Sans"/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24528" y="7069191"/>
            <a:ext cx="1786255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Ad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80" dirty="0">
                <a:latin typeface="Courier"/>
                <a:cs typeface="Courier"/>
              </a:rPr>
              <a:t> </a:t>
            </a:r>
            <a:r>
              <a:rPr sz="1800" dirty="0">
                <a:latin typeface="Symbol"/>
                <a:cs typeface="Symbol"/>
              </a:rPr>
              <a:t>→ </a:t>
            </a:r>
            <a:r>
              <a:rPr sz="1800" spc="95" dirty="0">
                <a:latin typeface="Symbol"/>
                <a:cs typeface="Symbol"/>
              </a:rPr>
              <a:t> </a:t>
            </a:r>
            <a:r>
              <a:rPr sz="1800" dirty="0">
                <a:latin typeface="Symbol"/>
                <a:cs typeface="Symbol"/>
              </a:rPr>
              <a:t>α</a:t>
            </a:r>
            <a:r>
              <a:rPr sz="1800" spc="55" dirty="0">
                <a:latin typeface="Symbol"/>
                <a:cs typeface="Symbol"/>
              </a:rPr>
              <a:t> 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9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1800" dirty="0">
                <a:latin typeface="Symbol"/>
                <a:cs typeface="Symbol"/>
              </a:rPr>
              <a:t>δ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21925" y="7084448"/>
            <a:ext cx="7112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B;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934" y="7316089"/>
            <a:ext cx="2766695" cy="788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>
              <a:lnSpc>
                <a:spcPts val="213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286385">
              <a:lnSpc>
                <a:spcPts val="2100"/>
              </a:lnSpc>
            </a:pPr>
            <a:r>
              <a:rPr sz="1800" b="1" spc="-5" dirty="0">
                <a:latin typeface="Courier"/>
                <a:cs typeface="Courier"/>
              </a:rPr>
              <a:t>retu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Closure(B);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ts val="213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584712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For example, if </a:t>
            </a:r>
            <a:r>
              <a:rPr lang="en-US" sz="2600" spc="-15" dirty="0">
                <a:latin typeface="Lucida Sans"/>
                <a:cs typeface="Lucida Sans"/>
              </a:rPr>
              <a:t>the set </a:t>
            </a:r>
            <a:r>
              <a:rPr sz="2600" spc="-15" dirty="0">
                <a:latin typeface="Lucida Sans"/>
                <a:cs typeface="Lucida Sans"/>
              </a:rPr>
              <a:t> is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4597" y="1434372"/>
            <a:ext cx="1827530" cy="134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905" algn="just">
              <a:lnSpc>
                <a:spcPct val="116100"/>
              </a:lnSpc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     </a:t>
            </a:r>
            <a:r>
              <a:rPr sz="2400" spc="-125" dirty="0">
                <a:latin typeface="Symbol"/>
                <a:cs typeface="Symbol"/>
              </a:rPr>
              <a:t> 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b</a:t>
            </a:r>
            <a:r>
              <a:rPr sz="2800" b="1" spc="-15" dirty="0">
                <a:latin typeface="Arial"/>
                <a:cs typeface="Arial"/>
              </a:rPr>
              <a:t> A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  </a:t>
            </a:r>
            <a:r>
              <a:rPr sz="2400" spc="-245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D</a:t>
            </a:r>
            <a:r>
              <a:rPr sz="2800" b="1" spc="-15" dirty="0">
                <a:latin typeface="Arial"/>
                <a:cs typeface="Arial"/>
              </a:rPr>
              <a:t> C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 </a:t>
            </a:r>
            <a:r>
              <a:rPr sz="2800" spc="160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5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9695" y="1498685"/>
            <a:ext cx="1473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•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2918112"/>
            <a:ext cx="4714240" cy="230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9245" marR="3054350">
              <a:lnSpc>
                <a:spcPct val="116100"/>
              </a:lnSpc>
              <a:tabLst>
                <a:tab pos="1213485" algn="l"/>
              </a:tabLst>
            </a:pP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15" dirty="0">
                <a:latin typeface="Arial"/>
                <a:cs typeface="Arial"/>
              </a:rPr>
              <a:t>c 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 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GoTo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returns</a:t>
            </a:r>
            <a:endParaRPr sz="2600" dirty="0">
              <a:latin typeface="Lucida Sans"/>
              <a:cs typeface="Lucida Sans"/>
            </a:endParaRPr>
          </a:p>
          <a:p>
            <a:pPr marL="309245" marR="2611120">
              <a:lnSpc>
                <a:spcPts val="3900"/>
              </a:lnSpc>
              <a:spcBef>
                <a:spcPts val="90"/>
              </a:spcBef>
              <a:tabLst>
                <a:tab pos="1213485" algn="l"/>
              </a:tabLst>
            </a:pP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400" spc="-220" dirty="0">
                <a:latin typeface="Symbol"/>
                <a:cs typeface="Symbol"/>
              </a:rPr>
              <a:t> </a:t>
            </a: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D 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du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8" y="1677434"/>
            <a:ext cx="5423535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91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configuration reaches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rightmost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position,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 righthand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replace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 sy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fth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rod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matched.</a:t>
            </a:r>
            <a:endParaRPr sz="2600" dirty="0">
              <a:latin typeface="Lucida Sans"/>
              <a:cs typeface="Lucida Sans"/>
            </a:endParaRPr>
          </a:p>
          <a:p>
            <a:pPr marL="12700" marR="304165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a conf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gurat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production,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potential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shift</a:t>
            </a:r>
            <a:r>
              <a:rPr sz="2700" i="1" spc="20" dirty="0">
                <a:latin typeface="Lucida Sans"/>
                <a:cs typeface="Lucida Sans"/>
              </a:rPr>
              <a:t>/</a:t>
            </a:r>
            <a:r>
              <a:rPr sz="2700" i="1" spc="-60" dirty="0">
                <a:latin typeface="Lucida Sans"/>
                <a:cs typeface="Lucida Sans"/>
              </a:rPr>
              <a:t>reduce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erro</a:t>
            </a:r>
            <a:r>
              <a:rPr sz="2700" i="1" spc="-10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47345" algn="just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 production,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potential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reduce</a:t>
            </a:r>
            <a:r>
              <a:rPr sz="2700" i="1" spc="25" dirty="0">
                <a:latin typeface="Lucida Sans"/>
                <a:cs typeface="Lucida Sans"/>
              </a:rPr>
              <a:t>/</a:t>
            </a:r>
            <a:r>
              <a:rPr sz="2700" i="1" spc="-80" dirty="0">
                <a:latin typeface="Lucida Sans"/>
                <a:cs typeface="Lucida Sans"/>
              </a:rPr>
              <a:t>reduc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How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shift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reduce?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choose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among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 red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9090" cy="2616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examine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nex</a:t>
            </a:r>
            <a:r>
              <a:rPr sz="2600" i="1" spc="-10" dirty="0">
                <a:latin typeface="Lucida Sans"/>
                <a:cs typeface="Lucida Sans"/>
              </a:rPr>
              <a:t>t</a:t>
            </a:r>
            <a:r>
              <a:rPr sz="2600" i="1" spc="-8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token</a:t>
            </a:r>
            <a:r>
              <a:rPr sz="2600" i="1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potential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tions.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Follow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LL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1)</a:t>
            </a:r>
            <a:r>
              <a:rPr sz="2600" spc="-15" dirty="0">
                <a:latin typeface="Lucida Sans"/>
                <a:cs typeface="Lucida Sans"/>
              </a:rPr>
              <a:t> parsing.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7008" y="3683288"/>
            <a:ext cx="6813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0433" y="3679619"/>
            <a:ext cx="470534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spc="-30" baseline="-8928" dirty="0">
                <a:latin typeface="Symbol"/>
                <a:cs typeface="Symbol"/>
              </a:rPr>
              <a:t>α</a:t>
            </a:r>
            <a:r>
              <a:rPr sz="4200" spc="112" baseline="-8928" dirty="0">
                <a:latin typeface="Symbol"/>
                <a:cs typeface="Symbol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•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4165618"/>
            <a:ext cx="5408930" cy="2174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3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only</a:t>
            </a:r>
            <a:r>
              <a:rPr sz="2700" i="1" spc="-6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C</a:t>
            </a:r>
            <a:r>
              <a:rPr sz="2600" b="1" spc="-35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 Follow(</a:t>
            </a:r>
            <a:r>
              <a:rPr sz="2600" b="1" spc="-10" dirty="0">
                <a:latin typeface="Arial"/>
                <a:cs typeface="Arial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12700" marR="1955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k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α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C</a:t>
            </a:r>
            <a:r>
              <a:rPr sz="2600" b="1" spc="-20" dirty="0">
                <a:latin typeface="Arial"/>
                <a:cs typeface="Arial"/>
              </a:rPr>
              <a:t>T</a:t>
            </a:r>
            <a:r>
              <a:rPr sz="2600" b="1" spc="8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C</a:t>
            </a:r>
            <a:r>
              <a:rPr sz="2600" b="1" spc="-20" dirty="0">
                <a:latin typeface="Arial"/>
                <a:cs typeface="Arial"/>
              </a:rPr>
              <a:t>T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Sh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ft</a:t>
            </a:r>
            <a:r>
              <a:rPr spc="-10" dirty="0">
                <a:solidFill>
                  <a:srgbClr val="FF0000"/>
                </a:solidFill>
              </a:rPr>
              <a:t>/</a:t>
            </a: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du</a:t>
            </a:r>
            <a:r>
              <a:rPr spc="-20" dirty="0">
                <a:solidFill>
                  <a:srgbClr val="FF0000"/>
                </a:solidFill>
              </a:rPr>
              <a:t>ce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du</a:t>
            </a:r>
            <a:r>
              <a:rPr spc="-15" dirty="0">
                <a:solidFill>
                  <a:srgbClr val="FF0000"/>
                </a:solidFill>
              </a:rPr>
              <a:t>ce/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du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55" y="2134634"/>
            <a:ext cx="5443220" cy="6563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2773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 contains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configurations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20" dirty="0">
                <a:latin typeface="Symbol"/>
                <a:cs typeface="Symbol"/>
              </a:rPr>
              <a:t>α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endParaRPr sz="3900" baseline="16025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15" dirty="0">
                <a:latin typeface="Symbol"/>
                <a:cs typeface="Symbol"/>
              </a:rPr>
              <a:t>β</a:t>
            </a:r>
            <a:r>
              <a:rPr sz="2600" spc="70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γ</a:t>
            </a:r>
            <a:endParaRPr sz="2600" dirty="0">
              <a:latin typeface="Symbol"/>
              <a:cs typeface="Symbol"/>
            </a:endParaRPr>
          </a:p>
          <a:p>
            <a:pPr marL="12700" marR="5080" indent="-635" algn="just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b="1" spc="-2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unresolvable</a:t>
            </a:r>
            <a:r>
              <a:rPr sz="2700" i="1" spc="-3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shift</a:t>
            </a:r>
            <a:r>
              <a:rPr sz="2600" spc="60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spc="-3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conflict. 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parsed.</a:t>
            </a:r>
            <a:endParaRPr sz="2600" dirty="0">
              <a:latin typeface="Lucida Sans"/>
              <a:cs typeface="Lucida Sans"/>
            </a:endParaRPr>
          </a:p>
          <a:p>
            <a:pPr marL="12700" marR="10160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Similarly,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cont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ig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20" dirty="0">
                <a:latin typeface="Symbol"/>
                <a:cs typeface="Symbol"/>
              </a:rPr>
              <a:t>α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endParaRPr sz="3900" baseline="16025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15" dirty="0">
                <a:latin typeface="Symbol"/>
                <a:cs typeface="Symbol"/>
              </a:rPr>
              <a:t>β</a:t>
            </a:r>
            <a:r>
              <a:rPr sz="2600" spc="70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endParaRPr sz="3900" baseline="16025" dirty="0">
              <a:latin typeface="Courier"/>
              <a:cs typeface="Courier"/>
            </a:endParaRPr>
          </a:p>
          <a:p>
            <a:pPr marL="12700" marR="413384">
              <a:lnSpc>
                <a:spcPts val="2700"/>
              </a:lnSpc>
              <a:spcBef>
                <a:spcPts val="810"/>
              </a:spcBef>
            </a:pP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llow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b="1" spc="-2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r>
              <a:rPr sz="2600" spc="19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b="1" spc="-25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≠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0" dirty="0">
                <a:latin typeface="Symbol"/>
                <a:cs typeface="Symbol"/>
              </a:rPr>
              <a:t>φ</a:t>
            </a:r>
            <a:r>
              <a:rPr sz="2600" spc="-15" dirty="0">
                <a:latin typeface="Lucida Sans"/>
                <a:cs typeface="Lucida Sans"/>
              </a:rPr>
              <a:t>, 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unresolvab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reduce conflict.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parsed.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Bu</a:t>
            </a:r>
            <a:r>
              <a:rPr spc="-10" dirty="0">
                <a:solidFill>
                  <a:srgbClr val="FF0000"/>
                </a:solidFill>
              </a:rPr>
              <a:t>il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5" y="1677434"/>
            <a:ext cx="5414010" cy="7108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7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All the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nipulations</a:t>
            </a:r>
            <a:r>
              <a:rPr sz="2600" spc="-20" dirty="0">
                <a:latin typeface="Lucida Sans"/>
                <a:cs typeface="Lucida Sans"/>
              </a:rPr>
              <a:t> needed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buil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ig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-15" dirty="0">
                <a:latin typeface="Lucida Sans"/>
                <a:cs typeface="Lucida Sans"/>
              </a:rPr>
              <a:t> sets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suggest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slow—configuration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sets</a:t>
            </a:r>
            <a:r>
              <a:rPr sz="2600" spc="-10" dirty="0">
                <a:latin typeface="Lucida Sans"/>
                <a:cs typeface="Lucida Sans"/>
              </a:rPr>
              <a:t> 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updated after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matched.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unate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ig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ation 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 computed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in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advan</a:t>
            </a:r>
            <a:r>
              <a:rPr sz="2700" i="1" spc="-105" dirty="0">
                <a:latin typeface="Lucida Sans"/>
                <a:cs typeface="Lucida Sans"/>
              </a:rPr>
              <a:t>c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 tool like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parser.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94200"/>
              </a:lnSpc>
              <a:spcBef>
                <a:spcPts val="54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simpl</a:t>
            </a:r>
            <a:r>
              <a:rPr sz="2600" spc="-10" dirty="0">
                <a:latin typeface="Lucida Sans"/>
                <a:cs typeface="Lucida Sans"/>
              </a:rPr>
              <a:t>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irst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comp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ate,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s</a:t>
            </a:r>
            <a:r>
              <a:rPr sz="3075" spc="7" baseline="-17615" dirty="0">
                <a:latin typeface="Lucida Sans"/>
                <a:cs typeface="Lucida Sans"/>
              </a:rPr>
              <a:t>0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predicting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20"/>
              </a:spcBef>
            </a:pP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start</a:t>
            </a:r>
            <a:r>
              <a:rPr sz="2600" spc="-15" dirty="0">
                <a:latin typeface="Lucida Sans"/>
                <a:cs typeface="Lucida Sans"/>
              </a:rPr>
              <a:t> symbo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ompute</a:t>
            </a:r>
            <a:r>
              <a:rPr sz="2600" spc="-10" dirty="0">
                <a:latin typeface="Lucida Sans"/>
                <a:cs typeface="Lucida Sans"/>
              </a:rPr>
              <a:t> successo</a:t>
            </a:r>
            <a:r>
              <a:rPr sz="2600" spc="-15" dirty="0">
                <a:latin typeface="Lucida Sans"/>
                <a:cs typeface="Lucida Sans"/>
              </a:rPr>
              <a:t>r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scanned.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 complete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computed.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typical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3" y="965218"/>
            <a:ext cx="5507990" cy="6579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467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programming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fe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hundred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</a:t>
            </a:r>
            <a:r>
              <a:rPr sz="2600" spc="-15" dirty="0">
                <a:latin typeface="Lucida Sans"/>
                <a:cs typeface="Lucida Sans"/>
              </a:rPr>
              <a:t>eded.</a:t>
            </a:r>
            <a:endParaRPr sz="2600" dirty="0">
              <a:latin typeface="Lucida Sans"/>
              <a:cs typeface="Lucida Sans"/>
            </a:endParaRPr>
          </a:p>
          <a:p>
            <a:pPr marL="12700" marR="90170" algn="just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Her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hm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complet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StateS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BuildStates(){</a:t>
            </a:r>
            <a:endParaRPr sz="1800" dirty="0">
              <a:latin typeface="Courier"/>
              <a:cs typeface="Courier"/>
            </a:endParaRPr>
          </a:p>
          <a:p>
            <a:pPr marL="156845">
              <a:lnSpc>
                <a:spcPct val="100000"/>
              </a:lnSpc>
              <a:spcBef>
                <a:spcPts val="180"/>
              </a:spcBef>
              <a:tabLst>
                <a:tab pos="2813685" algn="l"/>
                <a:tab pos="3819525" algn="l"/>
              </a:tabLst>
            </a:pPr>
            <a:r>
              <a:rPr sz="2700" b="1" spc="-22" baseline="1543" dirty="0">
                <a:latin typeface="Courier"/>
                <a:cs typeface="Courier"/>
              </a:rPr>
              <a:t>L</a:t>
            </a:r>
            <a:r>
              <a:rPr sz="2700" b="1" baseline="1543" dirty="0">
                <a:latin typeface="Courier"/>
                <a:cs typeface="Courier"/>
              </a:rPr>
              <a:t>et </a:t>
            </a:r>
            <a:r>
              <a:rPr sz="2700" b="1" spc="-7" baseline="1543" dirty="0">
                <a:latin typeface="Courier"/>
                <a:cs typeface="Courier"/>
              </a:rPr>
              <a:t>s</a:t>
            </a:r>
            <a:r>
              <a:rPr sz="2100" b="1" spc="15" baseline="-15873" dirty="0">
                <a:latin typeface="Courier"/>
                <a:cs typeface="Courier"/>
              </a:rPr>
              <a:t>0</a:t>
            </a:r>
            <a:r>
              <a:rPr sz="2700" b="1" spc="-7" baseline="1543" dirty="0">
                <a:latin typeface="Courier"/>
                <a:cs typeface="Courier"/>
              </a:rPr>
              <a:t>=Closure</a:t>
            </a:r>
            <a:r>
              <a:rPr sz="2700" b="1" baseline="1543" dirty="0">
                <a:latin typeface="Courier"/>
                <a:cs typeface="Courier"/>
              </a:rPr>
              <a:t>(</a:t>
            </a:r>
            <a:r>
              <a:rPr sz="2700" baseline="1543" dirty="0">
                <a:latin typeface="Lucida Sans"/>
                <a:cs typeface="Lucida Sans"/>
              </a:rPr>
              <a:t>{</a:t>
            </a:r>
            <a:r>
              <a:rPr sz="2700" b="1" baseline="1543" dirty="0">
                <a:latin typeface="Courier"/>
                <a:cs typeface="Courier"/>
              </a:rPr>
              <a:t>S</a:t>
            </a:r>
            <a:r>
              <a:rPr sz="2700" b="1" spc="-885" baseline="1543" dirty="0">
                <a:latin typeface="Courier"/>
                <a:cs typeface="Courier"/>
              </a:rPr>
              <a:t> </a:t>
            </a:r>
            <a:r>
              <a:rPr sz="2700" baseline="1543" dirty="0">
                <a:latin typeface="Symbol"/>
                <a:cs typeface="Symbol"/>
              </a:rPr>
              <a:t>→	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2700" baseline="1543" dirty="0">
                <a:latin typeface="Symbol"/>
                <a:cs typeface="Symbol"/>
              </a:rPr>
              <a:t>α, </a:t>
            </a:r>
            <a:r>
              <a:rPr sz="2700" spc="-15" baseline="1543" dirty="0">
                <a:latin typeface="Symbol"/>
                <a:cs typeface="Symbol"/>
              </a:rPr>
              <a:t> </a:t>
            </a:r>
            <a:r>
              <a:rPr sz="2700" b="1" baseline="1543" dirty="0">
                <a:latin typeface="Courier"/>
                <a:cs typeface="Courier"/>
              </a:rPr>
              <a:t>S</a:t>
            </a:r>
            <a:r>
              <a:rPr sz="2700" b="1" spc="-885" baseline="1543" dirty="0">
                <a:latin typeface="Courier"/>
                <a:cs typeface="Courier"/>
              </a:rPr>
              <a:t> </a:t>
            </a:r>
            <a:r>
              <a:rPr sz="2700" baseline="1543" dirty="0">
                <a:latin typeface="Symbol"/>
                <a:cs typeface="Symbol"/>
              </a:rPr>
              <a:t>→	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2700" spc="7" baseline="1543" dirty="0">
                <a:latin typeface="Symbol"/>
                <a:cs typeface="Symbol"/>
              </a:rPr>
              <a:t>β</a:t>
            </a:r>
            <a:r>
              <a:rPr sz="2700" baseline="1543" dirty="0">
                <a:latin typeface="Symbol"/>
                <a:cs typeface="Symbol"/>
              </a:rPr>
              <a:t>, </a:t>
            </a:r>
            <a:r>
              <a:rPr sz="2700" spc="-15" baseline="1543" dirty="0">
                <a:latin typeface="Symbol"/>
                <a:cs typeface="Symbol"/>
              </a:rPr>
              <a:t>.</a:t>
            </a:r>
            <a:r>
              <a:rPr sz="2700" spc="7" baseline="1543" dirty="0">
                <a:latin typeface="Symbol"/>
                <a:cs typeface="Symbol"/>
              </a:rPr>
              <a:t>.</a:t>
            </a:r>
            <a:r>
              <a:rPr sz="2700" spc="-30" baseline="1543" dirty="0">
                <a:latin typeface="Symbol"/>
                <a:cs typeface="Symbol"/>
              </a:rPr>
              <a:t>.</a:t>
            </a:r>
            <a:r>
              <a:rPr sz="2700" b="1" spc="-7" baseline="1543" dirty="0">
                <a:latin typeface="Courier"/>
                <a:cs typeface="Courier"/>
              </a:rPr>
              <a:t>}</a:t>
            </a:r>
            <a:r>
              <a:rPr sz="2700" baseline="1543" dirty="0">
                <a:latin typeface="Lucida Sans"/>
                <a:cs typeface="Lucida Sans"/>
              </a:rPr>
              <a:t>);</a:t>
            </a:r>
          </a:p>
          <a:p>
            <a:pPr marL="156845">
              <a:lnSpc>
                <a:spcPct val="100000"/>
              </a:lnSpc>
              <a:spcBef>
                <a:spcPts val="430"/>
              </a:spcBef>
            </a:pP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dirty="0">
                <a:latin typeface="Courier"/>
                <a:cs typeface="Courier"/>
              </a:rPr>
              <a:t>={</a:t>
            </a:r>
            <a:r>
              <a:rPr sz="1800" b="1" spc="10" dirty="0">
                <a:latin typeface="Courier"/>
                <a:cs typeface="Courier"/>
              </a:rPr>
              <a:t>s</a:t>
            </a:r>
            <a:r>
              <a:rPr sz="2100" b="1" baseline="-17857" dirty="0">
                <a:latin typeface="Courier"/>
                <a:cs typeface="Courier"/>
              </a:rPr>
              <a:t>0</a:t>
            </a:r>
            <a:r>
              <a:rPr sz="1800" b="1" spc="-5" dirty="0">
                <a:latin typeface="Courier"/>
                <a:cs typeface="Courier"/>
              </a:rPr>
              <a:t>};</a:t>
            </a:r>
            <a:endParaRPr sz="1800" dirty="0">
              <a:latin typeface="Courier"/>
              <a:cs typeface="Courier"/>
            </a:endParaRPr>
          </a:p>
          <a:p>
            <a:pPr marL="287020" marR="5080" indent="-137160">
              <a:lnSpc>
                <a:spcPts val="1800"/>
              </a:lnSpc>
              <a:spcBef>
                <a:spcPts val="825"/>
              </a:spcBef>
              <a:tabLst>
                <a:tab pos="3164840" algn="l"/>
              </a:tabLst>
            </a:pPr>
            <a:r>
              <a:rPr sz="1800" b="1" spc="-5" dirty="0">
                <a:latin typeface="Courier"/>
                <a:cs typeface="Courier"/>
              </a:rPr>
              <a:t>whil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(no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al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state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marked){ Choo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an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 unmarke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state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C </a:t>
            </a:r>
            <a:r>
              <a:rPr sz="1800" b="1" spc="-5" dirty="0">
                <a:latin typeface="Courier"/>
                <a:cs typeface="Courier"/>
              </a:rPr>
              <a:t>Mar</a:t>
            </a:r>
            <a:r>
              <a:rPr sz="1800" b="1" dirty="0">
                <a:latin typeface="Courier"/>
                <a:cs typeface="Courier"/>
              </a:rPr>
              <a:t>k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s;</a:t>
            </a:r>
            <a:endParaRPr sz="1800" dirty="0">
              <a:latin typeface="Courier"/>
              <a:cs typeface="Courier"/>
            </a:endParaRPr>
          </a:p>
          <a:p>
            <a:pPr marL="287020">
              <a:lnSpc>
                <a:spcPts val="198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Fo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ac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in</a:t>
            </a:r>
            <a:endParaRPr sz="1800" dirty="0">
              <a:latin typeface="Courier"/>
              <a:cs typeface="Courier"/>
            </a:endParaRPr>
          </a:p>
          <a:p>
            <a:pPr marL="560705" marR="1099185" indent="274320">
              <a:lnSpc>
                <a:spcPts val="1800"/>
              </a:lnSpc>
              <a:spcBef>
                <a:spcPts val="180"/>
              </a:spcBef>
            </a:pP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erminals U nontermina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s {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(GoTo(s,X</a:t>
            </a:r>
            <a:r>
              <a:rPr sz="1800" b="1" dirty="0">
                <a:latin typeface="Courier"/>
                <a:cs typeface="Courier"/>
              </a:rPr>
              <a:t>)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no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dirty="0">
                <a:latin typeface="Courier"/>
                <a:cs typeface="Courier"/>
              </a:rPr>
              <a:t>)</a:t>
            </a:r>
            <a:endParaRPr sz="1800" dirty="0">
              <a:latin typeface="Courier"/>
              <a:cs typeface="Courier"/>
            </a:endParaRPr>
          </a:p>
          <a:p>
            <a:pPr marL="97218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Ad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GoTo(s,X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C;</a:t>
            </a:r>
            <a:endParaRPr sz="1800" dirty="0">
              <a:latin typeface="Courier"/>
              <a:cs typeface="Courier"/>
            </a:endParaRPr>
          </a:p>
          <a:p>
            <a:pPr marL="286385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Conf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S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fo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CSX</a:t>
            </a:r>
            <a:r>
              <a:rPr dirty="0">
                <a:solidFill>
                  <a:srgbClr val="FF0000"/>
                </a:solidFill>
              </a:rPr>
              <a:t>- </a:t>
            </a:r>
            <a:r>
              <a:rPr spc="-25" dirty="0">
                <a:solidFill>
                  <a:srgbClr val="FF0000"/>
                </a:solidFill>
              </a:rPr>
              <a:t>Lite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288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1560" y="2730360"/>
          <a:ext cx="5786627" cy="5984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637"/>
                <a:gridCol w="4872990"/>
              </a:tblGrid>
              <a:tr h="4823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spc="-10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Cofiguration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75" b="1" baseline="-17241" dirty="0">
                          <a:latin typeface="Times New Roman"/>
                          <a:cs typeface="Times New Roman"/>
                        </a:rPr>
                        <a:t>0</a:t>
                      </a:r>
                      <a:endParaRPr sz="2175" baseline="-1724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 }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Eof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1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2250440">
                        <a:lnSpc>
                          <a:spcPts val="2000"/>
                        </a:lnSpc>
                        <a:tabLst>
                          <a:tab pos="1971039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}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	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899794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λ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48590" marR="2005964">
                        <a:lnSpc>
                          <a:spcPct val="108000"/>
                        </a:lnSpc>
                        <a:spcBef>
                          <a:spcPts val="105"/>
                        </a:spcBef>
                        <a:tabLst>
                          <a:tab pos="244729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xpr	;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)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2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}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Eof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3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2250440">
                        <a:lnSpc>
                          <a:spcPts val="2000"/>
                        </a:lnSpc>
                        <a:tabLst>
                          <a:tab pos="1971039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	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899794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λ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48590" marR="2005964">
                        <a:lnSpc>
                          <a:spcPct val="108500"/>
                        </a:lnSpc>
                        <a:spcBef>
                          <a:spcPts val="95"/>
                        </a:spcBef>
                        <a:tabLst>
                          <a:tab pos="244729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xpr	;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)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75" b="1" baseline="-17241" dirty="0">
                          <a:latin typeface="Times New Roman"/>
                          <a:cs typeface="Times New Roman"/>
                        </a:rPr>
                        <a:t>4</a:t>
                      </a:r>
                      <a:endParaRPr sz="2175" baseline="-1724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11020" algn="l"/>
                          <a:tab pos="2446655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2700" b="1" spc="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	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700" b="1" spc="7" baseline="1543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;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063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75" b="1" baseline="-17241" dirty="0">
                          <a:latin typeface="Times New Roman"/>
                          <a:cs typeface="Times New Roman"/>
                        </a:rPr>
                        <a:t>5</a:t>
                      </a:r>
                      <a:endParaRPr sz="2175" baseline="-1724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35405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if	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)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0"/>
            <a:ext cx="5969022" cy="12442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1477328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Midterm Exam #1:</a:t>
            </a:r>
          </a:p>
          <a:p>
            <a:r>
              <a:rPr lang="en-US" dirty="0"/>
              <a:t>	</a:t>
            </a:r>
            <a:r>
              <a:rPr lang="en-US" dirty="0" smtClean="0"/>
              <a:t>Monday, November 12,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5:30 </a:t>
            </a:r>
            <a:r>
              <a:rPr lang="en-US" dirty="0" smtClean="0"/>
              <a:t>– </a:t>
            </a:r>
            <a:r>
              <a:rPr lang="en-US" dirty="0" smtClean="0"/>
              <a:t>7:30 </a:t>
            </a:r>
            <a:r>
              <a:rPr lang="en-US" dirty="0" smtClean="0"/>
              <a:t>PM</a:t>
            </a:r>
          </a:p>
          <a:p>
            <a:r>
              <a:rPr lang="en-US" dirty="0"/>
              <a:t>	</a:t>
            </a:r>
            <a:r>
              <a:rPr lang="en-US" dirty="0" smtClean="0"/>
              <a:t>Covers  LL(1) parsing.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951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786627" cy="7639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637"/>
                <a:gridCol w="4872990"/>
              </a:tblGrid>
              <a:tr h="4823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spc="-10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Cofiguration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75" b="1" baseline="-17241" dirty="0">
                          <a:latin typeface="Times New Roman"/>
                          <a:cs typeface="Times New Roman"/>
                        </a:rPr>
                        <a:t>6</a:t>
                      </a:r>
                      <a:endParaRPr sz="2175" baseline="-1724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 }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Eof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7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8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2324100">
                        <a:lnSpc>
                          <a:spcPct val="108300"/>
                        </a:lnSpc>
                        <a:tabLst>
                          <a:tab pos="783590" algn="l"/>
                          <a:tab pos="1398270" algn="l"/>
                          <a:tab pos="2126615" algn="l"/>
                          <a:tab pos="2183130" algn="l"/>
                          <a:tab pos="244729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	=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Expr	;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	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999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9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1880870">
                        <a:lnSpc>
                          <a:spcPct val="109700"/>
                        </a:lnSpc>
                        <a:tabLst>
                          <a:tab pos="783590" algn="l"/>
                          <a:tab pos="1398270" algn="l"/>
                          <a:tab pos="2126615" algn="l"/>
                          <a:tab pos="218313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if	(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mt 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	id 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d  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 }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700" b="1" spc="-22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21664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8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2316480">
                        <a:lnSpc>
                          <a:spcPct val="108200"/>
                        </a:lnSpc>
                        <a:tabLst>
                          <a:tab pos="783590" algn="l"/>
                          <a:tab pos="2127885" algn="l"/>
                          <a:tab pos="218440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xpr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3000" b="1" baseline="1388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	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83590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700" b="1" spc="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3004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1816100">
                        <a:lnSpc>
                          <a:spcPct val="110300"/>
                        </a:lnSpc>
                        <a:tabLst>
                          <a:tab pos="783590" algn="l"/>
                          <a:tab pos="1398270" algn="l"/>
                          <a:tab pos="2127885" algn="l"/>
                          <a:tab pos="2184400" algn="l"/>
                          <a:tab pos="252857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if	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)	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mt 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	id  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786627" cy="45948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637"/>
                <a:gridCol w="4872990"/>
              </a:tblGrid>
              <a:tr h="4823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spc="-10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Cofiguration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xpr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baseline="1388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83590" algn="l"/>
                          <a:tab pos="2030730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83590" algn="l"/>
                          <a:tab pos="1974214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70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5" dirty="0">
                          <a:latin typeface="Times New Roman"/>
                          <a:cs typeface="Times New Roman"/>
                        </a:rPr>
                        <a:t>17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1815464">
                        <a:lnSpc>
                          <a:spcPct val="108500"/>
                        </a:lnSpc>
                        <a:tabLst>
                          <a:tab pos="1397635" algn="l"/>
                          <a:tab pos="244729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if	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Expr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700" b="1" spc="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xpr	;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)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83590" algn="l"/>
                          <a:tab pos="2093595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id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5" dirty="0">
                          <a:latin typeface="Times New Roman"/>
                          <a:cs typeface="Times New Roman"/>
                        </a:rPr>
                        <a:t>19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83590" algn="l"/>
                          <a:tab pos="2037080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pr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id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0634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97635" algn="l"/>
                          <a:tab pos="2374265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f	(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)	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22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4170" cy="4904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 actions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based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 (configuration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token.</a:t>
            </a:r>
            <a:endParaRPr sz="2600" dirty="0">
              <a:latin typeface="Lucida Sans"/>
              <a:cs typeface="Lucida Sans"/>
            </a:endParaRPr>
          </a:p>
          <a:p>
            <a:pPr marL="12700" marR="621665" algn="just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Give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e:</a:t>
            </a:r>
            <a:endParaRPr sz="2600" dirty="0">
              <a:latin typeface="Lucida Sans"/>
              <a:cs typeface="Lucida Sans"/>
            </a:endParaRPr>
          </a:p>
          <a:p>
            <a:pPr marL="241300" marR="203200" indent="-228600">
              <a:lnSpc>
                <a:spcPts val="2600"/>
              </a:lnSpc>
              <a:spcBef>
                <a:spcPts val="844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-5" dirty="0">
                <a:latin typeface="Lucida Sans"/>
                <a:cs typeface="Lucida Sans"/>
              </a:rPr>
              <a:t> 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</a:t>
            </a:r>
            <a:r>
              <a:rPr sz="2400" spc="-5" dirty="0">
                <a:latin typeface="Lucida Sans"/>
                <a:cs typeface="Lucida Sans"/>
              </a:rPr>
              <a:t>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oductio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5" dirty="0">
                <a:latin typeface="Lucida Sans"/>
                <a:cs typeface="Lucida Sans"/>
              </a:rPr>
              <a:t>has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matched.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58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0" dirty="0">
                <a:latin typeface="Lucida Sans"/>
                <a:cs typeface="Lucida Sans"/>
              </a:rPr>
              <a:t>Shift: </a:t>
            </a:r>
            <a:r>
              <a:rPr sz="2400" spc="-5" dirty="0">
                <a:latin typeface="Lucida Sans"/>
                <a:cs typeface="Lucida Sans"/>
              </a:rPr>
              <a:t>Matc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curren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ken.</a:t>
            </a:r>
            <a:endParaRPr sz="2400" dirty="0">
              <a:latin typeface="Lucida Sans"/>
              <a:cs typeface="Lucida Sans"/>
            </a:endParaRPr>
          </a:p>
          <a:p>
            <a:pPr marL="241300" marR="1097915" indent="-228600">
              <a:lnSpc>
                <a:spcPts val="2600"/>
              </a:lnSpc>
              <a:spcBef>
                <a:spcPts val="93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cep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dirty="0">
                <a:latin typeface="Lucida Sans"/>
                <a:cs typeface="Lucida Sans"/>
              </a:rPr>
              <a:t>or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 com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lete.</a:t>
            </a:r>
          </a:p>
          <a:p>
            <a:pPr marL="241300" marR="737235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Error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syntax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erro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has</a:t>
            </a:r>
            <a:r>
              <a:rPr sz="2400" spc="-5" dirty="0">
                <a:latin typeface="Lucida Sans"/>
                <a:cs typeface="Lucida Sans"/>
              </a:rPr>
              <a:t> been discovered.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91785" cy="2103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92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A[C][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]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</a:t>
            </a:r>
            <a:r>
              <a:rPr sz="2600" spc="-10" dirty="0">
                <a:latin typeface="Lucida Sans"/>
                <a:cs typeface="Lucida Sans"/>
              </a:rPr>
              <a:t>ti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confi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uration 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 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640"/>
              </a:lnSpc>
              <a:spcBef>
                <a:spcPts val="335"/>
              </a:spcBef>
            </a:pPr>
            <a:r>
              <a:rPr sz="2400" spc="-5" dirty="0">
                <a:latin typeface="Lucida Sans"/>
                <a:cs typeface="Lucida Sans"/>
              </a:rPr>
              <a:t>A[C][T</a:t>
            </a:r>
            <a:r>
              <a:rPr sz="2400" dirty="0">
                <a:latin typeface="Lucida Sans"/>
                <a:cs typeface="Lucida Sans"/>
              </a:rPr>
              <a:t>]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</a:t>
            </a:r>
          </a:p>
          <a:p>
            <a:pPr marL="204470">
              <a:lnSpc>
                <a:spcPts val="2640"/>
              </a:lnSpc>
            </a:pPr>
            <a:r>
              <a:rPr sz="2400" spc="-5" dirty="0">
                <a:latin typeface="Lucida Sans"/>
                <a:cs typeface="Lucida Sans"/>
              </a:rPr>
              <a:t>{Reduc</a:t>
            </a:r>
            <a:r>
              <a:rPr sz="2400" dirty="0">
                <a:latin typeface="Lucida Sans"/>
                <a:cs typeface="Lucida Sans"/>
              </a:rPr>
              <a:t>e i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|</a:t>
            </a:r>
            <a:r>
              <a:rPr sz="2400" spc="2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</a:t>
            </a:r>
            <a:r>
              <a:rPr sz="2400" spc="-5" dirty="0">
                <a:latin typeface="Lucida Sans"/>
                <a:cs typeface="Lucida Sans"/>
              </a:rPr>
              <a:t>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spc="-10" dirty="0">
                <a:latin typeface="Arial"/>
                <a:cs typeface="Arial"/>
              </a:rPr>
              <a:t>A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65" dirty="0">
                <a:latin typeface="Symbol"/>
                <a:cs typeface="Symbol"/>
              </a:rPr>
              <a:t> </a:t>
            </a:r>
            <a:r>
              <a:rPr sz="2400" dirty="0">
                <a:latin typeface="Symbol"/>
                <a:cs typeface="Symbol"/>
              </a:rPr>
              <a:t>α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44468" y="3060005"/>
            <a:ext cx="190500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31290" algn="l"/>
              </a:tabLst>
            </a:pPr>
            <a:r>
              <a:rPr sz="2400" dirty="0">
                <a:latin typeface="Lucida Sans"/>
                <a:cs typeface="Lucida Sans"/>
              </a:rPr>
              <a:t>and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α</a:t>
            </a:r>
            <a:r>
              <a:rPr sz="2400" spc="65" dirty="0">
                <a:latin typeface="Symbol"/>
                <a:cs typeface="Symbol"/>
              </a:rPr>
              <a:t> </a:t>
            </a:r>
            <a:r>
              <a:rPr sz="3600" b="1" baseline="16203" dirty="0">
                <a:latin typeface="Courier"/>
                <a:cs typeface="Courier"/>
              </a:rPr>
              <a:t>•</a:t>
            </a:r>
            <a:endParaRPr sz="3600" baseline="16203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6464" y="3126455"/>
            <a:ext cx="9493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2" y="3431255"/>
            <a:ext cx="5431155" cy="405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8145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llow(A)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}</a:t>
            </a:r>
          </a:p>
          <a:p>
            <a:pPr marL="204470">
              <a:lnSpc>
                <a:spcPts val="2640"/>
              </a:lnSpc>
              <a:spcBef>
                <a:spcPts val="215"/>
              </a:spcBef>
              <a:tabLst>
                <a:tab pos="1002665" algn="l"/>
                <a:tab pos="1877695" algn="l"/>
              </a:tabLst>
            </a:pPr>
            <a:r>
              <a:rPr sz="2400" spc="-20" dirty="0">
                <a:latin typeface="Lucida Sans"/>
                <a:cs typeface="Lucida Sans"/>
              </a:rPr>
              <a:t>U (</a:t>
            </a:r>
            <a:r>
              <a:rPr sz="2400" spc="-10" dirty="0">
                <a:latin typeface="Lucida Sans"/>
                <a:cs typeface="Lucida Sans"/>
              </a:rPr>
              <a:t>If</a:t>
            </a:r>
            <a:r>
              <a:rPr sz="2400" dirty="0">
                <a:latin typeface="Lucida Sans"/>
                <a:cs typeface="Lucida Sans"/>
              </a:rPr>
              <a:t>	(</a:t>
            </a:r>
            <a:r>
              <a:rPr sz="2400" b="1" dirty="0">
                <a:latin typeface="Arial"/>
                <a:cs typeface="Arial"/>
              </a:rPr>
              <a:t>B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β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3600" b="1" baseline="16203" dirty="0">
                <a:latin typeface="Courier"/>
                <a:cs typeface="Courier"/>
              </a:rPr>
              <a:t>•</a:t>
            </a:r>
            <a:r>
              <a:rPr sz="3600" b="1" spc="-1155" baseline="16203" dirty="0">
                <a:latin typeface="Courier"/>
                <a:cs typeface="Courier"/>
              </a:rPr>
              <a:t> </a:t>
            </a:r>
            <a:r>
              <a:rPr sz="2400" b="1" spc="-15" dirty="0">
                <a:latin typeface="Arial"/>
                <a:cs typeface="Arial"/>
              </a:rPr>
              <a:t>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γ</a:t>
            </a:r>
            <a:r>
              <a:rPr sz="2400" spc="-5" dirty="0">
                <a:latin typeface="Symbol"/>
                <a:cs typeface="Symbol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C)</a:t>
            </a:r>
            <a:endParaRPr sz="2400" dirty="0">
              <a:latin typeface="Lucida Sans"/>
              <a:cs typeface="Lucida Sans"/>
            </a:endParaRPr>
          </a:p>
          <a:p>
            <a:pPr marL="782320">
              <a:lnSpc>
                <a:spcPts val="2640"/>
              </a:lnSpc>
            </a:pPr>
            <a:r>
              <a:rPr sz="2400" spc="-15" dirty="0">
                <a:latin typeface="Lucida Sans"/>
                <a:cs typeface="Lucida Sans"/>
              </a:rPr>
              <a:t>{Shift</a:t>
            </a:r>
            <a:r>
              <a:rPr sz="2400" spc="-10" dirty="0">
                <a:latin typeface="Lucida Sans"/>
                <a:cs typeface="Lucida Sans"/>
              </a:rPr>
              <a:t>}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els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Symbol"/>
                <a:cs typeface="Symbol"/>
              </a:rPr>
              <a:t>φ</a:t>
            </a:r>
            <a:r>
              <a:rPr sz="2400" dirty="0">
                <a:latin typeface="Lucida Sans"/>
                <a:cs typeface="Lucida Sans"/>
              </a:rPr>
              <a:t>)</a:t>
            </a: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2700" marR="456565">
              <a:lnSpc>
                <a:spcPts val="2700"/>
              </a:lnSpc>
              <a:spcBef>
                <a:spcPts val="1425"/>
              </a:spcBef>
            </a:pP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collect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actions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do</a:t>
            </a:r>
            <a:r>
              <a:rPr sz="2600" spc="-15" dirty="0">
                <a:latin typeface="Lucida Sans"/>
                <a:cs typeface="Lucida Sans"/>
              </a:rPr>
              <a:t> g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But 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parser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uniqu</a:t>
            </a:r>
            <a:r>
              <a:rPr sz="2700" i="1" spc="-45" dirty="0">
                <a:latin typeface="Lucida Sans"/>
                <a:cs typeface="Lucida Sans"/>
              </a:rPr>
              <a:t>e</a:t>
            </a:r>
            <a:r>
              <a:rPr sz="2700" i="1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5915" cy="5017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11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ift</a:t>
            </a:r>
            <a:r>
              <a:rPr sz="2600" spc="70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 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rejected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 unparsable.</a:t>
            </a:r>
            <a:endParaRPr sz="2600" dirty="0">
              <a:latin typeface="Lucida Sans"/>
              <a:cs typeface="Lucida Sans"/>
            </a:endParaRPr>
          </a:p>
          <a:p>
            <a:pPr marL="12700" marR="53022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ways</a:t>
            </a:r>
            <a:r>
              <a:rPr sz="2600" spc="-10" dirty="0">
                <a:latin typeface="Lucida Sans"/>
                <a:cs typeface="Lucida Sans"/>
              </a:rPr>
              <a:t> uniqu</a:t>
            </a:r>
            <a:r>
              <a:rPr sz="2600" spc="-15" dirty="0">
                <a:latin typeface="Lucida Sans"/>
                <a:cs typeface="Lucida Sans"/>
              </a:rPr>
              <a:t>e 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15" dirty="0">
                <a:latin typeface="Lucida Sans"/>
                <a:cs typeface="Lucida Sans"/>
              </a:rPr>
              <a:t>consider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shift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 action.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empty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undefined)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 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signify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T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iv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fig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et</a:t>
            </a:r>
            <a:r>
              <a:rPr sz="2600" spc="-15" dirty="0">
                <a:latin typeface="Lucida Sans"/>
                <a:cs typeface="Lucida Sans"/>
              </a:rPr>
              <a:t> C.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syntax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signaled.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LAL</a:t>
            </a:r>
            <a:r>
              <a:rPr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15" dirty="0">
                <a:solidFill>
                  <a:srgbClr val="FF0000"/>
                </a:solidFill>
              </a:rPr>
              <a:t>ri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7" y="1677434"/>
            <a:ext cx="5384800" cy="697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Given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GoTo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Shif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70" dirty="0">
                <a:latin typeface="Lucida Sans"/>
                <a:cs typeface="Lucida Sans"/>
              </a:rPr>
              <a:t>/</a:t>
            </a:r>
            <a:r>
              <a:rPr sz="2600" spc="-20" dirty="0">
                <a:latin typeface="Lucida Sans"/>
                <a:cs typeface="Lucida Sans"/>
              </a:rPr>
              <a:t>Reduce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(LALR)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irly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ple:</a:t>
            </a:r>
            <a:endParaRPr sz="2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50">
              <a:latin typeface="Times New Roman"/>
              <a:cs typeface="Times New Roman"/>
            </a:endParaRPr>
          </a:p>
          <a:p>
            <a:pPr marL="220979" marR="2896870" indent="-208915">
              <a:lnSpc>
                <a:spcPct val="113900"/>
              </a:lnSpc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L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LRDriver(){ Push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10" dirty="0">
                <a:latin typeface="Courier"/>
                <a:cs typeface="Courier"/>
              </a:rPr>
              <a:t>S</a:t>
            </a:r>
            <a:r>
              <a:rPr sz="2175" b="1" spc="-22" baseline="-17241" dirty="0">
                <a:latin typeface="Courier"/>
                <a:cs typeface="Courier"/>
              </a:rPr>
              <a:t>0</a:t>
            </a:r>
            <a:r>
              <a:rPr sz="1800" b="1" spc="-5" dirty="0">
                <a:latin typeface="Courier"/>
                <a:cs typeface="Courier"/>
              </a:rPr>
              <a:t>); while(true){</a:t>
            </a:r>
            <a:endParaRPr sz="1800">
              <a:latin typeface="Courier"/>
              <a:cs typeface="Courier"/>
            </a:endParaRPr>
          </a:p>
          <a:p>
            <a:pPr marL="286385">
              <a:lnSpc>
                <a:spcPct val="100000"/>
              </a:lnSpc>
              <a:spcBef>
                <a:spcPts val="140"/>
              </a:spcBef>
              <a:tabLst>
                <a:tab pos="3027680" algn="l"/>
              </a:tabLst>
            </a:pPr>
            <a:r>
              <a:rPr sz="1800" b="1" spc="-5" dirty="0">
                <a:latin typeface="Courier"/>
                <a:cs typeface="Courier"/>
              </a:rPr>
              <a:t>//Le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To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stat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par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stack</a:t>
            </a:r>
            <a:endParaRPr sz="1800">
              <a:latin typeface="Courier"/>
              <a:cs typeface="Courier"/>
            </a:endParaRPr>
          </a:p>
          <a:p>
            <a:pPr marL="560705" marR="567055" indent="-274320">
              <a:lnSpc>
                <a:spcPct val="106100"/>
              </a:lnSpc>
              <a:spcBef>
                <a:spcPts val="10"/>
              </a:spcBef>
              <a:tabLst>
                <a:tab pos="3713479" algn="l"/>
              </a:tabLst>
            </a:pPr>
            <a:r>
              <a:rPr sz="1800" b="1" spc="-5" dirty="0">
                <a:latin typeface="Courier"/>
                <a:cs typeface="Courier"/>
              </a:rPr>
              <a:t>//Le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curren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toke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match sw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tc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(A[S][CT]</a:t>
            </a:r>
            <a:r>
              <a:rPr sz="1800" b="1" dirty="0">
                <a:latin typeface="Courier"/>
                <a:cs typeface="Courier"/>
              </a:rPr>
              <a:t>) {</a:t>
            </a:r>
            <a:endParaRPr sz="1800">
              <a:latin typeface="Courier"/>
              <a:cs typeface="Courier"/>
            </a:endParaRPr>
          </a:p>
          <a:p>
            <a:pPr marL="1109345" indent="-411480">
              <a:lnSpc>
                <a:spcPts val="1625"/>
              </a:lnSpc>
            </a:pPr>
            <a:r>
              <a:rPr sz="1800" b="1" spc="-5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error:</a:t>
            </a:r>
            <a:endParaRPr sz="1800">
              <a:latin typeface="Courier"/>
              <a:cs typeface="Courier"/>
            </a:endParaRPr>
          </a:p>
          <a:p>
            <a:pPr marL="697865" marR="1113790" indent="411480">
              <a:lnSpc>
                <a:spcPts val="1800"/>
              </a:lnSpc>
              <a:spcBef>
                <a:spcPts val="185"/>
              </a:spcBef>
            </a:pPr>
            <a:r>
              <a:rPr sz="1800" b="1" spc="-5" dirty="0">
                <a:latin typeface="Courier"/>
                <a:cs typeface="Courier"/>
              </a:rPr>
              <a:t>SyntaxError(CT);retu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n; c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accept:</a:t>
            </a:r>
            <a:endParaRPr sz="1800">
              <a:latin typeface="Courier"/>
              <a:cs typeface="Courier"/>
            </a:endParaRPr>
          </a:p>
          <a:p>
            <a:pPr marL="697865" indent="41148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return;</a:t>
            </a:r>
            <a:endParaRPr sz="1800">
              <a:latin typeface="Courier"/>
              <a:cs typeface="Courier"/>
            </a:endParaRPr>
          </a:p>
          <a:p>
            <a:pPr marL="1109345" marR="1798320" indent="-411480">
              <a:lnSpc>
                <a:spcPts val="1800"/>
              </a:lnSpc>
              <a:spcBef>
                <a:spcPts val="490"/>
              </a:spcBef>
            </a:pPr>
            <a:r>
              <a:rPr sz="1800" b="1" spc="-5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shift: push(GoTo[S][CT]); CT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Scanner(); break;</a:t>
            </a:r>
            <a:endParaRPr sz="1800">
              <a:latin typeface="Courier"/>
              <a:cs typeface="Courier"/>
            </a:endParaRPr>
          </a:p>
          <a:p>
            <a:pPr marL="697865">
              <a:lnSpc>
                <a:spcPts val="1980"/>
              </a:lnSpc>
              <a:spcBef>
                <a:spcPts val="145"/>
              </a:spcBef>
              <a:tabLst>
                <a:tab pos="2341880" algn="l"/>
              </a:tabLst>
            </a:pPr>
            <a:r>
              <a:rPr sz="1800" b="1" spc="-5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reduc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i:</a:t>
            </a:r>
            <a:endParaRPr sz="1800">
              <a:latin typeface="Courier"/>
              <a:cs typeface="Courier"/>
            </a:endParaRPr>
          </a:p>
          <a:p>
            <a:pPr marL="1096010" indent="13335">
              <a:lnSpc>
                <a:spcPts val="1960"/>
              </a:lnSpc>
              <a:tabLst>
                <a:tab pos="1932305" algn="l"/>
              </a:tabLst>
            </a:pPr>
            <a:r>
              <a:rPr sz="1800" b="1" spc="-5" dirty="0">
                <a:latin typeface="Courier"/>
                <a:cs typeface="Courier"/>
              </a:rPr>
              <a:t>//Le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pro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3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</a:t>
            </a:r>
            <a:r>
              <a:rPr sz="1800" spc="-5" dirty="0">
                <a:latin typeface="Symbol"/>
                <a:cs typeface="Symbol"/>
              </a:rPr>
              <a:t>→</a:t>
            </a:r>
            <a:r>
              <a:rPr sz="1800" b="1" spc="-5" dirty="0">
                <a:latin typeface="Courier"/>
                <a:cs typeface="Courier"/>
              </a:rPr>
              <a:t>Y</a:t>
            </a:r>
            <a:r>
              <a:rPr sz="2175" b="1" spc="-22" baseline="-17241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...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2175" b="1" spc="-15" baseline="-17241" dirty="0">
                <a:latin typeface="Courier"/>
                <a:cs typeface="Courier"/>
              </a:rPr>
              <a:t>m</a:t>
            </a:r>
            <a:endParaRPr sz="2175" baseline="-17241">
              <a:latin typeface="Courier"/>
              <a:cs typeface="Courier"/>
            </a:endParaRPr>
          </a:p>
          <a:p>
            <a:pPr marL="1096010">
              <a:lnSpc>
                <a:spcPts val="1960"/>
              </a:lnSpc>
            </a:pPr>
            <a:r>
              <a:rPr sz="1800" b="1" spc="-5" dirty="0">
                <a:latin typeface="Courier"/>
                <a:cs typeface="Courier"/>
              </a:rPr>
              <a:t>po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 states;</a:t>
            </a:r>
            <a:endParaRPr sz="1800">
              <a:latin typeface="Courier"/>
              <a:cs typeface="Courier"/>
            </a:endParaRPr>
          </a:p>
          <a:p>
            <a:pPr marL="1109980" marR="976630">
              <a:lnSpc>
                <a:spcPts val="1800"/>
              </a:lnSpc>
              <a:spcBef>
                <a:spcPts val="180"/>
              </a:spcBef>
              <a:tabLst>
                <a:tab pos="1932305" algn="l"/>
              </a:tabLst>
            </a:pPr>
            <a:r>
              <a:rPr sz="1800" b="1" spc="-5" dirty="0">
                <a:latin typeface="Courier"/>
                <a:cs typeface="Courier"/>
              </a:rPr>
              <a:t>//Le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’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to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ate push(GoTo[S’][A]); break;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pc="-5" dirty="0">
                <a:solidFill>
                  <a:srgbClr val="FF0000"/>
                </a:solidFill>
              </a:rPr>
              <a:t>Actio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ble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for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CSX-Lite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295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0704" y="1828152"/>
          <a:ext cx="5943586" cy="5447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260604"/>
                <a:gridCol w="262127"/>
                <a:gridCol w="260603"/>
                <a:gridCol w="262128"/>
                <a:gridCol w="260603"/>
                <a:gridCol w="262127"/>
                <a:gridCol w="260603"/>
                <a:gridCol w="260604"/>
                <a:gridCol w="262127"/>
                <a:gridCol w="260603"/>
                <a:gridCol w="262128"/>
                <a:gridCol w="260603"/>
                <a:gridCol w="262127"/>
                <a:gridCol w="260604"/>
                <a:gridCol w="260603"/>
                <a:gridCol w="262127"/>
                <a:gridCol w="260603"/>
                <a:gridCol w="262128"/>
                <a:gridCol w="260603"/>
                <a:gridCol w="262128"/>
                <a:gridCol w="260603"/>
              </a:tblGrid>
              <a:tr h="698753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{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}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if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(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id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+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eof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ct val="100000"/>
              </a:lnSpc>
            </a:pPr>
            <a:r>
              <a:rPr spc="-25" dirty="0">
                <a:solidFill>
                  <a:srgbClr val="FF0000"/>
                </a:solidFill>
              </a:rPr>
              <a:t>Go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able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for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CSX-Lite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296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0704" y="1828152"/>
          <a:ext cx="6057886" cy="6742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/>
                <a:gridCol w="260604"/>
                <a:gridCol w="262127"/>
                <a:gridCol w="260603"/>
                <a:gridCol w="262128"/>
                <a:gridCol w="260603"/>
                <a:gridCol w="262127"/>
                <a:gridCol w="260604"/>
                <a:gridCol w="260603"/>
                <a:gridCol w="262127"/>
                <a:gridCol w="260603"/>
                <a:gridCol w="262128"/>
                <a:gridCol w="260603"/>
                <a:gridCol w="262127"/>
                <a:gridCol w="260604"/>
                <a:gridCol w="260603"/>
                <a:gridCol w="262127"/>
                <a:gridCol w="260603"/>
                <a:gridCol w="262128"/>
                <a:gridCol w="260603"/>
                <a:gridCol w="262128"/>
                <a:gridCol w="260603"/>
              </a:tblGrid>
              <a:tr h="698753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{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}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if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(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id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+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eof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stmts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stmt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expr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297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36494"/>
              </p:ext>
            </p:extLst>
          </p:nvPr>
        </p:nvGraphicFramePr>
        <p:xfrm>
          <a:off x="455028" y="455028"/>
          <a:ext cx="6857999" cy="8915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962"/>
                <a:gridCol w="913637"/>
                <a:gridCol w="2286000"/>
                <a:gridCol w="1143000"/>
                <a:gridCol w="2057400"/>
              </a:tblGrid>
              <a:tr h="3048761">
                <a:tc gridSpan="5">
                  <a:txBody>
                    <a:bodyPr/>
                    <a:lstStyle/>
                    <a:p>
                      <a:pPr marL="454659" algn="ctr">
                        <a:lnSpc>
                          <a:spcPct val="100000"/>
                        </a:lnSpc>
                      </a:pPr>
                      <a:r>
                        <a:rPr sz="3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Exampl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3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3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LALR(1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3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Parsin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36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1860">
                        <a:lnSpc>
                          <a:spcPts val="2925"/>
                        </a:lnSpc>
                        <a:spcBef>
                          <a:spcPts val="1515"/>
                        </a:spcBef>
                      </a:pPr>
                      <a:r>
                        <a:rPr sz="2600" spc="-5" dirty="0">
                          <a:latin typeface="Lucida Sans"/>
                          <a:cs typeface="Lucida Sans"/>
                        </a:rPr>
                        <a:t>We’l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2600" spc="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spc="-5" dirty="0">
                          <a:latin typeface="Lucida Sans"/>
                          <a:cs typeface="Lucida Sans"/>
                        </a:rPr>
                        <a:t>agai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26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spc="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2600" spc="-5" dirty="0">
                          <a:latin typeface="Lucida Sans"/>
                          <a:cs typeface="Lucida Sans"/>
                        </a:rPr>
                        <a:t>arse</a:t>
                      </a:r>
                      <a:endParaRPr sz="2600" dirty="0">
                        <a:latin typeface="Lucida Sans"/>
                        <a:cs typeface="Lucida Sans"/>
                      </a:endParaRPr>
                    </a:p>
                    <a:p>
                      <a:pPr marL="1125220">
                        <a:lnSpc>
                          <a:spcPts val="3020"/>
                        </a:lnSpc>
                      </a:pPr>
                      <a:r>
                        <a:rPr sz="2800" b="1" dirty="0">
                          <a:latin typeface="Courier"/>
                          <a:cs typeface="Courier"/>
                        </a:rPr>
                        <a:t>{ a = b + c; } Eof</a:t>
                      </a:r>
                      <a:endParaRPr sz="2800" dirty="0">
                        <a:latin typeface="Courier"/>
                        <a:cs typeface="Courier"/>
                      </a:endParaRPr>
                    </a:p>
                    <a:p>
                      <a:pPr marL="911860" marR="536575">
                        <a:lnSpc>
                          <a:spcPts val="2800"/>
                        </a:lnSpc>
                        <a:spcBef>
                          <a:spcPts val="215"/>
                        </a:spcBef>
                      </a:pPr>
                      <a:r>
                        <a:rPr sz="2600" dirty="0">
                          <a:latin typeface="Lucida Sans"/>
                          <a:cs typeface="Lucida Sans"/>
                        </a:rPr>
                        <a:t>We</a:t>
                      </a:r>
                      <a:r>
                        <a:rPr sz="2600" spc="-12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start</a:t>
                      </a:r>
                      <a:r>
                        <a:rPr sz="2600" spc="-13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by</a:t>
                      </a:r>
                      <a:r>
                        <a:rPr sz="2600" spc="-12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pushing</a:t>
                      </a:r>
                      <a:r>
                        <a:rPr sz="2600" spc="-1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state</a:t>
                      </a:r>
                      <a:r>
                        <a:rPr sz="2600" spc="-13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0</a:t>
                      </a:r>
                      <a:r>
                        <a:rPr sz="2600" spc="-12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on</a:t>
                      </a:r>
                      <a:r>
                        <a:rPr sz="2600" spc="-12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the parse</a:t>
                      </a:r>
                      <a:r>
                        <a:rPr sz="2600" spc="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stack.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5330">
                <a:tc rowSpan="5">
                  <a:txBody>
                    <a:bodyPr/>
                    <a:lstStyle/>
                    <a:p>
                      <a:endParaRPr sz="26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51765" marR="135890" indent="-6350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Parse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ainin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np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2400" b="1" baseline="1736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82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s } Eof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{</a:t>
                      </a:r>
                      <a:r>
                        <a:rPr sz="1600" b="1" spc="-55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600" b="1" spc="-55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600" b="1" spc="-5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600" b="1" spc="-2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600" b="1" spc="-2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c;</a:t>
                      </a:r>
                      <a:r>
                        <a:rPr sz="1600" b="1" spc="-2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600" b="1" spc="-2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98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59690">
                        <a:lnSpc>
                          <a:spcPts val="163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} E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λ</a:t>
                      </a:r>
                      <a:r>
                        <a:rPr sz="16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46355" marR="128270">
                        <a:lnSpc>
                          <a:spcPct val="111300"/>
                        </a:lnSpc>
                        <a:spcBef>
                          <a:spcPts val="9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75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5" baseline="1736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15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)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600" b="1" spc="-43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600" b="1" spc="-43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b + 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45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42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22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;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= b + 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881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127635">
                        <a:lnSpc>
                          <a:spcPct val="111000"/>
                        </a:lnSpc>
                      </a:pP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42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22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Expr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+  id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Expr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id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b + 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1594">
                <a:tc gridSpan="5">
                  <a:txBody>
                    <a:bodyPr/>
                    <a:lstStyle/>
                    <a:p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298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5028" y="455028"/>
          <a:ext cx="6858760" cy="8915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962"/>
                <a:gridCol w="913637"/>
                <a:gridCol w="2286000"/>
                <a:gridCol w="1143000"/>
                <a:gridCol w="2058161"/>
              </a:tblGrid>
              <a:tr h="572261">
                <a:tc gridSpan="5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5330">
                <a:tc rowSpan="4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51765" marR="135890" indent="-6350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Parse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ainin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np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12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2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duc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+ 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126364" indent="-635">
                        <a:lnSpc>
                          <a:spcPct val="110900"/>
                        </a:lnSpc>
                      </a:pP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42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+  id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2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id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+ 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24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15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2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22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2400" b="1" spc="15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id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7745">
                <a:tc gridSpan="5"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018405" cy="748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80"/>
              </a:lnSpc>
            </a:pPr>
            <a:r>
              <a:rPr sz="2800" spc="-20" dirty="0">
                <a:latin typeface="Lucida Sans"/>
                <a:cs typeface="Lucida Sans"/>
              </a:rPr>
              <a:t>Read </a:t>
            </a:r>
            <a:r>
              <a:rPr sz="2800" spc="-10" dirty="0">
                <a:latin typeface="Lucida Sans"/>
                <a:cs typeface="Lucida Sans"/>
              </a:rPr>
              <a:t>Section</a:t>
            </a:r>
            <a:r>
              <a:rPr sz="2800" spc="-15" dirty="0">
                <a:latin typeface="Lucida Sans"/>
                <a:cs typeface="Lucida Sans"/>
              </a:rPr>
              <a:t>s 6.1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6.5.1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endParaRPr sz="2800">
              <a:latin typeface="Lucida Sans"/>
              <a:cs typeface="Lucida Sans"/>
            </a:endParaRPr>
          </a:p>
          <a:p>
            <a:pPr marL="27305">
              <a:lnSpc>
                <a:spcPts val="3180"/>
              </a:lnSpc>
              <a:tabLst>
                <a:tab pos="1642110" algn="l"/>
              </a:tabLst>
            </a:pPr>
            <a:r>
              <a:rPr sz="2800" spc="-30" dirty="0">
                <a:latin typeface="Arial"/>
                <a:cs typeface="Arial"/>
              </a:rPr>
              <a:t>C</a:t>
            </a:r>
            <a:r>
              <a:rPr sz="2800" spc="300" dirty="0">
                <a:latin typeface="Arial"/>
                <a:cs typeface="Arial"/>
              </a:rPr>
              <a:t>r</a:t>
            </a:r>
            <a:r>
              <a:rPr sz="2800" spc="125" dirty="0">
                <a:latin typeface="Arial"/>
                <a:cs typeface="Arial"/>
              </a:rPr>
              <a:t>a</a:t>
            </a:r>
            <a:r>
              <a:rPr sz="2800" spc="340" dirty="0">
                <a:latin typeface="Arial"/>
                <a:cs typeface="Arial"/>
              </a:rPr>
              <a:t>f</a:t>
            </a:r>
            <a:r>
              <a:rPr sz="2800" spc="335" dirty="0">
                <a:latin typeface="Arial"/>
                <a:cs typeface="Arial"/>
              </a:rPr>
              <a:t>t</a:t>
            </a:r>
            <a:r>
              <a:rPr sz="2800" spc="325" dirty="0">
                <a:latin typeface="Arial"/>
                <a:cs typeface="Arial"/>
              </a:rPr>
              <a:t>i</a:t>
            </a:r>
            <a:r>
              <a:rPr sz="2800" spc="26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10" dirty="0">
                <a:latin typeface="Arial"/>
                <a:cs typeface="Arial"/>
              </a:rPr>
              <a:t>a</a:t>
            </a:r>
            <a:r>
              <a:rPr sz="2800" spc="36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C</a:t>
            </a:r>
            <a:r>
              <a:rPr sz="2800" spc="260" dirty="0">
                <a:latin typeface="Arial"/>
                <a:cs typeface="Arial"/>
              </a:rPr>
              <a:t>o</a:t>
            </a:r>
            <a:r>
              <a:rPr sz="2800" spc="355" dirty="0">
                <a:latin typeface="Arial"/>
                <a:cs typeface="Arial"/>
              </a:rPr>
              <a:t>m</a:t>
            </a:r>
            <a:r>
              <a:rPr sz="2800" spc="220" dirty="0">
                <a:latin typeface="Arial"/>
                <a:cs typeface="Arial"/>
              </a:rPr>
              <a:t>p</a:t>
            </a:r>
            <a:r>
              <a:rPr sz="2800" spc="275" dirty="0">
                <a:latin typeface="Arial"/>
                <a:cs typeface="Arial"/>
              </a:rPr>
              <a:t>il</a:t>
            </a:r>
            <a:r>
              <a:rPr sz="2800" spc="100" dirty="0">
                <a:latin typeface="Arial"/>
                <a:cs typeface="Arial"/>
              </a:rPr>
              <a:t>e</a:t>
            </a:r>
            <a:r>
              <a:rPr sz="2800" spc="200" dirty="0">
                <a:latin typeface="Arial"/>
                <a:cs typeface="Arial"/>
              </a:rPr>
              <a:t>r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5028" y="455028"/>
          <a:ext cx="6858759" cy="8915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962"/>
                <a:gridCol w="913637"/>
                <a:gridCol w="842248"/>
                <a:gridCol w="1443751"/>
                <a:gridCol w="1143000"/>
                <a:gridCol w="354934"/>
                <a:gridCol w="1703227"/>
              </a:tblGrid>
              <a:tr h="572261">
                <a:tc gridSpan="7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5330">
                <a:tc rowSpan="4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51765" marR="135890" indent="-6350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Parse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ainin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np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145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15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937894" algn="l"/>
                        </a:tabLst>
                      </a:pP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22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+	id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duc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18415" indent="-635">
                        <a:lnSpc>
                          <a:spcPct val="110900"/>
                        </a:lnSpc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126364" indent="-59690">
                        <a:lnSpc>
                          <a:spcPct val="110900"/>
                        </a:lnSpc>
                      </a:pP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+  id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id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24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22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;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duc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1945">
                <a:tc gridSpan="7"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5028" y="455028"/>
          <a:ext cx="6858760" cy="8915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962"/>
                <a:gridCol w="913637"/>
                <a:gridCol w="2286000"/>
                <a:gridCol w="1143000"/>
                <a:gridCol w="2058161"/>
              </a:tblGrid>
              <a:tr h="572261">
                <a:tc gridSpan="5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5330">
                <a:tc rowSpan="5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51765" marR="135890" indent="-6350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Parse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ainin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np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4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3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61594" indent="-635">
                        <a:lnSpc>
                          <a:spcPts val="1630"/>
                        </a:lnSpc>
                        <a:tabLst>
                          <a:tab pos="1654175" algn="l"/>
                        </a:tabLst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	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λ</a:t>
                      </a:r>
                      <a:r>
                        <a:rPr sz="16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;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355" marR="347980">
                        <a:lnSpc>
                          <a:spcPts val="1600"/>
                        </a:lnSpc>
                        <a:spcBef>
                          <a:spcPts val="535"/>
                        </a:spcBef>
                      </a:pP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75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5" baseline="1736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15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duc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85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7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3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duc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2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} Eof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866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6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2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}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Eof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pt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8225">
                <a:tc gridSpan="5"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LAL</a:t>
            </a:r>
            <a:r>
              <a:rPr dirty="0">
                <a:solidFill>
                  <a:srgbClr val="FF0000"/>
                </a:solidFill>
              </a:rPr>
              <a:t>R </a:t>
            </a:r>
            <a:r>
              <a:rPr spc="-5" dirty="0">
                <a:solidFill>
                  <a:srgbClr val="FF0000"/>
                </a:solidFill>
              </a:rPr>
              <a:t>Parsers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389255" marR="5080">
              <a:lnSpc>
                <a:spcPts val="2700"/>
              </a:lnSpc>
            </a:pP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25" dirty="0"/>
              <a:t>bottom</a:t>
            </a:r>
            <a:r>
              <a:rPr spc="-10" dirty="0"/>
              <a:t>-</a:t>
            </a:r>
            <a:r>
              <a:rPr spc="-150" dirty="0"/>
              <a:t> </a:t>
            </a:r>
            <a:r>
              <a:rPr spc="-20" dirty="0"/>
              <a:t>u</a:t>
            </a:r>
            <a:r>
              <a:rPr spc="-10" dirty="0"/>
              <a:t>p, L</a:t>
            </a:r>
            <a:r>
              <a:rPr spc="-25" dirty="0"/>
              <a:t>A</a:t>
            </a:r>
            <a:r>
              <a:rPr spc="-10" dirty="0"/>
              <a:t>L</a:t>
            </a:r>
            <a:r>
              <a:rPr spc="-20" dirty="0"/>
              <a:t>R</a:t>
            </a:r>
            <a:r>
              <a:rPr spc="-5" dirty="0"/>
              <a:t> </a:t>
            </a:r>
            <a:r>
              <a:rPr spc="-20" dirty="0"/>
              <a:t>par</a:t>
            </a:r>
            <a:r>
              <a:rPr spc="-5" dirty="0"/>
              <a:t>s</a:t>
            </a:r>
            <a:r>
              <a:rPr spc="-20" dirty="0"/>
              <a:t>ers</a:t>
            </a:r>
            <a:r>
              <a:rPr spc="-15" dirty="0"/>
              <a:t> syntax</a:t>
            </a:r>
            <a:r>
              <a:rPr spc="-195" dirty="0"/>
              <a:t> </a:t>
            </a:r>
            <a:r>
              <a:rPr spc="-15" dirty="0"/>
              <a:t>errors</a:t>
            </a:r>
            <a:r>
              <a:rPr spc="-185" dirty="0"/>
              <a:t> </a:t>
            </a:r>
            <a:r>
              <a:rPr spc="-15" dirty="0"/>
              <a:t>are</a:t>
            </a:r>
            <a:r>
              <a:rPr spc="-185" dirty="0"/>
              <a:t> </a:t>
            </a:r>
            <a:r>
              <a:rPr spc="-15" dirty="0"/>
              <a:t>discovered</a:t>
            </a:r>
            <a:r>
              <a:rPr spc="-175" dirty="0"/>
              <a:t> </a:t>
            </a:r>
            <a:r>
              <a:rPr spc="-15" dirty="0"/>
              <a:t>when</a:t>
            </a:r>
            <a:r>
              <a:rPr spc="-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bla</a:t>
            </a:r>
            <a:r>
              <a:rPr spc="-10" dirty="0"/>
              <a:t>n</a:t>
            </a:r>
            <a:r>
              <a:rPr spc="-20" dirty="0"/>
              <a:t>k</a:t>
            </a:r>
            <a:r>
              <a:rPr dirty="0"/>
              <a:t> </a:t>
            </a:r>
            <a:r>
              <a:rPr spc="-15" dirty="0"/>
              <a:t>(error)</a:t>
            </a:r>
            <a:r>
              <a:rPr dirty="0"/>
              <a:t> </a:t>
            </a:r>
            <a:r>
              <a:rPr spc="-15" dirty="0"/>
              <a:t>entry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fetched from</a:t>
            </a:r>
            <a:r>
              <a:rPr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parser</a:t>
            </a:r>
            <a:r>
              <a:rPr spc="10" dirty="0"/>
              <a:t> </a:t>
            </a:r>
            <a:r>
              <a:rPr spc="-15" dirty="0"/>
              <a:t>action</a:t>
            </a:r>
            <a:r>
              <a:rPr spc="10" dirty="0"/>
              <a:t> </a:t>
            </a:r>
            <a:r>
              <a:rPr spc="-25" dirty="0"/>
              <a:t>t</a:t>
            </a:r>
            <a:r>
              <a:rPr spc="-10" dirty="0"/>
              <a:t>a</a:t>
            </a:r>
            <a:r>
              <a:rPr spc="-15" dirty="0"/>
              <a:t>ble.</a:t>
            </a:r>
          </a:p>
          <a:p>
            <a:pPr marL="389255" marR="22225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Let’s</a:t>
            </a:r>
            <a:r>
              <a:rPr spc="5" dirty="0"/>
              <a:t> </a:t>
            </a:r>
            <a:r>
              <a:rPr spc="-15" dirty="0"/>
              <a:t>again</a:t>
            </a:r>
            <a:r>
              <a:rPr spc="10" dirty="0"/>
              <a:t> </a:t>
            </a:r>
            <a:r>
              <a:rPr spc="-15" dirty="0"/>
              <a:t>trace</a:t>
            </a:r>
            <a:r>
              <a:rPr dirty="0"/>
              <a:t> </a:t>
            </a:r>
            <a:r>
              <a:rPr spc="-20" dirty="0"/>
              <a:t>how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followin</a:t>
            </a:r>
            <a:r>
              <a:rPr spc="-20" dirty="0"/>
              <a:t>g</a:t>
            </a:r>
            <a:r>
              <a:rPr spc="-100" dirty="0"/>
              <a:t> </a:t>
            </a:r>
            <a:r>
              <a:rPr spc="-15" dirty="0"/>
              <a:t>illegal</a:t>
            </a:r>
            <a:r>
              <a:rPr spc="-75" dirty="0"/>
              <a:t> </a:t>
            </a:r>
            <a:r>
              <a:rPr spc="-15" dirty="0"/>
              <a:t>CSX-</a:t>
            </a:r>
            <a:r>
              <a:rPr spc="-165" dirty="0"/>
              <a:t> </a:t>
            </a:r>
            <a:r>
              <a:rPr spc="-10" dirty="0"/>
              <a:t>lite</a:t>
            </a:r>
            <a:r>
              <a:rPr spc="-75" dirty="0"/>
              <a:t> </a:t>
            </a:r>
            <a:r>
              <a:rPr spc="-20" dirty="0"/>
              <a:t>program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5" dirty="0"/>
              <a:t>p</a:t>
            </a:r>
            <a:r>
              <a:rPr spc="-10" dirty="0"/>
              <a:t>a</a:t>
            </a:r>
            <a:r>
              <a:rPr spc="-20" dirty="0"/>
              <a:t>rs</a:t>
            </a:r>
            <a:r>
              <a:rPr spc="-10" dirty="0"/>
              <a:t>e</a:t>
            </a:r>
            <a:r>
              <a:rPr spc="-15" dirty="0"/>
              <a:t>d:</a:t>
            </a:r>
          </a:p>
          <a:p>
            <a:pPr marL="601980">
              <a:lnSpc>
                <a:spcPct val="100000"/>
              </a:lnSpc>
              <a:spcBef>
                <a:spcPts val="400"/>
              </a:spcBef>
            </a:pPr>
            <a:r>
              <a:rPr sz="2800" b="1" spc="-20" dirty="0">
                <a:latin typeface="Courier"/>
                <a:cs typeface="Courier"/>
              </a:rPr>
              <a:t>{ b + c = a; } Eof</a:t>
            </a:r>
            <a:endParaRPr sz="2800" dirty="0">
              <a:latin typeface="Courier"/>
              <a:cs typeface="Courier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1560" y="5994768"/>
          <a:ext cx="6172198" cy="11932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578"/>
                <a:gridCol w="2328671"/>
                <a:gridCol w="932688"/>
                <a:gridCol w="2096261"/>
              </a:tblGrid>
              <a:tr h="735329">
                <a:tc>
                  <a:txBody>
                    <a:bodyPr/>
                    <a:lstStyle/>
                    <a:p>
                      <a:pPr marL="102870" marR="87630" indent="-6350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emai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962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} Eof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62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302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6172196" cy="3358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578"/>
                <a:gridCol w="811760"/>
                <a:gridCol w="646439"/>
                <a:gridCol w="564159"/>
                <a:gridCol w="306312"/>
                <a:gridCol w="932688"/>
                <a:gridCol w="352840"/>
                <a:gridCol w="247668"/>
                <a:gridCol w="247668"/>
                <a:gridCol w="384820"/>
                <a:gridCol w="247668"/>
                <a:gridCol w="615596"/>
              </a:tblGrid>
              <a:tr h="735330">
                <a:tc>
                  <a:txBody>
                    <a:bodyPr/>
                    <a:lstStyle/>
                    <a:p>
                      <a:pPr marL="102870" marR="87630" indent="-6350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emai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79803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46355" marR="102235">
                        <a:lnSpc>
                          <a:spcPts val="163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} E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spc="9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λ</a:t>
                      </a:r>
                      <a:r>
                        <a:rPr sz="16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46355" marR="169545">
                        <a:lnSpc>
                          <a:spcPct val="111300"/>
                        </a:lnSpc>
                        <a:spcBef>
                          <a:spcPts val="9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 ; </a:t>
                      </a: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75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Ex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)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6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6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spc="-6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6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60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22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4376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;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 marR="119380">
                        <a:lnSpc>
                          <a:spcPts val="21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Error (blank)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LAL</a:t>
            </a:r>
            <a:r>
              <a:rPr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ow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fu</a:t>
            </a:r>
            <a:r>
              <a:rPr spc="-10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84165" cy="2785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Essentially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LL(1) grammars are 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LR(1)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more.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Gram</a:t>
            </a:r>
            <a:r>
              <a:rPr sz="2600" spc="-20" dirty="0">
                <a:latin typeface="Lucida Sans"/>
                <a:cs typeface="Lucida Sans"/>
              </a:rPr>
              <a:t>mar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confuse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LL(1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readil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dle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241300" marR="49530" indent="-228600">
              <a:lnSpc>
                <a:spcPct val="90300"/>
              </a:lnSpc>
              <a:spcBef>
                <a:spcPts val="8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5" dirty="0">
                <a:latin typeface="Lucida Sans"/>
                <a:cs typeface="Lucida Sans"/>
              </a:rPr>
              <a:t>Commo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prefixe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 problem.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</a:t>
            </a:r>
            <a:r>
              <a:rPr sz="2400" spc="-15" dirty="0">
                <a:latin typeface="Lucida Sans"/>
                <a:cs typeface="Lucida Sans"/>
              </a:rPr>
              <a:t>ts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1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nfigurations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are tracked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more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on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prefi</a:t>
            </a:r>
            <a:r>
              <a:rPr sz="2400" dirty="0">
                <a:latin typeface="Lucida Sans"/>
                <a:cs typeface="Lucida Sans"/>
              </a:rPr>
              <a:t>x </a:t>
            </a:r>
            <a:r>
              <a:rPr sz="2400" spc="-5" dirty="0">
                <a:latin typeface="Lucida Sans"/>
                <a:cs typeface="Lucida Sans"/>
              </a:rPr>
              <a:t>can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followed.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88" y="5616671"/>
            <a:ext cx="43332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aft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have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5586" y="6324379"/>
            <a:ext cx="1209040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80"/>
              </a:lnSpc>
            </a:pPr>
            <a:r>
              <a:rPr sz="2800" b="1" spc="-7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ts val="3180"/>
              </a:lnSpc>
            </a:pPr>
            <a:r>
              <a:rPr sz="2800" b="1" spc="-7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66407" y="6324379"/>
            <a:ext cx="222313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  <a:tabLst>
                <a:tab pos="1053465" algn="l"/>
                <a:tab pos="2042160" algn="l"/>
              </a:tabLst>
            </a:pPr>
            <a:r>
              <a:rPr sz="2800" b="1" spc="-15" dirty="0">
                <a:latin typeface="Arial"/>
                <a:cs typeface="Arial"/>
              </a:rPr>
              <a:t>id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5" dirty="0">
                <a:latin typeface="Arial"/>
                <a:cs typeface="Arial"/>
              </a:rPr>
              <a:t>E</a:t>
            </a:r>
            <a:r>
              <a:rPr sz="2800" b="1" spc="-30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pr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0" dirty="0">
                <a:latin typeface="Arial"/>
                <a:cs typeface="Arial"/>
              </a:rPr>
              <a:t>;</a:t>
            </a:r>
            <a:r>
              <a:rPr sz="2800" b="1" spc="-15" dirty="0">
                <a:latin typeface="Arial"/>
                <a:cs typeface="Arial"/>
              </a:rPr>
              <a:t> id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10" dirty="0">
                <a:latin typeface="Arial"/>
                <a:cs typeface="Arial"/>
              </a:rPr>
              <a:t>(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Args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40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488" y="7090378"/>
            <a:ext cx="4813935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00"/>
              </a:lnSpc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next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spc="-5" dirty="0">
                <a:latin typeface="Lucida Sans"/>
                <a:cs typeface="Lucida Sans"/>
              </a:rPr>
              <a:t>tel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oductio</a:t>
            </a:r>
            <a:r>
              <a:rPr sz="2400" dirty="0">
                <a:latin typeface="Lucida Sans"/>
                <a:cs typeface="Lucida Sans"/>
              </a:rPr>
              <a:t>n to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use.</a:t>
            </a:r>
            <a:endParaRPr sz="24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63375" y="4801396"/>
          <a:ext cx="3525704" cy="857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963"/>
                <a:gridCol w="513599"/>
                <a:gridCol w="1695142"/>
              </a:tblGrid>
              <a:tr h="43154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spc="-5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id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tabLst>
                          <a:tab pos="504190" algn="l"/>
                          <a:tab pos="1492885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=	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pr	;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1029">
                <a:tc>
                  <a:txBody>
                    <a:bodyPr/>
                    <a:lstStyle/>
                    <a:p>
                      <a:pPr marL="34925">
                        <a:lnSpc>
                          <a:spcPts val="3354"/>
                        </a:lnSpc>
                      </a:pPr>
                      <a:r>
                        <a:rPr sz="2800" b="1" spc="-5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3354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id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3354"/>
                        </a:lnSpc>
                        <a:tabLst>
                          <a:tab pos="154178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gs )	;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356225" cy="645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89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Lef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recursio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problem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Since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5" dirty="0">
                <a:latin typeface="Lucida Sans"/>
                <a:cs typeface="Lucida Sans"/>
              </a:rPr>
              <a:t> of </a:t>
            </a:r>
            <a:r>
              <a:rPr sz="2400" spc="-20" dirty="0">
                <a:latin typeface="Lucida Sans"/>
                <a:cs typeface="Lucida Sans"/>
              </a:rPr>
              <a:t>configuration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tr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10" dirty="0">
                <a:latin typeface="Lucida Sans"/>
                <a:cs typeface="Lucida Sans"/>
              </a:rPr>
              <a:t>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foll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5" dirty="0">
                <a:latin typeface="Lucida Sans"/>
                <a:cs typeface="Lucida Sans"/>
              </a:rPr>
              <a:t>left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recursiv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uction </a:t>
            </a:r>
            <a:r>
              <a:rPr sz="2500" i="1" spc="-100" dirty="0">
                <a:latin typeface="Lucida Sans"/>
                <a:cs typeface="Lucida Sans"/>
              </a:rPr>
              <a:t>an</a:t>
            </a:r>
            <a:r>
              <a:rPr sz="2500" i="1" spc="-95" dirty="0">
                <a:latin typeface="Lucida Sans"/>
                <a:cs typeface="Lucida Sans"/>
              </a:rPr>
              <a:t>d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other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might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For 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438784" marR="1786889">
              <a:lnSpc>
                <a:spcPts val="3000"/>
              </a:lnSpc>
              <a:tabLst>
                <a:tab pos="1825625" algn="l"/>
                <a:tab pos="2936875" algn="l"/>
              </a:tabLst>
            </a:pPr>
            <a:r>
              <a:rPr sz="2800" b="1" spc="-25" dirty="0">
                <a:latin typeface="Arial"/>
                <a:cs typeface="Arial"/>
              </a:rPr>
              <a:t>Exp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175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Expr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0" dirty="0">
                <a:latin typeface="Arial"/>
                <a:cs typeface="Arial"/>
              </a:rPr>
              <a:t>+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id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Exp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15" dirty="0">
                <a:latin typeface="Arial"/>
                <a:cs typeface="Arial"/>
              </a:rPr>
              <a:t>id</a:t>
            </a:r>
            <a:endParaRPr sz="2800" dirty="0">
              <a:latin typeface="Arial"/>
              <a:cs typeface="Arial"/>
            </a:endParaRPr>
          </a:p>
          <a:p>
            <a:pPr marL="438784" indent="-198120">
              <a:lnSpc>
                <a:spcPts val="2960"/>
              </a:lnSpc>
            </a:pP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fir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Arial"/>
                <a:cs typeface="Arial"/>
              </a:rPr>
              <a:t>i</a:t>
            </a:r>
            <a:r>
              <a:rPr sz="2800" b="1" spc="-15" dirty="0">
                <a:latin typeface="Arial"/>
                <a:cs typeface="Arial"/>
              </a:rPr>
              <a:t>d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438784">
              <a:lnSpc>
                <a:spcPct val="100000"/>
              </a:lnSpc>
              <a:tabLst>
                <a:tab pos="1826260" algn="l"/>
              </a:tabLst>
            </a:pPr>
            <a:r>
              <a:rPr sz="2800" b="1" spc="-25" dirty="0">
                <a:latin typeface="Arial"/>
                <a:cs typeface="Arial"/>
              </a:rPr>
              <a:t>Exp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800" b="1" spc="-5" dirty="0">
                <a:latin typeface="Arial"/>
                <a:cs typeface="Arial"/>
              </a:rPr>
              <a:t>i</a:t>
            </a:r>
            <a:r>
              <a:rPr sz="2800" b="1" spc="-20" dirty="0">
                <a:latin typeface="Arial"/>
                <a:cs typeface="Arial"/>
              </a:rPr>
              <a:t>d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endParaRPr sz="2400" baseline="15625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Arial"/>
                <a:cs typeface="Arial"/>
              </a:rPr>
              <a:t>Expr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rec</a:t>
            </a:r>
            <a:r>
              <a:rPr sz="2400" spc="-15" dirty="0">
                <a:latin typeface="Lucida Sans"/>
                <a:cs typeface="Lucida Sans"/>
              </a:rPr>
              <a:t>ogn</a:t>
            </a:r>
            <a:r>
              <a:rPr sz="2400" dirty="0">
                <a:latin typeface="Lucida Sans"/>
                <a:cs typeface="Lucida Sans"/>
              </a:rPr>
              <a:t>ized:</a:t>
            </a:r>
          </a:p>
          <a:p>
            <a:pPr marL="340360">
              <a:lnSpc>
                <a:spcPct val="100000"/>
              </a:lnSpc>
              <a:spcBef>
                <a:spcPts val="2230"/>
              </a:spcBef>
              <a:tabLst>
                <a:tab pos="1728470" algn="l"/>
              </a:tabLst>
            </a:pPr>
            <a:r>
              <a:rPr sz="2800" b="1" spc="-25" dirty="0">
                <a:latin typeface="Arial"/>
                <a:cs typeface="Arial"/>
              </a:rPr>
              <a:t>Exp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-25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pr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+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id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left-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recu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sion</a:t>
            </a:r>
            <a:r>
              <a:rPr sz="2400" spc="-10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han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led!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21630" cy="297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Bu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ambiguit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dirty="0">
                <a:latin typeface="Lucida Sans"/>
                <a:cs typeface="Lucida Sans"/>
              </a:rPr>
              <a:t>still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k </a:t>
            </a:r>
            <a:r>
              <a:rPr sz="2400" spc="-5" dirty="0">
                <a:latin typeface="Lucida Sans"/>
                <a:cs typeface="Lucida Sans"/>
              </a:rPr>
              <a:t>const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ucti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LAL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parser.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me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shift</a:t>
            </a:r>
            <a:r>
              <a:rPr sz="2400" spc="40" dirty="0">
                <a:latin typeface="Lucida Sans"/>
                <a:cs typeface="Lucida Sans"/>
              </a:rPr>
              <a:t>/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reduce/ </a:t>
            </a:r>
            <a:r>
              <a:rPr sz="2400" spc="-5" dirty="0">
                <a:latin typeface="Lucida Sans"/>
                <a:cs typeface="Lucida Sans"/>
              </a:rPr>
              <a:t>reduc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nflict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appear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(Since </a:t>
            </a:r>
            <a:r>
              <a:rPr sz="2400" spc="-20" dirty="0">
                <a:latin typeface="Lucida Sans"/>
                <a:cs typeface="Lucida Sans"/>
              </a:rPr>
              <a:t>tw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mo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distinc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parse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are possibl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input).</a:t>
            </a:r>
            <a:endParaRPr sz="2400" dirty="0">
              <a:latin typeface="Lucida Sans"/>
              <a:cs typeface="Lucida Sans"/>
            </a:endParaRPr>
          </a:p>
          <a:p>
            <a:pPr marL="241300" marR="170180">
              <a:lnSpc>
                <a:spcPts val="2600"/>
              </a:lnSpc>
              <a:spcBef>
                <a:spcPts val="30"/>
              </a:spcBef>
            </a:pPr>
            <a:r>
              <a:rPr sz="2400" dirty="0">
                <a:latin typeface="Lucida Sans"/>
                <a:cs typeface="Lucida Sans"/>
              </a:rPr>
              <a:t>Consi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er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iginal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roducti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</a:t>
            </a:r>
            <a:r>
              <a:rPr sz="2400" spc="-5" dirty="0">
                <a:latin typeface="Lucida Sans"/>
                <a:cs typeface="Lucida Sans"/>
              </a:rPr>
              <a:t> if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if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then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else statements: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42959" y="4294171"/>
            <a:ext cx="3376929" cy="77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ct val="100000"/>
              </a:lnSpc>
            </a:pP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→</a:t>
            </a:r>
            <a:r>
              <a:rPr sz="2200" spc="50" dirty="0">
                <a:latin typeface="Symbol"/>
                <a:cs typeface="Symbol"/>
              </a:rPr>
              <a:t> </a:t>
            </a:r>
            <a:r>
              <a:rPr sz="2200" b="1" spc="-10" dirty="0">
                <a:latin typeface="Arial"/>
                <a:cs typeface="Arial"/>
              </a:rPr>
              <a:t>if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(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Expr </a:t>
            </a:r>
            <a:r>
              <a:rPr sz="2200" b="1" spc="-10" dirty="0">
                <a:latin typeface="Arial"/>
                <a:cs typeface="Arial"/>
              </a:rPr>
              <a:t>)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40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3300" b="1" spc="-22" baseline="16414" dirty="0">
                <a:latin typeface="Courier"/>
                <a:cs typeface="Courier"/>
              </a:rPr>
              <a:t>•</a:t>
            </a:r>
            <a:endParaRPr sz="3300" baseline="16414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1137285" algn="l"/>
                <a:tab pos="3195955" algn="l"/>
              </a:tabLst>
            </a:pP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→</a:t>
            </a:r>
            <a:r>
              <a:rPr sz="2200" dirty="0">
                <a:latin typeface="Symbol"/>
                <a:cs typeface="Symbol"/>
              </a:rPr>
              <a:t>	</a:t>
            </a:r>
            <a:r>
              <a:rPr sz="2200" b="1" spc="-10" dirty="0">
                <a:latin typeface="Arial"/>
                <a:cs typeface="Arial"/>
              </a:rPr>
              <a:t>if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(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Expr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)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3300" b="1" spc="-22" baseline="16414" dirty="0">
                <a:latin typeface="Courier"/>
                <a:cs typeface="Courier"/>
              </a:rPr>
              <a:t>•</a:t>
            </a:r>
            <a:endParaRPr sz="3300" baseline="16414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0368" y="4724400"/>
            <a:ext cx="126365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Arial"/>
                <a:cs typeface="Arial"/>
              </a:rPr>
              <a:t>else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79" y="5393216"/>
            <a:ext cx="5052695" cy="104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900"/>
              </a:lnSpc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800" b="1" spc="-15" dirty="0">
                <a:latin typeface="Arial"/>
                <a:cs typeface="Arial"/>
              </a:rPr>
              <a:t>else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ollo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20" dirty="0">
                <a:latin typeface="Arial"/>
                <a:cs typeface="Arial"/>
              </a:rPr>
              <a:t>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5" dirty="0">
                <a:latin typeface="Lucida Sans"/>
                <a:cs typeface="Lucida Sans"/>
              </a:rPr>
              <a:t> have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unresolvable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shift</a:t>
            </a:r>
            <a:r>
              <a:rPr sz="2400" spc="50" dirty="0">
                <a:latin typeface="Lucida Sans"/>
                <a:cs typeface="Lucida Sans"/>
              </a:rPr>
              <a:t>/</a:t>
            </a:r>
            <a:r>
              <a:rPr sz="2400" spc="-5" dirty="0">
                <a:latin typeface="Lucida Sans"/>
                <a:cs typeface="Lucida Sans"/>
              </a:rPr>
              <a:t>reduce conflict.</a:t>
            </a:r>
            <a:endParaRPr sz="24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Gr</a:t>
            </a:r>
            <a:r>
              <a:rPr spc="-5" dirty="0">
                <a:solidFill>
                  <a:srgbClr val="FF0000"/>
                </a:solidFill>
              </a:rPr>
              <a:t>amma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Eng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eeri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18455" cy="5029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2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Though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LALR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very general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</a:t>
            </a:r>
            <a:r>
              <a:rPr sz="2600" spc="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ive,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sometimes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reasonable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rejected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due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reduce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conflicts.</a:t>
            </a:r>
            <a:endParaRPr sz="2600">
              <a:latin typeface="Lucida Sans"/>
              <a:cs typeface="Lucida Sans"/>
            </a:endParaRPr>
          </a:p>
          <a:p>
            <a:pPr marL="12700" marR="172720" algn="just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s,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engineered”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</a:t>
            </a:r>
            <a:r>
              <a:rPr sz="2600" spc="-20" dirty="0">
                <a:latin typeface="Lucida Sans"/>
                <a:cs typeface="Lucida Sans"/>
              </a:rPr>
              <a:t>ow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operate.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 good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definition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MemberDecls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CSX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straightforward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  <a:p>
            <a:pPr marL="226060" marR="237490" indent="-15875">
              <a:lnSpc>
                <a:spcPct val="97300"/>
              </a:lnSpc>
              <a:spcBef>
                <a:spcPts val="1255"/>
              </a:spcBef>
              <a:tabLst>
                <a:tab pos="1955164" algn="l"/>
                <a:tab pos="3295015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emb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rDecl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65" dirty="0">
                <a:latin typeface="Symbol"/>
                <a:cs typeface="Symbol"/>
              </a:rPr>
              <a:t>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Me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ho</a:t>
            </a:r>
            <a:r>
              <a:rPr sz="2000" b="1" spc="-25" dirty="0">
                <a:latin typeface="Arial"/>
                <a:cs typeface="Arial"/>
              </a:rPr>
              <a:t>d</a:t>
            </a:r>
            <a:r>
              <a:rPr sz="2000" b="1" spc="-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0" dirty="0">
                <a:latin typeface="Arial"/>
                <a:cs typeface="Arial"/>
              </a:rPr>
              <a:t>FieldDecl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5" dirty="0">
                <a:latin typeface="Arial"/>
                <a:cs typeface="Arial"/>
              </a:rPr>
              <a:t>FieldDe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ls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15" dirty="0">
                <a:latin typeface="Symbol"/>
                <a:cs typeface="Symbol"/>
              </a:rPr>
              <a:t>λ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70772" y="6704738"/>
            <a:ext cx="3703954" cy="1120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200660" indent="-1905">
              <a:lnSpc>
                <a:spcPts val="2210"/>
              </a:lnSpc>
              <a:tabLst>
                <a:tab pos="2054225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484" dirty="0">
                <a:latin typeface="Symbol"/>
                <a:cs typeface="Symbol"/>
              </a:rPr>
              <a:t>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15" dirty="0">
                <a:latin typeface="Symbol"/>
                <a:cs typeface="Symbol"/>
              </a:rPr>
              <a:t>λ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2060"/>
              </a:lnSpc>
              <a:tabLst>
                <a:tab pos="1605280" algn="l"/>
              </a:tabLst>
            </a:pP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0" dirty="0">
                <a:latin typeface="Arial"/>
                <a:cs typeface="Arial"/>
              </a:rPr>
              <a:t>int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id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05"/>
              </a:lnSpc>
              <a:tabLst>
                <a:tab pos="1912620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5" dirty="0">
                <a:latin typeface="Arial"/>
                <a:cs typeface="Arial"/>
              </a:rPr>
              <a:t>i</a:t>
            </a:r>
            <a:r>
              <a:rPr sz="2000" b="1" spc="-10" dirty="0">
                <a:latin typeface="Arial"/>
                <a:cs typeface="Arial"/>
              </a:rPr>
              <a:t>nt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id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(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)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Bod</a:t>
            </a:r>
            <a:r>
              <a:rPr sz="2000" b="1" spc="-15" dirty="0"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66234" y="6707351"/>
            <a:ext cx="160655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8455" cy="1118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MemberDecls</a:t>
            </a:r>
            <a:r>
              <a:rPr sz="2600" b="1" spc="1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get:</a:t>
            </a:r>
            <a:endParaRPr sz="2600">
              <a:latin typeface="Lucida Sans"/>
              <a:cs typeface="Lucida Sans"/>
            </a:endParaRPr>
          </a:p>
          <a:p>
            <a:pPr marL="224154">
              <a:lnSpc>
                <a:spcPct val="100000"/>
              </a:lnSpc>
              <a:spcBef>
                <a:spcPts val="855"/>
              </a:spcBef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embe</a:t>
            </a:r>
            <a:r>
              <a:rPr sz="2000" b="1" spc="-20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5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592" baseline="15625" dirty="0">
                <a:latin typeface="Courier"/>
                <a:cs typeface="Courier"/>
              </a:rPr>
              <a:t> </a:t>
            </a:r>
            <a:r>
              <a:rPr sz="2000" b="1" spc="-5" dirty="0">
                <a:latin typeface="Arial"/>
                <a:cs typeface="Arial"/>
              </a:rPr>
              <a:t>Fi</a:t>
            </a:r>
            <a:r>
              <a:rPr sz="2000" b="1" spc="-15" dirty="0">
                <a:latin typeface="Arial"/>
                <a:cs typeface="Arial"/>
              </a:rPr>
              <a:t>el</a:t>
            </a:r>
            <a:r>
              <a:rPr sz="2000" b="1" spc="-10" dirty="0">
                <a:latin typeface="Arial"/>
                <a:cs typeface="Arial"/>
              </a:rPr>
              <a:t>dD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th</a:t>
            </a:r>
            <a:r>
              <a:rPr sz="2000" b="1" spc="-25" dirty="0">
                <a:latin typeface="Arial"/>
                <a:cs typeface="Arial"/>
              </a:rPr>
              <a:t>o</a:t>
            </a:r>
            <a:r>
              <a:rPr sz="2000" b="1" spc="-10" dirty="0">
                <a:latin typeface="Arial"/>
                <a:cs typeface="Arial"/>
              </a:rPr>
              <a:t>dDecls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0724" y="2102189"/>
            <a:ext cx="3007995" cy="89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>
              <a:lnSpc>
                <a:spcPct val="99800"/>
              </a:lnSpc>
              <a:tabLst>
                <a:tab pos="1741805" algn="l"/>
                <a:tab pos="2176780" algn="l"/>
              </a:tabLst>
            </a:pP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65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615" baseline="15625" dirty="0">
                <a:latin typeface="Courier"/>
                <a:cs typeface="Courier"/>
              </a:rPr>
              <a:t> </a:t>
            </a:r>
            <a:r>
              <a:rPr sz="2000" b="1" spc="-10" dirty="0">
                <a:latin typeface="Arial"/>
                <a:cs typeface="Arial"/>
              </a:rPr>
              <a:t>FieldDecl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5" dirty="0">
                <a:latin typeface="Symbol"/>
                <a:cs typeface="Symbol"/>
              </a:rPr>
              <a:t>λ</a:t>
            </a:r>
            <a:r>
              <a:rPr sz="2400" b="1" spc="-15" baseline="15625" dirty="0">
                <a:latin typeface="Courier"/>
                <a:cs typeface="Courier"/>
              </a:rPr>
              <a:t>•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65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615" baseline="15625" dirty="0">
                <a:latin typeface="Courier"/>
                <a:cs typeface="Courier"/>
              </a:rPr>
              <a:t> </a:t>
            </a:r>
            <a:r>
              <a:rPr sz="2000" b="1" spc="-10" dirty="0">
                <a:latin typeface="Arial"/>
                <a:cs typeface="Arial"/>
              </a:rPr>
              <a:t>int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0" dirty="0">
                <a:latin typeface="Arial"/>
                <a:cs typeface="Arial"/>
              </a:rPr>
              <a:t>id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5639" y="2109439"/>
            <a:ext cx="12954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FieldDe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78" y="3261886"/>
            <a:ext cx="5434330" cy="4100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int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FieldDecls</a:t>
            </a:r>
            <a:r>
              <a:rPr sz="2600" b="1" spc="9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sin</a:t>
            </a:r>
            <a:r>
              <a:rPr sz="2600" spc="-15" dirty="0">
                <a:latin typeface="Lucida Sans"/>
                <a:cs typeface="Lucida Sans"/>
              </a:rPr>
              <a:t>ce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b="1" spc="-15" dirty="0">
                <a:latin typeface="Arial"/>
                <a:cs typeface="Arial"/>
              </a:rPr>
              <a:t>MethodDecls</a:t>
            </a:r>
            <a:r>
              <a:rPr sz="2600" b="1" spc="15" dirty="0">
                <a:latin typeface="Arial"/>
                <a:cs typeface="Arial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Times New Roman"/>
                <a:cs typeface="Times New Roman"/>
              </a:rPr>
              <a:t>+</a:t>
            </a:r>
            <a:r>
              <a:rPr sz="3075" spc="300" baseline="2845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Arial"/>
                <a:cs typeface="Arial"/>
              </a:rPr>
              <a:t>int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..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919"/>
              </a:spcBef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esolva</a:t>
            </a:r>
            <a:r>
              <a:rPr sz="2600" spc="-3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ift</a:t>
            </a:r>
            <a:r>
              <a:rPr sz="2600" spc="60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ce conflict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exists.</a:t>
            </a:r>
            <a:endParaRPr sz="2600" dirty="0">
              <a:latin typeface="Lucida Sans"/>
              <a:cs typeface="Lucida Sans"/>
            </a:endParaRPr>
          </a:p>
          <a:p>
            <a:pPr marL="12700" marR="17780">
              <a:lnSpc>
                <a:spcPts val="2700"/>
              </a:lnSpc>
              <a:spcBef>
                <a:spcPts val="805"/>
              </a:spcBef>
              <a:tabLst>
                <a:tab pos="4373880" algn="l"/>
              </a:tabLst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problem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hat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int</a:t>
            </a:r>
            <a:r>
              <a:rPr sz="2600" b="1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derivable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Fi</a:t>
            </a:r>
            <a:r>
              <a:rPr sz="2600" b="1" spc="-20" dirty="0">
                <a:latin typeface="Arial"/>
                <a:cs typeface="Arial"/>
              </a:rPr>
              <a:t>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spc="-15" dirty="0">
                <a:latin typeface="Arial"/>
                <a:cs typeface="Arial"/>
              </a:rPr>
              <a:t>dDe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-10" dirty="0">
                <a:latin typeface="Arial"/>
                <a:cs typeface="Arial"/>
              </a:rPr>
              <a:t>ls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MethodDecl</a:t>
            </a:r>
            <a:r>
              <a:rPr sz="2600" b="1" spc="-5" dirty="0">
                <a:latin typeface="Arial"/>
                <a:cs typeface="Arial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in</a:t>
            </a:r>
            <a:r>
              <a:rPr sz="2600" b="1" spc="-15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FieldDecls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-1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immediate decision!).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2265" cy="2160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rewrite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 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delay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deciding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generated,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valid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ilt:</a:t>
            </a:r>
            <a:endParaRPr sz="2600" dirty="0">
              <a:latin typeface="Lucida Sans"/>
              <a:cs typeface="Lucida Sans"/>
            </a:endParaRPr>
          </a:p>
          <a:p>
            <a:pPr marL="224154" marR="241935" indent="-13970">
              <a:lnSpc>
                <a:spcPct val="103000"/>
              </a:lnSpc>
              <a:spcBef>
                <a:spcPts val="1120"/>
              </a:spcBef>
              <a:tabLst>
                <a:tab pos="2336165" algn="l"/>
                <a:tab pos="3523615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emb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rDecl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65" dirty="0">
                <a:latin typeface="Symbol"/>
                <a:cs typeface="Symbol"/>
              </a:rPr>
              <a:t>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cl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em</a:t>
            </a:r>
            <a:r>
              <a:rPr sz="2000" b="1" spc="-10" dirty="0">
                <a:latin typeface="Arial"/>
                <a:cs typeface="Arial"/>
              </a:rPr>
              <a:t>ber</a:t>
            </a:r>
            <a:r>
              <a:rPr sz="2000" b="1" spc="-20" dirty="0">
                <a:latin typeface="Arial"/>
                <a:cs typeface="Arial"/>
              </a:rPr>
              <a:t>De</a:t>
            </a:r>
            <a:r>
              <a:rPr sz="2000" b="1" spc="-10" dirty="0">
                <a:latin typeface="Arial"/>
                <a:cs typeface="Arial"/>
              </a:rPr>
              <a:t>cls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embe</a:t>
            </a:r>
            <a:r>
              <a:rPr sz="2000" b="1" spc="-20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0" dirty="0">
                <a:latin typeface="Arial"/>
                <a:cs typeface="Arial"/>
              </a:rPr>
              <a:t>Me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ho</a:t>
            </a:r>
            <a:r>
              <a:rPr sz="2000" b="1" spc="-25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0722" y="3123340"/>
            <a:ext cx="3703954" cy="1119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200660" indent="-1905">
              <a:lnSpc>
                <a:spcPts val="2210"/>
              </a:lnSpc>
              <a:tabLst>
                <a:tab pos="2054225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484" dirty="0">
                <a:latin typeface="Symbol"/>
                <a:cs typeface="Symbol"/>
              </a:rPr>
              <a:t>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15" dirty="0">
                <a:latin typeface="Symbol"/>
                <a:cs typeface="Symbol"/>
              </a:rPr>
              <a:t>λ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2050"/>
              </a:lnSpc>
              <a:tabLst>
                <a:tab pos="1605280" algn="l"/>
              </a:tabLst>
            </a:pP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0" dirty="0">
                <a:latin typeface="Arial"/>
                <a:cs typeface="Arial"/>
              </a:rPr>
              <a:t>int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id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00"/>
              </a:lnSpc>
              <a:tabLst>
                <a:tab pos="1912620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5" dirty="0">
                <a:latin typeface="Arial"/>
                <a:cs typeface="Arial"/>
              </a:rPr>
              <a:t>i</a:t>
            </a:r>
            <a:r>
              <a:rPr sz="2000" b="1" spc="-10" dirty="0">
                <a:latin typeface="Arial"/>
                <a:cs typeface="Arial"/>
              </a:rPr>
              <a:t>nt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id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(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)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Bod</a:t>
            </a:r>
            <a:r>
              <a:rPr sz="2000" b="1" spc="-15" dirty="0"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6183" y="3125954"/>
            <a:ext cx="160655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55" y="4331734"/>
            <a:ext cx="5303520" cy="142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526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Mem</a:t>
            </a:r>
            <a:r>
              <a:rPr sz="2600" b="1" spc="-10" dirty="0">
                <a:latin typeface="Arial"/>
                <a:cs typeface="Arial"/>
              </a:rPr>
              <a:t>b</a:t>
            </a:r>
            <a:r>
              <a:rPr sz="2600" b="1" spc="-20" dirty="0">
                <a:latin typeface="Arial"/>
                <a:cs typeface="Arial"/>
              </a:rPr>
              <a:t>er</a:t>
            </a:r>
            <a:r>
              <a:rPr sz="2600" b="1" spc="-10" dirty="0">
                <a:latin typeface="Arial"/>
                <a:cs typeface="Arial"/>
              </a:rPr>
              <a:t>D</a:t>
            </a:r>
            <a:r>
              <a:rPr sz="2600" b="1" spc="-20" dirty="0">
                <a:latin typeface="Arial"/>
                <a:cs typeface="Arial"/>
              </a:rPr>
              <a:t>ec</a:t>
            </a:r>
            <a:r>
              <a:rPr sz="2600" b="1" dirty="0">
                <a:latin typeface="Arial"/>
                <a:cs typeface="Arial"/>
              </a:rPr>
              <a:t>l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predicted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endParaRPr sz="2600">
              <a:latin typeface="Lucida Sans"/>
              <a:cs typeface="Lucida Sans"/>
            </a:endParaRPr>
          </a:p>
          <a:p>
            <a:pPr marL="82550" marR="5080">
              <a:lnSpc>
                <a:spcPts val="2390"/>
              </a:lnSpc>
              <a:spcBef>
                <a:spcPts val="940"/>
              </a:spcBef>
              <a:tabLst>
                <a:tab pos="3638550" algn="l"/>
              </a:tabLst>
            </a:pP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b</a:t>
            </a:r>
            <a:r>
              <a:rPr sz="2000" b="1" spc="-10" dirty="0">
                <a:latin typeface="Arial"/>
                <a:cs typeface="Arial"/>
              </a:rPr>
              <a:t>er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50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baseline="15625" dirty="0">
                <a:latin typeface="Courier"/>
                <a:cs typeface="Courier"/>
              </a:rPr>
              <a:t> </a:t>
            </a:r>
            <a:r>
              <a:rPr sz="2000" b="1" spc="-10" dirty="0">
                <a:latin typeface="Arial"/>
                <a:cs typeface="Arial"/>
              </a:rPr>
              <a:t>FieldDe</a:t>
            </a:r>
            <a:r>
              <a:rPr sz="2000" b="1" spc="-25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0" dirty="0">
                <a:latin typeface="Arial"/>
                <a:cs typeface="Arial"/>
              </a:rPr>
              <a:t>Memb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rDecls 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b</a:t>
            </a:r>
            <a:r>
              <a:rPr sz="2000" b="1" spc="-10" dirty="0">
                <a:latin typeface="Arial"/>
                <a:cs typeface="Arial"/>
              </a:rPr>
              <a:t>er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50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baseline="15625" dirty="0">
                <a:latin typeface="Courier"/>
                <a:cs typeface="Courier"/>
              </a:rPr>
              <a:t> </a:t>
            </a:r>
            <a:r>
              <a:rPr sz="2000" b="1" spc="-10" dirty="0">
                <a:latin typeface="Arial"/>
                <a:cs typeface="Arial"/>
              </a:rPr>
              <a:t>Me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ho</a:t>
            </a:r>
            <a:r>
              <a:rPr sz="2000" b="1" spc="-25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8979" y="5771981"/>
            <a:ext cx="3827145" cy="12295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3200">
              <a:lnSpc>
                <a:spcPct val="99800"/>
              </a:lnSpc>
              <a:tabLst>
                <a:tab pos="2054225" algn="l"/>
              </a:tabLst>
            </a:pP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tho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th</a:t>
            </a:r>
            <a:r>
              <a:rPr sz="2000" b="1" spc="-20" dirty="0">
                <a:latin typeface="Arial"/>
                <a:cs typeface="Arial"/>
              </a:rPr>
              <a:t>o</a:t>
            </a:r>
            <a:r>
              <a:rPr sz="2000" b="1" spc="-10" dirty="0">
                <a:latin typeface="Arial"/>
                <a:cs typeface="Arial"/>
              </a:rPr>
              <a:t>dD</a:t>
            </a:r>
            <a:r>
              <a:rPr sz="2000" b="1" spc="-25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0" dirty="0">
                <a:latin typeface="Arial"/>
                <a:cs typeface="Arial"/>
              </a:rPr>
              <a:t> 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tho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15" dirty="0">
                <a:latin typeface="Symbol"/>
                <a:cs typeface="Symbol"/>
              </a:rPr>
              <a:t>λ</a:t>
            </a:r>
            <a:r>
              <a:rPr sz="2000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 </a:t>
            </a:r>
            <a:endParaRPr lang="en-US" sz="2400" b="1" spc="-15" baseline="15625" dirty="0" smtClean="0">
              <a:latin typeface="Courier"/>
              <a:cs typeface="Courier"/>
            </a:endParaRPr>
          </a:p>
          <a:p>
            <a:pPr marL="12700" marR="203200">
              <a:lnSpc>
                <a:spcPct val="99800"/>
              </a:lnSpc>
              <a:tabLst>
                <a:tab pos="2054225" algn="l"/>
              </a:tabLst>
            </a:pPr>
            <a:r>
              <a:rPr sz="2000" b="1" spc="-10" dirty="0" smtClean="0">
                <a:latin typeface="Arial"/>
                <a:cs typeface="Arial"/>
              </a:rPr>
              <a:t>FieldDe</a:t>
            </a:r>
            <a:r>
              <a:rPr sz="2000" b="1" spc="-25" dirty="0" smtClean="0">
                <a:latin typeface="Arial"/>
                <a:cs typeface="Arial"/>
              </a:rPr>
              <a:t>c</a:t>
            </a:r>
            <a:r>
              <a:rPr sz="2000" b="1" spc="-10" dirty="0" smtClean="0">
                <a:latin typeface="Arial"/>
                <a:cs typeface="Arial"/>
              </a:rPr>
              <a:t>l </a:t>
            </a:r>
            <a:r>
              <a:rPr sz="2000" spc="-20" dirty="0" smtClean="0">
                <a:latin typeface="Symbol"/>
                <a:cs typeface="Symbol"/>
              </a:rPr>
              <a:t>→</a:t>
            </a:r>
            <a:r>
              <a:rPr sz="2000" spc="65" dirty="0" smtClean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615" baseline="15625" dirty="0">
                <a:latin typeface="Courier"/>
                <a:cs typeface="Courier"/>
              </a:rPr>
              <a:t> </a:t>
            </a:r>
            <a:r>
              <a:rPr sz="2000" b="1" spc="-10" dirty="0">
                <a:latin typeface="Arial"/>
                <a:cs typeface="Arial"/>
              </a:rPr>
              <a:t>int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id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tho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cl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50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615" baseline="15625" dirty="0">
                <a:latin typeface="Courier"/>
                <a:cs typeface="Courier"/>
              </a:rPr>
              <a:t> </a:t>
            </a:r>
            <a:r>
              <a:rPr sz="2000" b="1" spc="-5" dirty="0">
                <a:latin typeface="Arial"/>
                <a:cs typeface="Arial"/>
              </a:rPr>
              <a:t>in</a:t>
            </a:r>
            <a:r>
              <a:rPr sz="2000" b="1" spc="-10" dirty="0">
                <a:latin typeface="Arial"/>
                <a:cs typeface="Arial"/>
              </a:rPr>
              <a:t>t </a:t>
            </a:r>
            <a:r>
              <a:rPr sz="2000" b="1" spc="-5" dirty="0">
                <a:latin typeface="Arial"/>
                <a:cs typeface="Arial"/>
              </a:rPr>
              <a:t>i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( )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Bod</a:t>
            </a:r>
            <a:r>
              <a:rPr sz="2000" b="1" spc="-15" dirty="0">
                <a:latin typeface="Arial"/>
                <a:cs typeface="Arial"/>
              </a:rPr>
              <a:t>y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2912" y="5779231"/>
            <a:ext cx="160845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th</a:t>
            </a:r>
            <a:r>
              <a:rPr sz="2000" b="1" spc="-20" dirty="0">
                <a:latin typeface="Arial"/>
                <a:cs typeface="Arial"/>
              </a:rPr>
              <a:t>o</a:t>
            </a:r>
            <a:r>
              <a:rPr sz="2000" b="1" spc="-10" dirty="0">
                <a:latin typeface="Arial"/>
                <a:cs typeface="Arial"/>
              </a:rPr>
              <a:t>dDecls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5" dirty="0">
                <a:solidFill>
                  <a:srgbClr val="FF0000"/>
                </a:solidFill>
              </a:rPr>
              <a:t>H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w</a:t>
            </a:r>
            <a:r>
              <a:rPr spc="-5" dirty="0">
                <a:solidFill>
                  <a:srgbClr val="FF0000"/>
                </a:solidFill>
              </a:rPr>
              <a:t> do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JavaCu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95" dirty="0">
                <a:solidFill>
                  <a:srgbClr val="FF0000"/>
                </a:solidFill>
              </a:rPr>
              <a:t>W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5911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9255" marR="20955">
              <a:lnSpc>
                <a:spcPts val="2700"/>
              </a:lnSpc>
            </a:pPr>
            <a:r>
              <a:rPr spc="-20" dirty="0"/>
              <a:t>The </a:t>
            </a:r>
            <a:r>
              <a:rPr spc="-15" dirty="0"/>
              <a:t>mai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5" dirty="0"/>
              <a:t>limi</a:t>
            </a:r>
            <a:r>
              <a:rPr spc="-20" dirty="0"/>
              <a:t>t</a:t>
            </a:r>
            <a:r>
              <a:rPr spc="-15" dirty="0"/>
              <a:t>ation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LL(1) parsing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20" dirty="0"/>
              <a:t>must</a:t>
            </a:r>
            <a:r>
              <a:rPr dirty="0"/>
              <a:t> </a:t>
            </a:r>
            <a:r>
              <a:rPr spc="-15" dirty="0"/>
              <a:t>predict</a:t>
            </a:r>
            <a:r>
              <a:rPr dirty="0"/>
              <a:t> </a:t>
            </a:r>
            <a:r>
              <a:rPr spc="-15" dirty="0"/>
              <a:t>the correct</a:t>
            </a:r>
            <a:r>
              <a:rPr spc="5" dirty="0"/>
              <a:t> </a:t>
            </a:r>
            <a:r>
              <a:rPr spc="-15" dirty="0"/>
              <a:t>production</a:t>
            </a:r>
            <a:r>
              <a:rPr spc="2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use</a:t>
            </a:r>
            <a:r>
              <a:rPr dirty="0"/>
              <a:t> </a:t>
            </a:r>
            <a:r>
              <a:rPr spc="-20" dirty="0"/>
              <a:t>when</a:t>
            </a:r>
            <a:r>
              <a:rPr spc="-5" dirty="0"/>
              <a:t> </a:t>
            </a:r>
            <a:r>
              <a:rPr spc="-10" dirty="0"/>
              <a:t>it first</a:t>
            </a:r>
            <a:r>
              <a:rPr spc="-5" dirty="0"/>
              <a:t> </a:t>
            </a:r>
            <a:r>
              <a:rPr spc="-15" dirty="0"/>
              <a:t>starts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</a:t>
            </a:r>
            <a:r>
              <a:rPr spc="5" dirty="0"/>
              <a:t> </a:t>
            </a:r>
            <a:r>
              <a:rPr spc="-15" dirty="0"/>
              <a:t>the production’s</a:t>
            </a:r>
            <a:r>
              <a:rPr spc="15" dirty="0"/>
              <a:t> </a:t>
            </a:r>
            <a:r>
              <a:rPr spc="-15" dirty="0"/>
              <a:t>righthand</a:t>
            </a:r>
            <a:r>
              <a:rPr spc="5" dirty="0"/>
              <a:t> </a:t>
            </a:r>
            <a:r>
              <a:rPr spc="-15" dirty="0"/>
              <a:t>side.</a:t>
            </a:r>
          </a:p>
          <a:p>
            <a:pPr marL="389255" marR="22225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An</a:t>
            </a:r>
            <a:r>
              <a:rPr spc="5" dirty="0"/>
              <a:t> </a:t>
            </a:r>
            <a:r>
              <a:rPr spc="-15" dirty="0"/>
              <a:t>improve</a:t>
            </a:r>
            <a:r>
              <a:rPr spc="-10" dirty="0"/>
              <a:t>m</a:t>
            </a:r>
            <a:r>
              <a:rPr spc="-15" dirty="0"/>
              <a:t>e</a:t>
            </a:r>
            <a:r>
              <a:rPr spc="-10" dirty="0"/>
              <a:t>nt </a:t>
            </a:r>
            <a:r>
              <a:rPr spc="-15" dirty="0"/>
              <a:t>to</a:t>
            </a:r>
            <a:r>
              <a:rPr spc="-10" dirty="0"/>
              <a:t> th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15" dirty="0"/>
              <a:t>approach</a:t>
            </a:r>
            <a:r>
              <a:rPr spc="-10" dirty="0"/>
              <a:t> is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i="1" spc="-15" dirty="0"/>
              <a:t>L</a:t>
            </a:r>
            <a:r>
              <a:rPr i="1" spc="-10" dirty="0"/>
              <a:t>A</a:t>
            </a:r>
            <a:r>
              <a:rPr i="1" spc="-15" dirty="0"/>
              <a:t>LR(1)</a:t>
            </a:r>
            <a:r>
              <a:rPr i="1" spc="-5" dirty="0"/>
              <a:t> </a:t>
            </a:r>
            <a:r>
              <a:rPr i="1" spc="-15" dirty="0"/>
              <a:t>parsi</a:t>
            </a:r>
            <a:r>
              <a:rPr i="1" spc="-5" dirty="0"/>
              <a:t>n</a:t>
            </a:r>
            <a:r>
              <a:rPr i="1" spc="-20" dirty="0"/>
              <a:t>g</a:t>
            </a:r>
            <a:r>
              <a:rPr i="1" spc="-5" dirty="0"/>
              <a:t> </a:t>
            </a:r>
            <a:r>
              <a:rPr i="1" spc="-10" dirty="0"/>
              <a:t>m</a:t>
            </a:r>
            <a:r>
              <a:rPr i="1" spc="-20" dirty="0"/>
              <a:t>e</a:t>
            </a:r>
            <a:r>
              <a:rPr i="1" spc="-10" dirty="0"/>
              <a:t>th</a:t>
            </a:r>
            <a:r>
              <a:rPr i="1" spc="-20" dirty="0"/>
              <a:t>od</a:t>
            </a:r>
            <a:r>
              <a:rPr i="1" spc="-15" dirty="0"/>
              <a:t> </a:t>
            </a:r>
            <a:r>
              <a:rPr spc="-15" dirty="0"/>
              <a:t>that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20" dirty="0"/>
              <a:t>ed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5" dirty="0"/>
              <a:t>J</a:t>
            </a:r>
            <a:r>
              <a:rPr spc="-20" dirty="0"/>
              <a:t>avaCUP</a:t>
            </a:r>
            <a:r>
              <a:rPr dirty="0"/>
              <a:t> </a:t>
            </a:r>
            <a:r>
              <a:rPr spc="-15" dirty="0"/>
              <a:t>(and</a:t>
            </a:r>
            <a:r>
              <a:rPr spc="5" dirty="0"/>
              <a:t> </a:t>
            </a:r>
            <a:r>
              <a:rPr spc="-15" dirty="0"/>
              <a:t>Yacc and</a:t>
            </a:r>
            <a:r>
              <a:rPr dirty="0"/>
              <a:t> </a:t>
            </a:r>
            <a:r>
              <a:rPr spc="-15" dirty="0"/>
              <a:t>Bison</a:t>
            </a:r>
            <a:r>
              <a:rPr spc="5" dirty="0"/>
              <a:t> </a:t>
            </a:r>
            <a:r>
              <a:rPr spc="-15" dirty="0"/>
              <a:t>too).</a:t>
            </a:r>
          </a:p>
          <a:p>
            <a:pPr marL="389255" marR="5080">
              <a:lnSpc>
                <a:spcPct val="86100"/>
              </a:lnSpc>
              <a:spcBef>
                <a:spcPts val="795"/>
              </a:spcBef>
            </a:pPr>
            <a:r>
              <a:rPr spc="-20" dirty="0"/>
              <a:t>The </a:t>
            </a:r>
            <a:r>
              <a:rPr spc="-15" dirty="0"/>
              <a:t>LALR(1) parser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15" dirty="0"/>
              <a:t>bottom-</a:t>
            </a:r>
            <a:r>
              <a:rPr spc="-160" dirty="0"/>
              <a:t> </a:t>
            </a:r>
            <a:r>
              <a:rPr spc="-15" dirty="0"/>
              <a:t>up</a:t>
            </a:r>
            <a:r>
              <a:rPr spc="-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approach.</a:t>
            </a:r>
            <a:r>
              <a:rPr spc="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tracks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portion of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righthand</a:t>
            </a:r>
            <a:r>
              <a:rPr spc="10" dirty="0"/>
              <a:t> </a:t>
            </a:r>
            <a:r>
              <a:rPr spc="-15" dirty="0"/>
              <a:t>side</a:t>
            </a:r>
            <a:r>
              <a:rPr spc="-5" dirty="0"/>
              <a:t> </a:t>
            </a:r>
            <a:r>
              <a:rPr spc="-15" dirty="0"/>
              <a:t>already</a:t>
            </a:r>
            <a:r>
              <a:rPr spc="-10" dirty="0"/>
              <a:t> </a:t>
            </a:r>
            <a:r>
              <a:rPr spc="-15" dirty="0"/>
              <a:t>mat</a:t>
            </a:r>
            <a:r>
              <a:rPr spc="-30" dirty="0"/>
              <a:t>c</a:t>
            </a:r>
            <a:r>
              <a:rPr spc="-15" dirty="0"/>
              <a:t>he</a:t>
            </a:r>
            <a:r>
              <a:rPr spc="-20" dirty="0"/>
              <a:t>d</a:t>
            </a:r>
            <a:r>
              <a:rPr spc="-120" dirty="0"/>
              <a:t> </a:t>
            </a:r>
            <a:r>
              <a:rPr spc="-15" dirty="0"/>
              <a:t>as</a:t>
            </a:r>
            <a:r>
              <a:rPr spc="-110" dirty="0"/>
              <a:t> </a:t>
            </a:r>
            <a:r>
              <a:rPr spc="-10" dirty="0"/>
              <a:t>tok</a:t>
            </a:r>
            <a:r>
              <a:rPr spc="-25" dirty="0"/>
              <a:t>e</a:t>
            </a:r>
            <a:r>
              <a:rPr spc="-15" dirty="0"/>
              <a:t>ns</a:t>
            </a:r>
            <a:r>
              <a:rPr spc="-114" dirty="0"/>
              <a:t> </a:t>
            </a:r>
            <a:r>
              <a:rPr spc="-20" dirty="0"/>
              <a:t>a</a:t>
            </a:r>
            <a:r>
              <a:rPr spc="-10" dirty="0"/>
              <a:t>r</a:t>
            </a:r>
            <a:r>
              <a:rPr spc="-15" dirty="0"/>
              <a:t>e</a:t>
            </a:r>
            <a:r>
              <a:rPr spc="-125" dirty="0"/>
              <a:t> </a:t>
            </a:r>
            <a:r>
              <a:rPr spc="-10" dirty="0"/>
              <a:t>s</a:t>
            </a:r>
            <a:r>
              <a:rPr spc="-25" dirty="0"/>
              <a:t>c</a:t>
            </a:r>
            <a:r>
              <a:rPr spc="-15" dirty="0"/>
              <a:t>anned.</a:t>
            </a:r>
            <a:r>
              <a:rPr spc="-120" dirty="0"/>
              <a:t> </a:t>
            </a:r>
            <a:r>
              <a:rPr spc="-15" dirty="0"/>
              <a:t>I</a:t>
            </a:r>
            <a:r>
              <a:rPr spc="-10" dirty="0"/>
              <a:t>t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15" dirty="0"/>
              <a:t>no</a:t>
            </a:r>
            <a:r>
              <a:rPr spc="-10" dirty="0"/>
              <a:t>t </a:t>
            </a:r>
            <a:r>
              <a:rPr spc="-20" dirty="0"/>
              <a:t>know</a:t>
            </a:r>
            <a:r>
              <a:rPr dirty="0"/>
              <a:t> </a:t>
            </a:r>
            <a:r>
              <a:rPr spc="-15" dirty="0"/>
              <a:t>immediately</a:t>
            </a:r>
            <a:r>
              <a:rPr spc="-5" dirty="0"/>
              <a:t> </a:t>
            </a:r>
            <a:r>
              <a:rPr spc="-10" dirty="0"/>
              <a:t>which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t</a:t>
            </a:r>
            <a:r>
              <a:rPr spc="-10" dirty="0"/>
              <a:t>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correc</a:t>
            </a:r>
            <a:r>
              <a:rPr spc="-10" dirty="0"/>
              <a:t>t</a:t>
            </a:r>
            <a:r>
              <a:rPr spc="20" dirty="0"/>
              <a:t> </a:t>
            </a:r>
            <a:r>
              <a:rPr spc="-15" dirty="0"/>
              <a:t>production</a:t>
            </a:r>
            <a:r>
              <a:rPr spc="10" dirty="0"/>
              <a:t> </a:t>
            </a:r>
            <a:r>
              <a:rPr spc="-15" dirty="0"/>
              <a:t>to choose,</a:t>
            </a:r>
            <a:r>
              <a:rPr spc="5" dirty="0"/>
              <a:t> </a:t>
            </a:r>
            <a:r>
              <a:rPr spc="-15" dirty="0"/>
              <a:t>so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tracks</a:t>
            </a:r>
            <a:r>
              <a:rPr dirty="0"/>
              <a:t> </a:t>
            </a:r>
            <a:r>
              <a:rPr sz="2700" i="1" spc="5" dirty="0">
                <a:latin typeface="Lucida Sans"/>
                <a:cs typeface="Lucida Sans"/>
              </a:rPr>
              <a:t>s</a:t>
            </a:r>
            <a:r>
              <a:rPr sz="2700" i="1" spc="-5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of </a:t>
            </a:r>
            <a:r>
              <a:rPr spc="-25" dirty="0"/>
              <a:t>pos</a:t>
            </a:r>
            <a:r>
              <a:rPr spc="-5" dirty="0"/>
              <a:t>s</a:t>
            </a:r>
            <a:r>
              <a:rPr spc="-10" dirty="0"/>
              <a:t>ib</a:t>
            </a:r>
            <a:r>
              <a:rPr spc="-15" dirty="0"/>
              <a:t>le</a:t>
            </a:r>
            <a:r>
              <a:rPr dirty="0"/>
              <a:t> </a:t>
            </a:r>
            <a:r>
              <a:rPr spc="-10" dirty="0"/>
              <a:t>m</a:t>
            </a:r>
            <a:r>
              <a:rPr spc="-25" dirty="0"/>
              <a:t>a</a:t>
            </a:r>
            <a:r>
              <a:rPr spc="-15" dirty="0"/>
              <a:t>tchi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20" dirty="0"/>
              <a:t>prod</a:t>
            </a:r>
            <a:r>
              <a:rPr spc="-10" dirty="0"/>
              <a:t>u</a:t>
            </a:r>
            <a:r>
              <a:rPr spc="-25" dirty="0"/>
              <a:t>c</a:t>
            </a:r>
            <a:r>
              <a:rPr spc="-15" dirty="0"/>
              <a:t>tion</a:t>
            </a:r>
            <a:r>
              <a:rPr spc="-5" dirty="0"/>
              <a:t>s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94960" cy="241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ts val="2700"/>
              </a:lnSpc>
              <a:tabLst>
                <a:tab pos="3892550" algn="l"/>
              </a:tabLst>
            </a:pP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Follow(MethodDecls)</a:t>
            </a:r>
            <a:r>
              <a:rPr sz="2600" b="1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= </a:t>
            </a:r>
            <a:r>
              <a:rPr sz="2600" b="1" spc="-15" dirty="0">
                <a:latin typeface="Arial"/>
                <a:cs typeface="Arial"/>
              </a:rPr>
              <a:t>Follow(MemberDecls)</a:t>
            </a:r>
            <a:r>
              <a:rPr sz="2600" b="1" spc="8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}</a:t>
            </a:r>
            <a:r>
              <a:rPr sz="2600" spc="50" dirty="0">
                <a:latin typeface="Lucida Sans"/>
                <a:cs typeface="Lucida Sans"/>
              </a:rPr>
              <a:t>”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shift</a:t>
            </a:r>
            <a:r>
              <a:rPr sz="2600" spc="60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duce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conflict.</a:t>
            </a:r>
            <a:endParaRPr sz="2600">
              <a:latin typeface="Lucida Sans"/>
              <a:cs typeface="Lucida Sans"/>
            </a:endParaRPr>
          </a:p>
          <a:p>
            <a:pPr marL="12700" marR="2971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int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atched,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;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-10" dirty="0">
                <a:latin typeface="Lucida Sans"/>
                <a:cs typeface="Lucida Sans"/>
              </a:rPr>
              <a:t> tell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FieldDecl</a:t>
            </a:r>
            <a:r>
              <a:rPr sz="2600" b="1" spc="8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MethodDecl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op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ie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L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 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LAL</a:t>
            </a:r>
            <a:r>
              <a:rPr dirty="0">
                <a:solidFill>
                  <a:srgbClr val="FF0000"/>
                </a:solidFill>
              </a:rPr>
              <a:t>R </a:t>
            </a:r>
            <a:r>
              <a:rPr spc="-5" dirty="0">
                <a:solidFill>
                  <a:srgbClr val="FF0000"/>
                </a:solidFill>
              </a:rPr>
              <a:t>Parsers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2137887"/>
            <a:ext cx="5886450" cy="3749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210185" indent="-227965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Eac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predictio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reduc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actio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500" i="1" spc="-105" dirty="0">
                <a:latin typeface="Lucida Sans"/>
                <a:cs typeface="Lucida Sans"/>
              </a:rPr>
              <a:t>guarantee</a:t>
            </a:r>
            <a:r>
              <a:rPr sz="2500" i="1" spc="-20" dirty="0">
                <a:latin typeface="Lucida Sans"/>
                <a:cs typeface="Lucida Sans"/>
              </a:rPr>
              <a:t>d</a:t>
            </a:r>
            <a:r>
              <a:rPr sz="2500" i="1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t. 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ti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pars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(buil</a:t>
            </a:r>
            <a:r>
              <a:rPr sz="2400" dirty="0">
                <a:latin typeface="Lucida Sans"/>
                <a:cs typeface="Lucida Sans"/>
              </a:rPr>
              <a:t>t fr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ediction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or LAL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reductions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correct.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240665" marR="5080">
              <a:lnSpc>
                <a:spcPts val="2700"/>
              </a:lnSpc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llow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2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fact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LL parser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allo</a:t>
            </a:r>
            <a:r>
              <a:rPr sz="2400" dirty="0">
                <a:latin typeface="Lucida Sans"/>
                <a:cs typeface="Lucida Sans"/>
              </a:rPr>
              <a:t>w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valid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predicti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step.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Similarly,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LAL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parser </a:t>
            </a:r>
            <a:r>
              <a:rPr sz="2400" spc="-15" dirty="0">
                <a:latin typeface="Lucida Sans"/>
                <a:cs typeface="Lucida Sans"/>
              </a:rPr>
              <a:t>never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ski</a:t>
            </a:r>
            <a:r>
              <a:rPr sz="2400" spc="-15" dirty="0">
                <a:latin typeface="Lucida Sans"/>
                <a:cs typeface="Lucida Sans"/>
              </a:rPr>
              <a:t>ps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reducti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 </a:t>
            </a:r>
            <a:r>
              <a:rPr sz="2400" spc="-20" dirty="0">
                <a:latin typeface="Lucida Sans"/>
                <a:cs typeface="Lucida Sans"/>
              </a:rPr>
              <a:t>consisten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curren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(and </a:t>
            </a:r>
            <a:r>
              <a:rPr sz="2500" i="1" spc="-110" dirty="0">
                <a:latin typeface="Lucida Sans"/>
                <a:cs typeface="Lucida Sans"/>
              </a:rPr>
              <a:t>al</a:t>
            </a:r>
            <a:r>
              <a:rPr sz="2500" i="1" spc="-65" dirty="0">
                <a:latin typeface="Lucida Sans"/>
                <a:cs typeface="Lucida Sans"/>
              </a:rPr>
              <a:t>l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po</a:t>
            </a:r>
            <a:r>
              <a:rPr sz="2400" spc="-20" dirty="0">
                <a:latin typeface="Lucida Sans"/>
                <a:cs typeface="Lucida Sans"/>
              </a:rPr>
              <a:t>ss</a:t>
            </a:r>
            <a:r>
              <a:rPr sz="2400" spc="-5" dirty="0">
                <a:latin typeface="Lucida Sans"/>
                <a:cs typeface="Lucida Sans"/>
              </a:rPr>
              <a:t>ibl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red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ctio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tracked)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874385" cy="7093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LAL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parser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detec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synt</a:t>
            </a:r>
            <a:r>
              <a:rPr sz="2400" dirty="0">
                <a:latin typeface="Lucida Sans"/>
                <a:cs typeface="Lucida Sans"/>
              </a:rPr>
              <a:t>ax err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i="1" spc="-5" dirty="0">
                <a:latin typeface="Lucida Sans"/>
                <a:cs typeface="Lucida Sans"/>
              </a:rPr>
              <a:t>a</a:t>
            </a:r>
            <a:r>
              <a:rPr sz="2400" i="1" dirty="0">
                <a:latin typeface="Lucida Sans"/>
                <a:cs typeface="Lucida Sans"/>
              </a:rPr>
              <a:t>s</a:t>
            </a:r>
            <a:r>
              <a:rPr sz="2400" i="1" spc="-30" dirty="0">
                <a:latin typeface="Lucida Sans"/>
                <a:cs typeface="Lucida Sans"/>
              </a:rPr>
              <a:t> </a:t>
            </a:r>
            <a:r>
              <a:rPr sz="2400" i="1" dirty="0">
                <a:latin typeface="Lucida Sans"/>
                <a:cs typeface="Lucida Sans"/>
              </a:rPr>
              <a:t>soon</a:t>
            </a:r>
            <a:r>
              <a:rPr sz="2400" i="1" spc="-35" dirty="0">
                <a:latin typeface="Lucida Sans"/>
                <a:cs typeface="Lucida Sans"/>
              </a:rPr>
              <a:t> </a:t>
            </a:r>
            <a:r>
              <a:rPr sz="2400" i="1" spc="-5" dirty="0">
                <a:latin typeface="Lucida Sans"/>
                <a:cs typeface="Lucida Sans"/>
              </a:rPr>
              <a:t>a</a:t>
            </a:r>
            <a:r>
              <a:rPr sz="2400" i="1" dirty="0">
                <a:latin typeface="Lucida Sans"/>
                <a:cs typeface="Lucida Sans"/>
              </a:rPr>
              <a:t>s</a:t>
            </a:r>
            <a:r>
              <a:rPr sz="2400" i="1" spc="-3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fi</a:t>
            </a:r>
            <a:r>
              <a:rPr sz="2400" spc="-15" dirty="0">
                <a:latin typeface="Lucida Sans"/>
                <a:cs typeface="Lucida Sans"/>
              </a:rPr>
              <a:t>rst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invalid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seen.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Courier"/>
              <a:buChar char="•"/>
            </a:pPr>
            <a:endParaRPr sz="2300" dirty="0">
              <a:latin typeface="Times New Roman"/>
              <a:cs typeface="Times New Roman"/>
            </a:endParaRPr>
          </a:p>
          <a:p>
            <a:pPr marL="241300" marR="26670">
              <a:lnSpc>
                <a:spcPts val="2700"/>
              </a:lnSpc>
            </a:pPr>
            <a:r>
              <a:rPr sz="2400" dirty="0">
                <a:latin typeface="Lucida Sans"/>
                <a:cs typeface="Lucida Sans"/>
              </a:rPr>
              <a:t>Neither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parse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invalid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ogra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efix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a</a:t>
            </a:r>
            <a:r>
              <a:rPr sz="2400" spc="-5" dirty="0">
                <a:latin typeface="Lucida Sans"/>
                <a:cs typeface="Lucida Sans"/>
              </a:rPr>
              <a:t> 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matched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65" dirty="0">
                <a:latin typeface="Lucida Sans"/>
                <a:cs typeface="Lucida Sans"/>
              </a:rPr>
              <a:t>must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500" i="1" spc="-5" dirty="0">
                <a:latin typeface="Lucida Sans"/>
                <a:cs typeface="Lucida Sans"/>
              </a:rPr>
              <a:t>b</a:t>
            </a:r>
            <a:r>
              <a:rPr sz="2500" i="1" dirty="0">
                <a:latin typeface="Lucida Sans"/>
                <a:cs typeface="Lucida Sans"/>
              </a:rPr>
              <a:t>e</a:t>
            </a:r>
            <a:r>
              <a:rPr sz="2500" i="1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par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valid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ogram p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efix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fact,</a:t>
            </a:r>
            <a:r>
              <a:rPr sz="2400" spc="-15" dirty="0">
                <a:latin typeface="Lucida Sans"/>
                <a:cs typeface="Lucida Sans"/>
              </a:rPr>
              <a:t> the</a:t>
            </a:r>
            <a:r>
              <a:rPr sz="2400" spc="-5" dirty="0">
                <a:latin typeface="Lucida Sans"/>
                <a:cs typeface="Lucida Sans"/>
              </a:rPr>
              <a:t> predicti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made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stac</a:t>
            </a:r>
            <a:r>
              <a:rPr sz="2400" spc="-20" dirty="0">
                <a:latin typeface="Lucida Sans"/>
                <a:cs typeface="Lucida Sans"/>
              </a:rPr>
              <a:t>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configuratio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35" dirty="0">
                <a:latin typeface="Lucida Sans"/>
                <a:cs typeface="Lucida Sans"/>
              </a:rPr>
              <a:t>show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possibl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derivati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ken accepte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far.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241300" marR="119316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LAL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ammar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are </a:t>
            </a:r>
            <a:r>
              <a:rPr sz="2400" i="1" spc="-20" dirty="0">
                <a:latin typeface="Lucida Sans"/>
                <a:cs typeface="Lucida Sans"/>
              </a:rPr>
              <a:t>unambiguous</a:t>
            </a:r>
            <a:r>
              <a:rPr sz="2400" spc="-20" dirty="0">
                <a:latin typeface="Lucida Sans"/>
                <a:cs typeface="Lucida Sans"/>
              </a:rPr>
              <a:t>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241300" marR="162560">
              <a:lnSpc>
                <a:spcPts val="2700"/>
              </a:lnSpc>
            </a:pP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prediction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alway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unique </a:t>
            </a:r>
            <a:r>
              <a:rPr sz="2400" spc="-5" dirty="0">
                <a:latin typeface="Lucida Sans"/>
                <a:cs typeface="Lucida Sans"/>
              </a:rPr>
              <a:t>and LAL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shift</a:t>
            </a:r>
            <a:r>
              <a:rPr sz="2400" spc="50" dirty="0">
                <a:latin typeface="Lucida Sans"/>
                <a:cs typeface="Lucida Sans"/>
              </a:rPr>
              <a:t>/</a:t>
            </a:r>
            <a:r>
              <a:rPr sz="2400" spc="-5" dirty="0">
                <a:latin typeface="Lucida Sans"/>
                <a:cs typeface="Lucida Sans"/>
              </a:rPr>
              <a:t>reduc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reduce</a:t>
            </a:r>
            <a:r>
              <a:rPr sz="2400" spc="70" dirty="0">
                <a:latin typeface="Lucida Sans"/>
                <a:cs typeface="Lucida Sans"/>
              </a:rPr>
              <a:t>/</a:t>
            </a:r>
            <a:r>
              <a:rPr sz="2400" spc="-5" dirty="0">
                <a:latin typeface="Lucida Sans"/>
                <a:cs typeface="Lucida Sans"/>
              </a:rPr>
              <a:t>reduce conflict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disal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owed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35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nce</a:t>
            </a:r>
            <a:r>
              <a:rPr sz="2400" spc="-5" dirty="0">
                <a:latin typeface="Lucida Sans"/>
                <a:cs typeface="Lucida Sans"/>
              </a:rPr>
              <a:t> only on</a:t>
            </a:r>
            <a:r>
              <a:rPr sz="2400" dirty="0">
                <a:latin typeface="Lucida Sans"/>
                <a:cs typeface="Lucida Sans"/>
              </a:rPr>
              <a:t>e valid</a:t>
            </a:r>
            <a:r>
              <a:rPr sz="2400" spc="-15" dirty="0">
                <a:latin typeface="Lucida Sans"/>
                <a:cs typeface="Lucida Sans"/>
              </a:rPr>
              <a:t> 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ivati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 to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sequenc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possible.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892165" cy="3170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9842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 LL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LALR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se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q</a:t>
            </a:r>
            <a:r>
              <a:rPr sz="2400" spc="-5" dirty="0">
                <a:latin typeface="Lucida Sans"/>
                <a:cs typeface="Lucida Sans"/>
              </a:rPr>
              <a:t>u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re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ly </a:t>
            </a:r>
            <a:r>
              <a:rPr sz="2400" i="1" spc="-5" dirty="0">
                <a:latin typeface="Lucida Sans"/>
                <a:cs typeface="Lucida Sans"/>
              </a:rPr>
              <a:t>linea</a:t>
            </a:r>
            <a:r>
              <a:rPr sz="2400" i="1" dirty="0">
                <a:latin typeface="Lucida Sans"/>
                <a:cs typeface="Lucida Sans"/>
              </a:rPr>
              <a:t>r</a:t>
            </a:r>
            <a:r>
              <a:rPr sz="2400" i="1" spc="-5" dirty="0">
                <a:latin typeface="Lucida Sans"/>
                <a:cs typeface="Lucida Sans"/>
              </a:rPr>
              <a:t> tim</a:t>
            </a:r>
            <a:r>
              <a:rPr sz="2400" i="1" dirty="0">
                <a:latin typeface="Lucida Sans"/>
                <a:cs typeface="Lucida Sans"/>
              </a:rPr>
              <a:t>e</a:t>
            </a:r>
            <a:r>
              <a:rPr sz="2400" i="1" spc="-5" dirty="0">
                <a:latin typeface="Lucida Sans"/>
                <a:cs typeface="Lucida Sans"/>
              </a:rPr>
              <a:t> an</a:t>
            </a:r>
            <a:r>
              <a:rPr sz="2400" i="1" dirty="0">
                <a:latin typeface="Lucida Sans"/>
                <a:cs typeface="Lucida Sans"/>
              </a:rPr>
              <a:t>d</a:t>
            </a:r>
            <a:r>
              <a:rPr sz="2400" i="1" spc="-5" dirty="0">
                <a:latin typeface="Lucida Sans"/>
                <a:cs typeface="Lucida Sans"/>
              </a:rPr>
              <a:t> </a:t>
            </a:r>
            <a:r>
              <a:rPr sz="2400" i="1" dirty="0">
                <a:latin typeface="Lucida Sans"/>
                <a:cs typeface="Lucida Sans"/>
              </a:rPr>
              <a:t>space</a:t>
            </a:r>
            <a:r>
              <a:rPr sz="2400" i="1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(in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term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number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token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parsed).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241300" marR="5080">
              <a:lnSpc>
                <a:spcPct val="92700"/>
              </a:lnSpc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parser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onl</a:t>
            </a:r>
            <a:r>
              <a:rPr sz="2400" dirty="0">
                <a:latin typeface="Lucida Sans"/>
                <a:cs typeface="Lucida Sans"/>
              </a:rPr>
              <a:t>y fixed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work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per </a:t>
            </a:r>
            <a:r>
              <a:rPr sz="2400" dirty="0">
                <a:latin typeface="Lucida Sans"/>
                <a:cs typeface="Lucida Sans"/>
              </a:rPr>
              <a:t>no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concret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rs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tree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and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size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tre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linea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terms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number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lea</a:t>
            </a:r>
            <a:r>
              <a:rPr sz="2400" spc="-10" dirty="0">
                <a:latin typeface="Lucida Sans"/>
                <a:cs typeface="Lucida Sans"/>
              </a:rPr>
              <a:t>v</a:t>
            </a:r>
            <a:r>
              <a:rPr sz="2400" dirty="0">
                <a:latin typeface="Lucida Sans"/>
                <a:cs typeface="Lucida Sans"/>
              </a:rPr>
              <a:t>es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it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(even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Symbol"/>
                <a:cs typeface="Symbol"/>
              </a:rPr>
              <a:t>λ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prod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ctio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cl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ded!)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4706620" cy="68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 marR="5080" indent="-13970">
              <a:lnSpc>
                <a:spcPts val="2700"/>
              </a:lnSpc>
              <a:tabLst>
                <a:tab pos="4522470" algn="l"/>
              </a:tabLst>
            </a:pPr>
            <a:r>
              <a:rPr sz="2600" spc="-20" dirty="0">
                <a:latin typeface="Lucida Sans"/>
                <a:cs typeface="Lucida Sans"/>
              </a:rPr>
              <a:t>Read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Chapter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25" dirty="0">
                <a:latin typeface="Lucida Sans"/>
                <a:cs typeface="Lucida Sans"/>
              </a:rPr>
              <a:t> </a:t>
            </a:r>
            <a:r>
              <a:rPr sz="2600" spc="-45" dirty="0">
                <a:latin typeface="Arial"/>
                <a:cs typeface="Arial"/>
              </a:rPr>
              <a:t>C</a:t>
            </a:r>
            <a:r>
              <a:rPr sz="2600" spc="275" dirty="0">
                <a:latin typeface="Arial"/>
                <a:cs typeface="Arial"/>
              </a:rPr>
              <a:t>r</a:t>
            </a:r>
            <a:r>
              <a:rPr sz="2600" spc="105" dirty="0">
                <a:latin typeface="Arial"/>
                <a:cs typeface="Arial"/>
              </a:rPr>
              <a:t>a</a:t>
            </a:r>
            <a:r>
              <a:rPr sz="2600" spc="300" dirty="0">
                <a:latin typeface="Arial"/>
                <a:cs typeface="Arial"/>
              </a:rPr>
              <a:t>f</a:t>
            </a:r>
            <a:r>
              <a:rPr sz="2600" spc="320" dirty="0">
                <a:latin typeface="Arial"/>
                <a:cs typeface="Arial"/>
              </a:rPr>
              <a:t>t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250" dirty="0">
                <a:latin typeface="Arial"/>
                <a:cs typeface="Arial"/>
              </a:rPr>
              <a:t>n</a:t>
            </a:r>
            <a:r>
              <a:rPr sz="2600" spc="-1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C</a:t>
            </a:r>
            <a:r>
              <a:rPr sz="2600" spc="250" dirty="0">
                <a:latin typeface="Arial"/>
                <a:cs typeface="Arial"/>
              </a:rPr>
              <a:t>o</a:t>
            </a:r>
            <a:r>
              <a:rPr sz="2600" spc="310" dirty="0">
                <a:latin typeface="Arial"/>
                <a:cs typeface="Arial"/>
              </a:rPr>
              <a:t>m</a:t>
            </a:r>
            <a:r>
              <a:rPr sz="2600" spc="210" dirty="0">
                <a:latin typeface="Arial"/>
                <a:cs typeface="Arial"/>
              </a:rPr>
              <a:t>p</a:t>
            </a:r>
            <a:r>
              <a:rPr sz="2600" spc="265" dirty="0">
                <a:latin typeface="Arial"/>
                <a:cs typeface="Arial"/>
              </a:rPr>
              <a:t>il</a:t>
            </a:r>
            <a:r>
              <a:rPr sz="2600" spc="80" dirty="0">
                <a:latin typeface="Arial"/>
                <a:cs typeface="Arial"/>
              </a:rPr>
              <a:t>e</a:t>
            </a:r>
            <a:r>
              <a:rPr sz="2600" spc="185" dirty="0">
                <a:latin typeface="Arial"/>
                <a:cs typeface="Arial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Symbo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able</a:t>
            </a:r>
            <a:r>
              <a:rPr dirty="0">
                <a:solidFill>
                  <a:srgbClr val="FF0000"/>
                </a:solidFill>
              </a:rPr>
              <a:t>s in</a:t>
            </a:r>
            <a:r>
              <a:rPr spc="-5" dirty="0">
                <a:solidFill>
                  <a:srgbClr val="FF0000"/>
                </a:solidFill>
              </a:rPr>
              <a:t> CSX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1790" cy="6962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76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CSX </a:t>
            </a:r>
            <a:r>
              <a:rPr sz="2600" spc="-15" dirty="0">
                <a:latin typeface="Lucida Sans"/>
                <a:cs typeface="Lucida Sans"/>
              </a:rPr>
              <a:t>is designed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use.</a:t>
            </a:r>
            <a:endParaRPr sz="2600" dirty="0">
              <a:latin typeface="Lucida Sans"/>
              <a:cs typeface="Lucida Sans"/>
            </a:endParaRPr>
          </a:p>
          <a:p>
            <a:pPr marL="12700" marR="492759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new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cope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ed:</a:t>
            </a:r>
            <a:endParaRPr sz="2600" dirty="0">
              <a:latin typeface="Lucida Sans"/>
              <a:cs typeface="Lucida Sans"/>
            </a:endParaRPr>
          </a:p>
          <a:p>
            <a:pPr marL="241300" marR="6350" indent="-228600">
              <a:lnSpc>
                <a:spcPct val="90300"/>
              </a:lnSpc>
              <a:spcBef>
                <a:spcPts val="8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esent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progra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text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ope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ed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soon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gin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oce</a:t>
            </a:r>
            <a:r>
              <a:rPr sz="2400" spc="-15" dirty="0">
                <a:latin typeface="Lucida Sans"/>
                <a:cs typeface="Lucida Sans"/>
              </a:rPr>
              <a:t>ssing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classNod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-10" dirty="0">
                <a:latin typeface="Lucida Sans"/>
                <a:cs typeface="Lucida Sans"/>
              </a:rPr>
              <a:t>oo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entir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program)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scope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stay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open </a:t>
            </a:r>
            <a:r>
              <a:rPr sz="2400" spc="-15" dirty="0">
                <a:latin typeface="Lucida Sans"/>
                <a:cs typeface="Lucida Sans"/>
              </a:rPr>
              <a:t>until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entir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(th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whole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program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oce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se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5080" indent="-228600">
              <a:lnSpc>
                <a:spcPct val="903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Whe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methodDeclNod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processed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name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meth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entere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top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level (global</a:t>
            </a:r>
            <a:r>
              <a:rPr sz="2400" dirty="0">
                <a:latin typeface="Lucida Sans"/>
                <a:cs typeface="Lucida Sans"/>
              </a:rPr>
              <a:t>) symb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Declarations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parameter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local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placed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method’s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5" dirty="0">
                <a:latin typeface="Lucida Sans"/>
                <a:cs typeface="Lucida Sans"/>
              </a:rPr>
              <a:t>meth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’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symbol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closed afte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statements 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its</a:t>
            </a:r>
            <a:r>
              <a:rPr sz="2400" spc="-5" dirty="0">
                <a:latin typeface="Lucida Sans"/>
                <a:cs typeface="Lucida Sans"/>
              </a:rPr>
              <a:t> bo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ch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ked.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092700" cy="198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Whe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blockNod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roce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sed. </a:t>
            </a:r>
            <a:r>
              <a:rPr sz="2400" spc="-5" dirty="0">
                <a:latin typeface="Lucida Sans"/>
                <a:cs typeface="Lucida Sans"/>
              </a:rPr>
              <a:t>Local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plac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block’s symbo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table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block’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symbol tabl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close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afte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statements 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its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type checked.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CS</a:t>
            </a:r>
            <a:r>
              <a:rPr dirty="0">
                <a:solidFill>
                  <a:srgbClr val="FF0000"/>
                </a:solidFill>
              </a:rPr>
              <a:t>X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lang="en-US" spc="-5" dirty="0" smtClean="0">
                <a:solidFill>
                  <a:srgbClr val="FF0000"/>
                </a:solidFill>
              </a:rPr>
              <a:t>Limits </a:t>
            </a:r>
            <a:br>
              <a:rPr lang="en-US" spc="-5" dirty="0" smtClean="0">
                <a:solidFill>
                  <a:srgbClr val="FF0000"/>
                </a:solidFill>
              </a:rPr>
            </a:br>
            <a:r>
              <a:rPr spc="-25" dirty="0" smtClean="0">
                <a:solidFill>
                  <a:srgbClr val="FF0000"/>
                </a:solidFill>
              </a:rPr>
              <a:t>F</a:t>
            </a:r>
            <a:r>
              <a:rPr spc="-5" dirty="0" smtClean="0">
                <a:solidFill>
                  <a:srgbClr val="FF0000"/>
                </a:solidFill>
              </a:rPr>
              <a:t>o</a:t>
            </a:r>
            <a:r>
              <a:rPr spc="-20" dirty="0" smtClean="0">
                <a:solidFill>
                  <a:srgbClr val="FF0000"/>
                </a:solidFill>
              </a:rPr>
              <a:t>r</a:t>
            </a:r>
            <a:r>
              <a:rPr spc="-5" dirty="0" smtClean="0">
                <a:solidFill>
                  <a:srgbClr val="FF0000"/>
                </a:solidFill>
              </a:rPr>
              <a:t>wa</a:t>
            </a:r>
            <a:r>
              <a:rPr spc="-20" dirty="0" smtClean="0">
                <a:solidFill>
                  <a:srgbClr val="FF0000"/>
                </a:solidFill>
              </a:rPr>
              <a:t>r</a:t>
            </a:r>
            <a:r>
              <a:rPr dirty="0" smtClean="0">
                <a:solidFill>
                  <a:srgbClr val="FF0000"/>
                </a:solidFill>
              </a:rPr>
              <a:t>d </a:t>
            </a:r>
            <a:r>
              <a:rPr spc="-25" dirty="0">
                <a:solidFill>
                  <a:srgbClr val="FF0000"/>
                </a:solidFill>
              </a:rPr>
              <a:t>Refe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nces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3927998"/>
          </a:xfrm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384175" marR="5080">
              <a:lnSpc>
                <a:spcPts val="2700"/>
              </a:lnSpc>
            </a:pPr>
            <a:r>
              <a:rPr lang="en-US" spc="-15" dirty="0" smtClean="0"/>
              <a:t>Except for method references, </a:t>
            </a:r>
            <a:r>
              <a:rPr spc="-15" dirty="0" smtClean="0"/>
              <a:t>we</a:t>
            </a:r>
            <a:r>
              <a:rPr spc="-5" dirty="0" smtClean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20" dirty="0"/>
              <a:t>do</a:t>
            </a:r>
            <a:r>
              <a:rPr dirty="0"/>
              <a:t> </a:t>
            </a:r>
            <a:r>
              <a:rPr spc="-15" dirty="0"/>
              <a:t>type</a:t>
            </a:r>
            <a:r>
              <a:rPr spc="-15" dirty="0" smtClean="0"/>
              <a:t>-checking</a:t>
            </a:r>
            <a:r>
              <a:rPr spc="15" dirty="0" smtClean="0"/>
              <a:t> </a:t>
            </a: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dirty="0">
                <a:latin typeface="Lucida Sans"/>
                <a:cs typeface="Lucida Sans"/>
              </a:rPr>
              <a:t>one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pass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pc="-20" dirty="0"/>
              <a:t>o</a:t>
            </a:r>
            <a:r>
              <a:rPr spc="-10" dirty="0"/>
              <a:t>v</a:t>
            </a:r>
            <a:r>
              <a:rPr spc="-15" dirty="0"/>
              <a:t>er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 AST.</a:t>
            </a:r>
            <a:r>
              <a:rPr dirty="0"/>
              <a:t> </a:t>
            </a:r>
            <a:r>
              <a:rPr spc="-20" dirty="0"/>
              <a:t>As</a:t>
            </a:r>
            <a:r>
              <a:rPr dirty="0"/>
              <a:t> </a:t>
            </a:r>
            <a:r>
              <a:rPr spc="-15" dirty="0"/>
              <a:t>declarations</a:t>
            </a:r>
            <a:r>
              <a:rPr spc="20" dirty="0"/>
              <a:t> </a:t>
            </a:r>
            <a:r>
              <a:rPr spc="-15" dirty="0"/>
              <a:t>are pro</a:t>
            </a:r>
            <a:r>
              <a:rPr spc="-25" dirty="0"/>
              <a:t>c</a:t>
            </a:r>
            <a:r>
              <a:rPr spc="-15" dirty="0"/>
              <a:t>essed,</a:t>
            </a:r>
            <a:r>
              <a:rPr spc="10" dirty="0"/>
              <a:t> </a:t>
            </a:r>
            <a:r>
              <a:rPr spc="-15" dirty="0"/>
              <a:t>the</a:t>
            </a:r>
            <a:r>
              <a:rPr spc="-20" dirty="0"/>
              <a:t>i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identifiers</a:t>
            </a:r>
            <a:r>
              <a:rPr dirty="0"/>
              <a:t> </a:t>
            </a:r>
            <a:r>
              <a:rPr spc="-15" dirty="0"/>
              <a:t>are added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current</a:t>
            </a:r>
            <a:r>
              <a:rPr dirty="0"/>
              <a:t> </a:t>
            </a:r>
            <a:r>
              <a:rPr spc="-15" dirty="0"/>
              <a:t>(innermost) symbol</a:t>
            </a:r>
            <a:r>
              <a:rPr spc="-5" dirty="0"/>
              <a:t> </a:t>
            </a:r>
            <a:r>
              <a:rPr spc="-15" dirty="0"/>
              <a:t>table.</a:t>
            </a:r>
            <a:r>
              <a:rPr dirty="0"/>
              <a:t> </a:t>
            </a:r>
            <a:r>
              <a:rPr spc="-20" dirty="0"/>
              <a:t>When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5" dirty="0"/>
              <a:t>use</a:t>
            </a:r>
            <a:r>
              <a:rPr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20" dirty="0"/>
              <a:t>an</a:t>
            </a:r>
            <a:r>
              <a:rPr spc="-10" dirty="0"/>
              <a:t> id</a:t>
            </a:r>
            <a:r>
              <a:rPr spc="-15" dirty="0"/>
              <a:t>e</a:t>
            </a:r>
            <a:r>
              <a:rPr spc="-10" dirty="0"/>
              <a:t>ntifier</a:t>
            </a:r>
            <a:r>
              <a:rPr spc="-5" dirty="0"/>
              <a:t> </a:t>
            </a:r>
            <a:r>
              <a:rPr spc="-15" dirty="0"/>
              <a:t>occurs,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-15" dirty="0"/>
              <a:t> ordinary</a:t>
            </a:r>
            <a:r>
              <a:rPr spc="-215" dirty="0"/>
              <a:t> </a:t>
            </a:r>
            <a:r>
              <a:rPr spc="-15" dirty="0"/>
              <a:t>block-</a:t>
            </a:r>
            <a:r>
              <a:rPr spc="-160" dirty="0"/>
              <a:t> </a:t>
            </a:r>
            <a:r>
              <a:rPr spc="-15" dirty="0"/>
              <a:t>structured</a:t>
            </a:r>
            <a:r>
              <a:rPr spc="-235" dirty="0"/>
              <a:t> </a:t>
            </a:r>
            <a:r>
              <a:rPr spc="-15" dirty="0"/>
              <a:t>lookup,</a:t>
            </a:r>
            <a:r>
              <a:rPr spc="-10" dirty="0"/>
              <a:t> al</a:t>
            </a:r>
            <a:r>
              <a:rPr spc="-15" dirty="0"/>
              <a:t>ways</a:t>
            </a:r>
            <a:r>
              <a:rPr dirty="0"/>
              <a:t> </a:t>
            </a:r>
            <a:r>
              <a:rPr spc="-15" dirty="0"/>
              <a:t>using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innermost d</a:t>
            </a:r>
            <a:r>
              <a:rPr spc="-10" dirty="0"/>
              <a:t>e</a:t>
            </a:r>
            <a:r>
              <a:rPr spc="-25" dirty="0"/>
              <a:t>c</a:t>
            </a:r>
            <a:r>
              <a:rPr spc="-5" dirty="0"/>
              <a:t>l</a:t>
            </a:r>
            <a:r>
              <a:rPr spc="-15" dirty="0"/>
              <a:t>a</a:t>
            </a:r>
            <a:r>
              <a:rPr spc="-25" dirty="0"/>
              <a:t>r</a:t>
            </a:r>
            <a:r>
              <a:rPr spc="-15" dirty="0"/>
              <a:t>a</a:t>
            </a:r>
            <a:r>
              <a:rPr spc="-5" dirty="0"/>
              <a:t>t</a:t>
            </a:r>
            <a:r>
              <a:rPr spc="-20" dirty="0"/>
              <a:t>ion</a:t>
            </a:r>
            <a:r>
              <a:rPr dirty="0"/>
              <a:t> </a:t>
            </a:r>
            <a:r>
              <a:rPr spc="-5" dirty="0"/>
              <a:t>f</a:t>
            </a:r>
            <a:r>
              <a:rPr spc="-20" dirty="0"/>
              <a:t>o</a:t>
            </a:r>
            <a:r>
              <a:rPr spc="-15" dirty="0"/>
              <a:t>und.</a:t>
            </a:r>
            <a:r>
              <a:rPr dirty="0"/>
              <a:t> </a:t>
            </a:r>
            <a:r>
              <a:rPr spc="-15" dirty="0"/>
              <a:t>Hence</a:t>
            </a:r>
            <a:r>
              <a:rPr dirty="0"/>
              <a:t> </a:t>
            </a:r>
            <a:r>
              <a:rPr spc="-5" dirty="0"/>
              <a:t>i</a:t>
            </a:r>
            <a:r>
              <a:rPr spc="-20" dirty="0"/>
              <a:t>n</a:t>
            </a:r>
            <a:endParaRPr sz="27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6553725"/>
            <a:ext cx="5432425" cy="2193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initialize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90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nearest</a:t>
            </a:r>
            <a:r>
              <a:rPr sz="2600" spc="-2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definition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5715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second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initializes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(local)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65263" y="5671634"/>
          <a:ext cx="1896087" cy="867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3896"/>
                <a:gridCol w="365612"/>
                <a:gridCol w="365369"/>
                <a:gridCol w="491210"/>
              </a:tblGrid>
              <a:tr h="43383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i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j;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43383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j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5"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wa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ce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lang="en-US" spc="-5" dirty="0" smtClean="0">
                <a:solidFill>
                  <a:srgbClr val="FF0000"/>
                </a:solidFill>
              </a:rPr>
              <a:t>to Methods </a:t>
            </a:r>
            <a:r>
              <a:rPr spc="-5" dirty="0" smtClean="0">
                <a:solidFill>
                  <a:srgbClr val="FF0000"/>
                </a:solidFill>
              </a:rPr>
              <a:t>R</a:t>
            </a:r>
            <a:r>
              <a:rPr spc="-20" dirty="0" smtClean="0">
                <a:solidFill>
                  <a:srgbClr val="FF0000"/>
                </a:solidFill>
              </a:rPr>
              <a:t>e</a:t>
            </a:r>
            <a:r>
              <a:rPr spc="-5" dirty="0" smtClean="0">
                <a:solidFill>
                  <a:srgbClr val="FF0000"/>
                </a:solidFill>
              </a:rPr>
              <a:t>qu</a:t>
            </a:r>
            <a:r>
              <a:rPr spc="-10" dirty="0" smtClean="0">
                <a:solidFill>
                  <a:srgbClr val="FF0000"/>
                </a:solidFill>
              </a:rPr>
              <a:t>i</a:t>
            </a:r>
            <a:r>
              <a:rPr spc="-85" dirty="0" smtClean="0">
                <a:solidFill>
                  <a:srgbClr val="FF0000"/>
                </a:solidFill>
              </a:rPr>
              <a:t>r</a:t>
            </a:r>
            <a:r>
              <a:rPr spc="-20" dirty="0" smtClean="0">
                <a:solidFill>
                  <a:srgbClr val="FF0000"/>
                </a:solidFill>
              </a:rPr>
              <a:t>e</a:t>
            </a:r>
            <a:r>
              <a:rPr spc="-10" dirty="0" smtClean="0">
                <a:solidFill>
                  <a:srgbClr val="FF0000"/>
                </a:solidFill>
              </a:rPr>
              <a:t> </a:t>
            </a: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w</a:t>
            </a:r>
            <a:r>
              <a:rPr dirty="0">
                <a:solidFill>
                  <a:srgbClr val="FF0000"/>
                </a:solidFill>
              </a:rPr>
              <a:t>o Passes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391785" cy="7428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lang="en-US" sz="2600" spc="-10" dirty="0" smtClean="0">
                <a:latin typeface="Lucida Sans"/>
                <a:cs typeface="Lucida Sans"/>
              </a:rPr>
              <a:t>Since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ard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lang="en-US" sz="2600" spc="5" dirty="0" smtClean="0">
                <a:latin typeface="Lucida Sans"/>
                <a:cs typeface="Lucida Sans"/>
              </a:rPr>
              <a:t>to methods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allowed,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process</a:t>
            </a:r>
            <a:r>
              <a:rPr lang="en-US" sz="2600" spc="-15" dirty="0" smtClean="0">
                <a:latin typeface="Lucida Sans"/>
                <a:cs typeface="Lucida Sans"/>
              </a:rPr>
              <a:t> method</a:t>
            </a:r>
            <a:r>
              <a:rPr sz="2600" spc="15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</a:t>
            </a:r>
            <a:r>
              <a:rPr sz="2600" i="1" spc="-15" dirty="0">
                <a:latin typeface="Lucida Sans"/>
                <a:cs typeface="Lucida Sans"/>
              </a:rPr>
              <a:t>two</a:t>
            </a:r>
            <a:r>
              <a:rPr sz="2600" i="1" spc="-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passes</a:t>
            </a:r>
            <a:r>
              <a:rPr sz="2600" spc="-15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wal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lang="en-US" sz="2600" spc="-20" dirty="0" smtClean="0">
                <a:latin typeface="Lucida Sans"/>
                <a:cs typeface="Lucida Sans"/>
              </a:rPr>
              <a:t>methodDecls </a:t>
            </a:r>
            <a:r>
              <a:rPr sz="2600" spc="-20" dirty="0" smtClean="0">
                <a:latin typeface="Lucida Sans"/>
                <a:cs typeface="Lucida Sans"/>
              </a:rPr>
              <a:t>AST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establish 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ies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lang="en-US" sz="2600" spc="-15" dirty="0" smtClean="0">
                <a:latin typeface="Lucida Sans"/>
                <a:cs typeface="Lucida Sans"/>
              </a:rPr>
              <a:t>method </a:t>
            </a:r>
            <a:r>
              <a:rPr sz="2600" spc="-15" dirty="0" smtClean="0">
                <a:latin typeface="Lucida Sans"/>
                <a:cs typeface="Lucida Sans"/>
              </a:rPr>
              <a:t>de</a:t>
            </a:r>
            <a:r>
              <a:rPr sz="2600" spc="-25" dirty="0" smtClean="0">
                <a:latin typeface="Lucida Sans"/>
                <a:cs typeface="Lucida Sans"/>
              </a:rPr>
              <a:t>c</a:t>
            </a:r>
            <a:r>
              <a:rPr sz="2600" spc="-5" dirty="0" smtClean="0">
                <a:latin typeface="Lucida Sans"/>
                <a:cs typeface="Lucida Sans"/>
              </a:rPr>
              <a:t>l</a:t>
            </a:r>
            <a:r>
              <a:rPr sz="2600" spc="-15" dirty="0" smtClean="0">
                <a:latin typeface="Lucida Sans"/>
                <a:cs typeface="Lucida Sans"/>
              </a:rPr>
              <a:t>a</a:t>
            </a:r>
            <a:r>
              <a:rPr sz="2600" spc="-25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a</a:t>
            </a:r>
            <a:r>
              <a:rPr sz="2600" spc="-5" dirty="0" smtClean="0">
                <a:latin typeface="Lucida Sans"/>
                <a:cs typeface="Lucida Sans"/>
              </a:rPr>
              <a:t>t</a:t>
            </a:r>
            <a:r>
              <a:rPr sz="2600" spc="-20" dirty="0" smtClean="0">
                <a:latin typeface="Lucida Sans"/>
                <a:cs typeface="Lucida Sans"/>
              </a:rPr>
              <a:t>io</a:t>
            </a:r>
            <a:r>
              <a:rPr sz="2600" spc="-10" dirty="0" smtClean="0">
                <a:latin typeface="Lucida Sans"/>
                <a:cs typeface="Lucida Sans"/>
              </a:rPr>
              <a:t>ns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lang="en-US" sz="2600" spc="-10" dirty="0" smtClean="0">
                <a:latin typeface="Lucida Sans"/>
                <a:cs typeface="Lucida Sans"/>
              </a:rPr>
              <a:t>calls </a:t>
            </a:r>
            <a:r>
              <a:rPr sz="2600" spc="-15" dirty="0" smtClean="0">
                <a:latin typeface="Lucida Sans"/>
                <a:cs typeface="Lucida Sans"/>
              </a:rPr>
              <a:t>(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oo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s)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</a:t>
            </a:r>
            <a:r>
              <a:rPr sz="2600" spc="-15" dirty="0">
                <a:latin typeface="Lucida Sans"/>
                <a:cs typeface="Lucida Sans"/>
              </a:rPr>
              <a:t>dled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6192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On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secon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pass</a:t>
            </a:r>
            <a:r>
              <a:rPr sz="2600" spc="-15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lang="en-US" sz="2600" spc="-10" dirty="0" smtClean="0">
                <a:latin typeface="Lucida Sans"/>
                <a:cs typeface="Lucida Sans"/>
              </a:rPr>
              <a:t>calls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il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first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603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Forw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 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trickier,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ef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ec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et fully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proces</a:t>
            </a:r>
            <a:r>
              <a:rPr sz="260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20891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forward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fields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allowed.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3065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Thus </a:t>
            </a:r>
            <a:r>
              <a:rPr sz="2600" spc="-15" dirty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488" y="988889"/>
            <a:ext cx="9391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class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83598" y="988889"/>
            <a:ext cx="9391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Du</a:t>
            </a:r>
            <a:r>
              <a:rPr sz="2400" b="1" dirty="0">
                <a:latin typeface="Courier"/>
                <a:cs typeface="Courier"/>
              </a:rPr>
              <a:t>h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1975102"/>
            <a:ext cx="5423535" cy="3781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}</a:t>
            </a:r>
            <a:endParaRPr sz="2800" dirty="0">
              <a:latin typeface="Courier"/>
              <a:cs typeface="Courier"/>
            </a:endParaRPr>
          </a:p>
          <a:p>
            <a:pPr marL="12700" marR="8255">
              <a:lnSpc>
                <a:spcPts val="2700"/>
              </a:lnSpc>
              <a:spcBef>
                <a:spcPts val="950"/>
              </a:spcBef>
            </a:pP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</a:t>
            </a:r>
            <a:r>
              <a:rPr sz="2600" spc="-15" dirty="0">
                <a:latin typeface="Lucida Sans"/>
                <a:cs typeface="Lucida Sans"/>
              </a:rPr>
              <a:t>ler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recognize th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</a:t>
            </a:r>
            <a:r>
              <a:rPr sz="2600" spc="-15" dirty="0">
                <a:latin typeface="Lucida Sans"/>
                <a:cs typeface="Lucida Sans"/>
              </a:rPr>
              <a:t>lization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 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nco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5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orbi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 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lized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fiel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</a:t>
            </a:r>
            <a:r>
              <a:rPr sz="2600" spc="-20" dirty="0">
                <a:latin typeface="Lucida Sans"/>
                <a:cs typeface="Lucida Sans"/>
              </a:rPr>
              <a:t>ble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Forw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a</a:t>
            </a:r>
            <a:r>
              <a:rPr sz="2600" spc="-20" dirty="0" smtClean="0">
                <a:latin typeface="Lucida Sans"/>
                <a:cs typeface="Lucida Sans"/>
              </a:rPr>
              <a:t>l</a:t>
            </a:r>
            <a:r>
              <a:rPr sz="2600" spc="-15" dirty="0" smtClean="0">
                <a:latin typeface="Lucida Sans"/>
                <a:cs typeface="Lucida Sans"/>
              </a:rPr>
              <a:t>low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mut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ally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recursive.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while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spc="-10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48130" y="1331789"/>
          <a:ext cx="1896394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506"/>
                <a:gridCol w="365155"/>
                <a:gridCol w="365065"/>
                <a:gridCol w="491668"/>
              </a:tblGrid>
              <a:tr h="31826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i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j;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1235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j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Configurations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1676400"/>
            <a:ext cx="5182870" cy="165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notation</a:t>
            </a:r>
            <a:endParaRPr sz="2600" dirty="0">
              <a:latin typeface="Lucida Sans"/>
              <a:cs typeface="Lucida Sans"/>
            </a:endParaRPr>
          </a:p>
          <a:p>
            <a:pPr marR="1790064" algn="ctr">
              <a:lnSpc>
                <a:spcPct val="100000"/>
              </a:lnSpc>
              <a:spcBef>
                <a:spcPts val="1030"/>
              </a:spcBef>
              <a:tabLst>
                <a:tab pos="821690" algn="l"/>
              </a:tabLst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 marR="5080">
              <a:lnSpc>
                <a:spcPts val="2700"/>
              </a:lnSpc>
              <a:spcBef>
                <a:spcPts val="810"/>
              </a:spcBef>
            </a:pPr>
            <a:r>
              <a:rPr sz="2600" spc="-15" dirty="0">
                <a:latin typeface="Lucida Sans"/>
                <a:cs typeface="Lucida Sans"/>
              </a:rPr>
              <a:t>to represent the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 trying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921" y="3429000"/>
            <a:ext cx="1460479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34390" algn="l"/>
              </a:tabLst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 smtClean="0">
                <a:latin typeface="Arial"/>
                <a:cs typeface="Arial"/>
              </a:rPr>
              <a:t>B</a:t>
            </a:r>
            <a:endParaRPr sz="3900" baseline="16025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9400" y="3417343"/>
            <a:ext cx="274764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114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73" y="3760253"/>
            <a:ext cx="5429250" cy="437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far.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1565"/>
              </a:spcBef>
            </a:pPr>
            <a:r>
              <a:rPr sz="2600" spc="-20" dirty="0">
                <a:latin typeface="Lucida Sans"/>
                <a:cs typeface="Lucida Sans"/>
              </a:rPr>
              <a:t>A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70" dirty="0">
                <a:latin typeface="Lucida Sans"/>
                <a:cs typeface="Lucida Sans"/>
              </a:rPr>
              <a:t>“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2600" spc="-20" dirty="0">
                <a:latin typeface="Lucida Sans"/>
                <a:cs typeface="Lucida Sans"/>
              </a:rPr>
              <a:t>” somew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ere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righthan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call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dirty="0">
                <a:latin typeface="Lucida Sans"/>
                <a:cs typeface="Lucida Sans"/>
              </a:rPr>
              <a:t>c</a:t>
            </a:r>
            <a:r>
              <a:rPr sz="2700" i="1" spc="15" dirty="0">
                <a:latin typeface="Lucida Sans"/>
                <a:cs typeface="Lucida Sans"/>
              </a:rPr>
              <a:t>o</a:t>
            </a:r>
            <a:r>
              <a:rPr sz="2700" i="1" spc="-80" dirty="0">
                <a:latin typeface="Lucida Sans"/>
                <a:cs typeface="Lucida Sans"/>
              </a:rPr>
              <a:t>nf</a:t>
            </a:r>
            <a:r>
              <a:rPr sz="2700" i="1" spc="-45" dirty="0">
                <a:latin typeface="Lucida Sans"/>
                <a:cs typeface="Lucida Sans"/>
              </a:rPr>
              <a:t>i</a:t>
            </a:r>
            <a:r>
              <a:rPr sz="2700" i="1" spc="-35" dirty="0">
                <a:latin typeface="Lucida Sans"/>
                <a:cs typeface="Lucida Sans"/>
              </a:rPr>
              <a:t>g</a:t>
            </a:r>
            <a:r>
              <a:rPr sz="2700" i="1" spc="-80" dirty="0">
                <a:latin typeface="Lucida Sans"/>
                <a:cs typeface="Lucida Sans"/>
              </a:rPr>
              <a:t>u</a:t>
            </a:r>
            <a:r>
              <a:rPr sz="2700" i="1" spc="-245" dirty="0">
                <a:latin typeface="Lucida Sans"/>
                <a:cs typeface="Lucida Sans"/>
              </a:rPr>
              <a:t>r</a:t>
            </a:r>
            <a:r>
              <a:rPr sz="2700" i="1" spc="-210" dirty="0">
                <a:latin typeface="Lucida Sans"/>
                <a:cs typeface="Lucida Sans"/>
              </a:rPr>
              <a:t>a</a:t>
            </a:r>
            <a:r>
              <a:rPr sz="2700" i="1" spc="-70" dirty="0">
                <a:latin typeface="Lucida Sans"/>
                <a:cs typeface="Lucida Sans"/>
              </a:rPr>
              <a:t>t</a:t>
            </a:r>
            <a:r>
              <a:rPr sz="2700" i="1" spc="-30" dirty="0">
                <a:latin typeface="Lucida Sans"/>
                <a:cs typeface="Lucida Sans"/>
              </a:rPr>
              <a:t>io</a:t>
            </a:r>
            <a:r>
              <a:rPr sz="2700" i="1" spc="-1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4604">
              <a:lnSpc>
                <a:spcPts val="2700"/>
              </a:lnSpc>
              <a:spcBef>
                <a:spcPts val="800"/>
              </a:spcBef>
            </a:pPr>
            <a:r>
              <a:rPr sz="2600" spc="-20" dirty="0">
                <a:latin typeface="Lucida Sans"/>
                <a:cs typeface="Lucida Sans"/>
              </a:rPr>
              <a:t>Our </a:t>
            </a:r>
            <a:r>
              <a:rPr sz="2600" spc="-15" dirty="0">
                <a:latin typeface="Lucida Sans"/>
                <a:cs typeface="Lucida Sans"/>
              </a:rPr>
              <a:t>goal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confi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uration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dot”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extre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right: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834390" algn="l"/>
              </a:tabLst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endParaRPr sz="3900" baseline="16025" dirty="0">
              <a:latin typeface="Courier"/>
              <a:cs typeface="Courier"/>
            </a:endParaRPr>
          </a:p>
          <a:p>
            <a:pPr marL="12700" marR="937894">
              <a:lnSpc>
                <a:spcPts val="2700"/>
              </a:lnSpc>
              <a:spcBef>
                <a:spcPts val="810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indicates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been</a:t>
            </a:r>
            <a:r>
              <a:rPr sz="2600" spc="-15" dirty="0">
                <a:latin typeface="Lucida Sans"/>
                <a:cs typeface="Lucida Sans"/>
              </a:rPr>
              <a:t> matched.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In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omp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0" dirty="0">
                <a:solidFill>
                  <a:srgbClr val="FF0000"/>
                </a:solidFill>
              </a:rPr>
              <a:t>ecl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6400800" cy="3445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120650">
              <a:lnSpc>
                <a:spcPts val="2700"/>
              </a:lnSpc>
            </a:pPr>
            <a:r>
              <a:rPr spc="-15" dirty="0"/>
              <a:t>Some</a:t>
            </a:r>
            <a:r>
              <a:rPr spc="-10" dirty="0"/>
              <a:t> </a:t>
            </a:r>
            <a:r>
              <a:rPr spc="-15" dirty="0"/>
              <a:t>lan</a:t>
            </a:r>
            <a:r>
              <a:rPr spc="-5" dirty="0"/>
              <a:t>g</a:t>
            </a:r>
            <a:r>
              <a:rPr spc="-15" dirty="0"/>
              <a:t>uages,</a:t>
            </a:r>
            <a:r>
              <a:rPr spc="-10" dirty="0"/>
              <a:t> </a:t>
            </a:r>
            <a:r>
              <a:rPr spc="-15" dirty="0"/>
              <a:t>like</a:t>
            </a:r>
            <a:r>
              <a:rPr dirty="0"/>
              <a:t> </a:t>
            </a:r>
            <a:r>
              <a:rPr spc="-20" dirty="0"/>
              <a:t>C+</a:t>
            </a:r>
            <a:r>
              <a:rPr spc="-400" dirty="0"/>
              <a:t> </a:t>
            </a:r>
            <a:r>
              <a:rPr spc="-20" dirty="0"/>
              <a:t>+</a:t>
            </a:r>
            <a:r>
              <a:rPr spc="-400" dirty="0"/>
              <a:t> 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allow </a:t>
            </a:r>
            <a:r>
              <a:rPr i="1" spc="-15" dirty="0"/>
              <a:t>incomplete</a:t>
            </a:r>
            <a:r>
              <a:rPr spc="-5" dirty="0"/>
              <a:t> </a:t>
            </a:r>
            <a:r>
              <a:rPr spc="-15" dirty="0"/>
              <a:t>declarations.</a:t>
            </a:r>
          </a:p>
          <a:p>
            <a:pPr marL="38417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First,</a:t>
            </a:r>
            <a:r>
              <a:rPr spc="-145" dirty="0"/>
              <a:t> </a:t>
            </a:r>
            <a:r>
              <a:rPr spc="-10" dirty="0"/>
              <a:t>p</a:t>
            </a:r>
            <a:r>
              <a:rPr spc="-20" dirty="0"/>
              <a:t>a</a:t>
            </a:r>
            <a:r>
              <a:rPr spc="-15" dirty="0"/>
              <a:t>rt</a:t>
            </a:r>
            <a:r>
              <a:rPr spc="-150" dirty="0"/>
              <a:t> </a:t>
            </a:r>
            <a:r>
              <a:rPr spc="-15" dirty="0"/>
              <a:t>of</a:t>
            </a:r>
            <a:r>
              <a:rPr spc="-145" dirty="0"/>
              <a:t> </a:t>
            </a:r>
            <a:r>
              <a:rPr spc="-15" dirty="0"/>
              <a:t>a</a:t>
            </a:r>
            <a:r>
              <a:rPr spc="-150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5" dirty="0"/>
              <a:t>claration</a:t>
            </a:r>
            <a:r>
              <a:rPr spc="-140" dirty="0"/>
              <a:t> </a:t>
            </a:r>
            <a:r>
              <a:rPr spc="-10" dirty="0"/>
              <a:t>(u</a:t>
            </a:r>
            <a:r>
              <a:rPr spc="-15" dirty="0"/>
              <a:t>s</a:t>
            </a:r>
            <a:r>
              <a:rPr spc="-10" dirty="0"/>
              <a:t>u</a:t>
            </a:r>
            <a:r>
              <a:rPr spc="-15" dirty="0"/>
              <a:t>ally the</a:t>
            </a:r>
            <a:r>
              <a:rPr dirty="0"/>
              <a:t> </a:t>
            </a:r>
            <a:r>
              <a:rPr spc="-15" dirty="0"/>
              <a:t>header</a:t>
            </a:r>
            <a:r>
              <a:rPr spc="-1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pro</a:t>
            </a:r>
            <a:r>
              <a:rPr spc="-25" dirty="0"/>
              <a:t>c</a:t>
            </a:r>
            <a:r>
              <a:rPr spc="-15" dirty="0"/>
              <a:t>edure</a:t>
            </a:r>
            <a:r>
              <a:rPr dirty="0"/>
              <a:t> </a:t>
            </a:r>
            <a:r>
              <a:rPr spc="-15" dirty="0"/>
              <a:t>or</a:t>
            </a:r>
            <a:r>
              <a:rPr spc="-10" dirty="0"/>
              <a:t> </a:t>
            </a:r>
            <a:r>
              <a:rPr spc="-15" dirty="0"/>
              <a:t>method</a:t>
            </a:r>
            <a:r>
              <a:rPr spc="-10" dirty="0"/>
              <a:t>)</a:t>
            </a:r>
            <a:r>
              <a:rPr spc="-15" dirty="0"/>
              <a:t> is</a:t>
            </a:r>
            <a:r>
              <a:rPr dirty="0"/>
              <a:t> </a:t>
            </a:r>
            <a:r>
              <a:rPr spc="-15" dirty="0"/>
              <a:t>presented.</a:t>
            </a:r>
          </a:p>
          <a:p>
            <a:pPr marL="384175" marR="1628139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Later,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 smtClean="0"/>
              <a:t>declaration</a:t>
            </a:r>
            <a:r>
              <a:rPr lang="en-US" spc="15" dirty="0"/>
              <a:t> </a:t>
            </a:r>
            <a:r>
              <a:rPr lang="en-US" spc="15" dirty="0" smtClean="0"/>
              <a:t>is </a:t>
            </a:r>
            <a:r>
              <a:rPr spc="-15" dirty="0" smtClean="0"/>
              <a:t>completed.</a:t>
            </a:r>
            <a:r>
              <a:rPr lang="en-US" spc="-15" dirty="0" smtClean="0"/>
              <a:t> In C++</a:t>
            </a:r>
            <a:r>
              <a:rPr spc="-10" dirty="0" smtClean="0"/>
              <a:t>:</a:t>
            </a:r>
            <a:endParaRPr spc="-10" dirty="0"/>
          </a:p>
          <a:p>
            <a:pPr marL="977900" marR="3528695" indent="-365760">
              <a:lnSpc>
                <a:spcPct val="111200"/>
              </a:lnSpc>
              <a:spcBef>
                <a:spcPts val="20"/>
              </a:spcBef>
            </a:pPr>
            <a:r>
              <a:rPr sz="2400" b="1" spc="-5" dirty="0">
                <a:latin typeface="Courier"/>
                <a:cs typeface="Courier"/>
              </a:rPr>
              <a:t>clas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 smtClean="0">
                <a:latin typeface="Courier"/>
                <a:cs typeface="Courier"/>
              </a:rPr>
              <a:t>C</a:t>
            </a:r>
            <a:r>
              <a:rPr lang="en-US" b="1" spc="-5" dirty="0">
                <a:latin typeface="Courier"/>
                <a:cs typeface="Courier"/>
              </a:rPr>
              <a:t> </a:t>
            </a:r>
            <a:r>
              <a:rPr lang="en-US" b="1" spc="-5" dirty="0" smtClean="0">
                <a:latin typeface="Courier"/>
                <a:cs typeface="Courier"/>
              </a:rPr>
              <a:t>{ int I; 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8" y="5637090"/>
            <a:ext cx="2614295" cy="1529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7825" marR="765175" indent="-182880">
              <a:lnSpc>
                <a:spcPct val="111300"/>
              </a:lnSpc>
            </a:pPr>
            <a:r>
              <a:rPr sz="2400" b="1" spc="-5" dirty="0">
                <a:latin typeface="Courier"/>
                <a:cs typeface="Courier"/>
              </a:rPr>
              <a:t>public</a:t>
            </a:r>
            <a:r>
              <a:rPr sz="2400" b="1" dirty="0">
                <a:latin typeface="Courier"/>
                <a:cs typeface="Courier"/>
              </a:rPr>
              <a:t>: </a:t>
            </a: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f();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400" b="1" spc="-5" dirty="0">
                <a:latin typeface="Courier"/>
                <a:cs typeface="Courier"/>
              </a:rPr>
              <a:t>};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000" b="1" spc="-15" dirty="0">
                <a:latin typeface="Courier"/>
                <a:cs typeface="Courier"/>
              </a:rPr>
              <a:t>int C</a:t>
            </a:r>
            <a:r>
              <a:rPr sz="2000" b="1" spc="-25" dirty="0">
                <a:latin typeface="Courier"/>
                <a:cs typeface="Courier"/>
              </a:rPr>
              <a:t>:</a:t>
            </a:r>
            <a:r>
              <a:rPr sz="2000" b="1" spc="-15" dirty="0">
                <a:latin typeface="Courier"/>
                <a:cs typeface="Courier"/>
              </a:rPr>
              <a:t>:f(){return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28933" y="6931223"/>
            <a:ext cx="77646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i+1;}</a:t>
            </a:r>
            <a:endParaRPr sz="20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8455" cy="683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1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mplet</a:t>
            </a:r>
            <a:r>
              <a:rPr sz="2600" spc="-15" dirty="0">
                <a:latin typeface="Lucida Sans"/>
                <a:cs typeface="Lucida Sans"/>
              </a:rPr>
              <a:t>e declarations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lve potential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forwar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reference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problem</a:t>
            </a:r>
            <a:r>
              <a:rPr sz="260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declare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headers</a:t>
            </a:r>
            <a:r>
              <a:rPr sz="2600" spc="-10" dirty="0">
                <a:latin typeface="Lucida Sans"/>
                <a:cs typeface="Lucida Sans"/>
              </a:rPr>
              <a:t> f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bodies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headers later.</a:t>
            </a:r>
            <a:endParaRPr sz="2600" dirty="0">
              <a:latin typeface="Lucida Sans"/>
              <a:cs typeface="Lucida Sans"/>
            </a:endParaRPr>
          </a:p>
          <a:p>
            <a:pPr marL="12700" marR="14605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Headers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ab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traction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separate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too.</a:t>
            </a:r>
            <a:endParaRPr sz="2600" dirty="0">
              <a:latin typeface="Lucida Sans"/>
              <a:cs typeface="Lucida Sans"/>
            </a:endParaRPr>
          </a:p>
          <a:p>
            <a:pPr marL="12700" marR="304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 </a:t>
            </a:r>
            <a:r>
              <a:rPr sz="2600" spc="-20" dirty="0">
                <a:latin typeface="Lucida Sans"/>
                <a:cs typeface="Lucida Sans"/>
              </a:rPr>
              <a:t>C and 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#include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header</a:t>
            </a:r>
            <a:r>
              <a:rPr sz="2600" spc="-15" dirty="0">
                <a:latin typeface="Lucida Sans"/>
                <a:cs typeface="Lucida Sans"/>
              </a:rPr>
              <a:t>s (but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bodies)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exter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library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utin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5" dirty="0">
                <a:latin typeface="Lucida Sans"/>
                <a:cs typeface="Lucida Sans"/>
              </a:rPr>
              <a:t> y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  <a:tabLst>
                <a:tab pos="869315" algn="l"/>
              </a:tabLst>
            </a:pP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givin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field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method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headers</a:t>
            </a:r>
            <a:r>
              <a:rPr sz="2600" spc="-10" dirty="0">
                <a:latin typeface="Lucida Sans"/>
                <a:cs typeface="Lucida Sans"/>
              </a:rPr>
              <a:t> f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bodies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clared later.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goo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users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class,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see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im</a:t>
            </a:r>
            <a:r>
              <a:rPr sz="2600" spc="-15" dirty="0">
                <a:latin typeface="Lucida Sans"/>
                <a:cs typeface="Lucida Sans"/>
              </a:rPr>
              <a:t>plementation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details.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ass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,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4805" cy="7047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2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elds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ared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class,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struct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stored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dual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ns.</a:t>
            </a:r>
            <a:endParaRPr sz="2600" dirty="0">
              <a:latin typeface="Lucida Sans"/>
              <a:cs typeface="Lucida Sans"/>
            </a:endParaRPr>
          </a:p>
          <a:p>
            <a:pPr marL="12700" marR="4762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Member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unique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struct, 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visible 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low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because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qualified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12700" marR="5080" indent="-63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Hence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Courier"/>
                <a:cs typeface="Courier"/>
              </a:rPr>
              <a:t>x.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means look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norma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15" dirty="0">
                <a:latin typeface="Lucida Sans"/>
                <a:cs typeface="Lucida Sans"/>
              </a:rPr>
              <a:t>scoping</a:t>
            </a:r>
            <a:r>
              <a:rPr sz="2600" spc="-10" dirty="0">
                <a:latin typeface="Lucida Sans"/>
                <a:cs typeface="Lucida Sans"/>
              </a:rPr>
              <a:t> ru</a:t>
            </a:r>
            <a:r>
              <a:rPr sz="2600" spc="-15" dirty="0">
                <a:latin typeface="Lucida Sans"/>
                <a:cs typeface="Lucida Sans"/>
              </a:rPr>
              <a:t>les.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81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 that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lude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0" dirty="0">
                <a:latin typeface="Lucida Sans"/>
                <a:cs typeface="Lucida Sans"/>
              </a:rPr>
              <a:t>s.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eld 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16550" cy="4556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28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Cha</a:t>
            </a:r>
            <a:r>
              <a:rPr sz="2600" spc="-15" dirty="0">
                <a:latin typeface="Lucida Sans"/>
                <a:cs typeface="Lucida Sans"/>
              </a:rPr>
              <a:t>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</a:t>
            </a:r>
            <a:r>
              <a:rPr sz="2600" spc="-20" dirty="0">
                <a:latin typeface="Lucida Sans"/>
                <a:cs typeface="Lucida Sans"/>
              </a:rPr>
              <a:t>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problem.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 example,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Courier"/>
                <a:cs typeface="Courier"/>
              </a:rPr>
              <a:t>System.out.println</a:t>
            </a:r>
            <a:endParaRPr sz="26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onl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b="1" spc="-20" dirty="0">
                <a:latin typeface="Courier"/>
                <a:cs typeface="Courier"/>
              </a:rPr>
              <a:t>System</a:t>
            </a:r>
            <a:r>
              <a:rPr sz="2600" b="1" spc="-78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k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standard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package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java.lan</a:t>
            </a:r>
            <a:r>
              <a:rPr sz="2600" b="1" spc="-15" dirty="0">
                <a:latin typeface="Courier"/>
                <a:cs typeface="Courier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20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System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Courier"/>
                <a:cs typeface="Courier"/>
              </a:rPr>
              <a:t>out </a:t>
            </a:r>
            <a:r>
              <a:rPr sz="2600" spc="-15" dirty="0">
                <a:latin typeface="Lucida Sans"/>
                <a:cs typeface="Lucida Sans"/>
              </a:rPr>
              <a:t>(of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PrintStrea</a:t>
            </a:r>
            <a:r>
              <a:rPr sz="2600" b="1" spc="-15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PrintStream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ber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println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Interna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External </a:t>
            </a:r>
            <a:r>
              <a:rPr spc="-20" dirty="0">
                <a:solidFill>
                  <a:srgbClr val="FF0000"/>
                </a:solidFill>
              </a:rPr>
              <a:t>Field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Access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170805" cy="142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members 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25" dirty="0">
                <a:latin typeface="Lucida Sans"/>
                <a:cs typeface="Lucida Sans"/>
              </a:rPr>
              <a:t>ou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qu</a:t>
            </a:r>
            <a:r>
              <a:rPr sz="2600" spc="-10" dirty="0">
                <a:latin typeface="Lucida Sans"/>
                <a:cs typeface="Lucida Sans"/>
              </a:rPr>
              <a:t>alifica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Thus </a:t>
            </a:r>
            <a:r>
              <a:rPr sz="2600" spc="-15" dirty="0" smtClean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409"/>
              </a:spcBef>
            </a:pPr>
            <a:r>
              <a:rPr sz="2200" b="1" spc="-15" dirty="0">
                <a:latin typeface="Courier"/>
                <a:cs typeface="Courier"/>
              </a:rPr>
              <a:t>class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22781" y="3646461"/>
            <a:ext cx="220345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sta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ic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int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i;</a:t>
            </a:r>
            <a:endParaRPr sz="2200" dirty="0">
              <a:latin typeface="Courier"/>
              <a:cs typeface="Courier"/>
            </a:endParaRPr>
          </a:p>
          <a:p>
            <a:pPr marR="5080" algn="r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{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2781" y="4027454"/>
            <a:ext cx="18675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void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subr()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408449"/>
            <a:ext cx="5425440" cy="371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i</a:t>
            </a:r>
            <a:r>
              <a:rPr sz="2200" b="1" spc="-15" dirty="0">
                <a:latin typeface="Courier"/>
                <a:cs typeface="Courier"/>
              </a:rPr>
              <a:t>nt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j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i;</a:t>
            </a:r>
            <a:endParaRPr sz="2200" dirty="0">
              <a:latin typeface="Courier"/>
              <a:cs typeface="Courier"/>
            </a:endParaRPr>
          </a:p>
          <a:p>
            <a:pPr marL="57658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 marL="2413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12700" marR="5080">
              <a:lnSpc>
                <a:spcPts val="2800"/>
              </a:lnSpc>
            </a:pP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8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rd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variable.</a:t>
            </a:r>
            <a:endParaRPr sz="2600" dirty="0">
              <a:latin typeface="Lucida Sans"/>
              <a:cs typeface="Lucida Sans"/>
            </a:endParaRPr>
          </a:p>
          <a:p>
            <a:pPr marL="12700" marR="326390">
              <a:lnSpc>
                <a:spcPts val="2700"/>
              </a:lnSpc>
              <a:spcBef>
                <a:spcPts val="880"/>
              </a:spcBef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ati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block-</a:t>
            </a:r>
            <a:r>
              <a:rPr sz="2600" spc="-15" dirty="0">
                <a:latin typeface="Lucida Sans"/>
                <a:cs typeface="Lucida Sans"/>
              </a:rPr>
              <a:t> structu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ymbol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5440" cy="712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nition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ends,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popped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eren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hroug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name.</a:t>
            </a:r>
            <a:endParaRPr sz="2600" dirty="0">
              <a:latin typeface="Lucida Sans"/>
              <a:cs typeface="Lucida Sans"/>
            </a:endParaRPr>
          </a:p>
          <a:p>
            <a:pPr marL="12700" marR="13335" algn="just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</a:t>
            </a:r>
            <a:r>
              <a:rPr sz="2600" spc="-4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19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work,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C.i</a:t>
            </a:r>
            <a:r>
              <a:rPr sz="2600" b="1" spc="-8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valid.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 marR="145415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 languages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4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 incomplete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declarations,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care.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408305" marR="3500754" indent="-167640">
              <a:lnSpc>
                <a:spcPct val="114999"/>
              </a:lnSpc>
            </a:pPr>
            <a:r>
              <a:rPr sz="2200" b="1" spc="-15" dirty="0">
                <a:latin typeface="Courier"/>
                <a:cs typeface="Courier"/>
              </a:rPr>
              <a:t>class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 int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i; publ</a:t>
            </a:r>
            <a:r>
              <a:rPr sz="2200" b="1" spc="-25" dirty="0">
                <a:latin typeface="Courier"/>
                <a:cs typeface="Courier"/>
              </a:rPr>
              <a:t>i</a:t>
            </a:r>
            <a:r>
              <a:rPr sz="2200" b="1" spc="-15" dirty="0">
                <a:latin typeface="Courier"/>
                <a:cs typeface="Courier"/>
              </a:rPr>
              <a:t>c: int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f();</a:t>
            </a:r>
            <a:endParaRPr sz="2200" dirty="0">
              <a:latin typeface="Courier"/>
              <a:cs typeface="Courier"/>
            </a:endParaRPr>
          </a:p>
          <a:p>
            <a:pPr marL="2413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};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8" y="8192553"/>
            <a:ext cx="28733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int C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:f(){return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2975" y="8192553"/>
            <a:ext cx="8636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i+1;}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1630" cy="1748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f()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completed,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restore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containing</a:t>
            </a:r>
            <a:r>
              <a:rPr sz="2600" spc="-10" dirty="0">
                <a:latin typeface="Lucida Sans"/>
                <a:cs typeface="Lucida Sans"/>
              </a:rPr>
              <a:t> scop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6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</a:t>
            </a:r>
            <a:r>
              <a:rPr sz="2600" b="1" spc="-20" dirty="0">
                <a:latin typeface="Courier"/>
                <a:cs typeface="Courier"/>
              </a:rPr>
              <a:t>i+1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proper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compil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ub</a:t>
            </a:r>
            <a:r>
              <a:rPr spc="-15" dirty="0">
                <a:solidFill>
                  <a:srgbClr val="FF0000"/>
                </a:solidFill>
              </a:rPr>
              <a:t>lic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Pri</a:t>
            </a:r>
            <a:r>
              <a:rPr spc="-5" dirty="0">
                <a:solidFill>
                  <a:srgbClr val="FF0000"/>
                </a:solidFill>
              </a:rPr>
              <a:t>vat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cce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93055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30">
              <a:lnSpc>
                <a:spcPts val="2700"/>
              </a:lnSpc>
              <a:tabLst>
                <a:tab pos="869315" algn="l"/>
              </a:tabLst>
            </a:pP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av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 object-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oriented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private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13384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distinction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 accessed.</a:t>
            </a:r>
            <a:endParaRPr sz="2600" dirty="0">
              <a:latin typeface="Lucida Sans"/>
              <a:cs typeface="Lucida Sans"/>
            </a:endParaRPr>
          </a:p>
          <a:p>
            <a:pPr marL="12700" marR="24511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tside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qu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ifi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C.i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members 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lookup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two-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process. 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loo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class.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</a:t>
            </a:r>
            <a:r>
              <a:rPr sz="2600" b="1" spc="-30" dirty="0">
                <a:latin typeface="Courier"/>
                <a:cs typeface="Courier"/>
              </a:rPr>
              <a:t>c</a:t>
            </a:r>
            <a:r>
              <a:rPr sz="2600" spc="70" dirty="0">
                <a:latin typeface="Lucida Sans"/>
                <a:cs typeface="Lucida Sans"/>
              </a:rPr>
              <a:t>/</a:t>
            </a:r>
            <a:r>
              <a:rPr sz="2600" b="1" spc="-20" dirty="0">
                <a:latin typeface="Courier"/>
                <a:cs typeface="Courier"/>
              </a:rPr>
              <a:t>private </a:t>
            </a:r>
            <a:r>
              <a:rPr sz="2600" spc="-15" dirty="0">
                <a:latin typeface="Lucida Sans"/>
                <a:cs typeface="Lucida Sans"/>
              </a:rPr>
              <a:t>quali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ked.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private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members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outside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 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 message.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51780" cy="7417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5750">
              <a:lnSpc>
                <a:spcPts val="2700"/>
              </a:lnSpc>
              <a:tabLst>
                <a:tab pos="868680" algn="l"/>
              </a:tabLst>
            </a:pP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provide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protected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qua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lows 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subclasses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nher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ts”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ancestor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 definitions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inherited definitions.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Moreover,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inherited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protected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private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ccess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houg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stil</a:t>
            </a:r>
            <a:r>
              <a:rPr sz="2600" spc="-10" dirty="0">
                <a:latin typeface="Lucida Sans"/>
                <a:cs typeface="Lucida Sans"/>
              </a:rPr>
              <a:t>l in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rit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a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20" dirty="0">
                <a:latin typeface="Lucida Sans"/>
                <a:cs typeface="Lucida Sans"/>
              </a:rPr>
              <a:t>dir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ctly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ccess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throug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inhe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definitions).</a:t>
            </a:r>
            <a:endParaRPr sz="2600" dirty="0">
              <a:latin typeface="Lucida Sans"/>
              <a:cs typeface="Lucida Sans"/>
            </a:endParaRPr>
          </a:p>
          <a:p>
            <a:pPr marL="12700" marR="9017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Java 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blank”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 qualifiers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packa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</a:t>
            </a:r>
            <a:r>
              <a:rPr sz="2600" spc="2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kag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Impo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5600" cy="652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pac</a:t>
            </a:r>
            <a:r>
              <a:rPr sz="260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ages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group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interface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units.</a:t>
            </a:r>
            <a:endParaRPr sz="2600" dirty="0">
              <a:latin typeface="Lucida Sans"/>
              <a:cs typeface="Lucida Sans"/>
            </a:endParaRPr>
          </a:p>
          <a:p>
            <a:pPr marL="12700" marR="1333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package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bers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refere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b="1" spc="-20" dirty="0">
                <a:latin typeface="Courier"/>
                <a:cs typeface="Courier"/>
              </a:rPr>
              <a:t>java.util.Vector</a:t>
            </a:r>
            <a:endParaRPr sz="2600" dirty="0">
              <a:latin typeface="Courier"/>
              <a:cs typeface="Courier"/>
            </a:endParaRPr>
          </a:p>
          <a:p>
            <a:pPr marL="12700" marR="34290" indent="-63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locates the packa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java.util </a:t>
            </a:r>
            <a:r>
              <a:rPr sz="2600" spc="-15" dirty="0">
                <a:latin typeface="Lucida Sans"/>
                <a:cs typeface="Lucida Sans"/>
              </a:rPr>
              <a:t>(typically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CLASSPAT</a:t>
            </a:r>
            <a:r>
              <a:rPr sz="2600" b="1" spc="-15" dirty="0">
                <a:latin typeface="Courier"/>
                <a:cs typeface="Courier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5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looks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Vector</a:t>
            </a:r>
            <a:r>
              <a:rPr sz="2600" b="1" spc="-7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endParaRPr sz="2600" dirty="0">
              <a:latin typeface="Lucida Sans"/>
              <a:cs typeface="Lucida Sans"/>
            </a:endParaRPr>
          </a:p>
          <a:p>
            <a:pPr marL="12700" marR="8890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supports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import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statements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mo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fy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5" dirty="0">
                <a:latin typeface="Lucida Sans"/>
                <a:cs typeface="Lucida Sans"/>
              </a:rPr>
              <a:t>ymbo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lookup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les.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single 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import,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Courier"/>
                <a:cs typeface="Courier"/>
              </a:rPr>
              <a:t>import java.util.Vector;</a:t>
            </a:r>
            <a:endParaRPr sz="2600" dirty="0">
              <a:latin typeface="Courier"/>
              <a:cs typeface="Courier"/>
            </a:endParaRPr>
          </a:p>
          <a:p>
            <a:pPr marL="12700" marR="1574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br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Vector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current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(unles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5" y="977918"/>
            <a:ext cx="5414010" cy="17043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eventually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fully mat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hed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confi</a:t>
            </a:r>
            <a:r>
              <a:rPr sz="2700" i="1" spc="-35" dirty="0">
                <a:latin typeface="Lucida Sans"/>
                <a:cs typeface="Lucida Sans"/>
              </a:rPr>
              <a:t>g</a:t>
            </a:r>
            <a:r>
              <a:rPr sz="2700" i="1" spc="-100" dirty="0">
                <a:latin typeface="Lucida Sans"/>
                <a:cs typeface="Lucida Sans"/>
              </a:rPr>
              <a:t>uration</a:t>
            </a:r>
            <a:r>
              <a:rPr sz="2700" i="1" spc="-110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se</a:t>
            </a:r>
            <a:r>
              <a:rPr sz="2700" i="1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configuration</a:t>
            </a:r>
            <a:r>
              <a:rPr sz="2600" spc="-10" dirty="0">
                <a:latin typeface="Lucida Sans"/>
                <a:cs typeface="Lucida Sans"/>
              </a:rPr>
              <a:t> 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st</a:t>
            </a:r>
            <a:r>
              <a:rPr sz="2700" i="1" spc="-125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2794542"/>
            <a:ext cx="5426710" cy="5154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place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t”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beginning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production: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1105"/>
              </a:spcBef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 </a:t>
            </a:r>
            <a:r>
              <a:rPr sz="2600" spc="145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 marR="1905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indicates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tched,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yet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been</a:t>
            </a:r>
            <a:r>
              <a:rPr sz="2600" spc="-15" dirty="0">
                <a:latin typeface="Lucida Sans"/>
                <a:cs typeface="Lucida Sans"/>
              </a:rPr>
              <a:t> matched.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production: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1125"/>
              </a:spcBef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 </a:t>
            </a:r>
            <a:r>
              <a:rPr sz="2600" spc="14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70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endParaRPr sz="3900" baseline="16025" dirty="0">
              <a:latin typeface="Courier"/>
              <a:cs typeface="Courier"/>
            </a:endParaRPr>
          </a:p>
          <a:p>
            <a:pPr marL="12700" marR="5715" indent="-635" algn="just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predicted,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immediately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since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0" dirty="0">
                <a:latin typeface="Lucida Sans"/>
                <a:cs typeface="Lucida Sans"/>
              </a:rPr>
              <a:t>tch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time.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910455" cy="3060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Vector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ready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import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demand”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Courier"/>
                <a:cs typeface="Courier"/>
              </a:rPr>
              <a:t>import java.util.*;</a:t>
            </a:r>
            <a:endParaRPr sz="2600" dirty="0">
              <a:latin typeface="Courier"/>
              <a:cs typeface="Courier"/>
            </a:endParaRPr>
          </a:p>
          <a:p>
            <a:pPr marL="12700" marR="80645">
              <a:lnSpc>
                <a:spcPts val="2700"/>
              </a:lnSpc>
              <a:spcBef>
                <a:spcPts val="810"/>
              </a:spcBef>
            </a:pP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okup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</a:t>
            </a:r>
            <a:r>
              <a:rPr sz="2600" spc="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tifiers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med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packages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cit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clarations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spc="-10" dirty="0">
                <a:latin typeface="Lucida Sans"/>
                <a:cs typeface="Lucida Sans"/>
              </a:rPr>
              <a:t> b</a:t>
            </a:r>
            <a:r>
              <a:rPr sz="2600" spc="-20" dirty="0">
                <a:latin typeface="Lucida Sans"/>
                <a:cs typeface="Lucida Sans"/>
              </a:rPr>
              <a:t>een</a:t>
            </a:r>
            <a:r>
              <a:rPr sz="2600" spc="-15" dirty="0">
                <a:latin typeface="Lucida Sans"/>
                <a:cs typeface="Lucida Sans"/>
              </a:rPr>
              <a:t> checked.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Classfile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Object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Files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2265" cy="601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.c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ass”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oduc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by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compilers)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.o”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files,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15" dirty="0">
                <a:latin typeface="Lucida Sans"/>
                <a:cs typeface="Lucida Sans"/>
              </a:rPr>
              <a:t> compilers)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 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tables.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fiel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 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</a:t>
            </a:r>
            <a:r>
              <a:rPr sz="2600" spc="-3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JVM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uses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classfi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verify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res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ected.</a:t>
            </a:r>
            <a:endParaRPr sz="2600" dirty="0">
              <a:latin typeface="Lucida Sans"/>
              <a:cs typeface="Lucida Sans"/>
            </a:endParaRPr>
          </a:p>
          <a:p>
            <a:pPr marL="12700" marR="11430">
              <a:lnSpc>
                <a:spcPts val="2700"/>
              </a:lnSpc>
              <a:spcBef>
                <a:spcPts val="805"/>
              </a:spcBef>
              <a:tabLst>
                <a:tab pos="2908935" algn="l"/>
              </a:tabLst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linked,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file’s in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determine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external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refere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ternally defined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exported.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7345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3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request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 complete sym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nerated for debug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purposes.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makes</a:t>
            </a:r>
            <a:r>
              <a:rPr sz="2600" spc="-15" dirty="0">
                <a:latin typeface="Lucida Sans"/>
                <a:cs typeface="Lucida Sans"/>
              </a:rPr>
              <a:t> internal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(like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variable) visibl</a:t>
            </a:r>
            <a:r>
              <a:rPr sz="2600" spc="-15" dirty="0">
                <a:latin typeface="Lucida Sans"/>
                <a:cs typeface="Lucida Sans"/>
              </a:rPr>
              <a:t>e 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debugger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display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information</a:t>
            </a:r>
            <a:r>
              <a:rPr sz="2600" spc="-10" dirty="0">
                <a:latin typeface="Lucida Sans"/>
                <a:cs typeface="Lucida Sans"/>
              </a:rPr>
              <a:t> whil</a:t>
            </a:r>
            <a:r>
              <a:rPr sz="2600" spc="-15" dirty="0">
                <a:latin typeface="Lucida Sans"/>
                <a:cs typeface="Lucida Sans"/>
              </a:rPr>
              <a:t>e debugging.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Overloading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4234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510540">
              <a:lnSpc>
                <a:spcPts val="2700"/>
              </a:lnSpc>
            </a:pPr>
            <a:r>
              <a:rPr spc="-20" dirty="0"/>
              <a:t>A</a:t>
            </a:r>
            <a:r>
              <a:rPr spc="5" dirty="0"/>
              <a:t> </a:t>
            </a:r>
            <a:r>
              <a:rPr spc="-15" dirty="0"/>
              <a:t>number</a:t>
            </a:r>
            <a:r>
              <a:rPr dirty="0"/>
              <a:t> </a:t>
            </a:r>
            <a:r>
              <a:rPr spc="-15" dirty="0"/>
              <a:t>of</a:t>
            </a:r>
            <a:r>
              <a:rPr spc="10" dirty="0"/>
              <a:t> </a:t>
            </a:r>
            <a:r>
              <a:rPr spc="-20" dirty="0"/>
              <a:t>programming</a:t>
            </a:r>
            <a:r>
              <a:rPr spc="-10" dirty="0"/>
              <a:t> 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20" dirty="0"/>
              <a:t>n</a:t>
            </a:r>
            <a:r>
              <a:rPr spc="-5" dirty="0"/>
              <a:t>g</a:t>
            </a:r>
            <a:r>
              <a:rPr spc="-20" dirty="0"/>
              <a:t>u</a:t>
            </a:r>
            <a:r>
              <a:rPr spc="-10" dirty="0"/>
              <a:t>a</a:t>
            </a:r>
            <a:r>
              <a:rPr spc="-20" dirty="0"/>
              <a:t>ge</a:t>
            </a:r>
            <a:r>
              <a:rPr spc="-5" dirty="0"/>
              <a:t>s</a:t>
            </a:r>
            <a:r>
              <a:rPr spc="-10" dirty="0"/>
              <a:t>, 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20" dirty="0"/>
              <a:t>cl</a:t>
            </a:r>
            <a:r>
              <a:rPr spc="-10" dirty="0"/>
              <a:t>u</a:t>
            </a:r>
            <a:r>
              <a:rPr spc="-20" dirty="0"/>
              <a:t>di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25" dirty="0"/>
              <a:t>C</a:t>
            </a:r>
            <a:r>
              <a:rPr spc="-15" dirty="0"/>
              <a:t>SX</a:t>
            </a:r>
            <a:r>
              <a:rPr spc="-10" dirty="0"/>
              <a:t>, </a:t>
            </a:r>
            <a:r>
              <a:rPr spc="-5" dirty="0"/>
              <a:t>J</a:t>
            </a:r>
            <a:r>
              <a:rPr spc="-20" dirty="0"/>
              <a:t>a</a:t>
            </a:r>
            <a:r>
              <a:rPr dirty="0"/>
              <a:t>v</a:t>
            </a:r>
            <a:r>
              <a:rPr spc="-15" dirty="0"/>
              <a:t>a 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20" dirty="0"/>
              <a:t>C+</a:t>
            </a:r>
            <a:r>
              <a:rPr spc="-400" dirty="0"/>
              <a:t> </a:t>
            </a:r>
            <a:r>
              <a:rPr spc="-20" dirty="0"/>
              <a:t>+</a:t>
            </a:r>
            <a:r>
              <a:rPr spc="-390" dirty="0"/>
              <a:t> </a:t>
            </a:r>
            <a:r>
              <a:rPr spc="-10" dirty="0"/>
              <a:t>, </a:t>
            </a:r>
            <a:r>
              <a:rPr spc="-15" dirty="0"/>
              <a:t>allow</a:t>
            </a:r>
            <a:r>
              <a:rPr spc="5" dirty="0"/>
              <a:t> </a:t>
            </a:r>
            <a:r>
              <a:rPr spc="-20" dirty="0"/>
              <a:t>met</a:t>
            </a:r>
            <a:r>
              <a:rPr spc="-10" dirty="0"/>
              <a:t>h</a:t>
            </a:r>
            <a:r>
              <a:rPr spc="-20" dirty="0"/>
              <a:t>od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5" dirty="0"/>
              <a:t> subprogram</a:t>
            </a:r>
            <a:r>
              <a:rPr spc="-10" dirty="0"/>
              <a:t> </a:t>
            </a:r>
            <a:r>
              <a:rPr spc="-15" dirty="0"/>
              <a:t>names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z="2700" i="1" spc="-60" dirty="0">
                <a:latin typeface="Lucida Sans"/>
                <a:cs typeface="Lucida Sans"/>
              </a:rPr>
              <a:t>overloaded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417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This</a:t>
            </a:r>
            <a:r>
              <a:rPr spc="10" dirty="0"/>
              <a:t> </a:t>
            </a:r>
            <a:r>
              <a:rPr spc="-20" dirty="0"/>
              <a:t>me</a:t>
            </a:r>
            <a:r>
              <a:rPr spc="-15" dirty="0"/>
              <a:t>ans</a:t>
            </a:r>
            <a:r>
              <a:rPr spc="5" dirty="0"/>
              <a:t> </a:t>
            </a:r>
            <a:r>
              <a:rPr spc="-10" dirty="0"/>
              <a:t>s</a:t>
            </a:r>
            <a:r>
              <a:rPr spc="-20" dirty="0"/>
              <a:t>e</a:t>
            </a:r>
            <a:r>
              <a:rPr spc="-10" dirty="0"/>
              <a:t>v</a:t>
            </a:r>
            <a:r>
              <a:rPr spc="-20" dirty="0"/>
              <a:t>e</a:t>
            </a:r>
            <a:r>
              <a:rPr spc="-10" dirty="0"/>
              <a:t>r</a:t>
            </a:r>
            <a:r>
              <a:rPr spc="-20" dirty="0"/>
              <a:t>a</a:t>
            </a:r>
            <a:r>
              <a:rPr spc="-10" dirty="0"/>
              <a:t>l</a:t>
            </a:r>
            <a:r>
              <a:rPr spc="5" dirty="0"/>
              <a:t> </a:t>
            </a:r>
            <a:r>
              <a:rPr spc="-20" dirty="0"/>
              <a:t>me</a:t>
            </a:r>
            <a:r>
              <a:rPr spc="-10" dirty="0"/>
              <a:t>thod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0" dirty="0"/>
              <a:t>or</a:t>
            </a:r>
            <a:r>
              <a:rPr spc="-5" dirty="0"/>
              <a:t> </a:t>
            </a:r>
            <a:r>
              <a:rPr spc="-20" dirty="0"/>
              <a:t>subprograms</a:t>
            </a:r>
            <a:r>
              <a:rPr spc="-95" dirty="0"/>
              <a:t> </a:t>
            </a:r>
            <a:r>
              <a:rPr spc="-15" dirty="0"/>
              <a:t>may</a:t>
            </a:r>
            <a:r>
              <a:rPr spc="-90" dirty="0"/>
              <a:t> </a:t>
            </a:r>
            <a:r>
              <a:rPr spc="-15" dirty="0"/>
              <a:t>share</a:t>
            </a:r>
            <a:r>
              <a:rPr spc="-90" dirty="0"/>
              <a:t> </a:t>
            </a:r>
            <a:r>
              <a:rPr spc="-15" dirty="0"/>
              <a:t>the</a:t>
            </a:r>
            <a:r>
              <a:rPr spc="-80" dirty="0"/>
              <a:t> </a:t>
            </a:r>
            <a:r>
              <a:rPr spc="-15" dirty="0"/>
              <a:t>sa</a:t>
            </a:r>
            <a:r>
              <a:rPr spc="-10" dirty="0"/>
              <a:t>m</a:t>
            </a:r>
            <a:r>
              <a:rPr spc="-15" dirty="0"/>
              <a:t>e name</a:t>
            </a:r>
            <a:r>
              <a:rPr spc="-10" dirty="0"/>
              <a:t>,</a:t>
            </a:r>
            <a:r>
              <a:rPr spc="-110" dirty="0"/>
              <a:t> </a:t>
            </a:r>
            <a:r>
              <a:rPr spc="-10" dirty="0"/>
              <a:t>a</a:t>
            </a:r>
            <a:r>
              <a:rPr spc="-15" dirty="0"/>
              <a:t>s</a:t>
            </a:r>
            <a:r>
              <a:rPr spc="-105" dirty="0"/>
              <a:t> </a:t>
            </a:r>
            <a:r>
              <a:rPr spc="-5" dirty="0"/>
              <a:t>l</a:t>
            </a:r>
            <a:r>
              <a:rPr spc="-20" dirty="0"/>
              <a:t>ong</a:t>
            </a:r>
            <a:r>
              <a:rPr spc="-100" dirty="0"/>
              <a:t> </a:t>
            </a:r>
            <a:r>
              <a:rPr spc="-10" dirty="0"/>
              <a:t>a</a:t>
            </a:r>
            <a:r>
              <a:rPr spc="-15" dirty="0"/>
              <a:t>s</a:t>
            </a:r>
            <a:r>
              <a:rPr spc="-105" dirty="0"/>
              <a:t> </a:t>
            </a:r>
            <a:r>
              <a:rPr spc="-10" dirty="0"/>
              <a:t>th</a:t>
            </a:r>
            <a:r>
              <a:rPr spc="-20" dirty="0"/>
              <a:t>e</a:t>
            </a:r>
            <a:r>
              <a:rPr spc="-15" dirty="0"/>
              <a:t>y</a:t>
            </a:r>
            <a:r>
              <a:rPr spc="-105" dirty="0"/>
              <a:t> </a:t>
            </a:r>
            <a:r>
              <a:rPr spc="-10" dirty="0"/>
              <a:t>d</a:t>
            </a:r>
            <a:r>
              <a:rPr spc="-20" dirty="0"/>
              <a:t>i</a:t>
            </a:r>
            <a:r>
              <a:rPr spc="-5" dirty="0"/>
              <a:t>ff</a:t>
            </a:r>
            <a:r>
              <a:rPr spc="-20" dirty="0"/>
              <a:t>e</a:t>
            </a:r>
            <a:r>
              <a:rPr spc="-15" dirty="0"/>
              <a:t>r</a:t>
            </a:r>
            <a:r>
              <a:rPr spc="-100" dirty="0"/>
              <a:t> </a:t>
            </a:r>
            <a:r>
              <a:rPr spc="-20" dirty="0"/>
              <a:t>in</a:t>
            </a:r>
            <a:r>
              <a:rPr spc="-90" dirty="0"/>
              <a:t> </a:t>
            </a:r>
            <a:r>
              <a:rPr spc="-15" dirty="0"/>
              <a:t>the</a:t>
            </a:r>
            <a:r>
              <a:rPr spc="-20" dirty="0"/>
              <a:t> number</a:t>
            </a:r>
            <a:r>
              <a:rPr spc="-5" dirty="0"/>
              <a:t>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15" dirty="0"/>
              <a:t>types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parameters they</a:t>
            </a:r>
            <a:r>
              <a:rPr spc="-5" dirty="0"/>
              <a:t> </a:t>
            </a:r>
            <a:r>
              <a:rPr spc="-15" dirty="0"/>
              <a:t>accept.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20" dirty="0"/>
              <a:t>exampl</a:t>
            </a:r>
            <a:r>
              <a:rPr spc="-15" dirty="0"/>
              <a:t>e,</a:t>
            </a:r>
          </a:p>
          <a:p>
            <a:pPr marL="688340" marR="4030345" indent="-304800">
              <a:lnSpc>
                <a:spcPct val="108000"/>
              </a:lnSpc>
              <a:spcBef>
                <a:spcPts val="75"/>
              </a:spcBef>
            </a:pPr>
            <a:r>
              <a:rPr sz="2000" b="1" spc="-15" dirty="0">
                <a:latin typeface="Courier"/>
                <a:cs typeface="Courier"/>
              </a:rPr>
              <a:t>class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C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{int</a:t>
            </a:r>
            <a:r>
              <a:rPr lang="en-US" sz="2000" b="1" spc="-15" dirty="0" smtClean="0">
                <a:latin typeface="Courier"/>
                <a:cs typeface="Courier"/>
              </a:rPr>
              <a:t> x;</a:t>
            </a:r>
            <a:r>
              <a:rPr sz="2000" b="1" spc="-10" dirty="0" smtClean="0">
                <a:latin typeface="Courier"/>
                <a:cs typeface="Courier"/>
              </a:rPr>
              <a:t> 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3662" y="5943600"/>
            <a:ext cx="20053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pub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ic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static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5559" y="5947417"/>
            <a:ext cx="2614295" cy="876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int sum(i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v1,</a:t>
            </a:r>
            <a:endParaRPr sz="2000" dirty="0">
              <a:latin typeface="Courier"/>
              <a:cs typeface="Courier"/>
            </a:endParaRPr>
          </a:p>
          <a:p>
            <a:pPr marL="164465" indent="1066800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v2)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 dirty="0">
              <a:latin typeface="Courier"/>
              <a:cs typeface="Courier"/>
            </a:endParaRPr>
          </a:p>
          <a:p>
            <a:pPr marL="164465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v2;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0822" y="6544813"/>
            <a:ext cx="16998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eturn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v1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+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3662" y="6873996"/>
            <a:ext cx="2766695" cy="93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469265" marR="5080" indent="-457200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pub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ic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sum(int </a:t>
            </a: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eturn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x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v3;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7493" y="7204697"/>
            <a:ext cx="78676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v3) 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88" y="7866098"/>
            <a:ext cx="482600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0" y="977918"/>
            <a:ext cx="538035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overloaded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enti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iers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list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</a:t>
            </a:r>
            <a:r>
              <a:rPr sz="2600" spc="-10" dirty="0">
                <a:latin typeface="Lucida Sans"/>
                <a:cs typeface="Lucida Sans"/>
              </a:rPr>
              <a:t>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definitions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identifier.</a:t>
            </a:r>
            <a:r>
              <a:rPr sz="2600" spc="-10" dirty="0">
                <a:latin typeface="Lucida Sans"/>
                <a:cs typeface="Lucida Sans"/>
              </a:rPr>
              <a:t> Semanti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ysis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checking) 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use.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47839" rIns="0" bIns="0" rtlCol="0">
            <a:spAutoFit/>
          </a:bodyPr>
          <a:lstStyle/>
          <a:p>
            <a:pPr marL="384175" marR="822960">
              <a:lnSpc>
                <a:spcPts val="2700"/>
              </a:lnSpc>
            </a:pPr>
            <a:r>
              <a:rPr spc="-15" dirty="0"/>
              <a:t>In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abov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exa</a:t>
            </a:r>
            <a:r>
              <a:rPr spc="-10" dirty="0"/>
              <a:t>m</a:t>
            </a:r>
            <a:r>
              <a:rPr spc="-20" dirty="0"/>
              <a:t>ple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while checking</a:t>
            </a:r>
          </a:p>
          <a:p>
            <a:pPr marL="384175">
              <a:lnSpc>
                <a:spcPct val="100000"/>
              </a:lnSpc>
              <a:spcBef>
                <a:spcPts val="254"/>
              </a:spcBef>
            </a:pPr>
            <a:r>
              <a:rPr b="1" spc="-20" dirty="0">
                <a:latin typeface="Courier"/>
                <a:cs typeface="Courier"/>
              </a:rPr>
              <a:t>(new</a:t>
            </a:r>
            <a:r>
              <a:rPr b="1" spc="-10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C()).sum(10);</a:t>
            </a:r>
          </a:p>
          <a:p>
            <a:pPr marL="384175" marR="132080" indent="-635">
              <a:lnSpc>
                <a:spcPts val="2700"/>
              </a:lnSpc>
              <a:spcBef>
                <a:spcPts val="715"/>
              </a:spcBef>
            </a:pPr>
            <a:r>
              <a:rPr spc="-15" dirty="0"/>
              <a:t>both</a:t>
            </a:r>
            <a:r>
              <a:rPr spc="5" dirty="0"/>
              <a:t> </a:t>
            </a:r>
            <a:r>
              <a:rPr spc="-15" dirty="0"/>
              <a:t>definitions</a:t>
            </a:r>
            <a:r>
              <a:rPr spc="2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b="1" spc="-20" dirty="0">
                <a:latin typeface="Courier"/>
                <a:cs typeface="Courier"/>
              </a:rPr>
              <a:t>sum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0" dirty="0"/>
              <a:t>a</a:t>
            </a:r>
            <a:r>
              <a:rPr spc="-20" dirty="0"/>
              <a:t>re</a:t>
            </a:r>
            <a:r>
              <a:rPr spc="-15" dirty="0"/>
              <a:t> returned</a:t>
            </a:r>
            <a:r>
              <a:rPr spc="10" dirty="0"/>
              <a:t> </a:t>
            </a:r>
            <a:r>
              <a:rPr spc="-15" dirty="0"/>
              <a:t>whe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looked</a:t>
            </a:r>
            <a:r>
              <a:rPr dirty="0"/>
              <a:t> </a:t>
            </a:r>
            <a:r>
              <a:rPr spc="-10" dirty="0"/>
              <a:t>up. S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dirty="0"/>
              <a:t> </a:t>
            </a:r>
            <a:r>
              <a:rPr spc="-30" dirty="0"/>
              <a:t>o</a:t>
            </a:r>
            <a:r>
              <a:rPr spc="-10" dirty="0"/>
              <a:t>n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argument</a:t>
            </a:r>
            <a:r>
              <a:rPr spc="1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15" dirty="0"/>
              <a:t>provi</a:t>
            </a:r>
            <a:r>
              <a:rPr spc="-10" dirty="0"/>
              <a:t>d</a:t>
            </a:r>
            <a:r>
              <a:rPr spc="-15" dirty="0"/>
              <a:t>ed, the</a:t>
            </a:r>
            <a:r>
              <a:rPr dirty="0"/>
              <a:t> </a:t>
            </a:r>
            <a:r>
              <a:rPr spc="-15" dirty="0"/>
              <a:t>defin</a:t>
            </a:r>
            <a:r>
              <a:rPr spc="-20" dirty="0"/>
              <a:t>i</a:t>
            </a:r>
            <a:r>
              <a:rPr spc="-15" dirty="0"/>
              <a:t>tion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0" dirty="0"/>
              <a:t>use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0" dirty="0"/>
              <a:t>one</a:t>
            </a:r>
            <a:r>
              <a:rPr spc="-15" dirty="0"/>
              <a:t> parameter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selected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5" dirty="0"/>
              <a:t> checked.</a:t>
            </a:r>
          </a:p>
          <a:p>
            <a:pPr marL="384175" marR="5080">
              <a:lnSpc>
                <a:spcPts val="2700"/>
              </a:lnSpc>
              <a:spcBef>
                <a:spcPts val="705"/>
              </a:spcBef>
            </a:pPr>
            <a:r>
              <a:rPr spc="-20" dirty="0"/>
              <a:t>A</a:t>
            </a:r>
            <a:r>
              <a:rPr spc="5" dirty="0"/>
              <a:t> </a:t>
            </a:r>
            <a:r>
              <a:rPr spc="-15" dirty="0"/>
              <a:t>few</a:t>
            </a:r>
            <a:r>
              <a:rPr dirty="0"/>
              <a:t> </a:t>
            </a:r>
            <a:r>
              <a:rPr spc="-15" dirty="0"/>
              <a:t>languages</a:t>
            </a:r>
            <a:r>
              <a:rPr spc="10" dirty="0"/>
              <a:t> </a:t>
            </a:r>
            <a:r>
              <a:rPr spc="-15" dirty="0"/>
              <a:t>(like</a:t>
            </a:r>
            <a:r>
              <a:rPr spc="5" dirty="0"/>
              <a:t> </a:t>
            </a:r>
            <a:r>
              <a:rPr spc="-15" dirty="0"/>
              <a:t>Ada)</a:t>
            </a:r>
            <a:r>
              <a:rPr dirty="0"/>
              <a:t> </a:t>
            </a:r>
            <a:r>
              <a:rPr spc="-10" dirty="0"/>
              <a:t>all</a:t>
            </a:r>
            <a:r>
              <a:rPr spc="-30" dirty="0"/>
              <a:t>o</a:t>
            </a:r>
            <a:r>
              <a:rPr spc="-20" dirty="0"/>
              <a:t>w</a:t>
            </a:r>
            <a:r>
              <a:rPr spc="-15" dirty="0"/>
              <a:t> overloading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15" dirty="0"/>
              <a:t>disa</a:t>
            </a:r>
            <a:r>
              <a:rPr spc="-10" dirty="0"/>
              <a:t>m</a:t>
            </a:r>
            <a:r>
              <a:rPr spc="-25" dirty="0"/>
              <a:t>b</a:t>
            </a:r>
            <a:r>
              <a:rPr spc="-15" dirty="0"/>
              <a:t>iguated on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basis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method’s result type.</a:t>
            </a:r>
            <a:r>
              <a:rPr spc="-5" dirty="0"/>
              <a:t> </a:t>
            </a:r>
            <a:r>
              <a:rPr spc="-15" dirty="0"/>
              <a:t>Algorith</a:t>
            </a:r>
            <a:r>
              <a:rPr spc="-10" dirty="0"/>
              <a:t>m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this a</a:t>
            </a:r>
            <a:r>
              <a:rPr spc="-10" dirty="0"/>
              <a:t>n</a:t>
            </a:r>
            <a:r>
              <a:rPr spc="-15" dirty="0"/>
              <a:t>alysis</a:t>
            </a:r>
            <a:r>
              <a:rPr spc="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20" dirty="0"/>
              <a:t>known,</a:t>
            </a:r>
            <a:r>
              <a:rPr spc="10" dirty="0"/>
              <a:t> </a:t>
            </a:r>
            <a:r>
              <a:rPr spc="-20" dirty="0"/>
              <a:t>b</a:t>
            </a:r>
            <a:r>
              <a:rPr spc="-10" dirty="0"/>
              <a:t>ut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fairly complex.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erl</a:t>
            </a:r>
            <a:r>
              <a:rPr spc="-5" dirty="0">
                <a:solidFill>
                  <a:srgbClr val="FF0000"/>
                </a:solidFill>
              </a:rPr>
              <a:t>oad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p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ato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677434"/>
            <a:ext cx="5954383" cy="5611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605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few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 operators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overloaded.</a:t>
            </a:r>
            <a:endParaRPr sz="2600" dirty="0">
              <a:latin typeface="Lucida Sans"/>
              <a:cs typeface="Lucida Sans"/>
            </a:endParaRPr>
          </a:p>
          <a:p>
            <a:pPr marL="12700" marR="106045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5" dirty="0">
                <a:latin typeface="Lucida Sans"/>
                <a:cs typeface="Lucida Sans"/>
              </a:rPr>
              <a:t>ans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ad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spc="-15" dirty="0">
                <a:latin typeface="Lucida Sans"/>
                <a:cs typeface="Lucida Sans"/>
              </a:rPr>
              <a:t> definitions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existing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operators, though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new</a:t>
            </a:r>
            <a:r>
              <a:rPr sz="2600" spc="-15" dirty="0">
                <a:latin typeface="Lucida Sans"/>
                <a:cs typeface="Lucida Sans"/>
              </a:rPr>
              <a:t> operators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existing precedence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associativity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les.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Suc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</a:t>
            </a:r>
            <a:r>
              <a:rPr sz="2600" spc="-20" dirty="0">
                <a:latin typeface="Lucida Sans"/>
                <a:cs typeface="Lucida Sans"/>
              </a:rPr>
              <a:t>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rc</a:t>
            </a:r>
            <a:r>
              <a:rPr sz="2600" spc="-15" dirty="0">
                <a:latin typeface="Lucida Sans"/>
                <a:cs typeface="Lucida Sans"/>
              </a:rPr>
              <a:t>e changes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anner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parser.)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</a:t>
            </a:r>
            <a:r>
              <a:rPr sz="2600" spc="-15" dirty="0" smtClean="0">
                <a:latin typeface="Lucida Sans"/>
                <a:cs typeface="Lucida Sans"/>
              </a:rPr>
              <a:t>,</a:t>
            </a:r>
            <a:endParaRPr lang="en-US" sz="2600" spc="-15" dirty="0" smtClean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endParaRPr sz="2600" dirty="0">
              <a:latin typeface="Lucida Sans"/>
              <a:cs typeface="Lucida Sans"/>
            </a:endParaRPr>
          </a:p>
          <a:p>
            <a:pPr marL="316865" marR="3204210" indent="-304800">
              <a:lnSpc>
                <a:spcPct val="112500"/>
              </a:lnSpc>
              <a:spcBef>
                <a:spcPts val="70"/>
              </a:spcBef>
            </a:pPr>
            <a:r>
              <a:rPr lang="en-US" sz="2000" b="1" spc="-15" dirty="0" smtClean="0">
                <a:latin typeface="Courier"/>
                <a:cs typeface="Courier"/>
              </a:rPr>
              <a:t>C</a:t>
            </a:r>
            <a:r>
              <a:rPr sz="2000" b="1" spc="-15" dirty="0" smtClean="0">
                <a:latin typeface="Courier"/>
                <a:cs typeface="Courier"/>
              </a:rPr>
              <a:t>lass</a:t>
            </a:r>
            <a:r>
              <a:rPr lang="en-US" sz="2000" b="1" spc="-15" dirty="0" smtClean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complex</a:t>
            </a:r>
            <a:r>
              <a:rPr sz="2000" b="1" spc="-15" dirty="0">
                <a:latin typeface="Courier"/>
                <a:cs typeface="Courier"/>
              </a:rPr>
              <a:t>{ </a:t>
            </a:r>
            <a:endParaRPr lang="en-US" sz="2000" b="1" spc="-15" dirty="0" smtClean="0">
              <a:latin typeface="Courier"/>
              <a:cs typeface="Courier"/>
            </a:endParaRPr>
          </a:p>
          <a:p>
            <a:pPr marL="316865" marR="3204210" indent="-304800">
              <a:lnSpc>
                <a:spcPct val="112500"/>
              </a:lnSpc>
              <a:spcBef>
                <a:spcPts val="70"/>
              </a:spcBef>
            </a:pPr>
            <a:r>
              <a:rPr lang="en-US" sz="2000" b="1" spc="-15" dirty="0">
                <a:latin typeface="Courier"/>
                <a:cs typeface="Courier"/>
              </a:rPr>
              <a:t> </a:t>
            </a:r>
            <a:r>
              <a:rPr lang="en-US" sz="2000" b="1" spc="-15" dirty="0" smtClean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flo</a:t>
            </a:r>
            <a:r>
              <a:rPr sz="2000" b="1" spc="-25" dirty="0" smtClean="0">
                <a:latin typeface="Courier"/>
                <a:cs typeface="Courier"/>
              </a:rPr>
              <a:t>a</a:t>
            </a:r>
            <a:r>
              <a:rPr sz="2000" b="1" spc="-15" dirty="0" smtClean="0">
                <a:latin typeface="Courier"/>
                <a:cs typeface="Courier"/>
              </a:rPr>
              <a:t>t</a:t>
            </a:r>
            <a:r>
              <a:rPr sz="2000" b="1" dirty="0" smtClean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re,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im;</a:t>
            </a:r>
            <a:endParaRPr sz="2000" dirty="0">
              <a:latin typeface="Courier"/>
              <a:cs typeface="Courier"/>
            </a:endParaRPr>
          </a:p>
          <a:p>
            <a:pPr marL="621665" marR="767715" indent="-304800">
              <a:lnSpc>
                <a:spcPct val="112500"/>
              </a:lnSpc>
            </a:pPr>
            <a:r>
              <a:rPr sz="2000" b="1" spc="-15" dirty="0">
                <a:latin typeface="Courier"/>
                <a:cs typeface="Courier"/>
              </a:rPr>
              <a:t>com</a:t>
            </a:r>
            <a:r>
              <a:rPr sz="2000" b="1" spc="-25" dirty="0">
                <a:latin typeface="Courier"/>
                <a:cs typeface="Courier"/>
              </a:rPr>
              <a:t>p</a:t>
            </a:r>
            <a:r>
              <a:rPr sz="2000" b="1" spc="-15" dirty="0">
                <a:latin typeface="Courier"/>
                <a:cs typeface="Courier"/>
              </a:rPr>
              <a:t>lex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operator+(compl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x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d){ c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mplex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ans;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8486" y="7339965"/>
            <a:ext cx="938530" cy="965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2700"/>
              </a:lnSpc>
            </a:pP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s.re a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s.im r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turn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3675" y="7378065"/>
            <a:ext cx="1549400" cy="62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= d.re+re;</a:t>
            </a:r>
            <a:endParaRPr sz="20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000" b="1" spc="-15" dirty="0">
                <a:latin typeface="Courier"/>
                <a:cs typeface="Courier"/>
              </a:rPr>
              <a:t>= d.im+im;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3675" y="8027035"/>
            <a:ext cx="6350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ans;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888" y="8247098"/>
            <a:ext cx="1090295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 }</a:t>
            </a:r>
            <a:endParaRPr sz="20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compl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x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76465" y="8589991"/>
            <a:ext cx="17018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c,d; c=c+d;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0200" cy="4010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001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During 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operator,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visibl</a:t>
            </a:r>
            <a:r>
              <a:rPr sz="2600" spc="-15" dirty="0">
                <a:latin typeface="Lucida Sans"/>
                <a:cs typeface="Lucida Sans"/>
              </a:rPr>
              <a:t>e 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5" dirty="0">
                <a:latin typeface="Lucida Sans"/>
                <a:cs typeface="Lucida Sans"/>
              </a:rPr>
              <a:t>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predefi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gathere</a:t>
            </a:r>
            <a:r>
              <a:rPr sz="2600" spc="-20" dirty="0">
                <a:latin typeface="Lucida Sans"/>
                <a:cs typeface="Lucida Sans"/>
              </a:rPr>
              <a:t>d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amined.</a:t>
            </a:r>
            <a:endParaRPr sz="2600" dirty="0">
              <a:latin typeface="Lucida Sans"/>
              <a:cs typeface="Lucida Sans"/>
            </a:endParaRPr>
          </a:p>
          <a:p>
            <a:pPr marL="12700" marR="26034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Only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 successfully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above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</a:t>
            </a:r>
            <a:r>
              <a:rPr sz="2600" spc="-15" dirty="0">
                <a:latin typeface="Lucida Sans"/>
                <a:cs typeface="Lucida Sans"/>
              </a:rPr>
              <a:t>le,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many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 of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+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but</a:t>
            </a:r>
            <a:r>
              <a:rPr sz="2600" spc="-15" dirty="0">
                <a:latin typeface="Lucida Sans"/>
                <a:cs typeface="Lucida Sans"/>
              </a:rPr>
              <a:t> 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complex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operands.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Cont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xtua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so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ut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7094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478155">
              <a:lnSpc>
                <a:spcPts val="2700"/>
              </a:lnSpc>
            </a:pPr>
            <a:r>
              <a:rPr spc="-15" dirty="0"/>
              <a:t>Overloading</a:t>
            </a:r>
            <a:r>
              <a:rPr spc="-10" dirty="0"/>
              <a:t> </a:t>
            </a:r>
            <a:r>
              <a:rPr spc="-15" dirty="0"/>
              <a:t>allows</a:t>
            </a:r>
            <a:r>
              <a:rPr spc="5" dirty="0"/>
              <a:t> </a:t>
            </a:r>
            <a:r>
              <a:rPr spc="-10" dirty="0"/>
              <a:t>multiple</a:t>
            </a:r>
            <a:r>
              <a:rPr spc="-5" dirty="0"/>
              <a:t> </a:t>
            </a:r>
            <a:r>
              <a:rPr spc="-15" dirty="0"/>
              <a:t>definitions</a:t>
            </a:r>
            <a:r>
              <a:rPr spc="2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same</a:t>
            </a:r>
            <a:r>
              <a:rPr spc="-5" dirty="0"/>
              <a:t> </a:t>
            </a:r>
            <a:r>
              <a:rPr spc="-15" dirty="0"/>
              <a:t>kind</a:t>
            </a:r>
            <a:r>
              <a:rPr spc="5" dirty="0"/>
              <a:t> </a:t>
            </a:r>
            <a:r>
              <a:rPr spc="-15" dirty="0"/>
              <a:t>of object</a:t>
            </a:r>
            <a:r>
              <a:rPr spc="5" dirty="0"/>
              <a:t> </a:t>
            </a:r>
            <a:r>
              <a:rPr spc="-15" dirty="0"/>
              <a:t>(method,</a:t>
            </a:r>
            <a:r>
              <a:rPr spc="5" dirty="0"/>
              <a:t> </a:t>
            </a:r>
            <a:r>
              <a:rPr spc="-15" dirty="0"/>
              <a:t>procedure</a:t>
            </a:r>
            <a:r>
              <a:rPr spc="15" dirty="0"/>
              <a:t> </a:t>
            </a:r>
            <a:r>
              <a:rPr spc="-15" dirty="0"/>
              <a:t>or operator)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co-</a:t>
            </a:r>
            <a:r>
              <a:rPr spc="-165" dirty="0"/>
              <a:t> </a:t>
            </a:r>
            <a:r>
              <a:rPr spc="-15" dirty="0"/>
              <a:t>exist.</a:t>
            </a:r>
          </a:p>
          <a:p>
            <a:pPr marL="384175" marR="99695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Programming</a:t>
            </a:r>
            <a:r>
              <a:rPr spc="-10" dirty="0"/>
              <a:t> </a:t>
            </a:r>
            <a:r>
              <a:rPr spc="-15" dirty="0"/>
              <a:t>languages</a:t>
            </a:r>
            <a:r>
              <a:rPr spc="5" dirty="0"/>
              <a:t> </a:t>
            </a:r>
            <a:r>
              <a:rPr spc="-15" dirty="0"/>
              <a:t>also sometimes</a:t>
            </a:r>
            <a:r>
              <a:rPr spc="-10" dirty="0"/>
              <a:t> </a:t>
            </a:r>
            <a:r>
              <a:rPr spc="-15" dirty="0"/>
              <a:t>allow</a:t>
            </a:r>
            <a:r>
              <a:rPr spc="5" dirty="0"/>
              <a:t> </a:t>
            </a:r>
            <a:r>
              <a:rPr spc="-15" dirty="0"/>
              <a:t>reuse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15" dirty="0"/>
              <a:t>same</a:t>
            </a:r>
            <a:r>
              <a:rPr spc="-5" dirty="0"/>
              <a:t> </a:t>
            </a:r>
            <a:r>
              <a:rPr spc="-15" dirty="0"/>
              <a:t>n</a:t>
            </a:r>
            <a:r>
              <a:rPr spc="-20" dirty="0"/>
              <a:t>am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15" dirty="0"/>
              <a:t>def</a:t>
            </a:r>
            <a:r>
              <a:rPr spc="-10" dirty="0"/>
              <a:t>in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10" dirty="0"/>
              <a:t>dif</a:t>
            </a:r>
            <a:r>
              <a:rPr spc="-15" dirty="0"/>
              <a:t>f</a:t>
            </a:r>
            <a:r>
              <a:rPr spc="-10" dirty="0"/>
              <a:t>er</a:t>
            </a:r>
            <a:r>
              <a:rPr spc="-20" dirty="0"/>
              <a:t>e</a:t>
            </a:r>
            <a:r>
              <a:rPr spc="-10" dirty="0"/>
              <a:t>nt </a:t>
            </a:r>
            <a:r>
              <a:rPr spc="-20" dirty="0"/>
              <a:t>kin</a:t>
            </a:r>
            <a:r>
              <a:rPr spc="-5" dirty="0"/>
              <a:t>d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dirty="0"/>
              <a:t> </a:t>
            </a:r>
            <a:r>
              <a:rPr spc="-25" dirty="0"/>
              <a:t>o</a:t>
            </a:r>
            <a:r>
              <a:rPr spc="-10" dirty="0"/>
              <a:t>b</a:t>
            </a:r>
            <a:r>
              <a:rPr spc="-20" dirty="0"/>
              <a:t>jects</a:t>
            </a:r>
            <a:r>
              <a:rPr spc="-10" dirty="0"/>
              <a:t>.</a:t>
            </a:r>
            <a:r>
              <a:rPr spc="10" dirty="0"/>
              <a:t> </a:t>
            </a:r>
            <a:r>
              <a:rPr spc="-15" dirty="0"/>
              <a:t>Resolution</a:t>
            </a:r>
            <a:r>
              <a:rPr spc="1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by context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use.</a:t>
            </a:r>
          </a:p>
          <a:p>
            <a:pPr marL="384175" marR="50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For</a:t>
            </a:r>
            <a:r>
              <a:rPr spc="-130" dirty="0"/>
              <a:t> </a:t>
            </a:r>
            <a:r>
              <a:rPr spc="-20" dirty="0"/>
              <a:t>examp</a:t>
            </a:r>
            <a:r>
              <a:rPr spc="-15" dirty="0"/>
              <a:t>le,</a:t>
            </a:r>
            <a:r>
              <a:rPr spc="-130" dirty="0"/>
              <a:t> </a:t>
            </a:r>
            <a:r>
              <a:rPr spc="-15" dirty="0"/>
              <a:t>in</a:t>
            </a:r>
            <a:r>
              <a:rPr spc="-125" dirty="0"/>
              <a:t> </a:t>
            </a:r>
            <a:r>
              <a:rPr spc="-15" dirty="0"/>
              <a:t>Java,</a:t>
            </a:r>
            <a:r>
              <a:rPr spc="-130" dirty="0"/>
              <a:t> </a:t>
            </a:r>
            <a:r>
              <a:rPr spc="-15" dirty="0"/>
              <a:t>a</a:t>
            </a:r>
            <a:r>
              <a:rPr spc="-130" dirty="0"/>
              <a:t> </a:t>
            </a:r>
            <a:r>
              <a:rPr spc="-15" dirty="0"/>
              <a:t>class</a:t>
            </a:r>
            <a:r>
              <a:rPr spc="-125" dirty="0"/>
              <a:t> </a:t>
            </a:r>
            <a:r>
              <a:rPr spc="-15" dirty="0"/>
              <a:t>name 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0" dirty="0"/>
              <a:t>use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i="1" spc="-15" dirty="0"/>
              <a:t>both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class and</a:t>
            </a:r>
            <a:r>
              <a:rPr dirty="0"/>
              <a:t> </a:t>
            </a:r>
            <a:r>
              <a:rPr spc="-15" dirty="0"/>
              <a:t>its</a:t>
            </a:r>
            <a:r>
              <a:rPr spc="-5" dirty="0"/>
              <a:t> </a:t>
            </a:r>
            <a:r>
              <a:rPr spc="-15" dirty="0"/>
              <a:t>constructor.</a:t>
            </a:r>
            <a:r>
              <a:rPr spc="5" dirty="0"/>
              <a:t> </a:t>
            </a:r>
            <a:r>
              <a:rPr spc="-20" dirty="0"/>
              <a:t>Hence</a:t>
            </a:r>
            <a:r>
              <a:rPr spc="-5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5" dirty="0"/>
              <a:t>see</a:t>
            </a:r>
          </a:p>
          <a:p>
            <a:pPr marL="384175">
              <a:lnSpc>
                <a:spcPct val="100000"/>
              </a:lnSpc>
              <a:spcBef>
                <a:spcPts val="525"/>
              </a:spcBef>
            </a:pP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12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cva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ne</a:t>
            </a:r>
            <a:r>
              <a:rPr sz="2400" b="1" dirty="0">
                <a:latin typeface="Courier"/>
                <a:cs typeface="Courier"/>
              </a:rPr>
              <a:t>w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(10);</a:t>
            </a:r>
            <a:endParaRPr sz="2400" dirty="0">
              <a:latin typeface="Courier"/>
              <a:cs typeface="Courier"/>
            </a:endParaRPr>
          </a:p>
          <a:p>
            <a:pPr marL="384175" marR="172085">
              <a:lnSpc>
                <a:spcPts val="2700"/>
              </a:lnSpc>
              <a:spcBef>
                <a:spcPts val="885"/>
              </a:spcBef>
            </a:pPr>
            <a:r>
              <a:rPr spc="-15" dirty="0"/>
              <a:t>In Pascal,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name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function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20" dirty="0"/>
              <a:t>l</a:t>
            </a:r>
            <a:r>
              <a:rPr spc="-15" dirty="0"/>
              <a:t>so</a:t>
            </a:r>
            <a:r>
              <a:rPr dirty="0"/>
              <a:t> </a:t>
            </a:r>
            <a:r>
              <a:rPr spc="-15" dirty="0"/>
              <a:t>used</a:t>
            </a:r>
            <a:r>
              <a:rPr dirty="0"/>
              <a:t> </a:t>
            </a:r>
            <a:r>
              <a:rPr spc="-15" dirty="0"/>
              <a:t>for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15" dirty="0"/>
              <a:t>return</a:t>
            </a:r>
            <a:r>
              <a:rPr dirty="0"/>
              <a:t> </a:t>
            </a:r>
            <a:r>
              <a:rPr spc="-15" dirty="0"/>
              <a:t>value.</a:t>
            </a:r>
          </a:p>
          <a:p>
            <a:pPr marL="384175" marR="177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Java</a:t>
            </a:r>
            <a:r>
              <a:rPr spc="-40" dirty="0"/>
              <a:t> </a:t>
            </a:r>
            <a:r>
              <a:rPr spc="-15" dirty="0"/>
              <a:t>allows</a:t>
            </a:r>
            <a:r>
              <a:rPr spc="-35" dirty="0"/>
              <a:t> </a:t>
            </a:r>
            <a:r>
              <a:rPr spc="-15" dirty="0"/>
              <a:t>rather</a:t>
            </a:r>
            <a:r>
              <a:rPr spc="-40" dirty="0"/>
              <a:t> </a:t>
            </a:r>
            <a:r>
              <a:rPr spc="-15" dirty="0"/>
              <a:t>exte</a:t>
            </a:r>
            <a:r>
              <a:rPr spc="-10" dirty="0"/>
              <a:t>nsiv</a:t>
            </a:r>
            <a:r>
              <a:rPr spc="-15" dirty="0"/>
              <a:t>e</a:t>
            </a:r>
            <a:r>
              <a:rPr spc="-50" dirty="0"/>
              <a:t> </a:t>
            </a:r>
            <a:r>
              <a:rPr spc="-15" dirty="0"/>
              <a:t>re</a:t>
            </a:r>
            <a:r>
              <a:rPr spc="-10" dirty="0"/>
              <a:t>us</a:t>
            </a:r>
            <a:r>
              <a:rPr spc="-15" dirty="0"/>
              <a:t>e of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identif</a:t>
            </a:r>
            <a:r>
              <a:rPr spc="-20" dirty="0"/>
              <a:t>i</a:t>
            </a:r>
            <a:r>
              <a:rPr spc="-15" dirty="0"/>
              <a:t>er,</a:t>
            </a:r>
            <a:r>
              <a:rPr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same</a:t>
            </a:r>
            <a:r>
              <a:rPr spc="-15" dirty="0"/>
              <a:t> identifier</a:t>
            </a:r>
            <a:r>
              <a:rPr spc="-5" dirty="0"/>
              <a:t> </a:t>
            </a:r>
            <a:r>
              <a:rPr spc="-15" dirty="0"/>
              <a:t>potentially</a:t>
            </a:r>
            <a:r>
              <a:rPr spc="10" dirty="0"/>
              <a:t> </a:t>
            </a:r>
            <a:r>
              <a:rPr spc="-15" dirty="0"/>
              <a:t>denoting</a:t>
            </a:r>
            <a:r>
              <a:rPr spc="10" dirty="0"/>
              <a:t> </a:t>
            </a:r>
            <a:r>
              <a:rPr spc="-15" dirty="0"/>
              <a:t>a class</a:t>
            </a:r>
            <a:r>
              <a:rPr spc="-20" dirty="0"/>
              <a:t> </a:t>
            </a:r>
            <a:r>
              <a:rPr spc="-15" dirty="0"/>
              <a:t>(type),</a:t>
            </a:r>
            <a:r>
              <a:rPr spc="-20" dirty="0"/>
              <a:t> </a:t>
            </a:r>
            <a:r>
              <a:rPr spc="-15" dirty="0"/>
              <a:t>a</a:t>
            </a:r>
            <a:r>
              <a:rPr spc="-25" dirty="0"/>
              <a:t> c</a:t>
            </a:r>
            <a:r>
              <a:rPr spc="-5" dirty="0"/>
              <a:t>l</a:t>
            </a:r>
            <a:r>
              <a:rPr spc="-15" dirty="0"/>
              <a:t>ass</a:t>
            </a:r>
            <a:r>
              <a:rPr spc="-20" dirty="0"/>
              <a:t> </a:t>
            </a:r>
            <a:r>
              <a:rPr spc="-15" dirty="0"/>
              <a:t>const</a:t>
            </a:r>
            <a:r>
              <a:rPr spc="-20" dirty="0"/>
              <a:t>r</a:t>
            </a:r>
            <a:r>
              <a:rPr spc="-15" dirty="0"/>
              <a:t>ucto</a:t>
            </a:r>
            <a:r>
              <a:rPr spc="-25" dirty="0"/>
              <a:t>r</a:t>
            </a:r>
            <a:r>
              <a:rPr spc="-10" dirty="0"/>
              <a:t>,</a:t>
            </a:r>
            <a:r>
              <a:rPr spc="-20" dirty="0"/>
              <a:t> </a:t>
            </a:r>
            <a:r>
              <a:rPr spc="-15" dirty="0"/>
              <a:t>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042535" cy="1996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packa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field.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575945" marR="2950210" indent="-335280">
              <a:lnSpc>
                <a:spcPct val="120000"/>
              </a:lnSpc>
              <a:spcBef>
                <a:spcPts val="219"/>
              </a:spcBef>
            </a:pPr>
            <a:r>
              <a:rPr lang="en-US" sz="2200" b="1" spc="-15" dirty="0" smtClean="0">
                <a:latin typeface="Courier"/>
                <a:cs typeface="Courier"/>
              </a:rPr>
              <a:t>C</a:t>
            </a:r>
            <a:r>
              <a:rPr sz="2200" b="1" spc="-15" dirty="0" smtClean="0">
                <a:latin typeface="Courier"/>
                <a:cs typeface="Courier"/>
              </a:rPr>
              <a:t>lass</a:t>
            </a:r>
            <a:r>
              <a:rPr lang="en-US" sz="2200" b="1" spc="-15" dirty="0" smtClean="0">
                <a:latin typeface="Courier"/>
                <a:cs typeface="Courier"/>
              </a:rPr>
              <a:t> </a:t>
            </a:r>
            <a:r>
              <a:rPr sz="2200" b="1" spc="-15" dirty="0" smtClean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 smtClean="0">
                <a:latin typeface="Courier"/>
                <a:cs typeface="Courier"/>
              </a:rPr>
              <a:t>{</a:t>
            </a:r>
            <a:endParaRPr lang="en-US" sz="2200" b="1" spc="-15" dirty="0" smtClean="0">
              <a:latin typeface="Courier"/>
              <a:cs typeface="Courier"/>
            </a:endParaRPr>
          </a:p>
          <a:p>
            <a:pPr marL="575945" marR="2950210" indent="-335280">
              <a:lnSpc>
                <a:spcPct val="120000"/>
              </a:lnSpc>
              <a:spcBef>
                <a:spcPts val="219"/>
              </a:spcBef>
            </a:pPr>
            <a:r>
              <a:rPr lang="en-US" sz="2200" b="1" spc="-15" dirty="0">
                <a:latin typeface="Courier"/>
                <a:cs typeface="Courier"/>
              </a:rPr>
              <a:t>	</a:t>
            </a:r>
            <a:r>
              <a:rPr lang="en-US" sz="2200" b="1" spc="-25" dirty="0" smtClean="0">
                <a:latin typeface="Courier"/>
                <a:cs typeface="Courier"/>
              </a:rPr>
              <a:t>double</a:t>
            </a:r>
            <a:r>
              <a:rPr lang="en-US" sz="2200" b="1" spc="-15" dirty="0" smtClean="0">
                <a:latin typeface="Courier"/>
                <a:cs typeface="Courier"/>
              </a:rPr>
              <a:t> </a:t>
            </a:r>
            <a:r>
              <a:rPr sz="2200" b="1" spc="-15" dirty="0" smtClean="0">
                <a:latin typeface="Courier"/>
                <a:cs typeface="Courier"/>
              </a:rPr>
              <a:t>v</a:t>
            </a:r>
            <a:r>
              <a:rPr sz="2200" b="1" spc="-15" dirty="0"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1498" y="3113047"/>
            <a:ext cx="136652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(double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9967" y="3113047"/>
            <a:ext cx="153289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f) {</a:t>
            </a:r>
            <a:r>
              <a:rPr sz="2200" b="1" spc="-25" dirty="0">
                <a:latin typeface="Courier"/>
                <a:cs typeface="Courier"/>
              </a:rPr>
              <a:t>v</a:t>
            </a:r>
            <a:r>
              <a:rPr sz="2200" b="1" spc="-15" dirty="0">
                <a:latin typeface="Courier"/>
                <a:cs typeface="Courier"/>
              </a:rPr>
              <a:t>=f;}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68" y="3532138"/>
            <a:ext cx="2451132" cy="1100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 marL="347980" marR="5080" indent="-335915">
              <a:lnSpc>
                <a:spcPct val="113599"/>
              </a:lnSpc>
            </a:pPr>
            <a:r>
              <a:rPr sz="2200" b="1" spc="-15" dirty="0">
                <a:latin typeface="Courier"/>
                <a:cs typeface="Courier"/>
              </a:rPr>
              <a:t>class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D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 </a:t>
            </a:r>
            <a:endParaRPr lang="en-US" sz="2200" b="1" spc="-15" dirty="0" smtClean="0">
              <a:latin typeface="Courier"/>
              <a:cs typeface="Courier"/>
            </a:endParaRPr>
          </a:p>
          <a:p>
            <a:pPr marL="347980" marR="5080" indent="-335915">
              <a:lnSpc>
                <a:spcPct val="113599"/>
              </a:lnSpc>
            </a:pPr>
            <a:r>
              <a:rPr lang="en-US" sz="2200" b="1" spc="-15" dirty="0">
                <a:latin typeface="Courier"/>
                <a:cs typeface="Courier"/>
              </a:rPr>
              <a:t> </a:t>
            </a:r>
            <a:r>
              <a:rPr lang="en-US" sz="2200" b="1" spc="-15" dirty="0" smtClean="0">
                <a:latin typeface="Courier"/>
                <a:cs typeface="Courier"/>
              </a:rPr>
              <a:t> </a:t>
            </a:r>
            <a:r>
              <a:rPr sz="2200" b="1" spc="-15" dirty="0" err="1" smtClean="0">
                <a:latin typeface="Courier"/>
                <a:cs typeface="Courier"/>
              </a:rPr>
              <a:t>int</a:t>
            </a:r>
            <a:r>
              <a:rPr sz="2200" b="1" dirty="0" smtClean="0"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1498" y="4675121"/>
            <a:ext cx="131127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1125">
              <a:lnSpc>
                <a:spcPct val="136400"/>
              </a:lnSpc>
            </a:pPr>
            <a:r>
              <a:rPr sz="2200" b="1" spc="-15" dirty="0">
                <a:latin typeface="Courier"/>
                <a:cs typeface="Courier"/>
              </a:rPr>
              <a:t>dou</a:t>
            </a:r>
            <a:r>
              <a:rPr sz="2200" b="1" spc="-25" dirty="0">
                <a:latin typeface="Courier"/>
                <a:cs typeface="Courier"/>
              </a:rPr>
              <a:t>b</a:t>
            </a:r>
            <a:r>
              <a:rPr sz="2200" b="1" spc="-15" dirty="0">
                <a:latin typeface="Courier"/>
                <a:cs typeface="Courier"/>
              </a:rPr>
              <a:t>le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43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cval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4709" y="4800600"/>
            <a:ext cx="28733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() {return 1.</a:t>
            </a:r>
            <a:r>
              <a:rPr sz="2200" b="1" spc="-25" dirty="0">
                <a:latin typeface="Courier"/>
                <a:cs typeface="Courier"/>
              </a:rPr>
              <a:t>0</a:t>
            </a:r>
            <a:r>
              <a:rPr sz="2200" b="1" spc="-15" dirty="0">
                <a:latin typeface="Courier"/>
                <a:cs typeface="Courier"/>
              </a:rPr>
              <a:t>;}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28670" y="5181600"/>
            <a:ext cx="223393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ew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(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+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());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73" y="5551457"/>
            <a:ext cx="5191760" cy="2867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 marL="12700" marR="5080" indent="103505">
              <a:lnSpc>
                <a:spcPct val="86600"/>
              </a:lnSpc>
              <a:spcBef>
                <a:spcPts val="735"/>
              </a:spcBef>
            </a:pP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examine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potential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consistent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context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use. </a:t>
            </a:r>
            <a:r>
              <a:rPr sz="2600" spc="-20" dirty="0">
                <a:latin typeface="Lucida Sans"/>
                <a:cs typeface="Lucida Sans"/>
              </a:rPr>
              <a:t>Hence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ne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w</a:t>
            </a:r>
            <a:r>
              <a:rPr sz="2600" spc="1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b="1" spc="-20" dirty="0">
                <a:solidFill>
                  <a:srgbClr val="FF0000"/>
                </a:solidFill>
                <a:latin typeface="Courier"/>
                <a:cs typeface="Courier"/>
              </a:rPr>
              <a:t>C()</a:t>
            </a:r>
            <a:r>
              <a:rPr sz="2600" b="1" spc="-74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constructor,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solidFill>
                  <a:srgbClr val="FF0000"/>
                </a:solidFill>
                <a:latin typeface="Courier"/>
                <a:cs typeface="Courier"/>
              </a:rPr>
              <a:t>+C()</a:t>
            </a:r>
            <a:r>
              <a:rPr sz="2600" b="1" spc="-735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functio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53355" cy="5166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Allowing </a:t>
            </a:r>
            <a:r>
              <a:rPr sz="2600" spc="-10" dirty="0">
                <a:latin typeface="Lucida Sans"/>
                <a:cs typeface="Lucida Sans"/>
              </a:rPr>
              <a:t>multipl</a:t>
            </a:r>
            <a:r>
              <a:rPr sz="2600" spc="-15" dirty="0">
                <a:latin typeface="Lucida Sans"/>
                <a:cs typeface="Lucida Sans"/>
              </a:rPr>
              <a:t>e definitions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co-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 checking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ompl</a:t>
            </a:r>
            <a:r>
              <a:rPr sz="2600" spc="-15" dirty="0">
                <a:latin typeface="Lucida Sans"/>
                <a:cs typeface="Lucida Sans"/>
              </a:rPr>
              <a:t>ica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ges.</a:t>
            </a:r>
            <a:endParaRPr sz="2600" dirty="0">
              <a:latin typeface="Lucida Sans"/>
              <a:cs typeface="Lucida Sans"/>
            </a:endParaRPr>
          </a:p>
          <a:p>
            <a:pPr marL="12700" marR="20193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hether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ts programmers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unclear;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certainly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violates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keep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simple”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philosophy</a:t>
            </a:r>
            <a:r>
              <a:rPr sz="2600" spc="-15" dirty="0" smtClean="0">
                <a:latin typeface="Lucida Sans"/>
                <a:cs typeface="Lucida Sans"/>
              </a:rPr>
              <a:t>.</a:t>
            </a:r>
            <a:endParaRPr lang="en-US" sz="2600" spc="-15" dirty="0" smtClean="0">
              <a:latin typeface="Lucida Sans"/>
              <a:cs typeface="Lucida Sans"/>
            </a:endParaRPr>
          </a:p>
          <a:p>
            <a:pPr marL="12700" marR="201930">
              <a:lnSpc>
                <a:spcPts val="2700"/>
              </a:lnSpc>
              <a:spcBef>
                <a:spcPts val="805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In CSX we allow overloading of methods (same name, different parameter combinations).</a:t>
            </a:r>
          </a:p>
          <a:p>
            <a:pPr marL="12700" marR="201930">
              <a:lnSpc>
                <a:spcPts val="2700"/>
              </a:lnSpc>
              <a:spcBef>
                <a:spcPts val="805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CSX also allows a label to use the same name as any other identifier.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th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1676400"/>
            <a:ext cx="5412105" cy="367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parse,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 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 sym</a:t>
            </a:r>
            <a:r>
              <a:rPr sz="2600" spc="-25" dirty="0">
                <a:latin typeface="Lucida Sans"/>
                <a:cs typeface="Lucida Sans"/>
              </a:rPr>
              <a:t>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lly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predict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them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160" dirty="0">
                <a:latin typeface="Lucida Sans"/>
                <a:cs typeface="Lucida Sans"/>
              </a:rPr>
              <a:t>a</a:t>
            </a:r>
            <a:r>
              <a:rPr sz="2700" i="1" spc="-85" dirty="0">
                <a:latin typeface="Lucida Sans"/>
                <a:cs typeface="Lucida Sans"/>
              </a:rPr>
              <a:t>l</a:t>
            </a:r>
            <a:r>
              <a:rPr sz="2700" i="1" spc="-3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833755" algn="l"/>
              </a:tabLst>
            </a:pP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 marR="3402329">
              <a:lnSpc>
                <a:spcPct val="136200"/>
              </a:lnSpc>
              <a:tabLst>
                <a:tab pos="833755" algn="l"/>
              </a:tabLst>
            </a:pP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e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F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g</a:t>
            </a:r>
            <a:r>
              <a:rPr sz="2600" b="1" spc="-15" dirty="0">
                <a:latin typeface="Arial"/>
                <a:cs typeface="Arial"/>
              </a:rPr>
              <a:t> 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h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I</a:t>
            </a:r>
            <a:endParaRPr sz="2600" dirty="0">
              <a:latin typeface="Arial"/>
              <a:cs typeface="Arial"/>
            </a:endParaRPr>
          </a:p>
          <a:p>
            <a:pPr marL="471170">
              <a:lnSpc>
                <a:spcPts val="2700"/>
              </a:lnSpc>
            </a:pPr>
            <a:r>
              <a:rPr sz="2600" b="1" spc="-10" dirty="0">
                <a:latin typeface="Arial"/>
                <a:cs typeface="Arial"/>
              </a:rPr>
              <a:t>...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Closu</a:t>
            </a:r>
            <a:r>
              <a:rPr spc="-60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4" y="1677434"/>
            <a:ext cx="5396865" cy="658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encounter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confi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uration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eft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 terminal.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Thus </a:t>
            </a:r>
            <a:r>
              <a:rPr sz="2600" spc="-15" dirty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  <a:tabLst>
                <a:tab pos="833755" algn="l"/>
              </a:tabLst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 marR="31750">
              <a:lnSpc>
                <a:spcPts val="2700"/>
              </a:lnSpc>
              <a:spcBef>
                <a:spcPts val="810"/>
              </a:spcBef>
            </a:pP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-15" dirty="0">
                <a:latin typeface="Lucida Sans"/>
                <a:cs typeface="Lucida Sans"/>
              </a:rPr>
              <a:t>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hand</a:t>
            </a:r>
            <a:r>
              <a:rPr sz="2600" spc="-15" dirty="0">
                <a:latin typeface="Lucida Sans"/>
                <a:cs typeface="Lucida Sans"/>
              </a:rPr>
              <a:t> side.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production?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3020"/>
              </a:lnSpc>
              <a:spcBef>
                <a:spcPts val="284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5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all</a:t>
            </a:r>
            <a:endParaRPr sz="2700" dirty="0">
              <a:latin typeface="Lucida Sans"/>
              <a:cs typeface="Lucida Sans"/>
            </a:endParaRPr>
          </a:p>
          <a:p>
            <a:pPr marL="12700">
              <a:lnSpc>
                <a:spcPts val="2900"/>
              </a:lnSpc>
            </a:pP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iliti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s:</a:t>
            </a:r>
            <a:endParaRPr sz="2600" dirty="0">
              <a:latin typeface="Lucida Sans"/>
              <a:cs typeface="Lucida Sans"/>
            </a:endParaRPr>
          </a:p>
          <a:p>
            <a:pPr marL="12700" marR="3240405" indent="-635">
              <a:lnSpc>
                <a:spcPct val="136200"/>
              </a:lnSpc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P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5" dirty="0">
                <a:latin typeface="Arial"/>
                <a:cs typeface="Arial"/>
              </a:rPr>
              <a:t>Q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R</a:t>
            </a:r>
            <a:r>
              <a:rPr sz="2600" b="1" spc="-15" dirty="0">
                <a:latin typeface="Arial"/>
                <a:cs typeface="Arial"/>
              </a:rPr>
              <a:t> 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T</a:t>
            </a:r>
            <a:endParaRPr sz="2600" dirty="0">
              <a:latin typeface="Arial"/>
              <a:cs typeface="Arial"/>
            </a:endParaRPr>
          </a:p>
          <a:p>
            <a:pPr marR="4171315" algn="ctr">
              <a:lnSpc>
                <a:spcPct val="100000"/>
              </a:lnSpc>
              <a:spcBef>
                <a:spcPts val="384"/>
              </a:spcBef>
            </a:pPr>
            <a:r>
              <a:rPr sz="2600" b="1" spc="-10" dirty="0">
                <a:latin typeface="Arial"/>
                <a:cs typeface="Arial"/>
              </a:rPr>
              <a:t>...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37400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wl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ig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spc="-20" dirty="0">
                <a:latin typeface="Lucida Sans"/>
                <a:cs typeface="Lucida Sans"/>
              </a:rPr>
              <a:t> 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ict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terminals, forcing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ue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process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 confi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urations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9" y="3122055"/>
            <a:ext cx="5245735" cy="687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closure </a:t>
            </a:r>
            <a:r>
              <a:rPr sz="2600" spc="-10" dirty="0">
                <a:latin typeface="Lucida Sans"/>
                <a:cs typeface="Lucida Sans"/>
              </a:rPr>
              <a:t>(of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</a:t>
            </a:r>
            <a:r>
              <a:rPr sz="2600" spc="-10" dirty="0">
                <a:latin typeface="Lucida Sans"/>
                <a:cs typeface="Lucida Sans"/>
              </a:rPr>
              <a:t>igu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t).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68" y="3925360"/>
            <a:ext cx="4813331" cy="1027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closure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gorithm:</a:t>
            </a:r>
            <a:endParaRPr sz="2600" dirty="0">
              <a:latin typeface="Lucida Sans"/>
              <a:cs typeface="Lucida Sans"/>
            </a:endParaRPr>
          </a:p>
          <a:p>
            <a:pPr marL="287020" marR="513080" indent="-274320">
              <a:lnSpc>
                <a:spcPct val="106700"/>
              </a:lnSpc>
              <a:spcBef>
                <a:spcPts val="200"/>
              </a:spcBef>
            </a:pPr>
            <a:r>
              <a:rPr sz="1800" b="1" spc="-5" dirty="0">
                <a:latin typeface="Courier"/>
                <a:cs typeface="Courier"/>
              </a:rPr>
              <a:t>Config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Closure(ConfigSe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){ repe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t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4692" y="4854797"/>
            <a:ext cx="1758314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96340" algn="l"/>
                <a:tab pos="1470660" algn="l"/>
              </a:tabLst>
            </a:pPr>
            <a:r>
              <a:rPr sz="2700" b="1" spc="-7" baseline="1543" dirty="0">
                <a:latin typeface="Courier"/>
                <a:cs typeface="Courier"/>
              </a:rPr>
              <a:t>i</a:t>
            </a:r>
            <a:r>
              <a:rPr sz="2700" b="1" baseline="1543" dirty="0">
                <a:latin typeface="Courier"/>
                <a:cs typeface="Courier"/>
              </a:rPr>
              <a:t>f</a:t>
            </a:r>
            <a:r>
              <a:rPr sz="2700" b="1" spc="-22" baseline="1543" dirty="0">
                <a:latin typeface="Courier"/>
                <a:cs typeface="Courier"/>
              </a:rPr>
              <a:t> </a:t>
            </a:r>
            <a:r>
              <a:rPr sz="2700" b="1" spc="15" baseline="1543" dirty="0">
                <a:latin typeface="Courier"/>
                <a:cs typeface="Courier"/>
              </a:rPr>
              <a:t>(</a:t>
            </a:r>
            <a:r>
              <a:rPr sz="2700" b="1" baseline="1543" dirty="0">
                <a:latin typeface="Courier"/>
                <a:cs typeface="Courier"/>
              </a:rPr>
              <a:t>X</a:t>
            </a:r>
            <a:r>
              <a:rPr sz="2700" b="1" spc="-22" baseline="1543" dirty="0">
                <a:latin typeface="Courier"/>
                <a:cs typeface="Courier"/>
              </a:rPr>
              <a:t> </a:t>
            </a:r>
            <a:r>
              <a:rPr sz="2700" baseline="1543" dirty="0">
                <a:latin typeface="Symbol"/>
                <a:cs typeface="Symbol"/>
              </a:rPr>
              <a:t>→	</a:t>
            </a:r>
            <a:r>
              <a:rPr sz="2700" b="1" baseline="1543" dirty="0">
                <a:latin typeface="Courier"/>
                <a:cs typeface="Courier"/>
              </a:rPr>
              <a:t>a	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2700" b="1" baseline="1543" dirty="0">
                <a:latin typeface="Courier"/>
                <a:cs typeface="Courier"/>
              </a:rPr>
              <a:t>B</a:t>
            </a:r>
            <a:endParaRPr sz="2700" baseline="1543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14586" y="4870053"/>
            <a:ext cx="166941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&amp;</a:t>
            </a:r>
            <a:r>
              <a:rPr sz="1800" b="1" dirty="0">
                <a:latin typeface="Courier"/>
                <a:cs typeface="Courier"/>
              </a:rPr>
              <a:t>&amp;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64743" y="5107797"/>
            <a:ext cx="3452495" cy="534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8175">
              <a:lnSpc>
                <a:spcPct val="102200"/>
              </a:lnSpc>
            </a:pPr>
            <a:r>
              <a:rPr sz="1800" b="1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non-termi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al) Ad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configuration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of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76221" y="5616821"/>
            <a:ext cx="11226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form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83174" y="5601564"/>
            <a:ext cx="93726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9605" algn="l"/>
              </a:tabLst>
            </a:pPr>
            <a:r>
              <a:rPr sz="2700" b="1" baseline="1543" dirty="0">
                <a:latin typeface="Courier"/>
                <a:cs typeface="Courier"/>
              </a:rPr>
              <a:t>B </a:t>
            </a:r>
            <a:r>
              <a:rPr sz="2700" baseline="1543" dirty="0">
                <a:latin typeface="Symbol"/>
                <a:cs typeface="Symbol"/>
              </a:rPr>
              <a:t>→	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2700" b="1" baseline="1543" dirty="0">
                <a:latin typeface="Courier"/>
                <a:cs typeface="Courier"/>
              </a:rPr>
              <a:t>g</a:t>
            </a:r>
            <a:endParaRPr sz="2700" baseline="1543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1895" y="5616821"/>
            <a:ext cx="7099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dirty="0">
                <a:latin typeface="Courier"/>
                <a:cs typeface="Courier"/>
              </a:rPr>
              <a:t>)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888" y="5906388"/>
            <a:ext cx="4273550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unti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(n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mor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configurati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ns</a:t>
            </a:r>
            <a:endParaRPr sz="1800" dirty="0">
              <a:latin typeface="Courier"/>
              <a:cs typeface="Courier"/>
            </a:endParaRPr>
          </a:p>
          <a:p>
            <a:pPr marL="287020" indent="1689735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ca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b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added);</a:t>
            </a:r>
            <a:endParaRPr sz="1800" dirty="0">
              <a:latin typeface="Courier"/>
              <a:cs typeface="Courier"/>
            </a:endParaRPr>
          </a:p>
          <a:p>
            <a:pPr marL="287020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retu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C;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67641</TotalTime>
  <Words>5030</Words>
  <Application>Microsoft Macintosh PowerPoint</Application>
  <PresentationFormat>Custom</PresentationFormat>
  <Paragraphs>1017</Paragraphs>
  <Slides>69</Slides>
  <Notes>68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CS 536</vt:lpstr>
      <vt:lpstr>PowerPoint Presentation</vt:lpstr>
      <vt:lpstr>Reading Assignment</vt:lpstr>
      <vt:lpstr>How does JavaCup Work?</vt:lpstr>
      <vt:lpstr>Configurations</vt:lpstr>
      <vt:lpstr>PowerPoint Presentation</vt:lpstr>
      <vt:lpstr>Starting the Parse</vt:lpstr>
      <vt:lpstr>Closure</vt:lpstr>
      <vt:lpstr>PowerPoint Presentation</vt:lpstr>
      <vt:lpstr>Example of Closure</vt:lpstr>
      <vt:lpstr>PowerPoint Presentation</vt:lpstr>
      <vt:lpstr>Shift Operations</vt:lpstr>
      <vt:lpstr>PowerPoint Presentation</vt:lpstr>
      <vt:lpstr>Reduce Actions</vt:lpstr>
      <vt:lpstr>PowerPoint Presentation</vt:lpstr>
      <vt:lpstr>Shift/Reduce and Reduce/ Reduce Errors</vt:lpstr>
      <vt:lpstr>Building Parse States</vt:lpstr>
      <vt:lpstr>PowerPoint Presentation</vt:lpstr>
      <vt:lpstr>Configuration Sets for CSX- Lite</vt:lpstr>
      <vt:lpstr>PowerPoint Presentation</vt:lpstr>
      <vt:lpstr>PowerPoint Presentation</vt:lpstr>
      <vt:lpstr>Parser Action Table</vt:lpstr>
      <vt:lpstr>PowerPoint Presentation</vt:lpstr>
      <vt:lpstr>PowerPoint Presentation</vt:lpstr>
      <vt:lpstr>LALR Parser Driver</vt:lpstr>
      <vt:lpstr>Action Table for CSX-Lite</vt:lpstr>
      <vt:lpstr>GoTo Table for CSX-Lite</vt:lpstr>
      <vt:lpstr>PowerPoint Presentation</vt:lpstr>
      <vt:lpstr>PowerPoint Presentation</vt:lpstr>
      <vt:lpstr>PowerPoint Presentation</vt:lpstr>
      <vt:lpstr>PowerPoint Presentation</vt:lpstr>
      <vt:lpstr>Error Detection in LALR Parsers</vt:lpstr>
      <vt:lpstr>PowerPoint Presentation</vt:lpstr>
      <vt:lpstr>LALR is More Powerful</vt:lpstr>
      <vt:lpstr>PowerPoint Presentation</vt:lpstr>
      <vt:lpstr>PowerPoint Presentation</vt:lpstr>
      <vt:lpstr>Grammar Engineering</vt:lpstr>
      <vt:lpstr>PowerPoint Presentation</vt:lpstr>
      <vt:lpstr>PowerPoint Presentation</vt:lpstr>
      <vt:lpstr>PowerPoint Presentation</vt:lpstr>
      <vt:lpstr>Properties of LL and LALR Parsers</vt:lpstr>
      <vt:lpstr>PowerPoint Presentation</vt:lpstr>
      <vt:lpstr>PowerPoint Presentation</vt:lpstr>
      <vt:lpstr>Reading Assignment</vt:lpstr>
      <vt:lpstr>Symbol Tables in CSX</vt:lpstr>
      <vt:lpstr>PowerPoint Presentation</vt:lpstr>
      <vt:lpstr>CSX Limits  Forward References</vt:lpstr>
      <vt:lpstr>Forward References to Methods Require Two Passes</vt:lpstr>
      <vt:lpstr>PowerPoint Presentation</vt:lpstr>
      <vt:lpstr>Incomplete Declarations</vt:lpstr>
      <vt:lpstr>PowerPoint Presentation</vt:lpstr>
      <vt:lpstr>Classes, Structs and Records</vt:lpstr>
      <vt:lpstr>PowerPoint Presentation</vt:lpstr>
      <vt:lpstr>Internal and External Field Access</vt:lpstr>
      <vt:lpstr>PowerPoint Presentation</vt:lpstr>
      <vt:lpstr>PowerPoint Presentation</vt:lpstr>
      <vt:lpstr>Public and Private Access</vt:lpstr>
      <vt:lpstr>PowerPoint Presentation</vt:lpstr>
      <vt:lpstr>Packages and Imports</vt:lpstr>
      <vt:lpstr>PowerPoint Presentation</vt:lpstr>
      <vt:lpstr>Classfiles and Object Files</vt:lpstr>
      <vt:lpstr>PowerPoint Presentation</vt:lpstr>
      <vt:lpstr>Overloading</vt:lpstr>
      <vt:lpstr>PowerPoint Presentation</vt:lpstr>
      <vt:lpstr>Overloaded Operators</vt:lpstr>
      <vt:lpstr>PowerPoint Presentation</vt:lpstr>
      <vt:lpstr>Contextual Resolution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84</cp:revision>
  <cp:lastPrinted>2016-02-23T19:51:58Z</cp:lastPrinted>
  <dcterms:created xsi:type="dcterms:W3CDTF">2016-01-21T13:56:32Z</dcterms:created>
  <dcterms:modified xsi:type="dcterms:W3CDTF">2018-11-01T18:15:12Z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