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303" r:id="rId2"/>
    <p:sldId id="361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2" r:id="rId23"/>
    <p:sldId id="383" r:id="rId24"/>
    <p:sldId id="384" r:id="rId25"/>
    <p:sldId id="385" r:id="rId26"/>
    <p:sldId id="386" r:id="rId27"/>
    <p:sldId id="387" r:id="rId28"/>
    <p:sldId id="388" r:id="rId29"/>
    <p:sldId id="389" r:id="rId30"/>
    <p:sldId id="390" r:id="rId31"/>
    <p:sldId id="391" r:id="rId32"/>
    <p:sldId id="392" r:id="rId33"/>
    <p:sldId id="393" r:id="rId34"/>
    <p:sldId id="394" r:id="rId35"/>
    <p:sldId id="395" r:id="rId36"/>
    <p:sldId id="396" r:id="rId37"/>
    <p:sldId id="397" r:id="rId38"/>
    <p:sldId id="398" r:id="rId39"/>
    <p:sldId id="399" r:id="rId40"/>
    <p:sldId id="400" r:id="rId41"/>
    <p:sldId id="401" r:id="rId42"/>
    <p:sldId id="402" r:id="rId43"/>
    <p:sldId id="403" r:id="rId44"/>
    <p:sldId id="404" r:id="rId45"/>
    <p:sldId id="405" r:id="rId46"/>
    <p:sldId id="406" r:id="rId47"/>
    <p:sldId id="407" r:id="rId48"/>
    <p:sldId id="408" r:id="rId49"/>
  </p:sldIdLst>
  <p:sldSz cx="7772400" cy="10058400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2240" y="2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74812-581A-F145-904B-D1A122A16EB6}" type="datetimeFigureOut">
              <a:rPr lang="en-US" smtClean="0"/>
              <a:t>4/7/16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75E83-5105-CE43-A63A-4F49D5387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0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187" y="457187"/>
            <a:ext cx="6859905" cy="0"/>
          </a:xfrm>
          <a:custGeom>
            <a:avLst/>
            <a:gdLst/>
            <a:ahLst/>
            <a:cxnLst/>
            <a:rect l="l" t="t" r="r" b="b"/>
            <a:pathLst>
              <a:path w="6859905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315187" y="457187"/>
            <a:ext cx="0" cy="8917305"/>
          </a:xfrm>
          <a:custGeom>
            <a:avLst/>
            <a:gdLst/>
            <a:ahLst/>
            <a:cxnLst/>
            <a:rect l="l" t="t" r="r" b="b"/>
            <a:pathLst>
              <a:path h="8917305">
                <a:moveTo>
                  <a:pt x="0" y="0"/>
                </a:moveTo>
                <a:lnTo>
                  <a:pt x="0" y="8916924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5663" y="9372587"/>
            <a:ext cx="6859905" cy="0"/>
          </a:xfrm>
          <a:custGeom>
            <a:avLst/>
            <a:gdLst/>
            <a:ahLst/>
            <a:cxnLst/>
            <a:rect l="l" t="t" r="r" b="b"/>
            <a:pathLst>
              <a:path w="6859905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7187" y="455663"/>
            <a:ext cx="0" cy="8917305"/>
          </a:xfrm>
          <a:custGeom>
            <a:avLst/>
            <a:gdLst/>
            <a:ahLst/>
            <a:cxnLst/>
            <a:rect l="l" t="t" r="r" b="b"/>
            <a:pathLst>
              <a:path h="8917305">
                <a:moveTo>
                  <a:pt x="0" y="0"/>
                </a:moveTo>
                <a:lnTo>
                  <a:pt x="0" y="8916924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688" y="965591"/>
            <a:ext cx="5969022" cy="914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8260" y="1666455"/>
            <a:ext cx="5775878" cy="699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5176" y="9503467"/>
            <a:ext cx="108966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63295" y="9546159"/>
            <a:ext cx="17589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8680">
              <a:lnSpc>
                <a:spcPct val="100000"/>
              </a:lnSpc>
            </a:pPr>
            <a:r>
              <a:rPr sz="4400" spc="-30" dirty="0">
                <a:solidFill>
                  <a:srgbClr val="FF0000"/>
                </a:solidFill>
              </a:rPr>
              <a:t>CS</a:t>
            </a:r>
            <a:r>
              <a:rPr sz="4400" spc="5" dirty="0">
                <a:solidFill>
                  <a:srgbClr val="FF0000"/>
                </a:solidFill>
              </a:rPr>
              <a:t> </a:t>
            </a:r>
            <a:r>
              <a:rPr sz="4400" spc="-25" dirty="0">
                <a:solidFill>
                  <a:srgbClr val="FF0000"/>
                </a:solidFill>
              </a:rPr>
              <a:t>536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630">
              <a:lnSpc>
                <a:spcPct val="10000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451861" y="2069983"/>
            <a:ext cx="4982210" cy="34201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12395" algn="ctr">
              <a:lnSpc>
                <a:spcPts val="3600"/>
              </a:lnSpc>
            </a:pP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Int</a:t>
            </a:r>
            <a:r>
              <a:rPr sz="36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odu</a:t>
            </a:r>
            <a:r>
              <a:rPr sz="36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t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sz="36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36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og</a:t>
            </a:r>
            <a:r>
              <a:rPr sz="3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amm</a:t>
            </a:r>
            <a:r>
              <a:rPr sz="3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Languag</a:t>
            </a:r>
            <a:r>
              <a:rPr sz="3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Comp</a:t>
            </a:r>
            <a:r>
              <a:rPr sz="3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iler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3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R="102235" algn="ctr">
              <a:lnSpc>
                <a:spcPct val="100000"/>
              </a:lnSpc>
              <a:spcBef>
                <a:spcPts val="1785"/>
              </a:spcBef>
            </a:pPr>
            <a:r>
              <a:rPr sz="3000" b="1" dirty="0">
                <a:solidFill>
                  <a:srgbClr val="FF0000"/>
                </a:solidFill>
                <a:latin typeface="Times New Roman"/>
                <a:cs typeface="Times New Roman"/>
              </a:rPr>
              <a:t>Cha</a:t>
            </a:r>
            <a:r>
              <a:rPr sz="30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rles N. Fischer</a:t>
            </a:r>
            <a:endParaRPr sz="30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R="107314" algn="ctr">
              <a:lnSpc>
                <a:spcPct val="100000"/>
              </a:lnSpc>
            </a:pPr>
            <a:r>
              <a:rPr lang="en-US" sz="30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Lecture </a:t>
            </a:r>
            <a:r>
              <a:rPr lang="en-US" sz="30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12</a:t>
            </a:r>
            <a:endParaRPr sz="3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7918"/>
            <a:ext cx="5361305" cy="2044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5" dirty="0">
                <a:latin typeface="Lucida Sans"/>
                <a:cs typeface="Lucida Sans"/>
              </a:rPr>
              <a:t>Nor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ally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lit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2.51</a:t>
            </a:r>
            <a:r>
              <a:rPr sz="2600" b="1" spc="-72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 pro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edure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b="1" spc="-745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700" i="1" spc="-30" dirty="0">
                <a:latin typeface="Lucida Sans"/>
                <a:cs typeface="Lucida Sans"/>
              </a:rPr>
              <a:t>no</a:t>
            </a:r>
            <a:r>
              <a:rPr sz="2700" i="1" spc="-25" dirty="0">
                <a:latin typeface="Lucida Sans"/>
                <a:cs typeface="Lucida Sans"/>
              </a:rPr>
              <a:t>t</a:t>
            </a:r>
            <a:r>
              <a:rPr sz="2700" i="1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stored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’s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beca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values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 data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stored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 disappear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call.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98260" y="1666455"/>
            <a:ext cx="5554940" cy="4478978"/>
          </a:xfrm>
          <a:prstGeom prst="rect">
            <a:avLst/>
          </a:prstGeom>
        </p:spPr>
        <p:txBody>
          <a:bodyPr vert="horz" wrap="square" lIns="0" tIns="1002851" rIns="0" bIns="0" rtlCol="0">
            <a:spAutoFit/>
          </a:bodyPr>
          <a:lstStyle/>
          <a:p>
            <a:pPr marL="385445" marR="5080">
              <a:lnSpc>
                <a:spcPts val="2700"/>
              </a:lnSpc>
            </a:pPr>
            <a:endParaRPr lang="en-US" spc="-15" dirty="0" smtClean="0"/>
          </a:p>
          <a:p>
            <a:pPr marL="385445" marR="5080">
              <a:lnSpc>
                <a:spcPts val="2700"/>
              </a:lnSpc>
            </a:pPr>
            <a:endParaRPr lang="en-US" spc="-15" dirty="0"/>
          </a:p>
          <a:p>
            <a:pPr marL="385445" marR="5080">
              <a:lnSpc>
                <a:spcPts val="2700"/>
              </a:lnSpc>
            </a:pPr>
            <a:r>
              <a:rPr lang="en-US" spc="-5" dirty="0" smtClean="0"/>
              <a:t>It is easier and more</a:t>
            </a:r>
            <a:r>
              <a:rPr spc="-5" dirty="0" smtClean="0"/>
              <a:t> </a:t>
            </a:r>
            <a:r>
              <a:rPr spc="-15" dirty="0"/>
              <a:t>efficient</a:t>
            </a:r>
            <a:r>
              <a:rPr dirty="0"/>
              <a:t> </a:t>
            </a:r>
            <a:r>
              <a:rPr spc="-15" dirty="0"/>
              <a:t>to allocate</a:t>
            </a:r>
            <a:r>
              <a:rPr spc="5" dirty="0"/>
              <a:t> </a:t>
            </a:r>
            <a:r>
              <a:rPr spc="-15" dirty="0" smtClean="0"/>
              <a:t>literals</a:t>
            </a:r>
            <a:r>
              <a:rPr dirty="0" smtClean="0"/>
              <a:t> </a:t>
            </a:r>
            <a:r>
              <a:rPr spc="-15" dirty="0"/>
              <a:t>in</a:t>
            </a:r>
            <a:r>
              <a:rPr spc="5" dirty="0"/>
              <a:t> </a:t>
            </a:r>
            <a:r>
              <a:rPr spc="-15" dirty="0"/>
              <a:t>a</a:t>
            </a:r>
            <a:r>
              <a:rPr spc="10" dirty="0"/>
              <a:t> </a:t>
            </a:r>
            <a:r>
              <a:rPr sz="2700" i="1" spc="-75" dirty="0">
                <a:latin typeface="Lucida Sans"/>
                <a:cs typeface="Lucida Sans"/>
              </a:rPr>
              <a:t>static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700" i="1" spc="-160" dirty="0">
                <a:latin typeface="Lucida Sans"/>
                <a:cs typeface="Lucida Sans"/>
              </a:rPr>
              <a:t>are</a:t>
            </a:r>
            <a:r>
              <a:rPr sz="2700" i="1" spc="-180" dirty="0">
                <a:latin typeface="Lucida Sans"/>
                <a:cs typeface="Lucida Sans"/>
              </a:rPr>
              <a:t>a</a:t>
            </a:r>
            <a:r>
              <a:rPr spc="-15" dirty="0"/>
              <a:t>, often</a:t>
            </a:r>
            <a:r>
              <a:rPr spc="5" dirty="0"/>
              <a:t> </a:t>
            </a:r>
            <a:r>
              <a:rPr spc="-15" dirty="0"/>
              <a:t>called</a:t>
            </a:r>
            <a:r>
              <a:rPr dirty="0"/>
              <a:t> </a:t>
            </a:r>
            <a:r>
              <a:rPr spc="-15" dirty="0"/>
              <a:t>a</a:t>
            </a:r>
            <a:r>
              <a:rPr spc="10" dirty="0"/>
              <a:t> </a:t>
            </a:r>
            <a:r>
              <a:rPr sz="2700" i="1" spc="-35" dirty="0">
                <a:latin typeface="Lucida Sans"/>
                <a:cs typeface="Lucida Sans"/>
              </a:rPr>
              <a:t>lit</a:t>
            </a:r>
            <a:r>
              <a:rPr sz="2700" i="1" spc="-40" dirty="0">
                <a:latin typeface="Lucida Sans"/>
                <a:cs typeface="Lucida Sans"/>
              </a:rPr>
              <a:t>e</a:t>
            </a:r>
            <a:r>
              <a:rPr sz="2700" i="1" spc="-215" dirty="0">
                <a:latin typeface="Lucida Sans"/>
                <a:cs typeface="Lucida Sans"/>
              </a:rPr>
              <a:t>r</a:t>
            </a:r>
            <a:r>
              <a:rPr sz="2700" i="1" spc="-260" dirty="0">
                <a:latin typeface="Lucida Sans"/>
                <a:cs typeface="Lucida Sans"/>
              </a:rPr>
              <a:t>a</a:t>
            </a:r>
            <a:r>
              <a:rPr sz="2700" i="1" spc="-35" dirty="0">
                <a:latin typeface="Lucida Sans"/>
                <a:cs typeface="Lucida Sans"/>
              </a:rPr>
              <a:t>l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700" i="1" spc="10" dirty="0">
                <a:latin typeface="Lucida Sans"/>
                <a:cs typeface="Lucida Sans"/>
              </a:rPr>
              <a:t>poo</a:t>
            </a:r>
            <a:r>
              <a:rPr sz="2700" i="1" spc="5" dirty="0">
                <a:latin typeface="Lucida Sans"/>
                <a:cs typeface="Lucida Sans"/>
              </a:rPr>
              <a:t>l</a:t>
            </a:r>
            <a:r>
              <a:rPr sz="2700" i="1" spc="-10" dirty="0">
                <a:latin typeface="Lucida Sans"/>
                <a:cs typeface="Lucida Sans"/>
              </a:rPr>
              <a:t> </a:t>
            </a:r>
            <a:r>
              <a:rPr spc="-15" dirty="0"/>
              <a:t>or </a:t>
            </a:r>
            <a:r>
              <a:rPr sz="2700" i="1" spc="-60" dirty="0">
                <a:latin typeface="Lucida Sans"/>
                <a:cs typeface="Lucida Sans"/>
              </a:rPr>
              <a:t>constant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700" i="1" spc="15" dirty="0">
                <a:latin typeface="Lucida Sans"/>
                <a:cs typeface="Lucida Sans"/>
              </a:rPr>
              <a:t>poo</a:t>
            </a:r>
            <a:r>
              <a:rPr sz="2700" i="1" spc="20" dirty="0">
                <a:latin typeface="Lucida Sans"/>
                <a:cs typeface="Lucida Sans"/>
              </a:rPr>
              <a:t>l</a:t>
            </a:r>
            <a:r>
              <a:rPr spc="-10" dirty="0"/>
              <a:t>.</a:t>
            </a:r>
            <a:r>
              <a:rPr dirty="0"/>
              <a:t> </a:t>
            </a:r>
            <a:r>
              <a:rPr spc="-20" dirty="0"/>
              <a:t>Ja</a:t>
            </a:r>
            <a:r>
              <a:rPr dirty="0"/>
              <a:t>v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20" dirty="0"/>
              <a:t>u</a:t>
            </a:r>
            <a:r>
              <a:rPr spc="-5" dirty="0"/>
              <a:t>s</a:t>
            </a:r>
            <a:r>
              <a:rPr spc="-20" dirty="0"/>
              <a:t>e</a:t>
            </a:r>
            <a:r>
              <a:rPr spc="-15" dirty="0"/>
              <a:t>s</a:t>
            </a:r>
            <a:r>
              <a:rPr spc="10" dirty="0"/>
              <a:t> </a:t>
            </a:r>
            <a:r>
              <a:rPr spc="-15" dirty="0"/>
              <a:t>a constant</a:t>
            </a:r>
            <a:r>
              <a:rPr spc="10" dirty="0"/>
              <a:t> </a:t>
            </a:r>
            <a:r>
              <a:rPr spc="-15" dirty="0"/>
              <a:t>pool</a:t>
            </a:r>
            <a:r>
              <a:rPr spc="5" dirty="0"/>
              <a:t> </a:t>
            </a:r>
            <a:r>
              <a:rPr spc="-15" dirty="0"/>
              <a:t>to</a:t>
            </a:r>
            <a:r>
              <a:rPr dirty="0"/>
              <a:t> </a:t>
            </a:r>
            <a:r>
              <a:rPr spc="-15" dirty="0"/>
              <a:t>store</a:t>
            </a:r>
            <a:r>
              <a:rPr spc="-5" dirty="0"/>
              <a:t> </a:t>
            </a:r>
            <a:r>
              <a:rPr spc="-15" dirty="0"/>
              <a:t>literals, type,</a:t>
            </a:r>
            <a:r>
              <a:rPr spc="-5" dirty="0"/>
              <a:t> </a:t>
            </a:r>
            <a:r>
              <a:rPr spc="-20" dirty="0"/>
              <a:t>method</a:t>
            </a:r>
            <a:r>
              <a:rPr spc="-5" dirty="0"/>
              <a:t> </a:t>
            </a:r>
            <a:r>
              <a:rPr spc="-20" dirty="0"/>
              <a:t>and</a:t>
            </a:r>
            <a:r>
              <a:rPr spc="-5" dirty="0"/>
              <a:t> </a:t>
            </a:r>
            <a:r>
              <a:rPr spc="-15" dirty="0"/>
              <a:t>interface</a:t>
            </a:r>
            <a:r>
              <a:rPr spc="-10" dirty="0"/>
              <a:t> in</a:t>
            </a:r>
            <a:r>
              <a:rPr spc="-15" dirty="0"/>
              <a:t>formation</a:t>
            </a:r>
            <a:r>
              <a:rPr dirty="0"/>
              <a:t> </a:t>
            </a:r>
            <a:r>
              <a:rPr spc="-20" dirty="0"/>
              <a:t>a</a:t>
            </a:r>
            <a:r>
              <a:rPr spc="-15" dirty="0"/>
              <a:t>s</a:t>
            </a:r>
            <a:r>
              <a:rPr dirty="0"/>
              <a:t> </a:t>
            </a:r>
            <a:r>
              <a:rPr spc="-15" dirty="0"/>
              <a:t>well</a:t>
            </a:r>
            <a:r>
              <a:rPr spc="-10" dirty="0"/>
              <a:t> </a:t>
            </a:r>
            <a:r>
              <a:rPr spc="-15" dirty="0"/>
              <a:t>as</a:t>
            </a:r>
            <a:r>
              <a:rPr spc="10" dirty="0"/>
              <a:t> </a:t>
            </a:r>
            <a:r>
              <a:rPr spc="-15" dirty="0"/>
              <a:t>cla</a:t>
            </a:r>
            <a:r>
              <a:rPr spc="-5" dirty="0"/>
              <a:t>s</a:t>
            </a:r>
            <a:r>
              <a:rPr spc="-15" dirty="0"/>
              <a:t>s</a:t>
            </a:r>
            <a:r>
              <a:rPr dirty="0"/>
              <a:t> </a:t>
            </a:r>
            <a:r>
              <a:rPr spc="-15" dirty="0"/>
              <a:t>a</a:t>
            </a:r>
            <a:r>
              <a:rPr spc="-10" dirty="0"/>
              <a:t>n</a:t>
            </a:r>
            <a:r>
              <a:rPr spc="-20" dirty="0"/>
              <a:t>d</a:t>
            </a:r>
            <a:r>
              <a:rPr spc="-15" dirty="0"/>
              <a:t> field</a:t>
            </a:r>
            <a:r>
              <a:rPr spc="-5" dirty="0"/>
              <a:t> </a:t>
            </a:r>
            <a:r>
              <a:rPr spc="-20" dirty="0"/>
              <a:t>n</a:t>
            </a:r>
            <a:r>
              <a:rPr spc="-10" dirty="0"/>
              <a:t>a</a:t>
            </a:r>
            <a:r>
              <a:rPr spc="-15" dirty="0"/>
              <a:t>mes.</a:t>
            </a:r>
            <a:endParaRPr sz="27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4719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600"/>
              </a:lnSpc>
            </a:pPr>
            <a:r>
              <a:rPr sz="3400" spc="-5" dirty="0">
                <a:solidFill>
                  <a:srgbClr val="FF0000"/>
                </a:solidFill>
              </a:rPr>
              <a:t>A</a:t>
            </a:r>
            <a:r>
              <a:rPr sz="3400" spc="-20" dirty="0">
                <a:solidFill>
                  <a:srgbClr val="FF0000"/>
                </a:solidFill>
              </a:rPr>
              <a:t>cce</a:t>
            </a:r>
            <a:r>
              <a:rPr sz="3400" spc="-5" dirty="0">
                <a:solidFill>
                  <a:srgbClr val="FF0000"/>
                </a:solidFill>
              </a:rPr>
              <a:t>ss</a:t>
            </a:r>
            <a:r>
              <a:rPr sz="3400" spc="-10" dirty="0">
                <a:solidFill>
                  <a:srgbClr val="FF0000"/>
                </a:solidFill>
              </a:rPr>
              <a:t>i</a:t>
            </a:r>
            <a:r>
              <a:rPr sz="3400" spc="-5" dirty="0">
                <a:solidFill>
                  <a:srgbClr val="FF0000"/>
                </a:solidFill>
              </a:rPr>
              <a:t>n</a:t>
            </a:r>
            <a:r>
              <a:rPr sz="3400" dirty="0">
                <a:solidFill>
                  <a:srgbClr val="FF0000"/>
                </a:solidFill>
              </a:rPr>
              <a:t>g</a:t>
            </a:r>
            <a:r>
              <a:rPr sz="3400" spc="-5" dirty="0">
                <a:solidFill>
                  <a:srgbClr val="FF0000"/>
                </a:solidFill>
              </a:rPr>
              <a:t> </a:t>
            </a:r>
            <a:r>
              <a:rPr sz="3400" spc="-20" dirty="0">
                <a:solidFill>
                  <a:srgbClr val="FF0000"/>
                </a:solidFill>
              </a:rPr>
              <a:t>Fr</a:t>
            </a:r>
            <a:r>
              <a:rPr sz="3400" spc="-5" dirty="0">
                <a:solidFill>
                  <a:srgbClr val="FF0000"/>
                </a:solidFill>
              </a:rPr>
              <a:t>am</a:t>
            </a:r>
            <a:r>
              <a:rPr sz="3400" spc="-20" dirty="0">
                <a:solidFill>
                  <a:srgbClr val="FF0000"/>
                </a:solidFill>
              </a:rPr>
              <a:t>e</a:t>
            </a:r>
            <a:r>
              <a:rPr sz="3400" dirty="0">
                <a:solidFill>
                  <a:srgbClr val="FF0000"/>
                </a:solidFill>
              </a:rPr>
              <a:t>s</a:t>
            </a:r>
            <a:r>
              <a:rPr sz="3400" spc="-5" dirty="0">
                <a:solidFill>
                  <a:srgbClr val="FF0000"/>
                </a:solidFill>
              </a:rPr>
              <a:t> a</a:t>
            </a:r>
            <a:r>
              <a:rPr sz="3400" dirty="0">
                <a:solidFill>
                  <a:srgbClr val="FF0000"/>
                </a:solidFill>
              </a:rPr>
              <a:t>t</a:t>
            </a:r>
            <a:r>
              <a:rPr sz="3400" spc="-5" dirty="0">
                <a:solidFill>
                  <a:srgbClr val="FF0000"/>
                </a:solidFill>
              </a:rPr>
              <a:t> Run</a:t>
            </a:r>
            <a:r>
              <a:rPr sz="3400" dirty="0">
                <a:solidFill>
                  <a:srgbClr val="FF0000"/>
                </a:solidFill>
              </a:rPr>
              <a:t>- </a:t>
            </a:r>
            <a:r>
              <a:rPr sz="3400" spc="-100" dirty="0">
                <a:solidFill>
                  <a:srgbClr val="FF0000"/>
                </a:solidFill>
              </a:rPr>
              <a:t>T</a:t>
            </a:r>
            <a:r>
              <a:rPr sz="3400" dirty="0">
                <a:solidFill>
                  <a:srgbClr val="FF0000"/>
                </a:solidFill>
              </a:rPr>
              <a:t>im</a:t>
            </a:r>
            <a:r>
              <a:rPr sz="3400" spc="-2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5445" marR="8255">
              <a:lnSpc>
                <a:spcPts val="2700"/>
              </a:lnSpc>
            </a:pPr>
            <a:r>
              <a:rPr spc="-15" dirty="0"/>
              <a:t>During execution</a:t>
            </a:r>
            <a:r>
              <a:rPr spc="5" dirty="0"/>
              <a:t> </a:t>
            </a:r>
            <a:r>
              <a:rPr spc="-15" dirty="0"/>
              <a:t>there</a:t>
            </a:r>
            <a:r>
              <a:rPr dirty="0"/>
              <a:t> </a:t>
            </a:r>
            <a:r>
              <a:rPr spc="-15" dirty="0"/>
              <a:t>can</a:t>
            </a:r>
            <a:r>
              <a:rPr dirty="0"/>
              <a:t> </a:t>
            </a:r>
            <a:r>
              <a:rPr spc="-20" dirty="0"/>
              <a:t>be</a:t>
            </a:r>
            <a:r>
              <a:rPr spc="-10" dirty="0"/>
              <a:t> </a:t>
            </a:r>
            <a:r>
              <a:rPr spc="-15" dirty="0"/>
              <a:t>many</a:t>
            </a:r>
            <a:r>
              <a:rPr spc="-150" dirty="0"/>
              <a:t> </a:t>
            </a:r>
            <a:r>
              <a:rPr spc="-10" dirty="0"/>
              <a:t>frame</a:t>
            </a:r>
            <a:r>
              <a:rPr spc="-15" dirty="0"/>
              <a:t>s</a:t>
            </a:r>
            <a:r>
              <a:rPr spc="-150" dirty="0"/>
              <a:t> </a:t>
            </a:r>
            <a:r>
              <a:rPr spc="-20" dirty="0"/>
              <a:t>on</a:t>
            </a:r>
            <a:r>
              <a:rPr spc="-145" dirty="0"/>
              <a:t> </a:t>
            </a:r>
            <a:r>
              <a:rPr spc="-15" dirty="0"/>
              <a:t>the</a:t>
            </a:r>
            <a:r>
              <a:rPr spc="-140" dirty="0"/>
              <a:t> </a:t>
            </a:r>
            <a:r>
              <a:rPr spc="-15" dirty="0"/>
              <a:t>sta</a:t>
            </a:r>
            <a:r>
              <a:rPr spc="-25" dirty="0"/>
              <a:t>c</a:t>
            </a:r>
            <a:r>
              <a:rPr spc="-15" dirty="0"/>
              <a:t>k.</a:t>
            </a:r>
            <a:r>
              <a:rPr spc="-140" dirty="0"/>
              <a:t> </a:t>
            </a:r>
            <a:r>
              <a:rPr spc="-20" dirty="0"/>
              <a:t>When</a:t>
            </a:r>
            <a:r>
              <a:rPr spc="-130" dirty="0"/>
              <a:t> </a:t>
            </a:r>
            <a:r>
              <a:rPr spc="-15" dirty="0"/>
              <a:t>a pro</a:t>
            </a:r>
            <a:r>
              <a:rPr spc="-25" dirty="0"/>
              <a:t>c</a:t>
            </a:r>
            <a:r>
              <a:rPr spc="-15" dirty="0"/>
              <a:t>edure</a:t>
            </a:r>
            <a:r>
              <a:rPr spc="-85" dirty="0"/>
              <a:t> </a:t>
            </a:r>
            <a:r>
              <a:rPr spc="-20" dirty="0">
                <a:latin typeface="Courier"/>
                <a:cs typeface="Courier"/>
              </a:rPr>
              <a:t>A</a:t>
            </a:r>
            <a:r>
              <a:rPr spc="-825" dirty="0">
                <a:latin typeface="Courier"/>
                <a:cs typeface="Courier"/>
              </a:rPr>
              <a:t> </a:t>
            </a:r>
            <a:r>
              <a:rPr spc="-15" dirty="0"/>
              <a:t>calls</a:t>
            </a:r>
            <a:r>
              <a:rPr spc="-85" dirty="0"/>
              <a:t> </a:t>
            </a:r>
            <a:r>
              <a:rPr spc="-15" dirty="0"/>
              <a:t>a</a:t>
            </a:r>
            <a:r>
              <a:rPr spc="-90" dirty="0"/>
              <a:t> </a:t>
            </a:r>
            <a:r>
              <a:rPr spc="-15" dirty="0"/>
              <a:t>procedure</a:t>
            </a:r>
            <a:r>
              <a:rPr spc="-60" dirty="0"/>
              <a:t> </a:t>
            </a:r>
            <a:r>
              <a:rPr spc="-20" dirty="0">
                <a:latin typeface="Courier"/>
                <a:cs typeface="Courier"/>
              </a:rPr>
              <a:t>B</a:t>
            </a:r>
            <a:r>
              <a:rPr spc="-10" dirty="0"/>
              <a:t>,</a:t>
            </a:r>
            <a:r>
              <a:rPr spc="-90" dirty="0"/>
              <a:t> </a:t>
            </a:r>
            <a:r>
              <a:rPr spc="-15" dirty="0"/>
              <a:t>a</a:t>
            </a:r>
            <a:r>
              <a:rPr spc="-10" dirty="0"/>
              <a:t> fr</a:t>
            </a:r>
            <a:r>
              <a:rPr spc="-15" dirty="0"/>
              <a:t>ame</a:t>
            </a:r>
            <a:r>
              <a:rPr dirty="0"/>
              <a:t> </a:t>
            </a:r>
            <a:r>
              <a:rPr spc="-15" dirty="0"/>
              <a:t>for</a:t>
            </a:r>
            <a:r>
              <a:rPr spc="5" dirty="0"/>
              <a:t> </a:t>
            </a:r>
            <a:r>
              <a:rPr spc="-20" dirty="0">
                <a:latin typeface="Courier"/>
                <a:cs typeface="Courier"/>
              </a:rPr>
              <a:t>B</a:t>
            </a:r>
            <a:r>
              <a:rPr spc="-15" dirty="0"/>
              <a:t>’s</a:t>
            </a:r>
            <a:r>
              <a:rPr spc="5" dirty="0"/>
              <a:t> </a:t>
            </a:r>
            <a:r>
              <a:rPr spc="-20" dirty="0"/>
              <a:t>loc</a:t>
            </a:r>
            <a:r>
              <a:rPr spc="-10" dirty="0"/>
              <a:t>al</a:t>
            </a:r>
            <a:r>
              <a:rPr dirty="0"/>
              <a:t> </a:t>
            </a:r>
            <a:r>
              <a:rPr spc="-15" dirty="0"/>
              <a:t>v</a:t>
            </a:r>
            <a:r>
              <a:rPr spc="-10" dirty="0"/>
              <a:t>a</a:t>
            </a:r>
            <a:r>
              <a:rPr spc="-20" dirty="0"/>
              <a:t>riabl</a:t>
            </a:r>
            <a:r>
              <a:rPr spc="-10" dirty="0"/>
              <a:t>e</a:t>
            </a:r>
            <a:r>
              <a:rPr spc="-15" dirty="0"/>
              <a:t>s</a:t>
            </a:r>
            <a:r>
              <a:rPr spc="5" dirty="0"/>
              <a:t> </a:t>
            </a:r>
            <a:r>
              <a:rPr spc="-20" dirty="0"/>
              <a:t>is</a:t>
            </a:r>
            <a:r>
              <a:rPr spc="-15" dirty="0"/>
              <a:t> </a:t>
            </a:r>
            <a:r>
              <a:rPr spc="-20" dirty="0"/>
              <a:t>pushed</a:t>
            </a:r>
            <a:r>
              <a:rPr spc="-10" dirty="0"/>
              <a:t> </a:t>
            </a:r>
            <a:r>
              <a:rPr spc="-20" dirty="0"/>
              <a:t>on </a:t>
            </a:r>
            <a:r>
              <a:rPr spc="-15" dirty="0"/>
              <a:t>the</a:t>
            </a:r>
            <a:r>
              <a:rPr spc="-20" dirty="0"/>
              <a:t> </a:t>
            </a:r>
            <a:r>
              <a:rPr spc="-10" dirty="0"/>
              <a:t>stack,</a:t>
            </a:r>
            <a:r>
              <a:rPr spc="-30" dirty="0"/>
              <a:t> </a:t>
            </a:r>
            <a:r>
              <a:rPr spc="-15" dirty="0"/>
              <a:t>covering</a:t>
            </a:r>
            <a:r>
              <a:rPr spc="-5" dirty="0"/>
              <a:t> </a:t>
            </a:r>
            <a:r>
              <a:rPr spc="-20" dirty="0">
                <a:latin typeface="Courier"/>
                <a:cs typeface="Courier"/>
              </a:rPr>
              <a:t>A</a:t>
            </a:r>
            <a:r>
              <a:rPr spc="-10" dirty="0"/>
              <a:t>’s fr</a:t>
            </a:r>
            <a:r>
              <a:rPr spc="-15" dirty="0"/>
              <a:t>ame.</a:t>
            </a:r>
            <a:r>
              <a:rPr spc="-10" dirty="0"/>
              <a:t> </a:t>
            </a:r>
            <a:r>
              <a:rPr spc="-20" dirty="0">
                <a:latin typeface="Courier"/>
                <a:cs typeface="Courier"/>
              </a:rPr>
              <a:t>A</a:t>
            </a:r>
            <a:r>
              <a:rPr spc="-15" dirty="0"/>
              <a:t>’s</a:t>
            </a:r>
            <a:r>
              <a:rPr spc="5" dirty="0"/>
              <a:t> </a:t>
            </a:r>
            <a:r>
              <a:rPr spc="-15" dirty="0"/>
              <a:t>frame</a:t>
            </a:r>
            <a:r>
              <a:rPr dirty="0"/>
              <a:t> </a:t>
            </a:r>
            <a:r>
              <a:rPr spc="-15" dirty="0"/>
              <a:t>can’t</a:t>
            </a:r>
            <a:r>
              <a:rPr spc="5" dirty="0"/>
              <a:t> </a:t>
            </a:r>
            <a:r>
              <a:rPr spc="-25" dirty="0"/>
              <a:t>b</a:t>
            </a:r>
            <a:r>
              <a:rPr spc="-15" dirty="0"/>
              <a:t>e</a:t>
            </a:r>
            <a:r>
              <a:rPr dirty="0"/>
              <a:t> </a:t>
            </a:r>
            <a:r>
              <a:rPr spc="-25" dirty="0"/>
              <a:t>popped</a:t>
            </a:r>
            <a:r>
              <a:rPr spc="-15" dirty="0"/>
              <a:t> off</a:t>
            </a:r>
            <a:r>
              <a:rPr spc="10" dirty="0"/>
              <a:t> </a:t>
            </a:r>
            <a:r>
              <a:rPr spc="-20" dirty="0"/>
              <a:t>becaus</a:t>
            </a:r>
            <a:r>
              <a:rPr spc="-15" dirty="0"/>
              <a:t>e</a:t>
            </a:r>
            <a:r>
              <a:rPr spc="20" dirty="0"/>
              <a:t> </a:t>
            </a:r>
            <a:r>
              <a:rPr spc="-20" dirty="0">
                <a:latin typeface="Courier"/>
                <a:cs typeface="Courier"/>
              </a:rPr>
              <a:t>A</a:t>
            </a:r>
            <a:r>
              <a:rPr spc="-745" dirty="0">
                <a:latin typeface="Courier"/>
                <a:cs typeface="Courier"/>
              </a:rPr>
              <a:t> </a:t>
            </a:r>
            <a:r>
              <a:rPr spc="-15" dirty="0"/>
              <a:t>w</a:t>
            </a:r>
            <a:r>
              <a:rPr spc="-10" dirty="0"/>
              <a:t>ill</a:t>
            </a:r>
            <a:r>
              <a:rPr spc="-5" dirty="0"/>
              <a:t> </a:t>
            </a:r>
            <a:r>
              <a:rPr spc="-20" dirty="0"/>
              <a:t>resume</a:t>
            </a:r>
            <a:r>
              <a:rPr spc="-15" dirty="0"/>
              <a:t> execution</a:t>
            </a:r>
            <a:r>
              <a:rPr spc="10" dirty="0"/>
              <a:t> </a:t>
            </a:r>
            <a:r>
              <a:rPr spc="-15" dirty="0"/>
              <a:t>after</a:t>
            </a:r>
            <a:r>
              <a:rPr spc="10" dirty="0"/>
              <a:t> </a:t>
            </a:r>
            <a:r>
              <a:rPr spc="-20" dirty="0">
                <a:latin typeface="Courier"/>
                <a:cs typeface="Courier"/>
              </a:rPr>
              <a:t>B</a:t>
            </a:r>
            <a:r>
              <a:rPr spc="-730" dirty="0">
                <a:latin typeface="Courier"/>
                <a:cs typeface="Courier"/>
              </a:rPr>
              <a:t> </a:t>
            </a:r>
            <a:r>
              <a:rPr spc="-15" dirty="0"/>
              <a:t>retur</a:t>
            </a:r>
            <a:r>
              <a:rPr spc="-10" dirty="0"/>
              <a:t>n</a:t>
            </a:r>
            <a:r>
              <a:rPr spc="-15" dirty="0"/>
              <a:t>s.</a:t>
            </a:r>
          </a:p>
          <a:p>
            <a:pPr marL="385445" marR="5080">
              <a:lnSpc>
                <a:spcPts val="2700"/>
              </a:lnSpc>
              <a:spcBef>
                <a:spcPts val="790"/>
              </a:spcBef>
            </a:pPr>
            <a:r>
              <a:rPr spc="-15" dirty="0"/>
              <a:t>For</a:t>
            </a:r>
            <a:r>
              <a:rPr spc="5" dirty="0"/>
              <a:t> </a:t>
            </a:r>
            <a:r>
              <a:rPr spc="-15" dirty="0"/>
              <a:t>recursive</a:t>
            </a:r>
            <a:r>
              <a:rPr spc="10" dirty="0"/>
              <a:t> </a:t>
            </a:r>
            <a:r>
              <a:rPr spc="-15" dirty="0"/>
              <a:t>routines</a:t>
            </a:r>
            <a:r>
              <a:rPr spc="10" dirty="0"/>
              <a:t> </a:t>
            </a:r>
            <a:r>
              <a:rPr spc="-15" dirty="0"/>
              <a:t>there</a:t>
            </a:r>
            <a:r>
              <a:rPr spc="5" dirty="0"/>
              <a:t> </a:t>
            </a:r>
            <a:r>
              <a:rPr spc="-25" dirty="0"/>
              <a:t>c</a:t>
            </a:r>
            <a:r>
              <a:rPr spc="-10" dirty="0"/>
              <a:t>a</a:t>
            </a:r>
            <a:r>
              <a:rPr spc="-20" dirty="0"/>
              <a:t>n</a:t>
            </a:r>
            <a:r>
              <a:rPr spc="-15" dirty="0"/>
              <a:t> be</a:t>
            </a:r>
            <a:r>
              <a:rPr spc="-155" dirty="0"/>
              <a:t> </a:t>
            </a:r>
            <a:r>
              <a:rPr spc="-20" dirty="0"/>
              <a:t>hun</a:t>
            </a:r>
            <a:r>
              <a:rPr spc="-10" dirty="0"/>
              <a:t>d</a:t>
            </a:r>
            <a:r>
              <a:rPr spc="-15" dirty="0"/>
              <a:t>reds</a:t>
            </a:r>
            <a:r>
              <a:rPr spc="-155" dirty="0"/>
              <a:t> </a:t>
            </a:r>
            <a:r>
              <a:rPr spc="-15" dirty="0"/>
              <a:t>or</a:t>
            </a:r>
            <a:r>
              <a:rPr spc="-155" dirty="0"/>
              <a:t> </a:t>
            </a:r>
            <a:r>
              <a:rPr spc="-15" dirty="0"/>
              <a:t>even</a:t>
            </a:r>
            <a:r>
              <a:rPr spc="-155" dirty="0"/>
              <a:t> </a:t>
            </a:r>
            <a:r>
              <a:rPr spc="-15" dirty="0"/>
              <a:t>thousands</a:t>
            </a:r>
            <a:r>
              <a:rPr spc="-155" dirty="0"/>
              <a:t> </a:t>
            </a:r>
            <a:r>
              <a:rPr spc="-15" dirty="0"/>
              <a:t>of frames</a:t>
            </a:r>
            <a:r>
              <a:rPr dirty="0"/>
              <a:t> </a:t>
            </a:r>
            <a:r>
              <a:rPr spc="-20" dirty="0"/>
              <a:t>on</a:t>
            </a:r>
            <a:r>
              <a:rPr spc="10" dirty="0"/>
              <a:t> </a:t>
            </a:r>
            <a:r>
              <a:rPr spc="-10" dirty="0"/>
              <a:t>th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15" dirty="0"/>
              <a:t>stack. All</a:t>
            </a:r>
            <a:r>
              <a:rPr spc="-5" dirty="0"/>
              <a:t> </a:t>
            </a:r>
            <a:r>
              <a:rPr spc="-15" dirty="0"/>
              <a:t>frames but</a:t>
            </a:r>
            <a:r>
              <a:rPr spc="5"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topmost</a:t>
            </a:r>
            <a:r>
              <a:rPr dirty="0"/>
              <a:t> </a:t>
            </a:r>
            <a:r>
              <a:rPr spc="-15" dirty="0"/>
              <a:t>represent suspen</a:t>
            </a:r>
            <a:r>
              <a:rPr spc="-10" dirty="0"/>
              <a:t>d</a:t>
            </a:r>
            <a:r>
              <a:rPr spc="-25" dirty="0"/>
              <a:t>e</a:t>
            </a:r>
            <a:r>
              <a:rPr spc="-20" dirty="0"/>
              <a:t>d</a:t>
            </a:r>
            <a:r>
              <a:rPr dirty="0"/>
              <a:t> </a:t>
            </a:r>
            <a:r>
              <a:rPr spc="-15" dirty="0"/>
              <a:t>subroutines,</a:t>
            </a:r>
            <a:r>
              <a:rPr spc="-20" dirty="0"/>
              <a:t> </a:t>
            </a:r>
            <a:r>
              <a:rPr spc="-10" dirty="0"/>
              <a:t>waiting fo</a:t>
            </a:r>
            <a:r>
              <a:rPr spc="-15" dirty="0"/>
              <a:t>r</a:t>
            </a:r>
            <a:r>
              <a:rPr spc="-5"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15" dirty="0"/>
              <a:t>call</a:t>
            </a:r>
            <a:r>
              <a:rPr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spc="-15" dirty="0"/>
              <a:t>return.</a:t>
            </a:r>
          </a:p>
          <a:p>
            <a:pPr marL="385445" marR="144145">
              <a:lnSpc>
                <a:spcPts val="2700"/>
              </a:lnSpc>
              <a:spcBef>
                <a:spcPts val="805"/>
              </a:spcBef>
            </a:pPr>
            <a:r>
              <a:rPr spc="-20" dirty="0"/>
              <a:t>The</a:t>
            </a:r>
            <a:r>
              <a:rPr spc="-5" dirty="0"/>
              <a:t> </a:t>
            </a:r>
            <a:r>
              <a:rPr spc="-15" dirty="0"/>
              <a:t>top</a:t>
            </a:r>
            <a:r>
              <a:rPr spc="-10" dirty="0"/>
              <a:t>m</a:t>
            </a:r>
            <a:r>
              <a:rPr spc="-15" dirty="0"/>
              <a:t>ost</a:t>
            </a:r>
            <a:r>
              <a:rPr spc="-5" dirty="0"/>
              <a:t> </a:t>
            </a:r>
            <a:r>
              <a:rPr spc="-15" dirty="0"/>
              <a:t>fra</a:t>
            </a:r>
            <a:r>
              <a:rPr spc="-10" dirty="0"/>
              <a:t>m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15" dirty="0"/>
              <a:t>is</a:t>
            </a:r>
            <a:r>
              <a:rPr spc="5" dirty="0"/>
              <a:t> </a:t>
            </a:r>
            <a:r>
              <a:rPr sz="2700" i="1" spc="-80" dirty="0">
                <a:latin typeface="Lucida Sans"/>
                <a:cs typeface="Lucida Sans"/>
              </a:rPr>
              <a:t>active</a:t>
            </a:r>
            <a:r>
              <a:rPr spc="-10" dirty="0"/>
              <a:t>;</a:t>
            </a:r>
            <a:r>
              <a:rPr spc="-5" dirty="0"/>
              <a:t> </a:t>
            </a:r>
            <a:r>
              <a:rPr spc="-15" dirty="0"/>
              <a:t>i</a:t>
            </a:r>
            <a:r>
              <a:rPr spc="-10" dirty="0"/>
              <a:t>t</a:t>
            </a:r>
            <a:r>
              <a:rPr dirty="0"/>
              <a:t> </a:t>
            </a:r>
            <a:r>
              <a:rPr spc="-20" dirty="0"/>
              <a:t>is</a:t>
            </a:r>
            <a:r>
              <a:rPr spc="-15" dirty="0"/>
              <a:t> important</a:t>
            </a:r>
            <a:r>
              <a:rPr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spc="-15" dirty="0"/>
              <a:t>access</a:t>
            </a:r>
            <a:r>
              <a:rPr dirty="0"/>
              <a:t> </a:t>
            </a:r>
            <a:r>
              <a:rPr spc="-10" dirty="0"/>
              <a:t>it</a:t>
            </a:r>
            <a:r>
              <a:rPr spc="-5" dirty="0"/>
              <a:t> </a:t>
            </a:r>
            <a:r>
              <a:rPr spc="-15" dirty="0"/>
              <a:t>directly.</a:t>
            </a:r>
            <a:endParaRPr sz="2700" dirty="0">
              <a:latin typeface="Lucida Sans"/>
              <a:cs typeface="Lucida Sans"/>
            </a:endParaRPr>
          </a:p>
          <a:p>
            <a:pPr marL="385445" marR="286385">
              <a:lnSpc>
                <a:spcPts val="2700"/>
              </a:lnSpc>
              <a:spcBef>
                <a:spcPts val="805"/>
              </a:spcBef>
            </a:pPr>
            <a:r>
              <a:rPr spc="-20" dirty="0"/>
              <a:t>The </a:t>
            </a:r>
            <a:r>
              <a:rPr spc="-15" dirty="0"/>
              <a:t>active</a:t>
            </a:r>
            <a:r>
              <a:rPr spc="5" dirty="0"/>
              <a:t> </a:t>
            </a:r>
            <a:r>
              <a:rPr spc="-10" dirty="0"/>
              <a:t>fram</a:t>
            </a:r>
            <a:r>
              <a:rPr spc="-15" dirty="0"/>
              <a:t>e</a:t>
            </a:r>
            <a:r>
              <a:rPr spc="-10"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at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top</a:t>
            </a:r>
            <a:r>
              <a:rPr spc="-5" dirty="0"/>
              <a:t> </a:t>
            </a:r>
            <a:r>
              <a:rPr spc="-15" dirty="0"/>
              <a:t>of</a:t>
            </a:r>
            <a:r>
              <a:rPr spc="-10" dirty="0"/>
              <a:t> th</a:t>
            </a:r>
            <a:r>
              <a:rPr spc="-15" dirty="0"/>
              <a:t>e</a:t>
            </a:r>
            <a:r>
              <a:rPr dirty="0"/>
              <a:t> </a:t>
            </a:r>
            <a:r>
              <a:rPr spc="-10" dirty="0"/>
              <a:t>st</a:t>
            </a:r>
            <a:r>
              <a:rPr spc="-25" dirty="0"/>
              <a:t>a</a:t>
            </a:r>
            <a:r>
              <a:rPr spc="-15" dirty="0"/>
              <a:t>ck</a:t>
            </a:r>
            <a:r>
              <a:rPr spc="-10" dirty="0"/>
              <a:t>,</a:t>
            </a:r>
            <a:r>
              <a:rPr spc="-15" dirty="0"/>
              <a:t> </a:t>
            </a:r>
            <a:r>
              <a:rPr spc="-10" dirty="0"/>
              <a:t>s</a:t>
            </a:r>
            <a:r>
              <a:rPr spc="-20" dirty="0"/>
              <a:t>o</a:t>
            </a:r>
            <a:r>
              <a:rPr spc="-5" dirty="0"/>
              <a:t> </a:t>
            </a:r>
            <a:r>
              <a:rPr spc="-10" dirty="0"/>
              <a:t>th</a:t>
            </a:r>
            <a:r>
              <a:rPr spc="-15" dirty="0"/>
              <a:t>e</a:t>
            </a:r>
            <a:r>
              <a:rPr spc="5" dirty="0"/>
              <a:t> </a:t>
            </a:r>
            <a:r>
              <a:rPr sz="2700" i="1" spc="-70" dirty="0">
                <a:latin typeface="Lucida Sans"/>
                <a:cs typeface="Lucida Sans"/>
              </a:rPr>
              <a:t>stack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700" i="1" spc="-15" dirty="0">
                <a:latin typeface="Lucida Sans"/>
                <a:cs typeface="Lucida Sans"/>
              </a:rPr>
              <a:t>top</a:t>
            </a:r>
            <a:endParaRPr sz="27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2548"/>
            <a:ext cx="5177790" cy="687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700" i="1" spc="-80" dirty="0">
                <a:latin typeface="Lucida Sans"/>
                <a:cs typeface="Lucida Sans"/>
              </a:rPr>
              <a:t>register</a:t>
            </a:r>
            <a:r>
              <a:rPr sz="2700" i="1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could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65" y="1765853"/>
            <a:ext cx="5305425" cy="5092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8415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The </a:t>
            </a:r>
            <a:r>
              <a:rPr sz="2600" spc="-15" dirty="0">
                <a:latin typeface="Lucida Sans"/>
                <a:cs typeface="Lucida Sans"/>
              </a:rPr>
              <a:t>run-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time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also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 h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other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than frame</a:t>
            </a:r>
            <a:r>
              <a:rPr sz="2600" spc="-10" dirty="0">
                <a:latin typeface="Lucida Sans"/>
                <a:cs typeface="Lucida Sans"/>
              </a:rPr>
              <a:t>s.</a:t>
            </a:r>
            <a:endParaRPr sz="2600" dirty="0">
              <a:latin typeface="Lucida Sans"/>
              <a:cs typeface="Lucida Sans"/>
            </a:endParaRPr>
          </a:p>
          <a:p>
            <a:pPr marL="12700" marR="143510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It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unwise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require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currently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active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alway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700" i="1" spc="-55" dirty="0">
                <a:latin typeface="Lucida Sans"/>
                <a:cs typeface="Lucida Sans"/>
              </a:rPr>
              <a:t>exactly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top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stack.</a:t>
            </a:r>
            <a:endParaRPr sz="2600" dirty="0">
              <a:latin typeface="Lucida Sans"/>
              <a:cs typeface="Lucida Sans"/>
            </a:endParaRPr>
          </a:p>
          <a:p>
            <a:pPr marL="12700" marR="101600" algn="just">
              <a:lnSpc>
                <a:spcPts val="2700"/>
              </a:lnSpc>
              <a:spcBef>
                <a:spcPts val="790"/>
              </a:spcBef>
            </a:pPr>
            <a:r>
              <a:rPr sz="2600" spc="-10" dirty="0">
                <a:latin typeface="Lucida Sans"/>
                <a:cs typeface="Lucida Sans"/>
              </a:rPr>
              <a:t>In</a:t>
            </a:r>
            <a:r>
              <a:rPr sz="2600" spc="-15" dirty="0">
                <a:latin typeface="Lucida Sans"/>
                <a:cs typeface="Lucida Sans"/>
              </a:rPr>
              <a:t>stead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distinc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regi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ter,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often cal</a:t>
            </a:r>
            <a:r>
              <a:rPr sz="2600" spc="-20" dirty="0">
                <a:latin typeface="Lucida Sans"/>
                <a:cs typeface="Lucida Sans"/>
              </a:rPr>
              <a:t>led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130" dirty="0">
                <a:latin typeface="Lucida Sans"/>
                <a:cs typeface="Lucida Sans"/>
              </a:rPr>
              <a:t>frame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700" i="1" spc="20" dirty="0">
                <a:latin typeface="Lucida Sans"/>
                <a:cs typeface="Lucida Sans"/>
              </a:rPr>
              <a:t>p</a:t>
            </a:r>
            <a:r>
              <a:rPr sz="2700" i="1" spc="5" dirty="0">
                <a:latin typeface="Lucida Sans"/>
                <a:cs typeface="Lucida Sans"/>
              </a:rPr>
              <a:t>o</a:t>
            </a:r>
            <a:r>
              <a:rPr sz="2700" i="1" spc="-30" dirty="0">
                <a:latin typeface="Lucida Sans"/>
                <a:cs typeface="Lucida Sans"/>
              </a:rPr>
              <a:t>int</a:t>
            </a:r>
            <a:r>
              <a:rPr sz="2700" i="1" spc="-50" dirty="0">
                <a:latin typeface="Lucida Sans"/>
                <a:cs typeface="Lucida Sans"/>
              </a:rPr>
              <a:t>e</a:t>
            </a:r>
            <a:r>
              <a:rPr sz="2700" i="1" spc="-229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sed</a:t>
            </a:r>
            <a:r>
              <a:rPr sz="2600" spc="-15" dirty="0">
                <a:latin typeface="Lucida Sans"/>
                <a:cs typeface="Lucida Sans"/>
              </a:rPr>
              <a:t> 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current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frame.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allows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variables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accessed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directly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offset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spc="-15" dirty="0">
                <a:latin typeface="Lucida Sans"/>
                <a:cs typeface="Lucida Sans"/>
              </a:rPr>
              <a:t> frame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using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indexed addressing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ode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found </a:t>
            </a:r>
            <a:r>
              <a:rPr sz="2600" spc="-20" dirty="0">
                <a:latin typeface="Lucida Sans"/>
                <a:cs typeface="Lucida Sans"/>
              </a:rPr>
              <a:t>on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spc="-20" dirty="0">
                <a:latin typeface="Lucida Sans"/>
                <a:cs typeface="Lucida Sans"/>
              </a:rPr>
              <a:t> modern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chi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1410226"/>
            <a:ext cx="5447030" cy="697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Consider the following recursive function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computes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factorials.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2208090"/>
            <a:ext cx="3132455" cy="1144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11200"/>
              </a:lnSpc>
            </a:pPr>
            <a:r>
              <a:rPr sz="2400" b="1" spc="-5" dirty="0">
                <a:latin typeface="Courier"/>
                <a:cs typeface="Courier"/>
              </a:rPr>
              <a:t>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fact(in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n</a:t>
            </a:r>
            <a:r>
              <a:rPr sz="2400" b="1" dirty="0">
                <a:latin typeface="Courier"/>
                <a:cs typeface="Courier"/>
              </a:rPr>
              <a:t>)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{ </a:t>
            </a:r>
            <a:r>
              <a:rPr sz="2400" b="1" spc="-5" dirty="0">
                <a:latin typeface="Courier"/>
                <a:cs typeface="Courier"/>
              </a:rPr>
              <a:t>i</a:t>
            </a:r>
            <a:r>
              <a:rPr sz="2400" b="1" dirty="0">
                <a:latin typeface="Courier"/>
                <a:cs typeface="Courier"/>
              </a:rPr>
              <a:t>f</a:t>
            </a:r>
            <a:r>
              <a:rPr sz="2400" b="1" spc="-5" dirty="0">
                <a:latin typeface="Courier"/>
                <a:cs typeface="Courier"/>
              </a:rPr>
              <a:t> (</a:t>
            </a:r>
            <a:r>
              <a:rPr sz="2400" b="1" dirty="0">
                <a:latin typeface="Courier"/>
                <a:cs typeface="Courier"/>
              </a:rPr>
              <a:t>n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&gt;</a:t>
            </a:r>
            <a:r>
              <a:rPr sz="2400" b="1" spc="-5" dirty="0">
                <a:latin typeface="Courier"/>
                <a:cs typeface="Courier"/>
              </a:rPr>
              <a:t> 1)</a:t>
            </a:r>
            <a:endParaRPr sz="2400">
              <a:latin typeface="Courier"/>
              <a:cs typeface="Courier"/>
            </a:endParaRPr>
          </a:p>
          <a:p>
            <a:pPr marL="1977389">
              <a:lnSpc>
                <a:spcPct val="100000"/>
              </a:lnSpc>
              <a:spcBef>
                <a:spcPts val="325"/>
              </a:spcBef>
            </a:pPr>
            <a:r>
              <a:rPr sz="2400" b="1" dirty="0">
                <a:latin typeface="Courier"/>
                <a:cs typeface="Courier"/>
              </a:rPr>
              <a:t>n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*</a:t>
            </a:r>
            <a:endParaRPr sz="2400">
              <a:latin typeface="Courier"/>
              <a:cs typeface="Courie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01792" y="3021905"/>
            <a:ext cx="201295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52450" indent="342900">
              <a:lnSpc>
                <a:spcPct val="110800"/>
              </a:lnSpc>
            </a:pPr>
            <a:r>
              <a:rPr sz="2400" b="1" spc="-5" dirty="0">
                <a:latin typeface="Courier"/>
                <a:cs typeface="Courier"/>
              </a:rPr>
              <a:t>return else</a:t>
            </a:r>
            <a:endParaRPr sz="2400">
              <a:latin typeface="Courier"/>
              <a:cs typeface="Courier"/>
            </a:endParaRPr>
          </a:p>
          <a:p>
            <a:pPr marL="355600">
              <a:lnSpc>
                <a:spcPct val="100000"/>
              </a:lnSpc>
              <a:spcBef>
                <a:spcPts val="325"/>
              </a:spcBef>
            </a:pPr>
            <a:r>
              <a:rPr sz="2400" b="1" spc="-5" dirty="0">
                <a:latin typeface="Courier"/>
                <a:cs typeface="Courier"/>
              </a:rPr>
              <a:t>retur</a:t>
            </a:r>
            <a:r>
              <a:rPr sz="2400" b="1" dirty="0">
                <a:latin typeface="Courier"/>
                <a:cs typeface="Courier"/>
              </a:rPr>
              <a:t>n</a:t>
            </a:r>
            <a:r>
              <a:rPr sz="2400" b="1" spc="-5" dirty="0">
                <a:latin typeface="Courier"/>
                <a:cs typeface="Courier"/>
              </a:rPr>
              <a:t> 1;</a:t>
            </a:r>
            <a:endParaRPr sz="240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55236" y="3021905"/>
            <a:ext cx="1853564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latin typeface="Courier"/>
                <a:cs typeface="Courier"/>
              </a:rPr>
              <a:t>fact(n-1);</a:t>
            </a:r>
            <a:endParaRPr sz="2400">
              <a:latin typeface="Courier"/>
              <a:cs typeface="Courie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8888" y="4241105"/>
            <a:ext cx="2089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"/>
                <a:cs typeface="Courier"/>
              </a:rPr>
              <a:t>}</a:t>
            </a:r>
            <a:endParaRPr sz="240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0715"/>
            <a:ext cx="5282565" cy="1547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00"/>
              </a:lnSpc>
            </a:pPr>
            <a:r>
              <a:rPr sz="2800" spc="-25" dirty="0">
                <a:latin typeface="Lucida Sans"/>
                <a:cs typeface="Lucida Sans"/>
              </a:rPr>
              <a:t>Th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run-</a:t>
            </a:r>
            <a:r>
              <a:rPr sz="2800" spc="-17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time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stack co</a:t>
            </a:r>
            <a:r>
              <a:rPr sz="2800" spc="-20" dirty="0">
                <a:latin typeface="Lucida Sans"/>
                <a:cs typeface="Lucida Sans"/>
              </a:rPr>
              <a:t>rresponding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call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800" b="1" spc="-20" dirty="0">
                <a:latin typeface="Courier"/>
                <a:cs typeface="Courier"/>
              </a:rPr>
              <a:t>fact(3)</a:t>
            </a:r>
            <a:r>
              <a:rPr sz="2800" b="1" spc="-790" dirty="0">
                <a:latin typeface="Courier"/>
                <a:cs typeface="Courier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(when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call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b="1" spc="-20" dirty="0">
                <a:latin typeface="Courier"/>
                <a:cs typeface="Courier"/>
              </a:rPr>
              <a:t>fact(1)</a:t>
            </a:r>
            <a:r>
              <a:rPr sz="2800" b="1" spc="-795" dirty="0">
                <a:latin typeface="Courier"/>
                <a:cs typeface="Courier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30" dirty="0">
                <a:latin typeface="Lucida Sans"/>
                <a:cs typeface="Lucida Sans"/>
              </a:rPr>
              <a:t>b</a:t>
            </a:r>
            <a:r>
              <a:rPr sz="2800" spc="-20" dirty="0">
                <a:latin typeface="Lucida Sans"/>
                <a:cs typeface="Lucida Sans"/>
              </a:rPr>
              <a:t>o</a:t>
            </a:r>
            <a:r>
              <a:rPr sz="2800" spc="-30" dirty="0">
                <a:latin typeface="Lucida Sans"/>
                <a:cs typeface="Lucida Sans"/>
              </a:rPr>
              <a:t>u</a:t>
            </a:r>
            <a:r>
              <a:rPr sz="2800" spc="-15" dirty="0">
                <a:latin typeface="Lucida Sans"/>
                <a:cs typeface="Lucida Sans"/>
              </a:rPr>
              <a:t>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r</a:t>
            </a:r>
            <a:r>
              <a:rPr sz="2800" spc="-15" dirty="0">
                <a:latin typeface="Lucida Sans"/>
                <a:cs typeface="Lucida Sans"/>
              </a:rPr>
              <a:t>eturn</a:t>
            </a:r>
            <a:r>
              <a:rPr sz="2800" spc="-10" dirty="0">
                <a:latin typeface="Lucida Sans"/>
                <a:cs typeface="Lucida Sans"/>
              </a:rPr>
              <a:t>)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is: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888" y="5906026"/>
            <a:ext cx="5422900" cy="2857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3335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We </a:t>
            </a:r>
            <a:r>
              <a:rPr sz="2600" spc="-15" dirty="0">
                <a:latin typeface="Lucida Sans"/>
                <a:cs typeface="Lucida Sans"/>
              </a:rPr>
              <a:t>place a slot for the function’s return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valu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ver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beginning of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frame.</a:t>
            </a:r>
            <a:endParaRPr sz="260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Upon </a:t>
            </a:r>
            <a:r>
              <a:rPr sz="2600" spc="-15" dirty="0">
                <a:latin typeface="Lucida Sans"/>
                <a:cs typeface="Lucida Sans"/>
              </a:rPr>
              <a:t>return,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return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valu</a:t>
            </a:r>
            <a:r>
              <a:rPr sz="2600" spc="-15" dirty="0">
                <a:latin typeface="Lucida Sans"/>
                <a:cs typeface="Lucida Sans"/>
              </a:rPr>
              <a:t>e is conveniently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placed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stack, just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beyond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3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caller’s frame.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Often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compilers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return sca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ar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value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spec</a:t>
            </a:r>
            <a:r>
              <a:rPr sz="2600" spc="-2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69707" y="304341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69707" y="337717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80375" y="3756647"/>
            <a:ext cx="1527175" cy="972819"/>
          </a:xfrm>
          <a:custGeom>
            <a:avLst/>
            <a:gdLst/>
            <a:ahLst/>
            <a:cxnLst/>
            <a:rect l="l" t="t" r="r" b="b"/>
            <a:pathLst>
              <a:path w="1527175" h="972820">
                <a:moveTo>
                  <a:pt x="0" y="0"/>
                </a:moveTo>
                <a:lnTo>
                  <a:pt x="1527048" y="0"/>
                </a:lnTo>
                <a:lnTo>
                  <a:pt x="1527048" y="972312"/>
                </a:lnTo>
                <a:lnTo>
                  <a:pt x="0" y="9723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41763" y="2689847"/>
            <a:ext cx="182880" cy="102235"/>
          </a:xfrm>
          <a:custGeom>
            <a:avLst/>
            <a:gdLst/>
            <a:ahLst/>
            <a:cxnLst/>
            <a:rect l="l" t="t" r="r" b="b"/>
            <a:pathLst>
              <a:path w="182879" h="102235">
                <a:moveTo>
                  <a:pt x="182879" y="51816"/>
                </a:moveTo>
                <a:lnTo>
                  <a:pt x="170687" y="51816"/>
                </a:lnTo>
                <a:lnTo>
                  <a:pt x="170687" y="86279"/>
                </a:lnTo>
                <a:lnTo>
                  <a:pt x="178307" y="88392"/>
                </a:lnTo>
                <a:lnTo>
                  <a:pt x="175259" y="100584"/>
                </a:lnTo>
                <a:lnTo>
                  <a:pt x="182879" y="102108"/>
                </a:lnTo>
                <a:lnTo>
                  <a:pt x="182879" y="51816"/>
                </a:lnTo>
                <a:close/>
              </a:path>
              <a:path w="182879" h="102235">
                <a:moveTo>
                  <a:pt x="21336" y="45720"/>
                </a:moveTo>
                <a:lnTo>
                  <a:pt x="0" y="51816"/>
                </a:lnTo>
                <a:lnTo>
                  <a:pt x="175259" y="100584"/>
                </a:lnTo>
                <a:lnTo>
                  <a:pt x="170687" y="94488"/>
                </a:lnTo>
                <a:lnTo>
                  <a:pt x="170687" y="86279"/>
                </a:lnTo>
                <a:lnTo>
                  <a:pt x="68362" y="57912"/>
                </a:lnTo>
                <a:lnTo>
                  <a:pt x="24383" y="57912"/>
                </a:lnTo>
                <a:lnTo>
                  <a:pt x="21336" y="45720"/>
                </a:lnTo>
                <a:close/>
              </a:path>
              <a:path w="182879" h="102235">
                <a:moveTo>
                  <a:pt x="170687" y="86279"/>
                </a:moveTo>
                <a:lnTo>
                  <a:pt x="170687" y="94488"/>
                </a:lnTo>
                <a:lnTo>
                  <a:pt x="175259" y="100584"/>
                </a:lnTo>
                <a:lnTo>
                  <a:pt x="178307" y="88392"/>
                </a:lnTo>
                <a:lnTo>
                  <a:pt x="170687" y="86279"/>
                </a:lnTo>
                <a:close/>
              </a:path>
              <a:path w="182879" h="102235">
                <a:moveTo>
                  <a:pt x="182879" y="0"/>
                </a:moveTo>
                <a:lnTo>
                  <a:pt x="175259" y="1524"/>
                </a:lnTo>
                <a:lnTo>
                  <a:pt x="21336" y="45720"/>
                </a:lnTo>
                <a:lnTo>
                  <a:pt x="24383" y="57912"/>
                </a:lnTo>
                <a:lnTo>
                  <a:pt x="45987" y="51709"/>
                </a:lnTo>
                <a:lnTo>
                  <a:pt x="24383" y="45720"/>
                </a:lnTo>
                <a:lnTo>
                  <a:pt x="66845" y="45720"/>
                </a:lnTo>
                <a:lnTo>
                  <a:pt x="178307" y="13716"/>
                </a:lnTo>
                <a:lnTo>
                  <a:pt x="182879" y="7620"/>
                </a:lnTo>
                <a:lnTo>
                  <a:pt x="182879" y="0"/>
                </a:lnTo>
                <a:close/>
              </a:path>
              <a:path w="182879" h="102235">
                <a:moveTo>
                  <a:pt x="45987" y="51709"/>
                </a:moveTo>
                <a:lnTo>
                  <a:pt x="24383" y="57912"/>
                </a:lnTo>
                <a:lnTo>
                  <a:pt x="68362" y="57912"/>
                </a:lnTo>
                <a:lnTo>
                  <a:pt x="45987" y="51709"/>
                </a:lnTo>
                <a:close/>
              </a:path>
              <a:path w="182879" h="102235">
                <a:moveTo>
                  <a:pt x="66845" y="45720"/>
                </a:moveTo>
                <a:lnTo>
                  <a:pt x="24383" y="45720"/>
                </a:lnTo>
                <a:lnTo>
                  <a:pt x="45987" y="51709"/>
                </a:lnTo>
                <a:lnTo>
                  <a:pt x="66845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12451" y="2697467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64623" y="2697467"/>
            <a:ext cx="154305" cy="86995"/>
          </a:xfrm>
          <a:custGeom>
            <a:avLst/>
            <a:gdLst/>
            <a:ahLst/>
            <a:cxnLst/>
            <a:rect l="l" t="t" r="r" b="b"/>
            <a:pathLst>
              <a:path w="154304" h="86994">
                <a:moveTo>
                  <a:pt x="153924" y="0"/>
                </a:moveTo>
                <a:lnTo>
                  <a:pt x="0" y="44196"/>
                </a:lnTo>
                <a:lnTo>
                  <a:pt x="153924" y="86868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18547" y="2741663"/>
            <a:ext cx="687705" cy="0"/>
          </a:xfrm>
          <a:custGeom>
            <a:avLst/>
            <a:gdLst/>
            <a:ahLst/>
            <a:cxnLst/>
            <a:rect l="l" t="t" r="r" b="b"/>
            <a:pathLst>
              <a:path w="687704">
                <a:moveTo>
                  <a:pt x="0" y="0"/>
                </a:moveTo>
                <a:lnTo>
                  <a:pt x="6873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41763" y="3631679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79" h="104139">
                <a:moveTo>
                  <a:pt x="182879" y="51815"/>
                </a:moveTo>
                <a:lnTo>
                  <a:pt x="170687" y="51815"/>
                </a:lnTo>
                <a:lnTo>
                  <a:pt x="170687" y="87728"/>
                </a:lnTo>
                <a:lnTo>
                  <a:pt x="178307" y="89915"/>
                </a:lnTo>
                <a:lnTo>
                  <a:pt x="175259" y="102108"/>
                </a:lnTo>
                <a:lnTo>
                  <a:pt x="182879" y="103632"/>
                </a:lnTo>
                <a:lnTo>
                  <a:pt x="182879" y="51815"/>
                </a:lnTo>
                <a:close/>
              </a:path>
              <a:path w="182879" h="104139">
                <a:moveTo>
                  <a:pt x="21336" y="45720"/>
                </a:moveTo>
                <a:lnTo>
                  <a:pt x="0" y="51815"/>
                </a:lnTo>
                <a:lnTo>
                  <a:pt x="175259" y="102108"/>
                </a:lnTo>
                <a:lnTo>
                  <a:pt x="170687" y="96012"/>
                </a:lnTo>
                <a:lnTo>
                  <a:pt x="170687" y="87728"/>
                </a:lnTo>
                <a:lnTo>
                  <a:pt x="66845" y="57912"/>
                </a:lnTo>
                <a:lnTo>
                  <a:pt x="24383" y="57912"/>
                </a:lnTo>
                <a:lnTo>
                  <a:pt x="21336" y="45720"/>
                </a:lnTo>
                <a:close/>
              </a:path>
              <a:path w="182879" h="104139">
                <a:moveTo>
                  <a:pt x="170687" y="87728"/>
                </a:moveTo>
                <a:lnTo>
                  <a:pt x="170687" y="96012"/>
                </a:lnTo>
                <a:lnTo>
                  <a:pt x="175259" y="102108"/>
                </a:lnTo>
                <a:lnTo>
                  <a:pt x="178307" y="89915"/>
                </a:lnTo>
                <a:lnTo>
                  <a:pt x="170687" y="87728"/>
                </a:lnTo>
                <a:close/>
              </a:path>
              <a:path w="182879" h="104139">
                <a:moveTo>
                  <a:pt x="182879" y="0"/>
                </a:moveTo>
                <a:lnTo>
                  <a:pt x="175259" y="1524"/>
                </a:lnTo>
                <a:lnTo>
                  <a:pt x="21336" y="45720"/>
                </a:lnTo>
                <a:lnTo>
                  <a:pt x="24383" y="57912"/>
                </a:lnTo>
                <a:lnTo>
                  <a:pt x="45614" y="51815"/>
                </a:lnTo>
                <a:lnTo>
                  <a:pt x="24383" y="45720"/>
                </a:lnTo>
                <a:lnTo>
                  <a:pt x="66845" y="45720"/>
                </a:lnTo>
                <a:lnTo>
                  <a:pt x="178307" y="13715"/>
                </a:lnTo>
                <a:lnTo>
                  <a:pt x="182879" y="7620"/>
                </a:lnTo>
                <a:lnTo>
                  <a:pt x="182879" y="0"/>
                </a:lnTo>
                <a:close/>
              </a:path>
              <a:path w="182879" h="104139">
                <a:moveTo>
                  <a:pt x="45614" y="51815"/>
                </a:moveTo>
                <a:lnTo>
                  <a:pt x="24383" y="57912"/>
                </a:lnTo>
                <a:lnTo>
                  <a:pt x="66845" y="57912"/>
                </a:lnTo>
                <a:lnTo>
                  <a:pt x="45614" y="51815"/>
                </a:lnTo>
                <a:close/>
              </a:path>
              <a:path w="182879" h="104139">
                <a:moveTo>
                  <a:pt x="66845" y="45720"/>
                </a:moveTo>
                <a:lnTo>
                  <a:pt x="24383" y="45720"/>
                </a:lnTo>
                <a:lnTo>
                  <a:pt x="45614" y="51815"/>
                </a:lnTo>
                <a:lnTo>
                  <a:pt x="66845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12451" y="3639299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7"/>
                </a:moveTo>
                <a:lnTo>
                  <a:pt x="12191" y="22097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64623" y="3639299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4" h="88900">
                <a:moveTo>
                  <a:pt x="153924" y="0"/>
                </a:moveTo>
                <a:lnTo>
                  <a:pt x="0" y="44195"/>
                </a:lnTo>
                <a:lnTo>
                  <a:pt x="153924" y="88391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18547" y="3683495"/>
            <a:ext cx="687705" cy="0"/>
          </a:xfrm>
          <a:custGeom>
            <a:avLst/>
            <a:gdLst/>
            <a:ahLst/>
            <a:cxnLst/>
            <a:rect l="l" t="t" r="r" b="b"/>
            <a:pathLst>
              <a:path w="687704">
                <a:moveTo>
                  <a:pt x="0" y="0"/>
                </a:moveTo>
                <a:lnTo>
                  <a:pt x="6873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557763" y="2635068"/>
            <a:ext cx="117665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5" dirty="0">
                <a:latin typeface="Lucida Sans"/>
                <a:cs typeface="Lucida Sans"/>
              </a:rPr>
              <a:t>To</a:t>
            </a:r>
            <a:r>
              <a:rPr sz="1500" dirty="0">
                <a:latin typeface="Lucida Sans"/>
                <a:cs typeface="Lucida Sans"/>
              </a:rPr>
              <a:t>p</a:t>
            </a:r>
            <a:r>
              <a:rPr sz="1500" spc="-5" dirty="0">
                <a:latin typeface="Lucida Sans"/>
                <a:cs typeface="Lucida Sans"/>
              </a:rPr>
              <a:t> o</a:t>
            </a:r>
            <a:r>
              <a:rPr sz="1500" dirty="0">
                <a:latin typeface="Lucida Sans"/>
                <a:cs typeface="Lucida Sans"/>
              </a:rPr>
              <a:t>f</a:t>
            </a:r>
            <a:r>
              <a:rPr sz="1500" spc="-10" dirty="0">
                <a:latin typeface="Lucida Sans"/>
                <a:cs typeface="Lucida Sans"/>
              </a:rPr>
              <a:t> </a:t>
            </a:r>
            <a:r>
              <a:rPr sz="1500" spc="-5" dirty="0">
                <a:latin typeface="Lucida Sans"/>
                <a:cs typeface="Lucida Sans"/>
              </a:rPr>
              <a:t>S</a:t>
            </a:r>
            <a:r>
              <a:rPr sz="1500" spc="-10" dirty="0">
                <a:latin typeface="Lucida Sans"/>
                <a:cs typeface="Lucida Sans"/>
              </a:rPr>
              <a:t>t</a:t>
            </a:r>
            <a:r>
              <a:rPr sz="1500" spc="-5" dirty="0">
                <a:latin typeface="Lucida Sans"/>
                <a:cs typeface="Lucida Sans"/>
              </a:rPr>
              <a:t>ack</a:t>
            </a:r>
            <a:endParaRPr sz="1500">
              <a:latin typeface="Lucida Sans"/>
              <a:cs typeface="Lucida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376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557763" y="3555563"/>
            <a:ext cx="130619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dirty="0">
                <a:latin typeface="Lucida Sans"/>
                <a:cs typeface="Lucida Sans"/>
              </a:rPr>
              <a:t>Frame</a:t>
            </a:r>
            <a:r>
              <a:rPr sz="1500" spc="-5" dirty="0">
                <a:latin typeface="Lucida Sans"/>
                <a:cs typeface="Lucida Sans"/>
              </a:rPr>
              <a:t> </a:t>
            </a:r>
            <a:r>
              <a:rPr sz="1500" spc="-10" dirty="0">
                <a:latin typeface="Lucida Sans"/>
                <a:cs typeface="Lucida Sans"/>
              </a:rPr>
              <a:t>Poin</a:t>
            </a:r>
            <a:r>
              <a:rPr sz="1500" spc="-25" dirty="0">
                <a:latin typeface="Lucida Sans"/>
                <a:cs typeface="Lucida Sans"/>
              </a:rPr>
              <a:t>t</a:t>
            </a:r>
            <a:r>
              <a:rPr sz="1500" dirty="0">
                <a:latin typeface="Lucida Sans"/>
                <a:cs typeface="Lucida Sans"/>
              </a:rPr>
              <a:t>er</a:t>
            </a:r>
            <a:endParaRPr sz="1500">
              <a:latin typeface="Lucida Sans"/>
              <a:cs typeface="Lucida Sans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569072" y="2774556"/>
          <a:ext cx="1524761" cy="28834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2090"/>
                <a:gridCol w="42671"/>
              </a:tblGrid>
              <a:tr h="262127">
                <a:tc gridSpan="2"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sz="1500" dirty="0">
                          <a:latin typeface="Lucida Sans"/>
                          <a:cs typeface="Lucida Sans"/>
                        </a:rPr>
                        <a:t>Space</a:t>
                      </a:r>
                      <a:r>
                        <a:rPr sz="1500" spc="-1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for</a:t>
                      </a:r>
                      <a:r>
                        <a:rPr sz="1500" spc="-4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b="1" dirty="0">
                          <a:latin typeface="Courier"/>
                          <a:cs typeface="Courier"/>
                        </a:rPr>
                        <a:t>n</a:t>
                      </a:r>
                      <a:r>
                        <a:rPr sz="1350" b="1" spc="-38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=</a:t>
                      </a:r>
                      <a:r>
                        <a:rPr sz="1500" spc="229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1</a:t>
                      </a:r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8033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3755">
                <a:tc gridSpan="2"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1200" spc="-1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200" spc="5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200" spc="-1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l</a:t>
                      </a:r>
                      <a:r>
                        <a:rPr sz="1200" spc="-1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Inf</a:t>
                      </a:r>
                      <a:r>
                        <a:rPr sz="1200" spc="-5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200" spc="5" dirty="0">
                          <a:latin typeface="Lucida Sans"/>
                          <a:cs typeface="Lucida Sans"/>
                        </a:rPr>
                        <a:t>m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ation</a:t>
                      </a:r>
                      <a:endParaRPr sz="12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8033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7952">
                <a:tc gridSpan="2"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400" spc="-10" dirty="0">
                          <a:latin typeface="Lucida Sans"/>
                          <a:cs typeface="Lucida Sans"/>
                        </a:rPr>
                        <a:t>e</a:t>
                      </a:r>
                      <a:r>
                        <a:rPr sz="1400" spc="5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400" dirty="0">
                          <a:latin typeface="Lucida Sans"/>
                          <a:cs typeface="Lucida Sans"/>
                        </a:rPr>
                        <a:t>u</a:t>
                      </a:r>
                      <a:r>
                        <a:rPr sz="1400" spc="5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400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400" spc="-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400" spc="5" dirty="0">
                          <a:latin typeface="Lucida Sans"/>
                          <a:cs typeface="Lucida Sans"/>
                        </a:rPr>
                        <a:t>V</a:t>
                      </a:r>
                      <a:r>
                        <a:rPr sz="1400" spc="-5" dirty="0"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1400" spc="5" dirty="0">
                          <a:latin typeface="Lucida Sans"/>
                          <a:cs typeface="Lucida Sans"/>
                        </a:rPr>
                        <a:t>l</a:t>
                      </a:r>
                      <a:r>
                        <a:rPr sz="1400" dirty="0">
                          <a:latin typeface="Lucida Sans"/>
                          <a:cs typeface="Lucida Sans"/>
                        </a:rPr>
                        <a:t>ue</a:t>
                      </a:r>
                      <a:r>
                        <a:rPr sz="14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400" dirty="0">
                          <a:latin typeface="Lucida Sans"/>
                          <a:cs typeface="Lucida Sans"/>
                        </a:rPr>
                        <a:t>= </a:t>
                      </a:r>
                      <a:r>
                        <a:rPr sz="1400" spc="-21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400" dirty="0">
                          <a:latin typeface="Lucida Sans"/>
                          <a:cs typeface="Lucida Sans"/>
                        </a:rPr>
                        <a:t>1</a:t>
                      </a:r>
                      <a:endParaRPr sz="1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8033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B w="1650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0227">
                <a:tc gridSpan="2"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Lucida Sans"/>
                          <a:cs typeface="Lucida Sans"/>
                        </a:rPr>
                        <a:t>Space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f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500" spc="-5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b="1" dirty="0">
                          <a:latin typeface="Courier"/>
                          <a:cs typeface="Courier"/>
                        </a:rPr>
                        <a:t>n</a:t>
                      </a:r>
                      <a:r>
                        <a:rPr sz="1350" b="1" spc="-38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= </a:t>
                      </a:r>
                      <a:r>
                        <a:rPr sz="1500" spc="-229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2</a:t>
                      </a:r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8033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16509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8140">
                <a:tc gridSpan="2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200" spc="5" dirty="0"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1200" spc="-1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ntrol</a:t>
                      </a:r>
                      <a:r>
                        <a:rPr sz="1200" spc="-1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Inf</a:t>
                      </a:r>
                      <a:r>
                        <a:rPr sz="1200" spc="-1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rm</a:t>
                      </a:r>
                      <a:r>
                        <a:rPr sz="1200" spc="5" dirty="0"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1200" spc="-5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200" spc="-1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n</a:t>
                      </a:r>
                      <a:endParaRPr sz="12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8033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5468"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sz="1500" dirty="0">
                          <a:latin typeface="Lucida Sans"/>
                          <a:cs typeface="Lucida Sans"/>
                        </a:rPr>
                        <a:t>Retu</a:t>
                      </a:r>
                      <a:r>
                        <a:rPr sz="1500" spc="10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V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1500" spc="10" dirty="0">
                          <a:latin typeface="Lucida Sans"/>
                          <a:cs typeface="Lucida Sans"/>
                        </a:rPr>
                        <a:t>l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u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e</a:t>
                      </a:r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8033">
                      <a:solidFill>
                        <a:srgbClr val="000000"/>
                      </a:solidFill>
                      <a:prstDash val="solid"/>
                    </a:lnL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R w="16509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500" spc="5" dirty="0"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p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ace</a:t>
                      </a:r>
                      <a:r>
                        <a:rPr sz="15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f</a:t>
                      </a:r>
                      <a:r>
                        <a:rPr sz="1500" spc="-15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500" spc="-6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b="1" dirty="0">
                          <a:latin typeface="Courier"/>
                          <a:cs typeface="Courier"/>
                        </a:rPr>
                        <a:t>n</a:t>
                      </a:r>
                      <a:r>
                        <a:rPr sz="1350" b="1" spc="-38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= </a:t>
                      </a:r>
                      <a:r>
                        <a:rPr sz="1500" spc="-229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3</a:t>
                      </a:r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5948">
                <a:tc gridSpan="2"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Lucida Sans"/>
                          <a:cs typeface="Lucida Sans"/>
                        </a:rPr>
                        <a:t>Contr</a:t>
                      </a:r>
                      <a:r>
                        <a:rPr sz="1200" spc="-1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l </a:t>
                      </a:r>
                      <a:r>
                        <a:rPr sz="1200" spc="-5" dirty="0">
                          <a:latin typeface="Lucida Sans"/>
                          <a:cs typeface="Lucida Sans"/>
                        </a:rPr>
                        <a:t>In</a:t>
                      </a:r>
                      <a:r>
                        <a:rPr sz="1200" spc="-10" dirty="0">
                          <a:latin typeface="Lucida Sans"/>
                          <a:cs typeface="Lucida Sans"/>
                        </a:rPr>
                        <a:t>f</a:t>
                      </a:r>
                      <a:r>
                        <a:rPr sz="1200" spc="5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200" spc="-5" dirty="0">
                          <a:latin typeface="Lucida Sans"/>
                          <a:cs typeface="Lucida Sans"/>
                        </a:rPr>
                        <a:t>rma</a:t>
                      </a:r>
                      <a:r>
                        <a:rPr sz="1200" spc="5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200" spc="-1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200" spc="5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n</a:t>
                      </a:r>
                      <a:endParaRPr sz="12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8035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Lucida Sans"/>
                          <a:cs typeface="Lucida Sans"/>
                        </a:rPr>
                        <a:t>Re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500" spc="5" dirty="0">
                          <a:latin typeface="Lucida Sans"/>
                          <a:cs typeface="Lucida Sans"/>
                        </a:rPr>
                        <a:t>u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rn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Value</a:t>
                      </a:r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29885" cy="4331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4604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designated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registers,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eliminating unnecessa</a:t>
            </a:r>
            <a:r>
              <a:rPr sz="2600" spc="-3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loads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stores.</a:t>
            </a:r>
            <a:r>
              <a:rPr sz="2600" spc="-1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10" dirty="0">
                <a:latin typeface="Lucida Sans"/>
                <a:cs typeface="Lucida Sans"/>
              </a:rPr>
              <a:t> value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too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large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fit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ister (arrays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</a:t>
            </a:r>
            <a:r>
              <a:rPr sz="2600" spc="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s),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use</a:t>
            </a:r>
            <a:r>
              <a:rPr sz="2600" spc="-10" dirty="0">
                <a:latin typeface="Lucida Sans"/>
                <a:cs typeface="Lucida Sans"/>
              </a:rPr>
              <a:t>d.</a:t>
            </a:r>
            <a:endParaRPr sz="2600" dirty="0">
              <a:latin typeface="Lucida Sans"/>
              <a:cs typeface="Lucida Sans"/>
            </a:endParaRPr>
          </a:p>
          <a:p>
            <a:pPr marL="12700" marR="2540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When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metho</a:t>
            </a:r>
            <a:r>
              <a:rPr sz="2600" spc="-20" dirty="0">
                <a:latin typeface="Lucida Sans"/>
                <a:cs typeface="Lucida Sans"/>
              </a:rPr>
              <a:t>d </a:t>
            </a:r>
            <a:r>
              <a:rPr sz="2600" spc="-15" dirty="0">
                <a:latin typeface="Lucida Sans"/>
                <a:cs typeface="Lucida Sans"/>
              </a:rPr>
              <a:t>returns,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</a:t>
            </a:r>
            <a:r>
              <a:rPr sz="2600" spc="-10" dirty="0">
                <a:latin typeface="Lucida Sans"/>
                <a:cs typeface="Lucida Sans"/>
              </a:rPr>
              <a:t> frame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po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5" dirty="0">
                <a:latin typeface="Lucida Sans"/>
                <a:cs typeface="Lucida Sans"/>
              </a:rPr>
              <a:t>pe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from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frame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pointe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set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er’s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frame.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In sim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le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cases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done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 adjusting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fram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size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rren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</a:t>
            </a:r>
            <a:r>
              <a:rPr sz="2600" spc="-20" dirty="0">
                <a:latin typeface="Lucida Sans"/>
                <a:cs typeface="Lucida Sans"/>
              </a:rPr>
              <a:t>e.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dirty="0">
                <a:solidFill>
                  <a:srgbClr val="FF0000"/>
                </a:solidFill>
              </a:rPr>
              <a:t>Dynam</a:t>
            </a:r>
            <a:r>
              <a:rPr spc="-15" dirty="0">
                <a:solidFill>
                  <a:srgbClr val="FF0000"/>
                </a:solidFill>
              </a:rPr>
              <a:t>ic L</a:t>
            </a:r>
            <a:r>
              <a:rPr spc="-10" dirty="0">
                <a:solidFill>
                  <a:srgbClr val="FF0000"/>
                </a:solidFill>
              </a:rPr>
              <a:t>inks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378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 marR="5715">
              <a:lnSpc>
                <a:spcPts val="2700"/>
              </a:lnSpc>
            </a:pPr>
            <a:r>
              <a:rPr spc="-15" dirty="0"/>
              <a:t>Beca</a:t>
            </a:r>
            <a:r>
              <a:rPr spc="-10" dirty="0"/>
              <a:t>u</a:t>
            </a:r>
            <a:r>
              <a:rPr spc="-20" dirty="0"/>
              <a:t>s</a:t>
            </a:r>
            <a:r>
              <a:rPr spc="-15" dirty="0"/>
              <a:t>e</a:t>
            </a:r>
            <a:r>
              <a:rPr dirty="0"/>
              <a:t> </a:t>
            </a:r>
            <a:r>
              <a:rPr spc="-10" dirty="0"/>
              <a:t>th</a:t>
            </a:r>
            <a:r>
              <a:rPr spc="-15" dirty="0"/>
              <a:t>e</a:t>
            </a:r>
            <a:r>
              <a:rPr dirty="0"/>
              <a:t> </a:t>
            </a:r>
            <a:r>
              <a:rPr spc="-15" dirty="0"/>
              <a:t>stack</a:t>
            </a:r>
            <a:r>
              <a:rPr spc="-5" dirty="0"/>
              <a:t> </a:t>
            </a:r>
            <a:r>
              <a:rPr spc="-20" dirty="0"/>
              <a:t>may</a:t>
            </a:r>
            <a:r>
              <a:rPr spc="-5" dirty="0"/>
              <a:t> </a:t>
            </a:r>
            <a:r>
              <a:rPr spc="-15" dirty="0"/>
              <a:t>contain</a:t>
            </a:r>
            <a:r>
              <a:rPr spc="-10" dirty="0"/>
              <a:t> </a:t>
            </a:r>
            <a:r>
              <a:rPr spc="-15" dirty="0"/>
              <a:t>more</a:t>
            </a:r>
            <a:r>
              <a:rPr spc="-5" dirty="0"/>
              <a:t> </a:t>
            </a:r>
            <a:r>
              <a:rPr spc="-15" dirty="0"/>
              <a:t>than</a:t>
            </a:r>
            <a:r>
              <a:rPr spc="5" dirty="0"/>
              <a:t> </a:t>
            </a:r>
            <a:r>
              <a:rPr spc="-25" dirty="0"/>
              <a:t>j</a:t>
            </a:r>
            <a:r>
              <a:rPr spc="-10" dirty="0"/>
              <a:t>u</a:t>
            </a:r>
            <a:r>
              <a:rPr spc="-15" dirty="0"/>
              <a:t>st</a:t>
            </a:r>
            <a:r>
              <a:rPr spc="5" dirty="0"/>
              <a:t> </a:t>
            </a:r>
            <a:r>
              <a:rPr spc="-15" dirty="0"/>
              <a:t>frames</a:t>
            </a:r>
            <a:r>
              <a:rPr spc="-5" dirty="0"/>
              <a:t> </a:t>
            </a:r>
            <a:r>
              <a:rPr spc="-15" dirty="0"/>
              <a:t>(e.g., function</a:t>
            </a:r>
            <a:r>
              <a:rPr spc="-155" dirty="0"/>
              <a:t> </a:t>
            </a:r>
            <a:r>
              <a:rPr spc="-15" dirty="0"/>
              <a:t>return</a:t>
            </a:r>
            <a:r>
              <a:rPr spc="-140" dirty="0"/>
              <a:t> </a:t>
            </a:r>
            <a:r>
              <a:rPr spc="-15" dirty="0"/>
              <a:t>v</a:t>
            </a:r>
            <a:r>
              <a:rPr spc="-10" dirty="0"/>
              <a:t>a</a:t>
            </a:r>
            <a:r>
              <a:rPr spc="-15" dirty="0"/>
              <a:t>lues</a:t>
            </a:r>
            <a:r>
              <a:rPr spc="-145" dirty="0"/>
              <a:t> </a:t>
            </a:r>
            <a:r>
              <a:rPr spc="-15" dirty="0"/>
              <a:t>or</a:t>
            </a:r>
            <a:r>
              <a:rPr spc="-150" dirty="0"/>
              <a:t> </a:t>
            </a:r>
            <a:r>
              <a:rPr spc="-15" dirty="0"/>
              <a:t>registers s</a:t>
            </a:r>
            <a:r>
              <a:rPr spc="-10" dirty="0"/>
              <a:t>a</a:t>
            </a:r>
            <a:r>
              <a:rPr spc="-15" dirty="0"/>
              <a:t>v</a:t>
            </a:r>
            <a:r>
              <a:rPr spc="-10" dirty="0"/>
              <a:t>e</a:t>
            </a:r>
            <a:r>
              <a:rPr spc="-20" dirty="0"/>
              <a:t>d</a:t>
            </a:r>
            <a:r>
              <a:rPr spc="-5" dirty="0"/>
              <a:t> </a:t>
            </a:r>
            <a:r>
              <a:rPr spc="-10" dirty="0"/>
              <a:t>a</a:t>
            </a:r>
            <a:r>
              <a:rPr spc="-15" dirty="0"/>
              <a:t>c</a:t>
            </a:r>
            <a:r>
              <a:rPr spc="-20" dirty="0"/>
              <a:t>ro</a:t>
            </a:r>
            <a:r>
              <a:rPr spc="-5" dirty="0"/>
              <a:t>s</a:t>
            </a:r>
            <a:r>
              <a:rPr spc="-15" dirty="0"/>
              <a:t>s</a:t>
            </a:r>
            <a:r>
              <a:rPr spc="-5" dirty="0"/>
              <a:t> </a:t>
            </a:r>
            <a:r>
              <a:rPr spc="-20" dirty="0"/>
              <a:t>c</a:t>
            </a:r>
            <a:r>
              <a:rPr spc="-10" dirty="0"/>
              <a:t>a</a:t>
            </a:r>
            <a:r>
              <a:rPr spc="-15" dirty="0"/>
              <a:t>ll</a:t>
            </a:r>
            <a:r>
              <a:rPr spc="-5" dirty="0"/>
              <a:t>s</a:t>
            </a:r>
            <a:r>
              <a:rPr spc="-15" dirty="0"/>
              <a:t>)</a:t>
            </a:r>
            <a:r>
              <a:rPr spc="-10" dirty="0"/>
              <a:t>,</a:t>
            </a:r>
            <a:r>
              <a:rPr spc="-5" dirty="0"/>
              <a:t> </a:t>
            </a:r>
            <a:r>
              <a:rPr spc="-15" dirty="0"/>
              <a:t>i</a:t>
            </a:r>
            <a:r>
              <a:rPr spc="-10" dirty="0"/>
              <a:t>t</a:t>
            </a:r>
            <a:r>
              <a:rPr spc="-5" dirty="0"/>
              <a:t> </a:t>
            </a:r>
            <a:r>
              <a:rPr spc="-15" dirty="0"/>
              <a:t>is</a:t>
            </a:r>
            <a:r>
              <a:rPr spc="5" dirty="0"/>
              <a:t> </a:t>
            </a:r>
            <a:r>
              <a:rPr spc="-25" dirty="0"/>
              <a:t>com</a:t>
            </a:r>
            <a:r>
              <a:rPr spc="-10" dirty="0"/>
              <a:t>m</a:t>
            </a:r>
            <a:r>
              <a:rPr spc="-25" dirty="0"/>
              <a:t>on</a:t>
            </a:r>
            <a:r>
              <a:rPr spc="-15" dirty="0"/>
              <a:t> to</a:t>
            </a:r>
            <a:r>
              <a:rPr spc="-5" dirty="0"/>
              <a:t> </a:t>
            </a:r>
            <a:r>
              <a:rPr spc="-15" dirty="0"/>
              <a:t>save</a:t>
            </a:r>
            <a:r>
              <a:rPr spc="-5"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caller’s</a:t>
            </a:r>
            <a:r>
              <a:rPr dirty="0"/>
              <a:t> </a:t>
            </a:r>
            <a:r>
              <a:rPr spc="-10" dirty="0"/>
              <a:t>fram</a:t>
            </a:r>
            <a:r>
              <a:rPr spc="-15" dirty="0"/>
              <a:t>e</a:t>
            </a:r>
            <a:r>
              <a:rPr spc="-10" dirty="0"/>
              <a:t> </a:t>
            </a:r>
            <a:r>
              <a:rPr spc="-15" dirty="0"/>
              <a:t>pointer as</a:t>
            </a:r>
            <a:r>
              <a:rPr spc="10" dirty="0"/>
              <a:t> </a:t>
            </a:r>
            <a:r>
              <a:rPr spc="-20" dirty="0"/>
              <a:t>par</a:t>
            </a:r>
            <a:r>
              <a:rPr spc="-10" dirty="0"/>
              <a:t>t</a:t>
            </a:r>
            <a:r>
              <a:rPr dirty="0"/>
              <a:t> </a:t>
            </a:r>
            <a:r>
              <a:rPr spc="-25" dirty="0"/>
              <a:t>o</a:t>
            </a:r>
            <a:r>
              <a:rPr spc="-10" dirty="0"/>
              <a:t>f</a:t>
            </a:r>
            <a:r>
              <a:rPr dirty="0"/>
              <a:t> </a:t>
            </a:r>
            <a:r>
              <a:rPr spc="-10" dirty="0"/>
              <a:t>th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15" dirty="0"/>
              <a:t>callee’s</a:t>
            </a:r>
            <a:r>
              <a:rPr dirty="0"/>
              <a:t> </a:t>
            </a:r>
            <a:r>
              <a:rPr spc="-15" dirty="0"/>
              <a:t>control</a:t>
            </a:r>
            <a:r>
              <a:rPr spc="-10" dirty="0"/>
              <a:t> </a:t>
            </a:r>
            <a:r>
              <a:rPr spc="-15" dirty="0"/>
              <a:t>i</a:t>
            </a:r>
            <a:r>
              <a:rPr spc="-10" dirty="0"/>
              <a:t>n</a:t>
            </a:r>
            <a:r>
              <a:rPr spc="-15" dirty="0"/>
              <a:t>format</a:t>
            </a:r>
            <a:r>
              <a:rPr spc="-20" dirty="0"/>
              <a:t>io</a:t>
            </a:r>
            <a:r>
              <a:rPr spc="-10" dirty="0"/>
              <a:t>n.</a:t>
            </a:r>
          </a:p>
          <a:p>
            <a:pPr marL="452755" marR="5080">
              <a:lnSpc>
                <a:spcPts val="2700"/>
              </a:lnSpc>
              <a:spcBef>
                <a:spcPts val="790"/>
              </a:spcBef>
            </a:pPr>
            <a:r>
              <a:rPr spc="-15" dirty="0"/>
              <a:t>Each frame</a:t>
            </a:r>
            <a:r>
              <a:rPr spc="-5" dirty="0"/>
              <a:t> </a:t>
            </a:r>
            <a:r>
              <a:rPr spc="-20" dirty="0"/>
              <a:t>poi</a:t>
            </a:r>
            <a:r>
              <a:rPr spc="-10" dirty="0"/>
              <a:t>n</a:t>
            </a:r>
            <a:r>
              <a:rPr spc="-15" dirty="0"/>
              <a:t>ts</a:t>
            </a:r>
            <a:r>
              <a:rPr dirty="0"/>
              <a:t> </a:t>
            </a:r>
            <a:r>
              <a:rPr spc="-15" dirty="0"/>
              <a:t>to</a:t>
            </a:r>
            <a:r>
              <a:rPr dirty="0"/>
              <a:t> </a:t>
            </a:r>
            <a:r>
              <a:rPr spc="-15" dirty="0"/>
              <a:t>its</a:t>
            </a:r>
            <a:r>
              <a:rPr dirty="0"/>
              <a:t> </a:t>
            </a:r>
            <a:r>
              <a:rPr spc="-25" dirty="0"/>
              <a:t>c</a:t>
            </a:r>
            <a:r>
              <a:rPr spc="-10" dirty="0"/>
              <a:t>al</a:t>
            </a:r>
            <a:r>
              <a:rPr spc="-20" dirty="0"/>
              <a:t>l</a:t>
            </a:r>
            <a:r>
              <a:rPr spc="-15" dirty="0"/>
              <a:t>er’s frame</a:t>
            </a:r>
            <a:r>
              <a:rPr spc="-150" dirty="0"/>
              <a:t> </a:t>
            </a:r>
            <a:r>
              <a:rPr spc="-20" dirty="0"/>
              <a:t>on</a:t>
            </a:r>
            <a:r>
              <a:rPr spc="-140" dirty="0"/>
              <a:t> </a:t>
            </a:r>
            <a:r>
              <a:rPr spc="-15" dirty="0"/>
              <a:t>the</a:t>
            </a:r>
            <a:r>
              <a:rPr spc="-140" dirty="0"/>
              <a:t> </a:t>
            </a:r>
            <a:r>
              <a:rPr spc="-15" dirty="0"/>
              <a:t>stack.</a:t>
            </a:r>
            <a:r>
              <a:rPr spc="-150" dirty="0"/>
              <a:t> </a:t>
            </a:r>
            <a:r>
              <a:rPr spc="-15" dirty="0"/>
              <a:t>This</a:t>
            </a:r>
            <a:r>
              <a:rPr spc="-135" dirty="0"/>
              <a:t> </a:t>
            </a:r>
            <a:r>
              <a:rPr spc="-15" dirty="0"/>
              <a:t>pointer</a:t>
            </a:r>
            <a:r>
              <a:rPr spc="-130" dirty="0"/>
              <a:t> </a:t>
            </a:r>
            <a:r>
              <a:rPr spc="-15" dirty="0"/>
              <a:t>is call</a:t>
            </a:r>
            <a:r>
              <a:rPr spc="-20" dirty="0"/>
              <a:t>ed</a:t>
            </a:r>
            <a:r>
              <a:rPr spc="5" dirty="0"/>
              <a:t> </a:t>
            </a:r>
            <a:r>
              <a:rPr spc="-15" dirty="0"/>
              <a:t>a</a:t>
            </a:r>
            <a:r>
              <a:rPr spc="5" dirty="0"/>
              <a:t> </a:t>
            </a:r>
            <a:r>
              <a:rPr sz="2700" i="1" spc="-100" dirty="0">
                <a:latin typeface="Lucida Sans"/>
                <a:cs typeface="Lucida Sans"/>
              </a:rPr>
              <a:t>dynamic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700" i="1" spc="-40" dirty="0">
                <a:latin typeface="Lucida Sans"/>
                <a:cs typeface="Lucida Sans"/>
              </a:rPr>
              <a:t>lin</a:t>
            </a:r>
            <a:r>
              <a:rPr sz="2700" i="1" spc="-65" dirty="0">
                <a:latin typeface="Lucida Sans"/>
                <a:cs typeface="Lucida Sans"/>
              </a:rPr>
              <a:t>k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pc="-20" dirty="0"/>
              <a:t>beca</a:t>
            </a:r>
            <a:r>
              <a:rPr spc="-15" dirty="0"/>
              <a:t>use</a:t>
            </a:r>
            <a:r>
              <a:rPr spc="5" dirty="0"/>
              <a:t> </a:t>
            </a:r>
            <a:r>
              <a:rPr spc="-15" dirty="0"/>
              <a:t>i</a:t>
            </a:r>
            <a:r>
              <a:rPr spc="-10" dirty="0"/>
              <a:t>t</a:t>
            </a:r>
            <a:r>
              <a:rPr spc="-15" dirty="0"/>
              <a:t> links</a:t>
            </a:r>
            <a:r>
              <a:rPr spc="5"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15" dirty="0"/>
              <a:t>frame</a:t>
            </a:r>
            <a:r>
              <a:rPr spc="-5" dirty="0"/>
              <a:t> </a:t>
            </a:r>
            <a:r>
              <a:rPr spc="-15" dirty="0"/>
              <a:t>to</a:t>
            </a:r>
            <a:r>
              <a:rPr dirty="0"/>
              <a:t> </a:t>
            </a:r>
            <a:r>
              <a:rPr spc="-15" dirty="0"/>
              <a:t>its</a:t>
            </a:r>
            <a:r>
              <a:rPr dirty="0"/>
              <a:t> </a:t>
            </a:r>
            <a:r>
              <a:rPr spc="-25" dirty="0"/>
              <a:t>dynami</a:t>
            </a:r>
            <a:r>
              <a:rPr spc="-15" dirty="0"/>
              <a:t>c</a:t>
            </a:r>
            <a:r>
              <a:rPr spc="10" dirty="0"/>
              <a:t> </a:t>
            </a:r>
            <a:r>
              <a:rPr spc="-15" dirty="0"/>
              <a:t>(run-</a:t>
            </a:r>
            <a:r>
              <a:rPr spc="-10" dirty="0"/>
              <a:t> tim</a:t>
            </a:r>
            <a:r>
              <a:rPr spc="-20" dirty="0"/>
              <a:t>e</a:t>
            </a:r>
            <a:r>
              <a:rPr spc="-10" dirty="0"/>
              <a:t>)</a:t>
            </a:r>
            <a:r>
              <a:rPr dirty="0"/>
              <a:t> </a:t>
            </a:r>
            <a:r>
              <a:rPr spc="-20" dirty="0"/>
              <a:t>pre</a:t>
            </a:r>
            <a:r>
              <a:rPr spc="-10" dirty="0"/>
              <a:t>d</a:t>
            </a:r>
            <a:r>
              <a:rPr spc="-15" dirty="0"/>
              <a:t>eces</a:t>
            </a:r>
            <a:r>
              <a:rPr spc="-5" dirty="0"/>
              <a:t>s</a:t>
            </a:r>
            <a:r>
              <a:rPr spc="-20" dirty="0"/>
              <a:t>o</a:t>
            </a:r>
            <a:r>
              <a:rPr spc="-15" dirty="0"/>
              <a:t>r.</a:t>
            </a:r>
            <a:endParaRPr sz="27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39410" cy="1066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89800"/>
              </a:lnSpc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-2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run-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time</a:t>
            </a:r>
            <a:r>
              <a:rPr sz="2600" spc="-27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stac</a:t>
            </a:r>
            <a:r>
              <a:rPr sz="2600" spc="-20" dirty="0">
                <a:latin typeface="Lucida Sans"/>
                <a:cs typeface="Lucida Sans"/>
              </a:rPr>
              <a:t>k</a:t>
            </a:r>
            <a:r>
              <a:rPr sz="2600" spc="-2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corresponding to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call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fact(3</a:t>
            </a:r>
            <a:r>
              <a:rPr sz="2600" b="1" spc="-15" dirty="0">
                <a:latin typeface="Courier"/>
                <a:cs typeface="Courier"/>
              </a:rPr>
              <a:t>)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ynamic</a:t>
            </a:r>
            <a:r>
              <a:rPr sz="2600" spc="-15" dirty="0">
                <a:latin typeface="Lucida Sans"/>
                <a:cs typeface="Lucida Sans"/>
              </a:rPr>
              <a:t> links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cl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: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91271" y="4489691"/>
            <a:ext cx="1850389" cy="0"/>
          </a:xfrm>
          <a:custGeom>
            <a:avLst/>
            <a:gdLst/>
            <a:ahLst/>
            <a:cxnLst/>
            <a:rect l="l" t="t" r="r" b="b"/>
            <a:pathLst>
              <a:path w="1850389">
                <a:moveTo>
                  <a:pt x="0" y="0"/>
                </a:moveTo>
                <a:lnTo>
                  <a:pt x="185013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35311" y="2427719"/>
            <a:ext cx="0" cy="3126105"/>
          </a:xfrm>
          <a:custGeom>
            <a:avLst/>
            <a:gdLst/>
            <a:ahLst/>
            <a:cxnLst/>
            <a:rect l="l" t="t" r="r" b="b"/>
            <a:pathLst>
              <a:path h="3126104">
                <a:moveTo>
                  <a:pt x="0" y="0"/>
                </a:moveTo>
                <a:lnTo>
                  <a:pt x="0" y="3125724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97367" y="5547347"/>
            <a:ext cx="1838325" cy="0"/>
          </a:xfrm>
          <a:custGeom>
            <a:avLst/>
            <a:gdLst/>
            <a:ahLst/>
            <a:cxnLst/>
            <a:rect l="l" t="t" r="r" b="b"/>
            <a:pathLst>
              <a:path w="1838325">
                <a:moveTo>
                  <a:pt x="0" y="0"/>
                </a:moveTo>
                <a:lnTo>
                  <a:pt x="18379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02637" y="2421623"/>
            <a:ext cx="0" cy="3126105"/>
          </a:xfrm>
          <a:custGeom>
            <a:avLst/>
            <a:gdLst/>
            <a:ahLst/>
            <a:cxnLst/>
            <a:rect l="l" t="t" r="r" b="b"/>
            <a:pathLst>
              <a:path h="3126104">
                <a:moveTo>
                  <a:pt x="0" y="0"/>
                </a:moveTo>
                <a:lnTo>
                  <a:pt x="0" y="3125724"/>
                </a:lnTo>
              </a:path>
            </a:pathLst>
          </a:custGeom>
          <a:ln w="151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92795" y="2427719"/>
            <a:ext cx="1849120" cy="0"/>
          </a:xfrm>
          <a:custGeom>
            <a:avLst/>
            <a:gdLst/>
            <a:ahLst/>
            <a:cxnLst/>
            <a:rect l="l" t="t" r="r" b="b"/>
            <a:pathLst>
              <a:path w="1849120">
                <a:moveTo>
                  <a:pt x="0" y="0"/>
                </a:moveTo>
                <a:lnTo>
                  <a:pt x="18486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86699" y="3458705"/>
            <a:ext cx="1854835" cy="0"/>
          </a:xfrm>
          <a:custGeom>
            <a:avLst/>
            <a:gdLst/>
            <a:ahLst/>
            <a:cxnLst/>
            <a:rect l="l" t="t" r="r" b="b"/>
            <a:pathLst>
              <a:path w="1854835">
                <a:moveTo>
                  <a:pt x="0" y="0"/>
                </a:moveTo>
                <a:lnTo>
                  <a:pt x="1854708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72983" y="277061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10143" y="276452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09203" y="276299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16239" y="2762999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69">
                <a:moveTo>
                  <a:pt x="92964" y="0"/>
                </a:moveTo>
                <a:lnTo>
                  <a:pt x="0" y="1524"/>
                </a:lnTo>
                <a:lnTo>
                  <a:pt x="0" y="13716"/>
                </a:lnTo>
                <a:lnTo>
                  <a:pt x="92964" y="12192"/>
                </a:lnTo>
                <a:lnTo>
                  <a:pt x="92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94547" y="276299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93607" y="276147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00643" y="2761475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69">
                <a:moveTo>
                  <a:pt x="92963" y="0"/>
                </a:moveTo>
                <a:lnTo>
                  <a:pt x="0" y="1524"/>
                </a:lnTo>
                <a:lnTo>
                  <a:pt x="0" y="13716"/>
                </a:lnTo>
                <a:lnTo>
                  <a:pt x="92963" y="12192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78951" y="2767571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63355" y="2766047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47759" y="276452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932163" y="276299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16567" y="276147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00971" y="275537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00031" y="275385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6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07067" y="2753855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5" h="13969">
                <a:moveTo>
                  <a:pt x="92963" y="0"/>
                </a:moveTo>
                <a:lnTo>
                  <a:pt x="0" y="1523"/>
                </a:lnTo>
                <a:lnTo>
                  <a:pt x="0" y="13715"/>
                </a:lnTo>
                <a:lnTo>
                  <a:pt x="92963" y="12191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85375" y="275385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5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84435" y="2752331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491471" y="2752331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5" h="13969">
                <a:moveTo>
                  <a:pt x="92963" y="0"/>
                </a:moveTo>
                <a:lnTo>
                  <a:pt x="0" y="1524"/>
                </a:lnTo>
                <a:lnTo>
                  <a:pt x="0" y="13715"/>
                </a:lnTo>
                <a:lnTo>
                  <a:pt x="92963" y="12191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669779" y="2758427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97367" y="3459467"/>
            <a:ext cx="1838325" cy="1030605"/>
          </a:xfrm>
          <a:custGeom>
            <a:avLst/>
            <a:gdLst/>
            <a:ahLst/>
            <a:cxnLst/>
            <a:rect l="l" t="t" r="r" b="b"/>
            <a:pathLst>
              <a:path w="1838325" h="1030604">
                <a:moveTo>
                  <a:pt x="0" y="0"/>
                </a:moveTo>
                <a:lnTo>
                  <a:pt x="1837944" y="0"/>
                </a:lnTo>
                <a:lnTo>
                  <a:pt x="1837944" y="1030224"/>
                </a:lnTo>
                <a:lnTo>
                  <a:pt x="0" y="10302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962391" y="3493741"/>
            <a:ext cx="1741805" cy="2012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ct val="100000"/>
              </a:lnSpc>
            </a:pPr>
            <a:r>
              <a:rPr sz="1600" spc="-10" dirty="0">
                <a:latin typeface="Lucida Sans"/>
                <a:cs typeface="Lucida Sans"/>
              </a:rPr>
              <a:t>S</a:t>
            </a:r>
            <a:r>
              <a:rPr sz="1600" spc="-20" dirty="0">
                <a:latin typeface="Lucida Sans"/>
                <a:cs typeface="Lucida Sans"/>
              </a:rPr>
              <a:t>p</a:t>
            </a:r>
            <a:r>
              <a:rPr sz="1600" spc="-10" dirty="0">
                <a:latin typeface="Lucida Sans"/>
                <a:cs typeface="Lucida Sans"/>
              </a:rPr>
              <a:t>ace</a:t>
            </a:r>
            <a:r>
              <a:rPr sz="1600" spc="10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f</a:t>
            </a:r>
            <a:r>
              <a:rPr sz="1600" spc="-20" dirty="0">
                <a:latin typeface="Lucida Sans"/>
                <a:cs typeface="Lucida Sans"/>
              </a:rPr>
              <a:t>o</a:t>
            </a:r>
            <a:r>
              <a:rPr sz="1600" spc="-10" dirty="0">
                <a:latin typeface="Lucida Sans"/>
                <a:cs typeface="Lucida Sans"/>
              </a:rPr>
              <a:t>r</a:t>
            </a:r>
            <a:r>
              <a:rPr sz="1600" spc="-45" dirty="0">
                <a:latin typeface="Lucida Sans"/>
                <a:cs typeface="Lucida Sans"/>
              </a:rPr>
              <a:t> </a:t>
            </a:r>
            <a:r>
              <a:rPr sz="1400" b="1" spc="15" dirty="0">
                <a:latin typeface="Courier"/>
                <a:cs typeface="Courier"/>
              </a:rPr>
              <a:t>n</a:t>
            </a:r>
            <a:r>
              <a:rPr sz="1400" b="1" spc="-385" dirty="0">
                <a:latin typeface="Courier"/>
                <a:cs typeface="Courier"/>
              </a:rPr>
              <a:t> </a:t>
            </a:r>
            <a:r>
              <a:rPr sz="1400" spc="15" dirty="0">
                <a:latin typeface="Lucida Sans"/>
                <a:cs typeface="Lucida Sans"/>
              </a:rPr>
              <a:t>=</a:t>
            </a:r>
            <a:r>
              <a:rPr sz="1400" dirty="0">
                <a:latin typeface="Lucida Sans"/>
                <a:cs typeface="Lucida Sans"/>
              </a:rPr>
              <a:t> </a:t>
            </a:r>
            <a:r>
              <a:rPr sz="1400" spc="-200" dirty="0">
                <a:latin typeface="Lucida Sans"/>
                <a:cs typeface="Lucida Sans"/>
              </a:rPr>
              <a:t> </a:t>
            </a:r>
            <a:r>
              <a:rPr sz="1400" spc="15" dirty="0">
                <a:latin typeface="Lucida Sans"/>
                <a:cs typeface="Lucida Sans"/>
              </a:rPr>
              <a:t>2</a:t>
            </a:r>
            <a:endParaRPr sz="1400">
              <a:latin typeface="Lucida Sans"/>
              <a:cs typeface="Lucida Sans"/>
            </a:endParaRPr>
          </a:p>
          <a:p>
            <a:pPr marL="157480" indent="109220">
              <a:lnSpc>
                <a:spcPct val="100000"/>
              </a:lnSpc>
              <a:spcBef>
                <a:spcPts val="825"/>
              </a:spcBef>
            </a:pPr>
            <a:r>
              <a:rPr sz="1600" spc="-15" dirty="0">
                <a:latin typeface="Lucida Sans"/>
                <a:cs typeface="Lucida Sans"/>
              </a:rPr>
              <a:t>Dy</a:t>
            </a:r>
            <a:r>
              <a:rPr sz="1600" spc="-20" dirty="0">
                <a:latin typeface="Lucida Sans"/>
                <a:cs typeface="Lucida Sans"/>
              </a:rPr>
              <a:t>n</a:t>
            </a:r>
            <a:r>
              <a:rPr sz="1600" spc="-5" dirty="0">
                <a:latin typeface="Lucida Sans"/>
                <a:cs typeface="Lucida Sans"/>
              </a:rPr>
              <a:t>a</a:t>
            </a:r>
            <a:r>
              <a:rPr sz="1600" spc="-10" dirty="0">
                <a:latin typeface="Lucida Sans"/>
                <a:cs typeface="Lucida Sans"/>
              </a:rPr>
              <a:t>mic</a:t>
            </a:r>
            <a:r>
              <a:rPr sz="1600" spc="-5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Link</a:t>
            </a:r>
            <a:endParaRPr sz="1600">
              <a:latin typeface="Lucida Sans"/>
              <a:cs typeface="Lucida Sans"/>
            </a:endParaRPr>
          </a:p>
          <a:p>
            <a:pPr marL="157480" marR="119380" indent="16510">
              <a:lnSpc>
                <a:spcPct val="135600"/>
              </a:lnSpc>
              <a:spcBef>
                <a:spcPts val="370"/>
              </a:spcBef>
            </a:pPr>
            <a:r>
              <a:rPr sz="1600" spc="-5" dirty="0">
                <a:latin typeface="Lucida Sans"/>
                <a:cs typeface="Lucida Sans"/>
              </a:rPr>
              <a:t>Retu</a:t>
            </a:r>
            <a:r>
              <a:rPr sz="1600" spc="-15" dirty="0">
                <a:latin typeface="Lucida Sans"/>
                <a:cs typeface="Lucida Sans"/>
              </a:rPr>
              <a:t>r</a:t>
            </a:r>
            <a:r>
              <a:rPr sz="1600" spc="-10" dirty="0">
                <a:latin typeface="Lucida Sans"/>
                <a:cs typeface="Lucida Sans"/>
              </a:rPr>
              <a:t>n</a:t>
            </a:r>
            <a:r>
              <a:rPr sz="1600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V</a:t>
            </a:r>
            <a:r>
              <a:rPr sz="1600" spc="-20" dirty="0">
                <a:latin typeface="Lucida Sans"/>
                <a:cs typeface="Lucida Sans"/>
              </a:rPr>
              <a:t>a</a:t>
            </a:r>
            <a:r>
              <a:rPr sz="1600" dirty="0">
                <a:latin typeface="Lucida Sans"/>
                <a:cs typeface="Lucida Sans"/>
              </a:rPr>
              <a:t>l</a:t>
            </a:r>
            <a:r>
              <a:rPr sz="1600" spc="-20" dirty="0">
                <a:latin typeface="Lucida Sans"/>
                <a:cs typeface="Lucida Sans"/>
              </a:rPr>
              <a:t>u</a:t>
            </a:r>
            <a:r>
              <a:rPr sz="1600" spc="-10" dirty="0">
                <a:latin typeface="Lucida Sans"/>
                <a:cs typeface="Lucida Sans"/>
              </a:rPr>
              <a:t>e Space for</a:t>
            </a:r>
            <a:r>
              <a:rPr sz="1600" spc="-55" dirty="0">
                <a:latin typeface="Lucida Sans"/>
                <a:cs typeface="Lucida Sans"/>
              </a:rPr>
              <a:t> </a:t>
            </a:r>
            <a:r>
              <a:rPr sz="1400" b="1" spc="15" dirty="0">
                <a:latin typeface="Courier"/>
                <a:cs typeface="Courier"/>
              </a:rPr>
              <a:t>n</a:t>
            </a:r>
            <a:r>
              <a:rPr sz="1400" b="1" spc="-385" dirty="0">
                <a:latin typeface="Courier"/>
                <a:cs typeface="Courier"/>
              </a:rPr>
              <a:t> </a:t>
            </a:r>
            <a:r>
              <a:rPr sz="1400" spc="15" dirty="0">
                <a:latin typeface="Lucida Sans"/>
                <a:cs typeface="Lucida Sans"/>
              </a:rPr>
              <a:t>=</a:t>
            </a:r>
            <a:r>
              <a:rPr sz="1400" dirty="0">
                <a:latin typeface="Lucida Sans"/>
                <a:cs typeface="Lucida Sans"/>
              </a:rPr>
              <a:t> </a:t>
            </a:r>
            <a:r>
              <a:rPr sz="1400" spc="-204" dirty="0">
                <a:latin typeface="Lucida Sans"/>
                <a:cs typeface="Lucida Sans"/>
              </a:rPr>
              <a:t> </a:t>
            </a:r>
            <a:r>
              <a:rPr sz="1400" spc="15" dirty="0">
                <a:latin typeface="Lucida Sans"/>
                <a:cs typeface="Lucida Sans"/>
              </a:rPr>
              <a:t>3</a:t>
            </a:r>
            <a:endParaRPr sz="140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125"/>
              </a:spcBef>
            </a:pPr>
            <a:r>
              <a:rPr sz="1300" spc="-10" dirty="0">
                <a:latin typeface="Lucida Sans"/>
                <a:cs typeface="Lucida Sans"/>
              </a:rPr>
              <a:t>D</a:t>
            </a:r>
            <a:r>
              <a:rPr sz="1300" spc="-5" dirty="0">
                <a:latin typeface="Lucida Sans"/>
                <a:cs typeface="Lucida Sans"/>
              </a:rPr>
              <a:t>y</a:t>
            </a:r>
            <a:r>
              <a:rPr sz="1300" spc="-10" dirty="0">
                <a:latin typeface="Lucida Sans"/>
                <a:cs typeface="Lucida Sans"/>
              </a:rPr>
              <a:t>namic</a:t>
            </a:r>
            <a:r>
              <a:rPr sz="1300" dirty="0">
                <a:latin typeface="Lucida Sans"/>
                <a:cs typeface="Lucida Sans"/>
              </a:rPr>
              <a:t> </a:t>
            </a:r>
            <a:r>
              <a:rPr sz="1300" spc="-20" dirty="0">
                <a:latin typeface="Lucida Sans"/>
                <a:cs typeface="Lucida Sans"/>
              </a:rPr>
              <a:t>L</a:t>
            </a:r>
            <a:r>
              <a:rPr sz="1300" dirty="0">
                <a:latin typeface="Lucida Sans"/>
                <a:cs typeface="Lucida Sans"/>
              </a:rPr>
              <a:t>i</a:t>
            </a:r>
            <a:r>
              <a:rPr sz="1300" spc="-10" dirty="0">
                <a:latin typeface="Lucida Sans"/>
                <a:cs typeface="Lucida Sans"/>
              </a:rPr>
              <a:t>nk</a:t>
            </a:r>
            <a:r>
              <a:rPr sz="1300" spc="65" dirty="0">
                <a:latin typeface="Lucida Sans"/>
                <a:cs typeface="Lucida Sans"/>
              </a:rPr>
              <a:t> </a:t>
            </a:r>
            <a:r>
              <a:rPr sz="1300" spc="-10" dirty="0">
                <a:latin typeface="Lucida Sans"/>
                <a:cs typeface="Lucida Sans"/>
              </a:rPr>
              <a:t>=</a:t>
            </a:r>
            <a:r>
              <a:rPr sz="1300" dirty="0">
                <a:latin typeface="Lucida Sans"/>
                <a:cs typeface="Lucida Sans"/>
              </a:rPr>
              <a:t> </a:t>
            </a:r>
            <a:r>
              <a:rPr sz="1300" spc="-200" dirty="0">
                <a:latin typeface="Lucida Sans"/>
                <a:cs typeface="Lucida Sans"/>
              </a:rPr>
              <a:t> </a:t>
            </a:r>
            <a:r>
              <a:rPr sz="1300" b="1" spc="-10" dirty="0">
                <a:latin typeface="Courier"/>
                <a:cs typeface="Courier"/>
              </a:rPr>
              <a:t>Null</a:t>
            </a:r>
            <a:endParaRPr sz="1300">
              <a:latin typeface="Courier"/>
              <a:cs typeface="Courier"/>
            </a:endParaRPr>
          </a:p>
          <a:p>
            <a:pPr marL="181610">
              <a:lnSpc>
                <a:spcPct val="100000"/>
              </a:lnSpc>
              <a:spcBef>
                <a:spcPts val="1115"/>
              </a:spcBef>
            </a:pPr>
            <a:r>
              <a:rPr sz="1600" spc="-10" dirty="0">
                <a:latin typeface="Lucida Sans"/>
                <a:cs typeface="Lucida Sans"/>
              </a:rPr>
              <a:t>Return</a:t>
            </a:r>
            <a:r>
              <a:rPr sz="1600" spc="5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Value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84309" y="2434559"/>
            <a:ext cx="1517650" cy="577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 marR="5080" indent="-117475">
              <a:lnSpc>
                <a:spcPct val="143100"/>
              </a:lnSpc>
            </a:pPr>
            <a:r>
              <a:rPr sz="1600" spc="-10" dirty="0">
                <a:latin typeface="Lucida Sans"/>
                <a:cs typeface="Lucida Sans"/>
              </a:rPr>
              <a:t>S</a:t>
            </a:r>
            <a:r>
              <a:rPr sz="1600" spc="-20" dirty="0">
                <a:latin typeface="Lucida Sans"/>
                <a:cs typeface="Lucida Sans"/>
              </a:rPr>
              <a:t>p</a:t>
            </a:r>
            <a:r>
              <a:rPr sz="1600" spc="-10" dirty="0">
                <a:latin typeface="Lucida Sans"/>
                <a:cs typeface="Lucida Sans"/>
              </a:rPr>
              <a:t>ace</a:t>
            </a:r>
            <a:r>
              <a:rPr sz="1600" dirty="0">
                <a:latin typeface="Lucida Sans"/>
                <a:cs typeface="Lucida Sans"/>
              </a:rPr>
              <a:t> f</a:t>
            </a:r>
            <a:r>
              <a:rPr sz="1600" spc="-20" dirty="0">
                <a:latin typeface="Lucida Sans"/>
                <a:cs typeface="Lucida Sans"/>
              </a:rPr>
              <a:t>o</a:t>
            </a:r>
            <a:r>
              <a:rPr sz="1600" spc="-10" dirty="0">
                <a:latin typeface="Lucida Sans"/>
                <a:cs typeface="Lucida Sans"/>
              </a:rPr>
              <a:t>r</a:t>
            </a:r>
            <a:r>
              <a:rPr sz="1600" spc="-40" dirty="0">
                <a:latin typeface="Lucida Sans"/>
                <a:cs typeface="Lucida Sans"/>
              </a:rPr>
              <a:t> </a:t>
            </a:r>
            <a:r>
              <a:rPr sz="1400" b="1" spc="15" dirty="0">
                <a:latin typeface="Courier"/>
                <a:cs typeface="Courier"/>
              </a:rPr>
              <a:t>n</a:t>
            </a:r>
            <a:r>
              <a:rPr sz="1400" b="1" spc="-385" dirty="0">
                <a:latin typeface="Courier"/>
                <a:cs typeface="Courier"/>
              </a:rPr>
              <a:t> </a:t>
            </a:r>
            <a:r>
              <a:rPr sz="1600" spc="-15" dirty="0">
                <a:latin typeface="Lucida Sans"/>
                <a:cs typeface="Lucida Sans"/>
              </a:rPr>
              <a:t>=</a:t>
            </a:r>
            <a:r>
              <a:rPr sz="1600" dirty="0">
                <a:latin typeface="Lucida Sans"/>
                <a:cs typeface="Lucida Sans"/>
              </a:rPr>
              <a:t> </a:t>
            </a:r>
            <a:r>
              <a:rPr sz="1600" spc="-250" dirty="0">
                <a:latin typeface="Lucida Sans"/>
                <a:cs typeface="Lucida Sans"/>
              </a:rPr>
              <a:t> </a:t>
            </a:r>
            <a:r>
              <a:rPr sz="1600" spc="-15" dirty="0">
                <a:latin typeface="Lucida Sans"/>
                <a:cs typeface="Lucida Sans"/>
              </a:rPr>
              <a:t>1</a:t>
            </a:r>
            <a:r>
              <a:rPr sz="1600" spc="-10" dirty="0">
                <a:latin typeface="Lucida Sans"/>
                <a:cs typeface="Lucida Sans"/>
              </a:rPr>
              <a:t> Dy</a:t>
            </a:r>
            <a:r>
              <a:rPr sz="1600" spc="-20" dirty="0">
                <a:latin typeface="Lucida Sans"/>
                <a:cs typeface="Lucida Sans"/>
              </a:rPr>
              <a:t>n</a:t>
            </a:r>
            <a:r>
              <a:rPr sz="1600" spc="-5" dirty="0">
                <a:latin typeface="Lucida Sans"/>
                <a:cs typeface="Lucida Sans"/>
              </a:rPr>
              <a:t>a</a:t>
            </a:r>
            <a:r>
              <a:rPr sz="1600" spc="-10" dirty="0">
                <a:latin typeface="Lucida Sans"/>
                <a:cs typeface="Lucida Sans"/>
              </a:rPr>
              <a:t>mic</a:t>
            </a:r>
            <a:r>
              <a:rPr sz="1600" spc="-5" dirty="0">
                <a:latin typeface="Lucida Sans"/>
                <a:cs typeface="Lucida Sans"/>
              </a:rPr>
              <a:t> </a:t>
            </a:r>
            <a:r>
              <a:rPr sz="1600" spc="-10" dirty="0">
                <a:latin typeface="Lucida Sans"/>
                <a:cs typeface="Lucida Sans"/>
              </a:rPr>
              <a:t>Link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52313" y="3161514"/>
            <a:ext cx="17037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Lucida Sans"/>
                <a:cs typeface="Lucida Sans"/>
              </a:rPr>
              <a:t>Retu</a:t>
            </a:r>
            <a:r>
              <a:rPr sz="1600" spc="-5" dirty="0">
                <a:latin typeface="Lucida Sans"/>
                <a:cs typeface="Lucida Sans"/>
              </a:rPr>
              <a:t>r</a:t>
            </a:r>
            <a:r>
              <a:rPr sz="1600" spc="-10" dirty="0">
                <a:latin typeface="Lucida Sans"/>
                <a:cs typeface="Lucida Sans"/>
              </a:rPr>
              <a:t>n</a:t>
            </a:r>
            <a:r>
              <a:rPr sz="1600" spc="-5" dirty="0">
                <a:latin typeface="Lucida Sans"/>
                <a:cs typeface="Lucida Sans"/>
              </a:rPr>
              <a:t> V</a:t>
            </a:r>
            <a:r>
              <a:rPr sz="1600" spc="-20" dirty="0">
                <a:latin typeface="Lucida Sans"/>
                <a:cs typeface="Lucida Sans"/>
              </a:rPr>
              <a:t>a</a:t>
            </a:r>
            <a:r>
              <a:rPr sz="1600" spc="-10" dirty="0">
                <a:latin typeface="Lucida Sans"/>
                <a:cs typeface="Lucida Sans"/>
              </a:rPr>
              <a:t>lue</a:t>
            </a:r>
            <a:r>
              <a:rPr sz="1600" spc="5" dirty="0">
                <a:latin typeface="Lucida Sans"/>
                <a:cs typeface="Lucida Sans"/>
              </a:rPr>
              <a:t> </a:t>
            </a:r>
            <a:r>
              <a:rPr sz="1600" spc="-15" dirty="0">
                <a:latin typeface="Lucida Sans"/>
                <a:cs typeface="Lucida Sans"/>
              </a:rPr>
              <a:t>=</a:t>
            </a:r>
            <a:r>
              <a:rPr sz="1600" dirty="0">
                <a:latin typeface="Lucida Sans"/>
                <a:cs typeface="Lucida Sans"/>
              </a:rPr>
              <a:t> </a:t>
            </a:r>
            <a:r>
              <a:rPr sz="1600" spc="-250" dirty="0">
                <a:latin typeface="Lucida Sans"/>
                <a:cs typeface="Lucida Sans"/>
              </a:rPr>
              <a:t> </a:t>
            </a:r>
            <a:r>
              <a:rPr sz="1600" spc="-15" dirty="0">
                <a:latin typeface="Lucida Sans"/>
                <a:cs typeface="Lucida Sans"/>
              </a:rPr>
              <a:t>1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976103" y="2372855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79" h="104139">
                <a:moveTo>
                  <a:pt x="182879" y="51815"/>
                </a:moveTo>
                <a:lnTo>
                  <a:pt x="170687" y="51815"/>
                </a:lnTo>
                <a:lnTo>
                  <a:pt x="170687" y="87728"/>
                </a:lnTo>
                <a:lnTo>
                  <a:pt x="178308" y="89915"/>
                </a:lnTo>
                <a:lnTo>
                  <a:pt x="175260" y="102107"/>
                </a:lnTo>
                <a:lnTo>
                  <a:pt x="182879" y="103631"/>
                </a:lnTo>
                <a:lnTo>
                  <a:pt x="182879" y="51815"/>
                </a:lnTo>
                <a:close/>
              </a:path>
              <a:path w="182879" h="104139">
                <a:moveTo>
                  <a:pt x="21336" y="45719"/>
                </a:moveTo>
                <a:lnTo>
                  <a:pt x="0" y="51815"/>
                </a:lnTo>
                <a:lnTo>
                  <a:pt x="175260" y="102107"/>
                </a:lnTo>
                <a:lnTo>
                  <a:pt x="170687" y="96011"/>
                </a:lnTo>
                <a:lnTo>
                  <a:pt x="170687" y="87728"/>
                </a:lnTo>
                <a:lnTo>
                  <a:pt x="66845" y="57911"/>
                </a:lnTo>
                <a:lnTo>
                  <a:pt x="24384" y="57911"/>
                </a:lnTo>
                <a:lnTo>
                  <a:pt x="21336" y="45719"/>
                </a:lnTo>
                <a:close/>
              </a:path>
              <a:path w="182879" h="104139">
                <a:moveTo>
                  <a:pt x="170687" y="87728"/>
                </a:moveTo>
                <a:lnTo>
                  <a:pt x="170687" y="96011"/>
                </a:lnTo>
                <a:lnTo>
                  <a:pt x="175260" y="102107"/>
                </a:lnTo>
                <a:lnTo>
                  <a:pt x="178308" y="89915"/>
                </a:lnTo>
                <a:lnTo>
                  <a:pt x="170687" y="87728"/>
                </a:lnTo>
                <a:close/>
              </a:path>
              <a:path w="182879" h="104139">
                <a:moveTo>
                  <a:pt x="182879" y="0"/>
                </a:moveTo>
                <a:lnTo>
                  <a:pt x="175260" y="1523"/>
                </a:lnTo>
                <a:lnTo>
                  <a:pt x="21336" y="45719"/>
                </a:lnTo>
                <a:lnTo>
                  <a:pt x="24384" y="57911"/>
                </a:lnTo>
                <a:lnTo>
                  <a:pt x="45614" y="51815"/>
                </a:lnTo>
                <a:lnTo>
                  <a:pt x="24384" y="45719"/>
                </a:lnTo>
                <a:lnTo>
                  <a:pt x="66845" y="45719"/>
                </a:lnTo>
                <a:lnTo>
                  <a:pt x="178308" y="13715"/>
                </a:lnTo>
                <a:lnTo>
                  <a:pt x="182879" y="7619"/>
                </a:lnTo>
                <a:lnTo>
                  <a:pt x="182879" y="0"/>
                </a:lnTo>
                <a:close/>
              </a:path>
              <a:path w="182879" h="104139">
                <a:moveTo>
                  <a:pt x="45614" y="51815"/>
                </a:moveTo>
                <a:lnTo>
                  <a:pt x="24384" y="57911"/>
                </a:lnTo>
                <a:lnTo>
                  <a:pt x="66845" y="57911"/>
                </a:lnTo>
                <a:lnTo>
                  <a:pt x="45614" y="51815"/>
                </a:lnTo>
                <a:close/>
              </a:path>
              <a:path w="182879" h="104139">
                <a:moveTo>
                  <a:pt x="66845" y="45719"/>
                </a:moveTo>
                <a:lnTo>
                  <a:pt x="24384" y="45719"/>
                </a:lnTo>
                <a:lnTo>
                  <a:pt x="45614" y="51815"/>
                </a:lnTo>
                <a:lnTo>
                  <a:pt x="66845" y="45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46791" y="2380475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98963" y="2380475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4" h="88900">
                <a:moveTo>
                  <a:pt x="153924" y="0"/>
                </a:moveTo>
                <a:lnTo>
                  <a:pt x="0" y="44196"/>
                </a:lnTo>
                <a:lnTo>
                  <a:pt x="153924" y="88392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52887" y="2424671"/>
            <a:ext cx="744220" cy="0"/>
          </a:xfrm>
          <a:custGeom>
            <a:avLst/>
            <a:gdLst/>
            <a:ahLst/>
            <a:cxnLst/>
            <a:rect l="l" t="t" r="r" b="b"/>
            <a:pathLst>
              <a:path w="744220">
                <a:moveTo>
                  <a:pt x="0" y="0"/>
                </a:moveTo>
                <a:lnTo>
                  <a:pt x="7437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76103" y="3371075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79" h="104139">
                <a:moveTo>
                  <a:pt x="182879" y="51816"/>
                </a:moveTo>
                <a:lnTo>
                  <a:pt x="170687" y="51816"/>
                </a:lnTo>
                <a:lnTo>
                  <a:pt x="170687" y="87728"/>
                </a:lnTo>
                <a:lnTo>
                  <a:pt x="178308" y="89916"/>
                </a:lnTo>
                <a:lnTo>
                  <a:pt x="175260" y="102108"/>
                </a:lnTo>
                <a:lnTo>
                  <a:pt x="182879" y="103632"/>
                </a:lnTo>
                <a:lnTo>
                  <a:pt x="182879" y="51816"/>
                </a:lnTo>
                <a:close/>
              </a:path>
              <a:path w="182879" h="104139">
                <a:moveTo>
                  <a:pt x="21336" y="45720"/>
                </a:moveTo>
                <a:lnTo>
                  <a:pt x="0" y="51816"/>
                </a:lnTo>
                <a:lnTo>
                  <a:pt x="175260" y="102108"/>
                </a:lnTo>
                <a:lnTo>
                  <a:pt x="170687" y="96012"/>
                </a:lnTo>
                <a:lnTo>
                  <a:pt x="170687" y="87728"/>
                </a:lnTo>
                <a:lnTo>
                  <a:pt x="66845" y="57912"/>
                </a:lnTo>
                <a:lnTo>
                  <a:pt x="24384" y="57912"/>
                </a:lnTo>
                <a:lnTo>
                  <a:pt x="21336" y="45720"/>
                </a:lnTo>
                <a:close/>
              </a:path>
              <a:path w="182879" h="104139">
                <a:moveTo>
                  <a:pt x="170687" y="87728"/>
                </a:moveTo>
                <a:lnTo>
                  <a:pt x="170687" y="96012"/>
                </a:lnTo>
                <a:lnTo>
                  <a:pt x="175260" y="102108"/>
                </a:lnTo>
                <a:lnTo>
                  <a:pt x="178308" y="89916"/>
                </a:lnTo>
                <a:lnTo>
                  <a:pt x="170687" y="87728"/>
                </a:lnTo>
                <a:close/>
              </a:path>
              <a:path w="182879" h="104139">
                <a:moveTo>
                  <a:pt x="182879" y="0"/>
                </a:moveTo>
                <a:lnTo>
                  <a:pt x="175260" y="1524"/>
                </a:lnTo>
                <a:lnTo>
                  <a:pt x="21336" y="45720"/>
                </a:lnTo>
                <a:lnTo>
                  <a:pt x="24384" y="57912"/>
                </a:lnTo>
                <a:lnTo>
                  <a:pt x="45614" y="51816"/>
                </a:lnTo>
                <a:lnTo>
                  <a:pt x="24384" y="45720"/>
                </a:lnTo>
                <a:lnTo>
                  <a:pt x="66845" y="45720"/>
                </a:lnTo>
                <a:lnTo>
                  <a:pt x="178308" y="13716"/>
                </a:lnTo>
                <a:lnTo>
                  <a:pt x="182879" y="7620"/>
                </a:lnTo>
                <a:lnTo>
                  <a:pt x="182879" y="0"/>
                </a:lnTo>
                <a:close/>
              </a:path>
              <a:path w="182879" h="104139">
                <a:moveTo>
                  <a:pt x="45614" y="51816"/>
                </a:moveTo>
                <a:lnTo>
                  <a:pt x="24384" y="57912"/>
                </a:lnTo>
                <a:lnTo>
                  <a:pt x="66845" y="57912"/>
                </a:lnTo>
                <a:lnTo>
                  <a:pt x="45614" y="51816"/>
                </a:lnTo>
                <a:close/>
              </a:path>
              <a:path w="182879" h="104139">
                <a:moveTo>
                  <a:pt x="66845" y="45720"/>
                </a:moveTo>
                <a:lnTo>
                  <a:pt x="24384" y="45720"/>
                </a:lnTo>
                <a:lnTo>
                  <a:pt x="45614" y="51816"/>
                </a:lnTo>
                <a:lnTo>
                  <a:pt x="66845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46791" y="3378695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98963" y="3378695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4" h="88900">
                <a:moveTo>
                  <a:pt x="153924" y="0"/>
                </a:moveTo>
                <a:lnTo>
                  <a:pt x="0" y="44196"/>
                </a:lnTo>
                <a:lnTo>
                  <a:pt x="153924" y="88392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52887" y="3422891"/>
            <a:ext cx="744220" cy="0"/>
          </a:xfrm>
          <a:custGeom>
            <a:avLst/>
            <a:gdLst/>
            <a:ahLst/>
            <a:cxnLst/>
            <a:rect l="l" t="t" r="r" b="b"/>
            <a:pathLst>
              <a:path w="744220">
                <a:moveTo>
                  <a:pt x="0" y="0"/>
                </a:moveTo>
                <a:lnTo>
                  <a:pt x="7437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060683" y="2312639"/>
            <a:ext cx="12541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Lucida Sans"/>
                <a:cs typeface="Lucida Sans"/>
              </a:rPr>
              <a:t>Top of Stack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060683" y="3289513"/>
            <a:ext cx="138938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Lucida Sans"/>
                <a:cs typeface="Lucida Sans"/>
              </a:rPr>
              <a:t>F</a:t>
            </a:r>
            <a:r>
              <a:rPr sz="1600" spc="-5" dirty="0">
                <a:latin typeface="Lucida Sans"/>
                <a:cs typeface="Lucida Sans"/>
              </a:rPr>
              <a:t>ra</a:t>
            </a:r>
            <a:r>
              <a:rPr sz="1600" spc="-20" dirty="0">
                <a:latin typeface="Lucida Sans"/>
                <a:cs typeface="Lucida Sans"/>
              </a:rPr>
              <a:t>m</a:t>
            </a:r>
            <a:r>
              <a:rPr sz="1600" spc="-10" dirty="0">
                <a:latin typeface="Lucida Sans"/>
                <a:cs typeface="Lucida Sans"/>
              </a:rPr>
              <a:t>e </a:t>
            </a:r>
            <a:r>
              <a:rPr sz="1600" spc="-5" dirty="0">
                <a:latin typeface="Lucida Sans"/>
                <a:cs typeface="Lucida Sans"/>
              </a:rPr>
              <a:t>P</a:t>
            </a:r>
            <a:r>
              <a:rPr sz="1600" spc="-10" dirty="0">
                <a:latin typeface="Lucida Sans"/>
                <a:cs typeface="Lucida Sans"/>
              </a:rPr>
              <a:t>oi</a:t>
            </a:r>
            <a:r>
              <a:rPr sz="1600" spc="-5" dirty="0">
                <a:latin typeface="Lucida Sans"/>
                <a:cs typeface="Lucida Sans"/>
              </a:rPr>
              <a:t>n</a:t>
            </a:r>
            <a:r>
              <a:rPr sz="1600" spc="-15" dirty="0">
                <a:latin typeface="Lucida Sans"/>
                <a:cs typeface="Lucida Sans"/>
              </a:rPr>
              <a:t>ter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652003" y="4337291"/>
            <a:ext cx="189230" cy="106680"/>
          </a:xfrm>
          <a:custGeom>
            <a:avLst/>
            <a:gdLst/>
            <a:ahLst/>
            <a:cxnLst/>
            <a:rect l="l" t="t" r="r" b="b"/>
            <a:pathLst>
              <a:path w="189230" h="106679">
                <a:moveTo>
                  <a:pt x="39624" y="3048"/>
                </a:moveTo>
                <a:lnTo>
                  <a:pt x="42671" y="9143"/>
                </a:lnTo>
                <a:lnTo>
                  <a:pt x="40122" y="16792"/>
                </a:lnTo>
                <a:lnTo>
                  <a:pt x="147665" y="91822"/>
                </a:lnTo>
                <a:lnTo>
                  <a:pt x="167639" y="92963"/>
                </a:lnTo>
                <a:lnTo>
                  <a:pt x="167639" y="105155"/>
                </a:lnTo>
                <a:lnTo>
                  <a:pt x="188975" y="106679"/>
                </a:lnTo>
                <a:lnTo>
                  <a:pt x="170687" y="94487"/>
                </a:lnTo>
                <a:lnTo>
                  <a:pt x="39624" y="3048"/>
                </a:lnTo>
                <a:close/>
              </a:path>
              <a:path w="189230" h="106679">
                <a:moveTo>
                  <a:pt x="7619" y="83820"/>
                </a:moveTo>
                <a:lnTo>
                  <a:pt x="1524" y="88391"/>
                </a:lnTo>
                <a:lnTo>
                  <a:pt x="0" y="94487"/>
                </a:lnTo>
                <a:lnTo>
                  <a:pt x="7619" y="96012"/>
                </a:lnTo>
                <a:lnTo>
                  <a:pt x="167639" y="105155"/>
                </a:lnTo>
                <a:lnTo>
                  <a:pt x="164591" y="103631"/>
                </a:lnTo>
                <a:lnTo>
                  <a:pt x="147665" y="91822"/>
                </a:lnTo>
                <a:lnTo>
                  <a:pt x="7619" y="83820"/>
                </a:lnTo>
                <a:close/>
              </a:path>
              <a:path w="189230" h="106679">
                <a:moveTo>
                  <a:pt x="147665" y="91822"/>
                </a:moveTo>
                <a:lnTo>
                  <a:pt x="164591" y="103631"/>
                </a:lnTo>
                <a:lnTo>
                  <a:pt x="167639" y="105155"/>
                </a:lnTo>
                <a:lnTo>
                  <a:pt x="167639" y="92963"/>
                </a:lnTo>
                <a:lnTo>
                  <a:pt x="147665" y="91822"/>
                </a:lnTo>
                <a:close/>
              </a:path>
              <a:path w="189230" h="106679">
                <a:moveTo>
                  <a:pt x="36575" y="0"/>
                </a:moveTo>
                <a:lnTo>
                  <a:pt x="30480" y="6096"/>
                </a:lnTo>
                <a:lnTo>
                  <a:pt x="16763" y="47243"/>
                </a:lnTo>
                <a:lnTo>
                  <a:pt x="28956" y="50291"/>
                </a:lnTo>
                <a:lnTo>
                  <a:pt x="40122" y="16792"/>
                </a:lnTo>
                <a:lnTo>
                  <a:pt x="33527" y="12191"/>
                </a:lnTo>
                <a:lnTo>
                  <a:pt x="39624" y="3048"/>
                </a:lnTo>
                <a:lnTo>
                  <a:pt x="36575" y="0"/>
                </a:lnTo>
                <a:close/>
              </a:path>
              <a:path w="189230" h="106679">
                <a:moveTo>
                  <a:pt x="39624" y="3048"/>
                </a:moveTo>
                <a:lnTo>
                  <a:pt x="33527" y="12191"/>
                </a:lnTo>
                <a:lnTo>
                  <a:pt x="40122" y="16792"/>
                </a:lnTo>
                <a:lnTo>
                  <a:pt x="42671" y="9143"/>
                </a:lnTo>
                <a:lnTo>
                  <a:pt x="39624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653527" y="4384535"/>
            <a:ext cx="27940" cy="44450"/>
          </a:xfrm>
          <a:custGeom>
            <a:avLst/>
            <a:gdLst/>
            <a:ahLst/>
            <a:cxnLst/>
            <a:rect l="l" t="t" r="r" b="b"/>
            <a:pathLst>
              <a:path w="27939" h="44450">
                <a:moveTo>
                  <a:pt x="15239" y="0"/>
                </a:moveTo>
                <a:lnTo>
                  <a:pt x="0" y="41148"/>
                </a:lnTo>
                <a:lnTo>
                  <a:pt x="12191" y="44196"/>
                </a:lnTo>
                <a:lnTo>
                  <a:pt x="27431" y="3048"/>
                </a:lnTo>
                <a:lnTo>
                  <a:pt x="152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659623" y="4344911"/>
            <a:ext cx="160020" cy="91440"/>
          </a:xfrm>
          <a:custGeom>
            <a:avLst/>
            <a:gdLst/>
            <a:ahLst/>
            <a:cxnLst/>
            <a:rect l="l" t="t" r="r" b="b"/>
            <a:pathLst>
              <a:path w="160019" h="91439">
                <a:moveTo>
                  <a:pt x="28956" y="0"/>
                </a:moveTo>
                <a:lnTo>
                  <a:pt x="15239" y="41147"/>
                </a:lnTo>
                <a:lnTo>
                  <a:pt x="0" y="82295"/>
                </a:lnTo>
                <a:lnTo>
                  <a:pt x="160019" y="91439"/>
                </a:lnTo>
                <a:lnTo>
                  <a:pt x="289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112251" y="2912351"/>
            <a:ext cx="7620" cy="12700"/>
          </a:xfrm>
          <a:custGeom>
            <a:avLst/>
            <a:gdLst/>
            <a:ahLst/>
            <a:cxnLst/>
            <a:rect l="l" t="t" r="r" b="b"/>
            <a:pathLst>
              <a:path w="7619" h="12700">
                <a:moveTo>
                  <a:pt x="6096" y="0"/>
                </a:moveTo>
                <a:lnTo>
                  <a:pt x="0" y="0"/>
                </a:lnTo>
                <a:lnTo>
                  <a:pt x="1524" y="12192"/>
                </a:lnTo>
                <a:lnTo>
                  <a:pt x="7620" y="12192"/>
                </a:lnTo>
                <a:lnTo>
                  <a:pt x="6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58227" y="2912351"/>
            <a:ext cx="955675" cy="1297305"/>
          </a:xfrm>
          <a:custGeom>
            <a:avLst/>
            <a:gdLst/>
            <a:ahLst/>
            <a:cxnLst/>
            <a:rect l="l" t="t" r="r" b="b"/>
            <a:pathLst>
              <a:path w="955675" h="1297304">
                <a:moveTo>
                  <a:pt x="954023" y="0"/>
                </a:moveTo>
                <a:lnTo>
                  <a:pt x="864108" y="6096"/>
                </a:lnTo>
                <a:lnTo>
                  <a:pt x="774191" y="16764"/>
                </a:lnTo>
                <a:lnTo>
                  <a:pt x="687323" y="30480"/>
                </a:lnTo>
                <a:lnTo>
                  <a:pt x="685800" y="30480"/>
                </a:lnTo>
                <a:lnTo>
                  <a:pt x="600456" y="48768"/>
                </a:lnTo>
                <a:lnTo>
                  <a:pt x="518159" y="70104"/>
                </a:lnTo>
                <a:lnTo>
                  <a:pt x="402336" y="111251"/>
                </a:lnTo>
                <a:lnTo>
                  <a:pt x="402336" y="112775"/>
                </a:lnTo>
                <a:lnTo>
                  <a:pt x="365759" y="129540"/>
                </a:lnTo>
                <a:lnTo>
                  <a:pt x="330708" y="146304"/>
                </a:lnTo>
                <a:lnTo>
                  <a:pt x="329184" y="146304"/>
                </a:lnTo>
                <a:lnTo>
                  <a:pt x="295656" y="164592"/>
                </a:lnTo>
                <a:lnTo>
                  <a:pt x="231647" y="204216"/>
                </a:lnTo>
                <a:lnTo>
                  <a:pt x="202692" y="225551"/>
                </a:lnTo>
                <a:lnTo>
                  <a:pt x="175259" y="248412"/>
                </a:lnTo>
                <a:lnTo>
                  <a:pt x="149352" y="272796"/>
                </a:lnTo>
                <a:lnTo>
                  <a:pt x="147828" y="272796"/>
                </a:lnTo>
                <a:lnTo>
                  <a:pt x="123443" y="297180"/>
                </a:lnTo>
                <a:lnTo>
                  <a:pt x="123443" y="298704"/>
                </a:lnTo>
                <a:lnTo>
                  <a:pt x="102108" y="326136"/>
                </a:lnTo>
                <a:lnTo>
                  <a:pt x="82296" y="353568"/>
                </a:lnTo>
                <a:lnTo>
                  <a:pt x="64008" y="382524"/>
                </a:lnTo>
                <a:lnTo>
                  <a:pt x="47243" y="413004"/>
                </a:lnTo>
                <a:lnTo>
                  <a:pt x="47243" y="414527"/>
                </a:lnTo>
                <a:lnTo>
                  <a:pt x="33528" y="445008"/>
                </a:lnTo>
                <a:lnTo>
                  <a:pt x="32003" y="445008"/>
                </a:lnTo>
                <a:lnTo>
                  <a:pt x="21336" y="478536"/>
                </a:lnTo>
                <a:lnTo>
                  <a:pt x="12192" y="512064"/>
                </a:lnTo>
                <a:lnTo>
                  <a:pt x="12192" y="513588"/>
                </a:lnTo>
                <a:lnTo>
                  <a:pt x="6096" y="548640"/>
                </a:lnTo>
                <a:lnTo>
                  <a:pt x="1524" y="585216"/>
                </a:lnTo>
                <a:lnTo>
                  <a:pt x="0" y="623316"/>
                </a:lnTo>
                <a:lnTo>
                  <a:pt x="1524" y="678180"/>
                </a:lnTo>
                <a:lnTo>
                  <a:pt x="4571" y="736092"/>
                </a:lnTo>
                <a:lnTo>
                  <a:pt x="4571" y="737616"/>
                </a:lnTo>
                <a:lnTo>
                  <a:pt x="9143" y="797052"/>
                </a:lnTo>
                <a:lnTo>
                  <a:pt x="18287" y="858012"/>
                </a:lnTo>
                <a:lnTo>
                  <a:pt x="28956" y="918972"/>
                </a:lnTo>
                <a:lnTo>
                  <a:pt x="44196" y="979932"/>
                </a:lnTo>
                <a:lnTo>
                  <a:pt x="64008" y="1040892"/>
                </a:lnTo>
                <a:lnTo>
                  <a:pt x="65531" y="1042416"/>
                </a:lnTo>
                <a:lnTo>
                  <a:pt x="89915" y="1103376"/>
                </a:lnTo>
                <a:lnTo>
                  <a:pt x="103631" y="1132332"/>
                </a:lnTo>
                <a:lnTo>
                  <a:pt x="118872" y="1161288"/>
                </a:lnTo>
                <a:lnTo>
                  <a:pt x="135636" y="1188720"/>
                </a:lnTo>
                <a:lnTo>
                  <a:pt x="153924" y="1216152"/>
                </a:lnTo>
                <a:lnTo>
                  <a:pt x="153924" y="1217676"/>
                </a:lnTo>
                <a:lnTo>
                  <a:pt x="173736" y="1245108"/>
                </a:lnTo>
                <a:lnTo>
                  <a:pt x="195072" y="1271016"/>
                </a:lnTo>
                <a:lnTo>
                  <a:pt x="217931" y="1296924"/>
                </a:lnTo>
                <a:lnTo>
                  <a:pt x="226361" y="1288494"/>
                </a:lnTo>
                <a:lnTo>
                  <a:pt x="204215" y="1263396"/>
                </a:lnTo>
                <a:lnTo>
                  <a:pt x="182880" y="1237488"/>
                </a:lnTo>
                <a:lnTo>
                  <a:pt x="163068" y="1210056"/>
                </a:lnTo>
                <a:lnTo>
                  <a:pt x="164592" y="1210056"/>
                </a:lnTo>
                <a:lnTo>
                  <a:pt x="146303" y="1182624"/>
                </a:lnTo>
                <a:lnTo>
                  <a:pt x="129540" y="1155192"/>
                </a:lnTo>
                <a:lnTo>
                  <a:pt x="115102" y="1127760"/>
                </a:lnTo>
                <a:lnTo>
                  <a:pt x="114300" y="1127760"/>
                </a:lnTo>
                <a:lnTo>
                  <a:pt x="100584" y="1098804"/>
                </a:lnTo>
                <a:lnTo>
                  <a:pt x="76200" y="1037844"/>
                </a:lnTo>
                <a:lnTo>
                  <a:pt x="56387" y="976884"/>
                </a:lnTo>
                <a:lnTo>
                  <a:pt x="41528" y="917448"/>
                </a:lnTo>
                <a:lnTo>
                  <a:pt x="41147" y="917448"/>
                </a:lnTo>
                <a:lnTo>
                  <a:pt x="30480" y="856488"/>
                </a:lnTo>
                <a:lnTo>
                  <a:pt x="21336" y="795528"/>
                </a:lnTo>
                <a:lnTo>
                  <a:pt x="16764" y="736092"/>
                </a:lnTo>
                <a:lnTo>
                  <a:pt x="13715" y="678180"/>
                </a:lnTo>
                <a:lnTo>
                  <a:pt x="12192" y="623316"/>
                </a:lnTo>
                <a:lnTo>
                  <a:pt x="13715" y="585216"/>
                </a:lnTo>
                <a:lnTo>
                  <a:pt x="13906" y="585216"/>
                </a:lnTo>
                <a:lnTo>
                  <a:pt x="18287" y="550164"/>
                </a:lnTo>
                <a:lnTo>
                  <a:pt x="24384" y="515112"/>
                </a:lnTo>
                <a:lnTo>
                  <a:pt x="33528" y="481584"/>
                </a:lnTo>
                <a:lnTo>
                  <a:pt x="44196" y="448056"/>
                </a:lnTo>
                <a:lnTo>
                  <a:pt x="44881" y="448056"/>
                </a:lnTo>
                <a:lnTo>
                  <a:pt x="57912" y="419100"/>
                </a:lnTo>
                <a:lnTo>
                  <a:pt x="74675" y="388620"/>
                </a:lnTo>
                <a:lnTo>
                  <a:pt x="92001" y="361188"/>
                </a:lnTo>
                <a:lnTo>
                  <a:pt x="91440" y="361188"/>
                </a:lnTo>
                <a:lnTo>
                  <a:pt x="132587" y="306324"/>
                </a:lnTo>
                <a:lnTo>
                  <a:pt x="182880" y="257556"/>
                </a:lnTo>
                <a:lnTo>
                  <a:pt x="239268" y="213360"/>
                </a:lnTo>
                <a:lnTo>
                  <a:pt x="240205" y="213360"/>
                </a:lnTo>
                <a:lnTo>
                  <a:pt x="301752" y="175260"/>
                </a:lnTo>
                <a:lnTo>
                  <a:pt x="335280" y="156972"/>
                </a:lnTo>
                <a:lnTo>
                  <a:pt x="370331" y="140208"/>
                </a:lnTo>
                <a:lnTo>
                  <a:pt x="406908" y="123444"/>
                </a:lnTo>
                <a:lnTo>
                  <a:pt x="522732" y="82296"/>
                </a:lnTo>
                <a:lnTo>
                  <a:pt x="521208" y="82296"/>
                </a:lnTo>
                <a:lnTo>
                  <a:pt x="603504" y="60960"/>
                </a:lnTo>
                <a:lnTo>
                  <a:pt x="688847" y="42672"/>
                </a:lnTo>
                <a:lnTo>
                  <a:pt x="775716" y="28956"/>
                </a:lnTo>
                <a:lnTo>
                  <a:pt x="865632" y="18288"/>
                </a:lnTo>
                <a:lnTo>
                  <a:pt x="955547" y="12192"/>
                </a:lnTo>
                <a:lnTo>
                  <a:pt x="954023" y="0"/>
                </a:lnTo>
                <a:close/>
              </a:path>
              <a:path w="955675" h="1297304">
                <a:moveTo>
                  <a:pt x="227075" y="1287780"/>
                </a:moveTo>
                <a:lnTo>
                  <a:pt x="226361" y="1288494"/>
                </a:lnTo>
                <a:lnTo>
                  <a:pt x="227075" y="1289304"/>
                </a:lnTo>
                <a:lnTo>
                  <a:pt x="227075" y="1287780"/>
                </a:lnTo>
                <a:close/>
              </a:path>
              <a:path w="955675" h="1297304">
                <a:moveTo>
                  <a:pt x="114300" y="1126236"/>
                </a:moveTo>
                <a:lnTo>
                  <a:pt x="114300" y="1127760"/>
                </a:lnTo>
                <a:lnTo>
                  <a:pt x="115102" y="1127760"/>
                </a:lnTo>
                <a:lnTo>
                  <a:pt x="114300" y="1126236"/>
                </a:lnTo>
                <a:close/>
              </a:path>
              <a:path w="955675" h="1297304">
                <a:moveTo>
                  <a:pt x="41147" y="915924"/>
                </a:moveTo>
                <a:lnTo>
                  <a:pt x="41147" y="917448"/>
                </a:lnTo>
                <a:lnTo>
                  <a:pt x="41528" y="917448"/>
                </a:lnTo>
                <a:lnTo>
                  <a:pt x="41147" y="915924"/>
                </a:lnTo>
                <a:close/>
              </a:path>
              <a:path w="955675" h="1297304">
                <a:moveTo>
                  <a:pt x="13906" y="585216"/>
                </a:moveTo>
                <a:lnTo>
                  <a:pt x="13715" y="585216"/>
                </a:lnTo>
                <a:lnTo>
                  <a:pt x="13715" y="586740"/>
                </a:lnTo>
                <a:lnTo>
                  <a:pt x="13906" y="585216"/>
                </a:lnTo>
                <a:close/>
              </a:path>
              <a:path w="955675" h="1297304">
                <a:moveTo>
                  <a:pt x="44881" y="448056"/>
                </a:moveTo>
                <a:lnTo>
                  <a:pt x="44196" y="448056"/>
                </a:lnTo>
                <a:lnTo>
                  <a:pt x="44196" y="449580"/>
                </a:lnTo>
                <a:lnTo>
                  <a:pt x="44881" y="448056"/>
                </a:lnTo>
                <a:close/>
              </a:path>
              <a:path w="955675" h="1297304">
                <a:moveTo>
                  <a:pt x="92964" y="359664"/>
                </a:moveTo>
                <a:lnTo>
                  <a:pt x="91440" y="361188"/>
                </a:lnTo>
                <a:lnTo>
                  <a:pt x="92001" y="361188"/>
                </a:lnTo>
                <a:lnTo>
                  <a:pt x="92964" y="359664"/>
                </a:lnTo>
                <a:close/>
              </a:path>
              <a:path w="955675" h="1297304">
                <a:moveTo>
                  <a:pt x="240205" y="213360"/>
                </a:moveTo>
                <a:lnTo>
                  <a:pt x="239268" y="213360"/>
                </a:lnTo>
                <a:lnTo>
                  <a:pt x="237744" y="214884"/>
                </a:lnTo>
                <a:lnTo>
                  <a:pt x="240205" y="2133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76159" y="4200131"/>
            <a:ext cx="256540" cy="175260"/>
          </a:xfrm>
          <a:custGeom>
            <a:avLst/>
            <a:gdLst/>
            <a:ahLst/>
            <a:cxnLst/>
            <a:rect l="l" t="t" r="r" b="b"/>
            <a:pathLst>
              <a:path w="256539" h="175260">
                <a:moveTo>
                  <a:pt x="9143" y="0"/>
                </a:moveTo>
                <a:lnTo>
                  <a:pt x="0" y="9144"/>
                </a:lnTo>
                <a:lnTo>
                  <a:pt x="24384" y="33527"/>
                </a:lnTo>
                <a:lnTo>
                  <a:pt x="25908" y="33527"/>
                </a:lnTo>
                <a:lnTo>
                  <a:pt x="51815" y="56387"/>
                </a:lnTo>
                <a:lnTo>
                  <a:pt x="80772" y="79248"/>
                </a:lnTo>
                <a:lnTo>
                  <a:pt x="109728" y="100584"/>
                </a:lnTo>
                <a:lnTo>
                  <a:pt x="109728" y="102108"/>
                </a:lnTo>
                <a:lnTo>
                  <a:pt x="141732" y="121920"/>
                </a:lnTo>
                <a:lnTo>
                  <a:pt x="175260" y="141732"/>
                </a:lnTo>
                <a:lnTo>
                  <a:pt x="176784" y="141732"/>
                </a:lnTo>
                <a:lnTo>
                  <a:pt x="213360" y="158496"/>
                </a:lnTo>
                <a:lnTo>
                  <a:pt x="251459" y="175260"/>
                </a:lnTo>
                <a:lnTo>
                  <a:pt x="256032" y="164591"/>
                </a:lnTo>
                <a:lnTo>
                  <a:pt x="217932" y="147827"/>
                </a:lnTo>
                <a:lnTo>
                  <a:pt x="181356" y="131063"/>
                </a:lnTo>
                <a:lnTo>
                  <a:pt x="147828" y="111251"/>
                </a:lnTo>
                <a:lnTo>
                  <a:pt x="115824" y="91439"/>
                </a:lnTo>
                <a:lnTo>
                  <a:pt x="117348" y="91439"/>
                </a:lnTo>
                <a:lnTo>
                  <a:pt x="88392" y="70103"/>
                </a:lnTo>
                <a:lnTo>
                  <a:pt x="59436" y="47244"/>
                </a:lnTo>
                <a:lnTo>
                  <a:pt x="33528" y="24384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667243" y="4379963"/>
            <a:ext cx="9525" cy="12700"/>
          </a:xfrm>
          <a:custGeom>
            <a:avLst/>
            <a:gdLst/>
            <a:ahLst/>
            <a:cxnLst/>
            <a:rect l="l" t="t" r="r" b="b"/>
            <a:pathLst>
              <a:path w="9525" h="12700">
                <a:moveTo>
                  <a:pt x="4572" y="0"/>
                </a:moveTo>
                <a:lnTo>
                  <a:pt x="0" y="10667"/>
                </a:lnTo>
                <a:lnTo>
                  <a:pt x="4572" y="12191"/>
                </a:lnTo>
                <a:lnTo>
                  <a:pt x="9143" y="1524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627619" y="4364723"/>
            <a:ext cx="44450" cy="26034"/>
          </a:xfrm>
          <a:custGeom>
            <a:avLst/>
            <a:gdLst/>
            <a:ahLst/>
            <a:cxnLst/>
            <a:rect l="l" t="t" r="r" b="b"/>
            <a:pathLst>
              <a:path w="44450" h="26035">
                <a:moveTo>
                  <a:pt x="4572" y="0"/>
                </a:moveTo>
                <a:lnTo>
                  <a:pt x="0" y="10668"/>
                </a:lnTo>
                <a:lnTo>
                  <a:pt x="39624" y="25908"/>
                </a:lnTo>
                <a:lnTo>
                  <a:pt x="44196" y="15240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658099" y="5487911"/>
            <a:ext cx="184785" cy="104139"/>
          </a:xfrm>
          <a:custGeom>
            <a:avLst/>
            <a:gdLst/>
            <a:ahLst/>
            <a:cxnLst/>
            <a:rect l="l" t="t" r="r" b="b"/>
            <a:pathLst>
              <a:path w="184785" h="104139">
                <a:moveTo>
                  <a:pt x="138688" y="53099"/>
                </a:moveTo>
                <a:lnTo>
                  <a:pt x="4572" y="89915"/>
                </a:lnTo>
                <a:lnTo>
                  <a:pt x="0" y="96011"/>
                </a:lnTo>
                <a:lnTo>
                  <a:pt x="0" y="103631"/>
                </a:lnTo>
                <a:lnTo>
                  <a:pt x="7619" y="102107"/>
                </a:lnTo>
                <a:lnTo>
                  <a:pt x="163068" y="59435"/>
                </a:lnTo>
                <a:lnTo>
                  <a:pt x="160019" y="59435"/>
                </a:lnTo>
                <a:lnTo>
                  <a:pt x="138688" y="53099"/>
                </a:lnTo>
                <a:close/>
              </a:path>
              <a:path w="184785" h="104139">
                <a:moveTo>
                  <a:pt x="160019" y="47243"/>
                </a:moveTo>
                <a:lnTo>
                  <a:pt x="138688" y="53099"/>
                </a:lnTo>
                <a:lnTo>
                  <a:pt x="160019" y="59435"/>
                </a:lnTo>
                <a:lnTo>
                  <a:pt x="163068" y="59435"/>
                </a:lnTo>
                <a:lnTo>
                  <a:pt x="160019" y="47243"/>
                </a:lnTo>
                <a:close/>
              </a:path>
              <a:path w="184785" h="104139">
                <a:moveTo>
                  <a:pt x="163068" y="47243"/>
                </a:moveTo>
                <a:lnTo>
                  <a:pt x="160019" y="47243"/>
                </a:lnTo>
                <a:lnTo>
                  <a:pt x="163068" y="59435"/>
                </a:lnTo>
                <a:lnTo>
                  <a:pt x="184404" y="53339"/>
                </a:lnTo>
                <a:lnTo>
                  <a:pt x="163068" y="47243"/>
                </a:lnTo>
                <a:close/>
              </a:path>
              <a:path w="184785" h="104139">
                <a:moveTo>
                  <a:pt x="9143" y="1523"/>
                </a:moveTo>
                <a:lnTo>
                  <a:pt x="13716" y="7619"/>
                </a:lnTo>
                <a:lnTo>
                  <a:pt x="13716" y="15979"/>
                </a:lnTo>
                <a:lnTo>
                  <a:pt x="138688" y="53099"/>
                </a:lnTo>
                <a:lnTo>
                  <a:pt x="160019" y="47243"/>
                </a:lnTo>
                <a:lnTo>
                  <a:pt x="163068" y="47243"/>
                </a:lnTo>
                <a:lnTo>
                  <a:pt x="9143" y="1523"/>
                </a:lnTo>
                <a:close/>
              </a:path>
              <a:path w="184785" h="104139">
                <a:moveTo>
                  <a:pt x="3048" y="0"/>
                </a:moveTo>
                <a:lnTo>
                  <a:pt x="1524" y="7619"/>
                </a:lnTo>
                <a:lnTo>
                  <a:pt x="1524" y="51815"/>
                </a:lnTo>
                <a:lnTo>
                  <a:pt x="13716" y="51815"/>
                </a:lnTo>
                <a:lnTo>
                  <a:pt x="13716" y="15979"/>
                </a:lnTo>
                <a:lnTo>
                  <a:pt x="6095" y="13715"/>
                </a:lnTo>
                <a:lnTo>
                  <a:pt x="9143" y="1523"/>
                </a:lnTo>
                <a:lnTo>
                  <a:pt x="3048" y="0"/>
                </a:lnTo>
                <a:close/>
              </a:path>
              <a:path w="184785" h="104139">
                <a:moveTo>
                  <a:pt x="9143" y="1523"/>
                </a:moveTo>
                <a:lnTo>
                  <a:pt x="6095" y="13715"/>
                </a:lnTo>
                <a:lnTo>
                  <a:pt x="13716" y="15979"/>
                </a:lnTo>
                <a:lnTo>
                  <a:pt x="13716" y="7619"/>
                </a:lnTo>
                <a:lnTo>
                  <a:pt x="9143" y="15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658099" y="5539727"/>
            <a:ext cx="13970" cy="44450"/>
          </a:xfrm>
          <a:custGeom>
            <a:avLst/>
            <a:gdLst/>
            <a:ahLst/>
            <a:cxnLst/>
            <a:rect l="l" t="t" r="r" b="b"/>
            <a:pathLst>
              <a:path w="13969" h="44450">
                <a:moveTo>
                  <a:pt x="13716" y="0"/>
                </a:moveTo>
                <a:lnTo>
                  <a:pt x="1524" y="0"/>
                </a:lnTo>
                <a:lnTo>
                  <a:pt x="0" y="44195"/>
                </a:lnTo>
                <a:lnTo>
                  <a:pt x="12192" y="44195"/>
                </a:lnTo>
                <a:lnTo>
                  <a:pt x="137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664195" y="5495531"/>
            <a:ext cx="155575" cy="88900"/>
          </a:xfrm>
          <a:custGeom>
            <a:avLst/>
            <a:gdLst/>
            <a:ahLst/>
            <a:cxnLst/>
            <a:rect l="l" t="t" r="r" b="b"/>
            <a:pathLst>
              <a:path w="155575" h="88900">
                <a:moveTo>
                  <a:pt x="1524" y="0"/>
                </a:moveTo>
                <a:lnTo>
                  <a:pt x="1471" y="45720"/>
                </a:lnTo>
                <a:lnTo>
                  <a:pt x="0" y="88391"/>
                </a:lnTo>
                <a:lnTo>
                  <a:pt x="155448" y="45720"/>
                </a:lnTo>
                <a:lnTo>
                  <a:pt x="15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068055" y="3977627"/>
            <a:ext cx="7620" cy="12700"/>
          </a:xfrm>
          <a:custGeom>
            <a:avLst/>
            <a:gdLst/>
            <a:ahLst/>
            <a:cxnLst/>
            <a:rect l="l" t="t" r="r" b="b"/>
            <a:pathLst>
              <a:path w="7619" h="12700">
                <a:moveTo>
                  <a:pt x="7619" y="0"/>
                </a:moveTo>
                <a:lnTo>
                  <a:pt x="1524" y="0"/>
                </a:lnTo>
                <a:lnTo>
                  <a:pt x="0" y="12191"/>
                </a:lnTo>
                <a:lnTo>
                  <a:pt x="6095" y="1219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10043" y="3966959"/>
            <a:ext cx="859790" cy="1442085"/>
          </a:xfrm>
          <a:custGeom>
            <a:avLst/>
            <a:gdLst/>
            <a:ahLst/>
            <a:cxnLst/>
            <a:rect l="l" t="t" r="r" b="b"/>
            <a:pathLst>
              <a:path w="859789" h="1442085">
                <a:moveTo>
                  <a:pt x="758951" y="0"/>
                </a:moveTo>
                <a:lnTo>
                  <a:pt x="711707" y="1524"/>
                </a:lnTo>
                <a:lnTo>
                  <a:pt x="664463" y="7620"/>
                </a:lnTo>
                <a:lnTo>
                  <a:pt x="662940" y="7620"/>
                </a:lnTo>
                <a:lnTo>
                  <a:pt x="617219" y="16763"/>
                </a:lnTo>
                <a:lnTo>
                  <a:pt x="571500" y="28956"/>
                </a:lnTo>
                <a:lnTo>
                  <a:pt x="571500" y="30480"/>
                </a:lnTo>
                <a:lnTo>
                  <a:pt x="527304" y="47244"/>
                </a:lnTo>
                <a:lnTo>
                  <a:pt x="486156" y="65532"/>
                </a:lnTo>
                <a:lnTo>
                  <a:pt x="484631" y="65532"/>
                </a:lnTo>
                <a:lnTo>
                  <a:pt x="441960" y="88392"/>
                </a:lnTo>
                <a:lnTo>
                  <a:pt x="402336" y="114300"/>
                </a:lnTo>
                <a:lnTo>
                  <a:pt x="364236" y="141732"/>
                </a:lnTo>
                <a:lnTo>
                  <a:pt x="327659" y="172212"/>
                </a:lnTo>
                <a:lnTo>
                  <a:pt x="326136" y="172212"/>
                </a:lnTo>
                <a:lnTo>
                  <a:pt x="291084" y="205740"/>
                </a:lnTo>
                <a:lnTo>
                  <a:pt x="257556" y="240792"/>
                </a:lnTo>
                <a:lnTo>
                  <a:pt x="257556" y="242316"/>
                </a:lnTo>
                <a:lnTo>
                  <a:pt x="225552" y="280416"/>
                </a:lnTo>
                <a:lnTo>
                  <a:pt x="195072" y="320040"/>
                </a:lnTo>
                <a:lnTo>
                  <a:pt x="167640" y="361188"/>
                </a:lnTo>
                <a:lnTo>
                  <a:pt x="141731" y="402336"/>
                </a:lnTo>
                <a:lnTo>
                  <a:pt x="117348" y="446532"/>
                </a:lnTo>
                <a:lnTo>
                  <a:pt x="94487" y="492252"/>
                </a:lnTo>
                <a:lnTo>
                  <a:pt x="94487" y="493775"/>
                </a:lnTo>
                <a:lnTo>
                  <a:pt x="74676" y="539496"/>
                </a:lnTo>
                <a:lnTo>
                  <a:pt x="73152" y="539496"/>
                </a:lnTo>
                <a:lnTo>
                  <a:pt x="56387" y="585216"/>
                </a:lnTo>
                <a:lnTo>
                  <a:pt x="39624" y="632460"/>
                </a:lnTo>
                <a:lnTo>
                  <a:pt x="27431" y="681228"/>
                </a:lnTo>
                <a:lnTo>
                  <a:pt x="16764" y="728472"/>
                </a:lnTo>
                <a:lnTo>
                  <a:pt x="16764" y="729996"/>
                </a:lnTo>
                <a:lnTo>
                  <a:pt x="9143" y="778763"/>
                </a:lnTo>
                <a:lnTo>
                  <a:pt x="3048" y="826008"/>
                </a:lnTo>
                <a:lnTo>
                  <a:pt x="0" y="874776"/>
                </a:lnTo>
                <a:lnTo>
                  <a:pt x="0" y="923544"/>
                </a:lnTo>
                <a:lnTo>
                  <a:pt x="3048" y="969263"/>
                </a:lnTo>
                <a:lnTo>
                  <a:pt x="7620" y="1014984"/>
                </a:lnTo>
                <a:lnTo>
                  <a:pt x="16764" y="1060704"/>
                </a:lnTo>
                <a:lnTo>
                  <a:pt x="27431" y="1104900"/>
                </a:lnTo>
                <a:lnTo>
                  <a:pt x="39624" y="1149096"/>
                </a:lnTo>
                <a:lnTo>
                  <a:pt x="53340" y="1193292"/>
                </a:lnTo>
                <a:lnTo>
                  <a:pt x="54864" y="1194816"/>
                </a:lnTo>
                <a:lnTo>
                  <a:pt x="71628" y="1239012"/>
                </a:lnTo>
                <a:lnTo>
                  <a:pt x="89915" y="1283208"/>
                </a:lnTo>
                <a:lnTo>
                  <a:pt x="111252" y="1325880"/>
                </a:lnTo>
                <a:lnTo>
                  <a:pt x="134112" y="1365504"/>
                </a:lnTo>
                <a:lnTo>
                  <a:pt x="158496" y="1403604"/>
                </a:lnTo>
                <a:lnTo>
                  <a:pt x="158496" y="1405128"/>
                </a:lnTo>
                <a:lnTo>
                  <a:pt x="185928" y="1441704"/>
                </a:lnTo>
                <a:lnTo>
                  <a:pt x="195072" y="1434084"/>
                </a:lnTo>
                <a:lnTo>
                  <a:pt x="167640" y="1397508"/>
                </a:lnTo>
                <a:lnTo>
                  <a:pt x="169164" y="1397508"/>
                </a:lnTo>
                <a:lnTo>
                  <a:pt x="144780" y="1359408"/>
                </a:lnTo>
                <a:lnTo>
                  <a:pt x="121920" y="1319784"/>
                </a:lnTo>
                <a:lnTo>
                  <a:pt x="101346" y="1278636"/>
                </a:lnTo>
                <a:lnTo>
                  <a:pt x="100584" y="1278636"/>
                </a:lnTo>
                <a:lnTo>
                  <a:pt x="82296" y="1234440"/>
                </a:lnTo>
                <a:lnTo>
                  <a:pt x="65531" y="1190244"/>
                </a:lnTo>
                <a:lnTo>
                  <a:pt x="51815" y="1146048"/>
                </a:lnTo>
                <a:lnTo>
                  <a:pt x="39624" y="1101852"/>
                </a:lnTo>
                <a:lnTo>
                  <a:pt x="28956" y="1057656"/>
                </a:lnTo>
                <a:lnTo>
                  <a:pt x="20116" y="1013460"/>
                </a:lnTo>
                <a:lnTo>
                  <a:pt x="19812" y="1013460"/>
                </a:lnTo>
                <a:lnTo>
                  <a:pt x="15240" y="967740"/>
                </a:lnTo>
                <a:lnTo>
                  <a:pt x="12293" y="923544"/>
                </a:lnTo>
                <a:lnTo>
                  <a:pt x="12192" y="874776"/>
                </a:lnTo>
                <a:lnTo>
                  <a:pt x="15240" y="826008"/>
                </a:lnTo>
                <a:lnTo>
                  <a:pt x="15436" y="826008"/>
                </a:lnTo>
                <a:lnTo>
                  <a:pt x="21336" y="780288"/>
                </a:lnTo>
                <a:lnTo>
                  <a:pt x="28956" y="731520"/>
                </a:lnTo>
                <a:lnTo>
                  <a:pt x="39624" y="684276"/>
                </a:lnTo>
                <a:lnTo>
                  <a:pt x="51815" y="635508"/>
                </a:lnTo>
                <a:lnTo>
                  <a:pt x="52356" y="635508"/>
                </a:lnTo>
                <a:lnTo>
                  <a:pt x="68580" y="589788"/>
                </a:lnTo>
                <a:lnTo>
                  <a:pt x="85343" y="544068"/>
                </a:lnTo>
                <a:lnTo>
                  <a:pt x="105156" y="498348"/>
                </a:lnTo>
                <a:lnTo>
                  <a:pt x="128015" y="452628"/>
                </a:lnTo>
                <a:lnTo>
                  <a:pt x="152400" y="408432"/>
                </a:lnTo>
                <a:lnTo>
                  <a:pt x="178308" y="367284"/>
                </a:lnTo>
                <a:lnTo>
                  <a:pt x="204724" y="327660"/>
                </a:lnTo>
                <a:lnTo>
                  <a:pt x="204215" y="327660"/>
                </a:lnTo>
                <a:lnTo>
                  <a:pt x="234696" y="288036"/>
                </a:lnTo>
                <a:lnTo>
                  <a:pt x="266700" y="249936"/>
                </a:lnTo>
                <a:lnTo>
                  <a:pt x="300228" y="214884"/>
                </a:lnTo>
                <a:lnTo>
                  <a:pt x="335280" y="181356"/>
                </a:lnTo>
                <a:lnTo>
                  <a:pt x="371856" y="150875"/>
                </a:lnTo>
                <a:lnTo>
                  <a:pt x="409956" y="123444"/>
                </a:lnTo>
                <a:lnTo>
                  <a:pt x="410762" y="123444"/>
                </a:lnTo>
                <a:lnTo>
                  <a:pt x="448056" y="99060"/>
                </a:lnTo>
                <a:lnTo>
                  <a:pt x="490728" y="76200"/>
                </a:lnTo>
                <a:lnTo>
                  <a:pt x="531876" y="57912"/>
                </a:lnTo>
                <a:lnTo>
                  <a:pt x="576072" y="41148"/>
                </a:lnTo>
                <a:lnTo>
                  <a:pt x="574548" y="41148"/>
                </a:lnTo>
                <a:lnTo>
                  <a:pt x="620268" y="28956"/>
                </a:lnTo>
                <a:lnTo>
                  <a:pt x="665988" y="19812"/>
                </a:lnTo>
                <a:lnTo>
                  <a:pt x="713232" y="13716"/>
                </a:lnTo>
                <a:lnTo>
                  <a:pt x="711707" y="13716"/>
                </a:lnTo>
                <a:lnTo>
                  <a:pt x="758951" y="12192"/>
                </a:lnTo>
                <a:lnTo>
                  <a:pt x="859345" y="12192"/>
                </a:lnTo>
                <a:lnTo>
                  <a:pt x="859536" y="10668"/>
                </a:lnTo>
                <a:lnTo>
                  <a:pt x="809244" y="3048"/>
                </a:lnTo>
                <a:lnTo>
                  <a:pt x="807719" y="3048"/>
                </a:lnTo>
                <a:lnTo>
                  <a:pt x="758951" y="0"/>
                </a:lnTo>
                <a:close/>
              </a:path>
              <a:path w="859789" h="1442085">
                <a:moveTo>
                  <a:pt x="100584" y="1277112"/>
                </a:moveTo>
                <a:lnTo>
                  <a:pt x="100584" y="1278636"/>
                </a:lnTo>
                <a:lnTo>
                  <a:pt x="101346" y="1278636"/>
                </a:lnTo>
                <a:lnTo>
                  <a:pt x="100584" y="1277112"/>
                </a:lnTo>
                <a:close/>
              </a:path>
              <a:path w="859789" h="1442085">
                <a:moveTo>
                  <a:pt x="19812" y="1011936"/>
                </a:moveTo>
                <a:lnTo>
                  <a:pt x="19812" y="1013460"/>
                </a:lnTo>
                <a:lnTo>
                  <a:pt x="20116" y="1013460"/>
                </a:lnTo>
                <a:lnTo>
                  <a:pt x="19812" y="1011936"/>
                </a:lnTo>
                <a:close/>
              </a:path>
              <a:path w="859789" h="1442085">
                <a:moveTo>
                  <a:pt x="15436" y="826008"/>
                </a:moveTo>
                <a:lnTo>
                  <a:pt x="15240" y="826008"/>
                </a:lnTo>
                <a:lnTo>
                  <a:pt x="15240" y="827532"/>
                </a:lnTo>
                <a:lnTo>
                  <a:pt x="15436" y="826008"/>
                </a:lnTo>
                <a:close/>
              </a:path>
              <a:path w="859789" h="1442085">
                <a:moveTo>
                  <a:pt x="52356" y="635508"/>
                </a:moveTo>
                <a:lnTo>
                  <a:pt x="51815" y="635508"/>
                </a:lnTo>
                <a:lnTo>
                  <a:pt x="51815" y="637032"/>
                </a:lnTo>
                <a:lnTo>
                  <a:pt x="52356" y="635508"/>
                </a:lnTo>
                <a:close/>
              </a:path>
              <a:path w="859789" h="1442085">
                <a:moveTo>
                  <a:pt x="205740" y="326136"/>
                </a:moveTo>
                <a:lnTo>
                  <a:pt x="204215" y="327660"/>
                </a:lnTo>
                <a:lnTo>
                  <a:pt x="204724" y="327660"/>
                </a:lnTo>
                <a:lnTo>
                  <a:pt x="205740" y="326136"/>
                </a:lnTo>
                <a:close/>
              </a:path>
              <a:path w="859789" h="1442085">
                <a:moveTo>
                  <a:pt x="410762" y="123444"/>
                </a:moveTo>
                <a:lnTo>
                  <a:pt x="409956" y="123444"/>
                </a:lnTo>
                <a:lnTo>
                  <a:pt x="408431" y="124968"/>
                </a:lnTo>
                <a:lnTo>
                  <a:pt x="410762" y="123444"/>
                </a:lnTo>
                <a:close/>
              </a:path>
              <a:path w="859789" h="1442085">
                <a:moveTo>
                  <a:pt x="859345" y="12192"/>
                </a:moveTo>
                <a:lnTo>
                  <a:pt x="758951" y="12192"/>
                </a:lnTo>
                <a:lnTo>
                  <a:pt x="807719" y="15240"/>
                </a:lnTo>
                <a:lnTo>
                  <a:pt x="858012" y="22860"/>
                </a:lnTo>
                <a:lnTo>
                  <a:pt x="859345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395971" y="5401043"/>
            <a:ext cx="242570" cy="143510"/>
          </a:xfrm>
          <a:custGeom>
            <a:avLst/>
            <a:gdLst/>
            <a:ahLst/>
            <a:cxnLst/>
            <a:rect l="l" t="t" r="r" b="b"/>
            <a:pathLst>
              <a:path w="242569" h="143510">
                <a:moveTo>
                  <a:pt x="9143" y="0"/>
                </a:moveTo>
                <a:lnTo>
                  <a:pt x="0" y="7620"/>
                </a:lnTo>
                <a:lnTo>
                  <a:pt x="28956" y="39624"/>
                </a:lnTo>
                <a:lnTo>
                  <a:pt x="30480" y="39624"/>
                </a:lnTo>
                <a:lnTo>
                  <a:pt x="62484" y="68579"/>
                </a:lnTo>
                <a:lnTo>
                  <a:pt x="79248" y="82296"/>
                </a:lnTo>
                <a:lnTo>
                  <a:pt x="79248" y="83820"/>
                </a:lnTo>
                <a:lnTo>
                  <a:pt x="97536" y="96012"/>
                </a:lnTo>
                <a:lnTo>
                  <a:pt x="115824" y="106679"/>
                </a:lnTo>
                <a:lnTo>
                  <a:pt x="134112" y="115824"/>
                </a:lnTo>
                <a:lnTo>
                  <a:pt x="135636" y="115824"/>
                </a:lnTo>
                <a:lnTo>
                  <a:pt x="155448" y="124968"/>
                </a:lnTo>
                <a:lnTo>
                  <a:pt x="195072" y="137160"/>
                </a:lnTo>
                <a:lnTo>
                  <a:pt x="216408" y="141732"/>
                </a:lnTo>
                <a:lnTo>
                  <a:pt x="217931" y="141732"/>
                </a:lnTo>
                <a:lnTo>
                  <a:pt x="240791" y="143256"/>
                </a:lnTo>
                <a:lnTo>
                  <a:pt x="242315" y="131063"/>
                </a:lnTo>
                <a:lnTo>
                  <a:pt x="219456" y="129539"/>
                </a:lnTo>
                <a:lnTo>
                  <a:pt x="198120" y="124968"/>
                </a:lnTo>
                <a:lnTo>
                  <a:pt x="163449" y="114300"/>
                </a:lnTo>
                <a:lnTo>
                  <a:pt x="160020" y="114300"/>
                </a:lnTo>
                <a:lnTo>
                  <a:pt x="140208" y="105156"/>
                </a:lnTo>
                <a:lnTo>
                  <a:pt x="121920" y="96012"/>
                </a:lnTo>
                <a:lnTo>
                  <a:pt x="103631" y="85344"/>
                </a:lnTo>
                <a:lnTo>
                  <a:pt x="85343" y="73151"/>
                </a:lnTo>
                <a:lnTo>
                  <a:pt x="86868" y="73151"/>
                </a:lnTo>
                <a:lnTo>
                  <a:pt x="70103" y="59436"/>
                </a:lnTo>
                <a:lnTo>
                  <a:pt x="39784" y="32003"/>
                </a:lnTo>
                <a:lnTo>
                  <a:pt x="38100" y="32003"/>
                </a:lnTo>
                <a:lnTo>
                  <a:pt x="9143" y="0"/>
                </a:lnTo>
                <a:close/>
              </a:path>
              <a:path w="242569" h="143510">
                <a:moveTo>
                  <a:pt x="158496" y="112775"/>
                </a:moveTo>
                <a:lnTo>
                  <a:pt x="160020" y="114300"/>
                </a:lnTo>
                <a:lnTo>
                  <a:pt x="163449" y="114300"/>
                </a:lnTo>
                <a:lnTo>
                  <a:pt x="158496" y="112775"/>
                </a:lnTo>
                <a:close/>
              </a:path>
              <a:path w="242569" h="143510">
                <a:moveTo>
                  <a:pt x="38100" y="30479"/>
                </a:moveTo>
                <a:lnTo>
                  <a:pt x="38100" y="32003"/>
                </a:lnTo>
                <a:lnTo>
                  <a:pt x="39784" y="32003"/>
                </a:lnTo>
                <a:lnTo>
                  <a:pt x="38100" y="30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658099" y="5533631"/>
            <a:ext cx="7620" cy="12700"/>
          </a:xfrm>
          <a:custGeom>
            <a:avLst/>
            <a:gdLst/>
            <a:ahLst/>
            <a:cxnLst/>
            <a:rect l="l" t="t" r="r" b="b"/>
            <a:pathLst>
              <a:path w="7619" h="12700">
                <a:moveTo>
                  <a:pt x="7619" y="0"/>
                </a:moveTo>
                <a:lnTo>
                  <a:pt x="1524" y="0"/>
                </a:lnTo>
                <a:lnTo>
                  <a:pt x="0" y="12191"/>
                </a:lnTo>
                <a:lnTo>
                  <a:pt x="6095" y="1219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636763" y="5532107"/>
            <a:ext cx="22860" cy="13970"/>
          </a:xfrm>
          <a:custGeom>
            <a:avLst/>
            <a:gdLst/>
            <a:ahLst/>
            <a:cxnLst/>
            <a:rect l="l" t="t" r="r" b="b"/>
            <a:pathLst>
              <a:path w="22860" h="13970">
                <a:moveTo>
                  <a:pt x="1524" y="0"/>
                </a:moveTo>
                <a:lnTo>
                  <a:pt x="0" y="12192"/>
                </a:lnTo>
                <a:lnTo>
                  <a:pt x="21336" y="13715"/>
                </a:lnTo>
                <a:lnTo>
                  <a:pt x="22860" y="1524"/>
                </a:lnTo>
                <a:lnTo>
                  <a:pt x="15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872983" y="3118091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23275" y="311656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79079" y="3116567"/>
            <a:ext cx="44450" cy="13970"/>
          </a:xfrm>
          <a:custGeom>
            <a:avLst/>
            <a:gdLst/>
            <a:ahLst/>
            <a:cxnLst/>
            <a:rect l="l" t="t" r="r" b="b"/>
            <a:pathLst>
              <a:path w="44450" h="13969">
                <a:moveTo>
                  <a:pt x="44195" y="0"/>
                </a:moveTo>
                <a:lnTo>
                  <a:pt x="0" y="1524"/>
                </a:lnTo>
                <a:lnTo>
                  <a:pt x="0" y="13716"/>
                </a:lnTo>
                <a:lnTo>
                  <a:pt x="44195" y="12192"/>
                </a:lnTo>
                <a:lnTo>
                  <a:pt x="44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010143" y="311656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109203" y="311504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016239" y="3115043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69">
                <a:moveTo>
                  <a:pt x="92964" y="0"/>
                </a:moveTo>
                <a:lnTo>
                  <a:pt x="0" y="1524"/>
                </a:lnTo>
                <a:lnTo>
                  <a:pt x="0" y="13716"/>
                </a:lnTo>
                <a:lnTo>
                  <a:pt x="92964" y="12192"/>
                </a:lnTo>
                <a:lnTo>
                  <a:pt x="92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94547" y="312113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378951" y="311961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563355" y="3118091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747759" y="3116567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932163" y="311504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116567" y="310894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215627" y="310742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122663" y="3107423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69">
                <a:moveTo>
                  <a:pt x="92964" y="0"/>
                </a:moveTo>
                <a:lnTo>
                  <a:pt x="0" y="1524"/>
                </a:lnTo>
                <a:lnTo>
                  <a:pt x="0" y="13716"/>
                </a:lnTo>
                <a:lnTo>
                  <a:pt x="92964" y="12192"/>
                </a:lnTo>
                <a:lnTo>
                  <a:pt x="92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300971" y="310742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400031" y="310589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307067" y="3105899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5" h="13969">
                <a:moveTo>
                  <a:pt x="92963" y="0"/>
                </a:moveTo>
                <a:lnTo>
                  <a:pt x="0" y="1524"/>
                </a:lnTo>
                <a:lnTo>
                  <a:pt x="0" y="13716"/>
                </a:lnTo>
                <a:lnTo>
                  <a:pt x="92963" y="12192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485375" y="310589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84435" y="310437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491471" y="3104375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5" h="13969">
                <a:moveTo>
                  <a:pt x="92963" y="0"/>
                </a:moveTo>
                <a:lnTo>
                  <a:pt x="0" y="1524"/>
                </a:lnTo>
                <a:lnTo>
                  <a:pt x="0" y="13716"/>
                </a:lnTo>
                <a:lnTo>
                  <a:pt x="92963" y="12192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669779" y="3110471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886699" y="380084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023859" y="379931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208263" y="3797795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92667" y="379169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5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491727" y="379017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5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98763" y="3790175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70">
                <a:moveTo>
                  <a:pt x="92964" y="0"/>
                </a:moveTo>
                <a:lnTo>
                  <a:pt x="0" y="1524"/>
                </a:lnTo>
                <a:lnTo>
                  <a:pt x="0" y="13715"/>
                </a:lnTo>
                <a:lnTo>
                  <a:pt x="92964" y="12191"/>
                </a:lnTo>
                <a:lnTo>
                  <a:pt x="92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577071" y="379017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5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676131" y="3788651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6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583167" y="3788651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70">
                <a:moveTo>
                  <a:pt x="92963" y="0"/>
                </a:moveTo>
                <a:lnTo>
                  <a:pt x="0" y="1524"/>
                </a:lnTo>
                <a:lnTo>
                  <a:pt x="0" y="13715"/>
                </a:lnTo>
                <a:lnTo>
                  <a:pt x="92963" y="12191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761475" y="3788651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6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860535" y="378712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5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767571" y="3787127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70">
                <a:moveTo>
                  <a:pt x="92963" y="0"/>
                </a:moveTo>
                <a:lnTo>
                  <a:pt x="0" y="1524"/>
                </a:lnTo>
                <a:lnTo>
                  <a:pt x="0" y="13715"/>
                </a:lnTo>
                <a:lnTo>
                  <a:pt x="92963" y="12191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945879" y="378712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5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044939" y="378560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6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951975" y="3785603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70">
                <a:moveTo>
                  <a:pt x="92963" y="0"/>
                </a:moveTo>
                <a:lnTo>
                  <a:pt x="0" y="1524"/>
                </a:lnTo>
                <a:lnTo>
                  <a:pt x="0" y="13715"/>
                </a:lnTo>
                <a:lnTo>
                  <a:pt x="92963" y="12191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130283" y="379169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314687" y="379017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499091" y="3788651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683495" y="3787127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886699" y="415288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23859" y="4151363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08263" y="414526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305799" y="414374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214359" y="4143743"/>
            <a:ext cx="91440" cy="13970"/>
          </a:xfrm>
          <a:custGeom>
            <a:avLst/>
            <a:gdLst/>
            <a:ahLst/>
            <a:cxnLst/>
            <a:rect l="l" t="t" r="r" b="b"/>
            <a:pathLst>
              <a:path w="91439" h="13970">
                <a:moveTo>
                  <a:pt x="91439" y="0"/>
                </a:moveTo>
                <a:lnTo>
                  <a:pt x="0" y="1524"/>
                </a:lnTo>
                <a:lnTo>
                  <a:pt x="0" y="13715"/>
                </a:lnTo>
                <a:lnTo>
                  <a:pt x="91439" y="12191"/>
                </a:lnTo>
                <a:lnTo>
                  <a:pt x="914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392667" y="414374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491727" y="414221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398763" y="4142219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70">
                <a:moveTo>
                  <a:pt x="92964" y="0"/>
                </a:moveTo>
                <a:lnTo>
                  <a:pt x="0" y="1524"/>
                </a:lnTo>
                <a:lnTo>
                  <a:pt x="0" y="13715"/>
                </a:lnTo>
                <a:lnTo>
                  <a:pt x="92964" y="12192"/>
                </a:lnTo>
                <a:lnTo>
                  <a:pt x="92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577071" y="414221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676131" y="414069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583167" y="4140695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70">
                <a:moveTo>
                  <a:pt x="92963" y="0"/>
                </a:moveTo>
                <a:lnTo>
                  <a:pt x="0" y="1524"/>
                </a:lnTo>
                <a:lnTo>
                  <a:pt x="0" y="13716"/>
                </a:lnTo>
                <a:lnTo>
                  <a:pt x="92963" y="12192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761475" y="414069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860535" y="4139171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767571" y="4139171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70">
                <a:moveTo>
                  <a:pt x="92963" y="0"/>
                </a:moveTo>
                <a:lnTo>
                  <a:pt x="0" y="1524"/>
                </a:lnTo>
                <a:lnTo>
                  <a:pt x="0" y="13716"/>
                </a:lnTo>
                <a:lnTo>
                  <a:pt x="92963" y="12192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945879" y="4145267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130283" y="414374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314687" y="414221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499091" y="414069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683495" y="4139171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900415" y="484325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037575" y="483716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135111" y="483563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043671" y="4835639"/>
            <a:ext cx="91440" cy="13970"/>
          </a:xfrm>
          <a:custGeom>
            <a:avLst/>
            <a:gdLst/>
            <a:ahLst/>
            <a:cxnLst/>
            <a:rect l="l" t="t" r="r" b="b"/>
            <a:pathLst>
              <a:path w="91439" h="13970">
                <a:moveTo>
                  <a:pt x="91439" y="0"/>
                </a:moveTo>
                <a:lnTo>
                  <a:pt x="0" y="1524"/>
                </a:lnTo>
                <a:lnTo>
                  <a:pt x="0" y="13715"/>
                </a:lnTo>
                <a:lnTo>
                  <a:pt x="91439" y="12191"/>
                </a:lnTo>
                <a:lnTo>
                  <a:pt x="914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221979" y="483563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319515" y="483411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228075" y="4834115"/>
            <a:ext cx="91440" cy="13970"/>
          </a:xfrm>
          <a:custGeom>
            <a:avLst/>
            <a:gdLst/>
            <a:ahLst/>
            <a:cxnLst/>
            <a:rect l="l" t="t" r="r" b="b"/>
            <a:pathLst>
              <a:path w="91439" h="13970">
                <a:moveTo>
                  <a:pt x="91440" y="0"/>
                </a:moveTo>
                <a:lnTo>
                  <a:pt x="0" y="1524"/>
                </a:lnTo>
                <a:lnTo>
                  <a:pt x="0" y="13715"/>
                </a:lnTo>
                <a:lnTo>
                  <a:pt x="91440" y="12191"/>
                </a:lnTo>
                <a:lnTo>
                  <a:pt x="914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406383" y="48402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590787" y="48386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775191" y="483716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959595" y="483563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143999" y="483411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328403" y="482801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427463" y="482649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334499" y="4826495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5" h="13970">
                <a:moveTo>
                  <a:pt x="92963" y="0"/>
                </a:moveTo>
                <a:lnTo>
                  <a:pt x="0" y="1524"/>
                </a:lnTo>
                <a:lnTo>
                  <a:pt x="0" y="13716"/>
                </a:lnTo>
                <a:lnTo>
                  <a:pt x="92963" y="12192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512807" y="482649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611867" y="4824971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518903" y="4824971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5" h="13970">
                <a:moveTo>
                  <a:pt x="92963" y="0"/>
                </a:moveTo>
                <a:lnTo>
                  <a:pt x="0" y="1524"/>
                </a:lnTo>
                <a:lnTo>
                  <a:pt x="0" y="13716"/>
                </a:lnTo>
                <a:lnTo>
                  <a:pt x="92963" y="12192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697211" y="483106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900415" y="5190731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5"/>
                </a:moveTo>
                <a:lnTo>
                  <a:pt x="6095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950707" y="518920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906511" y="5189207"/>
            <a:ext cx="44450" cy="13970"/>
          </a:xfrm>
          <a:custGeom>
            <a:avLst/>
            <a:gdLst/>
            <a:ahLst/>
            <a:cxnLst/>
            <a:rect l="l" t="t" r="r" b="b"/>
            <a:pathLst>
              <a:path w="44450" h="13970">
                <a:moveTo>
                  <a:pt x="44195" y="0"/>
                </a:moveTo>
                <a:lnTo>
                  <a:pt x="0" y="1524"/>
                </a:lnTo>
                <a:lnTo>
                  <a:pt x="0" y="13715"/>
                </a:lnTo>
                <a:lnTo>
                  <a:pt x="44195" y="12192"/>
                </a:lnTo>
                <a:lnTo>
                  <a:pt x="44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037575" y="518920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135111" y="518768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043671" y="5187683"/>
            <a:ext cx="91440" cy="13970"/>
          </a:xfrm>
          <a:custGeom>
            <a:avLst/>
            <a:gdLst/>
            <a:ahLst/>
            <a:cxnLst/>
            <a:rect l="l" t="t" r="r" b="b"/>
            <a:pathLst>
              <a:path w="91439" h="13970">
                <a:moveTo>
                  <a:pt x="91439" y="0"/>
                </a:moveTo>
                <a:lnTo>
                  <a:pt x="0" y="1524"/>
                </a:lnTo>
                <a:lnTo>
                  <a:pt x="0" y="13716"/>
                </a:lnTo>
                <a:lnTo>
                  <a:pt x="91439" y="12192"/>
                </a:lnTo>
                <a:lnTo>
                  <a:pt x="914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221979" y="519377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406383" y="5192255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590787" y="519073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775191" y="5189207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959595" y="518768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143999" y="518158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243059" y="518006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150095" y="5180063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4" h="13970">
                <a:moveTo>
                  <a:pt x="92964" y="0"/>
                </a:moveTo>
                <a:lnTo>
                  <a:pt x="0" y="1524"/>
                </a:lnTo>
                <a:lnTo>
                  <a:pt x="0" y="13715"/>
                </a:lnTo>
                <a:lnTo>
                  <a:pt x="92964" y="12191"/>
                </a:lnTo>
                <a:lnTo>
                  <a:pt x="929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328403" y="5180063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427463" y="517853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334499" y="5178539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5" h="13970">
                <a:moveTo>
                  <a:pt x="92963" y="0"/>
                </a:moveTo>
                <a:lnTo>
                  <a:pt x="0" y="1524"/>
                </a:lnTo>
                <a:lnTo>
                  <a:pt x="0" y="13715"/>
                </a:lnTo>
                <a:lnTo>
                  <a:pt x="92963" y="12191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512807" y="517853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611867" y="517701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518903" y="5177015"/>
            <a:ext cx="93345" cy="13970"/>
          </a:xfrm>
          <a:custGeom>
            <a:avLst/>
            <a:gdLst/>
            <a:ahLst/>
            <a:cxnLst/>
            <a:rect l="l" t="t" r="r" b="b"/>
            <a:pathLst>
              <a:path w="93345" h="13970">
                <a:moveTo>
                  <a:pt x="92963" y="0"/>
                </a:moveTo>
                <a:lnTo>
                  <a:pt x="0" y="1524"/>
                </a:lnTo>
                <a:lnTo>
                  <a:pt x="0" y="13715"/>
                </a:lnTo>
                <a:lnTo>
                  <a:pt x="92963" y="12191"/>
                </a:lnTo>
                <a:lnTo>
                  <a:pt x="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697211" y="518311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58" name="object 15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59" name="object 15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Classe</a:t>
            </a:r>
            <a:r>
              <a:rPr dirty="0">
                <a:solidFill>
                  <a:srgbClr val="FF0000"/>
                </a:solidFill>
              </a:rPr>
              <a:t>s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and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Objects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6" y="1677434"/>
            <a:ext cx="5383530" cy="553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7465">
              <a:lnSpc>
                <a:spcPts val="2700"/>
              </a:lnSpc>
              <a:tabLst>
                <a:tab pos="1307465" algn="l"/>
              </a:tabLst>
            </a:pPr>
            <a:r>
              <a:rPr sz="2600" spc="-15" dirty="0">
                <a:latin typeface="Lucida Sans"/>
                <a:cs typeface="Lucida Sans"/>
              </a:rPr>
              <a:t>C, </a:t>
            </a:r>
            <a:r>
              <a:rPr sz="2600" spc="-20" dirty="0">
                <a:latin typeface="Lucida Sans"/>
                <a:cs typeface="Lucida Sans"/>
              </a:rPr>
              <a:t>C+</a:t>
            </a:r>
            <a:r>
              <a:rPr sz="2600" spc="-38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dirty="0">
                <a:latin typeface="Lucida Sans"/>
                <a:cs typeface="Lucida Sans"/>
              </a:rPr>
              <a:t>	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Java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allow pro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edures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methods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nest.</a:t>
            </a:r>
            <a:endParaRPr sz="2600" dirty="0">
              <a:latin typeface="Lucida Sans"/>
              <a:cs typeface="Lucida Sans"/>
            </a:endParaRPr>
          </a:p>
          <a:p>
            <a:pPr marL="12700" marR="37465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A </a:t>
            </a:r>
            <a:r>
              <a:rPr sz="2600" spc="-15" dirty="0">
                <a:latin typeface="Lucida Sans"/>
                <a:cs typeface="Lucida Sans"/>
              </a:rPr>
              <a:t>procedure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declared</a:t>
            </a:r>
            <a:r>
              <a:rPr sz="2600" spc="-10" dirty="0">
                <a:latin typeface="Lucida Sans"/>
                <a:cs typeface="Lucida Sans"/>
              </a:rPr>
              <a:t> withi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 another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procedure.</a:t>
            </a:r>
            <a:endParaRPr sz="2600" dirty="0">
              <a:latin typeface="Lucida Sans"/>
              <a:cs typeface="Lucida Sans"/>
            </a:endParaRPr>
          </a:p>
          <a:p>
            <a:pPr marL="12700" marR="460375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simplifies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run-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time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data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acc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30" dirty="0">
                <a:latin typeface="Lucida Sans"/>
                <a:cs typeface="Lucida Sans"/>
              </a:rPr>
              <a:t>—</a:t>
            </a:r>
            <a:r>
              <a:rPr sz="2600" spc="-10" dirty="0">
                <a:latin typeface="Lucida Sans"/>
                <a:cs typeface="Lucida Sans"/>
              </a:rPr>
              <a:t>all </a:t>
            </a:r>
            <a:r>
              <a:rPr sz="2600" spc="-15" dirty="0">
                <a:latin typeface="Lucida Sans"/>
                <a:cs typeface="Lucida Sans"/>
              </a:rPr>
              <a:t>v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ri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bl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20" dirty="0">
                <a:latin typeface="Lucida Sans"/>
                <a:cs typeface="Lucida Sans"/>
              </a:rPr>
              <a:t>er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global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Global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variable</a:t>
            </a:r>
            <a:r>
              <a:rPr sz="2600" spc="-15" dirty="0">
                <a:latin typeface="Lucida Sans"/>
                <a:cs typeface="Lucida Sans"/>
              </a:rPr>
              <a:t>s 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stat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ca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ly allocated.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3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r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able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part of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single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accessed through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pointer.</a:t>
            </a:r>
            <a:endParaRPr sz="2600" dirty="0">
              <a:latin typeface="Lucida Sans"/>
              <a:cs typeface="Lucida Sans"/>
            </a:endParaRPr>
          </a:p>
          <a:p>
            <a:pPr marL="12700" marR="5715">
              <a:lnSpc>
                <a:spcPts val="2700"/>
              </a:lnSpc>
              <a:spcBef>
                <a:spcPts val="790"/>
              </a:spcBef>
              <a:tabLst>
                <a:tab pos="2311400" algn="l"/>
              </a:tabLst>
            </a:pPr>
            <a:r>
              <a:rPr sz="2600" spc="-15" dirty="0">
                <a:latin typeface="Lucida Sans"/>
                <a:cs typeface="Lucida Sans"/>
              </a:rPr>
              <a:t>Java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C+</a:t>
            </a:r>
            <a:r>
              <a:rPr sz="2600" spc="-38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dirty="0">
                <a:latin typeface="Lucida Sans"/>
                <a:cs typeface="Lucida Sans"/>
              </a:rPr>
              <a:t>	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low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classes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0" dirty="0">
                <a:latin typeface="Lucida Sans"/>
                <a:cs typeface="Lucida Sans"/>
              </a:rPr>
              <a:t> hav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75" dirty="0">
                <a:latin typeface="Lucida Sans"/>
                <a:cs typeface="Lucida Sans"/>
              </a:rPr>
              <a:t>membe</a:t>
            </a:r>
            <a:r>
              <a:rPr sz="2700" i="1" spc="-55" dirty="0">
                <a:latin typeface="Lucida Sans"/>
                <a:cs typeface="Lucida Sans"/>
              </a:rPr>
              <a:t>r</a:t>
            </a:r>
            <a:r>
              <a:rPr sz="2700" i="1" spc="-45" dirty="0">
                <a:latin typeface="Lucida Sans"/>
                <a:cs typeface="Lucida Sans"/>
              </a:rPr>
              <a:t> functions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ha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e direct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instance variables.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26710" cy="6528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761104" indent="-113664" algn="ctr">
              <a:lnSpc>
                <a:spcPct val="111100"/>
              </a:lnSpc>
            </a:pPr>
            <a:r>
              <a:rPr sz="2600" spc="-15" dirty="0">
                <a:latin typeface="Lucida Sans"/>
                <a:cs typeface="Lucida Sans"/>
              </a:rPr>
              <a:t>Consider: </a:t>
            </a:r>
            <a:r>
              <a:rPr sz="2400" b="1" spc="-5" dirty="0">
                <a:latin typeface="Courier"/>
                <a:cs typeface="Courier"/>
              </a:rPr>
              <a:t>clas</a:t>
            </a:r>
            <a:r>
              <a:rPr sz="2400" b="1" dirty="0">
                <a:latin typeface="Courier"/>
                <a:cs typeface="Courier"/>
              </a:rPr>
              <a:t>s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K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{ </a:t>
            </a:r>
            <a:r>
              <a:rPr sz="2400" b="1" spc="-5" dirty="0">
                <a:latin typeface="Courier"/>
                <a:cs typeface="Courier"/>
              </a:rPr>
              <a:t>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a;</a:t>
            </a:r>
            <a:endParaRPr sz="2400" dirty="0">
              <a:latin typeface="Courier"/>
              <a:cs typeface="Courier"/>
            </a:endParaRPr>
          </a:p>
          <a:p>
            <a:pPr marL="355600" marR="3051810">
              <a:lnSpc>
                <a:spcPct val="111000"/>
              </a:lnSpc>
              <a:spcBef>
                <a:spcPts val="5"/>
              </a:spcBef>
            </a:pPr>
            <a:r>
              <a:rPr sz="2400" b="1" spc="-5" dirty="0">
                <a:latin typeface="Courier"/>
                <a:cs typeface="Courier"/>
              </a:rPr>
              <a:t>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sum(){ 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b; retur</a:t>
            </a:r>
            <a:r>
              <a:rPr sz="2400" b="1" dirty="0">
                <a:latin typeface="Courier"/>
                <a:cs typeface="Courier"/>
              </a:rPr>
              <a:t>n</a:t>
            </a:r>
            <a:r>
              <a:rPr sz="2400" b="1" spc="10" dirty="0">
                <a:latin typeface="Courier"/>
                <a:cs typeface="Courier"/>
              </a:rPr>
              <a:t> </a:t>
            </a:r>
            <a:r>
              <a:rPr sz="2400" b="1" spc="-5" dirty="0">
                <a:latin typeface="Courier"/>
                <a:cs typeface="Courier"/>
              </a:rPr>
              <a:t>a+b;</a:t>
            </a:r>
            <a:endParaRPr sz="2400" dirty="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400" b="1" dirty="0">
                <a:latin typeface="Courier"/>
                <a:cs typeface="Courier"/>
              </a:rPr>
              <a:t>}</a:t>
            </a:r>
            <a:r>
              <a:rPr sz="2400" b="1" spc="-185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}</a:t>
            </a:r>
            <a:endParaRPr sz="2400" dirty="0">
              <a:latin typeface="Courier"/>
              <a:cs typeface="Courier"/>
            </a:endParaRPr>
          </a:p>
          <a:p>
            <a:pPr marL="12700" marR="5080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Each object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stance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 class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K</a:t>
            </a:r>
            <a:r>
              <a:rPr sz="2600" b="1" spc="-74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tains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m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er</a:t>
            </a:r>
            <a:r>
              <a:rPr sz="2600" spc="-10" dirty="0">
                <a:latin typeface="Lucida Sans"/>
                <a:cs typeface="Lucida Sans"/>
              </a:rPr>
              <a:t> fu</a:t>
            </a:r>
            <a:r>
              <a:rPr sz="2600" spc="-15" dirty="0">
                <a:latin typeface="Lucida Sans"/>
                <a:cs typeface="Lucida Sans"/>
              </a:rPr>
              <a:t>nction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su</a:t>
            </a:r>
            <a:r>
              <a:rPr sz="2600" b="1" spc="-15" dirty="0">
                <a:latin typeface="Courier"/>
                <a:cs typeface="Courier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Only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one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slation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sum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eated;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shared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al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instances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K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247015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sum</a:t>
            </a:r>
            <a:r>
              <a:rPr sz="2600" b="1" spc="-74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exec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tes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 n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eds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700" i="1" spc="-45" dirty="0">
                <a:latin typeface="Lucida Sans"/>
                <a:cs typeface="Lucida Sans"/>
              </a:rPr>
              <a:t>two </a:t>
            </a:r>
            <a:r>
              <a:rPr sz="2600" spc="-15" dirty="0">
                <a:latin typeface="Lucida Sans"/>
                <a:cs typeface="Lucida Sans"/>
              </a:rPr>
              <a:t>pointers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ccess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15" dirty="0">
                <a:latin typeface="Lucida Sans"/>
                <a:cs typeface="Lucida Sans"/>
              </a:rPr>
              <a:t> object-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evel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data.</a:t>
            </a:r>
            <a:endParaRPr sz="2600" dirty="0">
              <a:latin typeface="Lucida Sans"/>
              <a:cs typeface="Lucida Sans"/>
            </a:endParaRPr>
          </a:p>
          <a:p>
            <a:pPr marL="12700" marR="220979">
              <a:lnSpc>
                <a:spcPts val="2710"/>
              </a:lnSpc>
              <a:spcBef>
                <a:spcPts val="780"/>
              </a:spcBef>
            </a:pPr>
            <a:r>
              <a:rPr sz="2600" spc="-20" dirty="0">
                <a:latin typeface="Lucida Sans"/>
                <a:cs typeface="Lucida Sans"/>
              </a:rPr>
              <a:t>Lo</a:t>
            </a:r>
            <a:r>
              <a:rPr sz="2600" spc="-10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da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a,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usu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, 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esi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frame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run-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time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757065"/>
          </a:xfrm>
          <a:prstGeom prst="rect">
            <a:avLst/>
          </a:prstGeom>
        </p:spPr>
        <p:txBody>
          <a:bodyPr vert="horz" wrap="square" lIns="0" tIns="202691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ad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  <a:r>
              <a:rPr spc="-5" dirty="0">
                <a:solidFill>
                  <a:srgbClr val="FF0000"/>
                </a:solidFill>
              </a:rPr>
              <a:t> Ass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gnm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364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52600" y="1880126"/>
            <a:ext cx="4724400" cy="750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10"/>
              </a:lnSpc>
            </a:pPr>
            <a:r>
              <a:rPr sz="2600" spc="-20" dirty="0">
                <a:latin typeface="Lucida Sans"/>
                <a:cs typeface="Lucida Sans"/>
              </a:rPr>
              <a:t>Read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ters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9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1</a:t>
            </a:r>
            <a:r>
              <a:rPr sz="2600" spc="-20" dirty="0">
                <a:latin typeface="Lucida Sans"/>
                <a:cs typeface="Lucida Sans"/>
              </a:rPr>
              <a:t>2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of</a:t>
            </a:r>
            <a:endParaRPr sz="2600" dirty="0">
              <a:latin typeface="Lucida Sans"/>
              <a:cs typeface="Lucida Sans"/>
            </a:endParaRPr>
          </a:p>
          <a:p>
            <a:pPr marL="26034">
              <a:lnSpc>
                <a:spcPts val="2910"/>
              </a:lnSpc>
            </a:pPr>
            <a:r>
              <a:rPr sz="2600" spc="-45" dirty="0">
                <a:latin typeface="Arial"/>
                <a:cs typeface="Arial"/>
              </a:rPr>
              <a:t>C</a:t>
            </a:r>
            <a:r>
              <a:rPr sz="2600" spc="290" dirty="0">
                <a:latin typeface="Arial"/>
                <a:cs typeface="Arial"/>
              </a:rPr>
              <a:t>r</a:t>
            </a:r>
            <a:r>
              <a:rPr sz="2600" spc="100" dirty="0">
                <a:latin typeface="Arial"/>
                <a:cs typeface="Arial"/>
              </a:rPr>
              <a:t>a</a:t>
            </a:r>
            <a:r>
              <a:rPr sz="2600" spc="310" dirty="0">
                <a:latin typeface="Arial"/>
                <a:cs typeface="Arial"/>
              </a:rPr>
              <a:t>f</a:t>
            </a:r>
            <a:r>
              <a:rPr sz="2600" spc="315" dirty="0">
                <a:latin typeface="Arial"/>
                <a:cs typeface="Arial"/>
              </a:rPr>
              <a:t>t</a:t>
            </a:r>
            <a:r>
              <a:rPr sz="2600" spc="305" dirty="0">
                <a:latin typeface="Arial"/>
                <a:cs typeface="Arial"/>
              </a:rPr>
              <a:t>i</a:t>
            </a:r>
            <a:r>
              <a:rPr sz="2600" spc="250" dirty="0">
                <a:latin typeface="Arial"/>
                <a:cs typeface="Arial"/>
              </a:rPr>
              <a:t>n</a:t>
            </a:r>
            <a:r>
              <a:rPr sz="2600" spc="-15" dirty="0">
                <a:latin typeface="Arial"/>
                <a:cs typeface="Arial"/>
              </a:rPr>
              <a:t>g</a:t>
            </a:r>
            <a:r>
              <a:rPr sz="2600" spc="355" dirty="0">
                <a:latin typeface="Arial"/>
                <a:cs typeface="Arial"/>
              </a:rPr>
              <a:t> </a:t>
            </a:r>
            <a:r>
              <a:rPr sz="2600" spc="-120" dirty="0">
                <a:latin typeface="Arial"/>
                <a:cs typeface="Arial"/>
              </a:rPr>
              <a:t>a</a:t>
            </a:r>
            <a:r>
              <a:rPr sz="2600" spc="330" dirty="0">
                <a:latin typeface="Arial"/>
                <a:cs typeface="Arial"/>
              </a:rPr>
              <a:t> </a:t>
            </a:r>
            <a:r>
              <a:rPr sz="2600" spc="-50" dirty="0">
                <a:latin typeface="Arial"/>
                <a:cs typeface="Arial"/>
              </a:rPr>
              <a:t>C</a:t>
            </a:r>
            <a:r>
              <a:rPr sz="2600" spc="250" dirty="0">
                <a:latin typeface="Arial"/>
                <a:cs typeface="Arial"/>
              </a:rPr>
              <a:t>o</a:t>
            </a:r>
            <a:r>
              <a:rPr sz="2600" spc="310" dirty="0">
                <a:latin typeface="Arial"/>
                <a:cs typeface="Arial"/>
              </a:rPr>
              <a:t>m</a:t>
            </a:r>
            <a:r>
              <a:rPr sz="2600" spc="210" dirty="0">
                <a:latin typeface="Arial"/>
                <a:cs typeface="Arial"/>
              </a:rPr>
              <a:t>p</a:t>
            </a:r>
            <a:r>
              <a:rPr sz="2600" spc="265" dirty="0">
                <a:latin typeface="Arial"/>
                <a:cs typeface="Arial"/>
              </a:rPr>
              <a:t>il</a:t>
            </a:r>
            <a:r>
              <a:rPr sz="2600" spc="80" dirty="0">
                <a:latin typeface="Arial"/>
                <a:cs typeface="Arial"/>
              </a:rPr>
              <a:t>e</a:t>
            </a:r>
            <a:r>
              <a:rPr sz="2600" spc="195" dirty="0">
                <a:latin typeface="Arial"/>
                <a:cs typeface="Arial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290820" cy="1443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9700"/>
              </a:lnSpc>
            </a:pPr>
            <a:r>
              <a:rPr sz="2600" spc="-15" dirty="0">
                <a:latin typeface="Lucida Sans"/>
                <a:cs typeface="Lucida Sans"/>
              </a:rPr>
              <a:t>Data values</a:t>
            </a:r>
            <a:r>
              <a:rPr sz="2600" spc="-10" dirty="0">
                <a:latin typeface="Lucida Sans"/>
                <a:cs typeface="Lucida Sans"/>
              </a:rPr>
              <a:t> fo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particular</a:t>
            </a:r>
            <a:r>
              <a:rPr sz="2600" spc="-10" dirty="0">
                <a:latin typeface="Lucida Sans"/>
                <a:cs typeface="Lucida Sans"/>
              </a:rPr>
              <a:t> in</a:t>
            </a:r>
            <a:r>
              <a:rPr sz="2600" spc="-15" dirty="0">
                <a:latin typeface="Lucida Sans"/>
                <a:cs typeface="Lucida Sans"/>
              </a:rPr>
              <a:t>st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K</a:t>
            </a:r>
            <a:r>
              <a:rPr sz="2600" b="1" spc="-730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acce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spc="-15" dirty="0">
                <a:latin typeface="Lucida Sans"/>
                <a:cs typeface="Lucida Sans"/>
              </a:rPr>
              <a:t> through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(called 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this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Ja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</a:t>
            </a:r>
            <a:r>
              <a:rPr sz="2600" spc="-20" dirty="0">
                <a:latin typeface="Lucida Sans"/>
                <a:cs typeface="Lucida Sans"/>
              </a:rPr>
              <a:t>d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921" y="2388610"/>
            <a:ext cx="990600" cy="354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20" dirty="0">
                <a:latin typeface="Lucida Sans"/>
                <a:cs typeface="Lucida Sans"/>
              </a:rPr>
              <a:t>C+</a:t>
            </a:r>
            <a:r>
              <a:rPr sz="2600" spc="-4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spc="-4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).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19091" y="2388610"/>
            <a:ext cx="4260215" cy="377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obj.sum()</a:t>
            </a:r>
            <a:r>
              <a:rPr sz="2600" b="1" spc="-8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called,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889" y="2728355"/>
            <a:ext cx="5182235" cy="747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800"/>
              </a:lnSpc>
            </a:pP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giv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</a:t>
            </a:r>
            <a:r>
              <a:rPr sz="2600" spc="-20" dirty="0">
                <a:latin typeface="Lucida Sans"/>
                <a:cs typeface="Lucida Sans"/>
              </a:rPr>
              <a:t>tr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700" i="1" spc="-50" dirty="0">
                <a:latin typeface="Lucida Sans"/>
                <a:cs typeface="Lucida Sans"/>
              </a:rPr>
              <a:t>implicit </a:t>
            </a:r>
            <a:r>
              <a:rPr sz="2700" i="1" spc="-125" dirty="0">
                <a:latin typeface="Lucida Sans"/>
                <a:cs typeface="Lucida Sans"/>
              </a:rPr>
              <a:t>parameter</a:t>
            </a:r>
            <a:r>
              <a:rPr sz="2700" i="1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pointe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ob</a:t>
            </a:r>
            <a:r>
              <a:rPr sz="2600" b="1" spc="-15" dirty="0">
                <a:latin typeface="Courier"/>
                <a:cs typeface="Courier"/>
              </a:rPr>
              <a:t>j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8878" y="6020326"/>
            <a:ext cx="5420995" cy="2755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a+b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20" dirty="0">
                <a:latin typeface="Lucida Sans"/>
                <a:cs typeface="Lucida Sans"/>
              </a:rPr>
              <a:t>mp</a:t>
            </a:r>
            <a:r>
              <a:rPr sz="2600" spc="-15" dirty="0">
                <a:latin typeface="Lucida Sans"/>
                <a:cs typeface="Lucida Sans"/>
              </a:rPr>
              <a:t>uted,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b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cal variable,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directly through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 member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ob</a:t>
            </a:r>
            <a:r>
              <a:rPr sz="2600" b="1" spc="-15" dirty="0">
                <a:latin typeface="Courier"/>
                <a:cs typeface="Courier"/>
              </a:rPr>
              <a:t>j</a:t>
            </a:r>
            <a:r>
              <a:rPr sz="2600" spc="-10" dirty="0">
                <a:latin typeface="Lucida Sans"/>
                <a:cs typeface="Lucida Sans"/>
              </a:rPr>
              <a:t>, </a:t>
            </a:r>
            <a:r>
              <a:rPr sz="2600" spc="-20" dirty="0">
                <a:latin typeface="Lucida Sans"/>
                <a:cs typeface="Lucida Sans"/>
              </a:rPr>
              <a:t>is</a:t>
            </a:r>
            <a:r>
              <a:rPr sz="2600" spc="-15" dirty="0">
                <a:latin typeface="Lucida Sans"/>
                <a:cs typeface="Lucida Sans"/>
              </a:rPr>
              <a:t> accessed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indirectly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through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object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stored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frame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(as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parameter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metho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are).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93935" y="42534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82911" y="42534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71887" y="42534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60863" y="42534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49839" y="42534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38815" y="42534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64395" y="452017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03079" y="45201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92055" y="45201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81031" y="45201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70007" y="45201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58983" y="4520171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47959" y="4520171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965179" y="3909047"/>
            <a:ext cx="181610" cy="104139"/>
          </a:xfrm>
          <a:custGeom>
            <a:avLst/>
            <a:gdLst/>
            <a:ahLst/>
            <a:cxnLst/>
            <a:rect l="l" t="t" r="r" b="b"/>
            <a:pathLst>
              <a:path w="181610" h="104139">
                <a:moveTo>
                  <a:pt x="181355" y="51816"/>
                </a:moveTo>
                <a:lnTo>
                  <a:pt x="169163" y="51816"/>
                </a:lnTo>
                <a:lnTo>
                  <a:pt x="169163" y="87706"/>
                </a:lnTo>
                <a:lnTo>
                  <a:pt x="176784" y="89916"/>
                </a:lnTo>
                <a:lnTo>
                  <a:pt x="173736" y="102108"/>
                </a:lnTo>
                <a:lnTo>
                  <a:pt x="181355" y="103632"/>
                </a:lnTo>
                <a:lnTo>
                  <a:pt x="181355" y="51816"/>
                </a:lnTo>
                <a:close/>
              </a:path>
              <a:path w="181610" h="104139">
                <a:moveTo>
                  <a:pt x="21336" y="45720"/>
                </a:moveTo>
                <a:lnTo>
                  <a:pt x="0" y="51816"/>
                </a:lnTo>
                <a:lnTo>
                  <a:pt x="173736" y="102108"/>
                </a:lnTo>
                <a:lnTo>
                  <a:pt x="169163" y="96012"/>
                </a:lnTo>
                <a:lnTo>
                  <a:pt x="169163" y="87706"/>
                </a:lnTo>
                <a:lnTo>
                  <a:pt x="66425" y="57912"/>
                </a:lnTo>
                <a:lnTo>
                  <a:pt x="24384" y="57912"/>
                </a:lnTo>
                <a:lnTo>
                  <a:pt x="21336" y="45720"/>
                </a:lnTo>
                <a:close/>
              </a:path>
              <a:path w="181610" h="104139">
                <a:moveTo>
                  <a:pt x="169163" y="87706"/>
                </a:moveTo>
                <a:lnTo>
                  <a:pt x="169163" y="96012"/>
                </a:lnTo>
                <a:lnTo>
                  <a:pt x="173736" y="102108"/>
                </a:lnTo>
                <a:lnTo>
                  <a:pt x="176784" y="89916"/>
                </a:lnTo>
                <a:lnTo>
                  <a:pt x="169163" y="87706"/>
                </a:lnTo>
                <a:close/>
              </a:path>
              <a:path w="181610" h="104139">
                <a:moveTo>
                  <a:pt x="181355" y="0"/>
                </a:moveTo>
                <a:lnTo>
                  <a:pt x="173736" y="1524"/>
                </a:lnTo>
                <a:lnTo>
                  <a:pt x="21336" y="45720"/>
                </a:lnTo>
                <a:lnTo>
                  <a:pt x="24384" y="57912"/>
                </a:lnTo>
                <a:lnTo>
                  <a:pt x="45404" y="51816"/>
                </a:lnTo>
                <a:lnTo>
                  <a:pt x="24384" y="45720"/>
                </a:lnTo>
                <a:lnTo>
                  <a:pt x="66425" y="45720"/>
                </a:lnTo>
                <a:lnTo>
                  <a:pt x="176784" y="13716"/>
                </a:lnTo>
                <a:lnTo>
                  <a:pt x="181355" y="7620"/>
                </a:lnTo>
                <a:lnTo>
                  <a:pt x="181355" y="0"/>
                </a:lnTo>
                <a:close/>
              </a:path>
              <a:path w="181610" h="104139">
                <a:moveTo>
                  <a:pt x="45404" y="51816"/>
                </a:moveTo>
                <a:lnTo>
                  <a:pt x="24384" y="57912"/>
                </a:lnTo>
                <a:lnTo>
                  <a:pt x="66425" y="57912"/>
                </a:lnTo>
                <a:lnTo>
                  <a:pt x="45404" y="51816"/>
                </a:lnTo>
                <a:close/>
              </a:path>
              <a:path w="181610" h="104139">
                <a:moveTo>
                  <a:pt x="66425" y="45720"/>
                </a:moveTo>
                <a:lnTo>
                  <a:pt x="24384" y="45720"/>
                </a:lnTo>
                <a:lnTo>
                  <a:pt x="45404" y="51816"/>
                </a:lnTo>
                <a:lnTo>
                  <a:pt x="66425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34343" y="3916667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88039" y="3916667"/>
            <a:ext cx="152400" cy="88900"/>
          </a:xfrm>
          <a:custGeom>
            <a:avLst/>
            <a:gdLst/>
            <a:ahLst/>
            <a:cxnLst/>
            <a:rect l="l" t="t" r="r" b="b"/>
            <a:pathLst>
              <a:path w="152400" h="88900">
                <a:moveTo>
                  <a:pt x="152400" y="0"/>
                </a:moveTo>
                <a:lnTo>
                  <a:pt x="0" y="44196"/>
                </a:lnTo>
                <a:lnTo>
                  <a:pt x="152400" y="88391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41963" y="3960863"/>
            <a:ext cx="567055" cy="0"/>
          </a:xfrm>
          <a:custGeom>
            <a:avLst/>
            <a:gdLst/>
            <a:ahLst/>
            <a:cxnLst/>
            <a:rect l="l" t="t" r="r" b="b"/>
            <a:pathLst>
              <a:path w="567054">
                <a:moveTo>
                  <a:pt x="0" y="0"/>
                </a:moveTo>
                <a:lnTo>
                  <a:pt x="56692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65179" y="4719815"/>
            <a:ext cx="181610" cy="102235"/>
          </a:xfrm>
          <a:custGeom>
            <a:avLst/>
            <a:gdLst/>
            <a:ahLst/>
            <a:cxnLst/>
            <a:rect l="l" t="t" r="r" b="b"/>
            <a:pathLst>
              <a:path w="181610" h="102235">
                <a:moveTo>
                  <a:pt x="181355" y="51815"/>
                </a:moveTo>
                <a:lnTo>
                  <a:pt x="169163" y="51815"/>
                </a:lnTo>
                <a:lnTo>
                  <a:pt x="169163" y="86258"/>
                </a:lnTo>
                <a:lnTo>
                  <a:pt x="176784" y="88391"/>
                </a:lnTo>
                <a:lnTo>
                  <a:pt x="173736" y="100584"/>
                </a:lnTo>
                <a:lnTo>
                  <a:pt x="181355" y="102107"/>
                </a:lnTo>
                <a:lnTo>
                  <a:pt x="181355" y="51815"/>
                </a:lnTo>
                <a:close/>
              </a:path>
              <a:path w="181610" h="102235">
                <a:moveTo>
                  <a:pt x="21336" y="45719"/>
                </a:moveTo>
                <a:lnTo>
                  <a:pt x="0" y="51815"/>
                </a:lnTo>
                <a:lnTo>
                  <a:pt x="173736" y="100584"/>
                </a:lnTo>
                <a:lnTo>
                  <a:pt x="169163" y="94487"/>
                </a:lnTo>
                <a:lnTo>
                  <a:pt x="169163" y="86258"/>
                </a:lnTo>
                <a:lnTo>
                  <a:pt x="67926" y="57912"/>
                </a:lnTo>
                <a:lnTo>
                  <a:pt x="24384" y="57912"/>
                </a:lnTo>
                <a:lnTo>
                  <a:pt x="21336" y="45719"/>
                </a:lnTo>
                <a:close/>
              </a:path>
              <a:path w="181610" h="102235">
                <a:moveTo>
                  <a:pt x="169163" y="86258"/>
                </a:moveTo>
                <a:lnTo>
                  <a:pt x="169163" y="94487"/>
                </a:lnTo>
                <a:lnTo>
                  <a:pt x="173736" y="100584"/>
                </a:lnTo>
                <a:lnTo>
                  <a:pt x="176784" y="88391"/>
                </a:lnTo>
                <a:lnTo>
                  <a:pt x="169163" y="86258"/>
                </a:lnTo>
                <a:close/>
              </a:path>
              <a:path w="181610" h="102235">
                <a:moveTo>
                  <a:pt x="181355" y="0"/>
                </a:moveTo>
                <a:lnTo>
                  <a:pt x="173736" y="1524"/>
                </a:lnTo>
                <a:lnTo>
                  <a:pt x="21336" y="45719"/>
                </a:lnTo>
                <a:lnTo>
                  <a:pt x="24384" y="57912"/>
                </a:lnTo>
                <a:lnTo>
                  <a:pt x="45773" y="51709"/>
                </a:lnTo>
                <a:lnTo>
                  <a:pt x="24384" y="45719"/>
                </a:lnTo>
                <a:lnTo>
                  <a:pt x="66425" y="45719"/>
                </a:lnTo>
                <a:lnTo>
                  <a:pt x="176784" y="13715"/>
                </a:lnTo>
                <a:lnTo>
                  <a:pt x="181355" y="7619"/>
                </a:lnTo>
                <a:lnTo>
                  <a:pt x="181355" y="0"/>
                </a:lnTo>
                <a:close/>
              </a:path>
              <a:path w="181610" h="102235">
                <a:moveTo>
                  <a:pt x="45773" y="51709"/>
                </a:moveTo>
                <a:lnTo>
                  <a:pt x="24384" y="57912"/>
                </a:lnTo>
                <a:lnTo>
                  <a:pt x="67926" y="57912"/>
                </a:lnTo>
                <a:lnTo>
                  <a:pt x="45773" y="51709"/>
                </a:lnTo>
                <a:close/>
              </a:path>
              <a:path w="181610" h="102235">
                <a:moveTo>
                  <a:pt x="66425" y="45719"/>
                </a:moveTo>
                <a:lnTo>
                  <a:pt x="24384" y="45719"/>
                </a:lnTo>
                <a:lnTo>
                  <a:pt x="45773" y="51709"/>
                </a:lnTo>
                <a:lnTo>
                  <a:pt x="66425" y="45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34343" y="4727435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988039" y="4727435"/>
            <a:ext cx="152400" cy="86995"/>
          </a:xfrm>
          <a:custGeom>
            <a:avLst/>
            <a:gdLst/>
            <a:ahLst/>
            <a:cxnLst/>
            <a:rect l="l" t="t" r="r" b="b"/>
            <a:pathLst>
              <a:path w="152400" h="86995">
                <a:moveTo>
                  <a:pt x="152400" y="0"/>
                </a:moveTo>
                <a:lnTo>
                  <a:pt x="0" y="44196"/>
                </a:lnTo>
                <a:lnTo>
                  <a:pt x="152400" y="86868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41963" y="4771631"/>
            <a:ext cx="567055" cy="0"/>
          </a:xfrm>
          <a:custGeom>
            <a:avLst/>
            <a:gdLst/>
            <a:ahLst/>
            <a:cxnLst/>
            <a:rect l="l" t="t" r="r" b="b"/>
            <a:pathLst>
              <a:path w="567054">
                <a:moveTo>
                  <a:pt x="0" y="0"/>
                </a:moveTo>
                <a:lnTo>
                  <a:pt x="56692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780011" y="3867915"/>
            <a:ext cx="102235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-15" dirty="0">
                <a:latin typeface="Lucida Sans"/>
                <a:cs typeface="Lucida Sans"/>
              </a:rPr>
              <a:t>T</a:t>
            </a:r>
            <a:r>
              <a:rPr sz="1300" spc="-5" dirty="0">
                <a:latin typeface="Lucida Sans"/>
                <a:cs typeface="Lucida Sans"/>
              </a:rPr>
              <a:t>o</a:t>
            </a:r>
            <a:r>
              <a:rPr sz="1300" spc="-10" dirty="0">
                <a:latin typeface="Lucida Sans"/>
                <a:cs typeface="Lucida Sans"/>
              </a:rPr>
              <a:t>p </a:t>
            </a:r>
            <a:r>
              <a:rPr sz="1300" spc="-15" dirty="0">
                <a:latin typeface="Lucida Sans"/>
                <a:cs typeface="Lucida Sans"/>
              </a:rPr>
              <a:t>o</a:t>
            </a:r>
            <a:r>
              <a:rPr sz="1300" spc="-5" dirty="0">
                <a:latin typeface="Lucida Sans"/>
                <a:cs typeface="Lucida Sans"/>
              </a:rPr>
              <a:t>f</a:t>
            </a:r>
            <a:r>
              <a:rPr sz="1300" dirty="0">
                <a:latin typeface="Lucida Sans"/>
                <a:cs typeface="Lucida Sans"/>
              </a:rPr>
              <a:t> S</a:t>
            </a:r>
            <a:r>
              <a:rPr sz="1300" spc="-10" dirty="0">
                <a:latin typeface="Lucida Sans"/>
                <a:cs typeface="Lucida Sans"/>
              </a:rPr>
              <a:t>ta</a:t>
            </a:r>
            <a:r>
              <a:rPr sz="1300" spc="-15" dirty="0">
                <a:latin typeface="Lucida Sans"/>
                <a:cs typeface="Lucida Sans"/>
              </a:rPr>
              <a:t>c</a:t>
            </a:r>
            <a:r>
              <a:rPr sz="1300" spc="-10" dirty="0">
                <a:latin typeface="Lucida Sans"/>
                <a:cs typeface="Lucida Sans"/>
              </a:rPr>
              <a:t>k</a:t>
            </a:r>
            <a:endParaRPr sz="1300">
              <a:latin typeface="Lucida Sans"/>
              <a:cs typeface="Lucida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20570" y="4660393"/>
            <a:ext cx="113411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-15" dirty="0">
                <a:latin typeface="Lucida Sans"/>
                <a:cs typeface="Lucida Sans"/>
              </a:rPr>
              <a:t>F</a:t>
            </a:r>
            <a:r>
              <a:rPr sz="1300" spc="-5" dirty="0">
                <a:latin typeface="Lucida Sans"/>
                <a:cs typeface="Lucida Sans"/>
              </a:rPr>
              <a:t>r</a:t>
            </a:r>
            <a:r>
              <a:rPr sz="1300" spc="-20" dirty="0">
                <a:latin typeface="Lucida Sans"/>
                <a:cs typeface="Lucida Sans"/>
              </a:rPr>
              <a:t>a</a:t>
            </a:r>
            <a:r>
              <a:rPr sz="1300" spc="-10" dirty="0">
                <a:latin typeface="Lucida Sans"/>
                <a:cs typeface="Lucida Sans"/>
              </a:rPr>
              <a:t>me</a:t>
            </a:r>
            <a:r>
              <a:rPr sz="1300" spc="5" dirty="0">
                <a:latin typeface="Lucida Sans"/>
                <a:cs typeface="Lucida Sans"/>
              </a:rPr>
              <a:t> </a:t>
            </a:r>
            <a:r>
              <a:rPr sz="1300" spc="-15" dirty="0">
                <a:latin typeface="Lucida Sans"/>
                <a:cs typeface="Lucida Sans"/>
              </a:rPr>
              <a:t>Poi</a:t>
            </a:r>
            <a:r>
              <a:rPr sz="1300" dirty="0">
                <a:latin typeface="Lucida Sans"/>
                <a:cs typeface="Lucida Sans"/>
              </a:rPr>
              <a:t>n</a:t>
            </a:r>
            <a:r>
              <a:rPr sz="1300" spc="-15" dirty="0">
                <a:latin typeface="Lucida Sans"/>
                <a:cs typeface="Lucida Sans"/>
              </a:rPr>
              <a:t>ter</a:t>
            </a:r>
            <a:endParaRPr sz="1300">
              <a:latin typeface="Lucida Sans"/>
              <a:cs typeface="Lucida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03363" y="4145267"/>
            <a:ext cx="1344295" cy="451484"/>
          </a:xfrm>
          <a:prstGeom prst="rect">
            <a:avLst/>
          </a:prstGeom>
          <a:ln w="1346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5104">
              <a:lnSpc>
                <a:spcPct val="100000"/>
              </a:lnSpc>
            </a:pPr>
            <a:r>
              <a:rPr sz="1300" spc="-15" dirty="0">
                <a:latin typeface="Lucida Sans"/>
                <a:cs typeface="Lucida Sans"/>
              </a:rPr>
              <a:t>Spac</a:t>
            </a:r>
            <a:r>
              <a:rPr sz="1300" spc="-10" dirty="0">
                <a:latin typeface="Lucida Sans"/>
                <a:cs typeface="Lucida Sans"/>
              </a:rPr>
              <a:t>e</a:t>
            </a:r>
            <a:r>
              <a:rPr sz="1300" dirty="0">
                <a:latin typeface="Lucida Sans"/>
                <a:cs typeface="Lucida Sans"/>
              </a:rPr>
              <a:t> </a:t>
            </a:r>
            <a:r>
              <a:rPr sz="1300" spc="-10" dirty="0">
                <a:latin typeface="Lucida Sans"/>
                <a:cs typeface="Lucida Sans"/>
              </a:rPr>
              <a:t>f</a:t>
            </a:r>
            <a:r>
              <a:rPr sz="1300" spc="-5" dirty="0">
                <a:latin typeface="Lucida Sans"/>
                <a:cs typeface="Lucida Sans"/>
              </a:rPr>
              <a:t>o</a:t>
            </a:r>
            <a:r>
              <a:rPr sz="1300" spc="-10" dirty="0">
                <a:latin typeface="Lucida Sans"/>
                <a:cs typeface="Lucida Sans"/>
              </a:rPr>
              <a:t>r</a:t>
            </a:r>
            <a:r>
              <a:rPr sz="1300" spc="-35" dirty="0">
                <a:latin typeface="Lucida Sans"/>
                <a:cs typeface="Lucida Sans"/>
              </a:rPr>
              <a:t> </a:t>
            </a:r>
            <a:r>
              <a:rPr sz="1150" b="1" spc="5" dirty="0">
                <a:latin typeface="Courier"/>
                <a:cs typeface="Courier"/>
              </a:rPr>
              <a:t>a</a:t>
            </a:r>
            <a:endParaRPr sz="1150">
              <a:latin typeface="Courier"/>
              <a:cs typeface="Courier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442959" y="4338815"/>
            <a:ext cx="182880" cy="102235"/>
          </a:xfrm>
          <a:custGeom>
            <a:avLst/>
            <a:gdLst/>
            <a:ahLst/>
            <a:cxnLst/>
            <a:rect l="l" t="t" r="r" b="b"/>
            <a:pathLst>
              <a:path w="182880" h="102235">
                <a:moveTo>
                  <a:pt x="182879" y="51815"/>
                </a:moveTo>
                <a:lnTo>
                  <a:pt x="170687" y="51815"/>
                </a:lnTo>
                <a:lnTo>
                  <a:pt x="170687" y="86279"/>
                </a:lnTo>
                <a:lnTo>
                  <a:pt x="178307" y="88391"/>
                </a:lnTo>
                <a:lnTo>
                  <a:pt x="175259" y="100584"/>
                </a:lnTo>
                <a:lnTo>
                  <a:pt x="182879" y="102107"/>
                </a:lnTo>
                <a:lnTo>
                  <a:pt x="182879" y="51815"/>
                </a:lnTo>
                <a:close/>
              </a:path>
              <a:path w="182880" h="102235">
                <a:moveTo>
                  <a:pt x="21335" y="45719"/>
                </a:moveTo>
                <a:lnTo>
                  <a:pt x="0" y="51815"/>
                </a:lnTo>
                <a:lnTo>
                  <a:pt x="175259" y="100584"/>
                </a:lnTo>
                <a:lnTo>
                  <a:pt x="170687" y="94487"/>
                </a:lnTo>
                <a:lnTo>
                  <a:pt x="170687" y="86279"/>
                </a:lnTo>
                <a:lnTo>
                  <a:pt x="68362" y="57912"/>
                </a:lnTo>
                <a:lnTo>
                  <a:pt x="24383" y="57912"/>
                </a:lnTo>
                <a:lnTo>
                  <a:pt x="21335" y="45719"/>
                </a:lnTo>
                <a:close/>
              </a:path>
              <a:path w="182880" h="102235">
                <a:moveTo>
                  <a:pt x="170687" y="86279"/>
                </a:moveTo>
                <a:lnTo>
                  <a:pt x="170687" y="94487"/>
                </a:lnTo>
                <a:lnTo>
                  <a:pt x="175259" y="100584"/>
                </a:lnTo>
                <a:lnTo>
                  <a:pt x="178307" y="88391"/>
                </a:lnTo>
                <a:lnTo>
                  <a:pt x="170687" y="86279"/>
                </a:lnTo>
                <a:close/>
              </a:path>
              <a:path w="182880" h="102235">
                <a:moveTo>
                  <a:pt x="182879" y="0"/>
                </a:moveTo>
                <a:lnTo>
                  <a:pt x="175259" y="1524"/>
                </a:lnTo>
                <a:lnTo>
                  <a:pt x="21335" y="45719"/>
                </a:lnTo>
                <a:lnTo>
                  <a:pt x="24383" y="57912"/>
                </a:lnTo>
                <a:lnTo>
                  <a:pt x="45987" y="51709"/>
                </a:lnTo>
                <a:lnTo>
                  <a:pt x="24383" y="45719"/>
                </a:lnTo>
                <a:lnTo>
                  <a:pt x="66845" y="45719"/>
                </a:lnTo>
                <a:lnTo>
                  <a:pt x="178307" y="13715"/>
                </a:lnTo>
                <a:lnTo>
                  <a:pt x="182879" y="7619"/>
                </a:lnTo>
                <a:lnTo>
                  <a:pt x="182879" y="0"/>
                </a:lnTo>
                <a:close/>
              </a:path>
              <a:path w="182880" h="102235">
                <a:moveTo>
                  <a:pt x="45987" y="51709"/>
                </a:moveTo>
                <a:lnTo>
                  <a:pt x="24383" y="57912"/>
                </a:lnTo>
                <a:lnTo>
                  <a:pt x="68362" y="57912"/>
                </a:lnTo>
                <a:lnTo>
                  <a:pt x="45987" y="51709"/>
                </a:lnTo>
                <a:close/>
              </a:path>
              <a:path w="182880" h="102235">
                <a:moveTo>
                  <a:pt x="66845" y="45719"/>
                </a:moveTo>
                <a:lnTo>
                  <a:pt x="24383" y="45719"/>
                </a:lnTo>
                <a:lnTo>
                  <a:pt x="45987" y="51709"/>
                </a:lnTo>
                <a:lnTo>
                  <a:pt x="66845" y="45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65819" y="4346435"/>
            <a:ext cx="154305" cy="86995"/>
          </a:xfrm>
          <a:custGeom>
            <a:avLst/>
            <a:gdLst/>
            <a:ahLst/>
            <a:cxnLst/>
            <a:rect l="l" t="t" r="r" b="b"/>
            <a:pathLst>
              <a:path w="154305" h="86995">
                <a:moveTo>
                  <a:pt x="153924" y="0"/>
                </a:moveTo>
                <a:lnTo>
                  <a:pt x="0" y="44196"/>
                </a:lnTo>
                <a:lnTo>
                  <a:pt x="153924" y="86868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382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1329932" y="4672587"/>
            <a:ext cx="85979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-15" dirty="0">
                <a:latin typeface="Lucida Sans"/>
                <a:cs typeface="Lucida Sans"/>
              </a:rPr>
              <a:t>Objec</a:t>
            </a:r>
            <a:r>
              <a:rPr sz="1300" spc="-5" dirty="0">
                <a:latin typeface="Lucida Sans"/>
                <a:cs typeface="Lucida Sans"/>
              </a:rPr>
              <a:t>t</a:t>
            </a:r>
            <a:r>
              <a:rPr sz="1300" spc="-30" dirty="0">
                <a:latin typeface="Lucida Sans"/>
                <a:cs typeface="Lucida Sans"/>
              </a:rPr>
              <a:t> </a:t>
            </a:r>
            <a:r>
              <a:rPr sz="1150" b="1" dirty="0">
                <a:latin typeface="Courier"/>
                <a:cs typeface="Courier"/>
              </a:rPr>
              <a:t>O</a:t>
            </a:r>
            <a:r>
              <a:rPr sz="1150" b="1" spc="10" dirty="0">
                <a:latin typeface="Courier"/>
                <a:cs typeface="Courier"/>
              </a:rPr>
              <a:t>b</a:t>
            </a:r>
            <a:r>
              <a:rPr sz="1150" b="1" spc="5" dirty="0">
                <a:latin typeface="Courier"/>
                <a:cs typeface="Courier"/>
              </a:rPr>
              <a:t>j</a:t>
            </a:r>
            <a:endParaRPr sz="1150">
              <a:latin typeface="Courier"/>
              <a:cs typeface="Courier"/>
            </a:endParaRP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2605392" y="3934320"/>
          <a:ext cx="1975102" cy="1708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8368"/>
                <a:gridCol w="121919"/>
                <a:gridCol w="1133856"/>
                <a:gridCol w="60959"/>
              </a:tblGrid>
              <a:tr h="312420">
                <a:tc rowSpan="2">
                  <a:txBody>
                    <a:bodyPr/>
                    <a:lstStyle/>
                    <a:p>
                      <a:endParaRPr sz="115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R w="16510">
                      <a:solidFill>
                        <a:srgbClr val="000000"/>
                      </a:solidFill>
                      <a:prstDash val="solid"/>
                    </a:lnR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endParaRPr sz="115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16510">
                      <a:solidFill>
                        <a:srgbClr val="000000"/>
                      </a:solidFill>
                      <a:prstDash val="solid"/>
                    </a:lnL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Lucida Sans"/>
                          <a:cs typeface="Lucida Sans"/>
                        </a:rPr>
                        <a:t>Spac</a:t>
                      </a:r>
                      <a:r>
                        <a:rPr sz="1300" dirty="0">
                          <a:latin typeface="Lucida Sans"/>
                          <a:cs typeface="Lucida Sans"/>
                        </a:rPr>
                        <a:t>e </a:t>
                      </a:r>
                      <a:r>
                        <a:rPr sz="1300" spc="-5" dirty="0">
                          <a:latin typeface="Lucida Sans"/>
                          <a:cs typeface="Lucida Sans"/>
                        </a:rPr>
                        <a:t>f</a:t>
                      </a:r>
                      <a:r>
                        <a:rPr sz="1300" spc="5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300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300" spc="-3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150" b="1" dirty="0">
                          <a:latin typeface="Courier"/>
                          <a:cs typeface="Courier"/>
                        </a:rPr>
                        <a:t>b</a:t>
                      </a:r>
                      <a:endParaRPr sz="1150" dirty="0">
                        <a:latin typeface="Courier"/>
                        <a:cs typeface="Courier"/>
                      </a:endParaRPr>
                    </a:p>
                    <a:p>
                      <a:pPr>
                        <a:lnSpc>
                          <a:spcPts val="1250"/>
                        </a:lnSpc>
                        <a:spcBef>
                          <a:spcPts val="670"/>
                        </a:spcBef>
                      </a:pPr>
                      <a:r>
                        <a:rPr sz="1300" dirty="0">
                          <a:latin typeface="Lucida Sans"/>
                          <a:cs typeface="Lucida Sans"/>
                        </a:rPr>
                        <a:t>Obj</a:t>
                      </a:r>
                      <a:r>
                        <a:rPr sz="1300" spc="5" dirty="0">
                          <a:latin typeface="Lucida Sans"/>
                          <a:cs typeface="Lucida Sans"/>
                        </a:rPr>
                        <a:t>e</a:t>
                      </a:r>
                      <a:r>
                        <a:rPr sz="1300" spc="-5" dirty="0"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1300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3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00" spc="-10" dirty="0">
                          <a:latin typeface="Lucida Sans"/>
                          <a:cs typeface="Lucida Sans"/>
                        </a:rPr>
                        <a:t>P</a:t>
                      </a:r>
                      <a:r>
                        <a:rPr sz="1300" spc="5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300" spc="-5" dirty="0">
                          <a:latin typeface="Lucida Sans"/>
                          <a:cs typeface="Lucida Sans"/>
                        </a:rPr>
                        <a:t>inter</a:t>
                      </a:r>
                      <a:endParaRPr sz="1300" dirty="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300" dirty="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R w="16509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1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6510">
                      <a:solidFill>
                        <a:srgbClr val="000000"/>
                      </a:solidFill>
                      <a:prstDash val="solid"/>
                    </a:lnR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6510">
                      <a:solidFill>
                        <a:srgbClr val="000000"/>
                      </a:solidFill>
                      <a:prstDash val="solid"/>
                    </a:lnL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3461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endParaRPr sz="13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R w="16509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9539">
                <a:tc rowSpan="3">
                  <a:txBody>
                    <a:bodyPr/>
                    <a:lstStyle/>
                    <a:p>
                      <a:endParaRPr sz="13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R w="16510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gridSpan="2"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1000" spc="5" dirty="0"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1000" spc="-5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000" spc="5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000" spc="-5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000" dirty="0">
                          <a:latin typeface="Lucida Sans"/>
                          <a:cs typeface="Lucida Sans"/>
                        </a:rPr>
                        <a:t>rol</a:t>
                      </a:r>
                      <a:r>
                        <a:rPr sz="10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000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000" spc="-10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000" spc="5" dirty="0">
                          <a:latin typeface="Lucida Sans"/>
                          <a:cs typeface="Lucida Sans"/>
                        </a:rPr>
                        <a:t>f</a:t>
                      </a:r>
                      <a:r>
                        <a:rPr sz="1000" spc="-5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000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000" spc="5" dirty="0">
                          <a:latin typeface="Lucida Sans"/>
                          <a:cs typeface="Lucida Sans"/>
                        </a:rPr>
                        <a:t>m</a:t>
                      </a:r>
                      <a:r>
                        <a:rPr sz="1000" dirty="0">
                          <a:latin typeface="Lucida Sans"/>
                          <a:cs typeface="Lucida Sans"/>
                        </a:rPr>
                        <a:t>ation</a:t>
                      </a:r>
                    </a:p>
                  </a:txBody>
                  <a:tcPr marL="0" marR="0" marT="0" marB="0">
                    <a:lnL w="16510">
                      <a:solidFill>
                        <a:srgbClr val="000000"/>
                      </a:solidFill>
                      <a:prstDash val="solid"/>
                    </a:lnL>
                    <a:lnT w="13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8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6509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83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6510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6510">
                      <a:solidFill>
                        <a:srgbClr val="000000"/>
                      </a:solidFill>
                      <a:prstDash val="solid"/>
                    </a:lnL>
                    <a:lnB w="1498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R w="16509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498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709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6510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</a:pPr>
                      <a:r>
                        <a:rPr sz="1300" spc="5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300" spc="-5" dirty="0">
                          <a:latin typeface="Lucida Sans"/>
                          <a:cs typeface="Lucida Sans"/>
                        </a:rPr>
                        <a:t>e</a:t>
                      </a:r>
                      <a:r>
                        <a:rPr sz="1300" dirty="0">
                          <a:latin typeface="Lucida Sans"/>
                          <a:cs typeface="Lucida Sans"/>
                        </a:rPr>
                        <a:t>st </a:t>
                      </a:r>
                      <a:r>
                        <a:rPr sz="1300" spc="-5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300" dirty="0">
                          <a:latin typeface="Lucida Sans"/>
                          <a:cs typeface="Lucida Sans"/>
                        </a:rPr>
                        <a:t>f </a:t>
                      </a:r>
                      <a:r>
                        <a:rPr sz="1300" spc="5" dirty="0"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1300" spc="-10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300" spc="5" dirty="0"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1300" spc="-5" dirty="0"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1300" dirty="0">
                          <a:latin typeface="Lucida Sans"/>
                          <a:cs typeface="Lucida Sans"/>
                        </a:rPr>
                        <a:t>k</a:t>
                      </a:r>
                    </a:p>
                  </a:txBody>
                  <a:tcPr marL="0" marR="0" marT="0" marB="0">
                    <a:lnL w="16510">
                      <a:solidFill>
                        <a:srgbClr val="000000"/>
                      </a:solidFill>
                      <a:prstDash val="solid"/>
                    </a:lnL>
                    <a:lnR w="16509">
                      <a:solidFill>
                        <a:srgbClr val="000000"/>
                      </a:solidFill>
                      <a:prstDash val="solid"/>
                    </a:lnR>
                    <a:lnT w="14985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6" y="965218"/>
            <a:ext cx="5430520" cy="693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  <a:tabLst>
                <a:tab pos="869315" algn="l"/>
              </a:tabLst>
            </a:pP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spc="-39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dirty="0">
                <a:latin typeface="Lucida Sans"/>
                <a:cs typeface="Lucida Sans"/>
              </a:rPr>
              <a:t>	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Jav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</a:t>
            </a:r>
            <a:r>
              <a:rPr sz="2600" spc="-10" dirty="0">
                <a:latin typeface="Lucida Sans"/>
                <a:cs typeface="Lucida Sans"/>
              </a:rPr>
              <a:t>low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inheritance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v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su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lassing.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new</a:t>
            </a:r>
            <a:r>
              <a:rPr sz="2600" spc="-10" dirty="0">
                <a:latin typeface="Lucida Sans"/>
                <a:cs typeface="Lucida Sans"/>
              </a:rPr>
              <a:t> c</a:t>
            </a:r>
            <a:r>
              <a:rPr sz="2600" spc="-15" dirty="0">
                <a:latin typeface="Lucida Sans"/>
                <a:cs typeface="Lucida Sans"/>
              </a:rPr>
              <a:t>lass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c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ext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8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5" dirty="0">
                <a:latin typeface="Lucida Sans"/>
                <a:cs typeface="Lucida Sans"/>
              </a:rPr>
              <a:t>st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8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cl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s,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ew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f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ds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ef</a:t>
            </a:r>
            <a:r>
              <a:rPr sz="2600" spc="-15" dirty="0">
                <a:latin typeface="Lucida Sans"/>
                <a:cs typeface="Lucida Sans"/>
              </a:rPr>
              <a:t>inin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metho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s.</a:t>
            </a:r>
            <a:endParaRPr sz="2600" dirty="0">
              <a:latin typeface="Lucida Sans"/>
              <a:cs typeface="Lucida Sans"/>
            </a:endParaRPr>
          </a:p>
          <a:p>
            <a:pPr marL="12700" marR="17145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subclass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class</a:t>
            </a:r>
            <a:r>
              <a:rPr sz="2600" spc="-8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ayb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texts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ecting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an</a:t>
            </a:r>
            <a:r>
              <a:rPr sz="2600" spc="-15" dirty="0">
                <a:latin typeface="Lucida Sans"/>
                <a:cs typeface="Lucida Sans"/>
              </a:rPr>
              <a:t> object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class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C</a:t>
            </a:r>
            <a:r>
              <a:rPr sz="2600" b="1" spc="-740" dirty="0">
                <a:latin typeface="Courier"/>
                <a:cs typeface="Courier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(e</a:t>
            </a:r>
            <a:r>
              <a:rPr sz="2600" spc="-15" dirty="0">
                <a:latin typeface="Lucida Sans"/>
                <a:cs typeface="Lucida Sans"/>
              </a:rPr>
              <a:t>.g.,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method</a:t>
            </a:r>
            <a:r>
              <a:rPr sz="2600" spc="-15" dirty="0">
                <a:latin typeface="Lucida Sans"/>
                <a:cs typeface="Lucida Sans"/>
              </a:rPr>
              <a:t> calls).</a:t>
            </a:r>
            <a:endParaRPr sz="2600" dirty="0">
              <a:latin typeface="Lucida Sans"/>
              <a:cs typeface="Lucida Sans"/>
            </a:endParaRPr>
          </a:p>
          <a:p>
            <a:pPr marL="12700" marR="889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Thi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pported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rat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easily— objects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class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D</a:t>
            </a:r>
            <a:r>
              <a:rPr sz="2600" b="1" spc="-87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always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contain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class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C</a:t>
            </a:r>
            <a:r>
              <a:rPr sz="2600" b="1" spc="-740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ject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them.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ts val="2910"/>
              </a:lnSpc>
              <a:spcBef>
                <a:spcPts val="350"/>
              </a:spcBef>
            </a:pP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C</a:t>
            </a:r>
            <a:r>
              <a:rPr sz="2600" b="1" spc="-765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ha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field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F</a:t>
            </a:r>
            <a:r>
              <a:rPr sz="2600" b="1" spc="-77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15" dirty="0">
                <a:latin typeface="Lucida Sans"/>
                <a:cs typeface="Lucida Sans"/>
              </a:rPr>
              <a:t>hin</a:t>
            </a:r>
            <a:r>
              <a:rPr sz="2600" spc="-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it,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does</a:t>
            </a:r>
            <a:endParaRPr sz="2600" dirty="0">
              <a:latin typeface="Lucida Sans"/>
              <a:cs typeface="Lucida Sans"/>
            </a:endParaRPr>
          </a:p>
          <a:p>
            <a:pPr marL="12700" marR="13970">
              <a:lnSpc>
                <a:spcPts val="2700"/>
              </a:lnSpc>
              <a:spcBef>
                <a:spcPts val="229"/>
              </a:spcBef>
            </a:pPr>
            <a:r>
              <a:rPr sz="2600" b="1" spc="-20" dirty="0">
                <a:latin typeface="Courier"/>
                <a:cs typeface="Courier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f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ds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D</a:t>
            </a:r>
            <a:r>
              <a:rPr sz="2600" b="1" spc="-865" dirty="0">
                <a:latin typeface="Courier"/>
                <a:cs typeface="Courier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es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mer</a:t>
            </a:r>
            <a:r>
              <a:rPr sz="2600" spc="-15" dirty="0">
                <a:latin typeface="Lucida Sans"/>
                <a:cs typeface="Lucida Sans"/>
              </a:rPr>
              <a:t>ely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114" dirty="0">
                <a:latin typeface="Lucida Sans"/>
                <a:cs typeface="Lucida Sans"/>
              </a:rPr>
              <a:t>a</a:t>
            </a:r>
            <a:r>
              <a:rPr sz="2700" i="1" spc="-105" dirty="0">
                <a:latin typeface="Lucida Sans"/>
                <a:cs typeface="Lucida Sans"/>
              </a:rPr>
              <a:t>p</a:t>
            </a:r>
            <a:r>
              <a:rPr sz="2700" i="1" spc="-35" dirty="0">
                <a:latin typeface="Lucida Sans"/>
                <a:cs typeface="Lucida Sans"/>
              </a:rPr>
              <a:t>pe</a:t>
            </a:r>
            <a:r>
              <a:rPr sz="2700" i="1" spc="-25" dirty="0">
                <a:latin typeface="Lucida Sans"/>
                <a:cs typeface="Lucida Sans"/>
              </a:rPr>
              <a:t>n</a:t>
            </a:r>
            <a:r>
              <a:rPr sz="2700" i="1" spc="-20" dirty="0">
                <a:latin typeface="Lucida Sans"/>
                <a:cs typeface="Lucida Sans"/>
              </a:rPr>
              <a:t>ded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allocatio</a:t>
            </a:r>
            <a:r>
              <a:rPr sz="2600" spc="-5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32639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As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ult,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fields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3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C </a:t>
            </a:r>
            <a:r>
              <a:rPr sz="2600" spc="-10" dirty="0">
                <a:latin typeface="Lucida Sans"/>
                <a:cs typeface="Lucida Sans"/>
              </a:rPr>
              <a:t>withi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 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class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D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works perfectly.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30" dirty="0">
                <a:solidFill>
                  <a:srgbClr val="FF0000"/>
                </a:solidFill>
              </a:rPr>
              <a:t>H</a:t>
            </a:r>
            <a:r>
              <a:rPr spc="-5" dirty="0">
                <a:solidFill>
                  <a:srgbClr val="FF0000"/>
                </a:solidFill>
              </a:rPr>
              <a:t>and</a:t>
            </a:r>
            <a:r>
              <a:rPr spc="-10" dirty="0">
                <a:solidFill>
                  <a:srgbClr val="FF0000"/>
                </a:solidFill>
              </a:rPr>
              <a:t>li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35" dirty="0">
                <a:solidFill>
                  <a:srgbClr val="FF0000"/>
                </a:solidFill>
              </a:rPr>
              <a:t>M</a:t>
            </a:r>
            <a:r>
              <a:rPr spc="-5" dirty="0">
                <a:solidFill>
                  <a:srgbClr val="FF0000"/>
                </a:solidFill>
              </a:rPr>
              <a:t>u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p</a:t>
            </a:r>
            <a:r>
              <a:rPr spc="-15" dirty="0">
                <a:solidFill>
                  <a:srgbClr val="FF0000"/>
                </a:solidFill>
              </a:rPr>
              <a:t>le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c</a:t>
            </a:r>
            <a:r>
              <a:rPr spc="-5" dirty="0">
                <a:solidFill>
                  <a:srgbClr val="FF0000"/>
                </a:solidFill>
              </a:rPr>
              <a:t>op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384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985" marR="153035">
              <a:lnSpc>
                <a:spcPts val="2700"/>
              </a:lnSpc>
            </a:pPr>
            <a:r>
              <a:rPr spc="-20" dirty="0"/>
              <a:t>Many</a:t>
            </a:r>
            <a:r>
              <a:rPr spc="-5" dirty="0"/>
              <a:t> </a:t>
            </a:r>
            <a:r>
              <a:rPr spc="-15" dirty="0"/>
              <a:t>langua</a:t>
            </a:r>
            <a:r>
              <a:rPr spc="-5" dirty="0"/>
              <a:t>g</a:t>
            </a:r>
            <a:r>
              <a:rPr spc="-20" dirty="0"/>
              <a:t>e</a:t>
            </a:r>
            <a:r>
              <a:rPr spc="-15" dirty="0"/>
              <a:t>s</a:t>
            </a:r>
            <a:r>
              <a:rPr dirty="0"/>
              <a:t> </a:t>
            </a:r>
            <a:r>
              <a:rPr spc="-15" dirty="0"/>
              <a:t>allow</a:t>
            </a:r>
            <a:r>
              <a:rPr dirty="0"/>
              <a:t> </a:t>
            </a:r>
            <a:r>
              <a:rPr spc="-15" dirty="0"/>
              <a:t>proce</a:t>
            </a:r>
            <a:r>
              <a:rPr spc="-10" dirty="0"/>
              <a:t>d</a:t>
            </a:r>
            <a:r>
              <a:rPr spc="-15" dirty="0"/>
              <a:t>ure</a:t>
            </a:r>
            <a:r>
              <a:rPr spc="-10" dirty="0"/>
              <a:t> </a:t>
            </a:r>
            <a:r>
              <a:rPr spc="-15" dirty="0"/>
              <a:t>de</a:t>
            </a:r>
            <a:r>
              <a:rPr spc="-25" dirty="0"/>
              <a:t>c</a:t>
            </a:r>
            <a:r>
              <a:rPr spc="-10" dirty="0"/>
              <a:t>la</a:t>
            </a:r>
            <a:r>
              <a:rPr spc="-20" dirty="0"/>
              <a:t>r</a:t>
            </a:r>
            <a:r>
              <a:rPr spc="-10" dirty="0"/>
              <a:t>at</a:t>
            </a:r>
            <a:r>
              <a:rPr spc="-20" dirty="0"/>
              <a:t>io</a:t>
            </a:r>
            <a:r>
              <a:rPr spc="-15" dirty="0"/>
              <a:t>ns</a:t>
            </a:r>
            <a:r>
              <a:rPr dirty="0"/>
              <a:t> </a:t>
            </a:r>
            <a:r>
              <a:rPr spc="-5" dirty="0"/>
              <a:t>t</a:t>
            </a:r>
            <a:r>
              <a:rPr spc="-20" dirty="0"/>
              <a:t>o</a:t>
            </a:r>
            <a:r>
              <a:rPr dirty="0"/>
              <a:t> </a:t>
            </a:r>
            <a:r>
              <a:rPr spc="-15" dirty="0"/>
              <a:t>n</a:t>
            </a:r>
            <a:r>
              <a:rPr spc="-20" dirty="0"/>
              <a:t>e</a:t>
            </a:r>
            <a:r>
              <a:rPr spc="-10" dirty="0"/>
              <a:t>st. </a:t>
            </a:r>
            <a:r>
              <a:rPr spc="-5" dirty="0"/>
              <a:t>J</a:t>
            </a:r>
            <a:r>
              <a:rPr spc="-20" dirty="0"/>
              <a:t>a</a:t>
            </a:r>
            <a:r>
              <a:rPr spc="-10" dirty="0"/>
              <a:t>v</a:t>
            </a:r>
            <a:r>
              <a:rPr spc="-15" dirty="0"/>
              <a:t>a</a:t>
            </a:r>
            <a:r>
              <a:rPr dirty="0"/>
              <a:t> </a:t>
            </a:r>
            <a:r>
              <a:rPr spc="-15" dirty="0"/>
              <a:t>now</a:t>
            </a:r>
            <a:r>
              <a:rPr spc="-5" dirty="0"/>
              <a:t> </a:t>
            </a:r>
            <a:r>
              <a:rPr spc="-20" dirty="0"/>
              <a:t>a</a:t>
            </a:r>
            <a:r>
              <a:rPr spc="-10" dirty="0"/>
              <a:t>ll</a:t>
            </a:r>
            <a:r>
              <a:rPr spc="-25" dirty="0"/>
              <a:t>o</a:t>
            </a:r>
            <a:r>
              <a:rPr spc="-20" dirty="0"/>
              <a:t>ws</a:t>
            </a:r>
            <a:r>
              <a:rPr spc="5" dirty="0"/>
              <a:t> </a:t>
            </a:r>
            <a:r>
              <a:rPr spc="-15" dirty="0"/>
              <a:t>cl</a:t>
            </a:r>
            <a:r>
              <a:rPr spc="-20" dirty="0"/>
              <a:t>a</a:t>
            </a:r>
            <a:r>
              <a:rPr spc="-5" dirty="0"/>
              <a:t>s</a:t>
            </a:r>
            <a:r>
              <a:rPr spc="-15" dirty="0"/>
              <a:t>ses</a:t>
            </a:r>
            <a:r>
              <a:rPr spc="-5"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spc="-10" dirty="0"/>
              <a:t>n</a:t>
            </a:r>
            <a:r>
              <a:rPr spc="-20" dirty="0"/>
              <a:t>e</a:t>
            </a:r>
            <a:r>
              <a:rPr spc="-5" dirty="0"/>
              <a:t>s</a:t>
            </a:r>
            <a:r>
              <a:rPr spc="-10" dirty="0"/>
              <a:t>t.</a:t>
            </a:r>
          </a:p>
          <a:p>
            <a:pPr marL="387985" marR="205740">
              <a:lnSpc>
                <a:spcPts val="2700"/>
              </a:lnSpc>
              <a:spcBef>
                <a:spcPts val="790"/>
              </a:spcBef>
            </a:pPr>
            <a:r>
              <a:rPr spc="-15" dirty="0"/>
              <a:t>Procedure </a:t>
            </a:r>
            <a:r>
              <a:rPr spc="-10" dirty="0"/>
              <a:t>nestin</a:t>
            </a:r>
            <a:r>
              <a:rPr spc="-20" dirty="0"/>
              <a:t>g</a:t>
            </a:r>
            <a:r>
              <a:rPr spc="-10" dirty="0"/>
              <a:t> </a:t>
            </a:r>
            <a:r>
              <a:rPr spc="-15" dirty="0"/>
              <a:t>can</a:t>
            </a:r>
            <a:r>
              <a:rPr dirty="0"/>
              <a:t> </a:t>
            </a:r>
            <a:r>
              <a:rPr spc="-10" dirty="0"/>
              <a:t>b</a:t>
            </a:r>
            <a:r>
              <a:rPr spc="-15" dirty="0"/>
              <a:t>e</a:t>
            </a:r>
            <a:r>
              <a:rPr spc="-10" dirty="0"/>
              <a:t> very useful,</a:t>
            </a:r>
            <a:r>
              <a:rPr spc="-15" dirty="0"/>
              <a:t> allowing</a:t>
            </a:r>
            <a:r>
              <a:rPr spc="5"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15" dirty="0"/>
              <a:t>subroutine to directly</a:t>
            </a:r>
            <a:r>
              <a:rPr spc="10" dirty="0"/>
              <a:t> </a:t>
            </a:r>
            <a:r>
              <a:rPr spc="-15" dirty="0"/>
              <a:t>access</a:t>
            </a:r>
            <a:r>
              <a:rPr spc="5" dirty="0"/>
              <a:t> </a:t>
            </a:r>
            <a:r>
              <a:rPr spc="-15" dirty="0"/>
              <a:t>another</a:t>
            </a:r>
            <a:r>
              <a:rPr spc="5" dirty="0"/>
              <a:t> </a:t>
            </a:r>
            <a:r>
              <a:rPr spc="-15" dirty="0"/>
              <a:t>routine’s</a:t>
            </a:r>
            <a:r>
              <a:rPr spc="-10" dirty="0"/>
              <a:t> </a:t>
            </a:r>
            <a:r>
              <a:rPr spc="-20" dirty="0"/>
              <a:t>loc</a:t>
            </a:r>
            <a:r>
              <a:rPr spc="-10" dirty="0"/>
              <a:t>a</a:t>
            </a:r>
            <a:r>
              <a:rPr spc="-15" dirty="0"/>
              <a:t>ls</a:t>
            </a:r>
            <a:r>
              <a:rPr spc="10" dirty="0"/>
              <a:t> </a:t>
            </a:r>
            <a:r>
              <a:rPr spc="-10" dirty="0"/>
              <a:t>a</a:t>
            </a:r>
            <a:r>
              <a:rPr spc="-20" dirty="0"/>
              <a:t>nd</a:t>
            </a:r>
            <a:r>
              <a:rPr spc="-5" dirty="0"/>
              <a:t> </a:t>
            </a:r>
            <a:r>
              <a:rPr spc="-25" dirty="0"/>
              <a:t>p</a:t>
            </a:r>
            <a:r>
              <a:rPr spc="-10" dirty="0"/>
              <a:t>a</a:t>
            </a:r>
            <a:r>
              <a:rPr spc="-20" dirty="0"/>
              <a:t>r</a:t>
            </a:r>
            <a:r>
              <a:rPr spc="-10" dirty="0"/>
              <a:t>a</a:t>
            </a:r>
            <a:r>
              <a:rPr spc="-25" dirty="0"/>
              <a:t>m</a:t>
            </a:r>
            <a:r>
              <a:rPr spc="-10" dirty="0"/>
              <a:t>e</a:t>
            </a:r>
            <a:r>
              <a:rPr spc="-20" dirty="0"/>
              <a:t>ters.</a:t>
            </a:r>
          </a:p>
          <a:p>
            <a:pPr marL="387985" marR="5080">
              <a:lnSpc>
                <a:spcPts val="2700"/>
              </a:lnSpc>
              <a:spcBef>
                <a:spcPts val="805"/>
              </a:spcBef>
            </a:pPr>
            <a:r>
              <a:rPr spc="-15" dirty="0"/>
              <a:t>Run-</a:t>
            </a:r>
            <a:r>
              <a:rPr spc="-160" dirty="0"/>
              <a:t> </a:t>
            </a:r>
            <a:r>
              <a:rPr spc="-15" dirty="0"/>
              <a:t>time</a:t>
            </a:r>
            <a:r>
              <a:rPr spc="5" dirty="0"/>
              <a:t> </a:t>
            </a:r>
            <a:r>
              <a:rPr spc="-15" dirty="0"/>
              <a:t>data</a:t>
            </a:r>
            <a:r>
              <a:rPr spc="10" dirty="0"/>
              <a:t> </a:t>
            </a:r>
            <a:r>
              <a:rPr spc="-15" dirty="0"/>
              <a:t>structures</a:t>
            </a:r>
            <a:r>
              <a:rPr spc="-5" dirty="0"/>
              <a:t> </a:t>
            </a:r>
            <a:r>
              <a:rPr spc="-15" dirty="0"/>
              <a:t>are complicated</a:t>
            </a:r>
            <a:r>
              <a:rPr dirty="0"/>
              <a:t> </a:t>
            </a:r>
            <a:r>
              <a:rPr spc="-15" dirty="0"/>
              <a:t>because</a:t>
            </a:r>
            <a:r>
              <a:rPr spc="5" dirty="0"/>
              <a:t> </a:t>
            </a:r>
            <a:r>
              <a:rPr spc="-10" dirty="0"/>
              <a:t>multiple</a:t>
            </a:r>
            <a:r>
              <a:rPr spc="-5" dirty="0"/>
              <a:t> </a:t>
            </a:r>
            <a:r>
              <a:rPr spc="-15" dirty="0"/>
              <a:t>frame</a:t>
            </a:r>
            <a:r>
              <a:rPr spc="-10" dirty="0"/>
              <a:t>s,</a:t>
            </a:r>
            <a:r>
              <a:rPr dirty="0"/>
              <a:t> </a:t>
            </a:r>
            <a:r>
              <a:rPr spc="-15" dirty="0"/>
              <a:t>corre</a:t>
            </a:r>
            <a:r>
              <a:rPr spc="-5" dirty="0"/>
              <a:t>s</a:t>
            </a:r>
            <a:r>
              <a:rPr spc="-20" dirty="0"/>
              <a:t>pon</a:t>
            </a:r>
            <a:r>
              <a:rPr spc="-10" dirty="0"/>
              <a:t>din</a:t>
            </a:r>
            <a:r>
              <a:rPr spc="-20" dirty="0"/>
              <a:t>g</a:t>
            </a:r>
            <a:r>
              <a:rPr dirty="0"/>
              <a:t> </a:t>
            </a:r>
            <a:r>
              <a:rPr spc="-15" dirty="0"/>
              <a:t>to</a:t>
            </a:r>
            <a:r>
              <a:rPr dirty="0"/>
              <a:t> </a:t>
            </a:r>
            <a:r>
              <a:rPr spc="-15" dirty="0"/>
              <a:t>nested pro</a:t>
            </a:r>
            <a:r>
              <a:rPr spc="-25" dirty="0"/>
              <a:t>c</a:t>
            </a:r>
            <a:r>
              <a:rPr spc="-15" dirty="0"/>
              <a:t>edure</a:t>
            </a:r>
            <a:r>
              <a:rPr spc="-110" dirty="0"/>
              <a:t> </a:t>
            </a:r>
            <a:r>
              <a:rPr spc="-15" dirty="0"/>
              <a:t>dec</a:t>
            </a:r>
            <a:r>
              <a:rPr spc="-20" dirty="0"/>
              <a:t>l</a:t>
            </a:r>
            <a:r>
              <a:rPr spc="-15" dirty="0"/>
              <a:t>arations,</a:t>
            </a:r>
            <a:r>
              <a:rPr spc="-105" dirty="0"/>
              <a:t> </a:t>
            </a:r>
            <a:r>
              <a:rPr spc="-15" dirty="0"/>
              <a:t>may</a:t>
            </a:r>
            <a:r>
              <a:rPr spc="-120" dirty="0"/>
              <a:t> </a:t>
            </a:r>
            <a:r>
              <a:rPr spc="-15" dirty="0"/>
              <a:t>need</a:t>
            </a:r>
            <a:r>
              <a:rPr spc="-5"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spc="-20" dirty="0"/>
              <a:t>be</a:t>
            </a:r>
            <a:r>
              <a:rPr spc="-5" dirty="0"/>
              <a:t> </a:t>
            </a:r>
            <a:r>
              <a:rPr spc="-15" dirty="0"/>
              <a:t>accessed.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7918"/>
            <a:ext cx="5509895" cy="675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To </a:t>
            </a:r>
            <a:r>
              <a:rPr sz="2600" spc="-15" dirty="0">
                <a:latin typeface="Lucida Sans"/>
                <a:cs typeface="Lucida Sans"/>
              </a:rPr>
              <a:t>see the </a:t>
            </a:r>
            <a:r>
              <a:rPr sz="2600" spc="-20" dirty="0">
                <a:latin typeface="Lucida Sans"/>
                <a:cs typeface="Lucida Sans"/>
              </a:rPr>
              <a:t>di</a:t>
            </a:r>
            <a:r>
              <a:rPr sz="2600" spc="-10" dirty="0">
                <a:latin typeface="Lucida Sans"/>
                <a:cs typeface="Lucida Sans"/>
              </a:rPr>
              <a:t>ff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5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lties,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assume</a:t>
            </a:r>
            <a:r>
              <a:rPr sz="2600" spc="-15" dirty="0">
                <a:latin typeface="Lucida Sans"/>
                <a:cs typeface="Lucida Sans"/>
              </a:rPr>
              <a:t> that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routines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700" i="1" spc="-100" dirty="0">
                <a:latin typeface="Lucida Sans"/>
                <a:cs typeface="Lucida Sans"/>
              </a:rPr>
              <a:t>ca</a:t>
            </a:r>
            <a:r>
              <a:rPr sz="2700" i="1" spc="-120" dirty="0">
                <a:latin typeface="Lucida Sans"/>
                <a:cs typeface="Lucida Sans"/>
              </a:rPr>
              <a:t>n</a:t>
            </a:r>
            <a:r>
              <a:rPr sz="2700" i="1" spc="-8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in</a:t>
            </a:r>
            <a:r>
              <a:rPr sz="2600" spc="-3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J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va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: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58" y="1777305"/>
            <a:ext cx="5418455" cy="743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680335" indent="-342900">
              <a:lnSpc>
                <a:spcPct val="110800"/>
              </a:lnSpc>
            </a:pPr>
            <a:r>
              <a:rPr sz="2400" b="1" spc="-5" dirty="0">
                <a:latin typeface="Courier"/>
                <a:cs typeface="Courier"/>
              </a:rPr>
              <a:t>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p(in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spc="-5" dirty="0" smtClean="0">
                <a:latin typeface="Courier"/>
                <a:cs typeface="Courier"/>
              </a:rPr>
              <a:t>a){in</a:t>
            </a:r>
            <a:r>
              <a:rPr sz="2400" b="1" dirty="0" smtClean="0">
                <a:latin typeface="Courier"/>
                <a:cs typeface="Courier"/>
              </a:rPr>
              <a:t>t</a:t>
            </a:r>
            <a:r>
              <a:rPr sz="2400" b="1" spc="-5" dirty="0" smtClean="0">
                <a:latin typeface="Courier"/>
                <a:cs typeface="Courier"/>
              </a:rPr>
              <a:t> </a:t>
            </a:r>
            <a:r>
              <a:rPr sz="2400" b="1" spc="-5" dirty="0">
                <a:latin typeface="Courier"/>
                <a:cs typeface="Courier"/>
              </a:rPr>
              <a:t>q(in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b</a:t>
            </a:r>
            <a:r>
              <a:rPr sz="2400" b="1" spc="-5" dirty="0" smtClean="0">
                <a:latin typeface="Courier"/>
                <a:cs typeface="Courier"/>
              </a:rPr>
              <a:t>)</a:t>
            </a:r>
            <a:r>
              <a:rPr lang="en-US" sz="2400" b="1" spc="-5" dirty="0" smtClean="0">
                <a:latin typeface="Courier"/>
                <a:cs typeface="Courier"/>
              </a:rPr>
              <a:t>  	</a:t>
            </a:r>
            <a:r>
              <a:rPr sz="2400" b="1" spc="-5" dirty="0" smtClean="0">
                <a:latin typeface="Courier"/>
                <a:cs typeface="Courier"/>
              </a:rPr>
              <a:t>{</a:t>
            </a:r>
            <a:endParaRPr sz="2400" dirty="0">
              <a:latin typeface="Courier"/>
              <a:cs typeface="Courier"/>
            </a:endParaRPr>
          </a:p>
          <a:p>
            <a:pPr marL="812800" marR="2219325" indent="-228600">
              <a:lnSpc>
                <a:spcPct val="111300"/>
              </a:lnSpc>
            </a:pPr>
            <a:r>
              <a:rPr sz="2400" b="1" spc="-5" dirty="0">
                <a:latin typeface="Courier"/>
                <a:cs typeface="Courier"/>
              </a:rPr>
              <a:t>i</a:t>
            </a:r>
            <a:r>
              <a:rPr sz="2400" b="1" dirty="0">
                <a:latin typeface="Courier"/>
                <a:cs typeface="Courier"/>
              </a:rPr>
              <a:t>f</a:t>
            </a:r>
            <a:r>
              <a:rPr sz="2400" b="1" spc="-5" dirty="0">
                <a:latin typeface="Courier"/>
                <a:cs typeface="Courier"/>
              </a:rPr>
              <a:t> (</a:t>
            </a:r>
            <a:r>
              <a:rPr sz="2400" b="1" dirty="0">
                <a:latin typeface="Courier"/>
                <a:cs typeface="Courier"/>
              </a:rPr>
              <a:t>b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&lt;</a:t>
            </a:r>
            <a:r>
              <a:rPr sz="2400" b="1" spc="-5" dirty="0">
                <a:latin typeface="Courier"/>
                <a:cs typeface="Courier"/>
              </a:rPr>
              <a:t> 0) retur</a:t>
            </a:r>
            <a:r>
              <a:rPr sz="2400" b="1" dirty="0">
                <a:latin typeface="Courier"/>
                <a:cs typeface="Courier"/>
              </a:rPr>
              <a:t>n</a:t>
            </a:r>
            <a:r>
              <a:rPr sz="2400" b="1" spc="10" dirty="0">
                <a:latin typeface="Courier"/>
                <a:cs typeface="Courier"/>
              </a:rPr>
              <a:t> </a:t>
            </a:r>
            <a:r>
              <a:rPr sz="2400" b="1" spc="-5" dirty="0">
                <a:latin typeface="Courier"/>
                <a:cs typeface="Courier"/>
              </a:rPr>
              <a:t>q(-b);</a:t>
            </a:r>
            <a:endParaRPr sz="2400" dirty="0">
              <a:latin typeface="Courier"/>
              <a:cs typeface="Courier"/>
            </a:endParaRPr>
          </a:p>
          <a:p>
            <a:pPr marL="355600">
              <a:lnSpc>
                <a:spcPct val="100000"/>
              </a:lnSpc>
              <a:spcBef>
                <a:spcPts val="310"/>
              </a:spcBef>
            </a:pPr>
            <a:r>
              <a:rPr lang="en-US" sz="2400" b="1" spc="-5" dirty="0" smtClean="0">
                <a:latin typeface="Courier"/>
                <a:cs typeface="Courier"/>
              </a:rPr>
              <a:t>	 </a:t>
            </a:r>
            <a:r>
              <a:rPr sz="2400" b="1" spc="-5" dirty="0" smtClean="0">
                <a:latin typeface="Courier"/>
                <a:cs typeface="Courier"/>
              </a:rPr>
              <a:t>else</a:t>
            </a:r>
            <a:endParaRPr sz="2400" dirty="0">
              <a:latin typeface="Courier"/>
              <a:cs typeface="Courier"/>
            </a:endParaRPr>
          </a:p>
          <a:p>
            <a:pPr marL="583565">
              <a:lnSpc>
                <a:spcPct val="100000"/>
              </a:lnSpc>
              <a:spcBef>
                <a:spcPts val="325"/>
              </a:spcBef>
            </a:pPr>
            <a:r>
              <a:rPr lang="en-US" sz="2400" b="1" spc="-5" dirty="0" smtClean="0">
                <a:latin typeface="Courier"/>
                <a:cs typeface="Courier"/>
              </a:rPr>
              <a:t> </a:t>
            </a:r>
            <a:r>
              <a:rPr sz="2400" b="1" spc="-5" dirty="0" smtClean="0">
                <a:latin typeface="Courier"/>
                <a:cs typeface="Courier"/>
              </a:rPr>
              <a:t>retur</a:t>
            </a:r>
            <a:r>
              <a:rPr sz="2400" b="1" dirty="0" smtClean="0">
                <a:latin typeface="Courier"/>
                <a:cs typeface="Courier"/>
              </a:rPr>
              <a:t>n</a:t>
            </a:r>
            <a:r>
              <a:rPr sz="2400" b="1" spc="-5" dirty="0" smtClean="0">
                <a:latin typeface="Courier"/>
                <a:cs typeface="Courier"/>
              </a:rPr>
              <a:t> </a:t>
            </a:r>
            <a:r>
              <a:rPr sz="2400" b="1" spc="-5" dirty="0">
                <a:latin typeface="Courier"/>
                <a:cs typeface="Courier"/>
              </a:rPr>
              <a:t>a+b;</a:t>
            </a:r>
            <a:endParaRPr sz="2400" dirty="0">
              <a:latin typeface="Courier"/>
              <a:cs typeface="Courier"/>
            </a:endParaRPr>
          </a:p>
          <a:p>
            <a:pPr marL="355600">
              <a:lnSpc>
                <a:spcPct val="100000"/>
              </a:lnSpc>
              <a:spcBef>
                <a:spcPts val="320"/>
              </a:spcBef>
            </a:pPr>
            <a:r>
              <a:rPr sz="2400" b="1" dirty="0">
                <a:latin typeface="Courier"/>
                <a:cs typeface="Courier"/>
              </a:rPr>
              <a:t>}</a:t>
            </a:r>
            <a:endParaRPr sz="2400" dirty="0">
              <a:latin typeface="Courier"/>
              <a:cs typeface="Courier"/>
            </a:endParaRPr>
          </a:p>
          <a:p>
            <a:pPr marL="355600">
              <a:lnSpc>
                <a:spcPct val="100000"/>
              </a:lnSpc>
              <a:spcBef>
                <a:spcPts val="310"/>
              </a:spcBef>
            </a:pPr>
            <a:r>
              <a:rPr sz="2400" b="1" spc="-5" dirty="0">
                <a:latin typeface="Courier"/>
                <a:cs typeface="Courier"/>
              </a:rPr>
              <a:t>retur</a:t>
            </a:r>
            <a:r>
              <a:rPr sz="2400" b="1" dirty="0">
                <a:latin typeface="Courier"/>
                <a:cs typeface="Courier"/>
              </a:rPr>
              <a:t>n</a:t>
            </a:r>
            <a:r>
              <a:rPr sz="2400" b="1" spc="-5" dirty="0">
                <a:latin typeface="Courier"/>
                <a:cs typeface="Courier"/>
              </a:rPr>
              <a:t> q(-10);</a:t>
            </a:r>
            <a:endParaRPr sz="2400" dirty="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400" b="1" dirty="0">
                <a:latin typeface="Courier"/>
                <a:cs typeface="Courier"/>
              </a:rPr>
              <a:t>}</a:t>
            </a:r>
            <a:endParaRPr sz="2400" dirty="0">
              <a:latin typeface="Courier"/>
              <a:cs typeface="Courier"/>
            </a:endParaRPr>
          </a:p>
          <a:p>
            <a:pPr marL="12700" marR="300355" algn="just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exec</a:t>
            </a:r>
            <a:r>
              <a:rPr sz="2600" spc="-10" dirty="0">
                <a:latin typeface="Lucida Sans"/>
                <a:cs typeface="Lucida Sans"/>
              </a:rPr>
              <a:t>ut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acce</a:t>
            </a:r>
            <a:r>
              <a:rPr sz="2600" spc="-15" dirty="0">
                <a:latin typeface="Lucida Sans"/>
                <a:cs typeface="Lucida Sans"/>
              </a:rPr>
              <a:t>ss not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only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own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but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also that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whic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10" dirty="0">
                <a:latin typeface="Lucida Sans"/>
                <a:cs typeface="Lucida Sans"/>
              </a:rPr>
              <a:t> it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nested.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If </a:t>
            </a:r>
            <a:r>
              <a:rPr sz="2600" spc="-15" dirty="0">
                <a:latin typeface="Lucida Sans"/>
                <a:cs typeface="Lucida Sans"/>
              </a:rPr>
              <a:t>the </a:t>
            </a:r>
            <a:r>
              <a:rPr sz="2600" spc="-20" dirty="0">
                <a:latin typeface="Lucida Sans"/>
                <a:cs typeface="Lucida Sans"/>
              </a:rPr>
              <a:t>depth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nesting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u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limite</a:t>
            </a:r>
            <a:r>
              <a:rPr sz="2600" spc="-10" dirty="0">
                <a:latin typeface="Lucida Sans"/>
                <a:cs typeface="Lucida Sans"/>
              </a:rPr>
              <a:t>d,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u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</a:t>
            </a:r>
            <a:r>
              <a:rPr sz="2600" spc="-10" dirty="0">
                <a:latin typeface="Lucida Sans"/>
                <a:cs typeface="Lucida Sans"/>
              </a:rPr>
              <a:t>r</a:t>
            </a:r>
            <a:r>
              <a:rPr sz="2600" spc="-20" dirty="0">
                <a:latin typeface="Lucida Sans"/>
                <a:cs typeface="Lucida Sans"/>
              </a:rPr>
              <a:t>ames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must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0" dirty="0">
                <a:latin typeface="Lucida Sans"/>
                <a:cs typeface="Lucida Sans"/>
              </a:rPr>
              <a:t>le.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 practice,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level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nesting actually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modest—usual</a:t>
            </a:r>
            <a:r>
              <a:rPr sz="2600" spc="-3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greate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two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three.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180" dirty="0">
                <a:solidFill>
                  <a:srgbClr val="FF0000"/>
                </a:solidFill>
              </a:rPr>
              <a:t>S</a:t>
            </a:r>
            <a:r>
              <a:rPr dirty="0">
                <a:solidFill>
                  <a:srgbClr val="FF0000"/>
                </a:solidFill>
              </a:rPr>
              <a:t>tat</a:t>
            </a:r>
            <a:r>
              <a:rPr spc="-15" dirty="0">
                <a:solidFill>
                  <a:srgbClr val="FF0000"/>
                </a:solidFill>
              </a:rPr>
              <a:t>ic</a:t>
            </a:r>
            <a:r>
              <a:rPr dirty="0">
                <a:solidFill>
                  <a:srgbClr val="FF0000"/>
                </a:solidFill>
              </a:rPr>
              <a:t> L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dirty="0">
                <a:solidFill>
                  <a:srgbClr val="FF0000"/>
                </a:solidFill>
              </a:rPr>
              <a:t>nks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7434"/>
            <a:ext cx="5427345" cy="4809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w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approaches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</a:t>
            </a:r>
            <a:r>
              <a:rPr sz="2600" spc="-20" dirty="0">
                <a:latin typeface="Lucida Sans"/>
                <a:cs typeface="Lucida Sans"/>
              </a:rPr>
              <a:t>mmo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 used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support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20" dirty="0">
                <a:latin typeface="Lucida Sans"/>
                <a:cs typeface="Lucida Sans"/>
              </a:rPr>
              <a:t> m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ltiple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pproach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generalize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idea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dynamic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ks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tro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uc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arli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 with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dynamic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nk,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we’ll </a:t>
            </a:r>
            <a:r>
              <a:rPr sz="2600" spc="-15" dirty="0">
                <a:latin typeface="Lucida Sans"/>
                <a:cs typeface="Lucida Sans"/>
              </a:rPr>
              <a:t>also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cl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700" i="1" spc="-80" dirty="0">
                <a:latin typeface="Lucida Sans"/>
                <a:cs typeface="Lucida Sans"/>
              </a:rPr>
              <a:t>st</a:t>
            </a:r>
            <a:r>
              <a:rPr sz="2700" i="1" spc="-120" dirty="0">
                <a:latin typeface="Lucida Sans"/>
                <a:cs typeface="Lucida Sans"/>
              </a:rPr>
              <a:t>a</a:t>
            </a:r>
            <a:r>
              <a:rPr sz="2700" i="1" spc="-75" dirty="0">
                <a:latin typeface="Lucida Sans"/>
                <a:cs typeface="Lucida Sans"/>
              </a:rPr>
              <a:t>t</a:t>
            </a:r>
            <a:r>
              <a:rPr sz="2700" i="1" spc="-20" dirty="0">
                <a:latin typeface="Lucida Sans"/>
                <a:cs typeface="Lucida Sans"/>
              </a:rPr>
              <a:t>i</a:t>
            </a:r>
            <a:r>
              <a:rPr sz="2700" i="1" spc="-45" dirty="0">
                <a:latin typeface="Lucida Sans"/>
                <a:cs typeface="Lucida Sans"/>
              </a:rPr>
              <a:t>c</a:t>
            </a:r>
            <a:r>
              <a:rPr sz="2700" i="1" spc="-95" dirty="0">
                <a:latin typeface="Lucida Sans"/>
                <a:cs typeface="Lucida Sans"/>
              </a:rPr>
              <a:t> </a:t>
            </a:r>
            <a:r>
              <a:rPr lang="en-US" sz="2700" i="1" spc="-40" dirty="0" smtClean="0">
                <a:latin typeface="Lucida Sans"/>
                <a:cs typeface="Lucida Sans"/>
              </a:rPr>
              <a:t>lin</a:t>
            </a:r>
            <a:r>
              <a:rPr sz="2700" i="1" spc="-65" dirty="0" smtClean="0">
                <a:latin typeface="Lucida Sans"/>
                <a:cs typeface="Lucida Sans"/>
              </a:rPr>
              <a:t>k</a:t>
            </a:r>
            <a:r>
              <a:rPr sz="2700" i="1" spc="-100" dirty="0" smtClean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fr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’</a:t>
            </a:r>
            <a:r>
              <a:rPr sz="2600" spc="-15" dirty="0">
                <a:latin typeface="Lucida Sans"/>
                <a:cs typeface="Lucida Sans"/>
              </a:rPr>
              <a:t>s c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ntr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inf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20" dirty="0">
                <a:latin typeface="Lucida Sans"/>
                <a:cs typeface="Lucida Sans"/>
              </a:rPr>
              <a:t>rm</a:t>
            </a:r>
            <a:r>
              <a:rPr sz="2600" spc="-10" dirty="0">
                <a:latin typeface="Lucida Sans"/>
                <a:cs typeface="Lucida Sans"/>
              </a:rPr>
              <a:t>ati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 static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link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 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procedure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statical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 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clo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es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curre</a:t>
            </a:r>
            <a:r>
              <a:rPr sz="2600" spc="-10" dirty="0">
                <a:latin typeface="Lucida Sans"/>
                <a:cs typeface="Lucida Sans"/>
              </a:rPr>
              <a:t>nt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proce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ure.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-15" dirty="0">
                <a:latin typeface="Lucida Sans"/>
                <a:cs typeface="Lucida Sans"/>
              </a:rPr>
              <a:t> 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edure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neste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 within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any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other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procedure,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static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link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nul</a:t>
            </a:r>
            <a:r>
              <a:rPr sz="2600" b="1" spc="-15" dirty="0">
                <a:latin typeface="Courier"/>
                <a:cs typeface="Courier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4850130" cy="711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810"/>
              </a:lnSpc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following</a:t>
            </a:r>
            <a:r>
              <a:rPr sz="2600" spc="-10" dirty="0">
                <a:latin typeface="Lucida Sans"/>
                <a:cs typeface="Lucida Sans"/>
              </a:rPr>
              <a:t> illu</a:t>
            </a:r>
            <a:r>
              <a:rPr sz="2600" spc="-15" dirty="0">
                <a:latin typeface="Lucida Sans"/>
                <a:cs typeface="Lucida Sans"/>
              </a:rPr>
              <a:t>strat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tic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lin</a:t>
            </a:r>
            <a:r>
              <a:rPr sz="2600" spc="-15" dirty="0">
                <a:latin typeface="Lucida Sans"/>
                <a:cs typeface="Lucida Sans"/>
              </a:rPr>
              <a:t>ks: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888" y="5208038"/>
            <a:ext cx="5430520" cy="2755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As </a:t>
            </a:r>
            <a:r>
              <a:rPr sz="2600" spc="-15" dirty="0">
                <a:latin typeface="Lucida Sans"/>
                <a:cs typeface="Lucida Sans"/>
              </a:rPr>
              <a:t>usual,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dynamic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links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always point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next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down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 the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stack.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Stati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links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always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 down,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but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skip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past</a:t>
            </a:r>
            <a:r>
              <a:rPr sz="2600" spc="-20" dirty="0">
                <a:latin typeface="Lucida Sans"/>
                <a:cs typeface="Lucida Sans"/>
              </a:rPr>
              <a:t> many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alway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poi</a:t>
            </a:r>
            <a:r>
              <a:rPr sz="2600" spc="-10" dirty="0">
                <a:latin typeface="Lucida Sans"/>
                <a:cs typeface="Lucida Sans"/>
              </a:rPr>
              <a:t>nt</a:t>
            </a:r>
            <a:r>
              <a:rPr sz="2600" spc="-15" dirty="0">
                <a:latin typeface="Lucida Sans"/>
                <a:cs typeface="Lucida Sans"/>
              </a:rPr>
              <a:t> 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mos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recent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routi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statical</a:t>
            </a:r>
            <a:r>
              <a:rPr sz="2600" spc="-2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encl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es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current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routi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e.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27391" y="2452103"/>
            <a:ext cx="3999611" cy="25191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53983" y="428699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41435" y="428699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8887" y="428699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16339" y="428699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03791" y="428699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53983" y="460551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41435" y="460551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28887" y="460551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16339" y="460551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03791" y="460551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33815" y="329487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21267" y="329487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08719" y="329487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96171" y="329487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83623" y="329487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33815" y="36301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21267" y="36301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08719" y="36301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996171" y="36301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83623" y="36301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56163" y="1943087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79" h="104139">
                <a:moveTo>
                  <a:pt x="182879" y="51815"/>
                </a:moveTo>
                <a:lnTo>
                  <a:pt x="170687" y="51815"/>
                </a:lnTo>
                <a:lnTo>
                  <a:pt x="170687" y="87728"/>
                </a:lnTo>
                <a:lnTo>
                  <a:pt x="178307" y="89915"/>
                </a:lnTo>
                <a:lnTo>
                  <a:pt x="175259" y="102107"/>
                </a:lnTo>
                <a:lnTo>
                  <a:pt x="182879" y="103631"/>
                </a:lnTo>
                <a:lnTo>
                  <a:pt x="182879" y="51815"/>
                </a:lnTo>
                <a:close/>
              </a:path>
              <a:path w="182879" h="104139">
                <a:moveTo>
                  <a:pt x="21336" y="45720"/>
                </a:moveTo>
                <a:lnTo>
                  <a:pt x="0" y="51815"/>
                </a:lnTo>
                <a:lnTo>
                  <a:pt x="175259" y="102107"/>
                </a:lnTo>
                <a:lnTo>
                  <a:pt x="170687" y="96011"/>
                </a:lnTo>
                <a:lnTo>
                  <a:pt x="170687" y="87728"/>
                </a:lnTo>
                <a:lnTo>
                  <a:pt x="66845" y="57911"/>
                </a:lnTo>
                <a:lnTo>
                  <a:pt x="24383" y="57911"/>
                </a:lnTo>
                <a:lnTo>
                  <a:pt x="21336" y="45720"/>
                </a:lnTo>
                <a:close/>
              </a:path>
              <a:path w="182879" h="104139">
                <a:moveTo>
                  <a:pt x="170687" y="87728"/>
                </a:moveTo>
                <a:lnTo>
                  <a:pt x="170687" y="96011"/>
                </a:lnTo>
                <a:lnTo>
                  <a:pt x="175259" y="102107"/>
                </a:lnTo>
                <a:lnTo>
                  <a:pt x="178307" y="89915"/>
                </a:lnTo>
                <a:lnTo>
                  <a:pt x="170687" y="87728"/>
                </a:lnTo>
                <a:close/>
              </a:path>
              <a:path w="182879" h="104139">
                <a:moveTo>
                  <a:pt x="182879" y="0"/>
                </a:moveTo>
                <a:lnTo>
                  <a:pt x="175259" y="1524"/>
                </a:lnTo>
                <a:lnTo>
                  <a:pt x="21336" y="45720"/>
                </a:lnTo>
                <a:lnTo>
                  <a:pt x="24383" y="57911"/>
                </a:lnTo>
                <a:lnTo>
                  <a:pt x="45614" y="51815"/>
                </a:lnTo>
                <a:lnTo>
                  <a:pt x="24383" y="45720"/>
                </a:lnTo>
                <a:lnTo>
                  <a:pt x="66845" y="45720"/>
                </a:lnTo>
                <a:lnTo>
                  <a:pt x="178307" y="13715"/>
                </a:lnTo>
                <a:lnTo>
                  <a:pt x="182879" y="7620"/>
                </a:lnTo>
                <a:lnTo>
                  <a:pt x="182879" y="0"/>
                </a:lnTo>
                <a:close/>
              </a:path>
              <a:path w="182879" h="104139">
                <a:moveTo>
                  <a:pt x="45614" y="51815"/>
                </a:moveTo>
                <a:lnTo>
                  <a:pt x="24383" y="57911"/>
                </a:lnTo>
                <a:lnTo>
                  <a:pt x="66845" y="57911"/>
                </a:lnTo>
                <a:lnTo>
                  <a:pt x="45614" y="51815"/>
                </a:lnTo>
                <a:close/>
              </a:path>
              <a:path w="182879" h="104139">
                <a:moveTo>
                  <a:pt x="66845" y="45720"/>
                </a:moveTo>
                <a:lnTo>
                  <a:pt x="24383" y="45720"/>
                </a:lnTo>
                <a:lnTo>
                  <a:pt x="45614" y="51815"/>
                </a:lnTo>
                <a:lnTo>
                  <a:pt x="66845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26851" y="1950707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7"/>
                </a:moveTo>
                <a:lnTo>
                  <a:pt x="12191" y="22097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79023" y="1950707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4" h="88900">
                <a:moveTo>
                  <a:pt x="153924" y="0"/>
                </a:moveTo>
                <a:lnTo>
                  <a:pt x="0" y="44195"/>
                </a:lnTo>
                <a:lnTo>
                  <a:pt x="153924" y="88391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32947" y="1994903"/>
            <a:ext cx="687705" cy="0"/>
          </a:xfrm>
          <a:custGeom>
            <a:avLst/>
            <a:gdLst/>
            <a:ahLst/>
            <a:cxnLst/>
            <a:rect l="l" t="t" r="r" b="b"/>
            <a:pathLst>
              <a:path w="687704">
                <a:moveTo>
                  <a:pt x="0" y="0"/>
                </a:moveTo>
                <a:lnTo>
                  <a:pt x="6873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387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514830" y="2788991"/>
            <a:ext cx="3263900" cy="419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9770">
              <a:lnSpc>
                <a:spcPts val="1789"/>
              </a:lnSpc>
            </a:pPr>
            <a:r>
              <a:rPr sz="1500" dirty="0">
                <a:latin typeface="Lucida Sans"/>
                <a:cs typeface="Lucida Sans"/>
              </a:rPr>
              <a:t>Frame</a:t>
            </a:r>
            <a:r>
              <a:rPr sz="1500" spc="-5" dirty="0">
                <a:latin typeface="Lucida Sans"/>
                <a:cs typeface="Lucida Sans"/>
              </a:rPr>
              <a:t> </a:t>
            </a:r>
            <a:r>
              <a:rPr sz="1500" spc="-10" dirty="0">
                <a:latin typeface="Lucida Sans"/>
                <a:cs typeface="Lucida Sans"/>
              </a:rPr>
              <a:t>Poin</a:t>
            </a:r>
            <a:r>
              <a:rPr sz="1500" spc="-25" dirty="0">
                <a:latin typeface="Lucida Sans"/>
                <a:cs typeface="Lucida Sans"/>
              </a:rPr>
              <a:t>t</a:t>
            </a:r>
            <a:r>
              <a:rPr sz="1500" dirty="0">
                <a:latin typeface="Lucida Sans"/>
                <a:cs typeface="Lucida Sans"/>
              </a:rPr>
              <a:t>er</a:t>
            </a:r>
            <a:endParaRPr sz="1500">
              <a:latin typeface="Lucida Sans"/>
              <a:cs typeface="Lucida Sans"/>
            </a:endParaRPr>
          </a:p>
          <a:p>
            <a:pPr marL="12700">
              <a:lnSpc>
                <a:spcPts val="1610"/>
              </a:lnSpc>
            </a:pPr>
            <a:r>
              <a:rPr sz="1350" spc="-10" dirty="0">
                <a:latin typeface="Lucida Sans"/>
                <a:cs typeface="Lucida Sans"/>
              </a:rPr>
              <a:t>0</a:t>
            </a:r>
            <a:endParaRPr sz="1350">
              <a:latin typeface="Lucida Sans"/>
              <a:cs typeface="Lucida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72163" y="1889831"/>
            <a:ext cx="117665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5" dirty="0">
                <a:latin typeface="Lucida Sans"/>
                <a:cs typeface="Lucida Sans"/>
              </a:rPr>
              <a:t>To</a:t>
            </a:r>
            <a:r>
              <a:rPr sz="1500" dirty="0">
                <a:latin typeface="Lucida Sans"/>
                <a:cs typeface="Lucida Sans"/>
              </a:rPr>
              <a:t>p</a:t>
            </a:r>
            <a:r>
              <a:rPr sz="1500" spc="-5" dirty="0">
                <a:latin typeface="Lucida Sans"/>
                <a:cs typeface="Lucida Sans"/>
              </a:rPr>
              <a:t> o</a:t>
            </a:r>
            <a:r>
              <a:rPr sz="1500" dirty="0">
                <a:latin typeface="Lucida Sans"/>
                <a:cs typeface="Lucida Sans"/>
              </a:rPr>
              <a:t>f</a:t>
            </a:r>
            <a:r>
              <a:rPr sz="1500" spc="-10" dirty="0">
                <a:latin typeface="Lucida Sans"/>
                <a:cs typeface="Lucida Sans"/>
              </a:rPr>
              <a:t> </a:t>
            </a:r>
            <a:r>
              <a:rPr sz="1500" spc="-5" dirty="0">
                <a:latin typeface="Lucida Sans"/>
                <a:cs typeface="Lucida Sans"/>
              </a:rPr>
              <a:t>S</a:t>
            </a:r>
            <a:r>
              <a:rPr sz="1500" spc="-10" dirty="0">
                <a:latin typeface="Lucida Sans"/>
                <a:cs typeface="Lucida Sans"/>
              </a:rPr>
              <a:t>t</a:t>
            </a:r>
            <a:r>
              <a:rPr sz="1500" spc="-5" dirty="0">
                <a:latin typeface="Lucida Sans"/>
                <a:cs typeface="Lucida Sans"/>
              </a:rPr>
              <a:t>ack</a:t>
            </a:r>
            <a:endParaRPr sz="1500">
              <a:latin typeface="Lucida Sans"/>
              <a:cs typeface="Lucida Sans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1924799" y="1965312"/>
          <a:ext cx="1682114" cy="29819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1218"/>
                <a:gridCol w="60896"/>
              </a:tblGrid>
              <a:tr h="339851">
                <a:tc gridSpan="2"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Lucida Sans"/>
                          <a:cs typeface="Lucida Sans"/>
                        </a:rPr>
                        <a:t>Space</a:t>
                      </a:r>
                      <a:r>
                        <a:rPr sz="1500" spc="-1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for</a:t>
                      </a:r>
                      <a:r>
                        <a:rPr sz="1500" spc="-4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dirty="0">
                          <a:latin typeface="Courier"/>
                          <a:cs typeface="Courier"/>
                        </a:rPr>
                        <a:t>b</a:t>
                      </a:r>
                      <a:r>
                        <a:rPr sz="1350" spc="-39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350" dirty="0">
                          <a:latin typeface="Lucida Sans"/>
                          <a:cs typeface="Lucida Sans"/>
                        </a:rPr>
                        <a:t>= </a:t>
                      </a:r>
                      <a:r>
                        <a:rPr sz="1350" spc="-204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dirty="0">
                          <a:latin typeface="Lucida Sans"/>
                          <a:cs typeface="Lucida Sans"/>
                        </a:rPr>
                        <a:t>10</a:t>
                      </a:r>
                      <a:endParaRPr sz="135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5875">
                      <a:solidFill>
                        <a:srgbClr val="000000"/>
                      </a:solidFill>
                      <a:prstDash val="solid"/>
                    </a:lnL>
                    <a:lnR w="16636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0519"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1500" spc="-5" dirty="0">
                          <a:latin typeface="Lucida Sans"/>
                          <a:cs typeface="Lucida Sans"/>
                        </a:rPr>
                        <a:t>D</a:t>
                      </a:r>
                      <a:r>
                        <a:rPr sz="1500" spc="5" dirty="0">
                          <a:latin typeface="Lucida Sans"/>
                          <a:cs typeface="Lucida Sans"/>
                        </a:rPr>
                        <a:t>y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na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m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c 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Li</a:t>
                      </a:r>
                      <a:r>
                        <a:rPr sz="1500" spc="5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k</a:t>
                      </a:r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58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R w="16636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45108">
                <a:tc gridSpan="2">
                  <a:txBody>
                    <a:bodyPr/>
                    <a:lstStyle/>
                    <a:p>
                      <a:pPr marL="122555" marR="71120" indent="213360">
                        <a:lnSpc>
                          <a:spcPct val="141300"/>
                        </a:lnSpc>
                      </a:pPr>
                      <a:r>
                        <a:rPr sz="1500" dirty="0">
                          <a:latin typeface="Lucida Sans"/>
                          <a:cs typeface="Lucida Sans"/>
                        </a:rPr>
                        <a:t>Static</a:t>
                      </a:r>
                      <a:r>
                        <a:rPr sz="1500" spc="-1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L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500" spc="5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k Space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f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500" spc="-5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dirty="0">
                          <a:latin typeface="Courier"/>
                          <a:cs typeface="Courier"/>
                        </a:rPr>
                        <a:t>b</a:t>
                      </a:r>
                      <a:r>
                        <a:rPr sz="1350" spc="-385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1350" dirty="0">
                          <a:latin typeface="Lucida Sans"/>
                          <a:cs typeface="Lucida Sans"/>
                        </a:rPr>
                        <a:t>= </a:t>
                      </a:r>
                      <a:r>
                        <a:rPr sz="1350" spc="-204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dirty="0">
                          <a:latin typeface="Lucida Sans"/>
                          <a:cs typeface="Lucida Sans"/>
                        </a:rPr>
                        <a:t>-</a:t>
                      </a:r>
                      <a:r>
                        <a:rPr sz="1350" spc="-9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dirty="0">
                          <a:latin typeface="Lucida Sans"/>
                          <a:cs typeface="Lucida Sans"/>
                        </a:rPr>
                        <a:t>1</a:t>
                      </a:r>
                      <a:endParaRPr sz="1350">
                        <a:latin typeface="Lucida Sans"/>
                        <a:cs typeface="Lucida Sans"/>
                      </a:endParaRPr>
                    </a:p>
                    <a:p>
                      <a:pPr marL="305435" marR="72390" indent="38100">
                        <a:lnSpc>
                          <a:spcPct val="143300"/>
                        </a:lnSpc>
                      </a:pPr>
                      <a:r>
                        <a:rPr sz="1500" dirty="0">
                          <a:latin typeface="Lucida Sans"/>
                          <a:cs typeface="Lucida Sans"/>
                        </a:rPr>
                        <a:t>D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yna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m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c 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L</a:t>
                      </a:r>
                      <a:r>
                        <a:rPr sz="1500" spc="10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k </a:t>
                      </a:r>
                      <a:r>
                        <a:rPr sz="1500" spc="5" dirty="0"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c 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L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500" spc="5" dirty="0">
                          <a:latin typeface="Lucida Sans"/>
                          <a:cs typeface="Lucida Sans"/>
                        </a:rPr>
                        <a:t>nk</a:t>
                      </a:r>
                      <a:endParaRPr sz="15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5875">
                      <a:solidFill>
                        <a:srgbClr val="000000"/>
                      </a:solidFill>
                      <a:prstDash val="solid"/>
                    </a:lnL>
                    <a:lnR w="16636">
                      <a:solidFill>
                        <a:srgbClr val="000000"/>
                      </a:solidFill>
                      <a:prstDash val="solid"/>
                    </a:lnR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64692">
                <a:tc gridSpan="2">
                  <a:txBody>
                    <a:bodyPr/>
                    <a:lstStyle/>
                    <a:p>
                      <a:pPr marL="43180" marR="27940" indent="185420">
                        <a:lnSpc>
                          <a:spcPct val="149400"/>
                        </a:lnSpc>
                      </a:pPr>
                      <a:r>
                        <a:rPr sz="1500" dirty="0">
                          <a:latin typeface="Lucida Sans"/>
                          <a:cs typeface="Lucida Sans"/>
                        </a:rPr>
                        <a:t>Space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for</a:t>
                      </a:r>
                      <a:r>
                        <a:rPr sz="1500" spc="-6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dirty="0">
                          <a:latin typeface="Courier"/>
                          <a:cs typeface="Courier"/>
                        </a:rPr>
                        <a:t>a </a:t>
                      </a:r>
                      <a:r>
                        <a:rPr sz="1200" spc="-5" dirty="0">
                          <a:latin typeface="Lucida Sans"/>
                          <a:cs typeface="Lucida Sans"/>
                        </a:rPr>
                        <a:t>Dyn</a:t>
                      </a:r>
                      <a:r>
                        <a:rPr sz="1200" spc="5" dirty="0"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1200" spc="-5" dirty="0">
                          <a:latin typeface="Lucida Sans"/>
                          <a:cs typeface="Lucida Sans"/>
                        </a:rPr>
                        <a:t>mi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c </a:t>
                      </a:r>
                      <a:r>
                        <a:rPr sz="1200" spc="-5" dirty="0">
                          <a:latin typeface="Lucida Sans"/>
                          <a:cs typeface="Lucida Sans"/>
                        </a:rPr>
                        <a:t>Lin</a:t>
                      </a:r>
                      <a:r>
                        <a:rPr sz="1200" dirty="0">
                          <a:latin typeface="Lucida Sans"/>
                          <a:cs typeface="Lucida Sans"/>
                        </a:rPr>
                        <a:t>k</a:t>
                      </a:r>
                      <a:r>
                        <a:rPr sz="1200" spc="-5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35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spc="-5" dirty="0">
                          <a:latin typeface="Courier"/>
                          <a:cs typeface="Courier"/>
                        </a:rPr>
                        <a:t>N</a:t>
                      </a:r>
                      <a:r>
                        <a:rPr sz="1350" spc="5" dirty="0">
                          <a:latin typeface="Courier"/>
                          <a:cs typeface="Courier"/>
                        </a:rPr>
                        <a:t>u</a:t>
                      </a:r>
                      <a:r>
                        <a:rPr sz="1350" spc="-5" dirty="0">
                          <a:latin typeface="Courier"/>
                          <a:cs typeface="Courier"/>
                        </a:rPr>
                        <a:t>ll </a:t>
                      </a:r>
                      <a:r>
                        <a:rPr sz="1500" spc="5" dirty="0"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c </a:t>
                      </a:r>
                      <a:r>
                        <a:rPr sz="1500" spc="-10" dirty="0">
                          <a:latin typeface="Lucida Sans"/>
                          <a:cs typeface="Lucida Sans"/>
                        </a:rPr>
                        <a:t>L</a:t>
                      </a:r>
                      <a:r>
                        <a:rPr sz="1500" spc="-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500" spc="5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500" dirty="0">
                          <a:latin typeface="Lucida Sans"/>
                          <a:cs typeface="Lucida Sans"/>
                        </a:rPr>
                        <a:t>k</a:t>
                      </a:r>
                      <a:r>
                        <a:rPr sz="1500" spc="-14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35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35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spc="-5" dirty="0">
                          <a:latin typeface="Courier"/>
                          <a:cs typeface="Courier"/>
                        </a:rPr>
                        <a:t>N</a:t>
                      </a:r>
                      <a:r>
                        <a:rPr sz="1350" spc="5" dirty="0">
                          <a:latin typeface="Courier"/>
                          <a:cs typeface="Courier"/>
                        </a:rPr>
                        <a:t>u</a:t>
                      </a:r>
                      <a:r>
                        <a:rPr sz="1350" spc="-5" dirty="0">
                          <a:latin typeface="Courier"/>
                          <a:cs typeface="Courier"/>
                        </a:rPr>
                        <a:t>ll</a:t>
                      </a:r>
                      <a:endParaRPr sz="135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15875">
                      <a:solidFill>
                        <a:srgbClr val="000000"/>
                      </a:solidFill>
                      <a:prstDash val="solid"/>
                    </a:lnL>
                    <a:lnR w="16636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10200" cy="4594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525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our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30" dirty="0">
                <a:latin typeface="Lucida Sans"/>
                <a:cs typeface="Lucida Sans"/>
              </a:rPr>
              <a:t>x</a:t>
            </a:r>
            <a:r>
              <a:rPr sz="2600" spc="-15" dirty="0">
                <a:latin typeface="Lucida Sans"/>
                <a:cs typeface="Lucida Sans"/>
              </a:rPr>
              <a:t>ample,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static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links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 both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spc="-15" dirty="0">
                <a:latin typeface="Lucida Sans"/>
                <a:cs typeface="Lucida Sans"/>
              </a:rPr>
              <a:t>’s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, since</a:t>
            </a:r>
            <a:r>
              <a:rPr sz="2600" spc="-10" dirty="0">
                <a:latin typeface="Lucida Sans"/>
                <a:cs typeface="Lucida Sans"/>
              </a:rPr>
              <a:t> it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b="1" spc="-74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en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oses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spc="-20" dirty="0">
                <a:latin typeface="Lucida Sans"/>
                <a:cs typeface="Lucida Sans"/>
              </a:rPr>
              <a:t>’s definition.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In e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aluatin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express</a:t>
            </a:r>
            <a:r>
              <a:rPr sz="2600" spc="-20" dirty="0">
                <a:latin typeface="Lucida Sans"/>
                <a:cs typeface="Lucida Sans"/>
              </a:rPr>
              <a:t>ion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a+b </a:t>
            </a:r>
            <a:r>
              <a:rPr sz="2600" spc="-15" dirty="0">
                <a:latin typeface="Lucida Sans"/>
                <a:cs typeface="Lucida Sans"/>
              </a:rPr>
              <a:t>that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b="1" spc="-74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return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, </a:t>
            </a:r>
            <a:r>
              <a:rPr sz="2600" b="1" spc="-20" dirty="0">
                <a:latin typeface="Courier"/>
                <a:cs typeface="Courier"/>
              </a:rPr>
              <a:t>b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ing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</a:t>
            </a:r>
            <a:r>
              <a:rPr sz="2600" spc="-10" dirty="0">
                <a:latin typeface="Lucida Sans"/>
                <a:cs typeface="Lucida Sans"/>
              </a:rPr>
              <a:t>al </a:t>
            </a:r>
            <a:r>
              <a:rPr sz="2600" spc="-15" dirty="0">
                <a:latin typeface="Lucida Sans"/>
                <a:cs typeface="Lucida Sans"/>
              </a:rPr>
              <a:t>to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spc="-10" dirty="0">
                <a:latin typeface="Lucida Sans"/>
                <a:cs typeface="Lucida Sans"/>
              </a:rPr>
              <a:t>, 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directly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through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frame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pointer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Variable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a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loc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-15" dirty="0">
                <a:latin typeface="Lucida Sans"/>
                <a:cs typeface="Lucida Sans"/>
              </a:rPr>
              <a:t> 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bu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also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visible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b="1" spc="-73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beca</a:t>
            </a:r>
            <a:r>
              <a:rPr sz="2600" spc="-10" dirty="0">
                <a:latin typeface="Lucida Sans"/>
                <a:cs typeface="Lucida Sans"/>
              </a:rPr>
              <a:t>us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st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20" dirty="0">
                <a:latin typeface="Lucida Sans"/>
                <a:cs typeface="Lucida Sans"/>
              </a:rPr>
              <a:t>in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a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 extracting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spc="-15" dirty="0">
                <a:latin typeface="Lucida Sans"/>
                <a:cs typeface="Lucida Sans"/>
              </a:rPr>
              <a:t>’s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static</a:t>
            </a:r>
            <a:r>
              <a:rPr sz="2600" spc="-10" dirty="0">
                <a:latin typeface="Lucida Sans"/>
                <a:cs typeface="Lucida Sans"/>
              </a:rPr>
              <a:t> lin</a:t>
            </a:r>
            <a:r>
              <a:rPr sz="2600" spc="-25" dirty="0">
                <a:latin typeface="Lucida Sans"/>
                <a:cs typeface="Lucida Sans"/>
              </a:rPr>
              <a:t>k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then us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address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(p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appropriate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offset)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Displays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985" marR="21590">
              <a:lnSpc>
                <a:spcPts val="2700"/>
              </a:lnSpc>
            </a:pPr>
            <a:r>
              <a:rPr spc="-20" dirty="0"/>
              <a:t>An</a:t>
            </a:r>
            <a:r>
              <a:rPr spc="-90" dirty="0"/>
              <a:t> </a:t>
            </a:r>
            <a:r>
              <a:rPr spc="-20" dirty="0"/>
              <a:t>alter</a:t>
            </a:r>
            <a:r>
              <a:rPr spc="-10" dirty="0"/>
              <a:t>n</a:t>
            </a:r>
            <a:r>
              <a:rPr spc="-20" dirty="0"/>
              <a:t>ativ</a:t>
            </a:r>
            <a:r>
              <a:rPr spc="-15" dirty="0"/>
              <a:t>e</a:t>
            </a:r>
            <a:r>
              <a:rPr spc="-95" dirty="0"/>
              <a:t> </a:t>
            </a:r>
            <a:r>
              <a:rPr spc="-15" dirty="0"/>
              <a:t>to</a:t>
            </a:r>
            <a:r>
              <a:rPr spc="-105" dirty="0"/>
              <a:t> </a:t>
            </a:r>
            <a:r>
              <a:rPr spc="-20" dirty="0"/>
              <a:t>u</a:t>
            </a:r>
            <a:r>
              <a:rPr spc="-5" dirty="0"/>
              <a:t>s</a:t>
            </a:r>
            <a:r>
              <a:rPr spc="-10" dirty="0"/>
              <a:t>in</a:t>
            </a:r>
            <a:r>
              <a:rPr spc="-20" dirty="0"/>
              <a:t>g</a:t>
            </a:r>
            <a:r>
              <a:rPr spc="-100" dirty="0"/>
              <a:t> </a:t>
            </a:r>
            <a:r>
              <a:rPr spc="-15" dirty="0"/>
              <a:t>static</a:t>
            </a:r>
            <a:r>
              <a:rPr spc="-110" dirty="0"/>
              <a:t> </a:t>
            </a:r>
            <a:r>
              <a:rPr spc="-10" dirty="0"/>
              <a:t>lin</a:t>
            </a:r>
            <a:r>
              <a:rPr spc="-25" dirty="0"/>
              <a:t>k</a:t>
            </a:r>
            <a:r>
              <a:rPr spc="-15" dirty="0"/>
              <a:t>s to</a:t>
            </a:r>
            <a:r>
              <a:rPr spc="-10" dirty="0"/>
              <a:t> </a:t>
            </a:r>
            <a:r>
              <a:rPr spc="-15" dirty="0"/>
              <a:t>access</a:t>
            </a:r>
            <a:r>
              <a:rPr dirty="0"/>
              <a:t> </a:t>
            </a:r>
            <a:r>
              <a:rPr spc="-15" dirty="0"/>
              <a:t>frames of</a:t>
            </a:r>
            <a:r>
              <a:rPr spc="-5" dirty="0"/>
              <a:t> </a:t>
            </a:r>
            <a:r>
              <a:rPr spc="-15" dirty="0"/>
              <a:t>enclosing routi</a:t>
            </a:r>
            <a:r>
              <a:rPr spc="-10" dirty="0"/>
              <a:t>n</a:t>
            </a:r>
            <a:r>
              <a:rPr spc="-15" dirty="0"/>
              <a:t>es</a:t>
            </a:r>
            <a:r>
              <a:rPr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0" dirty="0"/>
              <a:t>us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15" dirty="0"/>
              <a:t>of</a:t>
            </a:r>
            <a:r>
              <a:rPr dirty="0"/>
              <a:t> </a:t>
            </a:r>
            <a:r>
              <a:rPr spc="-15" dirty="0"/>
              <a:t>a</a:t>
            </a:r>
            <a:r>
              <a:rPr spc="5" dirty="0"/>
              <a:t> </a:t>
            </a:r>
            <a:r>
              <a:rPr sz="2700" i="1" spc="-30" dirty="0">
                <a:latin typeface="Lucida Sans"/>
                <a:cs typeface="Lucida Sans"/>
              </a:rPr>
              <a:t>di</a:t>
            </a:r>
            <a:r>
              <a:rPr sz="2700" i="1" spc="-25" dirty="0">
                <a:latin typeface="Lucida Sans"/>
                <a:cs typeface="Lucida Sans"/>
              </a:rPr>
              <a:t>sp</a:t>
            </a:r>
            <a:r>
              <a:rPr sz="2700" i="1" spc="-30" dirty="0">
                <a:latin typeface="Lucida Sans"/>
                <a:cs typeface="Lucida Sans"/>
              </a:rPr>
              <a:t>l</a:t>
            </a:r>
            <a:r>
              <a:rPr sz="2700" i="1" spc="-180" dirty="0">
                <a:latin typeface="Lucida Sans"/>
                <a:cs typeface="Lucida Sans"/>
              </a:rPr>
              <a:t>ay</a:t>
            </a:r>
            <a:r>
              <a:rPr spc="-10" dirty="0"/>
              <a:t>.</a:t>
            </a:r>
            <a:endParaRPr sz="2700" dirty="0">
              <a:latin typeface="Lucida Sans"/>
              <a:cs typeface="Lucida Sans"/>
            </a:endParaRPr>
          </a:p>
          <a:p>
            <a:pPr marL="387985" marR="26034">
              <a:lnSpc>
                <a:spcPts val="2700"/>
              </a:lnSpc>
              <a:spcBef>
                <a:spcPts val="790"/>
              </a:spcBef>
            </a:pPr>
            <a:r>
              <a:rPr spc="-20" dirty="0"/>
              <a:t>A</a:t>
            </a:r>
            <a:r>
              <a:rPr spc="-35" dirty="0"/>
              <a:t> </a:t>
            </a:r>
            <a:r>
              <a:rPr spc="-15" dirty="0"/>
              <a:t>display</a:t>
            </a:r>
            <a:r>
              <a:rPr spc="-25" dirty="0"/>
              <a:t> </a:t>
            </a:r>
            <a:r>
              <a:rPr spc="-15" dirty="0"/>
              <a:t>generali</a:t>
            </a:r>
            <a:r>
              <a:rPr spc="-20" dirty="0"/>
              <a:t>z</a:t>
            </a:r>
            <a:r>
              <a:rPr spc="-15" dirty="0"/>
              <a:t>es</a:t>
            </a:r>
            <a:r>
              <a:rPr spc="-40" dirty="0"/>
              <a:t> </a:t>
            </a:r>
            <a:r>
              <a:rPr spc="-15" dirty="0"/>
              <a:t>our</a:t>
            </a:r>
            <a:r>
              <a:rPr spc="-40" dirty="0"/>
              <a:t> </a:t>
            </a:r>
            <a:r>
              <a:rPr spc="-10" dirty="0"/>
              <a:t>us</a:t>
            </a:r>
            <a:r>
              <a:rPr spc="-15" dirty="0"/>
              <a:t>e</a:t>
            </a:r>
            <a:r>
              <a:rPr spc="-45" dirty="0"/>
              <a:t> </a:t>
            </a:r>
            <a:r>
              <a:rPr spc="-15" dirty="0"/>
              <a:t>of</a:t>
            </a:r>
            <a:r>
              <a:rPr spc="-40" dirty="0"/>
              <a:t> </a:t>
            </a:r>
            <a:r>
              <a:rPr spc="-15" dirty="0"/>
              <a:t>a frame</a:t>
            </a:r>
            <a:r>
              <a:rPr spc="-5" dirty="0"/>
              <a:t> </a:t>
            </a:r>
            <a:r>
              <a:rPr spc="-15" dirty="0"/>
              <a:t>pointer.</a:t>
            </a:r>
            <a:r>
              <a:rPr spc="10" dirty="0"/>
              <a:t> </a:t>
            </a:r>
            <a:r>
              <a:rPr spc="-15" dirty="0"/>
              <a:t>Rather</a:t>
            </a:r>
            <a:r>
              <a:rPr spc="5" dirty="0"/>
              <a:t> </a:t>
            </a:r>
            <a:r>
              <a:rPr spc="-15" dirty="0"/>
              <a:t>than maintaining a</a:t>
            </a:r>
            <a:r>
              <a:rPr dirty="0"/>
              <a:t> </a:t>
            </a:r>
            <a:r>
              <a:rPr spc="-15" dirty="0"/>
              <a:t>single</a:t>
            </a:r>
            <a:r>
              <a:rPr dirty="0"/>
              <a:t> </a:t>
            </a:r>
            <a:r>
              <a:rPr spc="-15" dirty="0"/>
              <a:t>register,</a:t>
            </a:r>
            <a:r>
              <a:rPr spc="10" dirty="0"/>
              <a:t> </a:t>
            </a:r>
            <a:r>
              <a:rPr spc="-20" dirty="0"/>
              <a:t>we</a:t>
            </a:r>
            <a:r>
              <a:rPr spc="-15" dirty="0"/>
              <a:t> maintain</a:t>
            </a:r>
            <a:r>
              <a:rPr spc="-10" dirty="0"/>
              <a:t> </a:t>
            </a:r>
            <a:r>
              <a:rPr spc="-15" dirty="0"/>
              <a:t>a</a:t>
            </a:r>
            <a:r>
              <a:rPr spc="5" dirty="0"/>
              <a:t> </a:t>
            </a:r>
            <a:r>
              <a:rPr sz="2700" i="1" spc="-30" dirty="0">
                <a:latin typeface="Lucida Sans"/>
                <a:cs typeface="Lucida Sans"/>
              </a:rPr>
              <a:t>set</a:t>
            </a:r>
            <a:r>
              <a:rPr sz="2700" i="1" spc="-40" dirty="0">
                <a:latin typeface="Lucida Sans"/>
                <a:cs typeface="Lucida Sans"/>
              </a:rPr>
              <a:t> </a:t>
            </a:r>
            <a:r>
              <a:rPr sz="2700" i="1" spc="-15" dirty="0">
                <a:latin typeface="Lucida Sans"/>
                <a:cs typeface="Lucida Sans"/>
              </a:rPr>
              <a:t>of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700" i="1" spc="-85" dirty="0">
                <a:latin typeface="Lucida Sans"/>
                <a:cs typeface="Lucida Sans"/>
              </a:rPr>
              <a:t>reg</a:t>
            </a:r>
            <a:r>
              <a:rPr sz="2700" i="1" spc="-45" dirty="0">
                <a:latin typeface="Lucida Sans"/>
                <a:cs typeface="Lucida Sans"/>
              </a:rPr>
              <a:t>i</a:t>
            </a:r>
            <a:r>
              <a:rPr sz="2700" i="1" spc="10" dirty="0">
                <a:latin typeface="Lucida Sans"/>
                <a:cs typeface="Lucida Sans"/>
              </a:rPr>
              <a:t>s</a:t>
            </a:r>
            <a:r>
              <a:rPr sz="2700" i="1" spc="-80" dirty="0">
                <a:latin typeface="Lucida Sans"/>
                <a:cs typeface="Lucida Sans"/>
              </a:rPr>
              <a:t>ters</a:t>
            </a:r>
            <a:r>
              <a:rPr sz="2700" i="1" spc="-20" dirty="0">
                <a:latin typeface="Lucida Sans"/>
                <a:cs typeface="Lucida Sans"/>
              </a:rPr>
              <a:t> </a:t>
            </a:r>
            <a:r>
              <a:rPr spc="-15" dirty="0"/>
              <a:t>which compri</a:t>
            </a:r>
            <a:r>
              <a:rPr spc="-10" dirty="0"/>
              <a:t>s</a:t>
            </a:r>
            <a:r>
              <a:rPr spc="-15" dirty="0"/>
              <a:t>e</a:t>
            </a:r>
            <a:r>
              <a:rPr spc="-10" dirty="0"/>
              <a:t> th</a:t>
            </a:r>
            <a:r>
              <a:rPr spc="-15" dirty="0"/>
              <a:t>e</a:t>
            </a:r>
            <a:r>
              <a:rPr spc="5" dirty="0"/>
              <a:t> </a:t>
            </a:r>
            <a:r>
              <a:rPr spc="-15" dirty="0"/>
              <a:t>di</a:t>
            </a:r>
            <a:r>
              <a:rPr spc="-10" dirty="0"/>
              <a:t>sp</a:t>
            </a:r>
            <a:r>
              <a:rPr spc="-20" dirty="0"/>
              <a:t>l</a:t>
            </a:r>
            <a:r>
              <a:rPr spc="-10" dirty="0"/>
              <a:t>a</a:t>
            </a:r>
            <a:r>
              <a:rPr spc="-15" dirty="0"/>
              <a:t>y.</a:t>
            </a:r>
            <a:endParaRPr sz="2700" dirty="0">
              <a:latin typeface="Lucida Sans"/>
              <a:cs typeface="Lucida Sans"/>
            </a:endParaRPr>
          </a:p>
          <a:p>
            <a:pPr marL="387985" marR="561340">
              <a:lnSpc>
                <a:spcPts val="2700"/>
              </a:lnSpc>
              <a:spcBef>
                <a:spcPts val="805"/>
              </a:spcBef>
            </a:pPr>
            <a:r>
              <a:rPr spc="-10" dirty="0"/>
              <a:t>If </a:t>
            </a:r>
            <a:r>
              <a:rPr spc="-20" dirty="0"/>
              <a:t>procedur</a:t>
            </a:r>
            <a:r>
              <a:rPr spc="-15" dirty="0"/>
              <a:t>e</a:t>
            </a:r>
            <a:r>
              <a:rPr spc="10" dirty="0"/>
              <a:t> </a:t>
            </a:r>
            <a:r>
              <a:rPr spc="-20" dirty="0"/>
              <a:t>d</a:t>
            </a:r>
            <a:r>
              <a:rPr spc="10" dirty="0"/>
              <a:t>e</a:t>
            </a:r>
            <a:r>
              <a:rPr spc="-15" dirty="0"/>
              <a:t>finitions</a:t>
            </a:r>
            <a:r>
              <a:rPr spc="-10" dirty="0"/>
              <a:t> </a:t>
            </a:r>
            <a:r>
              <a:rPr spc="-15" dirty="0"/>
              <a:t>nest</a:t>
            </a:r>
            <a:r>
              <a:rPr spc="5" dirty="0"/>
              <a:t> </a:t>
            </a:r>
            <a:r>
              <a:rPr sz="2700" i="1" spc="-65" dirty="0">
                <a:latin typeface="Lucida Sans"/>
                <a:cs typeface="Lucida Sans"/>
              </a:rPr>
              <a:t>n </a:t>
            </a:r>
            <a:r>
              <a:rPr spc="-20" dirty="0"/>
              <a:t>deep</a:t>
            </a:r>
            <a:r>
              <a:rPr spc="5" dirty="0"/>
              <a:t> </a:t>
            </a:r>
            <a:r>
              <a:rPr spc="-15" dirty="0"/>
              <a:t>(this</a:t>
            </a:r>
            <a:r>
              <a:rPr spc="10" dirty="0"/>
              <a:t> </a:t>
            </a:r>
            <a:r>
              <a:rPr spc="-15" dirty="0"/>
              <a:t>can</a:t>
            </a:r>
            <a:r>
              <a:rPr spc="5" dirty="0"/>
              <a:t> </a:t>
            </a:r>
            <a:r>
              <a:rPr spc="-20" dirty="0"/>
              <a:t>be</a:t>
            </a:r>
            <a:r>
              <a:rPr spc="5" dirty="0"/>
              <a:t> </a:t>
            </a:r>
            <a:r>
              <a:rPr spc="-15" dirty="0"/>
              <a:t>easily determined</a:t>
            </a:r>
            <a:r>
              <a:rPr spc="15" dirty="0"/>
              <a:t> </a:t>
            </a:r>
            <a:r>
              <a:rPr spc="-15" dirty="0"/>
              <a:t>by</a:t>
            </a:r>
            <a:r>
              <a:rPr spc="-5" dirty="0"/>
              <a:t> </a:t>
            </a:r>
            <a:r>
              <a:rPr spc="-15" dirty="0"/>
              <a:t>examining</a:t>
            </a:r>
            <a:r>
              <a:rPr spc="5" dirty="0"/>
              <a:t> </a:t>
            </a:r>
            <a:r>
              <a:rPr spc="-15" dirty="0"/>
              <a:t>a program’s</a:t>
            </a:r>
            <a:r>
              <a:rPr spc="15" dirty="0"/>
              <a:t> </a:t>
            </a:r>
            <a:r>
              <a:rPr spc="-10" dirty="0"/>
              <a:t>A</a:t>
            </a:r>
            <a:r>
              <a:rPr spc="-20" dirty="0"/>
              <a:t>ST</a:t>
            </a:r>
            <a:r>
              <a:rPr spc="-5" dirty="0"/>
              <a:t>)</a:t>
            </a:r>
            <a:r>
              <a:rPr spc="-10" dirty="0"/>
              <a:t>,</a:t>
            </a:r>
            <a:r>
              <a:rPr dirty="0"/>
              <a:t> </a:t>
            </a:r>
            <a:r>
              <a:rPr spc="-20" dirty="0"/>
              <a:t>we</a:t>
            </a:r>
            <a:r>
              <a:rPr dirty="0"/>
              <a:t> </a:t>
            </a:r>
            <a:r>
              <a:rPr spc="-20" dirty="0"/>
              <a:t>need</a:t>
            </a:r>
            <a:r>
              <a:rPr spc="15" dirty="0"/>
              <a:t> </a:t>
            </a:r>
            <a:r>
              <a:rPr sz="2700" i="1" spc="-70" dirty="0">
                <a:latin typeface="Lucida Sans"/>
                <a:cs typeface="Lucida Sans"/>
              </a:rPr>
              <a:t>n+</a:t>
            </a:r>
            <a:r>
              <a:rPr sz="2700" i="1" spc="-420" dirty="0">
                <a:latin typeface="Lucida Sans"/>
                <a:cs typeface="Lucida Sans"/>
              </a:rPr>
              <a:t> </a:t>
            </a:r>
            <a:r>
              <a:rPr sz="2700" i="1" spc="-70" dirty="0">
                <a:latin typeface="Lucida Sans"/>
                <a:cs typeface="Lucida Sans"/>
              </a:rPr>
              <a:t>1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pc="-15" dirty="0"/>
              <a:t>display</a:t>
            </a:r>
            <a:r>
              <a:rPr spc="15" dirty="0"/>
              <a:t> </a:t>
            </a:r>
            <a:r>
              <a:rPr spc="-15" dirty="0"/>
              <a:t>registers.</a:t>
            </a:r>
            <a:endParaRPr sz="2700" dirty="0">
              <a:latin typeface="Lucida Sans"/>
              <a:cs typeface="Lucida Sans"/>
            </a:endParaRPr>
          </a:p>
          <a:p>
            <a:pPr marL="387985" marR="85090">
              <a:lnSpc>
                <a:spcPts val="2700"/>
              </a:lnSpc>
              <a:spcBef>
                <a:spcPts val="805"/>
              </a:spcBef>
            </a:pPr>
            <a:r>
              <a:rPr spc="-15" dirty="0"/>
              <a:t>Each procedure</a:t>
            </a:r>
            <a:r>
              <a:rPr dirty="0"/>
              <a:t> </a:t>
            </a:r>
            <a:r>
              <a:rPr spc="-20" dirty="0"/>
              <a:t>de</a:t>
            </a:r>
            <a:r>
              <a:rPr spc="-5" dirty="0"/>
              <a:t>f</a:t>
            </a:r>
            <a:r>
              <a:rPr spc="-20" dirty="0"/>
              <a:t>i</a:t>
            </a:r>
            <a:r>
              <a:rPr spc="-15" dirty="0"/>
              <a:t>n</a:t>
            </a:r>
            <a:r>
              <a:rPr spc="-20" dirty="0"/>
              <a:t>i</a:t>
            </a:r>
            <a:r>
              <a:rPr spc="-15" dirty="0"/>
              <a:t>tion</a:t>
            </a:r>
            <a:r>
              <a:rPr dirty="0"/>
              <a:t> </a:t>
            </a:r>
            <a:r>
              <a:rPr spc="-20" dirty="0"/>
              <a:t>i</a:t>
            </a:r>
            <a:r>
              <a:rPr spc="-15" dirty="0"/>
              <a:t>s tag</a:t>
            </a:r>
            <a:r>
              <a:rPr spc="-5" dirty="0"/>
              <a:t>g</a:t>
            </a:r>
            <a:r>
              <a:rPr spc="-20" dirty="0"/>
              <a:t>ed</a:t>
            </a:r>
            <a:r>
              <a:rPr spc="-5" dirty="0"/>
              <a:t> </a:t>
            </a:r>
            <a:r>
              <a:rPr spc="-10" dirty="0"/>
              <a:t>wit</a:t>
            </a:r>
            <a:r>
              <a:rPr spc="-20" dirty="0"/>
              <a:t>h</a:t>
            </a:r>
            <a:r>
              <a:rPr spc="-10"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10" dirty="0"/>
              <a:t>nestin</a:t>
            </a:r>
            <a:r>
              <a:rPr spc="-20" dirty="0"/>
              <a:t>g</a:t>
            </a:r>
            <a:r>
              <a:rPr spc="-15" dirty="0"/>
              <a:t> level. Procedures</a:t>
            </a:r>
            <a:r>
              <a:rPr spc="-5" dirty="0"/>
              <a:t> </a:t>
            </a:r>
            <a:r>
              <a:rPr spc="-10" dirty="0"/>
              <a:t>n</a:t>
            </a:r>
            <a:r>
              <a:rPr spc="-15" dirty="0"/>
              <a:t>ot</a:t>
            </a:r>
            <a:r>
              <a:rPr spc="-5" dirty="0"/>
              <a:t> </a:t>
            </a:r>
            <a:r>
              <a:rPr spc="-10" dirty="0"/>
              <a:t>n</a:t>
            </a:r>
            <a:r>
              <a:rPr spc="-20" dirty="0"/>
              <a:t>e</a:t>
            </a:r>
            <a:r>
              <a:rPr spc="-5" dirty="0"/>
              <a:t>s</a:t>
            </a:r>
            <a:r>
              <a:rPr spc="-15" dirty="0"/>
              <a:t>ted</a:t>
            </a:r>
            <a:r>
              <a:rPr spc="5" dirty="0"/>
              <a:t> </a:t>
            </a:r>
            <a:r>
              <a:rPr spc="-15" dirty="0"/>
              <a:t>within a</a:t>
            </a:r>
            <a:r>
              <a:rPr spc="-10" dirty="0"/>
              <a:t>n</a:t>
            </a:r>
            <a:r>
              <a:rPr spc="-15" dirty="0"/>
              <a:t>y other</a:t>
            </a:r>
            <a:r>
              <a:rPr dirty="0"/>
              <a:t> </a:t>
            </a:r>
            <a:r>
              <a:rPr spc="-15" dirty="0"/>
              <a:t>ro</a:t>
            </a:r>
            <a:r>
              <a:rPr spc="-10" dirty="0"/>
              <a:t>utin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10" dirty="0"/>
              <a:t>a</a:t>
            </a:r>
            <a:r>
              <a:rPr spc="-25" dirty="0"/>
              <a:t>r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10" dirty="0"/>
              <a:t>at</a:t>
            </a:r>
            <a:r>
              <a:rPr spc="-5" dirty="0"/>
              <a:t> </a:t>
            </a:r>
            <a:r>
              <a:rPr spc="-15" dirty="0"/>
              <a:t>level</a:t>
            </a:r>
            <a:r>
              <a:rPr dirty="0"/>
              <a:t> </a:t>
            </a:r>
            <a:r>
              <a:rPr spc="-15" dirty="0"/>
              <a:t>0.</a:t>
            </a:r>
          </a:p>
          <a:p>
            <a:pPr marL="387985" marR="5080">
              <a:lnSpc>
                <a:spcPts val="2700"/>
              </a:lnSpc>
            </a:pPr>
            <a:r>
              <a:rPr spc="-10" dirty="0"/>
              <a:t>Procedure</a:t>
            </a:r>
            <a:r>
              <a:rPr spc="-15" dirty="0"/>
              <a:t>s</a:t>
            </a:r>
            <a:r>
              <a:rPr spc="-210" dirty="0"/>
              <a:t> </a:t>
            </a:r>
            <a:r>
              <a:rPr spc="-10" dirty="0"/>
              <a:t>neste</a:t>
            </a:r>
            <a:r>
              <a:rPr spc="-20" dirty="0"/>
              <a:t>d</a:t>
            </a:r>
            <a:r>
              <a:rPr spc="-204" dirty="0"/>
              <a:t> </a:t>
            </a:r>
            <a:r>
              <a:rPr spc="-10" dirty="0"/>
              <a:t>withi</a:t>
            </a:r>
            <a:r>
              <a:rPr spc="-20" dirty="0"/>
              <a:t>n</a:t>
            </a:r>
            <a:r>
              <a:rPr spc="-204" dirty="0"/>
              <a:t> </a:t>
            </a:r>
            <a:r>
              <a:rPr spc="-15" dirty="0"/>
              <a:t>only</a:t>
            </a:r>
            <a:r>
              <a:rPr spc="-195" dirty="0"/>
              <a:t> </a:t>
            </a:r>
            <a:r>
              <a:rPr spc="-20" dirty="0"/>
              <a:t>one</a:t>
            </a:r>
            <a:r>
              <a:rPr spc="-15" dirty="0"/>
              <a:t> ro</a:t>
            </a:r>
            <a:r>
              <a:rPr spc="-10" dirty="0"/>
              <a:t>utin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15" dirty="0"/>
              <a:t>are</a:t>
            </a:r>
            <a:r>
              <a:rPr dirty="0"/>
              <a:t> </a:t>
            </a:r>
            <a:r>
              <a:rPr spc="-15" dirty="0"/>
              <a:t>at</a:t>
            </a:r>
            <a:r>
              <a:rPr spc="-5" dirty="0"/>
              <a:t> </a:t>
            </a:r>
            <a:r>
              <a:rPr spc="-15" dirty="0"/>
              <a:t>level</a:t>
            </a:r>
            <a:r>
              <a:rPr dirty="0"/>
              <a:t> </a:t>
            </a:r>
            <a:r>
              <a:rPr spc="-15" dirty="0"/>
              <a:t>1,</a:t>
            </a:r>
            <a:r>
              <a:rPr spc="-5" dirty="0"/>
              <a:t> </a:t>
            </a:r>
            <a:r>
              <a:rPr spc="-15" dirty="0"/>
              <a:t>etc.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12105" cy="457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9535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Frames </a:t>
            </a:r>
            <a:r>
              <a:rPr sz="2600" spc="-10" dirty="0">
                <a:latin typeface="Lucida Sans"/>
                <a:cs typeface="Lucida Sans"/>
              </a:rPr>
              <a:t>fo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routines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level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0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 always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display register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Arial"/>
                <a:cs typeface="Arial"/>
              </a:rPr>
              <a:t>D</a:t>
            </a:r>
            <a:r>
              <a:rPr sz="2600" spc="-5" dirty="0">
                <a:latin typeface="Arial"/>
                <a:cs typeface="Arial"/>
              </a:rPr>
              <a:t>0</a:t>
            </a:r>
            <a:r>
              <a:rPr sz="2600" spc="-10" dirty="0">
                <a:latin typeface="Lucida Sans"/>
                <a:cs typeface="Lucida Sans"/>
              </a:rPr>
              <a:t>. </a:t>
            </a: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ose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</a:t>
            </a:r>
            <a:r>
              <a:rPr sz="2600" spc="-5" dirty="0">
                <a:latin typeface="Lucida Sans"/>
                <a:cs typeface="Lucida Sans"/>
              </a:rPr>
              <a:t>v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1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 always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accessed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r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gister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Arial"/>
                <a:cs typeface="Arial"/>
              </a:rPr>
              <a:t>D</a:t>
            </a:r>
            <a:r>
              <a:rPr sz="2600" spc="-5" dirty="0">
                <a:latin typeface="Arial"/>
                <a:cs typeface="Arial"/>
              </a:rPr>
              <a:t>1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etc.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Whenever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procedure</a:t>
            </a:r>
            <a:r>
              <a:rPr sz="2600" spc="3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r</a:t>
            </a:r>
            <a:r>
              <a:rPr sz="2600" b="1" spc="-730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 executing,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ve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rect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 to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’s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plus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5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frames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</a:t>
            </a:r>
            <a:r>
              <a:rPr sz="2600" spc="-20" dirty="0">
                <a:latin typeface="Lucida Sans"/>
                <a:cs typeface="Lucida Sans"/>
              </a:rPr>
              <a:t> ro</a:t>
            </a:r>
            <a:r>
              <a:rPr sz="2600" spc="-10" dirty="0">
                <a:latin typeface="Lucida Sans"/>
                <a:cs typeface="Lucida Sans"/>
              </a:rPr>
              <a:t>ut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clo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Each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of</a:t>
            </a:r>
            <a:r>
              <a:rPr sz="2600" spc="-15" dirty="0">
                <a:latin typeface="Lucida Sans"/>
                <a:cs typeface="Lucida Sans"/>
              </a:rPr>
              <a:t> these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routines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mus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different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nestin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eve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hen</a:t>
            </a:r>
            <a:r>
              <a:rPr sz="2600" spc="-30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 will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differen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display</a:t>
            </a:r>
            <a:r>
              <a:rPr sz="2600" spc="-15" dirty="0">
                <a:latin typeface="Lucida Sans"/>
                <a:cs typeface="Lucida Sans"/>
              </a:rPr>
              <a:t> register.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161280" cy="711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810"/>
              </a:lnSpc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following </a:t>
            </a:r>
            <a:r>
              <a:rPr sz="2600" spc="-10" dirty="0">
                <a:latin typeface="Lucida Sans"/>
                <a:cs typeface="Lucida Sans"/>
              </a:rPr>
              <a:t>illu</a:t>
            </a:r>
            <a:r>
              <a:rPr sz="2600" spc="-15" dirty="0">
                <a:latin typeface="Lucida Sans"/>
                <a:cs typeface="Lucida Sans"/>
              </a:rPr>
              <a:t>strates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 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display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registers: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888" y="4927606"/>
            <a:ext cx="5422900" cy="3886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890">
              <a:lnSpc>
                <a:spcPts val="2700"/>
              </a:lnSpc>
            </a:pP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Courier"/>
                <a:cs typeface="Courier"/>
              </a:rPr>
              <a:t>q</a:t>
            </a:r>
            <a:r>
              <a:rPr sz="2600" spc="-74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nesting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level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1,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fr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ted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Arial"/>
                <a:cs typeface="Arial"/>
              </a:rPr>
              <a:t>D</a:t>
            </a:r>
            <a:r>
              <a:rPr sz="2600" spc="-5" dirty="0">
                <a:latin typeface="Arial"/>
                <a:cs typeface="Arial"/>
              </a:rPr>
              <a:t>1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Al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of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spc="-15" dirty="0">
                <a:latin typeface="Lucida Sans"/>
                <a:cs typeface="Lucida Sans"/>
              </a:rPr>
              <a:t>’s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</a:t>
            </a:r>
            <a:r>
              <a:rPr sz="2600" spc="-30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variables,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including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, are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fixe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offset</a:t>
            </a:r>
            <a:r>
              <a:rPr sz="2600" spc="-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relative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Arial"/>
                <a:cs typeface="Arial"/>
              </a:rPr>
              <a:t>D</a:t>
            </a:r>
            <a:r>
              <a:rPr sz="2600" spc="-5" dirty="0">
                <a:latin typeface="Arial"/>
                <a:cs typeface="Arial"/>
              </a:rPr>
              <a:t>1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b="1" spc="-74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nesting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level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0,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</a:t>
            </a:r>
            <a:r>
              <a:rPr sz="2600" spc="-1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ocal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ar</a:t>
            </a:r>
            <a:r>
              <a:rPr sz="2600" spc="-20" dirty="0">
                <a:latin typeface="Lucida Sans"/>
                <a:cs typeface="Lucida Sans"/>
              </a:rPr>
              <a:t>iab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re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via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Arial"/>
                <a:cs typeface="Arial"/>
              </a:rPr>
              <a:t>D0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Each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frame’s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contro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in</a:t>
            </a:r>
            <a:r>
              <a:rPr sz="2600" spc="-20" dirty="0">
                <a:latin typeface="Lucida Sans"/>
                <a:cs typeface="Lucida Sans"/>
              </a:rPr>
              <a:t>form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tion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cont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 a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slot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ious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valu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frame’s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dis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lay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register.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display register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saved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all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43315" y="3570719"/>
            <a:ext cx="1701164" cy="0"/>
          </a:xfrm>
          <a:custGeom>
            <a:avLst/>
            <a:gdLst/>
            <a:ahLst/>
            <a:cxnLst/>
            <a:rect l="l" t="t" r="r" b="b"/>
            <a:pathLst>
              <a:path w="1701164">
                <a:moveTo>
                  <a:pt x="0" y="0"/>
                </a:moveTo>
                <a:lnTo>
                  <a:pt x="170078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34193" y="2717279"/>
            <a:ext cx="0" cy="1734820"/>
          </a:xfrm>
          <a:custGeom>
            <a:avLst/>
            <a:gdLst/>
            <a:ahLst/>
            <a:cxnLst/>
            <a:rect l="l" t="t" r="r" b="b"/>
            <a:pathLst>
              <a:path h="1734820">
                <a:moveTo>
                  <a:pt x="0" y="0"/>
                </a:moveTo>
                <a:lnTo>
                  <a:pt x="0" y="1734312"/>
                </a:lnTo>
              </a:path>
            </a:pathLst>
          </a:custGeom>
          <a:ln w="210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50935" y="4445495"/>
            <a:ext cx="1687195" cy="0"/>
          </a:xfrm>
          <a:custGeom>
            <a:avLst/>
            <a:gdLst/>
            <a:ahLst/>
            <a:cxnLst/>
            <a:rect l="l" t="t" r="r" b="b"/>
            <a:pathLst>
              <a:path w="1687195">
                <a:moveTo>
                  <a:pt x="0" y="0"/>
                </a:moveTo>
                <a:lnTo>
                  <a:pt x="168706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53221" y="2711183"/>
            <a:ext cx="0" cy="1734820"/>
          </a:xfrm>
          <a:custGeom>
            <a:avLst/>
            <a:gdLst/>
            <a:ahLst/>
            <a:cxnLst/>
            <a:rect l="l" t="t" r="r" b="b"/>
            <a:pathLst>
              <a:path h="1734820">
                <a:moveTo>
                  <a:pt x="0" y="0"/>
                </a:moveTo>
                <a:lnTo>
                  <a:pt x="0" y="1734311"/>
                </a:lnTo>
              </a:path>
            </a:pathLst>
          </a:custGeom>
          <a:ln w="210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50935" y="388466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88095" y="38846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75547" y="38846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62999" y="38846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50451" y="38846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37903" y="38846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25355" y="388466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12807" y="388466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00259" y="388466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87711" y="388466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0935" y="41650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88095" y="41650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75547" y="41650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62999" y="41650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50451" y="41650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37903" y="41650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25355" y="416507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12807" y="416507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700259" y="416507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87711" y="41650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44839" y="1874507"/>
            <a:ext cx="1689100" cy="0"/>
          </a:xfrm>
          <a:custGeom>
            <a:avLst/>
            <a:gdLst/>
            <a:ahLst/>
            <a:cxnLst/>
            <a:rect l="l" t="t" r="r" b="b"/>
            <a:pathLst>
              <a:path w="1689100">
                <a:moveTo>
                  <a:pt x="0" y="0"/>
                </a:moveTo>
                <a:lnTo>
                  <a:pt x="168859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27335" y="1874507"/>
            <a:ext cx="0" cy="858519"/>
          </a:xfrm>
          <a:custGeom>
            <a:avLst/>
            <a:gdLst/>
            <a:ahLst/>
            <a:cxnLst/>
            <a:rect l="l" t="t" r="r" b="b"/>
            <a:pathLst>
              <a:path h="858519">
                <a:moveTo>
                  <a:pt x="0" y="0"/>
                </a:moveTo>
                <a:lnTo>
                  <a:pt x="0" y="858011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238743" y="2721851"/>
            <a:ext cx="1697989" cy="0"/>
          </a:xfrm>
          <a:custGeom>
            <a:avLst/>
            <a:gdLst/>
            <a:ahLst/>
            <a:cxnLst/>
            <a:rect l="l" t="t" r="r" b="b"/>
            <a:pathLst>
              <a:path w="1697989">
                <a:moveTo>
                  <a:pt x="0" y="0"/>
                </a:moveTo>
                <a:lnTo>
                  <a:pt x="1697736" y="0"/>
                </a:lnTo>
              </a:path>
            </a:pathLst>
          </a:custGeom>
          <a:ln w="226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244839" y="1868411"/>
            <a:ext cx="0" cy="858519"/>
          </a:xfrm>
          <a:custGeom>
            <a:avLst/>
            <a:gdLst/>
            <a:ahLst/>
            <a:cxnLst/>
            <a:rect l="l" t="t" r="r" b="b"/>
            <a:pathLst>
              <a:path h="858519">
                <a:moveTo>
                  <a:pt x="0" y="0"/>
                </a:moveTo>
                <a:lnTo>
                  <a:pt x="0" y="858011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38743" y="213968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77427" y="213968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564879" y="213968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52331" y="213968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39783" y="213968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127235" y="213968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314687" y="213968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00615" y="213968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88067" y="213968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75519" y="2139683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38743" y="244905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377427" y="24490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64879" y="24490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752331" y="24490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39783" y="24490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127235" y="24490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314687" y="244905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500615" y="2449055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688067" y="2449055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75519" y="2449055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249411" y="2717279"/>
            <a:ext cx="1681480" cy="853440"/>
          </a:xfrm>
          <a:custGeom>
            <a:avLst/>
            <a:gdLst/>
            <a:ahLst/>
            <a:cxnLst/>
            <a:rect l="l" t="t" r="r" b="b"/>
            <a:pathLst>
              <a:path w="1681479" h="853439">
                <a:moveTo>
                  <a:pt x="0" y="0"/>
                </a:moveTo>
                <a:lnTo>
                  <a:pt x="1680971" y="0"/>
                </a:lnTo>
                <a:lnTo>
                  <a:pt x="1680971" y="853440"/>
                </a:lnTo>
                <a:lnTo>
                  <a:pt x="0" y="8534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243315" y="300836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80475" y="30083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567927" y="30083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755379" y="30083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942831" y="30083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130283" y="30083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317735" y="30083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505187" y="30083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692639" y="300836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880091" y="300836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243315" y="33268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80475" y="33268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567927" y="33268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755379" y="33268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942831" y="33268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130283" y="33268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317735" y="33268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505187" y="33268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692639" y="332687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880091" y="33268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344911" y="1808975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79" h="104139">
                <a:moveTo>
                  <a:pt x="182879" y="51816"/>
                </a:moveTo>
                <a:lnTo>
                  <a:pt x="170687" y="51816"/>
                </a:lnTo>
                <a:lnTo>
                  <a:pt x="170687" y="87728"/>
                </a:lnTo>
                <a:lnTo>
                  <a:pt x="178307" y="89916"/>
                </a:lnTo>
                <a:lnTo>
                  <a:pt x="175259" y="102108"/>
                </a:lnTo>
                <a:lnTo>
                  <a:pt x="182879" y="103632"/>
                </a:lnTo>
                <a:lnTo>
                  <a:pt x="182879" y="51816"/>
                </a:lnTo>
                <a:close/>
              </a:path>
              <a:path w="182879" h="104139">
                <a:moveTo>
                  <a:pt x="21335" y="45720"/>
                </a:moveTo>
                <a:lnTo>
                  <a:pt x="0" y="51816"/>
                </a:lnTo>
                <a:lnTo>
                  <a:pt x="175259" y="102108"/>
                </a:lnTo>
                <a:lnTo>
                  <a:pt x="170687" y="96012"/>
                </a:lnTo>
                <a:lnTo>
                  <a:pt x="170687" y="87728"/>
                </a:lnTo>
                <a:lnTo>
                  <a:pt x="66845" y="57912"/>
                </a:lnTo>
                <a:lnTo>
                  <a:pt x="24383" y="57912"/>
                </a:lnTo>
                <a:lnTo>
                  <a:pt x="21335" y="45720"/>
                </a:lnTo>
                <a:close/>
              </a:path>
              <a:path w="182879" h="104139">
                <a:moveTo>
                  <a:pt x="170687" y="87728"/>
                </a:moveTo>
                <a:lnTo>
                  <a:pt x="170687" y="96012"/>
                </a:lnTo>
                <a:lnTo>
                  <a:pt x="175259" y="102108"/>
                </a:lnTo>
                <a:lnTo>
                  <a:pt x="178307" y="89916"/>
                </a:lnTo>
                <a:lnTo>
                  <a:pt x="170687" y="87728"/>
                </a:lnTo>
                <a:close/>
              </a:path>
              <a:path w="182879" h="104139">
                <a:moveTo>
                  <a:pt x="182879" y="0"/>
                </a:moveTo>
                <a:lnTo>
                  <a:pt x="175259" y="1524"/>
                </a:lnTo>
                <a:lnTo>
                  <a:pt x="21335" y="45720"/>
                </a:lnTo>
                <a:lnTo>
                  <a:pt x="24383" y="57912"/>
                </a:lnTo>
                <a:lnTo>
                  <a:pt x="45614" y="51816"/>
                </a:lnTo>
                <a:lnTo>
                  <a:pt x="24383" y="45720"/>
                </a:lnTo>
                <a:lnTo>
                  <a:pt x="66845" y="45720"/>
                </a:lnTo>
                <a:lnTo>
                  <a:pt x="178307" y="13716"/>
                </a:lnTo>
                <a:lnTo>
                  <a:pt x="182879" y="7620"/>
                </a:lnTo>
                <a:lnTo>
                  <a:pt x="182879" y="0"/>
                </a:lnTo>
                <a:close/>
              </a:path>
              <a:path w="182879" h="104139">
                <a:moveTo>
                  <a:pt x="45614" y="51816"/>
                </a:moveTo>
                <a:lnTo>
                  <a:pt x="24383" y="57912"/>
                </a:lnTo>
                <a:lnTo>
                  <a:pt x="66845" y="57912"/>
                </a:lnTo>
                <a:lnTo>
                  <a:pt x="45614" y="51816"/>
                </a:lnTo>
                <a:close/>
              </a:path>
              <a:path w="182879" h="104139">
                <a:moveTo>
                  <a:pt x="66845" y="45720"/>
                </a:moveTo>
                <a:lnTo>
                  <a:pt x="24383" y="45720"/>
                </a:lnTo>
                <a:lnTo>
                  <a:pt x="45614" y="51816"/>
                </a:lnTo>
                <a:lnTo>
                  <a:pt x="66845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515599" y="1816595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367771" y="1816595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4" h="88900">
                <a:moveTo>
                  <a:pt x="153924" y="0"/>
                </a:moveTo>
                <a:lnTo>
                  <a:pt x="0" y="44196"/>
                </a:lnTo>
                <a:lnTo>
                  <a:pt x="153924" y="88392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521695" y="1860791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344911" y="2634983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79" h="104139">
                <a:moveTo>
                  <a:pt x="182879" y="51815"/>
                </a:moveTo>
                <a:lnTo>
                  <a:pt x="170687" y="51815"/>
                </a:lnTo>
                <a:lnTo>
                  <a:pt x="170687" y="87728"/>
                </a:lnTo>
                <a:lnTo>
                  <a:pt x="178307" y="89915"/>
                </a:lnTo>
                <a:lnTo>
                  <a:pt x="175259" y="102107"/>
                </a:lnTo>
                <a:lnTo>
                  <a:pt x="182879" y="103631"/>
                </a:lnTo>
                <a:lnTo>
                  <a:pt x="182879" y="51815"/>
                </a:lnTo>
                <a:close/>
              </a:path>
              <a:path w="182879" h="104139">
                <a:moveTo>
                  <a:pt x="21335" y="45719"/>
                </a:moveTo>
                <a:lnTo>
                  <a:pt x="0" y="51815"/>
                </a:lnTo>
                <a:lnTo>
                  <a:pt x="175259" y="102107"/>
                </a:lnTo>
                <a:lnTo>
                  <a:pt x="170687" y="96011"/>
                </a:lnTo>
                <a:lnTo>
                  <a:pt x="170687" y="87728"/>
                </a:lnTo>
                <a:lnTo>
                  <a:pt x="66845" y="57911"/>
                </a:lnTo>
                <a:lnTo>
                  <a:pt x="24383" y="57911"/>
                </a:lnTo>
                <a:lnTo>
                  <a:pt x="21335" y="45719"/>
                </a:lnTo>
                <a:close/>
              </a:path>
              <a:path w="182879" h="104139">
                <a:moveTo>
                  <a:pt x="170687" y="87728"/>
                </a:moveTo>
                <a:lnTo>
                  <a:pt x="170687" y="96011"/>
                </a:lnTo>
                <a:lnTo>
                  <a:pt x="175259" y="102107"/>
                </a:lnTo>
                <a:lnTo>
                  <a:pt x="178307" y="89915"/>
                </a:lnTo>
                <a:lnTo>
                  <a:pt x="170687" y="87728"/>
                </a:lnTo>
                <a:close/>
              </a:path>
              <a:path w="182879" h="104139">
                <a:moveTo>
                  <a:pt x="182879" y="0"/>
                </a:moveTo>
                <a:lnTo>
                  <a:pt x="175259" y="1524"/>
                </a:lnTo>
                <a:lnTo>
                  <a:pt x="21335" y="45719"/>
                </a:lnTo>
                <a:lnTo>
                  <a:pt x="24383" y="57911"/>
                </a:lnTo>
                <a:lnTo>
                  <a:pt x="45614" y="51815"/>
                </a:lnTo>
                <a:lnTo>
                  <a:pt x="24383" y="45719"/>
                </a:lnTo>
                <a:lnTo>
                  <a:pt x="66845" y="45719"/>
                </a:lnTo>
                <a:lnTo>
                  <a:pt x="178307" y="13715"/>
                </a:lnTo>
                <a:lnTo>
                  <a:pt x="182879" y="7619"/>
                </a:lnTo>
                <a:lnTo>
                  <a:pt x="182879" y="0"/>
                </a:lnTo>
                <a:close/>
              </a:path>
              <a:path w="182879" h="104139">
                <a:moveTo>
                  <a:pt x="45614" y="51815"/>
                </a:moveTo>
                <a:lnTo>
                  <a:pt x="24383" y="57911"/>
                </a:lnTo>
                <a:lnTo>
                  <a:pt x="66845" y="57911"/>
                </a:lnTo>
                <a:lnTo>
                  <a:pt x="45614" y="51815"/>
                </a:lnTo>
                <a:close/>
              </a:path>
              <a:path w="182879" h="104139">
                <a:moveTo>
                  <a:pt x="66845" y="45719"/>
                </a:moveTo>
                <a:lnTo>
                  <a:pt x="24383" y="45719"/>
                </a:lnTo>
                <a:lnTo>
                  <a:pt x="45614" y="51815"/>
                </a:lnTo>
                <a:lnTo>
                  <a:pt x="66845" y="45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515599" y="2642603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367771" y="2642603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4" h="88900">
                <a:moveTo>
                  <a:pt x="153924" y="0"/>
                </a:moveTo>
                <a:lnTo>
                  <a:pt x="0" y="44196"/>
                </a:lnTo>
                <a:lnTo>
                  <a:pt x="153924" y="88392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521695" y="2686799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101583" y="3428987"/>
            <a:ext cx="189230" cy="102235"/>
          </a:xfrm>
          <a:custGeom>
            <a:avLst/>
            <a:gdLst/>
            <a:ahLst/>
            <a:cxnLst/>
            <a:rect l="l" t="t" r="r" b="b"/>
            <a:pathLst>
              <a:path w="189230" h="102235">
                <a:moveTo>
                  <a:pt x="164499" y="102048"/>
                </a:moveTo>
                <a:lnTo>
                  <a:pt x="167639" y="102107"/>
                </a:lnTo>
                <a:lnTo>
                  <a:pt x="164499" y="102048"/>
                </a:lnTo>
                <a:close/>
              </a:path>
              <a:path w="189230" h="102235">
                <a:moveTo>
                  <a:pt x="145106" y="89486"/>
                </a:moveTo>
                <a:lnTo>
                  <a:pt x="164499" y="102048"/>
                </a:lnTo>
                <a:lnTo>
                  <a:pt x="167639" y="102107"/>
                </a:lnTo>
                <a:lnTo>
                  <a:pt x="167639" y="89915"/>
                </a:lnTo>
                <a:lnTo>
                  <a:pt x="145106" y="89486"/>
                </a:lnTo>
                <a:close/>
              </a:path>
              <a:path w="189230" h="102235">
                <a:moveTo>
                  <a:pt x="36575" y="3048"/>
                </a:moveTo>
                <a:lnTo>
                  <a:pt x="39623" y="10668"/>
                </a:lnTo>
                <a:lnTo>
                  <a:pt x="36746" y="19299"/>
                </a:lnTo>
                <a:lnTo>
                  <a:pt x="145106" y="89486"/>
                </a:lnTo>
                <a:lnTo>
                  <a:pt x="167639" y="89915"/>
                </a:lnTo>
                <a:lnTo>
                  <a:pt x="167639" y="102107"/>
                </a:lnTo>
                <a:lnTo>
                  <a:pt x="188975" y="102107"/>
                </a:lnTo>
                <a:lnTo>
                  <a:pt x="170687" y="89915"/>
                </a:lnTo>
                <a:lnTo>
                  <a:pt x="36575" y="3048"/>
                </a:lnTo>
                <a:close/>
              </a:path>
              <a:path w="189230" h="102235">
                <a:moveTo>
                  <a:pt x="7619" y="86868"/>
                </a:moveTo>
                <a:lnTo>
                  <a:pt x="1523" y="91439"/>
                </a:lnTo>
                <a:lnTo>
                  <a:pt x="0" y="99059"/>
                </a:lnTo>
                <a:lnTo>
                  <a:pt x="7619" y="99059"/>
                </a:lnTo>
                <a:lnTo>
                  <a:pt x="164499" y="102048"/>
                </a:lnTo>
                <a:lnTo>
                  <a:pt x="145106" y="89486"/>
                </a:lnTo>
                <a:lnTo>
                  <a:pt x="7619" y="86868"/>
                </a:lnTo>
                <a:close/>
              </a:path>
              <a:path w="189230" h="102235">
                <a:moveTo>
                  <a:pt x="32003" y="0"/>
                </a:moveTo>
                <a:lnTo>
                  <a:pt x="27431" y="7620"/>
                </a:lnTo>
                <a:lnTo>
                  <a:pt x="13715" y="48768"/>
                </a:lnTo>
                <a:lnTo>
                  <a:pt x="25907" y="51815"/>
                </a:lnTo>
                <a:lnTo>
                  <a:pt x="36746" y="19299"/>
                </a:lnTo>
                <a:lnTo>
                  <a:pt x="30479" y="15239"/>
                </a:lnTo>
                <a:lnTo>
                  <a:pt x="36575" y="3048"/>
                </a:lnTo>
                <a:lnTo>
                  <a:pt x="32003" y="0"/>
                </a:lnTo>
                <a:close/>
              </a:path>
              <a:path w="189230" h="102235">
                <a:moveTo>
                  <a:pt x="36575" y="3048"/>
                </a:moveTo>
                <a:lnTo>
                  <a:pt x="30479" y="15239"/>
                </a:lnTo>
                <a:lnTo>
                  <a:pt x="36746" y="19299"/>
                </a:lnTo>
                <a:lnTo>
                  <a:pt x="39623" y="10668"/>
                </a:lnTo>
                <a:lnTo>
                  <a:pt x="36575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103107" y="3477755"/>
            <a:ext cx="24765" cy="45720"/>
          </a:xfrm>
          <a:custGeom>
            <a:avLst/>
            <a:gdLst/>
            <a:ahLst/>
            <a:cxnLst/>
            <a:rect l="l" t="t" r="r" b="b"/>
            <a:pathLst>
              <a:path w="24764" h="45720">
                <a:moveTo>
                  <a:pt x="12192" y="0"/>
                </a:moveTo>
                <a:lnTo>
                  <a:pt x="0" y="42671"/>
                </a:lnTo>
                <a:lnTo>
                  <a:pt x="12192" y="45719"/>
                </a:lnTo>
                <a:lnTo>
                  <a:pt x="24384" y="3047"/>
                </a:lnTo>
                <a:lnTo>
                  <a:pt x="121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109203" y="3438131"/>
            <a:ext cx="160020" cy="86995"/>
          </a:xfrm>
          <a:custGeom>
            <a:avLst/>
            <a:gdLst/>
            <a:ahLst/>
            <a:cxnLst/>
            <a:rect l="l" t="t" r="r" b="b"/>
            <a:pathLst>
              <a:path w="160019" h="86995">
                <a:moveTo>
                  <a:pt x="25907" y="0"/>
                </a:moveTo>
                <a:lnTo>
                  <a:pt x="12191" y="41147"/>
                </a:lnTo>
                <a:lnTo>
                  <a:pt x="0" y="83819"/>
                </a:lnTo>
                <a:lnTo>
                  <a:pt x="160019" y="86867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545067" y="226312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648955" y="2263127"/>
            <a:ext cx="896619" cy="1130935"/>
          </a:xfrm>
          <a:custGeom>
            <a:avLst/>
            <a:gdLst/>
            <a:ahLst/>
            <a:cxnLst/>
            <a:rect l="l" t="t" r="r" b="b"/>
            <a:pathLst>
              <a:path w="896619" h="1130935">
                <a:moveTo>
                  <a:pt x="896112" y="0"/>
                </a:moveTo>
                <a:lnTo>
                  <a:pt x="810768" y="4572"/>
                </a:lnTo>
                <a:lnTo>
                  <a:pt x="726948" y="13716"/>
                </a:lnTo>
                <a:lnTo>
                  <a:pt x="644651" y="24384"/>
                </a:lnTo>
                <a:lnTo>
                  <a:pt x="643128" y="24384"/>
                </a:lnTo>
                <a:lnTo>
                  <a:pt x="563880" y="39624"/>
                </a:lnTo>
                <a:lnTo>
                  <a:pt x="486156" y="57912"/>
                </a:lnTo>
                <a:lnTo>
                  <a:pt x="413004" y="80772"/>
                </a:lnTo>
                <a:lnTo>
                  <a:pt x="344424" y="105156"/>
                </a:lnTo>
                <a:lnTo>
                  <a:pt x="344424" y="106680"/>
                </a:lnTo>
                <a:lnTo>
                  <a:pt x="278892" y="135636"/>
                </a:lnTo>
                <a:lnTo>
                  <a:pt x="277368" y="135636"/>
                </a:lnTo>
                <a:lnTo>
                  <a:pt x="246887" y="152400"/>
                </a:lnTo>
                <a:lnTo>
                  <a:pt x="217931" y="169164"/>
                </a:lnTo>
                <a:lnTo>
                  <a:pt x="190500" y="187451"/>
                </a:lnTo>
                <a:lnTo>
                  <a:pt x="164592" y="205740"/>
                </a:lnTo>
                <a:lnTo>
                  <a:pt x="140207" y="225551"/>
                </a:lnTo>
                <a:lnTo>
                  <a:pt x="138683" y="225551"/>
                </a:lnTo>
                <a:lnTo>
                  <a:pt x="96012" y="268224"/>
                </a:lnTo>
                <a:lnTo>
                  <a:pt x="96012" y="269748"/>
                </a:lnTo>
                <a:lnTo>
                  <a:pt x="77724" y="292608"/>
                </a:lnTo>
                <a:lnTo>
                  <a:pt x="60960" y="316992"/>
                </a:lnTo>
                <a:lnTo>
                  <a:pt x="45719" y="341375"/>
                </a:lnTo>
                <a:lnTo>
                  <a:pt x="32004" y="367284"/>
                </a:lnTo>
                <a:lnTo>
                  <a:pt x="32004" y="368808"/>
                </a:lnTo>
                <a:lnTo>
                  <a:pt x="21336" y="396240"/>
                </a:lnTo>
                <a:lnTo>
                  <a:pt x="19812" y="396240"/>
                </a:lnTo>
                <a:lnTo>
                  <a:pt x="12192" y="425196"/>
                </a:lnTo>
                <a:lnTo>
                  <a:pt x="6095" y="454151"/>
                </a:lnTo>
                <a:lnTo>
                  <a:pt x="6095" y="455675"/>
                </a:lnTo>
                <a:lnTo>
                  <a:pt x="1524" y="484632"/>
                </a:lnTo>
                <a:lnTo>
                  <a:pt x="0" y="516636"/>
                </a:lnTo>
                <a:lnTo>
                  <a:pt x="1524" y="562356"/>
                </a:lnTo>
                <a:lnTo>
                  <a:pt x="1524" y="563880"/>
                </a:lnTo>
                <a:lnTo>
                  <a:pt x="4572" y="611124"/>
                </a:lnTo>
                <a:lnTo>
                  <a:pt x="9143" y="659892"/>
                </a:lnTo>
                <a:lnTo>
                  <a:pt x="16763" y="710184"/>
                </a:lnTo>
                <a:lnTo>
                  <a:pt x="27431" y="760476"/>
                </a:lnTo>
                <a:lnTo>
                  <a:pt x="41148" y="810768"/>
                </a:lnTo>
                <a:lnTo>
                  <a:pt x="41148" y="812292"/>
                </a:lnTo>
                <a:lnTo>
                  <a:pt x="59436" y="862584"/>
                </a:lnTo>
                <a:lnTo>
                  <a:pt x="60960" y="862584"/>
                </a:lnTo>
                <a:lnTo>
                  <a:pt x="83819" y="911351"/>
                </a:lnTo>
                <a:lnTo>
                  <a:pt x="109728" y="960120"/>
                </a:lnTo>
                <a:lnTo>
                  <a:pt x="124968" y="982980"/>
                </a:lnTo>
                <a:lnTo>
                  <a:pt x="124968" y="984504"/>
                </a:lnTo>
                <a:lnTo>
                  <a:pt x="141731" y="1007364"/>
                </a:lnTo>
                <a:lnTo>
                  <a:pt x="160019" y="1028700"/>
                </a:lnTo>
                <a:lnTo>
                  <a:pt x="179831" y="1051560"/>
                </a:lnTo>
                <a:lnTo>
                  <a:pt x="199644" y="1071372"/>
                </a:lnTo>
                <a:lnTo>
                  <a:pt x="201168" y="1071372"/>
                </a:lnTo>
                <a:lnTo>
                  <a:pt x="224028" y="1091184"/>
                </a:lnTo>
                <a:lnTo>
                  <a:pt x="248412" y="1110996"/>
                </a:lnTo>
                <a:lnTo>
                  <a:pt x="248412" y="1112520"/>
                </a:lnTo>
                <a:lnTo>
                  <a:pt x="274319" y="1130808"/>
                </a:lnTo>
                <a:lnTo>
                  <a:pt x="280416" y="1120140"/>
                </a:lnTo>
                <a:lnTo>
                  <a:pt x="281939" y="1120140"/>
                </a:lnTo>
                <a:lnTo>
                  <a:pt x="256031" y="1101852"/>
                </a:lnTo>
                <a:lnTo>
                  <a:pt x="231648" y="1082040"/>
                </a:lnTo>
                <a:lnTo>
                  <a:pt x="208787" y="1062228"/>
                </a:lnTo>
                <a:lnTo>
                  <a:pt x="190500" y="1043940"/>
                </a:lnTo>
                <a:lnTo>
                  <a:pt x="188975" y="1043940"/>
                </a:lnTo>
                <a:lnTo>
                  <a:pt x="169163" y="1021080"/>
                </a:lnTo>
                <a:lnTo>
                  <a:pt x="150875" y="999744"/>
                </a:lnTo>
                <a:lnTo>
                  <a:pt x="134112" y="976884"/>
                </a:lnTo>
                <a:lnTo>
                  <a:pt x="135636" y="976884"/>
                </a:lnTo>
                <a:lnTo>
                  <a:pt x="120395" y="954024"/>
                </a:lnTo>
                <a:lnTo>
                  <a:pt x="95297" y="906780"/>
                </a:lnTo>
                <a:lnTo>
                  <a:pt x="94487" y="906780"/>
                </a:lnTo>
                <a:lnTo>
                  <a:pt x="71628" y="858012"/>
                </a:lnTo>
                <a:lnTo>
                  <a:pt x="53339" y="807720"/>
                </a:lnTo>
                <a:lnTo>
                  <a:pt x="39624" y="757428"/>
                </a:lnTo>
                <a:lnTo>
                  <a:pt x="29279" y="708660"/>
                </a:lnTo>
                <a:lnTo>
                  <a:pt x="28956" y="708660"/>
                </a:lnTo>
                <a:lnTo>
                  <a:pt x="21336" y="658368"/>
                </a:lnTo>
                <a:lnTo>
                  <a:pt x="16763" y="609600"/>
                </a:lnTo>
                <a:lnTo>
                  <a:pt x="13716" y="562356"/>
                </a:lnTo>
                <a:lnTo>
                  <a:pt x="12192" y="516636"/>
                </a:lnTo>
                <a:lnTo>
                  <a:pt x="13716" y="484632"/>
                </a:lnTo>
                <a:lnTo>
                  <a:pt x="13956" y="484632"/>
                </a:lnTo>
                <a:lnTo>
                  <a:pt x="18287" y="457200"/>
                </a:lnTo>
                <a:lnTo>
                  <a:pt x="24383" y="428244"/>
                </a:lnTo>
                <a:lnTo>
                  <a:pt x="32004" y="399288"/>
                </a:lnTo>
                <a:lnTo>
                  <a:pt x="32596" y="399288"/>
                </a:lnTo>
                <a:lnTo>
                  <a:pt x="42672" y="373380"/>
                </a:lnTo>
                <a:lnTo>
                  <a:pt x="56387" y="347472"/>
                </a:lnTo>
                <a:lnTo>
                  <a:pt x="71628" y="323088"/>
                </a:lnTo>
                <a:lnTo>
                  <a:pt x="72675" y="323088"/>
                </a:lnTo>
                <a:lnTo>
                  <a:pt x="88392" y="300228"/>
                </a:lnTo>
                <a:lnTo>
                  <a:pt x="86868" y="300228"/>
                </a:lnTo>
                <a:lnTo>
                  <a:pt x="105156" y="277368"/>
                </a:lnTo>
                <a:lnTo>
                  <a:pt x="147828" y="234696"/>
                </a:lnTo>
                <a:lnTo>
                  <a:pt x="172212" y="214884"/>
                </a:lnTo>
                <a:lnTo>
                  <a:pt x="174370" y="214884"/>
                </a:lnTo>
                <a:lnTo>
                  <a:pt x="198119" y="198120"/>
                </a:lnTo>
                <a:lnTo>
                  <a:pt x="196595" y="198120"/>
                </a:lnTo>
                <a:lnTo>
                  <a:pt x="224028" y="179832"/>
                </a:lnTo>
                <a:lnTo>
                  <a:pt x="252983" y="163068"/>
                </a:lnTo>
                <a:lnTo>
                  <a:pt x="283463" y="146304"/>
                </a:lnTo>
                <a:lnTo>
                  <a:pt x="348995" y="117348"/>
                </a:lnTo>
                <a:lnTo>
                  <a:pt x="417575" y="92964"/>
                </a:lnTo>
                <a:lnTo>
                  <a:pt x="416051" y="92964"/>
                </a:lnTo>
                <a:lnTo>
                  <a:pt x="489204" y="70104"/>
                </a:lnTo>
                <a:lnTo>
                  <a:pt x="566928" y="51816"/>
                </a:lnTo>
                <a:lnTo>
                  <a:pt x="646176" y="36575"/>
                </a:lnTo>
                <a:lnTo>
                  <a:pt x="728472" y="25908"/>
                </a:lnTo>
                <a:lnTo>
                  <a:pt x="812292" y="16764"/>
                </a:lnTo>
                <a:lnTo>
                  <a:pt x="810768" y="16764"/>
                </a:lnTo>
                <a:lnTo>
                  <a:pt x="896112" y="12192"/>
                </a:lnTo>
                <a:lnTo>
                  <a:pt x="896112" y="0"/>
                </a:lnTo>
                <a:close/>
              </a:path>
              <a:path w="896619" h="1130935">
                <a:moveTo>
                  <a:pt x="188975" y="1042416"/>
                </a:moveTo>
                <a:lnTo>
                  <a:pt x="188975" y="1043940"/>
                </a:lnTo>
                <a:lnTo>
                  <a:pt x="190500" y="1043940"/>
                </a:lnTo>
                <a:lnTo>
                  <a:pt x="188975" y="1042416"/>
                </a:lnTo>
                <a:close/>
              </a:path>
              <a:path w="896619" h="1130935">
                <a:moveTo>
                  <a:pt x="94487" y="905256"/>
                </a:moveTo>
                <a:lnTo>
                  <a:pt x="94487" y="906780"/>
                </a:lnTo>
                <a:lnTo>
                  <a:pt x="95297" y="906780"/>
                </a:lnTo>
                <a:lnTo>
                  <a:pt x="94487" y="905256"/>
                </a:lnTo>
                <a:close/>
              </a:path>
              <a:path w="896619" h="1130935">
                <a:moveTo>
                  <a:pt x="28956" y="707136"/>
                </a:moveTo>
                <a:lnTo>
                  <a:pt x="28956" y="708660"/>
                </a:lnTo>
                <a:lnTo>
                  <a:pt x="29279" y="708660"/>
                </a:lnTo>
                <a:lnTo>
                  <a:pt x="28956" y="707136"/>
                </a:lnTo>
                <a:close/>
              </a:path>
              <a:path w="896619" h="1130935">
                <a:moveTo>
                  <a:pt x="13956" y="484632"/>
                </a:moveTo>
                <a:lnTo>
                  <a:pt x="13716" y="484632"/>
                </a:lnTo>
                <a:lnTo>
                  <a:pt x="13716" y="486156"/>
                </a:lnTo>
                <a:lnTo>
                  <a:pt x="13956" y="484632"/>
                </a:lnTo>
                <a:close/>
              </a:path>
              <a:path w="896619" h="1130935">
                <a:moveTo>
                  <a:pt x="32596" y="399288"/>
                </a:moveTo>
                <a:lnTo>
                  <a:pt x="32004" y="399288"/>
                </a:lnTo>
                <a:lnTo>
                  <a:pt x="32004" y="400812"/>
                </a:lnTo>
                <a:lnTo>
                  <a:pt x="32596" y="399288"/>
                </a:lnTo>
                <a:close/>
              </a:path>
              <a:path w="896619" h="1130935">
                <a:moveTo>
                  <a:pt x="72675" y="323088"/>
                </a:moveTo>
                <a:lnTo>
                  <a:pt x="71628" y="323088"/>
                </a:lnTo>
                <a:lnTo>
                  <a:pt x="71628" y="324612"/>
                </a:lnTo>
                <a:lnTo>
                  <a:pt x="72675" y="323088"/>
                </a:lnTo>
                <a:close/>
              </a:path>
              <a:path w="896619" h="1130935">
                <a:moveTo>
                  <a:pt x="174370" y="214884"/>
                </a:moveTo>
                <a:lnTo>
                  <a:pt x="172212" y="214884"/>
                </a:lnTo>
                <a:lnTo>
                  <a:pt x="172212" y="216408"/>
                </a:lnTo>
                <a:lnTo>
                  <a:pt x="174370" y="2148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923275" y="3383267"/>
            <a:ext cx="160020" cy="88900"/>
          </a:xfrm>
          <a:custGeom>
            <a:avLst/>
            <a:gdLst/>
            <a:ahLst/>
            <a:cxnLst/>
            <a:rect l="l" t="t" r="r" b="b"/>
            <a:pathLst>
              <a:path w="160019" h="88900">
                <a:moveTo>
                  <a:pt x="6096" y="0"/>
                </a:moveTo>
                <a:lnTo>
                  <a:pt x="0" y="10668"/>
                </a:lnTo>
                <a:lnTo>
                  <a:pt x="27431" y="28955"/>
                </a:lnTo>
                <a:lnTo>
                  <a:pt x="56387" y="45720"/>
                </a:lnTo>
                <a:lnTo>
                  <a:pt x="86868" y="60959"/>
                </a:lnTo>
                <a:lnTo>
                  <a:pt x="88392" y="60959"/>
                </a:lnTo>
                <a:lnTo>
                  <a:pt x="120396" y="74675"/>
                </a:lnTo>
                <a:lnTo>
                  <a:pt x="155448" y="88392"/>
                </a:lnTo>
                <a:lnTo>
                  <a:pt x="159521" y="77528"/>
                </a:lnTo>
                <a:lnTo>
                  <a:pt x="124968" y="64007"/>
                </a:lnTo>
                <a:lnTo>
                  <a:pt x="92963" y="50292"/>
                </a:lnTo>
                <a:lnTo>
                  <a:pt x="62484" y="35051"/>
                </a:lnTo>
                <a:lnTo>
                  <a:pt x="33528" y="18288"/>
                </a:lnTo>
                <a:lnTo>
                  <a:pt x="6096" y="0"/>
                </a:lnTo>
                <a:close/>
              </a:path>
              <a:path w="160019" h="88900">
                <a:moveTo>
                  <a:pt x="160019" y="76200"/>
                </a:moveTo>
                <a:lnTo>
                  <a:pt x="159521" y="77528"/>
                </a:lnTo>
                <a:lnTo>
                  <a:pt x="160019" y="77724"/>
                </a:lnTo>
                <a:lnTo>
                  <a:pt x="160019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113775" y="3471659"/>
            <a:ext cx="10795" cy="13970"/>
          </a:xfrm>
          <a:custGeom>
            <a:avLst/>
            <a:gdLst/>
            <a:ahLst/>
            <a:cxnLst/>
            <a:rect l="l" t="t" r="r" b="b"/>
            <a:pathLst>
              <a:path w="10794" h="13970">
                <a:moveTo>
                  <a:pt x="4572" y="0"/>
                </a:moveTo>
                <a:lnTo>
                  <a:pt x="0" y="12191"/>
                </a:lnTo>
                <a:lnTo>
                  <a:pt x="6096" y="13715"/>
                </a:lnTo>
                <a:lnTo>
                  <a:pt x="10668" y="1524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078723" y="3459467"/>
            <a:ext cx="40005" cy="24765"/>
          </a:xfrm>
          <a:custGeom>
            <a:avLst/>
            <a:gdLst/>
            <a:ahLst/>
            <a:cxnLst/>
            <a:rect l="l" t="t" r="r" b="b"/>
            <a:pathLst>
              <a:path w="40005" h="24764">
                <a:moveTo>
                  <a:pt x="4571" y="0"/>
                </a:moveTo>
                <a:lnTo>
                  <a:pt x="0" y="12192"/>
                </a:lnTo>
                <a:lnTo>
                  <a:pt x="35051" y="24383"/>
                </a:lnTo>
                <a:lnTo>
                  <a:pt x="39624" y="12192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107679" y="4386059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80" h="104139">
                <a:moveTo>
                  <a:pt x="137377" y="54413"/>
                </a:moveTo>
                <a:lnTo>
                  <a:pt x="4571" y="89916"/>
                </a:lnTo>
                <a:lnTo>
                  <a:pt x="0" y="96012"/>
                </a:lnTo>
                <a:lnTo>
                  <a:pt x="0" y="103632"/>
                </a:lnTo>
                <a:lnTo>
                  <a:pt x="7619" y="102108"/>
                </a:lnTo>
                <a:lnTo>
                  <a:pt x="161544" y="60960"/>
                </a:lnTo>
                <a:lnTo>
                  <a:pt x="158495" y="60960"/>
                </a:lnTo>
                <a:lnTo>
                  <a:pt x="137377" y="54413"/>
                </a:lnTo>
                <a:close/>
              </a:path>
              <a:path w="182880" h="104139">
                <a:moveTo>
                  <a:pt x="158495" y="48768"/>
                </a:moveTo>
                <a:lnTo>
                  <a:pt x="137377" y="54413"/>
                </a:lnTo>
                <a:lnTo>
                  <a:pt x="158495" y="60960"/>
                </a:lnTo>
                <a:lnTo>
                  <a:pt x="161544" y="60960"/>
                </a:lnTo>
                <a:lnTo>
                  <a:pt x="158495" y="48768"/>
                </a:lnTo>
                <a:close/>
              </a:path>
              <a:path w="182880" h="104139">
                <a:moveTo>
                  <a:pt x="161544" y="48768"/>
                </a:moveTo>
                <a:lnTo>
                  <a:pt x="158495" y="48768"/>
                </a:lnTo>
                <a:lnTo>
                  <a:pt x="161544" y="60960"/>
                </a:lnTo>
                <a:lnTo>
                  <a:pt x="182880" y="54863"/>
                </a:lnTo>
                <a:lnTo>
                  <a:pt x="161544" y="48768"/>
                </a:lnTo>
                <a:close/>
              </a:path>
              <a:path w="182880" h="104139">
                <a:moveTo>
                  <a:pt x="9143" y="1524"/>
                </a:moveTo>
                <a:lnTo>
                  <a:pt x="13715" y="7620"/>
                </a:lnTo>
                <a:lnTo>
                  <a:pt x="13427" y="15988"/>
                </a:lnTo>
                <a:lnTo>
                  <a:pt x="137377" y="54413"/>
                </a:lnTo>
                <a:lnTo>
                  <a:pt x="158495" y="48768"/>
                </a:lnTo>
                <a:lnTo>
                  <a:pt x="161544" y="48768"/>
                </a:lnTo>
                <a:lnTo>
                  <a:pt x="9143" y="1524"/>
                </a:lnTo>
                <a:close/>
              </a:path>
              <a:path w="182880" h="104139">
                <a:moveTo>
                  <a:pt x="4571" y="0"/>
                </a:moveTo>
                <a:lnTo>
                  <a:pt x="1524" y="7620"/>
                </a:lnTo>
                <a:lnTo>
                  <a:pt x="0" y="51816"/>
                </a:lnTo>
                <a:lnTo>
                  <a:pt x="12192" y="51816"/>
                </a:lnTo>
                <a:lnTo>
                  <a:pt x="13427" y="15988"/>
                </a:lnTo>
                <a:lnTo>
                  <a:pt x="6095" y="13716"/>
                </a:lnTo>
                <a:lnTo>
                  <a:pt x="9143" y="1524"/>
                </a:lnTo>
                <a:lnTo>
                  <a:pt x="4571" y="0"/>
                </a:lnTo>
                <a:close/>
              </a:path>
              <a:path w="182880" h="104139">
                <a:moveTo>
                  <a:pt x="9143" y="1524"/>
                </a:moveTo>
                <a:lnTo>
                  <a:pt x="6095" y="13716"/>
                </a:lnTo>
                <a:lnTo>
                  <a:pt x="13427" y="15988"/>
                </a:lnTo>
                <a:lnTo>
                  <a:pt x="13715" y="7620"/>
                </a:lnTo>
                <a:lnTo>
                  <a:pt x="9143" y="15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07679" y="4437875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7"/>
                </a:moveTo>
                <a:lnTo>
                  <a:pt x="12192" y="22097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113775" y="4393679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5" h="88900">
                <a:moveTo>
                  <a:pt x="1524" y="0"/>
                </a:moveTo>
                <a:lnTo>
                  <a:pt x="0" y="44196"/>
                </a:lnTo>
                <a:lnTo>
                  <a:pt x="0" y="88391"/>
                </a:lnTo>
                <a:lnTo>
                  <a:pt x="153924" y="47243"/>
                </a:lnTo>
                <a:lnTo>
                  <a:pt x="15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502395" y="3145523"/>
            <a:ext cx="7620" cy="12700"/>
          </a:xfrm>
          <a:custGeom>
            <a:avLst/>
            <a:gdLst/>
            <a:ahLst/>
            <a:cxnLst/>
            <a:rect l="l" t="t" r="r" b="b"/>
            <a:pathLst>
              <a:path w="7619" h="12700">
                <a:moveTo>
                  <a:pt x="7620" y="0"/>
                </a:moveTo>
                <a:lnTo>
                  <a:pt x="1524" y="0"/>
                </a:lnTo>
                <a:lnTo>
                  <a:pt x="0" y="12192"/>
                </a:lnTo>
                <a:lnTo>
                  <a:pt x="6096" y="1219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697723" y="3136379"/>
            <a:ext cx="806450" cy="1191895"/>
          </a:xfrm>
          <a:custGeom>
            <a:avLst/>
            <a:gdLst/>
            <a:ahLst/>
            <a:cxnLst/>
            <a:rect l="l" t="t" r="r" b="b"/>
            <a:pathLst>
              <a:path w="806450" h="1191895">
                <a:moveTo>
                  <a:pt x="669036" y="13716"/>
                </a:moveTo>
                <a:lnTo>
                  <a:pt x="579119" y="13716"/>
                </a:lnTo>
                <a:lnTo>
                  <a:pt x="536448" y="24384"/>
                </a:lnTo>
                <a:lnTo>
                  <a:pt x="495300" y="36576"/>
                </a:lnTo>
                <a:lnTo>
                  <a:pt x="495300" y="38100"/>
                </a:lnTo>
                <a:lnTo>
                  <a:pt x="455675" y="54864"/>
                </a:lnTo>
                <a:lnTo>
                  <a:pt x="417575" y="73152"/>
                </a:lnTo>
                <a:lnTo>
                  <a:pt x="416051" y="73152"/>
                </a:lnTo>
                <a:lnTo>
                  <a:pt x="377951" y="94488"/>
                </a:lnTo>
                <a:lnTo>
                  <a:pt x="342900" y="117348"/>
                </a:lnTo>
                <a:lnTo>
                  <a:pt x="307848" y="143256"/>
                </a:lnTo>
                <a:lnTo>
                  <a:pt x="274319" y="170688"/>
                </a:lnTo>
                <a:lnTo>
                  <a:pt x="272795" y="170688"/>
                </a:lnTo>
                <a:lnTo>
                  <a:pt x="242315" y="199644"/>
                </a:lnTo>
                <a:lnTo>
                  <a:pt x="211836" y="231648"/>
                </a:lnTo>
                <a:lnTo>
                  <a:pt x="211836" y="233172"/>
                </a:lnTo>
                <a:lnTo>
                  <a:pt x="182880" y="265176"/>
                </a:lnTo>
                <a:lnTo>
                  <a:pt x="156971" y="298704"/>
                </a:lnTo>
                <a:lnTo>
                  <a:pt x="132587" y="333756"/>
                </a:lnTo>
                <a:lnTo>
                  <a:pt x="109727" y="370332"/>
                </a:lnTo>
                <a:lnTo>
                  <a:pt x="89915" y="406908"/>
                </a:lnTo>
                <a:lnTo>
                  <a:pt x="70104" y="445008"/>
                </a:lnTo>
                <a:lnTo>
                  <a:pt x="70104" y="446532"/>
                </a:lnTo>
                <a:lnTo>
                  <a:pt x="53339" y="486156"/>
                </a:lnTo>
                <a:lnTo>
                  <a:pt x="51815" y="486156"/>
                </a:lnTo>
                <a:lnTo>
                  <a:pt x="38100" y="524256"/>
                </a:lnTo>
                <a:lnTo>
                  <a:pt x="25907" y="563880"/>
                </a:lnTo>
                <a:lnTo>
                  <a:pt x="15239" y="603504"/>
                </a:lnTo>
                <a:lnTo>
                  <a:pt x="7619" y="643128"/>
                </a:lnTo>
                <a:lnTo>
                  <a:pt x="7619" y="644652"/>
                </a:lnTo>
                <a:lnTo>
                  <a:pt x="3048" y="685800"/>
                </a:lnTo>
                <a:lnTo>
                  <a:pt x="0" y="725424"/>
                </a:lnTo>
                <a:lnTo>
                  <a:pt x="0" y="765048"/>
                </a:lnTo>
                <a:lnTo>
                  <a:pt x="3048" y="804672"/>
                </a:lnTo>
                <a:lnTo>
                  <a:pt x="7619" y="842772"/>
                </a:lnTo>
                <a:lnTo>
                  <a:pt x="15239" y="879348"/>
                </a:lnTo>
                <a:lnTo>
                  <a:pt x="25907" y="914400"/>
                </a:lnTo>
                <a:lnTo>
                  <a:pt x="36575" y="950976"/>
                </a:lnTo>
                <a:lnTo>
                  <a:pt x="38100" y="952500"/>
                </a:lnTo>
                <a:lnTo>
                  <a:pt x="51815" y="989076"/>
                </a:lnTo>
                <a:lnTo>
                  <a:pt x="67056" y="1025652"/>
                </a:lnTo>
                <a:lnTo>
                  <a:pt x="83819" y="1060704"/>
                </a:lnTo>
                <a:lnTo>
                  <a:pt x="102107" y="1095756"/>
                </a:lnTo>
                <a:lnTo>
                  <a:pt x="123443" y="1129284"/>
                </a:lnTo>
                <a:lnTo>
                  <a:pt x="123443" y="1130808"/>
                </a:lnTo>
                <a:lnTo>
                  <a:pt x="146304" y="1162812"/>
                </a:lnTo>
                <a:lnTo>
                  <a:pt x="170687" y="1191768"/>
                </a:lnTo>
                <a:lnTo>
                  <a:pt x="179135" y="1183320"/>
                </a:lnTo>
                <a:lnTo>
                  <a:pt x="155448" y="1155192"/>
                </a:lnTo>
                <a:lnTo>
                  <a:pt x="156971" y="1155192"/>
                </a:lnTo>
                <a:lnTo>
                  <a:pt x="134112" y="1123188"/>
                </a:lnTo>
                <a:lnTo>
                  <a:pt x="112775" y="1089660"/>
                </a:lnTo>
                <a:lnTo>
                  <a:pt x="95283" y="1056132"/>
                </a:lnTo>
                <a:lnTo>
                  <a:pt x="94487" y="1056132"/>
                </a:lnTo>
                <a:lnTo>
                  <a:pt x="77724" y="1021080"/>
                </a:lnTo>
                <a:lnTo>
                  <a:pt x="62483" y="984504"/>
                </a:lnTo>
                <a:lnTo>
                  <a:pt x="48768" y="947928"/>
                </a:lnTo>
                <a:lnTo>
                  <a:pt x="38100" y="911352"/>
                </a:lnTo>
                <a:lnTo>
                  <a:pt x="27431" y="876300"/>
                </a:lnTo>
                <a:lnTo>
                  <a:pt x="20129" y="841248"/>
                </a:lnTo>
                <a:lnTo>
                  <a:pt x="19812" y="841248"/>
                </a:lnTo>
                <a:lnTo>
                  <a:pt x="15239" y="803148"/>
                </a:lnTo>
                <a:lnTo>
                  <a:pt x="12309" y="765048"/>
                </a:lnTo>
                <a:lnTo>
                  <a:pt x="12309" y="725424"/>
                </a:lnTo>
                <a:lnTo>
                  <a:pt x="15239" y="687324"/>
                </a:lnTo>
                <a:lnTo>
                  <a:pt x="19812" y="646176"/>
                </a:lnTo>
                <a:lnTo>
                  <a:pt x="27431" y="606552"/>
                </a:lnTo>
                <a:lnTo>
                  <a:pt x="38100" y="566928"/>
                </a:lnTo>
                <a:lnTo>
                  <a:pt x="50292" y="527304"/>
                </a:lnTo>
                <a:lnTo>
                  <a:pt x="50840" y="527304"/>
                </a:lnTo>
                <a:lnTo>
                  <a:pt x="64007" y="490728"/>
                </a:lnTo>
                <a:lnTo>
                  <a:pt x="80771" y="451104"/>
                </a:lnTo>
                <a:lnTo>
                  <a:pt x="100583" y="413004"/>
                </a:lnTo>
                <a:lnTo>
                  <a:pt x="120395" y="376428"/>
                </a:lnTo>
                <a:lnTo>
                  <a:pt x="143256" y="339852"/>
                </a:lnTo>
                <a:lnTo>
                  <a:pt x="144316" y="339852"/>
                </a:lnTo>
                <a:lnTo>
                  <a:pt x="167639" y="306324"/>
                </a:lnTo>
                <a:lnTo>
                  <a:pt x="166115" y="306324"/>
                </a:lnTo>
                <a:lnTo>
                  <a:pt x="192024" y="272796"/>
                </a:lnTo>
                <a:lnTo>
                  <a:pt x="220980" y="240792"/>
                </a:lnTo>
                <a:lnTo>
                  <a:pt x="251460" y="208788"/>
                </a:lnTo>
                <a:lnTo>
                  <a:pt x="281939" y="179832"/>
                </a:lnTo>
                <a:lnTo>
                  <a:pt x="315468" y="152400"/>
                </a:lnTo>
                <a:lnTo>
                  <a:pt x="350519" y="126492"/>
                </a:lnTo>
                <a:lnTo>
                  <a:pt x="351332" y="126492"/>
                </a:lnTo>
                <a:lnTo>
                  <a:pt x="384048" y="105156"/>
                </a:lnTo>
                <a:lnTo>
                  <a:pt x="422148" y="83820"/>
                </a:lnTo>
                <a:lnTo>
                  <a:pt x="460248" y="65532"/>
                </a:lnTo>
                <a:lnTo>
                  <a:pt x="499871" y="48768"/>
                </a:lnTo>
                <a:lnTo>
                  <a:pt x="498348" y="48768"/>
                </a:lnTo>
                <a:lnTo>
                  <a:pt x="539495" y="36576"/>
                </a:lnTo>
                <a:lnTo>
                  <a:pt x="582168" y="25908"/>
                </a:lnTo>
                <a:lnTo>
                  <a:pt x="624839" y="18288"/>
                </a:lnTo>
                <a:lnTo>
                  <a:pt x="669036" y="13716"/>
                </a:lnTo>
                <a:close/>
              </a:path>
              <a:path w="806450" h="1191895">
                <a:moveTo>
                  <a:pt x="179831" y="1182624"/>
                </a:moveTo>
                <a:lnTo>
                  <a:pt x="179135" y="1183320"/>
                </a:lnTo>
                <a:lnTo>
                  <a:pt x="179831" y="1184148"/>
                </a:lnTo>
                <a:lnTo>
                  <a:pt x="179831" y="1182624"/>
                </a:lnTo>
                <a:close/>
              </a:path>
              <a:path w="806450" h="1191895">
                <a:moveTo>
                  <a:pt x="94487" y="1054608"/>
                </a:moveTo>
                <a:lnTo>
                  <a:pt x="94487" y="1056132"/>
                </a:lnTo>
                <a:lnTo>
                  <a:pt x="95283" y="1056132"/>
                </a:lnTo>
                <a:lnTo>
                  <a:pt x="94487" y="1054608"/>
                </a:lnTo>
                <a:close/>
              </a:path>
              <a:path w="806450" h="1191895">
                <a:moveTo>
                  <a:pt x="19812" y="839724"/>
                </a:moveTo>
                <a:lnTo>
                  <a:pt x="19812" y="841248"/>
                </a:lnTo>
                <a:lnTo>
                  <a:pt x="20129" y="841248"/>
                </a:lnTo>
                <a:lnTo>
                  <a:pt x="19812" y="839724"/>
                </a:lnTo>
                <a:close/>
              </a:path>
              <a:path w="806450" h="1191895">
                <a:moveTo>
                  <a:pt x="12309" y="725424"/>
                </a:moveTo>
                <a:lnTo>
                  <a:pt x="12192" y="726948"/>
                </a:lnTo>
                <a:lnTo>
                  <a:pt x="12309" y="725424"/>
                </a:lnTo>
                <a:close/>
              </a:path>
              <a:path w="806450" h="1191895">
                <a:moveTo>
                  <a:pt x="50840" y="527304"/>
                </a:moveTo>
                <a:lnTo>
                  <a:pt x="50292" y="527304"/>
                </a:lnTo>
                <a:lnTo>
                  <a:pt x="50292" y="528828"/>
                </a:lnTo>
                <a:lnTo>
                  <a:pt x="50840" y="527304"/>
                </a:lnTo>
                <a:close/>
              </a:path>
              <a:path w="806450" h="1191895">
                <a:moveTo>
                  <a:pt x="144316" y="339852"/>
                </a:moveTo>
                <a:lnTo>
                  <a:pt x="143256" y="339852"/>
                </a:lnTo>
                <a:lnTo>
                  <a:pt x="143256" y="341376"/>
                </a:lnTo>
                <a:lnTo>
                  <a:pt x="144316" y="339852"/>
                </a:lnTo>
                <a:close/>
              </a:path>
              <a:path w="806450" h="1191895">
                <a:moveTo>
                  <a:pt x="351332" y="126492"/>
                </a:moveTo>
                <a:lnTo>
                  <a:pt x="350519" y="126492"/>
                </a:lnTo>
                <a:lnTo>
                  <a:pt x="348995" y="128016"/>
                </a:lnTo>
                <a:lnTo>
                  <a:pt x="351332" y="126492"/>
                </a:lnTo>
                <a:close/>
              </a:path>
              <a:path w="806450" h="1191895">
                <a:moveTo>
                  <a:pt x="805814" y="12192"/>
                </a:moveTo>
                <a:lnTo>
                  <a:pt x="711707" y="12192"/>
                </a:lnTo>
                <a:lnTo>
                  <a:pt x="757427" y="15240"/>
                </a:lnTo>
                <a:lnTo>
                  <a:pt x="804671" y="21336"/>
                </a:lnTo>
                <a:lnTo>
                  <a:pt x="805814" y="12192"/>
                </a:lnTo>
                <a:close/>
              </a:path>
              <a:path w="806450" h="1191895">
                <a:moveTo>
                  <a:pt x="713232" y="0"/>
                </a:moveTo>
                <a:lnTo>
                  <a:pt x="711707" y="0"/>
                </a:lnTo>
                <a:lnTo>
                  <a:pt x="667512" y="1524"/>
                </a:lnTo>
                <a:lnTo>
                  <a:pt x="623315" y="6096"/>
                </a:lnTo>
                <a:lnTo>
                  <a:pt x="580644" y="13716"/>
                </a:lnTo>
                <a:lnTo>
                  <a:pt x="667512" y="13716"/>
                </a:lnTo>
                <a:lnTo>
                  <a:pt x="711707" y="12192"/>
                </a:lnTo>
                <a:lnTo>
                  <a:pt x="805814" y="12192"/>
                </a:lnTo>
                <a:lnTo>
                  <a:pt x="806195" y="9144"/>
                </a:lnTo>
                <a:lnTo>
                  <a:pt x="758951" y="3048"/>
                </a:lnTo>
                <a:lnTo>
                  <a:pt x="7132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868411" y="4319003"/>
            <a:ext cx="201295" cy="120650"/>
          </a:xfrm>
          <a:custGeom>
            <a:avLst/>
            <a:gdLst/>
            <a:ahLst/>
            <a:cxnLst/>
            <a:rect l="l" t="t" r="r" b="b"/>
            <a:pathLst>
              <a:path w="201294" h="120650">
                <a:moveTo>
                  <a:pt x="9143" y="0"/>
                </a:moveTo>
                <a:lnTo>
                  <a:pt x="0" y="9143"/>
                </a:lnTo>
                <a:lnTo>
                  <a:pt x="27431" y="36575"/>
                </a:lnTo>
                <a:lnTo>
                  <a:pt x="28956" y="36575"/>
                </a:lnTo>
                <a:lnTo>
                  <a:pt x="57912" y="60960"/>
                </a:lnTo>
                <a:lnTo>
                  <a:pt x="57912" y="62484"/>
                </a:lnTo>
                <a:lnTo>
                  <a:pt x="88392" y="82296"/>
                </a:lnTo>
                <a:lnTo>
                  <a:pt x="121919" y="99060"/>
                </a:lnTo>
                <a:lnTo>
                  <a:pt x="123443" y="99060"/>
                </a:lnTo>
                <a:lnTo>
                  <a:pt x="160019" y="112775"/>
                </a:lnTo>
                <a:lnTo>
                  <a:pt x="198119" y="120396"/>
                </a:lnTo>
                <a:lnTo>
                  <a:pt x="199644" y="120396"/>
                </a:lnTo>
                <a:lnTo>
                  <a:pt x="201168" y="108203"/>
                </a:lnTo>
                <a:lnTo>
                  <a:pt x="170688" y="102108"/>
                </a:lnTo>
                <a:lnTo>
                  <a:pt x="164592" y="102108"/>
                </a:lnTo>
                <a:lnTo>
                  <a:pt x="128016" y="88391"/>
                </a:lnTo>
                <a:lnTo>
                  <a:pt x="94487" y="71627"/>
                </a:lnTo>
                <a:lnTo>
                  <a:pt x="64007" y="51815"/>
                </a:lnTo>
                <a:lnTo>
                  <a:pt x="65531" y="51815"/>
                </a:lnTo>
                <a:lnTo>
                  <a:pt x="36575" y="27431"/>
                </a:lnTo>
                <a:lnTo>
                  <a:pt x="9143" y="0"/>
                </a:lnTo>
                <a:close/>
              </a:path>
              <a:path w="201294" h="120650">
                <a:moveTo>
                  <a:pt x="163068" y="100584"/>
                </a:moveTo>
                <a:lnTo>
                  <a:pt x="164592" y="102108"/>
                </a:lnTo>
                <a:lnTo>
                  <a:pt x="170688" y="102108"/>
                </a:lnTo>
                <a:lnTo>
                  <a:pt x="163068" y="100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107679" y="4431779"/>
            <a:ext cx="7620" cy="12700"/>
          </a:xfrm>
          <a:custGeom>
            <a:avLst/>
            <a:gdLst/>
            <a:ahLst/>
            <a:cxnLst/>
            <a:rect l="l" t="t" r="r" b="b"/>
            <a:pathLst>
              <a:path w="7619" h="12700">
                <a:moveTo>
                  <a:pt x="7619" y="0"/>
                </a:moveTo>
                <a:lnTo>
                  <a:pt x="1524" y="0"/>
                </a:lnTo>
                <a:lnTo>
                  <a:pt x="0" y="12191"/>
                </a:lnTo>
                <a:lnTo>
                  <a:pt x="6095" y="1219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2294623" y="2746466"/>
            <a:ext cx="1722120" cy="1362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9855" marR="117475" algn="ctr">
              <a:lnSpc>
                <a:spcPct val="145800"/>
              </a:lnSpc>
            </a:pPr>
            <a:r>
              <a:rPr sz="1300" spc="110" dirty="0">
                <a:latin typeface="Times New Roman"/>
                <a:cs typeface="Times New Roman"/>
              </a:rPr>
              <a:t>S</a:t>
            </a:r>
            <a:r>
              <a:rPr sz="1300" spc="85" dirty="0">
                <a:latin typeface="Times New Roman"/>
                <a:cs typeface="Times New Roman"/>
              </a:rPr>
              <a:t>pa</a:t>
            </a:r>
            <a:r>
              <a:rPr sz="1300" spc="90" dirty="0">
                <a:latin typeface="Times New Roman"/>
                <a:cs typeface="Times New Roman"/>
              </a:rPr>
              <a:t>c</a:t>
            </a:r>
            <a:r>
              <a:rPr sz="1300" spc="85" dirty="0">
                <a:latin typeface="Times New Roman"/>
                <a:cs typeface="Times New Roman"/>
              </a:rPr>
              <a:t>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f</a:t>
            </a: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65" dirty="0">
                <a:latin typeface="Times New Roman"/>
                <a:cs typeface="Times New Roman"/>
              </a:rPr>
              <a:t>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150" spc="110" dirty="0">
                <a:latin typeface="Courier"/>
                <a:cs typeface="Courier"/>
              </a:rPr>
              <a:t>b</a:t>
            </a:r>
            <a:r>
              <a:rPr sz="1150" spc="125" dirty="0">
                <a:latin typeface="Courier"/>
                <a:cs typeface="Courier"/>
              </a:rPr>
              <a:t> </a:t>
            </a:r>
            <a:r>
              <a:rPr sz="1150" spc="110" dirty="0">
                <a:latin typeface="Courier"/>
                <a:cs typeface="Courier"/>
              </a:rPr>
              <a:t>=</a:t>
            </a:r>
            <a:r>
              <a:rPr sz="1150" spc="125" dirty="0">
                <a:latin typeface="Courier"/>
                <a:cs typeface="Courier"/>
              </a:rPr>
              <a:t> </a:t>
            </a:r>
            <a:r>
              <a:rPr sz="1150" spc="120" dirty="0">
                <a:latin typeface="Courier"/>
                <a:cs typeface="Courier"/>
              </a:rPr>
              <a:t>-</a:t>
            </a:r>
            <a:r>
              <a:rPr sz="1150" spc="105" dirty="0">
                <a:latin typeface="Courier"/>
                <a:cs typeface="Courier"/>
              </a:rPr>
              <a:t>1</a:t>
            </a:r>
            <a:r>
              <a:rPr sz="1150" spc="110" dirty="0">
                <a:latin typeface="Courier"/>
                <a:cs typeface="Courier"/>
              </a:rPr>
              <a:t>0 </a:t>
            </a:r>
            <a:r>
              <a:rPr sz="1300" spc="150" dirty="0">
                <a:latin typeface="Times New Roman"/>
                <a:cs typeface="Times New Roman"/>
              </a:rPr>
              <a:t>D</a:t>
            </a:r>
            <a:r>
              <a:rPr sz="1300" spc="90" dirty="0">
                <a:latin typeface="Times New Roman"/>
                <a:cs typeface="Times New Roman"/>
              </a:rPr>
              <a:t>yna</a:t>
            </a:r>
            <a:r>
              <a:rPr sz="1300" spc="145" dirty="0">
                <a:latin typeface="Times New Roman"/>
                <a:cs typeface="Times New Roman"/>
              </a:rPr>
              <a:t>m</a:t>
            </a:r>
            <a:r>
              <a:rPr sz="1300" spc="70" dirty="0">
                <a:latin typeface="Times New Roman"/>
                <a:cs typeface="Times New Roman"/>
              </a:rPr>
              <a:t>ic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20" dirty="0">
                <a:latin typeface="Times New Roman"/>
                <a:cs typeface="Times New Roman"/>
              </a:rPr>
              <a:t>L</a:t>
            </a:r>
            <a:r>
              <a:rPr sz="1300" spc="40" dirty="0">
                <a:latin typeface="Times New Roman"/>
                <a:cs typeface="Times New Roman"/>
              </a:rPr>
              <a:t>i</a:t>
            </a:r>
            <a:r>
              <a:rPr sz="1300" spc="100" dirty="0">
                <a:latin typeface="Times New Roman"/>
                <a:cs typeface="Times New Roman"/>
              </a:rPr>
              <a:t>n</a:t>
            </a:r>
            <a:r>
              <a:rPr sz="1300" spc="95" dirty="0">
                <a:latin typeface="Times New Roman"/>
                <a:cs typeface="Times New Roman"/>
              </a:rPr>
              <a:t>k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95" dirty="0">
                <a:latin typeface="Times New Roman"/>
                <a:cs typeface="Times New Roman"/>
              </a:rPr>
              <a:t>P</a:t>
            </a:r>
            <a:r>
              <a:rPr sz="1300" spc="70" dirty="0">
                <a:latin typeface="Times New Roman"/>
                <a:cs typeface="Times New Roman"/>
              </a:rPr>
              <a:t>r</a:t>
            </a:r>
            <a:r>
              <a:rPr sz="1300" spc="80" dirty="0">
                <a:latin typeface="Times New Roman"/>
                <a:cs typeface="Times New Roman"/>
              </a:rPr>
              <a:t>e</a:t>
            </a:r>
            <a:r>
              <a:rPr sz="1300" spc="100" dirty="0">
                <a:latin typeface="Times New Roman"/>
                <a:cs typeface="Times New Roman"/>
              </a:rPr>
              <a:t>v</a:t>
            </a:r>
            <a:r>
              <a:rPr sz="1300" spc="45" dirty="0">
                <a:latin typeface="Times New Roman"/>
                <a:cs typeface="Times New Roman"/>
              </a:rPr>
              <a:t>i</a:t>
            </a: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85" dirty="0">
                <a:latin typeface="Times New Roman"/>
                <a:cs typeface="Times New Roman"/>
              </a:rPr>
              <a:t>u</a:t>
            </a:r>
            <a:r>
              <a:rPr sz="1300" spc="75" dirty="0">
                <a:latin typeface="Times New Roman"/>
                <a:cs typeface="Times New Roman"/>
              </a:rPr>
              <a:t>s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10" dirty="0">
                <a:latin typeface="Times New Roman"/>
                <a:cs typeface="Times New Roman"/>
              </a:rPr>
              <a:t>D1</a:t>
            </a:r>
            <a:endParaRPr sz="1300">
              <a:latin typeface="Times New Roman"/>
              <a:cs typeface="Times New Roman"/>
            </a:endParaRPr>
          </a:p>
          <a:p>
            <a:pPr marL="196850">
              <a:lnSpc>
                <a:spcPct val="100000"/>
              </a:lnSpc>
              <a:spcBef>
                <a:spcPts val="790"/>
              </a:spcBef>
            </a:pPr>
            <a:r>
              <a:rPr sz="1300" spc="110" dirty="0">
                <a:latin typeface="Times New Roman"/>
                <a:cs typeface="Times New Roman"/>
              </a:rPr>
              <a:t>S</a:t>
            </a:r>
            <a:r>
              <a:rPr sz="1300" spc="85" dirty="0">
                <a:latin typeface="Times New Roman"/>
                <a:cs typeface="Times New Roman"/>
              </a:rPr>
              <a:t>pa</a:t>
            </a:r>
            <a:r>
              <a:rPr sz="1300" spc="90" dirty="0">
                <a:latin typeface="Times New Roman"/>
                <a:cs typeface="Times New Roman"/>
              </a:rPr>
              <a:t>c</a:t>
            </a:r>
            <a:r>
              <a:rPr sz="1300" spc="85" dirty="0">
                <a:latin typeface="Times New Roman"/>
                <a:cs typeface="Times New Roman"/>
              </a:rPr>
              <a:t>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f</a:t>
            </a: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65" dirty="0">
                <a:latin typeface="Times New Roman"/>
                <a:cs typeface="Times New Roman"/>
              </a:rPr>
              <a:t>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150" spc="110" dirty="0">
                <a:latin typeface="Courier"/>
                <a:cs typeface="Courier"/>
              </a:rPr>
              <a:t>a</a:t>
            </a:r>
            <a:endParaRPr sz="1150">
              <a:latin typeface="Courier"/>
              <a:cs typeface="Courier"/>
            </a:endParaRPr>
          </a:p>
          <a:p>
            <a:pPr algn="ctr">
              <a:lnSpc>
                <a:spcPct val="100000"/>
              </a:lnSpc>
              <a:spcBef>
                <a:spcPts val="705"/>
              </a:spcBef>
            </a:pPr>
            <a:r>
              <a:rPr sz="1300" spc="110" dirty="0">
                <a:latin typeface="Times New Roman"/>
                <a:cs typeface="Times New Roman"/>
              </a:rPr>
              <a:t>Dy</a:t>
            </a:r>
            <a:r>
              <a:rPr sz="1300" spc="100" dirty="0">
                <a:latin typeface="Times New Roman"/>
                <a:cs typeface="Times New Roman"/>
              </a:rPr>
              <a:t>n</a:t>
            </a:r>
            <a:r>
              <a:rPr sz="1300" spc="110" dirty="0">
                <a:latin typeface="Times New Roman"/>
                <a:cs typeface="Times New Roman"/>
              </a:rPr>
              <a:t>am</a:t>
            </a:r>
            <a:r>
              <a:rPr sz="1300" spc="55" dirty="0">
                <a:latin typeface="Times New Roman"/>
                <a:cs typeface="Times New Roman"/>
              </a:rPr>
              <a:t>i</a:t>
            </a:r>
            <a:r>
              <a:rPr sz="1300" spc="85" dirty="0">
                <a:latin typeface="Times New Roman"/>
                <a:cs typeface="Times New Roman"/>
              </a:rPr>
              <a:t>c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10" dirty="0">
                <a:latin typeface="Times New Roman"/>
                <a:cs typeface="Times New Roman"/>
              </a:rPr>
              <a:t>L</a:t>
            </a:r>
            <a:r>
              <a:rPr sz="1300" spc="55" dirty="0">
                <a:latin typeface="Times New Roman"/>
                <a:cs typeface="Times New Roman"/>
              </a:rPr>
              <a:t>i</a:t>
            </a:r>
            <a:r>
              <a:rPr sz="1300" spc="90" dirty="0">
                <a:latin typeface="Times New Roman"/>
                <a:cs typeface="Times New Roman"/>
              </a:rPr>
              <a:t>n</a:t>
            </a:r>
            <a:r>
              <a:rPr sz="1300" spc="95" dirty="0">
                <a:latin typeface="Times New Roman"/>
                <a:cs typeface="Times New Roman"/>
              </a:rPr>
              <a:t>k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150" spc="120" dirty="0">
                <a:latin typeface="Times New Roman"/>
                <a:cs typeface="Times New Roman"/>
              </a:rPr>
              <a:t>=</a:t>
            </a:r>
            <a:r>
              <a:rPr sz="1150" spc="25" dirty="0">
                <a:latin typeface="Times New Roman"/>
                <a:cs typeface="Times New Roman"/>
              </a:rPr>
              <a:t> </a:t>
            </a:r>
            <a:r>
              <a:rPr sz="1150" spc="120" dirty="0">
                <a:latin typeface="Courier"/>
                <a:cs typeface="Courier"/>
              </a:rPr>
              <a:t>N</a:t>
            </a:r>
            <a:r>
              <a:rPr sz="1150" spc="105" dirty="0">
                <a:latin typeface="Courier"/>
                <a:cs typeface="Courier"/>
              </a:rPr>
              <a:t>ul</a:t>
            </a:r>
            <a:r>
              <a:rPr sz="1150" spc="110" dirty="0">
                <a:latin typeface="Courier"/>
                <a:cs typeface="Courier"/>
              </a:rPr>
              <a:t>l</a:t>
            </a:r>
            <a:endParaRPr sz="1150">
              <a:latin typeface="Courier"/>
              <a:cs typeface="Courier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578088" y="2158205"/>
            <a:ext cx="1131570" cy="495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 marR="5080" indent="-7620">
              <a:lnSpc>
                <a:spcPct val="152300"/>
              </a:lnSpc>
            </a:pPr>
            <a:r>
              <a:rPr sz="1300" spc="135" dirty="0">
                <a:latin typeface="Times New Roman"/>
                <a:cs typeface="Times New Roman"/>
              </a:rPr>
              <a:t>D</a:t>
            </a:r>
            <a:r>
              <a:rPr sz="1300" spc="100" dirty="0">
                <a:latin typeface="Times New Roman"/>
                <a:cs typeface="Times New Roman"/>
              </a:rPr>
              <a:t>y</a:t>
            </a:r>
            <a:r>
              <a:rPr sz="1300" spc="90" dirty="0">
                <a:latin typeface="Times New Roman"/>
                <a:cs typeface="Times New Roman"/>
              </a:rPr>
              <a:t>na</a:t>
            </a:r>
            <a:r>
              <a:rPr sz="1300" spc="150" dirty="0">
                <a:latin typeface="Times New Roman"/>
                <a:cs typeface="Times New Roman"/>
              </a:rPr>
              <a:t>m</a:t>
            </a:r>
            <a:r>
              <a:rPr sz="1300" spc="40" dirty="0">
                <a:latin typeface="Times New Roman"/>
                <a:cs typeface="Times New Roman"/>
              </a:rPr>
              <a:t>i</a:t>
            </a:r>
            <a:r>
              <a:rPr sz="1300" spc="85" dirty="0">
                <a:latin typeface="Times New Roman"/>
                <a:cs typeface="Times New Roman"/>
              </a:rPr>
              <a:t>c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10" dirty="0">
                <a:latin typeface="Times New Roman"/>
                <a:cs typeface="Times New Roman"/>
              </a:rPr>
              <a:t>L</a:t>
            </a:r>
            <a:r>
              <a:rPr sz="1300" spc="50" dirty="0">
                <a:latin typeface="Times New Roman"/>
                <a:cs typeface="Times New Roman"/>
              </a:rPr>
              <a:t>i</a:t>
            </a:r>
            <a:r>
              <a:rPr sz="1300" spc="100" dirty="0">
                <a:latin typeface="Times New Roman"/>
                <a:cs typeface="Times New Roman"/>
              </a:rPr>
              <a:t>n</a:t>
            </a:r>
            <a:r>
              <a:rPr sz="1300" spc="95" dirty="0">
                <a:latin typeface="Times New Roman"/>
                <a:cs typeface="Times New Roman"/>
              </a:rPr>
              <a:t>k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10" dirty="0">
                <a:latin typeface="Times New Roman"/>
                <a:cs typeface="Times New Roman"/>
              </a:rPr>
              <a:t>P</a:t>
            </a:r>
            <a:r>
              <a:rPr sz="1300" spc="55" dirty="0">
                <a:latin typeface="Times New Roman"/>
                <a:cs typeface="Times New Roman"/>
              </a:rPr>
              <a:t>r</a:t>
            </a:r>
            <a:r>
              <a:rPr sz="1300" spc="90" dirty="0">
                <a:latin typeface="Times New Roman"/>
                <a:cs typeface="Times New Roman"/>
              </a:rPr>
              <a:t>ev</a:t>
            </a:r>
            <a:r>
              <a:rPr sz="1300" spc="55" dirty="0">
                <a:latin typeface="Times New Roman"/>
                <a:cs typeface="Times New Roman"/>
              </a:rPr>
              <a:t>i</a:t>
            </a:r>
            <a:r>
              <a:rPr sz="1300" spc="90" dirty="0">
                <a:latin typeface="Times New Roman"/>
                <a:cs typeface="Times New Roman"/>
              </a:rPr>
              <a:t>o</a:t>
            </a:r>
            <a:r>
              <a:rPr sz="1300" spc="100" dirty="0">
                <a:latin typeface="Times New Roman"/>
                <a:cs typeface="Times New Roman"/>
              </a:rPr>
              <a:t>u</a:t>
            </a:r>
            <a:r>
              <a:rPr sz="1300" spc="75" dirty="0">
                <a:latin typeface="Times New Roman"/>
                <a:cs typeface="Times New Roman"/>
              </a:rPr>
              <a:t>s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10" dirty="0">
                <a:latin typeface="Times New Roman"/>
                <a:cs typeface="Times New Roman"/>
              </a:rPr>
              <a:t>D1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456172" y="1868640"/>
            <a:ext cx="141224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0" dirty="0">
                <a:latin typeface="Times New Roman"/>
                <a:cs typeface="Times New Roman"/>
              </a:rPr>
              <a:t>Sp</a:t>
            </a:r>
            <a:r>
              <a:rPr sz="1300" spc="80" dirty="0">
                <a:latin typeface="Times New Roman"/>
                <a:cs typeface="Times New Roman"/>
              </a:rPr>
              <a:t>a</a:t>
            </a:r>
            <a:r>
              <a:rPr sz="1300" spc="90" dirty="0">
                <a:latin typeface="Times New Roman"/>
                <a:cs typeface="Times New Roman"/>
              </a:rPr>
              <a:t>c</a:t>
            </a:r>
            <a:r>
              <a:rPr sz="1300" spc="85" dirty="0">
                <a:latin typeface="Times New Roman"/>
                <a:cs typeface="Times New Roman"/>
              </a:rPr>
              <a:t>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f</a:t>
            </a:r>
            <a:r>
              <a:rPr sz="1300" spc="90" dirty="0">
                <a:latin typeface="Times New Roman"/>
                <a:cs typeface="Times New Roman"/>
              </a:rPr>
              <a:t>o</a:t>
            </a:r>
            <a:r>
              <a:rPr sz="1300" spc="65" dirty="0">
                <a:latin typeface="Times New Roman"/>
                <a:cs typeface="Times New Roman"/>
              </a:rPr>
              <a:t>r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150" spc="110" dirty="0">
                <a:latin typeface="Courier"/>
                <a:cs typeface="Courier"/>
              </a:rPr>
              <a:t>b</a:t>
            </a:r>
            <a:r>
              <a:rPr sz="1150" spc="125" dirty="0">
                <a:latin typeface="Courier"/>
                <a:cs typeface="Courier"/>
              </a:rPr>
              <a:t> </a:t>
            </a:r>
            <a:r>
              <a:rPr sz="1150" spc="110" dirty="0">
                <a:latin typeface="Courier"/>
                <a:cs typeface="Courier"/>
              </a:rPr>
              <a:t>=</a:t>
            </a:r>
            <a:r>
              <a:rPr sz="1150" spc="125" dirty="0">
                <a:latin typeface="Courier"/>
                <a:cs typeface="Courier"/>
              </a:rPr>
              <a:t> </a:t>
            </a:r>
            <a:r>
              <a:rPr sz="1150" spc="105" dirty="0">
                <a:latin typeface="Courier"/>
                <a:cs typeface="Courier"/>
              </a:rPr>
              <a:t>1</a:t>
            </a:r>
            <a:r>
              <a:rPr sz="1150" spc="110" dirty="0">
                <a:latin typeface="Courier"/>
                <a:cs typeface="Courier"/>
              </a:rPr>
              <a:t>0</a:t>
            </a:r>
            <a:endParaRPr sz="1150">
              <a:latin typeface="Courier"/>
              <a:cs typeface="Courier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360911" y="1768061"/>
            <a:ext cx="991235" cy="193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5" dirty="0">
                <a:latin typeface="Times New Roman"/>
                <a:cs typeface="Times New Roman"/>
              </a:rPr>
              <a:t>T</a:t>
            </a: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95" dirty="0">
                <a:latin typeface="Times New Roman"/>
                <a:cs typeface="Times New Roman"/>
              </a:rPr>
              <a:t>p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65" dirty="0">
                <a:latin typeface="Times New Roman"/>
                <a:cs typeface="Times New Roman"/>
              </a:rPr>
              <a:t>f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S</a:t>
            </a:r>
            <a:r>
              <a:rPr sz="1300" spc="55" dirty="0">
                <a:latin typeface="Times New Roman"/>
                <a:cs typeface="Times New Roman"/>
              </a:rPr>
              <a:t>t</a:t>
            </a:r>
            <a:r>
              <a:rPr sz="1300" spc="80" dirty="0">
                <a:latin typeface="Times New Roman"/>
                <a:cs typeface="Times New Roman"/>
              </a:rPr>
              <a:t>ac</a:t>
            </a:r>
            <a:r>
              <a:rPr sz="1300" spc="95" dirty="0">
                <a:latin typeface="Times New Roman"/>
                <a:cs typeface="Times New Roman"/>
              </a:rPr>
              <a:t>k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360911" y="2572733"/>
            <a:ext cx="877569" cy="193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85" dirty="0">
                <a:latin typeface="Times New Roman"/>
                <a:cs typeface="Times New Roman"/>
              </a:rPr>
              <a:t>Dis</a:t>
            </a:r>
            <a:r>
              <a:rPr sz="1300" spc="100" dirty="0">
                <a:latin typeface="Times New Roman"/>
                <a:cs typeface="Times New Roman"/>
              </a:rPr>
              <a:t>p</a:t>
            </a:r>
            <a:r>
              <a:rPr sz="1300" spc="45" dirty="0">
                <a:latin typeface="Times New Roman"/>
                <a:cs typeface="Times New Roman"/>
              </a:rPr>
              <a:t>l</a:t>
            </a:r>
            <a:r>
              <a:rPr sz="1300" spc="90" dirty="0">
                <a:latin typeface="Times New Roman"/>
                <a:cs typeface="Times New Roman"/>
              </a:rPr>
              <a:t>a</a:t>
            </a:r>
            <a:r>
              <a:rPr sz="1300" spc="95" dirty="0">
                <a:latin typeface="Times New Roman"/>
                <a:cs typeface="Times New Roman"/>
              </a:rPr>
              <a:t>y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150" spc="120" dirty="0">
                <a:latin typeface="Arial"/>
                <a:cs typeface="Arial"/>
              </a:rPr>
              <a:t>D1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2068055" y="4427207"/>
            <a:ext cx="41275" cy="17145"/>
          </a:xfrm>
          <a:custGeom>
            <a:avLst/>
            <a:gdLst/>
            <a:ahLst/>
            <a:cxnLst/>
            <a:rect l="l" t="t" r="r" b="b"/>
            <a:pathLst>
              <a:path w="41275" h="17145">
                <a:moveTo>
                  <a:pt x="1524" y="0"/>
                </a:moveTo>
                <a:lnTo>
                  <a:pt x="0" y="12192"/>
                </a:lnTo>
                <a:lnTo>
                  <a:pt x="39624" y="16763"/>
                </a:lnTo>
                <a:lnTo>
                  <a:pt x="41148" y="4572"/>
                </a:lnTo>
                <a:lnTo>
                  <a:pt x="15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2451601" y="4195793"/>
            <a:ext cx="1013460" cy="193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95" dirty="0">
                <a:latin typeface="Times New Roman"/>
                <a:cs typeface="Times New Roman"/>
              </a:rPr>
              <a:t>P</a:t>
            </a:r>
            <a:r>
              <a:rPr sz="1300" spc="70" dirty="0">
                <a:latin typeface="Times New Roman"/>
                <a:cs typeface="Times New Roman"/>
              </a:rPr>
              <a:t>r</a:t>
            </a:r>
            <a:r>
              <a:rPr sz="1300" spc="80" dirty="0">
                <a:latin typeface="Times New Roman"/>
                <a:cs typeface="Times New Roman"/>
              </a:rPr>
              <a:t>e</a:t>
            </a:r>
            <a:r>
              <a:rPr sz="1300" spc="100" dirty="0">
                <a:latin typeface="Times New Roman"/>
                <a:cs typeface="Times New Roman"/>
              </a:rPr>
              <a:t>v</a:t>
            </a:r>
            <a:r>
              <a:rPr sz="1300" spc="45" dirty="0">
                <a:latin typeface="Times New Roman"/>
                <a:cs typeface="Times New Roman"/>
              </a:rPr>
              <a:t>i</a:t>
            </a: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85" dirty="0">
                <a:latin typeface="Times New Roman"/>
                <a:cs typeface="Times New Roman"/>
              </a:rPr>
              <a:t>u</a:t>
            </a:r>
            <a:r>
              <a:rPr sz="1300" spc="75" dirty="0">
                <a:latin typeface="Times New Roman"/>
                <a:cs typeface="Times New Roman"/>
              </a:rPr>
              <a:t>s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10" dirty="0">
                <a:latin typeface="Times New Roman"/>
                <a:cs typeface="Times New Roman"/>
              </a:rPr>
              <a:t>D0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4305287" y="4351007"/>
            <a:ext cx="181610" cy="104139"/>
          </a:xfrm>
          <a:custGeom>
            <a:avLst/>
            <a:gdLst/>
            <a:ahLst/>
            <a:cxnLst/>
            <a:rect l="l" t="t" r="r" b="b"/>
            <a:pathLst>
              <a:path w="181610" h="104139">
                <a:moveTo>
                  <a:pt x="181355" y="51815"/>
                </a:moveTo>
                <a:lnTo>
                  <a:pt x="169163" y="51815"/>
                </a:lnTo>
                <a:lnTo>
                  <a:pt x="169163" y="87706"/>
                </a:lnTo>
                <a:lnTo>
                  <a:pt x="176783" y="89915"/>
                </a:lnTo>
                <a:lnTo>
                  <a:pt x="173735" y="102108"/>
                </a:lnTo>
                <a:lnTo>
                  <a:pt x="181355" y="103632"/>
                </a:lnTo>
                <a:lnTo>
                  <a:pt x="181355" y="51815"/>
                </a:lnTo>
                <a:close/>
              </a:path>
              <a:path w="181610" h="104139">
                <a:moveTo>
                  <a:pt x="21335" y="45720"/>
                </a:moveTo>
                <a:lnTo>
                  <a:pt x="0" y="51815"/>
                </a:lnTo>
                <a:lnTo>
                  <a:pt x="173735" y="102108"/>
                </a:lnTo>
                <a:lnTo>
                  <a:pt x="169163" y="96012"/>
                </a:lnTo>
                <a:lnTo>
                  <a:pt x="169163" y="87706"/>
                </a:lnTo>
                <a:lnTo>
                  <a:pt x="66425" y="57912"/>
                </a:lnTo>
                <a:lnTo>
                  <a:pt x="24383" y="57912"/>
                </a:lnTo>
                <a:lnTo>
                  <a:pt x="21335" y="45720"/>
                </a:lnTo>
                <a:close/>
              </a:path>
              <a:path w="181610" h="104139">
                <a:moveTo>
                  <a:pt x="169163" y="87706"/>
                </a:moveTo>
                <a:lnTo>
                  <a:pt x="169163" y="96012"/>
                </a:lnTo>
                <a:lnTo>
                  <a:pt x="173735" y="102108"/>
                </a:lnTo>
                <a:lnTo>
                  <a:pt x="176783" y="89915"/>
                </a:lnTo>
                <a:lnTo>
                  <a:pt x="169163" y="87706"/>
                </a:lnTo>
                <a:close/>
              </a:path>
              <a:path w="181610" h="104139">
                <a:moveTo>
                  <a:pt x="181355" y="0"/>
                </a:moveTo>
                <a:lnTo>
                  <a:pt x="173735" y="1524"/>
                </a:lnTo>
                <a:lnTo>
                  <a:pt x="21335" y="45720"/>
                </a:lnTo>
                <a:lnTo>
                  <a:pt x="24383" y="57912"/>
                </a:lnTo>
                <a:lnTo>
                  <a:pt x="45404" y="51815"/>
                </a:lnTo>
                <a:lnTo>
                  <a:pt x="24383" y="45720"/>
                </a:lnTo>
                <a:lnTo>
                  <a:pt x="66425" y="45720"/>
                </a:lnTo>
                <a:lnTo>
                  <a:pt x="176783" y="13715"/>
                </a:lnTo>
                <a:lnTo>
                  <a:pt x="181355" y="7620"/>
                </a:lnTo>
                <a:lnTo>
                  <a:pt x="181355" y="0"/>
                </a:lnTo>
                <a:close/>
              </a:path>
              <a:path w="181610" h="104139">
                <a:moveTo>
                  <a:pt x="45404" y="51815"/>
                </a:moveTo>
                <a:lnTo>
                  <a:pt x="24383" y="57912"/>
                </a:lnTo>
                <a:lnTo>
                  <a:pt x="66425" y="57912"/>
                </a:lnTo>
                <a:lnTo>
                  <a:pt x="45404" y="51815"/>
                </a:lnTo>
                <a:close/>
              </a:path>
              <a:path w="181610" h="104139">
                <a:moveTo>
                  <a:pt x="66425" y="45720"/>
                </a:moveTo>
                <a:lnTo>
                  <a:pt x="24383" y="45720"/>
                </a:lnTo>
                <a:lnTo>
                  <a:pt x="45404" y="51815"/>
                </a:lnTo>
                <a:lnTo>
                  <a:pt x="66425" y="45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474451" y="4358627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7"/>
                </a:moveTo>
                <a:lnTo>
                  <a:pt x="12191" y="22097"/>
                </a:lnTo>
              </a:path>
            </a:pathLst>
          </a:custGeom>
          <a:ln w="454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328147" y="4358627"/>
            <a:ext cx="152400" cy="88900"/>
          </a:xfrm>
          <a:custGeom>
            <a:avLst/>
            <a:gdLst/>
            <a:ahLst/>
            <a:cxnLst/>
            <a:rect l="l" t="t" r="r" b="b"/>
            <a:pathLst>
              <a:path w="152400" h="88900">
                <a:moveTo>
                  <a:pt x="152400" y="0"/>
                </a:moveTo>
                <a:lnTo>
                  <a:pt x="0" y="44195"/>
                </a:lnTo>
                <a:lnTo>
                  <a:pt x="152400" y="88391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482071" y="4402823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5319763" y="4279613"/>
            <a:ext cx="879475" cy="193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85" dirty="0">
                <a:latin typeface="Times New Roman"/>
                <a:cs typeface="Times New Roman"/>
              </a:rPr>
              <a:t>Display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150" spc="120" dirty="0">
                <a:latin typeface="Arial"/>
                <a:cs typeface="Arial"/>
              </a:rPr>
              <a:t>D0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09" name="object 10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10" name="object 1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938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pc="-145" dirty="0">
                <a:solidFill>
                  <a:srgbClr val="FF0000"/>
                </a:solidFill>
              </a:rPr>
              <a:t>V</a:t>
            </a:r>
            <a:r>
              <a:rPr spc="-5" dirty="0">
                <a:solidFill>
                  <a:srgbClr val="FF0000"/>
                </a:solidFill>
              </a:rPr>
              <a:t>i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tua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Me</a:t>
            </a:r>
            <a:r>
              <a:rPr spc="-5" dirty="0">
                <a:solidFill>
                  <a:srgbClr val="FF0000"/>
                </a:solidFill>
              </a:rPr>
              <a:t>mo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y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&amp;</a:t>
            </a:r>
            <a:r>
              <a:rPr spc="-5" dirty="0">
                <a:solidFill>
                  <a:srgbClr val="FF0000"/>
                </a:solidFill>
              </a:rPr>
              <a:t> Run-</a:t>
            </a:r>
            <a:r>
              <a:rPr spc="-65" dirty="0">
                <a:solidFill>
                  <a:srgbClr val="FF0000"/>
                </a:solidFill>
              </a:rPr>
              <a:t>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m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Me</a:t>
            </a:r>
            <a:r>
              <a:rPr spc="-5" dirty="0">
                <a:solidFill>
                  <a:srgbClr val="FF0000"/>
                </a:solidFill>
              </a:rPr>
              <a:t>mo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y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Or</a:t>
            </a:r>
            <a:r>
              <a:rPr spc="-5" dirty="0">
                <a:solidFill>
                  <a:srgbClr val="FF0000"/>
                </a:solidFill>
              </a:rPr>
              <a:t>gan</a:t>
            </a:r>
            <a:r>
              <a:rPr spc="-20" dirty="0">
                <a:solidFill>
                  <a:srgbClr val="FF0000"/>
                </a:solidFill>
              </a:rPr>
              <a:t>iz</a:t>
            </a:r>
            <a:r>
              <a:rPr spc="-5" dirty="0">
                <a:solidFill>
                  <a:srgbClr val="FF0000"/>
                </a:solidFill>
              </a:rPr>
              <a:t>at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365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72" y="2134634"/>
            <a:ext cx="5414010" cy="63530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10209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The </a:t>
            </a:r>
            <a:r>
              <a:rPr sz="2600" spc="-15" dirty="0">
                <a:latin typeface="Lucida Sans"/>
                <a:cs typeface="Lucida Sans"/>
              </a:rPr>
              <a:t>compiler decides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ho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data 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in</a:t>
            </a:r>
            <a:r>
              <a:rPr sz="2600" spc="-15" dirty="0">
                <a:latin typeface="Lucida Sans"/>
                <a:cs typeface="Lucida Sans"/>
              </a:rPr>
              <a:t>structions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placed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memory.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700" i="1" spc="-114" dirty="0">
                <a:latin typeface="Lucida Sans"/>
                <a:cs typeface="Lucida Sans"/>
              </a:rPr>
              <a:t>a</a:t>
            </a:r>
            <a:r>
              <a:rPr sz="2700" i="1" spc="-105" dirty="0">
                <a:latin typeface="Lucida Sans"/>
                <a:cs typeface="Lucida Sans"/>
              </a:rPr>
              <a:t>d</a:t>
            </a:r>
            <a:r>
              <a:rPr sz="2700" i="1" spc="-65" dirty="0">
                <a:latin typeface="Lucida Sans"/>
                <a:cs typeface="Lucida Sans"/>
              </a:rPr>
              <a:t>dres</a:t>
            </a:r>
            <a:r>
              <a:rPr sz="2700" i="1" spc="-55" dirty="0">
                <a:latin typeface="Lucida Sans"/>
                <a:cs typeface="Lucida Sans"/>
              </a:rPr>
              <a:t>s</a:t>
            </a:r>
            <a:r>
              <a:rPr sz="2700" i="1" spc="-75" dirty="0">
                <a:latin typeface="Lucida Sans"/>
                <a:cs typeface="Lucida Sans"/>
              </a:rPr>
              <a:t> </a:t>
            </a:r>
            <a:r>
              <a:rPr sz="2700" i="1" spc="-60" dirty="0">
                <a:latin typeface="Lucida Sans"/>
                <a:cs typeface="Lucida Sans"/>
              </a:rPr>
              <a:t>space</a:t>
            </a:r>
            <a:r>
              <a:rPr sz="2700" i="1" spc="-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provided by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hardwar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 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operating system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60833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address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spac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usua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114" dirty="0">
                <a:latin typeface="Lucida Sans"/>
                <a:cs typeface="Lucida Sans"/>
              </a:rPr>
              <a:t>virtual</a:t>
            </a:r>
            <a:r>
              <a:rPr sz="2600" spc="-20" dirty="0">
                <a:latin typeface="Lucida Sans"/>
                <a:cs typeface="Lucida Sans"/>
              </a:rPr>
              <a:t>—the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hardwar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15" dirty="0">
                <a:latin typeface="Lucida Sans"/>
                <a:cs typeface="Lucida Sans"/>
              </a:rPr>
              <a:t> operat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syste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struction-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v</a:t>
            </a:r>
            <a:r>
              <a:rPr sz="2600" spc="-10" dirty="0">
                <a:latin typeface="Lucida Sans"/>
                <a:cs typeface="Lucida Sans"/>
              </a:rPr>
              <a:t>el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ad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to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5" dirty="0">
                <a:latin typeface="Lucida Sans"/>
                <a:cs typeface="Lucida Sans"/>
              </a:rPr>
              <a:t>actual”</a:t>
            </a:r>
            <a:r>
              <a:rPr sz="2600" spc="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memory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addresses.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600" spc="-15" dirty="0">
                <a:latin typeface="Lucida Sans"/>
                <a:cs typeface="Lucida Sans"/>
              </a:rPr>
              <a:t>Virtu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me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or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allow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:</a:t>
            </a:r>
            <a:endParaRPr sz="2600" dirty="0">
              <a:latin typeface="Lucida Sans"/>
              <a:cs typeface="Lucida Sans"/>
            </a:endParaRPr>
          </a:p>
          <a:p>
            <a:pPr marL="241300" marR="99695" indent="-228600">
              <a:lnSpc>
                <a:spcPts val="2590"/>
              </a:lnSpc>
              <a:spcBef>
                <a:spcPts val="87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5" dirty="0">
                <a:latin typeface="Lucida Sans"/>
                <a:cs typeface="Lucida Sans"/>
              </a:rPr>
              <a:t>Multipl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processe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ru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in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i="1" spc="-5" dirty="0">
                <a:latin typeface="Lucida Sans"/>
                <a:cs typeface="Lucida Sans"/>
              </a:rPr>
              <a:t>private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i="1" spc="-5" dirty="0">
                <a:latin typeface="Lucida Sans"/>
                <a:cs typeface="Lucida Sans"/>
              </a:rPr>
              <a:t>protecte</a:t>
            </a:r>
            <a:r>
              <a:rPr sz="2400" i="1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addres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spaces.</a:t>
            </a:r>
            <a:endParaRPr sz="2400" dirty="0">
              <a:latin typeface="Lucida Sans"/>
              <a:cs typeface="Lucida Sans"/>
            </a:endParaRPr>
          </a:p>
          <a:p>
            <a:pPr marL="241300" marR="753110" indent="-228600" algn="just">
              <a:lnSpc>
                <a:spcPct val="90200"/>
              </a:lnSpc>
              <a:spcBef>
                <a:spcPts val="86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i="1" spc="-15" dirty="0">
                <a:latin typeface="Lucida Sans"/>
                <a:cs typeface="Lucida Sans"/>
              </a:rPr>
              <a:t>Paging</a:t>
            </a:r>
            <a:r>
              <a:rPr sz="2400" spc="-5" dirty="0">
                <a:latin typeface="Lucida Sans"/>
                <a:cs typeface="Lucida Sans"/>
              </a:rPr>
              <a:t> ca</a:t>
            </a:r>
            <a:r>
              <a:rPr sz="2400" dirty="0">
                <a:latin typeface="Lucida Sans"/>
                <a:cs typeface="Lucida Sans"/>
              </a:rPr>
              <a:t>n </a:t>
            </a:r>
            <a:r>
              <a:rPr sz="2400" spc="-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15" dirty="0">
                <a:latin typeface="Lucida Sans"/>
                <a:cs typeface="Lucida Sans"/>
              </a:rPr>
              <a:t>u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t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 extend addres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20" dirty="0">
                <a:latin typeface="Lucida Sans"/>
                <a:cs typeface="Lucida Sans"/>
              </a:rPr>
              <a:t>range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beyon</a:t>
            </a:r>
            <a:r>
              <a:rPr sz="2400" dirty="0">
                <a:latin typeface="Lucida Sans"/>
                <a:cs typeface="Lucida Sans"/>
              </a:rPr>
              <a:t>d </a:t>
            </a:r>
            <a:r>
              <a:rPr sz="2400" spc="-5" dirty="0">
                <a:latin typeface="Lucida Sans"/>
                <a:cs typeface="Lucida Sans"/>
              </a:rPr>
              <a:t>actual </a:t>
            </a:r>
            <a:r>
              <a:rPr sz="2400" spc="-20" dirty="0">
                <a:latin typeface="Lucida Sans"/>
                <a:cs typeface="Lucida Sans"/>
              </a:rPr>
              <a:t>mem</a:t>
            </a:r>
            <a:r>
              <a:rPr sz="2400" spc="-30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ry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limi</a:t>
            </a:r>
            <a:r>
              <a:rPr sz="2400" spc="-2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32425" cy="697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3495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begins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restored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call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.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y</a:t>
            </a:r>
            <a:r>
              <a:rPr sz="2600" spc="-20" dirty="0">
                <a:latin typeface="Lucida Sans"/>
                <a:cs typeface="Lucida Sans"/>
              </a:rPr>
              <a:t>namic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link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still</a:t>
            </a:r>
            <a:r>
              <a:rPr sz="2600" spc="-15" dirty="0">
                <a:latin typeface="Lucida Sans"/>
                <a:cs typeface="Lucida Sans"/>
              </a:rPr>
              <a:t> needed,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because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prev</a:t>
            </a:r>
            <a:r>
              <a:rPr sz="2600" spc="-20" dirty="0">
                <a:latin typeface="Lucida Sans"/>
                <a:cs typeface="Lucida Sans"/>
              </a:rPr>
              <a:t>ious</a:t>
            </a:r>
            <a:r>
              <a:rPr sz="2600" spc="-15" dirty="0">
                <a:latin typeface="Lucida Sans"/>
                <a:cs typeface="Lucida Sans"/>
              </a:rPr>
              <a:t> display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values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doesn’t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always point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er’s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Not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</a:t>
            </a:r>
            <a:r>
              <a:rPr sz="2600" spc="-10" dirty="0">
                <a:latin typeface="Lucida Sans"/>
                <a:cs typeface="Lucida Sans"/>
              </a:rPr>
              <a:t>piler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writers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agree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whether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static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links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displays 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better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use.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Dis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y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allow</a:t>
            </a:r>
            <a:r>
              <a:rPr sz="2600" spc="-15" dirty="0">
                <a:latin typeface="Lucida Sans"/>
                <a:cs typeface="Lucida Sans"/>
              </a:rPr>
              <a:t> direct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al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-20" dirty="0">
                <a:latin typeface="Lucida Sans"/>
                <a:cs typeface="Lucida Sans"/>
              </a:rPr>
              <a:t>ra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 thus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make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access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visible</a:t>
            </a:r>
            <a:r>
              <a:rPr sz="2600" spc="-10" dirty="0">
                <a:latin typeface="Lucida Sans"/>
                <a:cs typeface="Lucida Sans"/>
              </a:rPr>
              <a:t> variable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ver</a:t>
            </a:r>
            <a:r>
              <a:rPr sz="2600" spc="-15" dirty="0">
                <a:latin typeface="Lucida Sans"/>
                <a:cs typeface="Lucida Sans"/>
              </a:rPr>
              <a:t>y efficient.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However,</a:t>
            </a:r>
            <a:r>
              <a:rPr sz="2600" spc="-10" dirty="0">
                <a:latin typeface="Lucida Sans"/>
                <a:cs typeface="Lucida Sans"/>
              </a:rPr>
              <a:t> if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nesting</a:t>
            </a:r>
            <a:r>
              <a:rPr sz="2600" spc="-1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deep,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several</a:t>
            </a:r>
            <a:r>
              <a:rPr sz="2600" spc="-18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valuable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registers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10" dirty="0">
                <a:latin typeface="Lucida Sans"/>
                <a:cs typeface="Lucida Sans"/>
              </a:rPr>
              <a:t> nee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reserve</a:t>
            </a:r>
            <a:r>
              <a:rPr sz="2600" spc="-10" dirty="0">
                <a:latin typeface="Lucida Sans"/>
                <a:cs typeface="Lucida Sans"/>
              </a:rPr>
              <a:t>d.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Static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lin</a:t>
            </a:r>
            <a:r>
              <a:rPr sz="2600" spc="-15" dirty="0">
                <a:latin typeface="Lucida Sans"/>
                <a:cs typeface="Lucida Sans"/>
              </a:rPr>
              <a:t>ks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ry</a:t>
            </a:r>
            <a:r>
              <a:rPr sz="2600" spc="-15" dirty="0">
                <a:latin typeface="Lucida Sans"/>
                <a:cs typeface="Lucida Sans"/>
              </a:rPr>
              <a:t> flexible, allowing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unlimited nesting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proce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ure</a:t>
            </a:r>
            <a:r>
              <a:rPr sz="2600" spc="-10" dirty="0">
                <a:latin typeface="Lucida Sans"/>
                <a:cs typeface="Lucida Sans"/>
              </a:rPr>
              <a:t>s. H</a:t>
            </a:r>
            <a:r>
              <a:rPr sz="2600" spc="-15" dirty="0">
                <a:latin typeface="Lucida Sans"/>
                <a:cs typeface="Lucida Sans"/>
              </a:rPr>
              <a:t>owever, access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non-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procedure variables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slowed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" dirty="0">
                <a:latin typeface="Lucida Sans"/>
                <a:cs typeface="Lucida Sans"/>
              </a:rPr>
              <a:t> nee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extract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follo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static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lin</a:t>
            </a:r>
            <a:r>
              <a:rPr sz="2600" spc="-15" dirty="0">
                <a:latin typeface="Lucida Sans"/>
                <a:cs typeface="Lucida Sans"/>
              </a:rPr>
              <a:t>ks.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25" dirty="0">
                <a:solidFill>
                  <a:srgbClr val="FF0000"/>
                </a:solidFill>
              </a:rPr>
              <a:t>He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dirty="0">
                <a:solidFill>
                  <a:srgbClr val="FF0000"/>
                </a:solidFill>
              </a:rPr>
              <a:t>p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35" dirty="0">
                <a:solidFill>
                  <a:srgbClr val="FF0000"/>
                </a:solidFill>
              </a:rPr>
              <a:t>M</a:t>
            </a:r>
            <a:r>
              <a:rPr spc="-5" dirty="0">
                <a:solidFill>
                  <a:srgbClr val="FF0000"/>
                </a:solidFill>
              </a:rPr>
              <a:t>anag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m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985" marR="5080">
              <a:lnSpc>
                <a:spcPts val="2700"/>
              </a:lnSpc>
            </a:pPr>
            <a:r>
              <a:rPr spc="-20" dirty="0"/>
              <a:t>A </a:t>
            </a:r>
            <a:r>
              <a:rPr spc="-15" dirty="0"/>
              <a:t>very</a:t>
            </a:r>
            <a:r>
              <a:rPr spc="-5" dirty="0"/>
              <a:t> </a:t>
            </a:r>
            <a:r>
              <a:rPr spc="-15" dirty="0"/>
              <a:t>flexible storage</a:t>
            </a:r>
            <a:r>
              <a:rPr spc="-5" dirty="0"/>
              <a:t> </a:t>
            </a:r>
            <a:r>
              <a:rPr spc="-15" dirty="0"/>
              <a:t>allocation</a:t>
            </a:r>
            <a:r>
              <a:rPr spc="-10" dirty="0"/>
              <a:t> mechanis</a:t>
            </a:r>
            <a:r>
              <a:rPr spc="-25" dirty="0"/>
              <a:t>m</a:t>
            </a:r>
            <a:r>
              <a:rPr spc="-5" dirty="0"/>
              <a:t> </a:t>
            </a:r>
            <a:r>
              <a:rPr spc="-15" dirty="0"/>
              <a:t>is</a:t>
            </a:r>
            <a:r>
              <a:rPr spc="-5" dirty="0"/>
              <a:t> </a:t>
            </a:r>
            <a:r>
              <a:rPr sz="2700" i="1" spc="-30" dirty="0">
                <a:latin typeface="Lucida Sans"/>
                <a:cs typeface="Lucida Sans"/>
              </a:rPr>
              <a:t>h</a:t>
            </a:r>
            <a:r>
              <a:rPr sz="2700" i="1" spc="-35" dirty="0">
                <a:latin typeface="Lucida Sans"/>
                <a:cs typeface="Lucida Sans"/>
              </a:rPr>
              <a:t>e</a:t>
            </a:r>
            <a:r>
              <a:rPr sz="2700" i="1" spc="-110" dirty="0">
                <a:latin typeface="Lucida Sans"/>
                <a:cs typeface="Lucida Sans"/>
              </a:rPr>
              <a:t>a</a:t>
            </a:r>
            <a:r>
              <a:rPr sz="2700" i="1" spc="-114" dirty="0">
                <a:latin typeface="Lucida Sans"/>
                <a:cs typeface="Lucida Sans"/>
              </a:rPr>
              <a:t>p</a:t>
            </a:r>
            <a:r>
              <a:rPr sz="2700" i="1" spc="-20" dirty="0">
                <a:latin typeface="Lucida Sans"/>
                <a:cs typeface="Lucida Sans"/>
              </a:rPr>
              <a:t> </a:t>
            </a:r>
            <a:r>
              <a:rPr sz="2700" i="1" spc="-220" dirty="0">
                <a:latin typeface="Lucida Sans"/>
                <a:cs typeface="Lucida Sans"/>
              </a:rPr>
              <a:t>a</a:t>
            </a:r>
            <a:r>
              <a:rPr sz="2700" i="1" spc="-30" dirty="0">
                <a:latin typeface="Lucida Sans"/>
                <a:cs typeface="Lucida Sans"/>
              </a:rPr>
              <a:t>l</a:t>
            </a:r>
            <a:r>
              <a:rPr sz="2700" i="1" spc="-45" dirty="0">
                <a:latin typeface="Lucida Sans"/>
                <a:cs typeface="Lucida Sans"/>
              </a:rPr>
              <a:t>l</a:t>
            </a:r>
            <a:r>
              <a:rPr sz="2700" i="1" spc="60" dirty="0">
                <a:latin typeface="Lucida Sans"/>
                <a:cs typeface="Lucida Sans"/>
              </a:rPr>
              <a:t>o</a:t>
            </a:r>
            <a:r>
              <a:rPr sz="2700" i="1" spc="-90" dirty="0">
                <a:latin typeface="Lucida Sans"/>
                <a:cs typeface="Lucida Sans"/>
              </a:rPr>
              <a:t>cat</a:t>
            </a:r>
            <a:r>
              <a:rPr sz="2700" i="1" spc="-65" dirty="0">
                <a:latin typeface="Lucida Sans"/>
                <a:cs typeface="Lucida Sans"/>
              </a:rPr>
              <a:t>i</a:t>
            </a:r>
            <a:r>
              <a:rPr sz="2700" i="1" spc="-10" dirty="0">
                <a:latin typeface="Lucida Sans"/>
                <a:cs typeface="Lucida Sans"/>
              </a:rPr>
              <a:t>on.</a:t>
            </a:r>
            <a:endParaRPr sz="2700" dirty="0">
              <a:latin typeface="Lucida Sans"/>
              <a:cs typeface="Lucida Sans"/>
            </a:endParaRPr>
          </a:p>
          <a:p>
            <a:pPr marL="387985" marR="151765">
              <a:lnSpc>
                <a:spcPts val="2700"/>
              </a:lnSpc>
              <a:spcBef>
                <a:spcPts val="790"/>
              </a:spcBef>
            </a:pPr>
            <a:r>
              <a:rPr spc="-20" dirty="0"/>
              <a:t>A</a:t>
            </a:r>
            <a:r>
              <a:rPr spc="-10" dirty="0"/>
              <a:t>n</a:t>
            </a:r>
            <a:r>
              <a:rPr spc="-15" dirty="0"/>
              <a:t>y</a:t>
            </a:r>
            <a:r>
              <a:rPr spc="-10" dirty="0"/>
              <a:t> n</a:t>
            </a:r>
            <a:r>
              <a:rPr spc="-25" dirty="0"/>
              <a:t>um</a:t>
            </a:r>
            <a:r>
              <a:rPr spc="-10" dirty="0"/>
              <a:t>b</a:t>
            </a:r>
            <a:r>
              <a:rPr spc="-15" dirty="0"/>
              <a:t>er</a:t>
            </a:r>
            <a:r>
              <a:rPr spc="-5" dirty="0"/>
              <a:t> </a:t>
            </a:r>
            <a:r>
              <a:rPr spc="-15" dirty="0"/>
              <a:t>of</a:t>
            </a:r>
            <a:r>
              <a:rPr spc="-5" dirty="0"/>
              <a:t> </a:t>
            </a:r>
            <a:r>
              <a:rPr spc="-10" dirty="0"/>
              <a:t>d</a:t>
            </a:r>
            <a:r>
              <a:rPr spc="-20" dirty="0"/>
              <a:t>a</a:t>
            </a:r>
            <a:r>
              <a:rPr spc="-15" dirty="0"/>
              <a:t>ta</a:t>
            </a:r>
            <a:r>
              <a:rPr spc="-5" dirty="0"/>
              <a:t> </a:t>
            </a:r>
            <a:r>
              <a:rPr spc="-15" dirty="0"/>
              <a:t>objects</a:t>
            </a:r>
            <a:r>
              <a:rPr dirty="0"/>
              <a:t> </a:t>
            </a:r>
            <a:r>
              <a:rPr spc="-15" dirty="0"/>
              <a:t>can be</a:t>
            </a:r>
            <a:r>
              <a:rPr spc="-5" dirty="0"/>
              <a:t> </a:t>
            </a:r>
            <a:r>
              <a:rPr spc="-15" dirty="0"/>
              <a:t>allocated</a:t>
            </a:r>
            <a:r>
              <a:rPr dirty="0"/>
              <a:t> </a:t>
            </a:r>
            <a:r>
              <a:rPr spc="-20" dirty="0"/>
              <a:t>and</a:t>
            </a:r>
            <a:r>
              <a:rPr dirty="0"/>
              <a:t> </a:t>
            </a:r>
            <a:r>
              <a:rPr spc="-15" dirty="0"/>
              <a:t>freed</a:t>
            </a:r>
            <a:r>
              <a:rPr spc="-10" dirty="0"/>
              <a:t> </a:t>
            </a:r>
            <a:r>
              <a:rPr spc="-15" dirty="0"/>
              <a:t>in</a:t>
            </a:r>
            <a:r>
              <a:rPr spc="-5" dirty="0"/>
              <a:t> </a:t>
            </a:r>
            <a:r>
              <a:rPr spc="-15" dirty="0"/>
              <a:t>a</a:t>
            </a:r>
            <a:r>
              <a:rPr spc="-20" dirty="0"/>
              <a:t> memory</a:t>
            </a:r>
            <a:r>
              <a:rPr spc="-5" dirty="0"/>
              <a:t> </a:t>
            </a:r>
            <a:r>
              <a:rPr spc="-15" dirty="0"/>
              <a:t>pool,</a:t>
            </a:r>
            <a:r>
              <a:rPr spc="-5" dirty="0"/>
              <a:t> </a:t>
            </a:r>
            <a:r>
              <a:rPr spc="-15" dirty="0"/>
              <a:t>called</a:t>
            </a:r>
            <a:r>
              <a:rPr spc="-5" dirty="0"/>
              <a:t> </a:t>
            </a:r>
            <a:r>
              <a:rPr spc="-15" dirty="0"/>
              <a:t>a</a:t>
            </a:r>
            <a:r>
              <a:rPr spc="30" dirty="0"/>
              <a:t> </a:t>
            </a:r>
            <a:r>
              <a:rPr sz="2700" i="1" spc="-25" dirty="0">
                <a:latin typeface="Lucida Sans"/>
                <a:cs typeface="Lucida Sans"/>
              </a:rPr>
              <a:t>h</a:t>
            </a:r>
            <a:r>
              <a:rPr sz="2700" i="1" spc="-35" dirty="0">
                <a:latin typeface="Lucida Sans"/>
                <a:cs typeface="Lucida Sans"/>
              </a:rPr>
              <a:t>e</a:t>
            </a:r>
            <a:r>
              <a:rPr sz="2700" i="1" spc="-110" dirty="0">
                <a:latin typeface="Lucida Sans"/>
                <a:cs typeface="Lucida Sans"/>
              </a:rPr>
              <a:t>a</a:t>
            </a:r>
            <a:r>
              <a:rPr sz="2700" i="1" spc="-130" dirty="0">
                <a:latin typeface="Lucida Sans"/>
                <a:cs typeface="Lucida Sans"/>
              </a:rPr>
              <a:t>p</a:t>
            </a:r>
            <a:r>
              <a:rPr spc="-10" dirty="0"/>
              <a:t>.</a:t>
            </a:r>
            <a:endParaRPr sz="2700" dirty="0">
              <a:latin typeface="Lucida Sans"/>
              <a:cs typeface="Lucida Sans"/>
            </a:endParaRPr>
          </a:p>
          <a:p>
            <a:pPr marL="387985" marR="128905">
              <a:lnSpc>
                <a:spcPts val="2700"/>
              </a:lnSpc>
              <a:spcBef>
                <a:spcPts val="800"/>
              </a:spcBef>
            </a:pPr>
            <a:r>
              <a:rPr spc="-20" dirty="0"/>
              <a:t>Heap</a:t>
            </a:r>
            <a:r>
              <a:rPr spc="-5" dirty="0"/>
              <a:t> </a:t>
            </a:r>
            <a:r>
              <a:rPr spc="-15" dirty="0"/>
              <a:t>allocation</a:t>
            </a:r>
            <a:r>
              <a:rPr spc="15"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e</a:t>
            </a:r>
            <a:r>
              <a:rPr spc="-10" dirty="0"/>
              <a:t>n</a:t>
            </a:r>
            <a:r>
              <a:rPr spc="-15" dirty="0"/>
              <a:t>or</a:t>
            </a:r>
            <a:r>
              <a:rPr spc="-10" dirty="0"/>
              <a:t>m</a:t>
            </a:r>
            <a:r>
              <a:rPr spc="-20" dirty="0"/>
              <a:t>ou</a:t>
            </a:r>
            <a:r>
              <a:rPr spc="-5" dirty="0"/>
              <a:t>s</a:t>
            </a:r>
            <a:r>
              <a:rPr spc="-15" dirty="0"/>
              <a:t>ly popular.</a:t>
            </a:r>
            <a:r>
              <a:rPr spc="5" dirty="0"/>
              <a:t> </a:t>
            </a:r>
            <a:r>
              <a:rPr spc="-15" dirty="0"/>
              <a:t>Almost</a:t>
            </a:r>
            <a:r>
              <a:rPr spc="-5" dirty="0"/>
              <a:t> </a:t>
            </a:r>
            <a:r>
              <a:rPr spc="-10" dirty="0"/>
              <a:t>all</a:t>
            </a:r>
            <a:r>
              <a:rPr spc="-5" dirty="0"/>
              <a:t> </a:t>
            </a:r>
            <a:r>
              <a:rPr spc="-15" dirty="0"/>
              <a:t>non-</a:t>
            </a:r>
            <a:r>
              <a:rPr spc="-165" dirty="0"/>
              <a:t> </a:t>
            </a:r>
            <a:r>
              <a:rPr spc="-15" dirty="0"/>
              <a:t>trivial Java</a:t>
            </a:r>
            <a:r>
              <a:rPr spc="5" dirty="0"/>
              <a:t> </a:t>
            </a:r>
            <a:r>
              <a:rPr spc="-20" dirty="0"/>
              <a:t>and</a:t>
            </a:r>
            <a:r>
              <a:rPr spc="5" dirty="0"/>
              <a:t> </a:t>
            </a:r>
            <a:r>
              <a:rPr spc="-20" dirty="0"/>
              <a:t>C</a:t>
            </a:r>
            <a:r>
              <a:rPr spc="5" dirty="0"/>
              <a:t> </a:t>
            </a:r>
            <a:r>
              <a:rPr spc="-20" dirty="0"/>
              <a:t>programs</a:t>
            </a:r>
            <a:r>
              <a:rPr spc="15" dirty="0"/>
              <a:t> </a:t>
            </a:r>
            <a:r>
              <a:rPr spc="-15" dirty="0"/>
              <a:t>use</a:t>
            </a:r>
            <a:r>
              <a:rPr spc="10" dirty="0"/>
              <a:t> </a:t>
            </a:r>
            <a:r>
              <a:rPr b="1" spc="-20" dirty="0">
                <a:latin typeface="Courier"/>
                <a:cs typeface="Courier"/>
              </a:rPr>
              <a:t>new</a:t>
            </a:r>
            <a:r>
              <a:rPr b="1" spc="-740" dirty="0">
                <a:latin typeface="Courier"/>
                <a:cs typeface="Courier"/>
              </a:rPr>
              <a:t> </a:t>
            </a:r>
            <a:r>
              <a:rPr spc="-15" dirty="0"/>
              <a:t>or </a:t>
            </a:r>
            <a:r>
              <a:rPr b="1" spc="-20" dirty="0">
                <a:latin typeface="Courier"/>
                <a:cs typeface="Courier"/>
              </a:rPr>
              <a:t>mallo</a:t>
            </a:r>
            <a:r>
              <a:rPr b="1" spc="-5" dirty="0">
                <a:latin typeface="Courier"/>
                <a:cs typeface="Courier"/>
              </a:rPr>
              <a:t>c</a:t>
            </a:r>
            <a:r>
              <a:rPr spc="-10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dirty="0">
                <a:solidFill>
                  <a:srgbClr val="FF0000"/>
                </a:solidFill>
              </a:rPr>
              <a:t>Heap</a:t>
            </a:r>
            <a:r>
              <a:rPr spc="-5" dirty="0">
                <a:solidFill>
                  <a:srgbClr val="FF0000"/>
                </a:solidFill>
              </a:rPr>
              <a:t> Allocation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394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985">
              <a:lnSpc>
                <a:spcPts val="2860"/>
              </a:lnSpc>
            </a:pPr>
            <a:r>
              <a:rPr spc="-20" dirty="0"/>
              <a:t>A</a:t>
            </a:r>
            <a:r>
              <a:rPr spc="-5" dirty="0"/>
              <a:t> </a:t>
            </a:r>
            <a:r>
              <a:rPr spc="-15" dirty="0"/>
              <a:t>re</a:t>
            </a:r>
            <a:r>
              <a:rPr spc="-25" dirty="0"/>
              <a:t>q</a:t>
            </a:r>
            <a:r>
              <a:rPr spc="-10" dirty="0"/>
              <a:t>u</a:t>
            </a:r>
            <a:r>
              <a:rPr spc="-15" dirty="0"/>
              <a:t>e</a:t>
            </a:r>
            <a:r>
              <a:rPr spc="-5" dirty="0"/>
              <a:t>s</a:t>
            </a:r>
            <a:r>
              <a:rPr spc="-10" dirty="0"/>
              <a:t>t</a:t>
            </a:r>
            <a:r>
              <a:rPr spc="-5" dirty="0"/>
              <a:t> </a:t>
            </a:r>
            <a:r>
              <a:rPr spc="-15" dirty="0"/>
              <a:t>for</a:t>
            </a:r>
            <a:r>
              <a:rPr spc="-5" dirty="0"/>
              <a:t> </a:t>
            </a:r>
            <a:r>
              <a:rPr spc="-20" dirty="0"/>
              <a:t>heap</a:t>
            </a:r>
            <a:r>
              <a:rPr spc="5" dirty="0"/>
              <a:t> </a:t>
            </a:r>
            <a:r>
              <a:rPr spc="-15" dirty="0"/>
              <a:t>s</a:t>
            </a:r>
            <a:r>
              <a:rPr spc="-10" dirty="0"/>
              <a:t>p</a:t>
            </a:r>
            <a:r>
              <a:rPr spc="-15" dirty="0"/>
              <a:t>ace</a:t>
            </a:r>
            <a:r>
              <a:rPr spc="-5" dirty="0"/>
              <a:t> </a:t>
            </a:r>
            <a:r>
              <a:rPr spc="-25" dirty="0"/>
              <a:t>m</a:t>
            </a:r>
            <a:r>
              <a:rPr spc="-10" dirty="0"/>
              <a:t>a</a:t>
            </a:r>
            <a:r>
              <a:rPr spc="-15" dirty="0"/>
              <a:t>y</a:t>
            </a:r>
            <a:r>
              <a:rPr spc="-5" dirty="0"/>
              <a:t> </a:t>
            </a:r>
            <a:r>
              <a:rPr spc="-10" dirty="0"/>
              <a:t>b</a:t>
            </a:r>
            <a:r>
              <a:rPr spc="-15" dirty="0"/>
              <a:t>e</a:t>
            </a:r>
          </a:p>
          <a:p>
            <a:pPr marL="387985">
              <a:lnSpc>
                <a:spcPts val="2980"/>
              </a:lnSpc>
            </a:pPr>
            <a:r>
              <a:rPr sz="2700" i="1" dirty="0">
                <a:latin typeface="Lucida Sans"/>
                <a:cs typeface="Lucida Sans"/>
              </a:rPr>
              <a:t>expli</a:t>
            </a:r>
            <a:r>
              <a:rPr sz="2700" i="1" spc="-10" dirty="0">
                <a:latin typeface="Lucida Sans"/>
                <a:cs typeface="Lucida Sans"/>
              </a:rPr>
              <a:t>c</a:t>
            </a:r>
            <a:r>
              <a:rPr sz="2700" i="1" spc="-55" dirty="0">
                <a:latin typeface="Lucida Sans"/>
                <a:cs typeface="Lucida Sans"/>
              </a:rPr>
              <a:t>it</a:t>
            </a:r>
            <a:r>
              <a:rPr sz="2700" i="1" spc="-40" dirty="0">
                <a:latin typeface="Lucida Sans"/>
                <a:cs typeface="Lucida Sans"/>
              </a:rPr>
              <a:t> </a:t>
            </a:r>
            <a:r>
              <a:rPr spc="-15" dirty="0"/>
              <a:t>or</a:t>
            </a:r>
            <a:r>
              <a:rPr spc="15" dirty="0"/>
              <a:t> </a:t>
            </a:r>
            <a:r>
              <a:rPr sz="2700" i="1" spc="-50" dirty="0">
                <a:latin typeface="Lucida Sans"/>
                <a:cs typeface="Lucida Sans"/>
              </a:rPr>
              <a:t>implicit</a:t>
            </a:r>
            <a:r>
              <a:rPr spc="-10" dirty="0"/>
              <a:t>.</a:t>
            </a:r>
            <a:endParaRPr sz="2700" dirty="0">
              <a:latin typeface="Lucida Sans"/>
              <a:cs typeface="Lucida Sans"/>
            </a:endParaRPr>
          </a:p>
          <a:p>
            <a:pPr marL="387985" marR="62230">
              <a:lnSpc>
                <a:spcPts val="2700"/>
              </a:lnSpc>
              <a:spcBef>
                <a:spcPts val="790"/>
              </a:spcBef>
            </a:pPr>
            <a:r>
              <a:rPr spc="-20" dirty="0"/>
              <a:t>An </a:t>
            </a:r>
            <a:r>
              <a:rPr spc="-15" dirty="0"/>
              <a:t>explicit request</a:t>
            </a:r>
            <a:r>
              <a:rPr spc="5" dirty="0"/>
              <a:t> </a:t>
            </a:r>
            <a:r>
              <a:rPr spc="-15" dirty="0"/>
              <a:t>involves</a:t>
            </a:r>
            <a:r>
              <a:rPr spc="5"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25" dirty="0"/>
              <a:t>c</a:t>
            </a:r>
            <a:r>
              <a:rPr spc="-10" dirty="0"/>
              <a:t>all</a:t>
            </a:r>
            <a:r>
              <a:rPr spc="-15" dirty="0"/>
              <a:t> to</a:t>
            </a:r>
            <a:r>
              <a:rPr spc="-5"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15" dirty="0"/>
              <a:t>routine</a:t>
            </a:r>
            <a:r>
              <a:rPr dirty="0"/>
              <a:t> </a:t>
            </a:r>
            <a:r>
              <a:rPr spc="-15" dirty="0"/>
              <a:t>like</a:t>
            </a:r>
            <a:r>
              <a:rPr dirty="0"/>
              <a:t> </a:t>
            </a:r>
            <a:r>
              <a:rPr b="1" spc="-20" dirty="0">
                <a:latin typeface="Courier"/>
                <a:cs typeface="Courier"/>
              </a:rPr>
              <a:t>new</a:t>
            </a:r>
            <a:r>
              <a:rPr b="1" spc="-740" dirty="0">
                <a:latin typeface="Courier"/>
                <a:cs typeface="Courier"/>
              </a:rPr>
              <a:t> </a:t>
            </a:r>
            <a:r>
              <a:rPr spc="-15" dirty="0"/>
              <a:t>or</a:t>
            </a:r>
            <a:r>
              <a:rPr dirty="0"/>
              <a:t> </a:t>
            </a:r>
            <a:r>
              <a:rPr b="1" spc="-20" dirty="0">
                <a:latin typeface="Courier"/>
                <a:cs typeface="Courier"/>
              </a:rPr>
              <a:t>mallo</a:t>
            </a:r>
            <a:r>
              <a:rPr b="1" spc="-15" dirty="0">
                <a:latin typeface="Courier"/>
                <a:cs typeface="Courier"/>
              </a:rPr>
              <a:t>c</a:t>
            </a:r>
            <a:r>
              <a:rPr spc="-10" dirty="0"/>
              <a:t>.</a:t>
            </a:r>
          </a:p>
          <a:p>
            <a:pPr marL="387985" marR="384175">
              <a:lnSpc>
                <a:spcPts val="2700"/>
              </a:lnSpc>
            </a:pPr>
            <a:r>
              <a:rPr spc="-20" dirty="0"/>
              <a:t>An </a:t>
            </a:r>
            <a:r>
              <a:rPr spc="-15" dirty="0"/>
              <a:t>explicit pointer</a:t>
            </a:r>
            <a:r>
              <a:rPr spc="10" dirty="0"/>
              <a:t> </a:t>
            </a:r>
            <a:r>
              <a:rPr spc="-15" dirty="0"/>
              <a:t>to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newly</a:t>
            </a:r>
            <a:r>
              <a:rPr spc="-10" dirty="0"/>
              <a:t> al</a:t>
            </a:r>
            <a:r>
              <a:rPr spc="-20" dirty="0"/>
              <a:t>l</a:t>
            </a:r>
            <a:r>
              <a:rPr spc="-15" dirty="0"/>
              <a:t>ocated</a:t>
            </a:r>
            <a:r>
              <a:rPr dirty="0"/>
              <a:t> </a:t>
            </a:r>
            <a:r>
              <a:rPr spc="-15" dirty="0"/>
              <a:t>space</a:t>
            </a:r>
            <a:r>
              <a:rPr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returned.</a:t>
            </a:r>
          </a:p>
          <a:p>
            <a:pPr marL="387985" marR="851535">
              <a:lnSpc>
                <a:spcPts val="2700"/>
              </a:lnSpc>
              <a:spcBef>
                <a:spcPts val="805"/>
              </a:spcBef>
            </a:pPr>
            <a:r>
              <a:rPr spc="-15" dirty="0"/>
              <a:t>So</a:t>
            </a:r>
            <a:r>
              <a:rPr spc="-10" dirty="0"/>
              <a:t>m</a:t>
            </a:r>
            <a:r>
              <a:rPr spc="-15" dirty="0"/>
              <a:t>e</a:t>
            </a:r>
            <a:r>
              <a:rPr spc="-10" dirty="0"/>
              <a:t> </a:t>
            </a:r>
            <a:r>
              <a:rPr spc="-15" dirty="0"/>
              <a:t>lan</a:t>
            </a:r>
            <a:r>
              <a:rPr spc="-5" dirty="0"/>
              <a:t>g</a:t>
            </a:r>
            <a:r>
              <a:rPr spc="-15" dirty="0"/>
              <a:t>uages</a:t>
            </a:r>
            <a:r>
              <a:rPr dirty="0"/>
              <a:t> </a:t>
            </a:r>
            <a:r>
              <a:rPr spc="-15" dirty="0"/>
              <a:t>allow</a:t>
            </a:r>
            <a:r>
              <a:rPr dirty="0"/>
              <a:t> </a:t>
            </a:r>
            <a:r>
              <a:rPr spc="-15" dirty="0"/>
              <a:t>the creation</a:t>
            </a:r>
            <a:r>
              <a:rPr spc="5" dirty="0"/>
              <a:t> </a:t>
            </a:r>
            <a:r>
              <a:rPr spc="-15" dirty="0"/>
              <a:t>of</a:t>
            </a:r>
            <a:r>
              <a:rPr dirty="0"/>
              <a:t> </a:t>
            </a:r>
            <a:r>
              <a:rPr spc="-15" dirty="0"/>
              <a:t>data</a:t>
            </a:r>
            <a:r>
              <a:rPr spc="5" dirty="0"/>
              <a:t> </a:t>
            </a:r>
            <a:r>
              <a:rPr spc="-15" dirty="0"/>
              <a:t>objects</a:t>
            </a:r>
            <a:r>
              <a:rPr spc="5" dirty="0"/>
              <a:t> </a:t>
            </a:r>
            <a:r>
              <a:rPr spc="-15" dirty="0"/>
              <a:t>of</a:t>
            </a:r>
            <a:r>
              <a:rPr spc="-20" dirty="0"/>
              <a:t> unknown</a:t>
            </a:r>
            <a:r>
              <a:rPr spc="-10" dirty="0"/>
              <a:t> </a:t>
            </a:r>
            <a:r>
              <a:rPr spc="-15" dirty="0"/>
              <a:t>size.</a:t>
            </a:r>
            <a:r>
              <a:rPr spc="-10" dirty="0"/>
              <a:t> </a:t>
            </a:r>
            <a:r>
              <a:rPr spc="-15" dirty="0"/>
              <a:t>In</a:t>
            </a:r>
            <a:r>
              <a:rPr dirty="0"/>
              <a:t> </a:t>
            </a:r>
            <a:r>
              <a:rPr spc="-15" dirty="0"/>
              <a:t>Java,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20" dirty="0"/>
              <a:t>+</a:t>
            </a:r>
            <a:r>
              <a:rPr spc="-15" dirty="0"/>
              <a:t> operator</a:t>
            </a:r>
            <a:r>
              <a:rPr spc="5"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overloaded</a:t>
            </a:r>
            <a:r>
              <a:rPr spc="5" dirty="0"/>
              <a:t> </a:t>
            </a:r>
            <a:r>
              <a:rPr spc="-15" dirty="0"/>
              <a:t>to represent</a:t>
            </a:r>
            <a:r>
              <a:rPr dirty="0"/>
              <a:t> </a:t>
            </a:r>
            <a:r>
              <a:rPr spc="-15" dirty="0"/>
              <a:t>string</a:t>
            </a:r>
            <a:r>
              <a:rPr spc="5" dirty="0"/>
              <a:t> </a:t>
            </a:r>
            <a:r>
              <a:rPr spc="-15" dirty="0"/>
              <a:t>catenation.</a:t>
            </a:r>
          </a:p>
          <a:p>
            <a:pPr marL="387985" marR="5080" indent="-635">
              <a:lnSpc>
                <a:spcPts val="2700"/>
              </a:lnSpc>
              <a:spcBef>
                <a:spcPts val="805"/>
              </a:spcBef>
            </a:pPr>
            <a:r>
              <a:rPr spc="-20" dirty="0"/>
              <a:t>The </a:t>
            </a:r>
            <a:r>
              <a:rPr spc="-15" dirty="0"/>
              <a:t>expressi</a:t>
            </a:r>
            <a:r>
              <a:rPr spc="-20" dirty="0"/>
              <a:t>on</a:t>
            </a:r>
            <a:r>
              <a:rPr spc="-5" dirty="0"/>
              <a:t> </a:t>
            </a:r>
            <a:r>
              <a:rPr b="1" spc="-20" dirty="0">
                <a:latin typeface="Courier"/>
                <a:cs typeface="Courier"/>
              </a:rPr>
              <a:t>Str1</a:t>
            </a:r>
            <a:r>
              <a:rPr b="1" spc="-695" dirty="0">
                <a:latin typeface="Courier"/>
                <a:cs typeface="Courier"/>
              </a:rPr>
              <a:t> </a:t>
            </a:r>
            <a:r>
              <a:rPr b="1" spc="-20" dirty="0">
                <a:latin typeface="Courier"/>
                <a:cs typeface="Courier"/>
              </a:rPr>
              <a:t>+</a:t>
            </a:r>
            <a:r>
              <a:rPr b="1" spc="-705" dirty="0">
                <a:latin typeface="Courier"/>
                <a:cs typeface="Courier"/>
              </a:rPr>
              <a:t> </a:t>
            </a:r>
            <a:r>
              <a:rPr b="1" spc="-20" dirty="0">
                <a:latin typeface="Courier"/>
                <a:cs typeface="Courier"/>
              </a:rPr>
              <a:t>Str2 </a:t>
            </a:r>
            <a:r>
              <a:rPr spc="-15" dirty="0"/>
              <a:t>creates</a:t>
            </a:r>
            <a:r>
              <a:rPr spc="5"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20" dirty="0"/>
              <a:t>new</a:t>
            </a:r>
            <a:r>
              <a:rPr dirty="0"/>
              <a:t> </a:t>
            </a:r>
            <a:r>
              <a:rPr spc="-15" dirty="0"/>
              <a:t>string</a:t>
            </a:r>
            <a:r>
              <a:rPr spc="-5" dirty="0"/>
              <a:t> </a:t>
            </a:r>
            <a:r>
              <a:rPr spc="-15" dirty="0"/>
              <a:t>representing the</a:t>
            </a:r>
            <a:r>
              <a:rPr spc="-185" dirty="0"/>
              <a:t> </a:t>
            </a:r>
            <a:r>
              <a:rPr spc="-15" dirty="0"/>
              <a:t>catenation</a:t>
            </a:r>
            <a:r>
              <a:rPr spc="-175" dirty="0"/>
              <a:t> </a:t>
            </a:r>
            <a:r>
              <a:rPr spc="-15" dirty="0"/>
              <a:t>of</a:t>
            </a:r>
            <a:r>
              <a:rPr spc="-185" dirty="0"/>
              <a:t> </a:t>
            </a:r>
            <a:r>
              <a:rPr spc="-10" dirty="0"/>
              <a:t>string</a:t>
            </a:r>
            <a:r>
              <a:rPr spc="-15" dirty="0"/>
              <a:t>s</a:t>
            </a:r>
            <a:r>
              <a:rPr spc="-175" dirty="0"/>
              <a:t> </a:t>
            </a:r>
            <a:r>
              <a:rPr b="1" spc="-20" dirty="0">
                <a:latin typeface="Courier"/>
                <a:cs typeface="Courier"/>
              </a:rPr>
              <a:t>Str1</a:t>
            </a:r>
            <a:r>
              <a:rPr b="1" spc="-910" dirty="0">
                <a:latin typeface="Courier"/>
                <a:cs typeface="Courier"/>
              </a:rPr>
              <a:t> </a:t>
            </a:r>
            <a:r>
              <a:rPr spc="-15" dirty="0"/>
              <a:t>and </a:t>
            </a:r>
            <a:r>
              <a:rPr b="1" spc="-20" dirty="0">
                <a:latin typeface="Courier"/>
                <a:cs typeface="Courier"/>
              </a:rPr>
              <a:t>Str</a:t>
            </a:r>
            <a:r>
              <a:rPr b="1" spc="-15" dirty="0">
                <a:latin typeface="Courier"/>
                <a:cs typeface="Courier"/>
              </a:rPr>
              <a:t>2</a:t>
            </a:r>
            <a:r>
              <a:rPr spc="-10" dirty="0"/>
              <a:t>. </a:t>
            </a:r>
            <a:r>
              <a:rPr spc="-20" dirty="0"/>
              <a:t>T</a:t>
            </a:r>
            <a:r>
              <a:rPr spc="-10" dirty="0"/>
              <a:t>h</a:t>
            </a:r>
            <a:r>
              <a:rPr spc="-15" dirty="0"/>
              <a:t>ere</a:t>
            </a:r>
            <a:r>
              <a:rPr spc="-10" dirty="0"/>
              <a:t> </a:t>
            </a:r>
            <a:r>
              <a:rPr spc="-15" dirty="0"/>
              <a:t>is</a:t>
            </a:r>
            <a:r>
              <a:rPr spc="-5" dirty="0"/>
              <a:t> </a:t>
            </a:r>
            <a:r>
              <a:rPr spc="-10" dirty="0"/>
              <a:t>n</a:t>
            </a:r>
            <a:r>
              <a:rPr spc="-20" dirty="0"/>
              <a:t>o</a:t>
            </a:r>
            <a:r>
              <a:rPr spc="-5" dirty="0"/>
              <a:t> </a:t>
            </a:r>
            <a:r>
              <a:rPr spc="-20" dirty="0"/>
              <a:t>com</a:t>
            </a:r>
            <a:r>
              <a:rPr spc="-10" dirty="0"/>
              <a:t>pile-</a:t>
            </a:r>
            <a:r>
              <a:rPr spc="-155" dirty="0"/>
              <a:t> </a:t>
            </a:r>
            <a:r>
              <a:rPr spc="-10" dirty="0"/>
              <a:t>tim</a:t>
            </a:r>
            <a:r>
              <a:rPr spc="-15" dirty="0"/>
              <a:t>e bound</a:t>
            </a:r>
            <a:r>
              <a:rPr spc="10" dirty="0"/>
              <a:t> </a:t>
            </a:r>
            <a:r>
              <a:rPr spc="-20" dirty="0"/>
              <a:t>on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sizes</a:t>
            </a:r>
            <a:r>
              <a:rPr spc="-5" dirty="0"/>
              <a:t> </a:t>
            </a:r>
            <a:r>
              <a:rPr spc="-15" dirty="0"/>
              <a:t>of</a:t>
            </a:r>
            <a:r>
              <a:rPr spc="15" dirty="0"/>
              <a:t> </a:t>
            </a:r>
            <a:r>
              <a:rPr b="1" spc="-20" dirty="0">
                <a:latin typeface="Courier"/>
                <a:cs typeface="Courier"/>
              </a:rPr>
              <a:t>Str1</a:t>
            </a:r>
            <a:r>
              <a:rPr b="1" spc="-720" dirty="0">
                <a:latin typeface="Courier"/>
                <a:cs typeface="Courier"/>
              </a:rPr>
              <a:t> </a:t>
            </a:r>
            <a:r>
              <a:rPr spc="-20" dirty="0"/>
              <a:t>a</a:t>
            </a:r>
            <a:r>
              <a:rPr spc="-10" dirty="0"/>
              <a:t>n</a:t>
            </a:r>
            <a:r>
              <a:rPr spc="-20" dirty="0"/>
              <a:t>d</a:t>
            </a:r>
            <a:r>
              <a:rPr spc="-10" dirty="0"/>
              <a:t> </a:t>
            </a:r>
            <a:r>
              <a:rPr b="1" spc="-20" dirty="0">
                <a:latin typeface="Courier"/>
                <a:cs typeface="Courier"/>
              </a:rPr>
              <a:t>Str</a:t>
            </a:r>
            <a:r>
              <a:rPr b="1" spc="-15" dirty="0">
                <a:latin typeface="Courier"/>
                <a:cs typeface="Courier"/>
              </a:rPr>
              <a:t>2</a:t>
            </a:r>
            <a:r>
              <a:rPr spc="-10" dirty="0"/>
              <a:t>,</a:t>
            </a:r>
            <a:r>
              <a:rPr spc="-5" dirty="0"/>
              <a:t> s</a:t>
            </a:r>
            <a:r>
              <a:rPr spc="-20" dirty="0"/>
              <a:t>o</a:t>
            </a:r>
            <a:r>
              <a:rPr dirty="0"/>
              <a:t> </a:t>
            </a:r>
            <a:r>
              <a:rPr spc="-10" dirty="0"/>
              <a:t>h</a:t>
            </a:r>
            <a:r>
              <a:rPr spc="-20" dirty="0"/>
              <a:t>eap</a:t>
            </a:r>
            <a:r>
              <a:rPr spc="-5" dirty="0"/>
              <a:t> </a:t>
            </a:r>
            <a:r>
              <a:rPr spc="-15" dirty="0"/>
              <a:t>space</a:t>
            </a:r>
            <a:r>
              <a:rPr spc="-10" dirty="0"/>
              <a:t> </a:t>
            </a:r>
            <a:r>
              <a:rPr spc="-25" dirty="0"/>
              <a:t>mu</a:t>
            </a:r>
            <a:r>
              <a:rPr spc="-5" dirty="0"/>
              <a:t>s</a:t>
            </a:r>
            <a:r>
              <a:rPr spc="-10" dirty="0"/>
              <a:t>t</a:t>
            </a:r>
            <a:r>
              <a:rPr dirty="0"/>
              <a:t> </a:t>
            </a:r>
            <a:r>
              <a:rPr spc="-25" dirty="0"/>
              <a:t>be</a:t>
            </a:r>
            <a:r>
              <a:rPr spc="-15" dirty="0"/>
              <a:t> i</a:t>
            </a:r>
            <a:r>
              <a:rPr spc="-10" dirty="0"/>
              <a:t>m</a:t>
            </a:r>
            <a:r>
              <a:rPr spc="-15" dirty="0"/>
              <a:t>plicitly</a:t>
            </a:r>
            <a:r>
              <a:rPr spc="10" dirty="0"/>
              <a:t> </a:t>
            </a:r>
            <a:r>
              <a:rPr spc="-20" dirty="0"/>
              <a:t>alloc</a:t>
            </a:r>
            <a:r>
              <a:rPr spc="-10" dirty="0"/>
              <a:t>a</a:t>
            </a:r>
            <a:r>
              <a:rPr spc="-20" dirty="0"/>
              <a:t>ted</a:t>
            </a:r>
            <a:r>
              <a:rPr spc="-5" dirty="0"/>
              <a:t> </a:t>
            </a:r>
            <a:r>
              <a:rPr spc="-15" dirty="0"/>
              <a:t>t</a:t>
            </a:r>
            <a:r>
              <a:rPr spc="-20" dirty="0"/>
              <a:t>o</a:t>
            </a:r>
            <a:r>
              <a:rPr spc="-5" dirty="0"/>
              <a:t> </a:t>
            </a:r>
            <a:r>
              <a:rPr spc="-10" dirty="0"/>
              <a:t>h</a:t>
            </a:r>
            <a:r>
              <a:rPr spc="-20" dirty="0"/>
              <a:t>o</a:t>
            </a:r>
            <a:r>
              <a:rPr spc="-15" dirty="0"/>
              <a:t>l</a:t>
            </a:r>
            <a:r>
              <a:rPr spc="-20" dirty="0"/>
              <a:t>d</a:t>
            </a:r>
            <a:r>
              <a:rPr spc="10" dirty="0"/>
              <a:t> </a:t>
            </a:r>
            <a:r>
              <a:rPr spc="-15" dirty="0"/>
              <a:t>the newly</a:t>
            </a:r>
            <a:r>
              <a:rPr spc="-5" dirty="0"/>
              <a:t> </a:t>
            </a:r>
            <a:r>
              <a:rPr spc="-15" dirty="0"/>
              <a:t>created</a:t>
            </a:r>
            <a:r>
              <a:rPr spc="10" dirty="0"/>
              <a:t> </a:t>
            </a:r>
            <a:r>
              <a:rPr spc="-15" dirty="0"/>
              <a:t>string.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70" y="965218"/>
            <a:ext cx="5415280" cy="7620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2235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Whether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location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expl</a:t>
            </a:r>
            <a:r>
              <a:rPr sz="2600" spc="-15" dirty="0">
                <a:latin typeface="Lucida Sans"/>
                <a:cs typeface="Lucida Sans"/>
              </a:rPr>
              <a:t>ic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plicit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700" i="1" spc="-25" dirty="0">
                <a:latin typeface="Lucida Sans"/>
                <a:cs typeface="Lucida Sans"/>
              </a:rPr>
              <a:t>h</a:t>
            </a:r>
            <a:r>
              <a:rPr sz="2700" i="1" spc="-35" dirty="0">
                <a:latin typeface="Lucida Sans"/>
                <a:cs typeface="Lucida Sans"/>
              </a:rPr>
              <a:t>e</a:t>
            </a:r>
            <a:r>
              <a:rPr sz="2700" i="1" spc="-110" dirty="0">
                <a:latin typeface="Lucida Sans"/>
                <a:cs typeface="Lucida Sans"/>
              </a:rPr>
              <a:t>a</a:t>
            </a:r>
            <a:r>
              <a:rPr sz="2700" i="1" spc="-114" dirty="0">
                <a:latin typeface="Lucida Sans"/>
                <a:cs typeface="Lucida Sans"/>
              </a:rPr>
              <a:t>p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700" i="1" spc="-80" dirty="0">
                <a:latin typeface="Lucida Sans"/>
                <a:cs typeface="Lucida Sans"/>
              </a:rPr>
              <a:t>allocator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 needed.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routine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takes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size parameter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examines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unused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pac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find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ace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at satisfies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request.</a:t>
            </a:r>
            <a:endParaRPr sz="2600" dirty="0">
              <a:latin typeface="Lucida Sans"/>
              <a:cs typeface="Lucida Sans"/>
            </a:endParaRPr>
          </a:p>
          <a:p>
            <a:pPr marL="12700" marR="35433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700" i="1" spc="-80" dirty="0">
                <a:latin typeface="Lucida Sans"/>
                <a:cs typeface="Lucida Sans"/>
              </a:rPr>
              <a:t>heap</a:t>
            </a:r>
            <a:r>
              <a:rPr sz="2700" i="1" spc="-25" dirty="0">
                <a:latin typeface="Lucida Sans"/>
                <a:cs typeface="Lucida Sans"/>
              </a:rPr>
              <a:t> </a:t>
            </a:r>
            <a:r>
              <a:rPr sz="2700" i="1" spc="-15" dirty="0">
                <a:latin typeface="Lucida Sans"/>
                <a:cs typeface="Lucida Sans"/>
              </a:rPr>
              <a:t>block</a:t>
            </a:r>
            <a:r>
              <a:rPr sz="2700" i="1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ret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ed.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is block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mus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big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enough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satisfy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request,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but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well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big</a:t>
            </a:r>
            <a:r>
              <a:rPr sz="260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er.</a:t>
            </a:r>
            <a:endParaRPr sz="2600" dirty="0">
              <a:latin typeface="Lucida Sans"/>
              <a:cs typeface="Lucida Sans"/>
            </a:endParaRPr>
          </a:p>
          <a:p>
            <a:pPr marL="12700" marR="95885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Hea</a:t>
            </a:r>
            <a:r>
              <a:rPr sz="2600" spc="-25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loc</a:t>
            </a:r>
            <a:r>
              <a:rPr sz="2600" spc="-25" dirty="0">
                <a:latin typeface="Lucida Sans"/>
                <a:cs typeface="Lucida Sans"/>
              </a:rPr>
              <a:t>k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tain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700" i="1" spc="-90" dirty="0">
                <a:latin typeface="Lucida Sans"/>
                <a:cs typeface="Lucida Sans"/>
              </a:rPr>
              <a:t>header </a:t>
            </a:r>
            <a:r>
              <a:rPr sz="2600" spc="-15" dirty="0">
                <a:latin typeface="Lucida Sans"/>
                <a:cs typeface="Lucida Sans"/>
              </a:rPr>
              <a:t>field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tains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size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blo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k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well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bo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kkeeping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format</a:t>
            </a:r>
            <a:r>
              <a:rPr sz="2600" spc="-20" dirty="0">
                <a:latin typeface="Lucida Sans"/>
                <a:cs typeface="Lucida Sans"/>
              </a:rPr>
              <a:t>io</a:t>
            </a:r>
            <a:r>
              <a:rPr sz="2600" spc="-10" dirty="0">
                <a:latin typeface="Lucida Sans"/>
                <a:cs typeface="Lucida Sans"/>
              </a:rPr>
              <a:t>n.</a:t>
            </a:r>
            <a:endParaRPr sz="2600" dirty="0">
              <a:latin typeface="Lucida Sans"/>
              <a:cs typeface="Lucida Sans"/>
            </a:endParaRPr>
          </a:p>
          <a:p>
            <a:pPr marL="12700" marR="5080" algn="just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complexity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allocation depends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large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measure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how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700" i="1" spc="-55" dirty="0">
                <a:latin typeface="Lucida Sans"/>
                <a:cs typeface="Lucida Sans"/>
              </a:rPr>
              <a:t>deallocation</a:t>
            </a:r>
            <a:r>
              <a:rPr sz="2700" i="1" spc="-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done.</a:t>
            </a:r>
            <a:endParaRPr sz="2600" dirty="0">
              <a:latin typeface="Lucida Sans"/>
              <a:cs typeface="Lucida Sans"/>
            </a:endParaRPr>
          </a:p>
          <a:p>
            <a:pPr marL="12700" marR="24130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Initially, </a:t>
            </a:r>
            <a:r>
              <a:rPr sz="2600" spc="-15" dirty="0">
                <a:latin typeface="Lucida Sans"/>
                <a:cs typeface="Lucida Sans"/>
              </a:rPr>
              <a:t>the </a:t>
            </a:r>
            <a:r>
              <a:rPr sz="2600" spc="-10" dirty="0">
                <a:latin typeface="Lucida Sans"/>
                <a:cs typeface="Lucida Sans"/>
              </a:rPr>
              <a:t>hea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large block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unallocate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memory.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emory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r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q</a:t>
            </a:r>
            <a:r>
              <a:rPr sz="2600" spc="-20" dirty="0">
                <a:latin typeface="Lucida Sans"/>
                <a:cs typeface="Lucida Sans"/>
              </a:rPr>
              <a:t>u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f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spc="-15" dirty="0">
                <a:latin typeface="Lucida Sans"/>
                <a:cs typeface="Lucida Sans"/>
              </a:rPr>
              <a:t> by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simply</a:t>
            </a:r>
            <a:r>
              <a:rPr sz="2600" spc="-10" dirty="0">
                <a:latin typeface="Lucida Sans"/>
                <a:cs typeface="Lucida Sans"/>
              </a:rPr>
              <a:t> modifyin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20" dirty="0">
                <a:latin typeface="Lucida Sans"/>
                <a:cs typeface="Lucida Sans"/>
              </a:rPr>
              <a:t>end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69" y="965218"/>
            <a:ext cx="5415280" cy="7205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2164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heap</a:t>
            </a:r>
            <a:r>
              <a:rPr sz="2600" spc="-10" dirty="0">
                <a:latin typeface="Lucida Sans"/>
                <a:cs typeface="Lucida Sans"/>
              </a:rPr>
              <a:t>”</a:t>
            </a:r>
            <a:r>
              <a:rPr sz="2600" spc="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pointer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dirty="0">
                <a:latin typeface="Lucida Sans"/>
                <a:cs typeface="Lucida Sans"/>
              </a:rPr>
              <a:t>v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ry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stack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pushed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modifying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stack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pointer.</a:t>
            </a:r>
            <a:endParaRPr sz="2600" dirty="0">
              <a:latin typeface="Lucida Sans"/>
              <a:cs typeface="Lucida Sans"/>
            </a:endParaRPr>
          </a:p>
          <a:p>
            <a:pPr marL="12700" marR="7366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Things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ge</a:t>
            </a:r>
            <a:r>
              <a:rPr sz="2600" spc="-10" dirty="0">
                <a:latin typeface="Lucida Sans"/>
                <a:cs typeface="Lucida Sans"/>
              </a:rPr>
              <a:t>t </a:t>
            </a:r>
            <a:r>
              <a:rPr sz="2600" spc="-15" dirty="0">
                <a:latin typeface="Lucida Sans"/>
                <a:cs typeface="Lucida Sans"/>
              </a:rPr>
              <a:t>more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involved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previously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 are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deallocated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ed.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Deallocated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-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stored</a:t>
            </a:r>
            <a:r>
              <a:rPr sz="2600" spc="-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10" dirty="0">
                <a:latin typeface="Lucida Sans"/>
                <a:cs typeface="Lucida Sans"/>
              </a:rPr>
              <a:t> futur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reuse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700" i="1" spc="-70" dirty="0">
                <a:latin typeface="Lucida Sans"/>
                <a:cs typeface="Lucida Sans"/>
              </a:rPr>
              <a:t>fre</a:t>
            </a:r>
            <a:r>
              <a:rPr sz="2700" i="1" spc="-90" dirty="0">
                <a:latin typeface="Lucida Sans"/>
                <a:cs typeface="Lucida Sans"/>
              </a:rPr>
              <a:t>e</a:t>
            </a:r>
            <a:r>
              <a:rPr sz="2700" i="1" spc="-40" dirty="0">
                <a:latin typeface="Lucida Sans"/>
                <a:cs typeface="Lucida Sans"/>
              </a:rPr>
              <a:t> </a:t>
            </a:r>
            <a:r>
              <a:rPr sz="2700" i="1" spc="-20" dirty="0">
                <a:latin typeface="Lucida Sans"/>
                <a:cs typeface="Lucida Sans"/>
              </a:rPr>
              <a:t>s</a:t>
            </a:r>
            <a:r>
              <a:rPr sz="2700" i="1" spc="-10" dirty="0">
                <a:latin typeface="Lucida Sans"/>
                <a:cs typeface="Lucida Sans"/>
              </a:rPr>
              <a:t>p</a:t>
            </a:r>
            <a:r>
              <a:rPr sz="2700" i="1" spc="-95" dirty="0">
                <a:latin typeface="Lucida Sans"/>
                <a:cs typeface="Lucida Sans"/>
              </a:rPr>
              <a:t>ac</a:t>
            </a:r>
            <a:r>
              <a:rPr sz="2700" i="1" spc="-90" dirty="0">
                <a:latin typeface="Lucida Sans"/>
                <a:cs typeface="Lucida Sans"/>
              </a:rPr>
              <a:t>e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700" i="1" spc="-35" dirty="0">
                <a:latin typeface="Lucida Sans"/>
                <a:cs typeface="Lucida Sans"/>
              </a:rPr>
              <a:t>lis</a:t>
            </a:r>
            <a:r>
              <a:rPr sz="2700" i="1" spc="-5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59055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When </a:t>
            </a:r>
            <a:r>
              <a:rPr sz="2600" spc="-15" dirty="0">
                <a:latin typeface="Lucida Sans"/>
                <a:cs typeface="Lucida Sans"/>
              </a:rPr>
              <a:t>a request for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700" i="1" spc="-85" dirty="0">
                <a:latin typeface="Lucida Sans"/>
                <a:cs typeface="Lucida Sans"/>
              </a:rPr>
              <a:t>n</a:t>
            </a:r>
            <a:r>
              <a:rPr sz="2700" i="1" spc="-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bytes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10" dirty="0">
                <a:latin typeface="Lucida Sans"/>
                <a:cs typeface="Lucida Sans"/>
              </a:rPr>
              <a:t> hea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received,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allocator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st</a:t>
            </a:r>
            <a:r>
              <a:rPr sz="2600" spc="-5" dirty="0">
                <a:latin typeface="Lucida Sans"/>
                <a:cs typeface="Lucida Sans"/>
              </a:rPr>
              <a:t> s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arch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free space</a:t>
            </a:r>
            <a:r>
              <a:rPr sz="2600" spc="-10" dirty="0">
                <a:latin typeface="Lucida Sans"/>
                <a:cs typeface="Lucida Sans"/>
              </a:rPr>
              <a:t> li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block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fficien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 size.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many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search strategies that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migh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used:</a:t>
            </a:r>
            <a:endParaRPr sz="2600" dirty="0">
              <a:latin typeface="Lucida Sans"/>
              <a:cs typeface="Lucida Sans"/>
            </a:endParaRPr>
          </a:p>
          <a:p>
            <a:pPr marL="230504" indent="-217804">
              <a:lnSpc>
                <a:spcPts val="2740"/>
              </a:lnSpc>
              <a:spcBef>
                <a:spcPts val="52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2400" spc="6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16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400" spc="1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spc="2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2400" spc="25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1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endParaRPr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41300" marR="99060">
              <a:lnSpc>
                <a:spcPct val="90300"/>
              </a:lnSpc>
              <a:spcBef>
                <a:spcPts val="140"/>
              </a:spcBef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free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space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lis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searched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for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free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bloc</a:t>
            </a:r>
            <a:r>
              <a:rPr sz="2400" dirty="0">
                <a:latin typeface="Lucida Sans"/>
                <a:cs typeface="Lucida Sans"/>
              </a:rPr>
              <a:t>k </a:t>
            </a:r>
            <a:r>
              <a:rPr sz="2400" spc="-5" dirty="0">
                <a:latin typeface="Lucida Sans"/>
                <a:cs typeface="Lucida Sans"/>
              </a:rPr>
              <a:t>tha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matches </a:t>
            </a:r>
            <a:r>
              <a:rPr sz="2400" dirty="0">
                <a:latin typeface="Lucida Sans"/>
                <a:cs typeface="Lucida Sans"/>
              </a:rPr>
              <a:t>m</a:t>
            </a:r>
            <a:r>
              <a:rPr sz="2400" spc="-15" dirty="0">
                <a:latin typeface="Lucida Sans"/>
                <a:cs typeface="Lucida Sans"/>
              </a:rPr>
              <a:t>ost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closel</a:t>
            </a:r>
            <a:r>
              <a:rPr sz="2400" dirty="0">
                <a:latin typeface="Lucida Sans"/>
                <a:cs typeface="Lucida Sans"/>
              </a:rPr>
              <a:t>y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req</a:t>
            </a:r>
            <a:r>
              <a:rPr sz="2400" spc="10" dirty="0">
                <a:latin typeface="Lucida Sans"/>
                <a:cs typeface="Lucida Sans"/>
              </a:rPr>
              <a:t>u</a:t>
            </a:r>
            <a:r>
              <a:rPr sz="2400" spc="-5" dirty="0">
                <a:latin typeface="Lucida Sans"/>
                <a:cs typeface="Lucida Sans"/>
              </a:rPr>
              <a:t>e</a:t>
            </a:r>
            <a:r>
              <a:rPr sz="2400" spc="1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te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size.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This</a:t>
            </a:r>
            <a:r>
              <a:rPr sz="2400" spc="-15" dirty="0">
                <a:latin typeface="Lucida Sans"/>
                <a:cs typeface="Lucida Sans"/>
              </a:rPr>
              <a:t> minimizes </a:t>
            </a:r>
            <a:r>
              <a:rPr sz="2400" dirty="0">
                <a:latin typeface="Lucida Sans"/>
                <a:cs typeface="Lucida Sans"/>
              </a:rPr>
              <a:t>wasted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heap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space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searc</a:t>
            </a:r>
            <a:r>
              <a:rPr sz="2400" dirty="0">
                <a:latin typeface="Lucida Sans"/>
                <a:cs typeface="Lucida Sans"/>
              </a:rPr>
              <a:t>h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may</a:t>
            </a:r>
            <a:r>
              <a:rPr sz="2400" spc="-5" dirty="0">
                <a:latin typeface="Lucida Sans"/>
                <a:cs typeface="Lucida Sans"/>
              </a:rPr>
              <a:t> b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quit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slow.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8731"/>
            <a:ext cx="5427980" cy="6492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760" indent="-226060">
              <a:lnSpc>
                <a:spcPts val="2740"/>
              </a:lnSpc>
              <a:buSzPct val="66666"/>
              <a:buFont typeface="Courier"/>
              <a:buChar char="•"/>
              <a:tabLst>
                <a:tab pos="239395" algn="l"/>
              </a:tabLst>
            </a:pPr>
            <a:r>
              <a:rPr sz="2400" spc="-9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2400" spc="265" dirty="0">
                <a:solidFill>
                  <a:srgbClr val="FF0000"/>
                </a:solidFill>
                <a:latin typeface="Arial"/>
                <a:cs typeface="Arial"/>
              </a:rPr>
              <a:t>ir</a:t>
            </a:r>
            <a:r>
              <a:rPr sz="2400" spc="16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400" spc="1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spc="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2400" spc="25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1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endParaRPr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41300" marR="159385">
              <a:lnSpc>
                <a:spcPct val="90300"/>
              </a:lnSpc>
              <a:spcBef>
                <a:spcPts val="140"/>
              </a:spcBef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firs</a:t>
            </a:r>
            <a:r>
              <a:rPr sz="2400" spc="-10" dirty="0">
                <a:latin typeface="Lucida Sans"/>
                <a:cs typeface="Lucida Sans"/>
              </a:rPr>
              <a:t>t </a:t>
            </a:r>
            <a:r>
              <a:rPr sz="2400" spc="-5" dirty="0">
                <a:latin typeface="Lucida Sans"/>
                <a:cs typeface="Lucida Sans"/>
              </a:rPr>
              <a:t>fre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he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dirty="0">
                <a:latin typeface="Lucida Sans"/>
                <a:cs typeface="Lucida Sans"/>
              </a:rPr>
              <a:t>p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bloc</a:t>
            </a:r>
            <a:r>
              <a:rPr sz="2400" dirty="0">
                <a:latin typeface="Lucida Sans"/>
                <a:cs typeface="Lucida Sans"/>
              </a:rPr>
              <a:t>k </a:t>
            </a:r>
            <a:r>
              <a:rPr sz="2400" spc="-5" dirty="0">
                <a:latin typeface="Lucida Sans"/>
                <a:cs typeface="Lucida Sans"/>
              </a:rPr>
              <a:t>of </a:t>
            </a:r>
            <a:r>
              <a:rPr sz="2400" spc="-15" dirty="0">
                <a:latin typeface="Lucida Sans"/>
                <a:cs typeface="Lucida Sans"/>
              </a:rPr>
              <a:t>sufficient </a:t>
            </a:r>
            <a:r>
              <a:rPr sz="2400" dirty="0">
                <a:latin typeface="Lucida Sans"/>
                <a:cs typeface="Lucida Sans"/>
              </a:rPr>
              <a:t>size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used.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Unused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spc="-5" dirty="0">
                <a:latin typeface="Lucida Sans"/>
                <a:cs typeface="Lucida Sans"/>
              </a:rPr>
              <a:t>ac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within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bloc</a:t>
            </a:r>
            <a:r>
              <a:rPr sz="2400" dirty="0">
                <a:latin typeface="Lucida Sans"/>
                <a:cs typeface="Lucida Sans"/>
              </a:rPr>
              <a:t>k</a:t>
            </a:r>
            <a:r>
              <a:rPr sz="2400" spc="-15" dirty="0">
                <a:latin typeface="Lucida Sans"/>
                <a:cs typeface="Lucida Sans"/>
              </a:rPr>
              <a:t> 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split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off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 </a:t>
            </a:r>
            <a:r>
              <a:rPr sz="2400" spc="-5" dirty="0">
                <a:latin typeface="Lucida Sans"/>
                <a:cs typeface="Lucida Sans"/>
              </a:rPr>
              <a:t>linke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a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smaller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free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space </a:t>
            </a:r>
            <a:r>
              <a:rPr sz="2400" spc="-5" dirty="0">
                <a:latin typeface="Lucida Sans"/>
                <a:cs typeface="Lucida Sans"/>
              </a:rPr>
              <a:t>block</a:t>
            </a:r>
            <a:r>
              <a:rPr sz="2400" dirty="0">
                <a:latin typeface="Lucida Sans"/>
                <a:cs typeface="Lucida Sans"/>
              </a:rPr>
              <a:t>. </a:t>
            </a:r>
            <a:r>
              <a:rPr sz="2400" spc="-20" dirty="0">
                <a:latin typeface="Lucida Sans"/>
                <a:cs typeface="Lucida Sans"/>
              </a:rPr>
              <a:t>Thi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approac</a:t>
            </a:r>
            <a:r>
              <a:rPr sz="2400" dirty="0">
                <a:latin typeface="Lucida Sans"/>
                <a:cs typeface="Lucida Sans"/>
              </a:rPr>
              <a:t>h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fast,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but </a:t>
            </a:r>
            <a:r>
              <a:rPr sz="2400" dirty="0">
                <a:latin typeface="Lucida Sans"/>
                <a:cs typeface="Lucida Sans"/>
              </a:rPr>
              <a:t>may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40" dirty="0">
                <a:latin typeface="Lucida Sans"/>
                <a:cs typeface="Lucida Sans"/>
              </a:rPr>
              <a:t>“</a:t>
            </a:r>
            <a:r>
              <a:rPr sz="2400" spc="-5" dirty="0">
                <a:latin typeface="Lucida Sans"/>
                <a:cs typeface="Lucida Sans"/>
              </a:rPr>
              <a:t>clutter</a:t>
            </a:r>
            <a:r>
              <a:rPr sz="2400" dirty="0">
                <a:latin typeface="Lucida Sans"/>
                <a:cs typeface="Lucida Sans"/>
              </a:rPr>
              <a:t>”</a:t>
            </a:r>
            <a:r>
              <a:rPr sz="2400" spc="5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2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beginnin</a:t>
            </a:r>
            <a:r>
              <a:rPr sz="2400" spc="-15" dirty="0">
                <a:latin typeface="Lucida Sans"/>
                <a:cs typeface="Lucida Sans"/>
              </a:rPr>
              <a:t>g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free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space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lis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with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num</a:t>
            </a:r>
            <a:r>
              <a:rPr sz="2400" spc="-30" dirty="0">
                <a:latin typeface="Lucida Sans"/>
                <a:cs typeface="Lucida Sans"/>
              </a:rPr>
              <a:t>b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f </a:t>
            </a:r>
            <a:r>
              <a:rPr sz="2400" spc="-5" dirty="0">
                <a:latin typeface="Lucida Sans"/>
                <a:cs typeface="Lucida Sans"/>
              </a:rPr>
              <a:t>block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to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 small</a:t>
            </a:r>
            <a:r>
              <a:rPr sz="2400" spc="-5" dirty="0">
                <a:latin typeface="Lucida Sans"/>
                <a:cs typeface="Lucida Sans"/>
              </a:rPr>
              <a:t> t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satisfy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</a:t>
            </a:r>
            <a:r>
              <a:rPr sz="2400" spc="-15" dirty="0">
                <a:latin typeface="Lucida Sans"/>
                <a:cs typeface="Lucida Sans"/>
              </a:rPr>
              <a:t>ost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requests.</a:t>
            </a:r>
            <a:endParaRPr sz="2400" dirty="0">
              <a:latin typeface="Lucida Sans"/>
              <a:cs typeface="Lucida Sans"/>
            </a:endParaRPr>
          </a:p>
          <a:p>
            <a:pPr marL="243204" indent="-230504">
              <a:lnSpc>
                <a:spcPts val="2740"/>
              </a:lnSpc>
              <a:spcBef>
                <a:spcPts val="625"/>
              </a:spcBef>
              <a:buSzPct val="66666"/>
              <a:buFont typeface="Courier"/>
              <a:buChar char="•"/>
              <a:tabLst>
                <a:tab pos="243840" algn="l"/>
              </a:tabLst>
            </a:pPr>
            <a:r>
              <a:rPr sz="2400" spc="7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200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2400" spc="1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spc="2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2400" spc="25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1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endParaRPr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41300" marR="5080">
              <a:lnSpc>
                <a:spcPct val="90200"/>
              </a:lnSpc>
              <a:spcBef>
                <a:spcPts val="145"/>
              </a:spcBef>
            </a:pPr>
            <a:r>
              <a:rPr sz="2400" spc="-20" dirty="0">
                <a:latin typeface="Lucida Sans"/>
                <a:cs typeface="Lucida Sans"/>
              </a:rPr>
              <a:t>Thi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variant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 </a:t>
            </a:r>
            <a:r>
              <a:rPr sz="2400" spc="-10" dirty="0">
                <a:latin typeface="Lucida Sans"/>
                <a:cs typeface="Lucida Sans"/>
              </a:rPr>
              <a:t>first fit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which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succeedin</a:t>
            </a:r>
            <a:r>
              <a:rPr sz="2400" dirty="0">
                <a:latin typeface="Lucida Sans"/>
                <a:cs typeface="Lucida Sans"/>
              </a:rPr>
              <a:t>g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searche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 </a:t>
            </a:r>
            <a:r>
              <a:rPr sz="2400" spc="-15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free </a:t>
            </a:r>
            <a:r>
              <a:rPr sz="2400" dirty="0">
                <a:latin typeface="Lucida Sans"/>
                <a:cs typeface="Lucida Sans"/>
              </a:rPr>
              <a:t>space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lis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begi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position </a:t>
            </a:r>
            <a:r>
              <a:rPr sz="2400" spc="-20" dirty="0">
                <a:latin typeface="Lucida Sans"/>
                <a:cs typeface="Lucida Sans"/>
              </a:rPr>
              <a:t>wher</a:t>
            </a:r>
            <a:r>
              <a:rPr sz="2400" spc="-15" dirty="0">
                <a:latin typeface="Lucida Sans"/>
                <a:cs typeface="Lucida Sans"/>
              </a:rPr>
              <a:t>e t</a:t>
            </a:r>
            <a:r>
              <a:rPr sz="2400" spc="-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las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searc</a:t>
            </a:r>
            <a:r>
              <a:rPr sz="2400" dirty="0">
                <a:latin typeface="Lucida Sans"/>
                <a:cs typeface="Lucida Sans"/>
              </a:rPr>
              <a:t>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nded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The i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6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6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75" dirty="0">
                <a:latin typeface="Lucida Sans"/>
                <a:cs typeface="Lucida Sans"/>
              </a:rPr>
              <a:t> </a:t>
            </a:r>
            <a:r>
              <a:rPr sz="2400" spc="45" dirty="0">
                <a:latin typeface="Lucida Sans"/>
                <a:cs typeface="Lucida Sans"/>
              </a:rPr>
              <a:t>“</a:t>
            </a:r>
            <a:r>
              <a:rPr sz="2400" spc="-5" dirty="0">
                <a:latin typeface="Lucida Sans"/>
                <a:cs typeface="Lucida Sans"/>
              </a:rPr>
              <a:t>cycl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6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thr</a:t>
            </a:r>
            <a:r>
              <a:rPr sz="2400" spc="-15" dirty="0">
                <a:latin typeface="Lucida Sans"/>
                <a:cs typeface="Lucida Sans"/>
              </a:rPr>
              <a:t>ough”</a:t>
            </a:r>
            <a:r>
              <a:rPr sz="2400" spc="-2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the</a:t>
            </a:r>
            <a:r>
              <a:rPr sz="2400" spc="-7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entire </a:t>
            </a:r>
            <a:r>
              <a:rPr sz="2400" spc="-5" dirty="0">
                <a:latin typeface="Lucida Sans"/>
                <a:cs typeface="Lucida Sans"/>
              </a:rPr>
              <a:t>fre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spac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lis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rath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always </a:t>
            </a:r>
            <a:r>
              <a:rPr sz="2400" spc="-20" dirty="0">
                <a:latin typeface="Lucida Sans"/>
                <a:cs typeface="Lucida Sans"/>
              </a:rPr>
              <a:t>revisitin</a:t>
            </a:r>
            <a:r>
              <a:rPr sz="2400" spc="-15" dirty="0">
                <a:latin typeface="Lucida Sans"/>
                <a:cs typeface="Lucida Sans"/>
              </a:rPr>
              <a:t>g</a:t>
            </a:r>
            <a:r>
              <a:rPr sz="2400" spc="-9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free</a:t>
            </a:r>
            <a:r>
              <a:rPr sz="2400" spc="-10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ock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the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head</a:t>
            </a:r>
            <a:r>
              <a:rPr sz="2400" spc="-114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of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list.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8731"/>
            <a:ext cx="5040630" cy="2005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89600"/>
              </a:lnSpc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15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400" spc="1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22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2400" spc="26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spc="1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204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29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spc="1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3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2400" spc="26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spc="6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-9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20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400" spc="21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400" spc="2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1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400" spc="-9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24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16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400" spc="28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he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e 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o re</a:t>
            </a:r>
            <a:r>
              <a:rPr sz="2400" spc="-10" dirty="0">
                <a:latin typeface="Lucida Sans"/>
                <a:cs typeface="Lucida Sans"/>
              </a:rPr>
              <a:t>a</a:t>
            </a:r>
            <a:r>
              <a:rPr sz="2400" dirty="0">
                <a:latin typeface="Lucida Sans"/>
                <a:cs typeface="Lucida Sans"/>
              </a:rPr>
              <a:t>so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wh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w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35" dirty="0">
                <a:latin typeface="Lucida Sans"/>
                <a:cs typeface="Lucida Sans"/>
              </a:rPr>
              <a:t>m</a:t>
            </a:r>
            <a:r>
              <a:rPr sz="2400" spc="-15" dirty="0">
                <a:latin typeface="Lucida Sans"/>
                <a:cs typeface="Lucida Sans"/>
              </a:rPr>
              <a:t>us</a:t>
            </a:r>
            <a:r>
              <a:rPr sz="2400" dirty="0">
                <a:latin typeface="Lucida Sans"/>
                <a:cs typeface="Lucida Sans"/>
              </a:rPr>
              <a:t>t </a:t>
            </a:r>
            <a:r>
              <a:rPr sz="2400" spc="-15" dirty="0">
                <a:latin typeface="Lucida Sans"/>
                <a:cs typeface="Lucida Sans"/>
              </a:rPr>
              <a:t>have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onl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500" i="1" spc="-5" dirty="0">
                <a:latin typeface="Lucida Sans"/>
                <a:cs typeface="Lucida Sans"/>
              </a:rPr>
              <a:t>on</a:t>
            </a:r>
            <a:r>
              <a:rPr sz="2500" i="1" dirty="0">
                <a:latin typeface="Lucida Sans"/>
                <a:cs typeface="Lucida Sans"/>
              </a:rPr>
              <a:t>e</a:t>
            </a:r>
            <a:r>
              <a:rPr sz="2500" i="1" spc="-4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re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pac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li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-5" dirty="0">
                <a:latin typeface="Lucida Sans"/>
                <a:cs typeface="Lucida Sans"/>
              </a:rPr>
              <a:t> 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alternativ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t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have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several, </a:t>
            </a:r>
            <a:r>
              <a:rPr sz="2400" spc="-10" dirty="0">
                <a:latin typeface="Lucida Sans"/>
                <a:cs typeface="Lucida Sans"/>
              </a:rPr>
              <a:t>i</a:t>
            </a:r>
            <a:r>
              <a:rPr sz="2400" spc="-20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0" dirty="0">
                <a:latin typeface="Lucida Sans"/>
                <a:cs typeface="Lucida Sans"/>
              </a:rPr>
              <a:t>x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0" dirty="0">
                <a:latin typeface="Lucida Sans"/>
                <a:cs typeface="Lucida Sans"/>
              </a:rPr>
              <a:t> b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spc="-20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0" dirty="0">
                <a:latin typeface="Lucida Sans"/>
                <a:cs typeface="Lucida Sans"/>
              </a:rPr>
              <a:t>z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of</a:t>
            </a:r>
            <a:r>
              <a:rPr sz="2400" spc="-10" dirty="0">
                <a:latin typeface="Lucida Sans"/>
                <a:cs typeface="Lucida Sans"/>
              </a:rPr>
              <a:t> t</a:t>
            </a:r>
            <a:r>
              <a:rPr sz="2400" spc="-20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f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block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the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contain.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Deallocatio</a:t>
            </a:r>
            <a:r>
              <a:rPr dirty="0">
                <a:solidFill>
                  <a:srgbClr val="FF0000"/>
                </a:solidFill>
              </a:rPr>
              <a:t>n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Mechanisms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7434"/>
            <a:ext cx="5382260" cy="7149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Alloc</a:t>
            </a:r>
            <a:r>
              <a:rPr sz="2600" spc="-15" dirty="0">
                <a:latin typeface="Lucida Sans"/>
                <a:cs typeface="Lucida Sans"/>
              </a:rPr>
              <a:t>ati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ce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fairly easy.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But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ho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deallocate</a:t>
            </a:r>
            <a:r>
              <a:rPr sz="2600" spc="-10" dirty="0">
                <a:latin typeface="Lucida Sans"/>
                <a:cs typeface="Lucida Sans"/>
              </a:rPr>
              <a:t> hea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memory n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longer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use?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metimes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neve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deallocate!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jects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-10" dirty="0">
                <a:latin typeface="Lucida Sans"/>
                <a:cs typeface="Lucida Sans"/>
              </a:rPr>
              <a:t> al</a:t>
            </a:r>
            <a:r>
              <a:rPr sz="2600" spc="-15" dirty="0">
                <a:latin typeface="Lucida Sans"/>
                <a:cs typeface="Lucida Sans"/>
              </a:rPr>
              <a:t>located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infrequently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very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long-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lived,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deallocation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0" dirty="0">
                <a:latin typeface="Lucida Sans"/>
                <a:cs typeface="Lucida Sans"/>
              </a:rPr>
              <a:t> unnecessary.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impl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fil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e”</a:t>
            </a:r>
            <a:r>
              <a:rPr sz="2600" spc="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32639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Virtual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me</a:t>
            </a:r>
            <a:r>
              <a:rPr sz="2600" spc="-15" dirty="0">
                <a:latin typeface="Lucida Sans"/>
                <a:cs typeface="Lucida Sans"/>
              </a:rPr>
              <a:t>mory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&amp;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paging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may</a:t>
            </a:r>
            <a:r>
              <a:rPr sz="2600" spc="-15" dirty="0">
                <a:latin typeface="Lucida Sans"/>
                <a:cs typeface="Lucida Sans"/>
              </a:rPr>
              <a:t> allow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allocate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very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large heap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area.</a:t>
            </a:r>
            <a:endParaRPr sz="2600" dirty="0">
              <a:latin typeface="Lucida Sans"/>
              <a:cs typeface="Lucida Sans"/>
            </a:endParaRPr>
          </a:p>
          <a:p>
            <a:pPr marL="12700" marR="8255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On </a:t>
            </a:r>
            <a:r>
              <a:rPr sz="2600" spc="-15" dirty="0">
                <a:latin typeface="Lucida Sans"/>
                <a:cs typeface="Lucida Sans"/>
              </a:rPr>
              <a:t>a 64-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bit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machine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allocate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1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MB</a:t>
            </a:r>
            <a:r>
              <a:rPr sz="2600" spc="65" dirty="0">
                <a:latin typeface="Lucida Sans"/>
                <a:cs typeface="Lucida Sans"/>
              </a:rPr>
              <a:t>/</a:t>
            </a:r>
            <a:r>
              <a:rPr sz="2600" spc="-15" dirty="0">
                <a:latin typeface="Lucida Sans"/>
                <a:cs typeface="Lucida Sans"/>
              </a:rPr>
              <a:t>sec,</a:t>
            </a:r>
            <a:r>
              <a:rPr sz="2600" spc="-10" dirty="0">
                <a:latin typeface="Lucida Sans"/>
                <a:cs typeface="Lucida Sans"/>
              </a:rPr>
              <a:t> it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take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500,000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700" i="1" spc="-114" dirty="0">
                <a:latin typeface="Lucida Sans"/>
                <a:cs typeface="Lucida Sans"/>
              </a:rPr>
              <a:t>years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pan</a:t>
            </a:r>
            <a:r>
              <a:rPr sz="2600" spc="-15" dirty="0">
                <a:latin typeface="Lucida Sans"/>
                <a:cs typeface="Lucida Sans"/>
              </a:rPr>
              <a:t> 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entire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d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es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sp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e!</a:t>
            </a:r>
            <a:endParaRPr sz="2600" dirty="0">
              <a:latin typeface="Lucida Sans"/>
              <a:cs typeface="Lucida Sans"/>
            </a:endParaRPr>
          </a:p>
          <a:p>
            <a:pPr marL="12700" marR="99695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F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agmentation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ver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large</a:t>
            </a:r>
            <a:r>
              <a:rPr sz="2600" spc="-10" dirty="0">
                <a:latin typeface="Lucida Sans"/>
                <a:cs typeface="Lucida Sans"/>
              </a:rPr>
              <a:t> hea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commonly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force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 us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include</a:t>
            </a:r>
            <a:r>
              <a:rPr sz="2600" spc="-5" dirty="0">
                <a:latin typeface="Lucida Sans"/>
                <a:cs typeface="Lucida Sans"/>
              </a:rPr>
              <a:t> s</a:t>
            </a:r>
            <a:r>
              <a:rPr sz="2600" spc="-20" dirty="0">
                <a:latin typeface="Lucida Sans"/>
                <a:cs typeface="Lucida Sans"/>
              </a:rPr>
              <a:t>ome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form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 heap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pace.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Use</a:t>
            </a:r>
            <a:r>
              <a:rPr spc="-155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-cont</a:t>
            </a:r>
            <a:r>
              <a:rPr spc="-65" dirty="0">
                <a:solidFill>
                  <a:srgbClr val="FF0000"/>
                </a:solidFill>
              </a:rPr>
              <a:t>r</a:t>
            </a:r>
            <a:r>
              <a:rPr spc="-15" dirty="0">
                <a:solidFill>
                  <a:srgbClr val="FF0000"/>
                </a:solidFill>
              </a:rPr>
              <a:t>olled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Deallocation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7434"/>
            <a:ext cx="5433695" cy="715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1402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Deallocation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</a:t>
            </a:r>
            <a:r>
              <a:rPr sz="2600" spc="-25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automatic.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Manual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deallocation involves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explicit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programmer-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iti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ted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call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ro</a:t>
            </a:r>
            <a:r>
              <a:rPr sz="2600" spc="-10" dirty="0">
                <a:latin typeface="Lucida Sans"/>
                <a:cs typeface="Lucida Sans"/>
              </a:rPr>
              <a:t>ut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like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free(p)</a:t>
            </a:r>
            <a:r>
              <a:rPr sz="2600" b="1" spc="-73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delete(p)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572135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The </a:t>
            </a:r>
            <a:r>
              <a:rPr sz="2600" spc="-15" dirty="0">
                <a:latin typeface="Lucida Sans"/>
                <a:cs typeface="Lucida Sans"/>
              </a:rPr>
              <a:t>object is then </a:t>
            </a:r>
            <a:r>
              <a:rPr sz="2600" spc="-20" dirty="0">
                <a:latin typeface="Lucida Sans"/>
                <a:cs typeface="Lucida Sans"/>
              </a:rPr>
              <a:t>added </a:t>
            </a:r>
            <a:r>
              <a:rPr sz="2600" spc="-15" dirty="0">
                <a:latin typeface="Lucida Sans"/>
                <a:cs typeface="Lucida Sans"/>
              </a:rPr>
              <a:t>to a free-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subsequent re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llocation.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It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programmer’s</a:t>
            </a:r>
            <a:r>
              <a:rPr sz="2600" spc="-15" dirty="0">
                <a:latin typeface="Lucida Sans"/>
                <a:cs typeface="Lucida Sans"/>
              </a:rPr>
              <a:t> responsibi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ty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fre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unneeded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30" dirty="0">
                <a:latin typeface="Lucida Sans"/>
                <a:cs typeface="Lucida Sans"/>
              </a:rPr>
              <a:t>x</a:t>
            </a:r>
            <a:r>
              <a:rPr sz="2600" spc="-15" dirty="0">
                <a:latin typeface="Lucida Sans"/>
                <a:cs typeface="Lucida Sans"/>
              </a:rPr>
              <a:t>ecu</a:t>
            </a:r>
            <a:r>
              <a:rPr sz="2600" spc="-10" dirty="0">
                <a:latin typeface="Lucida Sans"/>
                <a:cs typeface="Lucida Sans"/>
              </a:rPr>
              <a:t>ti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 deallocation</a:t>
            </a:r>
            <a:r>
              <a:rPr sz="2600" spc="-19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commands.</a:t>
            </a:r>
            <a:r>
              <a:rPr sz="2600" spc="-204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-2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 manager </a:t>
            </a:r>
            <a:r>
              <a:rPr sz="2600" spc="-10" dirty="0">
                <a:latin typeface="Lucida Sans"/>
                <a:cs typeface="Lucida Sans"/>
              </a:rPr>
              <a:t>merel</a:t>
            </a:r>
            <a:r>
              <a:rPr sz="2600" spc="-15" dirty="0">
                <a:latin typeface="Lucida Sans"/>
                <a:cs typeface="Lucida Sans"/>
              </a:rPr>
              <a:t>y keeps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track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 freed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pac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makes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v</a:t>
            </a:r>
            <a:r>
              <a:rPr sz="2600" spc="-20" dirty="0">
                <a:latin typeface="Lucida Sans"/>
                <a:cs typeface="Lucida Sans"/>
              </a:rPr>
              <a:t>ailable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later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reuse.</a:t>
            </a:r>
            <a:endParaRPr sz="2600" dirty="0">
              <a:latin typeface="Lucida Sans"/>
              <a:cs typeface="Lucida Sans"/>
            </a:endParaRPr>
          </a:p>
          <a:p>
            <a:pPr marL="12700" marR="79375">
              <a:lnSpc>
                <a:spcPct val="84900"/>
              </a:lnSpc>
              <a:spcBef>
                <a:spcPts val="835"/>
              </a:spcBef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really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har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deci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ion—when</a:t>
            </a:r>
            <a:r>
              <a:rPr sz="2600" spc="-15" dirty="0">
                <a:latin typeface="Lucida Sans"/>
                <a:cs typeface="Lucida Sans"/>
              </a:rPr>
              <a:t> space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should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freed</a:t>
            </a:r>
            <a:r>
              <a:rPr sz="2600" spc="-35" dirty="0">
                <a:latin typeface="Lucida Sans"/>
                <a:cs typeface="Lucida Sans"/>
              </a:rPr>
              <a:t>—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shifted 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20" dirty="0">
                <a:latin typeface="Lucida Sans"/>
                <a:cs typeface="Lucida Sans"/>
              </a:rPr>
              <a:t>rammer,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possibly</a:t>
            </a:r>
            <a:r>
              <a:rPr sz="2600" spc="-10" dirty="0">
                <a:latin typeface="Lucida Sans"/>
                <a:cs typeface="Lucida Sans"/>
              </a:rPr>
              <a:t> lea</a:t>
            </a:r>
            <a:r>
              <a:rPr sz="2600" spc="-15" dirty="0">
                <a:latin typeface="Lucida Sans"/>
                <a:cs typeface="Lucida Sans"/>
              </a:rPr>
              <a:t>di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cat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strophic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700" i="1" spc="-70" dirty="0">
                <a:latin typeface="Lucida Sans"/>
                <a:cs typeface="Lucida Sans"/>
              </a:rPr>
              <a:t>dangling </a:t>
            </a:r>
            <a:r>
              <a:rPr sz="2700" i="1" spc="-55" dirty="0">
                <a:latin typeface="Lucida Sans"/>
                <a:cs typeface="Lucida Sans"/>
              </a:rPr>
              <a:t>pointer</a:t>
            </a:r>
            <a:r>
              <a:rPr sz="2700" i="1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errors.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16550" cy="106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Consi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er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follo</a:t>
            </a:r>
            <a:r>
              <a:rPr sz="2600" spc="-30" dirty="0">
                <a:latin typeface="Lucida Sans"/>
                <a:cs typeface="Lucida Sans"/>
              </a:rPr>
              <a:t>w</a:t>
            </a:r>
            <a:r>
              <a:rPr sz="2600" spc="-10" dirty="0">
                <a:latin typeface="Lucida Sans"/>
                <a:cs typeface="Lucida Sans"/>
              </a:rPr>
              <a:t>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program</a:t>
            </a:r>
            <a:r>
              <a:rPr sz="2600" spc="-10" dirty="0">
                <a:latin typeface="Lucida Sans"/>
                <a:cs typeface="Lucida Sans"/>
              </a:rPr>
              <a:t> fr</a:t>
            </a:r>
            <a:r>
              <a:rPr sz="2600" spc="-15" dirty="0">
                <a:latin typeface="Lucida Sans"/>
                <a:cs typeface="Lucida Sans"/>
              </a:rPr>
              <a:t>agment</a:t>
            </a:r>
            <a:endParaRPr sz="2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b="1" spc="-15" dirty="0">
                <a:latin typeface="Courier"/>
                <a:cs typeface="Courier"/>
              </a:rPr>
              <a:t>q = p</a:t>
            </a:r>
            <a:r>
              <a:rPr sz="2000" b="1" spc="-10" dirty="0">
                <a:latin typeface="Courier"/>
                <a:cs typeface="Courier"/>
              </a:rPr>
              <a:t> </a:t>
            </a:r>
            <a:r>
              <a:rPr sz="2000" b="1" spc="-15" dirty="0">
                <a:latin typeface="Courier"/>
                <a:cs typeface="Courier"/>
              </a:rPr>
              <a:t>=</a:t>
            </a:r>
            <a:r>
              <a:rPr sz="2000" b="1" dirty="0">
                <a:latin typeface="Courier"/>
                <a:cs typeface="Courier"/>
              </a:rPr>
              <a:t> </a:t>
            </a:r>
            <a:r>
              <a:rPr sz="2000" b="1" spc="-15" dirty="0">
                <a:latin typeface="Courier"/>
                <a:cs typeface="Courier"/>
              </a:rPr>
              <a:t>malloc(1000);</a:t>
            </a:r>
            <a:endParaRPr sz="2000">
              <a:latin typeface="Courier"/>
              <a:cs typeface="Courie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2087126"/>
            <a:ext cx="1243330" cy="938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5" dirty="0">
                <a:latin typeface="Courier"/>
                <a:cs typeface="Courier"/>
              </a:rPr>
              <a:t>free(</a:t>
            </a:r>
            <a:r>
              <a:rPr sz="2000" b="1" spc="-25" dirty="0">
                <a:latin typeface="Courier"/>
                <a:cs typeface="Courier"/>
              </a:rPr>
              <a:t>p</a:t>
            </a:r>
            <a:r>
              <a:rPr sz="2000" b="1" spc="-15" dirty="0">
                <a:latin typeface="Courier"/>
                <a:cs typeface="Courier"/>
              </a:rPr>
              <a:t>);</a:t>
            </a:r>
            <a:endParaRPr sz="2000">
              <a:latin typeface="Courier"/>
              <a:cs typeface="Courier"/>
            </a:endParaRPr>
          </a:p>
          <a:p>
            <a:pPr marL="12700" marR="5080">
              <a:lnSpc>
                <a:spcPts val="2600"/>
              </a:lnSpc>
              <a:spcBef>
                <a:spcPts val="110"/>
              </a:spcBef>
            </a:pPr>
            <a:r>
              <a:rPr sz="2000" b="1" spc="-15" dirty="0">
                <a:latin typeface="Courier"/>
                <a:cs typeface="Courier"/>
              </a:rPr>
              <a:t>/* co</a:t>
            </a:r>
            <a:r>
              <a:rPr sz="2000" b="1" spc="-25" dirty="0">
                <a:latin typeface="Courier"/>
                <a:cs typeface="Courier"/>
              </a:rPr>
              <a:t>d</a:t>
            </a:r>
            <a:r>
              <a:rPr sz="2000" b="1" spc="-15" dirty="0">
                <a:latin typeface="Courier"/>
                <a:cs typeface="Courier"/>
              </a:rPr>
              <a:t>e q[100]</a:t>
            </a:r>
            <a:r>
              <a:rPr sz="2000" b="1" spc="-10" dirty="0">
                <a:latin typeface="Courier"/>
                <a:cs typeface="Courier"/>
              </a:rPr>
              <a:t> </a:t>
            </a:r>
            <a:r>
              <a:rPr sz="2000" b="1" spc="-15" dirty="0">
                <a:latin typeface="Courier"/>
                <a:cs typeface="Courier"/>
              </a:rPr>
              <a:t>=</a:t>
            </a:r>
            <a:endParaRPr sz="2000">
              <a:latin typeface="Courier"/>
              <a:cs typeface="Courie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76465" y="2416309"/>
            <a:ext cx="4138929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4465" marR="5080" indent="-152400">
              <a:lnSpc>
                <a:spcPct val="108500"/>
              </a:lnSpc>
            </a:pPr>
            <a:r>
              <a:rPr sz="2000" b="1" spc="-15" dirty="0">
                <a:latin typeface="Courier"/>
                <a:cs typeface="Courier"/>
              </a:rPr>
              <a:t>containing</a:t>
            </a:r>
            <a:r>
              <a:rPr sz="2000" b="1" spc="5" dirty="0">
                <a:latin typeface="Courier"/>
                <a:cs typeface="Courier"/>
              </a:rPr>
              <a:t> </a:t>
            </a:r>
            <a:r>
              <a:rPr sz="2000" b="1" spc="-15" dirty="0">
                <a:latin typeface="Courier"/>
                <a:cs typeface="Courier"/>
              </a:rPr>
              <a:t>more</a:t>
            </a:r>
            <a:r>
              <a:rPr sz="2000" b="1" dirty="0">
                <a:latin typeface="Courier"/>
                <a:cs typeface="Courier"/>
              </a:rPr>
              <a:t> </a:t>
            </a:r>
            <a:r>
              <a:rPr sz="2000" b="1" spc="-15" dirty="0">
                <a:latin typeface="Courier"/>
                <a:cs typeface="Courier"/>
              </a:rPr>
              <a:t>m</a:t>
            </a:r>
            <a:r>
              <a:rPr sz="2000" b="1" spc="-25" dirty="0">
                <a:latin typeface="Courier"/>
                <a:cs typeface="Courier"/>
              </a:rPr>
              <a:t>a</a:t>
            </a:r>
            <a:r>
              <a:rPr sz="2000" b="1" spc="-15" dirty="0">
                <a:latin typeface="Courier"/>
                <a:cs typeface="Courier"/>
              </a:rPr>
              <a:t>lloc’s</a:t>
            </a:r>
            <a:r>
              <a:rPr sz="2000" b="1" spc="5" dirty="0">
                <a:latin typeface="Courier"/>
                <a:cs typeface="Courier"/>
              </a:rPr>
              <a:t> </a:t>
            </a:r>
            <a:r>
              <a:rPr sz="2000" b="1" spc="-15" dirty="0">
                <a:latin typeface="Courier"/>
                <a:cs typeface="Courier"/>
              </a:rPr>
              <a:t>*/ 1234;</a:t>
            </a:r>
            <a:endParaRPr sz="200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863" y="3059063"/>
            <a:ext cx="5434330" cy="5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19734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After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freed,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700" i="1" spc="-114" dirty="0">
                <a:latin typeface="Lucida Sans"/>
                <a:cs typeface="Lucida Sans"/>
              </a:rPr>
              <a:t>d</a:t>
            </a:r>
            <a:r>
              <a:rPr sz="2700" i="1" spc="-125" dirty="0">
                <a:latin typeface="Lucida Sans"/>
                <a:cs typeface="Lucida Sans"/>
              </a:rPr>
              <a:t>a</a:t>
            </a:r>
            <a:r>
              <a:rPr sz="2700" i="1" spc="-50" dirty="0">
                <a:latin typeface="Lucida Sans"/>
                <a:cs typeface="Lucida Sans"/>
              </a:rPr>
              <a:t>ngl</a:t>
            </a:r>
            <a:r>
              <a:rPr sz="2700" i="1" spc="-45" dirty="0">
                <a:latin typeface="Lucida Sans"/>
                <a:cs typeface="Lucida Sans"/>
              </a:rPr>
              <a:t>ing</a:t>
            </a:r>
            <a:r>
              <a:rPr sz="2700" i="1" spc="-25" dirty="0">
                <a:latin typeface="Lucida Sans"/>
                <a:cs typeface="Lucida Sans"/>
              </a:rPr>
              <a:t> </a:t>
            </a:r>
            <a:r>
              <a:rPr sz="2700" i="1" spc="-55" dirty="0">
                <a:latin typeface="Lucida Sans"/>
                <a:cs typeface="Lucida Sans"/>
              </a:rPr>
              <a:t>pointer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b="1" spc="-74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 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longer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considered allocate</a:t>
            </a:r>
            <a:r>
              <a:rPr sz="2600" spc="-10" dirty="0">
                <a:latin typeface="Lucida Sans"/>
                <a:cs typeface="Lucida Sans"/>
              </a:rPr>
              <a:t>d.</a:t>
            </a:r>
            <a:endParaRPr sz="2600" dirty="0">
              <a:latin typeface="Lucida Sans"/>
              <a:cs typeface="Lucida Sans"/>
            </a:endParaRPr>
          </a:p>
          <a:p>
            <a:pPr marL="12700" marR="90805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Calls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malloc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reas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ign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 space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304165" indent="-635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Assignm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20" dirty="0">
                <a:latin typeface="Lucida Sans"/>
                <a:cs typeface="Lucida Sans"/>
              </a:rPr>
              <a:t>ro</a:t>
            </a:r>
            <a:r>
              <a:rPr sz="2600" spc="-15" dirty="0">
                <a:latin typeface="Lucida Sans"/>
                <a:cs typeface="Lucida Sans"/>
              </a:rPr>
              <a:t>ug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q</a:t>
            </a:r>
            <a:r>
              <a:rPr sz="2600" b="1" spc="-74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illegal, but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error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almost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never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detected.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Suc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assignmen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change</a:t>
            </a:r>
            <a:r>
              <a:rPr sz="2600" spc="-15" dirty="0">
                <a:latin typeface="Lucida Sans"/>
                <a:cs typeface="Lucida Sans"/>
              </a:rPr>
              <a:t> data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another</a:t>
            </a:r>
            <a:r>
              <a:rPr sz="2600" spc="-10" dirty="0">
                <a:latin typeface="Lucida Sans"/>
                <a:cs typeface="Lucida Sans"/>
              </a:rPr>
              <a:t> hea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2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object,</a:t>
            </a:r>
            <a:r>
              <a:rPr sz="2600" spc="-20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leading</a:t>
            </a:r>
            <a:r>
              <a:rPr sz="2600" spc="-20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2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ver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2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subtle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errors.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even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change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header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field or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free-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pace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link,</a:t>
            </a:r>
            <a:r>
              <a:rPr sz="2600" spc="-10" dirty="0">
                <a:latin typeface="Lucida Sans"/>
                <a:cs typeface="Lucida Sans"/>
              </a:rPr>
              <a:t> c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usin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eap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cato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lf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fail!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Run-</a:t>
            </a:r>
            <a:r>
              <a:rPr spc="-65" dirty="0">
                <a:solidFill>
                  <a:srgbClr val="FF0000"/>
                </a:solidFill>
              </a:rPr>
              <a:t>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m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Dat</a:t>
            </a:r>
            <a:r>
              <a:rPr dirty="0">
                <a:solidFill>
                  <a:srgbClr val="FF0000"/>
                </a:solidFill>
              </a:rPr>
              <a:t>a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70" dirty="0">
                <a:solidFill>
                  <a:srgbClr val="FF0000"/>
                </a:solidFill>
              </a:rPr>
              <a:t>S</a:t>
            </a:r>
            <a:r>
              <a:rPr dirty="0">
                <a:solidFill>
                  <a:srgbClr val="FF0000"/>
                </a:solidFill>
              </a:rPr>
              <a:t>t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u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spc="-5" dirty="0">
                <a:solidFill>
                  <a:srgbClr val="FF0000"/>
                </a:solidFill>
              </a:rPr>
              <a:t>tu</a:t>
            </a:r>
            <a:r>
              <a:rPr spc="-9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366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688" y="1879991"/>
            <a:ext cx="5574665" cy="58749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18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6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spc="-18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3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tu</a:t>
            </a:r>
            <a:r>
              <a:rPr sz="3600" b="1" spc="-9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3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469900" marR="591185" algn="just">
              <a:lnSpc>
                <a:spcPts val="2700"/>
              </a:lnSpc>
              <a:spcBef>
                <a:spcPts val="1955"/>
              </a:spcBef>
            </a:pPr>
            <a:r>
              <a:rPr sz="2600" spc="-15" dirty="0">
                <a:latin typeface="Lucida Sans"/>
                <a:cs typeface="Lucida Sans"/>
              </a:rPr>
              <a:t>For stat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structures,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i="1" spc="-10" dirty="0">
                <a:latin typeface="Lucida Sans"/>
                <a:cs typeface="Lucida Sans"/>
              </a:rPr>
              <a:t>f</a:t>
            </a:r>
            <a:r>
              <a:rPr sz="2600" i="1" spc="-20" dirty="0">
                <a:latin typeface="Lucida Sans"/>
                <a:cs typeface="Lucida Sans"/>
              </a:rPr>
              <a:t>ixed</a:t>
            </a:r>
            <a:r>
              <a:rPr sz="2600" spc="-15" dirty="0">
                <a:latin typeface="Lucida Sans"/>
                <a:cs typeface="Lucida Sans"/>
              </a:rPr>
              <a:t> a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dress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throu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hout execution.</a:t>
            </a:r>
            <a:endParaRPr sz="2600" dirty="0">
              <a:latin typeface="Lucida Sans"/>
              <a:cs typeface="Lucida Sans"/>
            </a:endParaRPr>
          </a:p>
          <a:p>
            <a:pPr marL="469900" marR="195580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oldest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simplest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memory organization.</a:t>
            </a:r>
            <a:endParaRPr sz="2600" dirty="0">
              <a:latin typeface="Lucida Sans"/>
              <a:cs typeface="Lucida Sans"/>
            </a:endParaRPr>
          </a:p>
          <a:p>
            <a:pPr marL="469900" marR="20447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current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compilers,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used for:</a:t>
            </a:r>
            <a:endParaRPr sz="2600" dirty="0">
              <a:latin typeface="Lucida Sans"/>
              <a:cs typeface="Lucida Sans"/>
            </a:endParaRPr>
          </a:p>
          <a:p>
            <a:pPr marL="698500" marR="5080" indent="-228600">
              <a:lnSpc>
                <a:spcPts val="2600"/>
              </a:lnSpc>
              <a:spcBef>
                <a:spcPts val="844"/>
              </a:spcBef>
              <a:buSzPct val="66666"/>
              <a:buFont typeface="Courier"/>
              <a:buChar char="•"/>
              <a:tabLst>
                <a:tab pos="688340" algn="l"/>
              </a:tabLst>
            </a:pPr>
            <a:r>
              <a:rPr sz="2400" spc="-5" dirty="0">
                <a:latin typeface="Lucida Sans"/>
                <a:cs typeface="Lucida Sans"/>
              </a:rPr>
              <a:t>Progr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25" dirty="0">
                <a:latin typeface="Lucida Sans"/>
                <a:cs typeface="Lucida Sans"/>
              </a:rPr>
              <a:t>m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cod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10" dirty="0">
                <a:latin typeface="Lucida Sans"/>
                <a:cs typeface="Lucida Sans"/>
              </a:rPr>
              <a:t>(of</a:t>
            </a:r>
            <a:r>
              <a:rPr sz="2400" spc="20" dirty="0">
                <a:latin typeface="Lucida Sans"/>
                <a:cs typeface="Lucida Sans"/>
              </a:rPr>
              <a:t>t</a:t>
            </a:r>
            <a:r>
              <a:rPr sz="2400" spc="-20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ad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onl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&amp; </a:t>
            </a:r>
            <a:r>
              <a:rPr sz="2400" spc="-5" dirty="0">
                <a:latin typeface="Lucida Sans"/>
                <a:cs typeface="Lucida Sans"/>
              </a:rPr>
              <a:t>sharable).</a:t>
            </a:r>
            <a:endParaRPr sz="2400" dirty="0">
              <a:latin typeface="Lucida Sans"/>
              <a:cs typeface="Lucida Sans"/>
            </a:endParaRPr>
          </a:p>
          <a:p>
            <a:pPr marL="698500" marR="281940" indent="-228600">
              <a:lnSpc>
                <a:spcPts val="2600"/>
              </a:lnSpc>
              <a:spcBef>
                <a:spcPts val="890"/>
              </a:spcBef>
              <a:buSzPct val="66666"/>
              <a:buFont typeface="Courier"/>
              <a:buChar char="•"/>
              <a:tabLst>
                <a:tab pos="688340" algn="l"/>
              </a:tabLst>
            </a:pPr>
            <a:r>
              <a:rPr sz="2400" spc="-5" dirty="0">
                <a:latin typeface="Lucida Sans"/>
                <a:cs typeface="Lucida Sans"/>
              </a:rPr>
              <a:t>Dat</a:t>
            </a:r>
            <a:r>
              <a:rPr sz="2400" dirty="0">
                <a:latin typeface="Lucida Sans"/>
                <a:cs typeface="Lucida Sans"/>
              </a:rPr>
              <a:t>a </a:t>
            </a:r>
            <a:r>
              <a:rPr sz="2400" spc="-5" dirty="0">
                <a:latin typeface="Lucida Sans"/>
                <a:cs typeface="Lucida Sans"/>
              </a:rPr>
              <a:t>literal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(ofte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ad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onl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&amp; </a:t>
            </a:r>
            <a:r>
              <a:rPr sz="2400" spc="-5" dirty="0">
                <a:latin typeface="Lucida Sans"/>
                <a:cs typeface="Lucida Sans"/>
              </a:rPr>
              <a:t>sharable).</a:t>
            </a:r>
            <a:endParaRPr sz="2400" dirty="0">
              <a:latin typeface="Lucida Sans"/>
              <a:cs typeface="Lucida Sans"/>
            </a:endParaRPr>
          </a:p>
          <a:p>
            <a:pPr marL="687705" indent="-217804">
              <a:lnSpc>
                <a:spcPct val="100000"/>
              </a:lnSpc>
              <a:spcBef>
                <a:spcPts val="580"/>
              </a:spcBef>
              <a:buSzPct val="66666"/>
              <a:buFont typeface="Courier"/>
              <a:buChar char="•"/>
              <a:tabLst>
                <a:tab pos="688340" algn="l"/>
              </a:tabLst>
            </a:pPr>
            <a:r>
              <a:rPr sz="2400" dirty="0">
                <a:latin typeface="Lucida Sans"/>
                <a:cs typeface="Lucida Sans"/>
              </a:rPr>
              <a:t>Global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va</a:t>
            </a:r>
            <a:r>
              <a:rPr sz="2400" spc="-5" dirty="0">
                <a:latin typeface="Lucida Sans"/>
                <a:cs typeface="Lucida Sans"/>
              </a:rPr>
              <a:t>ri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spc="-5" dirty="0">
                <a:latin typeface="Lucida Sans"/>
                <a:cs typeface="Lucida Sans"/>
              </a:rPr>
              <a:t>l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s.</a:t>
            </a:r>
            <a:endParaRPr sz="2400" dirty="0">
              <a:latin typeface="Lucida Sans"/>
              <a:cs typeface="Lucida Sans"/>
            </a:endParaRPr>
          </a:p>
          <a:p>
            <a:pPr marL="687705" indent="-217804">
              <a:lnSpc>
                <a:spcPts val="2830"/>
              </a:lnSpc>
              <a:spcBef>
                <a:spcPts val="610"/>
              </a:spcBef>
              <a:buSzPct val="66666"/>
              <a:buFont typeface="Courier"/>
              <a:buChar char="•"/>
              <a:tabLst>
                <a:tab pos="688340" algn="l"/>
              </a:tabLst>
            </a:pP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2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at</a:t>
            </a:r>
            <a:r>
              <a:rPr sz="2400" spc="-10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c </a:t>
            </a:r>
            <a:r>
              <a:rPr sz="2400" spc="-25" dirty="0">
                <a:latin typeface="Lucida Sans"/>
                <a:cs typeface="Lucida Sans"/>
              </a:rPr>
              <a:t>v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ia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les.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pc="-5" dirty="0">
                <a:solidFill>
                  <a:srgbClr val="FF0000"/>
                </a:solidFill>
              </a:rPr>
              <a:t>Automat</a:t>
            </a:r>
            <a:r>
              <a:rPr spc="-15" dirty="0">
                <a:solidFill>
                  <a:srgbClr val="FF0000"/>
                </a:solidFill>
              </a:rPr>
              <a:t>ic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G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bag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spc="-25" dirty="0">
                <a:solidFill>
                  <a:srgbClr val="FF0000"/>
                </a:solidFill>
              </a:rPr>
              <a:t>Collection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75" y="2134634"/>
            <a:ext cx="5425440" cy="430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67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erna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ve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anual deallocation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110" dirty="0">
                <a:latin typeface="Lucida Sans"/>
                <a:cs typeface="Lucida Sans"/>
              </a:rPr>
              <a:t>garbage</a:t>
            </a:r>
            <a:r>
              <a:rPr sz="2700" i="1" spc="-40" dirty="0">
                <a:latin typeface="Lucida Sans"/>
                <a:cs typeface="Lucida Sans"/>
              </a:rPr>
              <a:t> </a:t>
            </a:r>
            <a:r>
              <a:rPr sz="2700" i="1" spc="-25" dirty="0">
                <a:latin typeface="Lucida Sans"/>
                <a:cs typeface="Lucida Sans"/>
              </a:rPr>
              <a:t>collection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Compil</a:t>
            </a:r>
            <a:r>
              <a:rPr sz="2600" spc="-15" dirty="0">
                <a:latin typeface="Lucida Sans"/>
                <a:cs typeface="Lucida Sans"/>
              </a:rPr>
              <a:t>er-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generate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code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tracks pointer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usage.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objec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no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ger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ted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to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is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700" i="1" spc="-110" dirty="0">
                <a:latin typeface="Lucida Sans"/>
                <a:cs typeface="Lucida Sans"/>
              </a:rPr>
              <a:t>garbage</a:t>
            </a:r>
            <a:r>
              <a:rPr sz="2600" spc="-10" dirty="0">
                <a:latin typeface="Lucida Sans"/>
                <a:cs typeface="Lucida Sans"/>
              </a:rPr>
              <a:t>,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700" i="1" spc="-95" dirty="0">
                <a:latin typeface="Lucida Sans"/>
                <a:cs typeface="Lucida Sans"/>
              </a:rPr>
              <a:t>automatically </a:t>
            </a:r>
            <a:r>
              <a:rPr sz="2600" spc="-15" dirty="0">
                <a:latin typeface="Lucida Sans"/>
                <a:cs typeface="Lucida Sans"/>
              </a:rPr>
              <a:t>collected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bse</a:t>
            </a:r>
            <a:r>
              <a:rPr sz="2600" spc="-10" dirty="0">
                <a:latin typeface="Lucida Sans"/>
                <a:cs typeface="Lucida Sans"/>
              </a:rPr>
              <a:t>q</a:t>
            </a:r>
            <a:r>
              <a:rPr sz="2600" spc="-15" dirty="0">
                <a:latin typeface="Lucida Sans"/>
                <a:cs typeface="Lucida Sans"/>
              </a:rPr>
              <a:t>uent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reuse.</a:t>
            </a:r>
            <a:endParaRPr sz="2600" dirty="0">
              <a:latin typeface="Lucida Sans"/>
              <a:cs typeface="Lucida Sans"/>
            </a:endParaRPr>
          </a:p>
          <a:p>
            <a:pPr marL="12700" marR="257175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Many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garbage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collection tec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niques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exist.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so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e of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mos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mportant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proaches: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f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95" dirty="0">
                <a:solidFill>
                  <a:srgbClr val="FF0000"/>
                </a:solidFill>
              </a:rPr>
              <a:t>r</a:t>
            </a:r>
            <a:r>
              <a:rPr spc="-1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Count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985" marR="838835">
              <a:lnSpc>
                <a:spcPts val="2700"/>
              </a:lnSpc>
            </a:pPr>
            <a:r>
              <a:rPr spc="-15" dirty="0"/>
              <a:t>This</a:t>
            </a:r>
            <a:r>
              <a:rPr spc="5"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20" dirty="0"/>
              <a:t>one</a:t>
            </a:r>
            <a:r>
              <a:rPr dirty="0"/>
              <a:t> </a:t>
            </a:r>
            <a:r>
              <a:rPr spc="-15" dirty="0"/>
              <a:t>of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oldest</a:t>
            </a:r>
            <a:r>
              <a:rPr spc="5" dirty="0"/>
              <a:t> </a:t>
            </a:r>
            <a:r>
              <a:rPr spc="-20" dirty="0"/>
              <a:t>and</a:t>
            </a:r>
            <a:r>
              <a:rPr spc="-15" dirty="0"/>
              <a:t> simplest</a:t>
            </a:r>
            <a:r>
              <a:rPr spc="-10" dirty="0"/>
              <a:t> garbag</a:t>
            </a:r>
            <a:r>
              <a:rPr spc="-15" dirty="0"/>
              <a:t>e </a:t>
            </a:r>
            <a:r>
              <a:rPr spc="-25" dirty="0"/>
              <a:t>c</a:t>
            </a:r>
            <a:r>
              <a:rPr spc="-15" dirty="0"/>
              <a:t>ollection</a:t>
            </a:r>
            <a:r>
              <a:rPr spc="-10" dirty="0"/>
              <a:t> </a:t>
            </a:r>
            <a:r>
              <a:rPr spc="-20" dirty="0"/>
              <a:t>tec</a:t>
            </a:r>
            <a:r>
              <a:rPr spc="-10" dirty="0"/>
              <a:t>h</a:t>
            </a:r>
            <a:r>
              <a:rPr spc="-15" dirty="0"/>
              <a:t>niqu</a:t>
            </a:r>
            <a:r>
              <a:rPr spc="-20" dirty="0"/>
              <a:t>e</a:t>
            </a:r>
            <a:r>
              <a:rPr spc="-5" dirty="0"/>
              <a:t>s</a:t>
            </a:r>
            <a:r>
              <a:rPr spc="-10" dirty="0"/>
              <a:t>.</a:t>
            </a:r>
          </a:p>
          <a:p>
            <a:pPr marL="387985" marR="5080">
              <a:lnSpc>
                <a:spcPts val="2700"/>
              </a:lnSpc>
              <a:spcBef>
                <a:spcPts val="790"/>
              </a:spcBef>
            </a:pPr>
            <a:r>
              <a:rPr spc="-20" dirty="0"/>
              <a:t>A</a:t>
            </a:r>
            <a:r>
              <a:rPr spc="-175" dirty="0"/>
              <a:t> </a:t>
            </a:r>
            <a:r>
              <a:rPr sz="2700" i="1" spc="-80" dirty="0">
                <a:latin typeface="Lucida Sans"/>
                <a:cs typeface="Lucida Sans"/>
              </a:rPr>
              <a:t>refere</a:t>
            </a:r>
            <a:r>
              <a:rPr sz="2700" i="1" spc="-95" dirty="0">
                <a:latin typeface="Lucida Sans"/>
                <a:cs typeface="Lucida Sans"/>
              </a:rPr>
              <a:t>n</a:t>
            </a:r>
            <a:r>
              <a:rPr sz="2700" i="1" spc="-45" dirty="0">
                <a:latin typeface="Lucida Sans"/>
                <a:cs typeface="Lucida Sans"/>
              </a:rPr>
              <a:t>c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-210" dirty="0">
                <a:latin typeface="Lucida Sans"/>
                <a:cs typeface="Lucida Sans"/>
              </a:rPr>
              <a:t> </a:t>
            </a:r>
            <a:r>
              <a:rPr sz="2700" i="1" spc="-45" dirty="0">
                <a:latin typeface="Lucida Sans"/>
                <a:cs typeface="Lucida Sans"/>
              </a:rPr>
              <a:t>count</a:t>
            </a:r>
            <a:r>
              <a:rPr sz="2700" i="1" spc="-210" dirty="0">
                <a:latin typeface="Lucida Sans"/>
                <a:cs typeface="Lucida Sans"/>
              </a:rPr>
              <a:t> </a:t>
            </a:r>
            <a:r>
              <a:rPr spc="-15" dirty="0"/>
              <a:t>field</a:t>
            </a:r>
            <a:r>
              <a:rPr spc="-190" dirty="0"/>
              <a:t> </a:t>
            </a:r>
            <a:r>
              <a:rPr spc="-15" dirty="0"/>
              <a:t>is</a:t>
            </a:r>
            <a:r>
              <a:rPr spc="-180" dirty="0"/>
              <a:t> </a:t>
            </a:r>
            <a:r>
              <a:rPr spc="-20" dirty="0"/>
              <a:t>added</a:t>
            </a:r>
            <a:r>
              <a:rPr spc="-180" dirty="0"/>
              <a:t> </a:t>
            </a:r>
            <a:r>
              <a:rPr spc="-15" dirty="0"/>
              <a:t>to each</a:t>
            </a:r>
            <a:r>
              <a:rPr dirty="0"/>
              <a:t> </a:t>
            </a:r>
            <a:r>
              <a:rPr spc="-20" dirty="0"/>
              <a:t>heap</a:t>
            </a:r>
            <a:r>
              <a:rPr spc="5" dirty="0"/>
              <a:t> </a:t>
            </a:r>
            <a:r>
              <a:rPr spc="-15" dirty="0"/>
              <a:t>object.</a:t>
            </a:r>
            <a:r>
              <a:rPr spc="5" dirty="0"/>
              <a:t> </a:t>
            </a:r>
            <a:r>
              <a:rPr spc="-5" dirty="0"/>
              <a:t>I</a:t>
            </a:r>
            <a:r>
              <a:rPr spc="-10" dirty="0"/>
              <a:t>t</a:t>
            </a:r>
            <a:r>
              <a:rPr dirty="0"/>
              <a:t> </a:t>
            </a:r>
            <a:r>
              <a:rPr spc="-15" dirty="0"/>
              <a:t>co</a:t>
            </a:r>
            <a:r>
              <a:rPr spc="-10" dirty="0"/>
              <a:t>u</a:t>
            </a:r>
            <a:r>
              <a:rPr spc="-15" dirty="0"/>
              <a:t>nts</a:t>
            </a:r>
            <a:r>
              <a:rPr dirty="0"/>
              <a:t> </a:t>
            </a:r>
            <a:r>
              <a:rPr spc="-20" dirty="0"/>
              <a:t>how many</a:t>
            </a:r>
            <a:r>
              <a:rPr spc="-10" dirty="0"/>
              <a:t> </a:t>
            </a:r>
            <a:r>
              <a:rPr spc="-15" dirty="0"/>
              <a:t>refere</a:t>
            </a:r>
            <a:r>
              <a:rPr spc="-5" dirty="0"/>
              <a:t>n</a:t>
            </a:r>
            <a:r>
              <a:rPr spc="-15" dirty="0"/>
              <a:t>ces</a:t>
            </a:r>
            <a:r>
              <a:rPr spc="5"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spc="-10" dirty="0"/>
              <a:t>th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10" dirty="0"/>
              <a:t>h</a:t>
            </a:r>
            <a:r>
              <a:rPr spc="-20" dirty="0"/>
              <a:t>eap</a:t>
            </a:r>
            <a:r>
              <a:rPr spc="-15" dirty="0"/>
              <a:t> object</a:t>
            </a:r>
            <a:r>
              <a:rPr dirty="0"/>
              <a:t> </a:t>
            </a:r>
            <a:r>
              <a:rPr spc="-15" dirty="0"/>
              <a:t>exist.</a:t>
            </a:r>
            <a:r>
              <a:rPr dirty="0"/>
              <a:t> </a:t>
            </a:r>
            <a:r>
              <a:rPr spc="-25" dirty="0"/>
              <a:t>W</a:t>
            </a:r>
            <a:r>
              <a:rPr spc="-10" dirty="0"/>
              <a:t>h</a:t>
            </a:r>
            <a:r>
              <a:rPr spc="-20" dirty="0"/>
              <a:t>en</a:t>
            </a:r>
            <a:r>
              <a:rPr spc="10" dirty="0"/>
              <a:t> </a:t>
            </a:r>
            <a:r>
              <a:rPr spc="-20" dirty="0"/>
              <a:t>an</a:t>
            </a:r>
            <a:r>
              <a:rPr dirty="0"/>
              <a:t> </a:t>
            </a:r>
            <a:r>
              <a:rPr spc="-15" dirty="0"/>
              <a:t>object’s</a:t>
            </a:r>
            <a:r>
              <a:rPr spc="-10" dirty="0"/>
              <a:t> </a:t>
            </a:r>
            <a:r>
              <a:rPr spc="-25" dirty="0"/>
              <a:t>r</a:t>
            </a:r>
            <a:r>
              <a:rPr spc="-10" dirty="0"/>
              <a:t>ef</a:t>
            </a:r>
            <a:r>
              <a:rPr spc="-20" dirty="0"/>
              <a:t>e</a:t>
            </a:r>
            <a:r>
              <a:rPr spc="-10" dirty="0"/>
              <a:t>r</a:t>
            </a:r>
            <a:r>
              <a:rPr spc="-20" dirty="0"/>
              <a:t>e</a:t>
            </a:r>
            <a:r>
              <a:rPr spc="-10" dirty="0"/>
              <a:t>nc</a:t>
            </a:r>
            <a:r>
              <a:rPr spc="-15" dirty="0"/>
              <a:t>e</a:t>
            </a:r>
            <a:r>
              <a:rPr spc="-95" dirty="0"/>
              <a:t> </a:t>
            </a:r>
            <a:r>
              <a:rPr spc="-15" dirty="0"/>
              <a:t>coun</a:t>
            </a:r>
            <a:r>
              <a:rPr spc="-10" dirty="0"/>
              <a:t>t</a:t>
            </a:r>
            <a:r>
              <a:rPr spc="-85" dirty="0"/>
              <a:t> </a:t>
            </a:r>
            <a:r>
              <a:rPr spc="-10" dirty="0"/>
              <a:t>r</a:t>
            </a:r>
            <a:r>
              <a:rPr spc="-20" dirty="0"/>
              <a:t>e</a:t>
            </a:r>
            <a:r>
              <a:rPr spc="-10" dirty="0"/>
              <a:t>ache</a:t>
            </a:r>
            <a:r>
              <a:rPr spc="-15" dirty="0"/>
              <a:t>s</a:t>
            </a:r>
            <a:r>
              <a:rPr spc="-85" dirty="0"/>
              <a:t> </a:t>
            </a:r>
            <a:r>
              <a:rPr spc="-10" dirty="0"/>
              <a:t>ze</a:t>
            </a:r>
            <a:r>
              <a:rPr spc="-25" dirty="0"/>
              <a:t>r</a:t>
            </a:r>
            <a:r>
              <a:rPr spc="-15" dirty="0"/>
              <a:t>o,</a:t>
            </a:r>
            <a:r>
              <a:rPr spc="-90" dirty="0"/>
              <a:t> </a:t>
            </a:r>
            <a:r>
              <a:rPr spc="-15" dirty="0"/>
              <a:t>i</a:t>
            </a:r>
            <a:r>
              <a:rPr spc="-10" dirty="0"/>
              <a:t>t</a:t>
            </a:r>
            <a:r>
              <a:rPr spc="-90" dirty="0"/>
              <a:t> </a:t>
            </a:r>
            <a:r>
              <a:rPr spc="-5" dirty="0"/>
              <a:t>i</a:t>
            </a:r>
            <a:r>
              <a:rPr spc="-15" dirty="0"/>
              <a:t>s</a:t>
            </a:r>
            <a:r>
              <a:rPr spc="-10" dirty="0"/>
              <a:t> garbag</a:t>
            </a:r>
            <a:r>
              <a:rPr spc="-15" dirty="0"/>
              <a:t>e </a:t>
            </a:r>
            <a:r>
              <a:rPr spc="-20" dirty="0"/>
              <a:t>and</a:t>
            </a:r>
            <a:r>
              <a:rPr spc="5" dirty="0"/>
              <a:t> </a:t>
            </a:r>
            <a:r>
              <a:rPr spc="-15" dirty="0"/>
              <a:t>may</a:t>
            </a:r>
            <a:r>
              <a:rPr spc="-5" dirty="0"/>
              <a:t> </a:t>
            </a:r>
            <a:r>
              <a:rPr spc="-15" dirty="0"/>
              <a:t>col</a:t>
            </a:r>
            <a:r>
              <a:rPr spc="-5" dirty="0"/>
              <a:t>l</a:t>
            </a:r>
            <a:r>
              <a:rPr spc="-15" dirty="0"/>
              <a:t>e</a:t>
            </a:r>
            <a:r>
              <a:rPr spc="-25" dirty="0"/>
              <a:t>c</a:t>
            </a:r>
            <a:r>
              <a:rPr spc="-15" dirty="0"/>
              <a:t>ted.</a:t>
            </a:r>
            <a:endParaRPr sz="2700" dirty="0">
              <a:latin typeface="Lucida Sans"/>
              <a:cs typeface="Lucida Sans"/>
            </a:endParaRPr>
          </a:p>
          <a:p>
            <a:pPr marL="387985" marR="206375">
              <a:lnSpc>
                <a:spcPts val="2700"/>
              </a:lnSpc>
              <a:spcBef>
                <a:spcPts val="805"/>
              </a:spcBef>
            </a:pPr>
            <a:r>
              <a:rPr spc="-20" dirty="0"/>
              <a:t>The</a:t>
            </a:r>
            <a:r>
              <a:rPr spc="5" dirty="0"/>
              <a:t> </a:t>
            </a:r>
            <a:r>
              <a:rPr spc="-15" dirty="0"/>
              <a:t>reference</a:t>
            </a:r>
            <a:r>
              <a:rPr spc="5" dirty="0"/>
              <a:t> </a:t>
            </a:r>
            <a:r>
              <a:rPr spc="-15" dirty="0"/>
              <a:t>count</a:t>
            </a:r>
            <a:r>
              <a:rPr spc="5" dirty="0"/>
              <a:t> </a:t>
            </a:r>
            <a:r>
              <a:rPr spc="-5" dirty="0"/>
              <a:t>fiel</a:t>
            </a:r>
            <a:r>
              <a:rPr spc="-20" dirty="0"/>
              <a:t>d</a:t>
            </a:r>
            <a:r>
              <a:rPr spc="-10" dirty="0"/>
              <a:t> </a:t>
            </a:r>
            <a:r>
              <a:rPr spc="-15" dirty="0"/>
              <a:t>is upd</a:t>
            </a:r>
            <a:r>
              <a:rPr spc="-20" dirty="0"/>
              <a:t>a</a:t>
            </a:r>
            <a:r>
              <a:rPr spc="-15" dirty="0"/>
              <a:t>ted</a:t>
            </a:r>
            <a:r>
              <a:rPr spc="-5" dirty="0"/>
              <a:t> </a:t>
            </a:r>
            <a:r>
              <a:rPr spc="-20" dirty="0"/>
              <a:t>w</a:t>
            </a:r>
            <a:r>
              <a:rPr spc="-10" dirty="0"/>
              <a:t>h</a:t>
            </a:r>
            <a:r>
              <a:rPr spc="-15" dirty="0"/>
              <a:t>enever</a:t>
            </a:r>
            <a:r>
              <a:rPr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15" dirty="0"/>
              <a:t>refere</a:t>
            </a:r>
            <a:r>
              <a:rPr spc="-5" dirty="0"/>
              <a:t>n</a:t>
            </a:r>
            <a:r>
              <a:rPr spc="-15" dirty="0"/>
              <a:t>ce</a:t>
            </a:r>
            <a:r>
              <a:rPr spc="-5" dirty="0"/>
              <a:t> </a:t>
            </a:r>
            <a:r>
              <a:rPr spc="-15" dirty="0"/>
              <a:t>is created,</a:t>
            </a:r>
            <a:r>
              <a:rPr spc="-5" dirty="0"/>
              <a:t> </a:t>
            </a:r>
            <a:r>
              <a:rPr spc="-15" dirty="0"/>
              <a:t>copie</a:t>
            </a:r>
            <a:r>
              <a:rPr spc="-10" dirty="0"/>
              <a:t>d, </a:t>
            </a:r>
            <a:r>
              <a:rPr spc="-15" dirty="0"/>
              <a:t>or</a:t>
            </a:r>
            <a:r>
              <a:rPr spc="-5" dirty="0"/>
              <a:t> </a:t>
            </a:r>
            <a:r>
              <a:rPr spc="-10" dirty="0"/>
              <a:t>d</a:t>
            </a:r>
            <a:r>
              <a:rPr spc="-20" dirty="0"/>
              <a:t>e</a:t>
            </a:r>
            <a:r>
              <a:rPr spc="-5" dirty="0"/>
              <a:t>s</a:t>
            </a:r>
            <a:r>
              <a:rPr spc="-15" dirty="0"/>
              <a:t>troyed.</a:t>
            </a:r>
          </a:p>
          <a:p>
            <a:pPr marL="387985" marR="17145">
              <a:lnSpc>
                <a:spcPts val="2700"/>
              </a:lnSpc>
            </a:pPr>
            <a:r>
              <a:rPr spc="-20" dirty="0"/>
              <a:t>When</a:t>
            </a:r>
            <a:r>
              <a:rPr spc="5"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15" dirty="0"/>
              <a:t>reference</a:t>
            </a:r>
            <a:r>
              <a:rPr dirty="0"/>
              <a:t> </a:t>
            </a:r>
            <a:r>
              <a:rPr spc="-15" dirty="0"/>
              <a:t>count</a:t>
            </a:r>
            <a:r>
              <a:rPr dirty="0"/>
              <a:t> </a:t>
            </a:r>
            <a:r>
              <a:rPr spc="-15" dirty="0"/>
              <a:t>reaches zero</a:t>
            </a:r>
            <a:r>
              <a:rPr spc="-105" dirty="0"/>
              <a:t> </a:t>
            </a:r>
            <a:r>
              <a:rPr spc="-15" dirty="0"/>
              <a:t>a</a:t>
            </a:r>
            <a:r>
              <a:rPr spc="-10" dirty="0"/>
              <a:t>n</a:t>
            </a:r>
            <a:r>
              <a:rPr spc="-20" dirty="0"/>
              <a:t>d</a:t>
            </a:r>
            <a:r>
              <a:rPr spc="-110" dirty="0"/>
              <a:t> </a:t>
            </a:r>
            <a:r>
              <a:rPr spc="-20" dirty="0"/>
              <a:t>an</a:t>
            </a:r>
            <a:r>
              <a:rPr spc="-95" dirty="0"/>
              <a:t> </a:t>
            </a:r>
            <a:r>
              <a:rPr spc="-15" dirty="0"/>
              <a:t>object</a:t>
            </a:r>
            <a:r>
              <a:rPr spc="-105" dirty="0"/>
              <a:t> </a:t>
            </a:r>
            <a:r>
              <a:rPr spc="-15" dirty="0"/>
              <a:t>is</a:t>
            </a:r>
            <a:r>
              <a:rPr spc="-110" dirty="0"/>
              <a:t> </a:t>
            </a:r>
            <a:r>
              <a:rPr spc="-15" dirty="0"/>
              <a:t>collected,</a:t>
            </a:r>
            <a:r>
              <a:rPr spc="-105" dirty="0"/>
              <a:t> </a:t>
            </a:r>
            <a:r>
              <a:rPr spc="-10" dirty="0"/>
              <a:t>all</a:t>
            </a:r>
            <a:r>
              <a:rPr spc="-15" dirty="0"/>
              <a:t> pointers</a:t>
            </a:r>
            <a:r>
              <a:rPr spc="15" dirty="0"/>
              <a:t> </a:t>
            </a:r>
            <a:r>
              <a:rPr spc="-15" dirty="0"/>
              <a:t>in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collected</a:t>
            </a:r>
            <a:r>
              <a:rPr spc="5" dirty="0"/>
              <a:t> </a:t>
            </a:r>
            <a:r>
              <a:rPr spc="-15" dirty="0"/>
              <a:t>obje</a:t>
            </a:r>
            <a:r>
              <a:rPr spc="-25" dirty="0"/>
              <a:t>c</a:t>
            </a:r>
            <a:r>
              <a:rPr spc="-10" dirty="0"/>
              <a:t>t</a:t>
            </a:r>
            <a:r>
              <a:rPr spc="-15" dirty="0"/>
              <a:t> are</a:t>
            </a:r>
            <a:r>
              <a:rPr dirty="0"/>
              <a:t> </a:t>
            </a:r>
            <a:r>
              <a:rPr spc="-15" dirty="0"/>
              <a:t>also </a:t>
            </a:r>
            <a:r>
              <a:rPr spc="-20" dirty="0"/>
              <a:t>be</a:t>
            </a:r>
            <a:r>
              <a:rPr dirty="0"/>
              <a:t> </a:t>
            </a:r>
            <a:r>
              <a:rPr spc="-15" dirty="0"/>
              <a:t>fo</a:t>
            </a:r>
            <a:r>
              <a:rPr spc="-20" dirty="0"/>
              <a:t>l</a:t>
            </a:r>
            <a:r>
              <a:rPr spc="-5" dirty="0"/>
              <a:t>l</a:t>
            </a:r>
            <a:r>
              <a:rPr spc="-20" dirty="0"/>
              <a:t>owed</a:t>
            </a:r>
            <a:r>
              <a:rPr dirty="0"/>
              <a:t> </a:t>
            </a:r>
            <a:r>
              <a:rPr spc="-20" dirty="0"/>
              <a:t>and</a:t>
            </a:r>
            <a:r>
              <a:rPr spc="-15" dirty="0"/>
              <a:t> corre</a:t>
            </a:r>
            <a:r>
              <a:rPr spc="-5" dirty="0"/>
              <a:t>s</a:t>
            </a:r>
            <a:r>
              <a:rPr spc="-20" dirty="0"/>
              <a:t>pon</a:t>
            </a:r>
            <a:r>
              <a:rPr spc="-10" dirty="0"/>
              <a:t>din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5" dirty="0"/>
              <a:t>refere</a:t>
            </a:r>
            <a:r>
              <a:rPr spc="-5" dirty="0"/>
              <a:t>n</a:t>
            </a:r>
            <a:r>
              <a:rPr spc="-25" dirty="0"/>
              <a:t>c</a:t>
            </a:r>
            <a:r>
              <a:rPr spc="-15" dirty="0"/>
              <a:t>e</a:t>
            </a:r>
            <a:r>
              <a:rPr spc="-5" dirty="0"/>
              <a:t> </a:t>
            </a:r>
            <a:r>
              <a:rPr spc="-15" dirty="0"/>
              <a:t>co</a:t>
            </a:r>
            <a:r>
              <a:rPr spc="-10" dirty="0"/>
              <a:t>u</a:t>
            </a:r>
            <a:r>
              <a:rPr spc="-15" dirty="0"/>
              <a:t>nts de</a:t>
            </a:r>
            <a:r>
              <a:rPr spc="-25" dirty="0"/>
              <a:t>c</a:t>
            </a:r>
            <a:r>
              <a:rPr spc="-10" dirty="0"/>
              <a:t>r</a:t>
            </a:r>
            <a:r>
              <a:rPr spc="-15" dirty="0"/>
              <a:t>emented.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299710" cy="1105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6300"/>
              </a:lnSpc>
            </a:pPr>
            <a:r>
              <a:rPr sz="2600" spc="-20" dirty="0">
                <a:latin typeface="Lucida Sans"/>
                <a:cs typeface="Lucida Sans"/>
              </a:rPr>
              <a:t>As shown </a:t>
            </a:r>
            <a:r>
              <a:rPr sz="2600" spc="-15" dirty="0">
                <a:latin typeface="Lucida Sans"/>
                <a:cs typeface="Lucida Sans"/>
              </a:rPr>
              <a:t>below,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reference counting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has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difficulty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with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700" i="1" spc="-114" dirty="0">
                <a:latin typeface="Lucida Sans"/>
                <a:cs typeface="Lucida Sans"/>
              </a:rPr>
              <a:t>circular</a:t>
            </a:r>
            <a:r>
              <a:rPr sz="2700" i="1" spc="-25" dirty="0">
                <a:latin typeface="Lucida Sans"/>
                <a:cs typeface="Lucida Sans"/>
              </a:rPr>
              <a:t> </a:t>
            </a:r>
            <a:r>
              <a:rPr sz="2700" i="1" spc="-105" dirty="0">
                <a:latin typeface="Lucida Sans"/>
                <a:cs typeface="Lucida Sans"/>
              </a:rPr>
              <a:t>st</a:t>
            </a:r>
            <a:r>
              <a:rPr sz="2700" i="1" spc="-130" dirty="0">
                <a:latin typeface="Lucida Sans"/>
                <a:cs typeface="Lucida Sans"/>
              </a:rPr>
              <a:t>r</a:t>
            </a:r>
            <a:r>
              <a:rPr sz="2700" i="1" spc="-75" dirty="0">
                <a:latin typeface="Lucida Sans"/>
                <a:cs typeface="Lucida Sans"/>
              </a:rPr>
              <a:t>u</a:t>
            </a:r>
            <a:r>
              <a:rPr sz="2700" i="1" spc="-85" dirty="0">
                <a:latin typeface="Lucida Sans"/>
                <a:cs typeface="Lucida Sans"/>
              </a:rPr>
              <a:t>ctur</a:t>
            </a:r>
            <a:r>
              <a:rPr sz="2700" i="1" spc="-95" dirty="0">
                <a:latin typeface="Lucida Sans"/>
                <a:cs typeface="Lucida Sans"/>
              </a:rPr>
              <a:t>e</a:t>
            </a:r>
            <a:r>
              <a:rPr sz="2700" i="1" spc="5" dirty="0">
                <a:latin typeface="Lucida Sans"/>
                <a:cs typeface="Lucida Sans"/>
              </a:rPr>
              <a:t>s</a:t>
            </a:r>
            <a:r>
              <a:rPr sz="2950" i="1" spc="-60" dirty="0">
                <a:latin typeface="Lucida Sans"/>
                <a:cs typeface="Lucida Sans"/>
              </a:rPr>
              <a:t>.</a:t>
            </a:r>
            <a:r>
              <a:rPr sz="2950" i="1" spc="-5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b="1" spc="-74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9291" y="3858755"/>
            <a:ext cx="5340350" cy="358140"/>
          </a:xfrm>
          <a:custGeom>
            <a:avLst/>
            <a:gdLst/>
            <a:ahLst/>
            <a:cxnLst/>
            <a:rect l="l" t="t" r="r" b="b"/>
            <a:pathLst>
              <a:path w="5340350" h="358139">
                <a:moveTo>
                  <a:pt x="0" y="0"/>
                </a:moveTo>
                <a:lnTo>
                  <a:pt x="5340096" y="0"/>
                </a:lnTo>
                <a:lnTo>
                  <a:pt x="5340096" y="358139"/>
                </a:lnTo>
                <a:lnTo>
                  <a:pt x="0" y="35813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26195" y="3244583"/>
            <a:ext cx="1823085" cy="828040"/>
          </a:xfrm>
          <a:custGeom>
            <a:avLst/>
            <a:gdLst/>
            <a:ahLst/>
            <a:cxnLst/>
            <a:rect l="l" t="t" r="r" b="b"/>
            <a:pathLst>
              <a:path w="1823085" h="828039">
                <a:moveTo>
                  <a:pt x="0" y="0"/>
                </a:moveTo>
                <a:lnTo>
                  <a:pt x="1822704" y="0"/>
                </a:lnTo>
                <a:lnTo>
                  <a:pt x="1822704" y="827531"/>
                </a:lnTo>
                <a:lnTo>
                  <a:pt x="0" y="82753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26195" y="3244583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48899" y="3244583"/>
            <a:ext cx="0" cy="833755"/>
          </a:xfrm>
          <a:custGeom>
            <a:avLst/>
            <a:gdLst/>
            <a:ahLst/>
            <a:cxnLst/>
            <a:rect l="l" t="t" r="r" b="b"/>
            <a:pathLst>
              <a:path h="833754">
                <a:moveTo>
                  <a:pt x="0" y="0"/>
                </a:moveTo>
                <a:lnTo>
                  <a:pt x="0" y="833627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20099" y="4072115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26195" y="3238487"/>
            <a:ext cx="0" cy="833755"/>
          </a:xfrm>
          <a:custGeom>
            <a:avLst/>
            <a:gdLst/>
            <a:ahLst/>
            <a:cxnLst/>
            <a:rect l="l" t="t" r="r" b="b"/>
            <a:pathLst>
              <a:path h="833754">
                <a:moveTo>
                  <a:pt x="0" y="0"/>
                </a:moveTo>
                <a:lnTo>
                  <a:pt x="0" y="833627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20099" y="362101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55735" y="36210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38615" y="36210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21495" y="36210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02851" y="36210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285731" y="36210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68611" y="36210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51491" y="36210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34371" y="36210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15727" y="362101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98607" y="362101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99775" y="2220455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79" h="104139">
                <a:moveTo>
                  <a:pt x="182879" y="51815"/>
                </a:moveTo>
                <a:lnTo>
                  <a:pt x="170687" y="51815"/>
                </a:lnTo>
                <a:lnTo>
                  <a:pt x="170687" y="87728"/>
                </a:lnTo>
                <a:lnTo>
                  <a:pt x="178307" y="89915"/>
                </a:lnTo>
                <a:lnTo>
                  <a:pt x="175259" y="102107"/>
                </a:lnTo>
                <a:lnTo>
                  <a:pt x="182879" y="103631"/>
                </a:lnTo>
                <a:lnTo>
                  <a:pt x="182879" y="51815"/>
                </a:lnTo>
                <a:close/>
              </a:path>
              <a:path w="182879" h="104139">
                <a:moveTo>
                  <a:pt x="21336" y="45719"/>
                </a:moveTo>
                <a:lnTo>
                  <a:pt x="0" y="51815"/>
                </a:lnTo>
                <a:lnTo>
                  <a:pt x="175259" y="102107"/>
                </a:lnTo>
                <a:lnTo>
                  <a:pt x="170687" y="96011"/>
                </a:lnTo>
                <a:lnTo>
                  <a:pt x="170687" y="87728"/>
                </a:lnTo>
                <a:lnTo>
                  <a:pt x="66845" y="57911"/>
                </a:lnTo>
                <a:lnTo>
                  <a:pt x="24383" y="57911"/>
                </a:lnTo>
                <a:lnTo>
                  <a:pt x="21336" y="45719"/>
                </a:lnTo>
                <a:close/>
              </a:path>
              <a:path w="182879" h="104139">
                <a:moveTo>
                  <a:pt x="170687" y="87728"/>
                </a:moveTo>
                <a:lnTo>
                  <a:pt x="170687" y="96011"/>
                </a:lnTo>
                <a:lnTo>
                  <a:pt x="175259" y="102107"/>
                </a:lnTo>
                <a:lnTo>
                  <a:pt x="178307" y="89915"/>
                </a:lnTo>
                <a:lnTo>
                  <a:pt x="170687" y="87728"/>
                </a:lnTo>
                <a:close/>
              </a:path>
              <a:path w="182879" h="104139">
                <a:moveTo>
                  <a:pt x="182879" y="0"/>
                </a:moveTo>
                <a:lnTo>
                  <a:pt x="175259" y="1523"/>
                </a:lnTo>
                <a:lnTo>
                  <a:pt x="21336" y="45719"/>
                </a:lnTo>
                <a:lnTo>
                  <a:pt x="24383" y="57911"/>
                </a:lnTo>
                <a:lnTo>
                  <a:pt x="45614" y="51815"/>
                </a:lnTo>
                <a:lnTo>
                  <a:pt x="24383" y="45719"/>
                </a:lnTo>
                <a:lnTo>
                  <a:pt x="66845" y="45719"/>
                </a:lnTo>
                <a:lnTo>
                  <a:pt x="178307" y="13715"/>
                </a:lnTo>
                <a:lnTo>
                  <a:pt x="182879" y="7619"/>
                </a:lnTo>
                <a:lnTo>
                  <a:pt x="182879" y="0"/>
                </a:lnTo>
                <a:close/>
              </a:path>
              <a:path w="182879" h="104139">
                <a:moveTo>
                  <a:pt x="45614" y="51815"/>
                </a:moveTo>
                <a:lnTo>
                  <a:pt x="24383" y="57911"/>
                </a:lnTo>
                <a:lnTo>
                  <a:pt x="66845" y="57911"/>
                </a:lnTo>
                <a:lnTo>
                  <a:pt x="45614" y="51815"/>
                </a:lnTo>
                <a:close/>
              </a:path>
              <a:path w="182879" h="104139">
                <a:moveTo>
                  <a:pt x="66845" y="45719"/>
                </a:moveTo>
                <a:lnTo>
                  <a:pt x="24383" y="45719"/>
                </a:lnTo>
                <a:lnTo>
                  <a:pt x="45614" y="51815"/>
                </a:lnTo>
                <a:lnTo>
                  <a:pt x="66845" y="45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70463" y="2228075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22635" y="2228075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4" h="88900">
                <a:moveTo>
                  <a:pt x="153924" y="0"/>
                </a:moveTo>
                <a:lnTo>
                  <a:pt x="0" y="44196"/>
                </a:lnTo>
                <a:lnTo>
                  <a:pt x="153924" y="88392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76559" y="2272271"/>
            <a:ext cx="550545" cy="0"/>
          </a:xfrm>
          <a:custGeom>
            <a:avLst/>
            <a:gdLst/>
            <a:ahLst/>
            <a:cxnLst/>
            <a:rect l="l" t="t" r="r" b="b"/>
            <a:pathLst>
              <a:path w="550545">
                <a:moveTo>
                  <a:pt x="0" y="0"/>
                </a:moveTo>
                <a:lnTo>
                  <a:pt x="55016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26039" y="2299703"/>
            <a:ext cx="187960" cy="99060"/>
          </a:xfrm>
          <a:custGeom>
            <a:avLst/>
            <a:gdLst/>
            <a:ahLst/>
            <a:cxnLst/>
            <a:rect l="l" t="t" r="r" b="b"/>
            <a:pathLst>
              <a:path w="187960" h="99060">
                <a:moveTo>
                  <a:pt x="163067" y="47244"/>
                </a:moveTo>
                <a:lnTo>
                  <a:pt x="153358" y="81227"/>
                </a:lnTo>
                <a:lnTo>
                  <a:pt x="160019" y="85344"/>
                </a:lnTo>
                <a:lnTo>
                  <a:pt x="153924" y="97536"/>
                </a:lnTo>
                <a:lnTo>
                  <a:pt x="158495" y="99060"/>
                </a:lnTo>
                <a:lnTo>
                  <a:pt x="163067" y="92964"/>
                </a:lnTo>
                <a:lnTo>
                  <a:pt x="175260" y="50292"/>
                </a:lnTo>
                <a:lnTo>
                  <a:pt x="163067" y="47244"/>
                </a:lnTo>
                <a:close/>
              </a:path>
              <a:path w="187960" h="99060">
                <a:moveTo>
                  <a:pt x="21336" y="1524"/>
                </a:moveTo>
                <a:lnTo>
                  <a:pt x="0" y="1524"/>
                </a:lnTo>
                <a:lnTo>
                  <a:pt x="18287" y="13716"/>
                </a:lnTo>
                <a:lnTo>
                  <a:pt x="153924" y="97536"/>
                </a:lnTo>
                <a:lnTo>
                  <a:pt x="150875" y="89916"/>
                </a:lnTo>
                <a:lnTo>
                  <a:pt x="153358" y="81227"/>
                </a:lnTo>
                <a:lnTo>
                  <a:pt x="44112" y="13716"/>
                </a:lnTo>
                <a:lnTo>
                  <a:pt x="21336" y="13716"/>
                </a:lnTo>
                <a:lnTo>
                  <a:pt x="21336" y="1524"/>
                </a:lnTo>
                <a:close/>
              </a:path>
              <a:path w="187960" h="99060">
                <a:moveTo>
                  <a:pt x="153358" y="81227"/>
                </a:moveTo>
                <a:lnTo>
                  <a:pt x="150875" y="89916"/>
                </a:lnTo>
                <a:lnTo>
                  <a:pt x="153924" y="97536"/>
                </a:lnTo>
                <a:lnTo>
                  <a:pt x="160019" y="85344"/>
                </a:lnTo>
                <a:lnTo>
                  <a:pt x="153358" y="81227"/>
                </a:lnTo>
                <a:close/>
              </a:path>
              <a:path w="187960" h="99060">
                <a:moveTo>
                  <a:pt x="187451" y="0"/>
                </a:moveTo>
                <a:lnTo>
                  <a:pt x="179831" y="0"/>
                </a:lnTo>
                <a:lnTo>
                  <a:pt x="21336" y="1524"/>
                </a:lnTo>
                <a:lnTo>
                  <a:pt x="21336" y="13716"/>
                </a:lnTo>
                <a:lnTo>
                  <a:pt x="43763" y="13500"/>
                </a:lnTo>
                <a:lnTo>
                  <a:pt x="24383" y="1524"/>
                </a:lnTo>
                <a:lnTo>
                  <a:pt x="187147" y="1524"/>
                </a:lnTo>
                <a:lnTo>
                  <a:pt x="187451" y="0"/>
                </a:lnTo>
                <a:close/>
              </a:path>
              <a:path w="187960" h="99060">
                <a:moveTo>
                  <a:pt x="43763" y="13500"/>
                </a:moveTo>
                <a:lnTo>
                  <a:pt x="21336" y="13716"/>
                </a:lnTo>
                <a:lnTo>
                  <a:pt x="44112" y="13716"/>
                </a:lnTo>
                <a:lnTo>
                  <a:pt x="43763" y="13500"/>
                </a:lnTo>
                <a:close/>
              </a:path>
              <a:path w="187960" h="99060">
                <a:moveTo>
                  <a:pt x="187147" y="1524"/>
                </a:moveTo>
                <a:lnTo>
                  <a:pt x="24383" y="1524"/>
                </a:lnTo>
                <a:lnTo>
                  <a:pt x="43763" y="13500"/>
                </a:lnTo>
                <a:lnTo>
                  <a:pt x="179831" y="12192"/>
                </a:lnTo>
                <a:lnTo>
                  <a:pt x="185927" y="7620"/>
                </a:lnTo>
                <a:lnTo>
                  <a:pt x="187147" y="15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389107" y="2304275"/>
            <a:ext cx="22860" cy="45720"/>
          </a:xfrm>
          <a:custGeom>
            <a:avLst/>
            <a:gdLst/>
            <a:ahLst/>
            <a:cxnLst/>
            <a:rect l="l" t="t" r="r" b="b"/>
            <a:pathLst>
              <a:path w="22860" h="45719">
                <a:moveTo>
                  <a:pt x="10668" y="0"/>
                </a:moveTo>
                <a:lnTo>
                  <a:pt x="0" y="42672"/>
                </a:lnTo>
                <a:lnTo>
                  <a:pt x="12192" y="45720"/>
                </a:lnTo>
                <a:lnTo>
                  <a:pt x="22860" y="3048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247375" y="2305799"/>
            <a:ext cx="158750" cy="85725"/>
          </a:xfrm>
          <a:custGeom>
            <a:avLst/>
            <a:gdLst/>
            <a:ahLst/>
            <a:cxnLst/>
            <a:rect l="l" t="t" r="r" b="b"/>
            <a:pathLst>
              <a:path w="158750" h="85725">
                <a:moveTo>
                  <a:pt x="158495" y="0"/>
                </a:moveTo>
                <a:lnTo>
                  <a:pt x="0" y="1524"/>
                </a:lnTo>
                <a:lnTo>
                  <a:pt x="135636" y="85344"/>
                </a:lnTo>
                <a:lnTo>
                  <a:pt x="147827" y="42672"/>
                </a:lnTo>
                <a:lnTo>
                  <a:pt x="1584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904475" y="375969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910571" y="2543543"/>
            <a:ext cx="1103630" cy="1228725"/>
          </a:xfrm>
          <a:custGeom>
            <a:avLst/>
            <a:gdLst/>
            <a:ahLst/>
            <a:cxnLst/>
            <a:rect l="l" t="t" r="r" b="b"/>
            <a:pathLst>
              <a:path w="1103629" h="1228725">
                <a:moveTo>
                  <a:pt x="678180" y="1094232"/>
                </a:moveTo>
                <a:lnTo>
                  <a:pt x="637032" y="1109472"/>
                </a:lnTo>
                <a:lnTo>
                  <a:pt x="592836" y="1123188"/>
                </a:lnTo>
                <a:lnTo>
                  <a:pt x="502920" y="1149096"/>
                </a:lnTo>
                <a:lnTo>
                  <a:pt x="406908" y="1170432"/>
                </a:lnTo>
                <a:lnTo>
                  <a:pt x="408432" y="1170432"/>
                </a:lnTo>
                <a:lnTo>
                  <a:pt x="310896" y="1187196"/>
                </a:lnTo>
                <a:lnTo>
                  <a:pt x="208787" y="1200912"/>
                </a:lnTo>
                <a:lnTo>
                  <a:pt x="105156" y="1210056"/>
                </a:lnTo>
                <a:lnTo>
                  <a:pt x="0" y="1216152"/>
                </a:lnTo>
                <a:lnTo>
                  <a:pt x="0" y="1228344"/>
                </a:lnTo>
                <a:lnTo>
                  <a:pt x="105156" y="1222248"/>
                </a:lnTo>
                <a:lnTo>
                  <a:pt x="106680" y="1222248"/>
                </a:lnTo>
                <a:lnTo>
                  <a:pt x="210312" y="1213103"/>
                </a:lnTo>
                <a:lnTo>
                  <a:pt x="312420" y="1199388"/>
                </a:lnTo>
                <a:lnTo>
                  <a:pt x="409956" y="1182624"/>
                </a:lnTo>
                <a:lnTo>
                  <a:pt x="505968" y="1161288"/>
                </a:lnTo>
                <a:lnTo>
                  <a:pt x="595884" y="1135379"/>
                </a:lnTo>
                <a:lnTo>
                  <a:pt x="640080" y="1121664"/>
                </a:lnTo>
                <a:lnTo>
                  <a:pt x="641604" y="1121664"/>
                </a:lnTo>
                <a:lnTo>
                  <a:pt x="682751" y="1106424"/>
                </a:lnTo>
                <a:lnTo>
                  <a:pt x="708937" y="1095756"/>
                </a:lnTo>
                <a:lnTo>
                  <a:pt x="678180" y="1095756"/>
                </a:lnTo>
                <a:lnTo>
                  <a:pt x="678180" y="1094232"/>
                </a:lnTo>
                <a:close/>
              </a:path>
              <a:path w="1103629" h="1228725">
                <a:moveTo>
                  <a:pt x="994156" y="908303"/>
                </a:moveTo>
                <a:lnTo>
                  <a:pt x="978408" y="908303"/>
                </a:lnTo>
                <a:lnTo>
                  <a:pt x="976884" y="909827"/>
                </a:lnTo>
                <a:lnTo>
                  <a:pt x="925068" y="957072"/>
                </a:lnTo>
                <a:lnTo>
                  <a:pt x="864108" y="1002792"/>
                </a:lnTo>
                <a:lnTo>
                  <a:pt x="794004" y="1042415"/>
                </a:lnTo>
                <a:lnTo>
                  <a:pt x="795528" y="1042415"/>
                </a:lnTo>
                <a:lnTo>
                  <a:pt x="719328" y="1078991"/>
                </a:lnTo>
                <a:lnTo>
                  <a:pt x="678180" y="1095756"/>
                </a:lnTo>
                <a:lnTo>
                  <a:pt x="708937" y="1095756"/>
                </a:lnTo>
                <a:lnTo>
                  <a:pt x="723900" y="1089660"/>
                </a:lnTo>
                <a:lnTo>
                  <a:pt x="800100" y="1053084"/>
                </a:lnTo>
                <a:lnTo>
                  <a:pt x="870204" y="1013460"/>
                </a:lnTo>
                <a:lnTo>
                  <a:pt x="871728" y="1013460"/>
                </a:lnTo>
                <a:lnTo>
                  <a:pt x="903732" y="990600"/>
                </a:lnTo>
                <a:lnTo>
                  <a:pt x="903732" y="989076"/>
                </a:lnTo>
                <a:lnTo>
                  <a:pt x="932688" y="966216"/>
                </a:lnTo>
                <a:lnTo>
                  <a:pt x="960120" y="941831"/>
                </a:lnTo>
                <a:lnTo>
                  <a:pt x="986028" y="917448"/>
                </a:lnTo>
                <a:lnTo>
                  <a:pt x="994156" y="908303"/>
                </a:lnTo>
                <a:close/>
              </a:path>
              <a:path w="1103629" h="1228725">
                <a:moveTo>
                  <a:pt x="977371" y="909279"/>
                </a:moveTo>
                <a:lnTo>
                  <a:pt x="976788" y="909827"/>
                </a:lnTo>
                <a:lnTo>
                  <a:pt x="977371" y="909279"/>
                </a:lnTo>
                <a:close/>
              </a:path>
              <a:path w="1103629" h="1228725">
                <a:moveTo>
                  <a:pt x="978408" y="908303"/>
                </a:moveTo>
                <a:lnTo>
                  <a:pt x="977371" y="909279"/>
                </a:lnTo>
                <a:lnTo>
                  <a:pt x="976884" y="909827"/>
                </a:lnTo>
                <a:lnTo>
                  <a:pt x="978408" y="908303"/>
                </a:lnTo>
                <a:close/>
              </a:path>
              <a:path w="1103629" h="1228725">
                <a:moveTo>
                  <a:pt x="1056132" y="795527"/>
                </a:moveTo>
                <a:lnTo>
                  <a:pt x="1039368" y="826007"/>
                </a:lnTo>
                <a:lnTo>
                  <a:pt x="1021080" y="854964"/>
                </a:lnTo>
                <a:lnTo>
                  <a:pt x="1001268" y="882396"/>
                </a:lnTo>
                <a:lnTo>
                  <a:pt x="977371" y="909279"/>
                </a:lnTo>
                <a:lnTo>
                  <a:pt x="978408" y="908303"/>
                </a:lnTo>
                <a:lnTo>
                  <a:pt x="994156" y="908303"/>
                </a:lnTo>
                <a:lnTo>
                  <a:pt x="1010412" y="890016"/>
                </a:lnTo>
                <a:lnTo>
                  <a:pt x="1030224" y="862583"/>
                </a:lnTo>
                <a:lnTo>
                  <a:pt x="1031748" y="861059"/>
                </a:lnTo>
                <a:lnTo>
                  <a:pt x="1050036" y="832103"/>
                </a:lnTo>
                <a:lnTo>
                  <a:pt x="1066800" y="801624"/>
                </a:lnTo>
                <a:lnTo>
                  <a:pt x="1068628" y="797051"/>
                </a:lnTo>
                <a:lnTo>
                  <a:pt x="1056132" y="797051"/>
                </a:lnTo>
                <a:lnTo>
                  <a:pt x="1056132" y="795527"/>
                </a:lnTo>
                <a:close/>
              </a:path>
              <a:path w="1103629" h="1228725">
                <a:moveTo>
                  <a:pt x="1085088" y="699516"/>
                </a:moveTo>
                <a:lnTo>
                  <a:pt x="1077468" y="733044"/>
                </a:lnTo>
                <a:lnTo>
                  <a:pt x="1066800" y="766572"/>
                </a:lnTo>
                <a:lnTo>
                  <a:pt x="1068324" y="766572"/>
                </a:lnTo>
                <a:lnTo>
                  <a:pt x="1056132" y="797051"/>
                </a:lnTo>
                <a:lnTo>
                  <a:pt x="1068628" y="797051"/>
                </a:lnTo>
                <a:lnTo>
                  <a:pt x="1078992" y="771144"/>
                </a:lnTo>
                <a:lnTo>
                  <a:pt x="1078992" y="769620"/>
                </a:lnTo>
                <a:lnTo>
                  <a:pt x="1089660" y="736092"/>
                </a:lnTo>
                <a:lnTo>
                  <a:pt x="1097280" y="702564"/>
                </a:lnTo>
                <a:lnTo>
                  <a:pt x="1097478" y="701040"/>
                </a:lnTo>
                <a:lnTo>
                  <a:pt x="1085088" y="701040"/>
                </a:lnTo>
                <a:lnTo>
                  <a:pt x="1085088" y="699516"/>
                </a:lnTo>
                <a:close/>
              </a:path>
              <a:path w="1103629" h="1228725">
                <a:moveTo>
                  <a:pt x="1103376" y="576072"/>
                </a:moveTo>
                <a:lnTo>
                  <a:pt x="1091184" y="576072"/>
                </a:lnTo>
                <a:lnTo>
                  <a:pt x="1091184" y="629412"/>
                </a:lnTo>
                <a:lnTo>
                  <a:pt x="1089660" y="665988"/>
                </a:lnTo>
                <a:lnTo>
                  <a:pt x="1085088" y="701040"/>
                </a:lnTo>
                <a:lnTo>
                  <a:pt x="1097478" y="701040"/>
                </a:lnTo>
                <a:lnTo>
                  <a:pt x="1101852" y="667512"/>
                </a:lnTo>
                <a:lnTo>
                  <a:pt x="1101852" y="665988"/>
                </a:lnTo>
                <a:lnTo>
                  <a:pt x="1103376" y="629412"/>
                </a:lnTo>
                <a:lnTo>
                  <a:pt x="1103376" y="576072"/>
                </a:lnTo>
                <a:close/>
              </a:path>
              <a:path w="1103629" h="1228725">
                <a:moveTo>
                  <a:pt x="1069027" y="344424"/>
                </a:moveTo>
                <a:lnTo>
                  <a:pt x="1056132" y="344424"/>
                </a:lnTo>
                <a:lnTo>
                  <a:pt x="1069848" y="403859"/>
                </a:lnTo>
                <a:lnTo>
                  <a:pt x="1080516" y="463296"/>
                </a:lnTo>
                <a:lnTo>
                  <a:pt x="1086612" y="521207"/>
                </a:lnTo>
                <a:lnTo>
                  <a:pt x="1091184" y="577596"/>
                </a:lnTo>
                <a:lnTo>
                  <a:pt x="1091184" y="576072"/>
                </a:lnTo>
                <a:lnTo>
                  <a:pt x="1103376" y="576072"/>
                </a:lnTo>
                <a:lnTo>
                  <a:pt x="1098804" y="519683"/>
                </a:lnTo>
                <a:lnTo>
                  <a:pt x="1092708" y="461772"/>
                </a:lnTo>
                <a:lnTo>
                  <a:pt x="1082040" y="402335"/>
                </a:lnTo>
                <a:lnTo>
                  <a:pt x="1082040" y="400812"/>
                </a:lnTo>
                <a:lnTo>
                  <a:pt x="1069027" y="344424"/>
                </a:lnTo>
                <a:close/>
              </a:path>
              <a:path w="1103629" h="1228725">
                <a:moveTo>
                  <a:pt x="964184" y="112775"/>
                </a:moveTo>
                <a:lnTo>
                  <a:pt x="949451" y="112775"/>
                </a:lnTo>
                <a:lnTo>
                  <a:pt x="967740" y="140207"/>
                </a:lnTo>
                <a:lnTo>
                  <a:pt x="984504" y="169164"/>
                </a:lnTo>
                <a:lnTo>
                  <a:pt x="1014984" y="227075"/>
                </a:lnTo>
                <a:lnTo>
                  <a:pt x="1037844" y="286512"/>
                </a:lnTo>
                <a:lnTo>
                  <a:pt x="1036320" y="286512"/>
                </a:lnTo>
                <a:lnTo>
                  <a:pt x="1056132" y="345948"/>
                </a:lnTo>
                <a:lnTo>
                  <a:pt x="1056132" y="344424"/>
                </a:lnTo>
                <a:lnTo>
                  <a:pt x="1069027" y="344424"/>
                </a:lnTo>
                <a:lnTo>
                  <a:pt x="1068324" y="341375"/>
                </a:lnTo>
                <a:lnTo>
                  <a:pt x="1048512" y="281940"/>
                </a:lnTo>
                <a:lnTo>
                  <a:pt x="1025651" y="222503"/>
                </a:lnTo>
                <a:lnTo>
                  <a:pt x="1025651" y="220979"/>
                </a:lnTo>
                <a:lnTo>
                  <a:pt x="995172" y="163068"/>
                </a:lnTo>
                <a:lnTo>
                  <a:pt x="978408" y="134112"/>
                </a:lnTo>
                <a:lnTo>
                  <a:pt x="964184" y="112775"/>
                </a:lnTo>
                <a:close/>
              </a:path>
              <a:path w="1103629" h="1228725">
                <a:moveTo>
                  <a:pt x="867156" y="0"/>
                </a:moveTo>
                <a:lnTo>
                  <a:pt x="859536" y="9144"/>
                </a:lnTo>
                <a:lnTo>
                  <a:pt x="858012" y="9144"/>
                </a:lnTo>
                <a:lnTo>
                  <a:pt x="882396" y="33527"/>
                </a:lnTo>
                <a:lnTo>
                  <a:pt x="906780" y="60959"/>
                </a:lnTo>
                <a:lnTo>
                  <a:pt x="928116" y="86868"/>
                </a:lnTo>
                <a:lnTo>
                  <a:pt x="949451" y="114300"/>
                </a:lnTo>
                <a:lnTo>
                  <a:pt x="949451" y="112775"/>
                </a:lnTo>
                <a:lnTo>
                  <a:pt x="964184" y="112775"/>
                </a:lnTo>
                <a:lnTo>
                  <a:pt x="960120" y="106679"/>
                </a:lnTo>
                <a:lnTo>
                  <a:pt x="958596" y="106679"/>
                </a:lnTo>
                <a:lnTo>
                  <a:pt x="937260" y="79248"/>
                </a:lnTo>
                <a:lnTo>
                  <a:pt x="915924" y="53340"/>
                </a:lnTo>
                <a:lnTo>
                  <a:pt x="891540" y="25907"/>
                </a:lnTo>
                <a:lnTo>
                  <a:pt x="891540" y="24383"/>
                </a:lnTo>
                <a:lnTo>
                  <a:pt x="8671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447019" y="2357615"/>
            <a:ext cx="330835" cy="195580"/>
          </a:xfrm>
          <a:custGeom>
            <a:avLst/>
            <a:gdLst/>
            <a:ahLst/>
            <a:cxnLst/>
            <a:rect l="l" t="t" r="r" b="b"/>
            <a:pathLst>
              <a:path w="330835" h="195580">
                <a:moveTo>
                  <a:pt x="254508" y="123444"/>
                </a:moveTo>
                <a:lnTo>
                  <a:pt x="234696" y="123444"/>
                </a:lnTo>
                <a:lnTo>
                  <a:pt x="265175" y="146303"/>
                </a:lnTo>
                <a:lnTo>
                  <a:pt x="295656" y="170687"/>
                </a:lnTo>
                <a:lnTo>
                  <a:pt x="323088" y="195072"/>
                </a:lnTo>
                <a:lnTo>
                  <a:pt x="330708" y="185927"/>
                </a:lnTo>
                <a:lnTo>
                  <a:pt x="303275" y="161544"/>
                </a:lnTo>
                <a:lnTo>
                  <a:pt x="272796" y="137159"/>
                </a:lnTo>
                <a:lnTo>
                  <a:pt x="254508" y="123444"/>
                </a:lnTo>
                <a:close/>
              </a:path>
              <a:path w="330835" h="195580">
                <a:moveTo>
                  <a:pt x="4572" y="0"/>
                </a:moveTo>
                <a:lnTo>
                  <a:pt x="3048" y="0"/>
                </a:lnTo>
                <a:lnTo>
                  <a:pt x="0" y="12192"/>
                </a:lnTo>
                <a:lnTo>
                  <a:pt x="45720" y="28955"/>
                </a:lnTo>
                <a:lnTo>
                  <a:pt x="88392" y="45720"/>
                </a:lnTo>
                <a:lnTo>
                  <a:pt x="128015" y="64007"/>
                </a:lnTo>
                <a:lnTo>
                  <a:pt x="166115" y="82296"/>
                </a:lnTo>
                <a:lnTo>
                  <a:pt x="164592" y="82296"/>
                </a:lnTo>
                <a:lnTo>
                  <a:pt x="234696" y="124968"/>
                </a:lnTo>
                <a:lnTo>
                  <a:pt x="234696" y="123444"/>
                </a:lnTo>
                <a:lnTo>
                  <a:pt x="254508" y="123444"/>
                </a:lnTo>
                <a:lnTo>
                  <a:pt x="242315" y="114300"/>
                </a:lnTo>
                <a:lnTo>
                  <a:pt x="240792" y="114300"/>
                </a:lnTo>
                <a:lnTo>
                  <a:pt x="170687" y="71627"/>
                </a:lnTo>
                <a:lnTo>
                  <a:pt x="132587" y="53340"/>
                </a:lnTo>
                <a:lnTo>
                  <a:pt x="92963" y="35051"/>
                </a:lnTo>
                <a:lnTo>
                  <a:pt x="50292" y="18287"/>
                </a:lnTo>
                <a:lnTo>
                  <a:pt x="50292" y="16763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393679" y="2342375"/>
            <a:ext cx="9525" cy="13970"/>
          </a:xfrm>
          <a:custGeom>
            <a:avLst/>
            <a:gdLst/>
            <a:ahLst/>
            <a:cxnLst/>
            <a:rect l="l" t="t" r="r" b="b"/>
            <a:pathLst>
              <a:path w="9525" h="13969">
                <a:moveTo>
                  <a:pt x="3048" y="0"/>
                </a:moveTo>
                <a:lnTo>
                  <a:pt x="0" y="12192"/>
                </a:lnTo>
                <a:lnTo>
                  <a:pt x="6096" y="13716"/>
                </a:lnTo>
                <a:lnTo>
                  <a:pt x="9143" y="1524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399775" y="2343899"/>
            <a:ext cx="50800" cy="26034"/>
          </a:xfrm>
          <a:custGeom>
            <a:avLst/>
            <a:gdLst/>
            <a:ahLst/>
            <a:cxnLst/>
            <a:rect l="l" t="t" r="r" b="b"/>
            <a:pathLst>
              <a:path w="50800" h="26035">
                <a:moveTo>
                  <a:pt x="3047" y="0"/>
                </a:moveTo>
                <a:lnTo>
                  <a:pt x="0" y="12192"/>
                </a:lnTo>
                <a:lnTo>
                  <a:pt x="47243" y="25908"/>
                </a:lnTo>
                <a:lnTo>
                  <a:pt x="50291" y="13716"/>
                </a:lnTo>
                <a:lnTo>
                  <a:pt x="30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20099" y="384808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555735" y="38480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38615" y="38480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21495" y="38480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02851" y="38480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85731" y="38480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468611" y="38480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651491" y="38480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834371" y="38480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015727" y="384808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198607" y="384808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412479" y="2258555"/>
            <a:ext cx="1824355" cy="826135"/>
          </a:xfrm>
          <a:custGeom>
            <a:avLst/>
            <a:gdLst/>
            <a:ahLst/>
            <a:cxnLst/>
            <a:rect l="l" t="t" r="r" b="b"/>
            <a:pathLst>
              <a:path w="1824354" h="826135">
                <a:moveTo>
                  <a:pt x="0" y="0"/>
                </a:moveTo>
                <a:lnTo>
                  <a:pt x="1824227" y="0"/>
                </a:lnTo>
                <a:lnTo>
                  <a:pt x="1824227" y="826007"/>
                </a:lnTo>
                <a:lnTo>
                  <a:pt x="0" y="82600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412479" y="2258555"/>
            <a:ext cx="1830705" cy="0"/>
          </a:xfrm>
          <a:custGeom>
            <a:avLst/>
            <a:gdLst/>
            <a:ahLst/>
            <a:cxnLst/>
            <a:rect l="l" t="t" r="r" b="b"/>
            <a:pathLst>
              <a:path w="1830704">
                <a:moveTo>
                  <a:pt x="0" y="0"/>
                </a:moveTo>
                <a:lnTo>
                  <a:pt x="18303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236707" y="2258555"/>
            <a:ext cx="0" cy="832485"/>
          </a:xfrm>
          <a:custGeom>
            <a:avLst/>
            <a:gdLst/>
            <a:ahLst/>
            <a:cxnLst/>
            <a:rect l="l" t="t" r="r" b="b"/>
            <a:pathLst>
              <a:path h="832485">
                <a:moveTo>
                  <a:pt x="0" y="0"/>
                </a:moveTo>
                <a:lnTo>
                  <a:pt x="0" y="83210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406383" y="3084563"/>
            <a:ext cx="1830705" cy="0"/>
          </a:xfrm>
          <a:custGeom>
            <a:avLst/>
            <a:gdLst/>
            <a:ahLst/>
            <a:cxnLst/>
            <a:rect l="l" t="t" r="r" b="b"/>
            <a:pathLst>
              <a:path w="1830704">
                <a:moveTo>
                  <a:pt x="0" y="0"/>
                </a:moveTo>
                <a:lnTo>
                  <a:pt x="183032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12479" y="2252459"/>
            <a:ext cx="0" cy="832485"/>
          </a:xfrm>
          <a:custGeom>
            <a:avLst/>
            <a:gdLst/>
            <a:ahLst/>
            <a:cxnLst/>
            <a:rect l="l" t="t" r="r" b="b"/>
            <a:pathLst>
              <a:path h="832485">
                <a:moveTo>
                  <a:pt x="0" y="0"/>
                </a:moveTo>
                <a:lnTo>
                  <a:pt x="0" y="83210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406383" y="263345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542019" y="26334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724899" y="26334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907779" y="26334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090659" y="2633459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272015" y="26334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454895" y="26334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637775" y="26334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820655" y="26334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003535" y="2633459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184891" y="2633459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1358897" y="2172258"/>
            <a:ext cx="5412105" cy="6324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80340" algn="r">
              <a:lnSpc>
                <a:spcPct val="100000"/>
              </a:lnSpc>
            </a:pPr>
            <a:r>
              <a:rPr sz="1250" spc="145" dirty="0">
                <a:latin typeface="Times New Roman"/>
                <a:cs typeface="Times New Roman"/>
              </a:rPr>
              <a:t>Global</a:t>
            </a:r>
            <a:r>
              <a:rPr sz="1250" spc="100" dirty="0">
                <a:latin typeface="Times New Roman"/>
                <a:cs typeface="Times New Roman"/>
              </a:rPr>
              <a:t> </a:t>
            </a:r>
            <a:r>
              <a:rPr sz="1250" spc="130" dirty="0">
                <a:latin typeface="Times New Roman"/>
                <a:cs typeface="Times New Roman"/>
              </a:rPr>
              <a:t>pointer</a:t>
            </a:r>
            <a:r>
              <a:rPr sz="1250" spc="100" dirty="0">
                <a:latin typeface="Times New Roman"/>
                <a:cs typeface="Times New Roman"/>
              </a:rPr>
              <a:t> </a:t>
            </a:r>
            <a:r>
              <a:rPr sz="1250" spc="210" dirty="0">
                <a:latin typeface="Courier"/>
                <a:cs typeface="Courier"/>
              </a:rPr>
              <a:t>P</a:t>
            </a:r>
            <a:endParaRPr sz="1250" dirty="0">
              <a:latin typeface="Courier"/>
              <a:cs typeface="Courier"/>
            </a:endParaRPr>
          </a:p>
          <a:p>
            <a:pPr marR="1327150" algn="ctr">
              <a:lnSpc>
                <a:spcPct val="100000"/>
              </a:lnSpc>
              <a:spcBef>
                <a:spcPts val="140"/>
              </a:spcBef>
            </a:pPr>
            <a:r>
              <a:rPr sz="1250" spc="185" dirty="0">
                <a:latin typeface="Times New Roman"/>
                <a:cs typeface="Times New Roman"/>
              </a:rPr>
              <a:t>Re</a:t>
            </a:r>
            <a:r>
              <a:rPr sz="1250" spc="125" dirty="0">
                <a:latin typeface="Times New Roman"/>
                <a:cs typeface="Times New Roman"/>
              </a:rPr>
              <a:t>fe</a:t>
            </a:r>
            <a:r>
              <a:rPr sz="1250" spc="140" dirty="0">
                <a:latin typeface="Times New Roman"/>
                <a:cs typeface="Times New Roman"/>
              </a:rPr>
              <a:t>rence</a:t>
            </a:r>
            <a:r>
              <a:rPr sz="1250" spc="90" dirty="0">
                <a:latin typeface="Times New Roman"/>
                <a:cs typeface="Times New Roman"/>
              </a:rPr>
              <a:t> </a:t>
            </a:r>
            <a:r>
              <a:rPr sz="1250" spc="190" dirty="0">
                <a:latin typeface="Times New Roman"/>
                <a:cs typeface="Times New Roman"/>
              </a:rPr>
              <a:t>Co</a:t>
            </a:r>
            <a:r>
              <a:rPr sz="1250" spc="155" dirty="0">
                <a:latin typeface="Times New Roman"/>
                <a:cs typeface="Times New Roman"/>
              </a:rPr>
              <a:t>u</a:t>
            </a:r>
            <a:r>
              <a:rPr sz="1250" spc="170" dirty="0">
                <a:latin typeface="Times New Roman"/>
                <a:cs typeface="Times New Roman"/>
              </a:rPr>
              <a:t>n</a:t>
            </a:r>
            <a:r>
              <a:rPr sz="1250" spc="90" dirty="0">
                <a:latin typeface="Times New Roman"/>
                <a:cs typeface="Times New Roman"/>
              </a:rPr>
              <a:t>t</a:t>
            </a:r>
            <a:r>
              <a:rPr sz="1250" spc="100" dirty="0">
                <a:latin typeface="Times New Roman"/>
                <a:cs typeface="Times New Roman"/>
              </a:rPr>
              <a:t> </a:t>
            </a:r>
            <a:r>
              <a:rPr sz="1250" spc="180" dirty="0">
                <a:latin typeface="Times New Roman"/>
                <a:cs typeface="Times New Roman"/>
              </a:rPr>
              <a:t>=</a:t>
            </a:r>
            <a:r>
              <a:rPr sz="1250" spc="90" dirty="0">
                <a:latin typeface="Times New Roman"/>
                <a:cs typeface="Times New Roman"/>
              </a:rPr>
              <a:t> </a:t>
            </a:r>
            <a:r>
              <a:rPr sz="1250" spc="160" dirty="0">
                <a:latin typeface="Times New Roman"/>
                <a:cs typeface="Times New Roman"/>
              </a:rPr>
              <a:t>2</a:t>
            </a:r>
            <a:endParaRPr sz="1250" dirty="0">
              <a:latin typeface="Times New Roman"/>
              <a:cs typeface="Times New Roman"/>
            </a:endParaRPr>
          </a:p>
          <a:p>
            <a:pPr marL="1815464" marR="3199130" indent="-6350" algn="ctr">
              <a:lnSpc>
                <a:spcPct val="115999"/>
              </a:lnSpc>
              <a:spcBef>
                <a:spcPts val="325"/>
              </a:spcBef>
            </a:pPr>
            <a:r>
              <a:rPr sz="1250" spc="155" dirty="0">
                <a:latin typeface="Times New Roman"/>
                <a:cs typeface="Times New Roman"/>
              </a:rPr>
              <a:t>Lin</a:t>
            </a:r>
            <a:r>
              <a:rPr sz="1250" spc="160" dirty="0">
                <a:latin typeface="Times New Roman"/>
                <a:cs typeface="Times New Roman"/>
              </a:rPr>
              <a:t>k</a:t>
            </a:r>
            <a:r>
              <a:rPr sz="1250" spc="155" dirty="0">
                <a:latin typeface="Times New Roman"/>
                <a:cs typeface="Times New Roman"/>
              </a:rPr>
              <a:t> D</a:t>
            </a:r>
            <a:r>
              <a:rPr sz="1250" spc="150" dirty="0">
                <a:latin typeface="Times New Roman"/>
                <a:cs typeface="Times New Roman"/>
              </a:rPr>
              <a:t>a</a:t>
            </a:r>
            <a:r>
              <a:rPr sz="1250" spc="120" dirty="0">
                <a:latin typeface="Times New Roman"/>
                <a:cs typeface="Times New Roman"/>
              </a:rPr>
              <a:t>ta</a:t>
            </a:r>
            <a:endParaRPr sz="12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07135" marR="2509520" algn="ctr">
              <a:lnSpc>
                <a:spcPct val="138400"/>
              </a:lnSpc>
            </a:pPr>
            <a:r>
              <a:rPr sz="1250" spc="185" dirty="0">
                <a:latin typeface="Times New Roman"/>
                <a:cs typeface="Times New Roman"/>
              </a:rPr>
              <a:t>Re</a:t>
            </a:r>
            <a:r>
              <a:rPr sz="1250" spc="125" dirty="0">
                <a:latin typeface="Times New Roman"/>
                <a:cs typeface="Times New Roman"/>
              </a:rPr>
              <a:t>fe</a:t>
            </a:r>
            <a:r>
              <a:rPr sz="1250" spc="140" dirty="0">
                <a:latin typeface="Times New Roman"/>
                <a:cs typeface="Times New Roman"/>
              </a:rPr>
              <a:t>rence</a:t>
            </a:r>
            <a:r>
              <a:rPr sz="1250" spc="90" dirty="0">
                <a:latin typeface="Times New Roman"/>
                <a:cs typeface="Times New Roman"/>
              </a:rPr>
              <a:t> </a:t>
            </a:r>
            <a:r>
              <a:rPr sz="1250" spc="190" dirty="0">
                <a:latin typeface="Times New Roman"/>
                <a:cs typeface="Times New Roman"/>
              </a:rPr>
              <a:t>Co</a:t>
            </a:r>
            <a:r>
              <a:rPr sz="1250" spc="155" dirty="0">
                <a:latin typeface="Times New Roman"/>
                <a:cs typeface="Times New Roman"/>
              </a:rPr>
              <a:t>u</a:t>
            </a:r>
            <a:r>
              <a:rPr sz="1250" spc="170" dirty="0">
                <a:latin typeface="Times New Roman"/>
                <a:cs typeface="Times New Roman"/>
              </a:rPr>
              <a:t>n</a:t>
            </a:r>
            <a:r>
              <a:rPr sz="1250" spc="90" dirty="0">
                <a:latin typeface="Times New Roman"/>
                <a:cs typeface="Times New Roman"/>
              </a:rPr>
              <a:t>t </a:t>
            </a:r>
            <a:r>
              <a:rPr sz="1250" spc="180" dirty="0">
                <a:latin typeface="Times New Roman"/>
                <a:cs typeface="Times New Roman"/>
              </a:rPr>
              <a:t>=</a:t>
            </a:r>
            <a:r>
              <a:rPr sz="1250" spc="100" dirty="0">
                <a:latin typeface="Times New Roman"/>
                <a:cs typeface="Times New Roman"/>
              </a:rPr>
              <a:t> </a:t>
            </a:r>
            <a:r>
              <a:rPr sz="1250" spc="160" dirty="0">
                <a:latin typeface="Times New Roman"/>
                <a:cs typeface="Times New Roman"/>
              </a:rPr>
              <a:t>1</a:t>
            </a:r>
            <a:r>
              <a:rPr sz="1250" spc="80" dirty="0">
                <a:latin typeface="Times New Roman"/>
                <a:cs typeface="Times New Roman"/>
              </a:rPr>
              <a:t> </a:t>
            </a:r>
            <a:r>
              <a:rPr sz="1250" spc="155" dirty="0">
                <a:latin typeface="Times New Roman"/>
                <a:cs typeface="Times New Roman"/>
              </a:rPr>
              <a:t>Lin</a:t>
            </a:r>
            <a:r>
              <a:rPr sz="1250" spc="160" dirty="0">
                <a:latin typeface="Times New Roman"/>
                <a:cs typeface="Times New Roman"/>
              </a:rPr>
              <a:t>k</a:t>
            </a:r>
            <a:endParaRPr sz="1250" dirty="0">
              <a:latin typeface="Times New Roman"/>
              <a:cs typeface="Times New Roman"/>
            </a:endParaRPr>
          </a:p>
          <a:p>
            <a:pPr marR="1353820" algn="ctr">
              <a:lnSpc>
                <a:spcPct val="100000"/>
              </a:lnSpc>
              <a:spcBef>
                <a:spcPts val="225"/>
              </a:spcBef>
            </a:pPr>
            <a:r>
              <a:rPr sz="1250" spc="150" dirty="0">
                <a:latin typeface="Times New Roman"/>
                <a:cs typeface="Times New Roman"/>
              </a:rPr>
              <a:t>Data</a:t>
            </a:r>
            <a:endParaRPr sz="12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5080">
              <a:lnSpc>
                <a:spcPct val="89700"/>
              </a:lnSpc>
            </a:pPr>
            <a:r>
              <a:rPr sz="2600" spc="-15" dirty="0">
                <a:latin typeface="Lucida Sans"/>
                <a:cs typeface="Lucida Sans"/>
              </a:rPr>
              <a:t>set to null,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ject’s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reference count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reduced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1.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Both</a:t>
            </a:r>
            <a:r>
              <a:rPr sz="2600" spc="-10" dirty="0">
                <a:latin typeface="Lucida Sans"/>
                <a:cs typeface="Lucida Sans"/>
              </a:rPr>
              <a:t> obj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cts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non</a:t>
            </a:r>
            <a:r>
              <a:rPr sz="2600" spc="-10" dirty="0">
                <a:latin typeface="Lucida Sans"/>
                <a:cs typeface="Lucida Sans"/>
              </a:rPr>
              <a:t>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z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ro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count, but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neither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bl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ro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gh</a:t>
            </a:r>
            <a:r>
              <a:rPr sz="2600" spc="-15" dirty="0">
                <a:latin typeface="Lucida Sans"/>
                <a:cs typeface="Lucida Sans"/>
              </a:rPr>
              <a:t> any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external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pointer.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two</a:t>
            </a:r>
            <a:r>
              <a:rPr sz="2600" spc="-15" dirty="0">
                <a:latin typeface="Lucida Sans"/>
                <a:cs typeface="Lucida Sans"/>
              </a:rPr>
              <a:t> objects are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garbage,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but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won’t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recognized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such.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919"/>
              </a:spcBef>
            </a:pPr>
            <a:r>
              <a:rPr sz="2600" spc="-10" dirty="0">
                <a:latin typeface="Lucida Sans"/>
                <a:cs typeface="Lucida Sans"/>
              </a:rPr>
              <a:t>If </a:t>
            </a:r>
            <a:r>
              <a:rPr sz="2600" spc="-15" dirty="0">
                <a:latin typeface="Lucida Sans"/>
                <a:cs typeface="Lucida Sans"/>
              </a:rPr>
              <a:t>circ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ar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</a:t>
            </a:r>
            <a:r>
              <a:rPr sz="2600" spc="-25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cturesare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common,</a:t>
            </a:r>
            <a:r>
              <a:rPr sz="2600" spc="-15" dirty="0">
                <a:latin typeface="Lucida Sans"/>
                <a:cs typeface="Lucida Sans"/>
              </a:rPr>
              <a:t> then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auxil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ary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techn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que,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ke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mark</a:t>
            </a:r>
            <a:r>
              <a:rPr sz="2600" spc="-10" dirty="0">
                <a:latin typeface="Lucida Sans"/>
                <a:cs typeface="Lucida Sans"/>
              </a:rPr>
              <a:t>-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swee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col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ect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on,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needed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collect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garbag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reference counting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misses.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406383" y="286205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542019" y="28620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724899" y="28620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907779" y="28620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90659" y="2862059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272015" y="28620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454895" y="28620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637775" y="28620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820655" y="286205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003535" y="2862059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184891" y="2862059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250935" y="3864851"/>
            <a:ext cx="189230" cy="106680"/>
          </a:xfrm>
          <a:custGeom>
            <a:avLst/>
            <a:gdLst/>
            <a:ahLst/>
            <a:cxnLst/>
            <a:rect l="l" t="t" r="r" b="b"/>
            <a:pathLst>
              <a:path w="189230" h="106679">
                <a:moveTo>
                  <a:pt x="38100" y="4571"/>
                </a:moveTo>
                <a:lnTo>
                  <a:pt x="41148" y="10667"/>
                </a:lnTo>
                <a:lnTo>
                  <a:pt x="38633" y="18211"/>
                </a:lnTo>
                <a:lnTo>
                  <a:pt x="147743" y="92206"/>
                </a:lnTo>
                <a:lnTo>
                  <a:pt x="167639" y="92963"/>
                </a:lnTo>
                <a:lnTo>
                  <a:pt x="167639" y="105155"/>
                </a:lnTo>
                <a:lnTo>
                  <a:pt x="188975" y="106679"/>
                </a:lnTo>
                <a:lnTo>
                  <a:pt x="170687" y="94487"/>
                </a:lnTo>
                <a:lnTo>
                  <a:pt x="38100" y="4571"/>
                </a:lnTo>
                <a:close/>
              </a:path>
              <a:path w="189230" h="106679">
                <a:moveTo>
                  <a:pt x="7619" y="86867"/>
                </a:moveTo>
                <a:lnTo>
                  <a:pt x="1524" y="91439"/>
                </a:lnTo>
                <a:lnTo>
                  <a:pt x="0" y="97536"/>
                </a:lnTo>
                <a:lnTo>
                  <a:pt x="7619" y="99060"/>
                </a:lnTo>
                <a:lnTo>
                  <a:pt x="167639" y="105155"/>
                </a:lnTo>
                <a:lnTo>
                  <a:pt x="164592" y="103631"/>
                </a:lnTo>
                <a:lnTo>
                  <a:pt x="147743" y="92206"/>
                </a:lnTo>
                <a:lnTo>
                  <a:pt x="7619" y="86867"/>
                </a:lnTo>
                <a:close/>
              </a:path>
              <a:path w="189230" h="106679">
                <a:moveTo>
                  <a:pt x="147743" y="92206"/>
                </a:moveTo>
                <a:lnTo>
                  <a:pt x="164592" y="103631"/>
                </a:lnTo>
                <a:lnTo>
                  <a:pt x="167639" y="105155"/>
                </a:lnTo>
                <a:lnTo>
                  <a:pt x="167639" y="92963"/>
                </a:lnTo>
                <a:lnTo>
                  <a:pt x="147743" y="92206"/>
                </a:lnTo>
                <a:close/>
              </a:path>
              <a:path w="189230" h="106679">
                <a:moveTo>
                  <a:pt x="33527" y="0"/>
                </a:moveTo>
                <a:lnTo>
                  <a:pt x="28956" y="7619"/>
                </a:lnTo>
                <a:lnTo>
                  <a:pt x="15239" y="48767"/>
                </a:lnTo>
                <a:lnTo>
                  <a:pt x="27431" y="51815"/>
                </a:lnTo>
                <a:lnTo>
                  <a:pt x="38633" y="18211"/>
                </a:lnTo>
                <a:lnTo>
                  <a:pt x="32003" y="13715"/>
                </a:lnTo>
                <a:lnTo>
                  <a:pt x="38100" y="4571"/>
                </a:lnTo>
                <a:lnTo>
                  <a:pt x="33527" y="0"/>
                </a:lnTo>
                <a:close/>
              </a:path>
              <a:path w="189230" h="106679">
                <a:moveTo>
                  <a:pt x="38100" y="4571"/>
                </a:moveTo>
                <a:lnTo>
                  <a:pt x="32003" y="13715"/>
                </a:lnTo>
                <a:lnTo>
                  <a:pt x="38633" y="18211"/>
                </a:lnTo>
                <a:lnTo>
                  <a:pt x="41148" y="10667"/>
                </a:lnTo>
                <a:lnTo>
                  <a:pt x="38100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252459" y="3913619"/>
            <a:ext cx="26034" cy="45720"/>
          </a:xfrm>
          <a:custGeom>
            <a:avLst/>
            <a:gdLst/>
            <a:ahLst/>
            <a:cxnLst/>
            <a:rect l="l" t="t" r="r" b="b"/>
            <a:pathLst>
              <a:path w="26035" h="45720">
                <a:moveTo>
                  <a:pt x="13715" y="0"/>
                </a:moveTo>
                <a:lnTo>
                  <a:pt x="0" y="42672"/>
                </a:lnTo>
                <a:lnTo>
                  <a:pt x="12191" y="45720"/>
                </a:lnTo>
                <a:lnTo>
                  <a:pt x="25907" y="3048"/>
                </a:lnTo>
                <a:lnTo>
                  <a:pt x="13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258555" y="3873995"/>
            <a:ext cx="160020" cy="90170"/>
          </a:xfrm>
          <a:custGeom>
            <a:avLst/>
            <a:gdLst/>
            <a:ahLst/>
            <a:cxnLst/>
            <a:rect l="l" t="t" r="r" b="b"/>
            <a:pathLst>
              <a:path w="160019" h="90170">
                <a:moveTo>
                  <a:pt x="27431" y="0"/>
                </a:moveTo>
                <a:lnTo>
                  <a:pt x="13716" y="41148"/>
                </a:lnTo>
                <a:lnTo>
                  <a:pt x="0" y="83820"/>
                </a:lnTo>
                <a:lnTo>
                  <a:pt x="160019" y="89916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677655" y="2697467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839455" y="2697467"/>
            <a:ext cx="838200" cy="1132840"/>
          </a:xfrm>
          <a:custGeom>
            <a:avLst/>
            <a:gdLst/>
            <a:ahLst/>
            <a:cxnLst/>
            <a:rect l="l" t="t" r="r" b="b"/>
            <a:pathLst>
              <a:path w="838200" h="1132839">
                <a:moveTo>
                  <a:pt x="838200" y="0"/>
                </a:moveTo>
                <a:lnTo>
                  <a:pt x="758951" y="4572"/>
                </a:lnTo>
                <a:lnTo>
                  <a:pt x="681228" y="12192"/>
                </a:lnTo>
                <a:lnTo>
                  <a:pt x="603504" y="24383"/>
                </a:lnTo>
                <a:lnTo>
                  <a:pt x="601980" y="24383"/>
                </a:lnTo>
                <a:lnTo>
                  <a:pt x="527304" y="39624"/>
                </a:lnTo>
                <a:lnTo>
                  <a:pt x="455675" y="57911"/>
                </a:lnTo>
                <a:lnTo>
                  <a:pt x="385572" y="79248"/>
                </a:lnTo>
                <a:lnTo>
                  <a:pt x="385572" y="80772"/>
                </a:lnTo>
                <a:lnTo>
                  <a:pt x="321563" y="106679"/>
                </a:lnTo>
                <a:lnTo>
                  <a:pt x="320039" y="106679"/>
                </a:lnTo>
                <a:lnTo>
                  <a:pt x="259080" y="137159"/>
                </a:lnTo>
                <a:lnTo>
                  <a:pt x="204216" y="169164"/>
                </a:lnTo>
                <a:lnTo>
                  <a:pt x="153924" y="207264"/>
                </a:lnTo>
                <a:lnTo>
                  <a:pt x="109728" y="246888"/>
                </a:lnTo>
                <a:lnTo>
                  <a:pt x="71628" y="294131"/>
                </a:lnTo>
                <a:lnTo>
                  <a:pt x="41148" y="342900"/>
                </a:lnTo>
                <a:lnTo>
                  <a:pt x="41148" y="344424"/>
                </a:lnTo>
                <a:lnTo>
                  <a:pt x="28956" y="370331"/>
                </a:lnTo>
                <a:lnTo>
                  <a:pt x="27431" y="370331"/>
                </a:lnTo>
                <a:lnTo>
                  <a:pt x="18287" y="397764"/>
                </a:lnTo>
                <a:lnTo>
                  <a:pt x="10668" y="425196"/>
                </a:lnTo>
                <a:lnTo>
                  <a:pt x="4572" y="455675"/>
                </a:lnTo>
                <a:lnTo>
                  <a:pt x="4572" y="457200"/>
                </a:lnTo>
                <a:lnTo>
                  <a:pt x="1524" y="487679"/>
                </a:lnTo>
                <a:lnTo>
                  <a:pt x="0" y="518159"/>
                </a:lnTo>
                <a:lnTo>
                  <a:pt x="0" y="565403"/>
                </a:lnTo>
                <a:lnTo>
                  <a:pt x="3048" y="612648"/>
                </a:lnTo>
                <a:lnTo>
                  <a:pt x="7619" y="661416"/>
                </a:lnTo>
                <a:lnTo>
                  <a:pt x="13716" y="711707"/>
                </a:lnTo>
                <a:lnTo>
                  <a:pt x="22860" y="762000"/>
                </a:lnTo>
                <a:lnTo>
                  <a:pt x="36575" y="812292"/>
                </a:lnTo>
                <a:lnTo>
                  <a:pt x="36575" y="813816"/>
                </a:lnTo>
                <a:lnTo>
                  <a:pt x="53339" y="862584"/>
                </a:lnTo>
                <a:lnTo>
                  <a:pt x="54863" y="862584"/>
                </a:lnTo>
                <a:lnTo>
                  <a:pt x="74675" y="912876"/>
                </a:lnTo>
                <a:lnTo>
                  <a:pt x="99060" y="960120"/>
                </a:lnTo>
                <a:lnTo>
                  <a:pt x="112775" y="982979"/>
                </a:lnTo>
                <a:lnTo>
                  <a:pt x="128016" y="1005839"/>
                </a:lnTo>
                <a:lnTo>
                  <a:pt x="128016" y="1007363"/>
                </a:lnTo>
                <a:lnTo>
                  <a:pt x="144780" y="1030224"/>
                </a:lnTo>
                <a:lnTo>
                  <a:pt x="181356" y="1072896"/>
                </a:lnTo>
                <a:lnTo>
                  <a:pt x="182880" y="1072896"/>
                </a:lnTo>
                <a:lnTo>
                  <a:pt x="225551" y="1112520"/>
                </a:lnTo>
                <a:lnTo>
                  <a:pt x="248412" y="1130808"/>
                </a:lnTo>
                <a:lnTo>
                  <a:pt x="248412" y="1132332"/>
                </a:lnTo>
                <a:lnTo>
                  <a:pt x="254507" y="1121664"/>
                </a:lnTo>
                <a:lnTo>
                  <a:pt x="256031" y="1121664"/>
                </a:lnTo>
                <a:lnTo>
                  <a:pt x="233172" y="1103376"/>
                </a:lnTo>
                <a:lnTo>
                  <a:pt x="192141" y="1065276"/>
                </a:lnTo>
                <a:lnTo>
                  <a:pt x="190500" y="1065276"/>
                </a:lnTo>
                <a:lnTo>
                  <a:pt x="153924" y="1022603"/>
                </a:lnTo>
                <a:lnTo>
                  <a:pt x="137160" y="999744"/>
                </a:lnTo>
                <a:lnTo>
                  <a:pt x="138683" y="999744"/>
                </a:lnTo>
                <a:lnTo>
                  <a:pt x="123443" y="976884"/>
                </a:lnTo>
                <a:lnTo>
                  <a:pt x="109728" y="954024"/>
                </a:lnTo>
                <a:lnTo>
                  <a:pt x="86130" y="908303"/>
                </a:lnTo>
                <a:lnTo>
                  <a:pt x="85343" y="908303"/>
                </a:lnTo>
                <a:lnTo>
                  <a:pt x="65531" y="858011"/>
                </a:lnTo>
                <a:lnTo>
                  <a:pt x="48768" y="809244"/>
                </a:lnTo>
                <a:lnTo>
                  <a:pt x="35467" y="760476"/>
                </a:lnTo>
                <a:lnTo>
                  <a:pt x="35051" y="760476"/>
                </a:lnTo>
                <a:lnTo>
                  <a:pt x="25907" y="710183"/>
                </a:lnTo>
                <a:lnTo>
                  <a:pt x="19812" y="659892"/>
                </a:lnTo>
                <a:lnTo>
                  <a:pt x="15239" y="611124"/>
                </a:lnTo>
                <a:lnTo>
                  <a:pt x="12290" y="565403"/>
                </a:lnTo>
                <a:lnTo>
                  <a:pt x="12192" y="518159"/>
                </a:lnTo>
                <a:lnTo>
                  <a:pt x="13716" y="487679"/>
                </a:lnTo>
                <a:lnTo>
                  <a:pt x="13868" y="487679"/>
                </a:lnTo>
                <a:lnTo>
                  <a:pt x="16763" y="458724"/>
                </a:lnTo>
                <a:lnTo>
                  <a:pt x="22860" y="428244"/>
                </a:lnTo>
                <a:lnTo>
                  <a:pt x="30480" y="400811"/>
                </a:lnTo>
                <a:lnTo>
                  <a:pt x="30987" y="400811"/>
                </a:lnTo>
                <a:lnTo>
                  <a:pt x="39624" y="374903"/>
                </a:lnTo>
                <a:lnTo>
                  <a:pt x="51816" y="348996"/>
                </a:lnTo>
                <a:lnTo>
                  <a:pt x="65531" y="324611"/>
                </a:lnTo>
                <a:lnTo>
                  <a:pt x="66579" y="324611"/>
                </a:lnTo>
                <a:lnTo>
                  <a:pt x="82295" y="301751"/>
                </a:lnTo>
                <a:lnTo>
                  <a:pt x="80772" y="301751"/>
                </a:lnTo>
                <a:lnTo>
                  <a:pt x="97536" y="278892"/>
                </a:lnTo>
                <a:lnTo>
                  <a:pt x="117348" y="256031"/>
                </a:lnTo>
                <a:lnTo>
                  <a:pt x="138683" y="236220"/>
                </a:lnTo>
                <a:lnTo>
                  <a:pt x="161544" y="216407"/>
                </a:lnTo>
                <a:lnTo>
                  <a:pt x="185928" y="196596"/>
                </a:lnTo>
                <a:lnTo>
                  <a:pt x="188087" y="196596"/>
                </a:lnTo>
                <a:lnTo>
                  <a:pt x="211836" y="179831"/>
                </a:lnTo>
                <a:lnTo>
                  <a:pt x="210312" y="179831"/>
                </a:lnTo>
                <a:lnTo>
                  <a:pt x="236219" y="163068"/>
                </a:lnTo>
                <a:lnTo>
                  <a:pt x="265175" y="147827"/>
                </a:lnTo>
                <a:lnTo>
                  <a:pt x="326136" y="117348"/>
                </a:lnTo>
                <a:lnTo>
                  <a:pt x="390144" y="91440"/>
                </a:lnTo>
                <a:lnTo>
                  <a:pt x="388619" y="91440"/>
                </a:lnTo>
                <a:lnTo>
                  <a:pt x="458724" y="70103"/>
                </a:lnTo>
                <a:lnTo>
                  <a:pt x="530351" y="51816"/>
                </a:lnTo>
                <a:lnTo>
                  <a:pt x="605028" y="36575"/>
                </a:lnTo>
                <a:lnTo>
                  <a:pt x="682751" y="24383"/>
                </a:lnTo>
                <a:lnTo>
                  <a:pt x="760476" y="16764"/>
                </a:lnTo>
                <a:lnTo>
                  <a:pt x="758951" y="16764"/>
                </a:lnTo>
                <a:lnTo>
                  <a:pt x="838200" y="12192"/>
                </a:lnTo>
                <a:lnTo>
                  <a:pt x="838200" y="0"/>
                </a:lnTo>
                <a:close/>
              </a:path>
              <a:path w="838200" h="1132839">
                <a:moveTo>
                  <a:pt x="190500" y="1063752"/>
                </a:moveTo>
                <a:lnTo>
                  <a:pt x="190500" y="1065276"/>
                </a:lnTo>
                <a:lnTo>
                  <a:pt x="192141" y="1065276"/>
                </a:lnTo>
                <a:lnTo>
                  <a:pt x="190500" y="1063752"/>
                </a:lnTo>
                <a:close/>
              </a:path>
              <a:path w="838200" h="1132839">
                <a:moveTo>
                  <a:pt x="85343" y="906779"/>
                </a:moveTo>
                <a:lnTo>
                  <a:pt x="85343" y="908303"/>
                </a:lnTo>
                <a:lnTo>
                  <a:pt x="86130" y="908303"/>
                </a:lnTo>
                <a:lnTo>
                  <a:pt x="85343" y="906779"/>
                </a:lnTo>
                <a:close/>
              </a:path>
              <a:path w="838200" h="1132839">
                <a:moveTo>
                  <a:pt x="35051" y="758951"/>
                </a:moveTo>
                <a:lnTo>
                  <a:pt x="35051" y="760476"/>
                </a:lnTo>
                <a:lnTo>
                  <a:pt x="35467" y="760476"/>
                </a:lnTo>
                <a:lnTo>
                  <a:pt x="35051" y="758951"/>
                </a:lnTo>
                <a:close/>
              </a:path>
              <a:path w="838200" h="1132839">
                <a:moveTo>
                  <a:pt x="13868" y="487679"/>
                </a:moveTo>
                <a:lnTo>
                  <a:pt x="13716" y="487679"/>
                </a:lnTo>
                <a:lnTo>
                  <a:pt x="13716" y="489203"/>
                </a:lnTo>
                <a:lnTo>
                  <a:pt x="13868" y="487679"/>
                </a:lnTo>
                <a:close/>
              </a:path>
              <a:path w="838200" h="1132839">
                <a:moveTo>
                  <a:pt x="30987" y="400811"/>
                </a:moveTo>
                <a:lnTo>
                  <a:pt x="30480" y="400811"/>
                </a:lnTo>
                <a:lnTo>
                  <a:pt x="30480" y="402335"/>
                </a:lnTo>
                <a:lnTo>
                  <a:pt x="30987" y="400811"/>
                </a:lnTo>
                <a:close/>
              </a:path>
              <a:path w="838200" h="1132839">
                <a:moveTo>
                  <a:pt x="66579" y="324611"/>
                </a:moveTo>
                <a:lnTo>
                  <a:pt x="65531" y="324611"/>
                </a:lnTo>
                <a:lnTo>
                  <a:pt x="65531" y="326135"/>
                </a:lnTo>
                <a:lnTo>
                  <a:pt x="66579" y="324611"/>
                </a:lnTo>
                <a:close/>
              </a:path>
              <a:path w="838200" h="1132839">
                <a:moveTo>
                  <a:pt x="188087" y="196596"/>
                </a:moveTo>
                <a:lnTo>
                  <a:pt x="185928" y="196596"/>
                </a:lnTo>
                <a:lnTo>
                  <a:pt x="185928" y="198120"/>
                </a:lnTo>
                <a:lnTo>
                  <a:pt x="188087" y="196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087867" y="3819131"/>
            <a:ext cx="147955" cy="88900"/>
          </a:xfrm>
          <a:custGeom>
            <a:avLst/>
            <a:gdLst/>
            <a:ahLst/>
            <a:cxnLst/>
            <a:rect l="l" t="t" r="r" b="b"/>
            <a:pathLst>
              <a:path w="147955" h="88900">
                <a:moveTo>
                  <a:pt x="6095" y="0"/>
                </a:moveTo>
                <a:lnTo>
                  <a:pt x="0" y="10668"/>
                </a:lnTo>
                <a:lnTo>
                  <a:pt x="51816" y="44196"/>
                </a:lnTo>
                <a:lnTo>
                  <a:pt x="109727" y="74675"/>
                </a:lnTo>
                <a:lnTo>
                  <a:pt x="111251" y="74675"/>
                </a:lnTo>
                <a:lnTo>
                  <a:pt x="143256" y="88391"/>
                </a:lnTo>
                <a:lnTo>
                  <a:pt x="147335" y="77512"/>
                </a:lnTo>
                <a:lnTo>
                  <a:pt x="115824" y="64008"/>
                </a:lnTo>
                <a:lnTo>
                  <a:pt x="57912" y="33527"/>
                </a:lnTo>
                <a:lnTo>
                  <a:pt x="6095" y="0"/>
                </a:lnTo>
                <a:close/>
              </a:path>
              <a:path w="147955" h="88900">
                <a:moveTo>
                  <a:pt x="147827" y="76200"/>
                </a:moveTo>
                <a:lnTo>
                  <a:pt x="147335" y="77512"/>
                </a:lnTo>
                <a:lnTo>
                  <a:pt x="147827" y="77724"/>
                </a:lnTo>
                <a:lnTo>
                  <a:pt x="147827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264651" y="3907523"/>
            <a:ext cx="10795" cy="13970"/>
          </a:xfrm>
          <a:custGeom>
            <a:avLst/>
            <a:gdLst/>
            <a:ahLst/>
            <a:cxnLst/>
            <a:rect l="l" t="t" r="r" b="b"/>
            <a:pathLst>
              <a:path w="10794" h="13970">
                <a:moveTo>
                  <a:pt x="4572" y="0"/>
                </a:moveTo>
                <a:lnTo>
                  <a:pt x="0" y="12192"/>
                </a:lnTo>
                <a:lnTo>
                  <a:pt x="6096" y="13716"/>
                </a:lnTo>
                <a:lnTo>
                  <a:pt x="10668" y="1524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231123" y="3895331"/>
            <a:ext cx="38100" cy="24765"/>
          </a:xfrm>
          <a:custGeom>
            <a:avLst/>
            <a:gdLst/>
            <a:ahLst/>
            <a:cxnLst/>
            <a:rect l="l" t="t" r="r" b="b"/>
            <a:pathLst>
              <a:path w="38100" h="24764">
                <a:moveTo>
                  <a:pt x="4571" y="0"/>
                </a:moveTo>
                <a:lnTo>
                  <a:pt x="0" y="12191"/>
                </a:lnTo>
                <a:lnTo>
                  <a:pt x="33527" y="24384"/>
                </a:lnTo>
                <a:lnTo>
                  <a:pt x="38100" y="12191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80" name="object 8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81" name="object 8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40" dirty="0">
                <a:solidFill>
                  <a:srgbClr val="FF0000"/>
                </a:solidFill>
              </a:rPr>
              <a:t>M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k-Sw</a:t>
            </a:r>
            <a:r>
              <a:rPr spc="-25" dirty="0">
                <a:solidFill>
                  <a:srgbClr val="FF0000"/>
                </a:solidFill>
              </a:rPr>
              <a:t>ee</a:t>
            </a:r>
            <a:r>
              <a:rPr dirty="0">
                <a:solidFill>
                  <a:srgbClr val="FF0000"/>
                </a:solidFill>
              </a:rPr>
              <a:t>p</a:t>
            </a:r>
            <a:r>
              <a:rPr spc="-5" dirty="0">
                <a:solidFill>
                  <a:srgbClr val="FF0000"/>
                </a:solidFill>
              </a:rPr>
              <a:t> Co</a:t>
            </a:r>
            <a:r>
              <a:rPr spc="-20" dirty="0">
                <a:solidFill>
                  <a:srgbClr val="FF0000"/>
                </a:solidFill>
              </a:rPr>
              <a:t>llec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78" y="1677434"/>
            <a:ext cx="5422900" cy="72417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160">
              <a:lnSpc>
                <a:spcPts val="2700"/>
              </a:lnSpc>
            </a:pPr>
            <a:r>
              <a:rPr sz="2600" spc="-30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ny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coll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ctors,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cl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di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rk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&amp;</a:t>
            </a:r>
            <a:r>
              <a:rPr sz="2600" spc="-15" dirty="0">
                <a:latin typeface="Lucida Sans"/>
                <a:cs typeface="Lucida Sans"/>
              </a:rPr>
              <a:t> sweep,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i="1" spc="-15" dirty="0">
                <a:latin typeface="Lucida Sans"/>
                <a:cs typeface="Lucida Sans"/>
              </a:rPr>
              <a:t>nothing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until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</a:t>
            </a:r>
            <a:r>
              <a:rPr sz="2600" spc="-10" dirty="0">
                <a:latin typeface="Lucida Sans"/>
                <a:cs typeface="Lucida Sans"/>
              </a:rPr>
              <a:t> spac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ly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xh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usted.</a:t>
            </a:r>
            <a:endParaRPr sz="2600" dirty="0">
              <a:latin typeface="Lucida Sans"/>
              <a:cs typeface="Lucida Sans"/>
            </a:endParaRPr>
          </a:p>
          <a:p>
            <a:pPr marL="12700" marR="13970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Then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executes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700" i="1" spc="-114" dirty="0">
                <a:latin typeface="Lucida Sans"/>
                <a:cs typeface="Lucida Sans"/>
              </a:rPr>
              <a:t>marking</a:t>
            </a:r>
            <a:r>
              <a:rPr sz="2700" i="1" spc="-80" dirty="0">
                <a:latin typeface="Lucida Sans"/>
                <a:cs typeface="Lucida Sans"/>
              </a:rPr>
              <a:t> </a:t>
            </a:r>
            <a:r>
              <a:rPr sz="2700" i="1" spc="-65" dirty="0">
                <a:latin typeface="Lucida Sans"/>
                <a:cs typeface="Lucida Sans"/>
              </a:rPr>
              <a:t>phase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identifies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live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15" dirty="0">
                <a:latin typeface="Lucida Sans"/>
                <a:cs typeface="Lucida Sans"/>
              </a:rPr>
              <a:t> objects.</a:t>
            </a:r>
            <a:endParaRPr sz="2600" dirty="0">
              <a:latin typeface="Lucida Sans"/>
              <a:cs typeface="Lucida Sans"/>
            </a:endParaRPr>
          </a:p>
          <a:p>
            <a:pPr marL="12700" marR="22860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Startin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wit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10" dirty="0">
                <a:latin typeface="Lucida Sans"/>
                <a:cs typeface="Lucida Sans"/>
              </a:rPr>
              <a:t> global</a:t>
            </a:r>
            <a:r>
              <a:rPr sz="2600" spc="-15" dirty="0">
                <a:latin typeface="Lucida Sans"/>
                <a:cs typeface="Lucida Sans"/>
              </a:rPr>
              <a:t> pointers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pointer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 frame</a:t>
            </a:r>
            <a:r>
              <a:rPr sz="2600" spc="-10" dirty="0">
                <a:latin typeface="Lucida Sans"/>
                <a:cs typeface="Lucida Sans"/>
              </a:rPr>
              <a:t>s, it </a:t>
            </a:r>
            <a:r>
              <a:rPr sz="2600" spc="-20" dirty="0">
                <a:latin typeface="Lucida Sans"/>
                <a:cs typeface="Lucida Sans"/>
              </a:rPr>
              <a:t>marks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ea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b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obj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cts. Pointe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marked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so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followed,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until</a:t>
            </a:r>
            <a:r>
              <a:rPr sz="2600" spc="-10" dirty="0">
                <a:latin typeface="Lucida Sans"/>
                <a:cs typeface="Lucida Sans"/>
              </a:rPr>
              <a:t> all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live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15" dirty="0">
                <a:latin typeface="Lucida Sans"/>
                <a:cs typeface="Lucida Sans"/>
              </a:rPr>
              <a:t> objects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marked.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After 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mark</a:t>
            </a:r>
            <a:r>
              <a:rPr sz="2600" spc="-2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phase,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any object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marke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garbag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20" dirty="0">
                <a:latin typeface="Lucida Sans"/>
                <a:cs typeface="Lucida Sans"/>
              </a:rPr>
              <a:t> may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freed. </a:t>
            </a:r>
            <a:r>
              <a:rPr sz="2600" spc="-30" dirty="0">
                <a:latin typeface="Lucida Sans"/>
                <a:cs typeface="Lucida Sans"/>
              </a:rPr>
              <a:t>W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20" dirty="0">
                <a:latin typeface="Lucida Sans"/>
                <a:cs typeface="Lucida Sans"/>
              </a:rPr>
              <a:t>en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700" i="1" spc="-30" dirty="0">
                <a:latin typeface="Lucida Sans"/>
                <a:cs typeface="Lucida Sans"/>
              </a:rPr>
              <a:t>sw</a:t>
            </a:r>
            <a:r>
              <a:rPr sz="2700" i="1" spc="-35" dirty="0">
                <a:latin typeface="Lucida Sans"/>
                <a:cs typeface="Lucida Sans"/>
              </a:rPr>
              <a:t>e</a:t>
            </a:r>
            <a:r>
              <a:rPr sz="2700" i="1" spc="5" dirty="0">
                <a:latin typeface="Lucida Sans"/>
                <a:cs typeface="Lucida Sans"/>
              </a:rPr>
              <a:t>ep </a:t>
            </a:r>
            <a:r>
              <a:rPr sz="2600" spc="-15" dirty="0">
                <a:latin typeface="Lucida Sans"/>
                <a:cs typeface="Lucida Sans"/>
              </a:rPr>
              <a:t>through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ollecting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 </a:t>
            </a:r>
            <a:r>
              <a:rPr sz="2600" spc="-15" dirty="0">
                <a:latin typeface="Lucida Sans"/>
                <a:cs typeface="Lucida Sans"/>
              </a:rPr>
              <a:t>unmarke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objects.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During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swee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phase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also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ear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 </a:t>
            </a:r>
            <a:r>
              <a:rPr sz="2600" spc="-15" dirty="0">
                <a:latin typeface="Lucida Sans"/>
                <a:cs typeface="Lucida Sans"/>
              </a:rPr>
              <a:t>marks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fro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hea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foun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still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use.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>
              <a:lnSpc>
                <a:spcPts val="2940"/>
              </a:lnSpc>
            </a:pPr>
            <a:r>
              <a:rPr sz="2600" b="0" spc="-15" dirty="0">
                <a:latin typeface="Lucida Sans"/>
                <a:cs typeface="Lucida Sans"/>
              </a:rPr>
              <a:t>Mark-</a:t>
            </a:r>
            <a:r>
              <a:rPr sz="2600" b="0" spc="-160" dirty="0">
                <a:latin typeface="Lucida Sans"/>
                <a:cs typeface="Lucida Sans"/>
              </a:rPr>
              <a:t> </a:t>
            </a:r>
            <a:r>
              <a:rPr sz="2600" b="0" spc="-20" dirty="0">
                <a:latin typeface="Lucida Sans"/>
                <a:cs typeface="Lucida Sans"/>
              </a:rPr>
              <a:t>sweep</a:t>
            </a:r>
            <a:r>
              <a:rPr sz="2600" b="0" spc="-45" dirty="0">
                <a:latin typeface="Lucida Sans"/>
                <a:cs typeface="Lucida Sans"/>
              </a:rPr>
              <a:t> </a:t>
            </a:r>
            <a:r>
              <a:rPr sz="2600" b="0" spc="-10" dirty="0">
                <a:latin typeface="Lucida Sans"/>
                <a:cs typeface="Lucida Sans"/>
              </a:rPr>
              <a:t>garbag</a:t>
            </a:r>
            <a:r>
              <a:rPr sz="2600" b="0" spc="-15" dirty="0">
                <a:latin typeface="Lucida Sans"/>
                <a:cs typeface="Lucida Sans"/>
              </a:rPr>
              <a:t>e</a:t>
            </a:r>
            <a:r>
              <a:rPr sz="2600" b="0" spc="-55" dirty="0">
                <a:latin typeface="Lucida Sans"/>
                <a:cs typeface="Lucida Sans"/>
              </a:rPr>
              <a:t> </a:t>
            </a:r>
            <a:r>
              <a:rPr sz="2600" b="0" spc="-25" dirty="0">
                <a:latin typeface="Lucida Sans"/>
                <a:cs typeface="Lucida Sans"/>
              </a:rPr>
              <a:t>c</a:t>
            </a:r>
            <a:r>
              <a:rPr sz="2600" b="0" spc="-15" dirty="0">
                <a:latin typeface="Lucida Sans"/>
                <a:cs typeface="Lucida Sans"/>
              </a:rPr>
              <a:t>ollection</a:t>
            </a:r>
            <a:r>
              <a:rPr sz="2600" b="0" spc="-35" dirty="0">
                <a:latin typeface="Lucida Sans"/>
                <a:cs typeface="Lucida Sans"/>
              </a:rPr>
              <a:t> </a:t>
            </a:r>
            <a:r>
              <a:rPr sz="2600" b="0" spc="-15" dirty="0">
                <a:latin typeface="Lucida Sans"/>
                <a:cs typeface="Lucida Sans"/>
              </a:rPr>
              <a:t>is illustrated</a:t>
            </a:r>
            <a:r>
              <a:rPr sz="2600" b="0" spc="5" dirty="0">
                <a:latin typeface="Lucida Sans"/>
                <a:cs typeface="Lucida Sans"/>
              </a:rPr>
              <a:t> </a:t>
            </a:r>
            <a:r>
              <a:rPr sz="2600" b="0" spc="-15" dirty="0">
                <a:latin typeface="Lucida Sans"/>
                <a:cs typeface="Lucida Sans"/>
              </a:rPr>
              <a:t>belo</a:t>
            </a:r>
            <a:r>
              <a:rPr sz="2600" b="0" spc="-5" dirty="0">
                <a:latin typeface="Lucida Sans"/>
                <a:cs typeface="Lucida Sans"/>
              </a:rPr>
              <a:t>w</a:t>
            </a:r>
            <a:r>
              <a:rPr sz="2800" b="0" spc="-10" dirty="0">
                <a:latin typeface="Lucida Sans"/>
                <a:cs typeface="Lucida Sans"/>
              </a:rPr>
              <a:t>.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886" y="3975118"/>
            <a:ext cx="5429885" cy="457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Objects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1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3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marked</a:t>
            </a:r>
            <a:r>
              <a:rPr sz="2600" spc="-15" dirty="0">
                <a:latin typeface="Lucida Sans"/>
                <a:cs typeface="Lucida Sans"/>
              </a:rPr>
              <a:t> because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spc="-10" dirty="0">
                <a:latin typeface="Lucida Sans"/>
                <a:cs typeface="Lucida Sans"/>
              </a:rPr>
              <a:t> global</a:t>
            </a:r>
            <a:r>
              <a:rPr sz="2600" spc="-15" dirty="0">
                <a:latin typeface="Lucida Sans"/>
                <a:cs typeface="Lucida Sans"/>
              </a:rPr>
              <a:t> pointers.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5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marked</a:t>
            </a:r>
            <a:r>
              <a:rPr sz="2600" spc="-2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because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1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pointed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objec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3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which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marke</a:t>
            </a:r>
            <a:r>
              <a:rPr sz="2600" spc="-15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-1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spc="-15" dirty="0">
                <a:latin typeface="Lucida Sans"/>
                <a:cs typeface="Lucida Sans"/>
              </a:rPr>
              <a:t> objects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-1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2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rked</a:t>
            </a:r>
            <a:r>
              <a:rPr sz="2600" spc="-19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19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</a:t>
            </a:r>
            <a:r>
              <a:rPr sz="2600" spc="-19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added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free-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spac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list.</a:t>
            </a:r>
            <a:endParaRPr sz="2600" dirty="0">
              <a:latin typeface="Lucida Sans"/>
              <a:cs typeface="Lucida Sans"/>
            </a:endParaRPr>
          </a:p>
          <a:p>
            <a:pPr marL="12700" marR="1270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mark-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sweep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collector,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0" dirty="0">
                <a:latin typeface="Lucida Sans"/>
                <a:cs typeface="Lucida Sans"/>
              </a:rPr>
              <a:t> vital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mar</a:t>
            </a:r>
            <a:r>
              <a:rPr sz="2600" spc="-20" dirty="0">
                <a:latin typeface="Lucida Sans"/>
                <a:cs typeface="Lucida Sans"/>
              </a:rPr>
              <a:t>k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100" dirty="0">
                <a:latin typeface="Lucida Sans"/>
                <a:cs typeface="Lucida Sans"/>
              </a:rPr>
              <a:t>all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le heap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objects.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mis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ointer,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fail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rk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live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15" dirty="0">
                <a:latin typeface="Lucida Sans"/>
                <a:cs typeface="Lucida Sans"/>
              </a:rPr>
              <a:t> object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later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incorrectly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free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it.</a:t>
            </a:r>
            <a:r>
              <a:rPr sz="2600" spc="-15" dirty="0">
                <a:latin typeface="Lucida Sans"/>
                <a:cs typeface="Lucida Sans"/>
              </a:rPr>
              <a:t> Finding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pointer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tricky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99375" y="2630411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40" h="182880">
                <a:moveTo>
                  <a:pt x="89916" y="4572"/>
                </a:moveTo>
                <a:lnTo>
                  <a:pt x="51816" y="137265"/>
                </a:lnTo>
                <a:lnTo>
                  <a:pt x="57912" y="158496"/>
                </a:lnTo>
                <a:lnTo>
                  <a:pt x="45720" y="161544"/>
                </a:lnTo>
                <a:lnTo>
                  <a:pt x="51816" y="182879"/>
                </a:lnTo>
                <a:lnTo>
                  <a:pt x="57912" y="161544"/>
                </a:lnTo>
                <a:lnTo>
                  <a:pt x="100795" y="12191"/>
                </a:lnTo>
                <a:lnTo>
                  <a:pt x="96012" y="12191"/>
                </a:lnTo>
                <a:lnTo>
                  <a:pt x="102108" y="7620"/>
                </a:lnTo>
                <a:lnTo>
                  <a:pt x="89916" y="4572"/>
                </a:lnTo>
                <a:close/>
              </a:path>
              <a:path w="104140" h="182880">
                <a:moveTo>
                  <a:pt x="7620" y="0"/>
                </a:moveTo>
                <a:lnTo>
                  <a:pt x="0" y="0"/>
                </a:lnTo>
                <a:lnTo>
                  <a:pt x="1524" y="7620"/>
                </a:lnTo>
                <a:lnTo>
                  <a:pt x="45720" y="161544"/>
                </a:lnTo>
                <a:lnTo>
                  <a:pt x="45720" y="158496"/>
                </a:lnTo>
                <a:lnTo>
                  <a:pt x="51816" y="137265"/>
                </a:lnTo>
                <a:lnTo>
                  <a:pt x="13716" y="4572"/>
                </a:lnTo>
                <a:lnTo>
                  <a:pt x="7620" y="0"/>
                </a:lnTo>
                <a:close/>
              </a:path>
              <a:path w="104140" h="182880">
                <a:moveTo>
                  <a:pt x="51816" y="137265"/>
                </a:moveTo>
                <a:lnTo>
                  <a:pt x="45720" y="158496"/>
                </a:lnTo>
                <a:lnTo>
                  <a:pt x="45720" y="161544"/>
                </a:lnTo>
                <a:lnTo>
                  <a:pt x="57912" y="158496"/>
                </a:lnTo>
                <a:lnTo>
                  <a:pt x="51816" y="137265"/>
                </a:lnTo>
                <a:close/>
              </a:path>
              <a:path w="104140" h="182880">
                <a:moveTo>
                  <a:pt x="103632" y="0"/>
                </a:moveTo>
                <a:lnTo>
                  <a:pt x="51816" y="0"/>
                </a:lnTo>
                <a:lnTo>
                  <a:pt x="51816" y="12191"/>
                </a:lnTo>
                <a:lnTo>
                  <a:pt x="87728" y="12191"/>
                </a:lnTo>
                <a:lnTo>
                  <a:pt x="89916" y="4572"/>
                </a:lnTo>
                <a:lnTo>
                  <a:pt x="102717" y="4572"/>
                </a:lnTo>
                <a:lnTo>
                  <a:pt x="103632" y="0"/>
                </a:lnTo>
                <a:close/>
              </a:path>
              <a:path w="104140" h="182880">
                <a:moveTo>
                  <a:pt x="102108" y="7620"/>
                </a:moveTo>
                <a:lnTo>
                  <a:pt x="96012" y="12191"/>
                </a:lnTo>
                <a:lnTo>
                  <a:pt x="100795" y="12191"/>
                </a:lnTo>
                <a:lnTo>
                  <a:pt x="102108" y="7620"/>
                </a:lnTo>
                <a:close/>
              </a:path>
              <a:path w="104140" h="182880">
                <a:moveTo>
                  <a:pt x="102717" y="4572"/>
                </a:moveTo>
                <a:lnTo>
                  <a:pt x="89916" y="4572"/>
                </a:lnTo>
                <a:lnTo>
                  <a:pt x="102108" y="7620"/>
                </a:lnTo>
                <a:lnTo>
                  <a:pt x="102717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06995" y="2630411"/>
            <a:ext cx="44450" cy="12700"/>
          </a:xfrm>
          <a:custGeom>
            <a:avLst/>
            <a:gdLst/>
            <a:ahLst/>
            <a:cxnLst/>
            <a:rect l="l" t="t" r="r" b="b"/>
            <a:pathLst>
              <a:path w="44450" h="12700">
                <a:moveTo>
                  <a:pt x="0" y="6095"/>
                </a:moveTo>
                <a:lnTo>
                  <a:pt x="44196" y="6095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06995" y="2636507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5">
                <a:moveTo>
                  <a:pt x="88391" y="0"/>
                </a:moveTo>
                <a:lnTo>
                  <a:pt x="0" y="0"/>
                </a:lnTo>
                <a:lnTo>
                  <a:pt x="44196" y="153924"/>
                </a:lnTo>
                <a:lnTo>
                  <a:pt x="883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51191" y="2132063"/>
            <a:ext cx="0" cy="510540"/>
          </a:xfrm>
          <a:custGeom>
            <a:avLst/>
            <a:gdLst/>
            <a:ahLst/>
            <a:cxnLst/>
            <a:rect l="l" t="t" r="r" b="b"/>
            <a:pathLst>
              <a:path h="510539">
                <a:moveTo>
                  <a:pt x="0" y="0"/>
                </a:moveTo>
                <a:lnTo>
                  <a:pt x="0" y="51054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05799" y="2904731"/>
            <a:ext cx="1069847" cy="685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75647" y="2904731"/>
            <a:ext cx="1069975" cy="685800"/>
          </a:xfrm>
          <a:custGeom>
            <a:avLst/>
            <a:gdLst/>
            <a:ahLst/>
            <a:cxnLst/>
            <a:rect l="l" t="t" r="r" b="b"/>
            <a:pathLst>
              <a:path w="1069975" h="685800">
                <a:moveTo>
                  <a:pt x="0" y="0"/>
                </a:moveTo>
                <a:lnTo>
                  <a:pt x="1069848" y="0"/>
                </a:lnTo>
                <a:lnTo>
                  <a:pt x="1069848" y="685799"/>
                </a:lnTo>
                <a:lnTo>
                  <a:pt x="0" y="6857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45495" y="2904731"/>
            <a:ext cx="1069848" cy="6857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15343" y="2904731"/>
            <a:ext cx="1069975" cy="685800"/>
          </a:xfrm>
          <a:custGeom>
            <a:avLst/>
            <a:gdLst/>
            <a:ahLst/>
            <a:cxnLst/>
            <a:rect l="l" t="t" r="r" b="b"/>
            <a:pathLst>
              <a:path w="1069975" h="685800">
                <a:moveTo>
                  <a:pt x="0" y="0"/>
                </a:moveTo>
                <a:lnTo>
                  <a:pt x="1069848" y="0"/>
                </a:lnTo>
                <a:lnTo>
                  <a:pt x="1069848" y="685799"/>
                </a:lnTo>
                <a:lnTo>
                  <a:pt x="0" y="6857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49811" y="2720327"/>
            <a:ext cx="104139" cy="186055"/>
          </a:xfrm>
          <a:custGeom>
            <a:avLst/>
            <a:gdLst/>
            <a:ahLst/>
            <a:cxnLst/>
            <a:rect l="l" t="t" r="r" b="b"/>
            <a:pathLst>
              <a:path w="104139" h="186055">
                <a:moveTo>
                  <a:pt x="102107" y="7620"/>
                </a:moveTo>
                <a:lnTo>
                  <a:pt x="96011" y="12192"/>
                </a:lnTo>
                <a:lnTo>
                  <a:pt x="88253" y="12727"/>
                </a:lnTo>
                <a:lnTo>
                  <a:pt x="62215" y="140436"/>
                </a:lnTo>
                <a:lnTo>
                  <a:pt x="70103" y="161544"/>
                </a:lnTo>
                <a:lnTo>
                  <a:pt x="57911" y="164592"/>
                </a:lnTo>
                <a:lnTo>
                  <a:pt x="65531" y="185928"/>
                </a:lnTo>
                <a:lnTo>
                  <a:pt x="70103" y="164592"/>
                </a:lnTo>
                <a:lnTo>
                  <a:pt x="102107" y="7620"/>
                </a:lnTo>
                <a:close/>
              </a:path>
              <a:path w="104139" h="186055">
                <a:moveTo>
                  <a:pt x="7619" y="6096"/>
                </a:moveTo>
                <a:lnTo>
                  <a:pt x="0" y="6096"/>
                </a:lnTo>
                <a:lnTo>
                  <a:pt x="1523" y="13716"/>
                </a:lnTo>
                <a:lnTo>
                  <a:pt x="57911" y="164592"/>
                </a:lnTo>
                <a:lnTo>
                  <a:pt x="57911" y="161544"/>
                </a:lnTo>
                <a:lnTo>
                  <a:pt x="62215" y="140436"/>
                </a:lnTo>
                <a:lnTo>
                  <a:pt x="13715" y="10668"/>
                </a:lnTo>
                <a:lnTo>
                  <a:pt x="7619" y="6096"/>
                </a:lnTo>
                <a:close/>
              </a:path>
              <a:path w="104139" h="186055">
                <a:moveTo>
                  <a:pt x="62215" y="140436"/>
                </a:moveTo>
                <a:lnTo>
                  <a:pt x="57911" y="161544"/>
                </a:lnTo>
                <a:lnTo>
                  <a:pt x="57911" y="164592"/>
                </a:lnTo>
                <a:lnTo>
                  <a:pt x="70103" y="161544"/>
                </a:lnTo>
                <a:lnTo>
                  <a:pt x="62215" y="140436"/>
                </a:lnTo>
                <a:close/>
              </a:path>
              <a:path w="104139" h="186055">
                <a:moveTo>
                  <a:pt x="96011" y="0"/>
                </a:moveTo>
                <a:lnTo>
                  <a:pt x="51815" y="3048"/>
                </a:lnTo>
                <a:lnTo>
                  <a:pt x="51815" y="15240"/>
                </a:lnTo>
                <a:lnTo>
                  <a:pt x="88253" y="12727"/>
                </a:lnTo>
                <a:lnTo>
                  <a:pt x="89915" y="4572"/>
                </a:lnTo>
                <a:lnTo>
                  <a:pt x="103124" y="4572"/>
                </a:lnTo>
                <a:lnTo>
                  <a:pt x="103631" y="3048"/>
                </a:lnTo>
                <a:lnTo>
                  <a:pt x="96011" y="0"/>
                </a:lnTo>
                <a:close/>
              </a:path>
              <a:path w="104139" h="186055">
                <a:moveTo>
                  <a:pt x="89915" y="4572"/>
                </a:moveTo>
                <a:lnTo>
                  <a:pt x="88253" y="12727"/>
                </a:lnTo>
                <a:lnTo>
                  <a:pt x="96011" y="12192"/>
                </a:lnTo>
                <a:lnTo>
                  <a:pt x="102107" y="7620"/>
                </a:lnTo>
                <a:lnTo>
                  <a:pt x="89915" y="4572"/>
                </a:lnTo>
                <a:close/>
              </a:path>
              <a:path w="104139" h="186055">
                <a:moveTo>
                  <a:pt x="103124" y="4572"/>
                </a:moveTo>
                <a:lnTo>
                  <a:pt x="89915" y="4572"/>
                </a:lnTo>
                <a:lnTo>
                  <a:pt x="102107" y="7620"/>
                </a:lnTo>
                <a:lnTo>
                  <a:pt x="103124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57431" y="2723375"/>
            <a:ext cx="44450" cy="15240"/>
          </a:xfrm>
          <a:custGeom>
            <a:avLst/>
            <a:gdLst/>
            <a:ahLst/>
            <a:cxnLst/>
            <a:rect l="l" t="t" r="r" b="b"/>
            <a:pathLst>
              <a:path w="44450" h="15239">
                <a:moveTo>
                  <a:pt x="44196" y="0"/>
                </a:moveTo>
                <a:lnTo>
                  <a:pt x="0" y="3048"/>
                </a:lnTo>
                <a:lnTo>
                  <a:pt x="0" y="15240"/>
                </a:lnTo>
                <a:lnTo>
                  <a:pt x="44196" y="12192"/>
                </a:lnTo>
                <a:lnTo>
                  <a:pt x="441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57431" y="2726423"/>
            <a:ext cx="88900" cy="157480"/>
          </a:xfrm>
          <a:custGeom>
            <a:avLst/>
            <a:gdLst/>
            <a:ahLst/>
            <a:cxnLst/>
            <a:rect l="l" t="t" r="r" b="b"/>
            <a:pathLst>
              <a:path w="88900" h="157480">
                <a:moveTo>
                  <a:pt x="88391" y="0"/>
                </a:moveTo>
                <a:lnTo>
                  <a:pt x="0" y="6096"/>
                </a:lnTo>
                <a:lnTo>
                  <a:pt x="56387" y="156972"/>
                </a:lnTo>
                <a:lnTo>
                  <a:pt x="883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95531" y="2723375"/>
            <a:ext cx="12700" cy="7620"/>
          </a:xfrm>
          <a:custGeom>
            <a:avLst/>
            <a:gdLst/>
            <a:ahLst/>
            <a:cxnLst/>
            <a:rect l="l" t="t" r="r" b="b"/>
            <a:pathLst>
              <a:path w="12700" h="7619">
                <a:moveTo>
                  <a:pt x="12191" y="0"/>
                </a:moveTo>
                <a:lnTo>
                  <a:pt x="0" y="1524"/>
                </a:lnTo>
                <a:lnTo>
                  <a:pt x="0" y="7620"/>
                </a:lnTo>
                <a:lnTo>
                  <a:pt x="12191" y="6096"/>
                </a:lnTo>
                <a:lnTo>
                  <a:pt x="121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69651" y="2042147"/>
            <a:ext cx="1338580" cy="683260"/>
          </a:xfrm>
          <a:custGeom>
            <a:avLst/>
            <a:gdLst/>
            <a:ahLst/>
            <a:cxnLst/>
            <a:rect l="l" t="t" r="r" b="b"/>
            <a:pathLst>
              <a:path w="1338579" h="683260">
                <a:moveTo>
                  <a:pt x="1279542" y="350520"/>
                </a:moveTo>
                <a:lnTo>
                  <a:pt x="1266443" y="350520"/>
                </a:lnTo>
                <a:lnTo>
                  <a:pt x="1283207" y="406908"/>
                </a:lnTo>
                <a:lnTo>
                  <a:pt x="1296924" y="463296"/>
                </a:lnTo>
                <a:lnTo>
                  <a:pt x="1315212" y="576072"/>
                </a:lnTo>
                <a:lnTo>
                  <a:pt x="1325879" y="682751"/>
                </a:lnTo>
                <a:lnTo>
                  <a:pt x="1338071" y="681227"/>
                </a:lnTo>
                <a:lnTo>
                  <a:pt x="1327403" y="574548"/>
                </a:lnTo>
                <a:lnTo>
                  <a:pt x="1309115" y="461772"/>
                </a:lnTo>
                <a:lnTo>
                  <a:pt x="1309115" y="460248"/>
                </a:lnTo>
                <a:lnTo>
                  <a:pt x="1295400" y="403860"/>
                </a:lnTo>
                <a:lnTo>
                  <a:pt x="1279542" y="350520"/>
                </a:lnTo>
                <a:close/>
              </a:path>
              <a:path w="1338579" h="683260">
                <a:moveTo>
                  <a:pt x="1207770" y="196596"/>
                </a:moveTo>
                <a:lnTo>
                  <a:pt x="1193291" y="196596"/>
                </a:lnTo>
                <a:lnTo>
                  <a:pt x="1208531" y="220979"/>
                </a:lnTo>
                <a:lnTo>
                  <a:pt x="1222248" y="245364"/>
                </a:lnTo>
                <a:lnTo>
                  <a:pt x="1248155" y="297179"/>
                </a:lnTo>
                <a:lnTo>
                  <a:pt x="1246631" y="297179"/>
                </a:lnTo>
                <a:lnTo>
                  <a:pt x="1266443" y="352044"/>
                </a:lnTo>
                <a:lnTo>
                  <a:pt x="1266443" y="350520"/>
                </a:lnTo>
                <a:lnTo>
                  <a:pt x="1279542" y="350520"/>
                </a:lnTo>
                <a:lnTo>
                  <a:pt x="1278636" y="347472"/>
                </a:lnTo>
                <a:lnTo>
                  <a:pt x="1258824" y="292608"/>
                </a:lnTo>
                <a:lnTo>
                  <a:pt x="1258824" y="291084"/>
                </a:lnTo>
                <a:lnTo>
                  <a:pt x="1232915" y="239268"/>
                </a:lnTo>
                <a:lnTo>
                  <a:pt x="1219200" y="214884"/>
                </a:lnTo>
                <a:lnTo>
                  <a:pt x="1207770" y="196596"/>
                </a:lnTo>
                <a:close/>
              </a:path>
              <a:path w="1338579" h="683260">
                <a:moveTo>
                  <a:pt x="812291" y="0"/>
                </a:moveTo>
                <a:lnTo>
                  <a:pt x="711707" y="3048"/>
                </a:lnTo>
                <a:lnTo>
                  <a:pt x="612648" y="12192"/>
                </a:lnTo>
                <a:lnTo>
                  <a:pt x="562355" y="19812"/>
                </a:lnTo>
                <a:lnTo>
                  <a:pt x="513588" y="28955"/>
                </a:lnTo>
                <a:lnTo>
                  <a:pt x="512063" y="28955"/>
                </a:lnTo>
                <a:lnTo>
                  <a:pt x="464819" y="39624"/>
                </a:lnTo>
                <a:lnTo>
                  <a:pt x="417575" y="51816"/>
                </a:lnTo>
                <a:lnTo>
                  <a:pt x="370331" y="67055"/>
                </a:lnTo>
                <a:lnTo>
                  <a:pt x="324612" y="83820"/>
                </a:lnTo>
                <a:lnTo>
                  <a:pt x="324612" y="85344"/>
                </a:lnTo>
                <a:lnTo>
                  <a:pt x="280415" y="103631"/>
                </a:lnTo>
                <a:lnTo>
                  <a:pt x="236219" y="123444"/>
                </a:lnTo>
                <a:lnTo>
                  <a:pt x="234695" y="123444"/>
                </a:lnTo>
                <a:lnTo>
                  <a:pt x="192024" y="146303"/>
                </a:lnTo>
                <a:lnTo>
                  <a:pt x="150875" y="170688"/>
                </a:lnTo>
                <a:lnTo>
                  <a:pt x="111251" y="196596"/>
                </a:lnTo>
                <a:lnTo>
                  <a:pt x="73151" y="225551"/>
                </a:lnTo>
                <a:lnTo>
                  <a:pt x="36575" y="257555"/>
                </a:lnTo>
                <a:lnTo>
                  <a:pt x="35051" y="257555"/>
                </a:lnTo>
                <a:lnTo>
                  <a:pt x="0" y="291084"/>
                </a:lnTo>
                <a:lnTo>
                  <a:pt x="0" y="292608"/>
                </a:lnTo>
                <a:lnTo>
                  <a:pt x="9143" y="300227"/>
                </a:lnTo>
                <a:lnTo>
                  <a:pt x="44195" y="266700"/>
                </a:lnTo>
                <a:lnTo>
                  <a:pt x="80771" y="234696"/>
                </a:lnTo>
                <a:lnTo>
                  <a:pt x="118871" y="205740"/>
                </a:lnTo>
                <a:lnTo>
                  <a:pt x="119678" y="205740"/>
                </a:lnTo>
                <a:lnTo>
                  <a:pt x="156971" y="181355"/>
                </a:lnTo>
                <a:lnTo>
                  <a:pt x="198119" y="156972"/>
                </a:lnTo>
                <a:lnTo>
                  <a:pt x="240791" y="134112"/>
                </a:lnTo>
                <a:lnTo>
                  <a:pt x="284988" y="114300"/>
                </a:lnTo>
                <a:lnTo>
                  <a:pt x="329183" y="96012"/>
                </a:lnTo>
                <a:lnTo>
                  <a:pt x="374903" y="79248"/>
                </a:lnTo>
                <a:lnTo>
                  <a:pt x="373379" y="79248"/>
                </a:lnTo>
                <a:lnTo>
                  <a:pt x="420624" y="64008"/>
                </a:lnTo>
                <a:lnTo>
                  <a:pt x="467867" y="51816"/>
                </a:lnTo>
                <a:lnTo>
                  <a:pt x="515112" y="41148"/>
                </a:lnTo>
                <a:lnTo>
                  <a:pt x="563879" y="32003"/>
                </a:lnTo>
                <a:lnTo>
                  <a:pt x="614171" y="24384"/>
                </a:lnTo>
                <a:lnTo>
                  <a:pt x="713231" y="15240"/>
                </a:lnTo>
                <a:lnTo>
                  <a:pt x="711707" y="15240"/>
                </a:lnTo>
                <a:lnTo>
                  <a:pt x="812291" y="12192"/>
                </a:lnTo>
                <a:lnTo>
                  <a:pt x="933297" y="12192"/>
                </a:lnTo>
                <a:lnTo>
                  <a:pt x="926591" y="10668"/>
                </a:lnTo>
                <a:lnTo>
                  <a:pt x="891539" y="4572"/>
                </a:lnTo>
                <a:lnTo>
                  <a:pt x="853439" y="1524"/>
                </a:lnTo>
                <a:lnTo>
                  <a:pt x="851915" y="1524"/>
                </a:lnTo>
                <a:lnTo>
                  <a:pt x="812291" y="0"/>
                </a:lnTo>
                <a:close/>
              </a:path>
              <a:path w="1338579" h="683260">
                <a:moveTo>
                  <a:pt x="119678" y="205740"/>
                </a:moveTo>
                <a:lnTo>
                  <a:pt x="118871" y="205740"/>
                </a:lnTo>
                <a:lnTo>
                  <a:pt x="117348" y="207264"/>
                </a:lnTo>
                <a:lnTo>
                  <a:pt x="119678" y="205740"/>
                </a:lnTo>
                <a:close/>
              </a:path>
              <a:path w="1338579" h="683260">
                <a:moveTo>
                  <a:pt x="1114806" y="94488"/>
                </a:moveTo>
                <a:lnTo>
                  <a:pt x="1095755" y="94488"/>
                </a:lnTo>
                <a:lnTo>
                  <a:pt x="1118615" y="112775"/>
                </a:lnTo>
                <a:lnTo>
                  <a:pt x="1139952" y="132588"/>
                </a:lnTo>
                <a:lnTo>
                  <a:pt x="1138427" y="132588"/>
                </a:lnTo>
                <a:lnTo>
                  <a:pt x="1158239" y="152400"/>
                </a:lnTo>
                <a:lnTo>
                  <a:pt x="1176527" y="175260"/>
                </a:lnTo>
                <a:lnTo>
                  <a:pt x="1193291" y="198120"/>
                </a:lnTo>
                <a:lnTo>
                  <a:pt x="1193291" y="196596"/>
                </a:lnTo>
                <a:lnTo>
                  <a:pt x="1207770" y="196596"/>
                </a:lnTo>
                <a:lnTo>
                  <a:pt x="1203960" y="190500"/>
                </a:lnTo>
                <a:lnTo>
                  <a:pt x="1202436" y="190500"/>
                </a:lnTo>
                <a:lnTo>
                  <a:pt x="1185671" y="167640"/>
                </a:lnTo>
                <a:lnTo>
                  <a:pt x="1167383" y="144779"/>
                </a:lnTo>
                <a:lnTo>
                  <a:pt x="1167383" y="143255"/>
                </a:lnTo>
                <a:lnTo>
                  <a:pt x="1147571" y="123444"/>
                </a:lnTo>
                <a:lnTo>
                  <a:pt x="1126236" y="103631"/>
                </a:lnTo>
                <a:lnTo>
                  <a:pt x="1114806" y="94488"/>
                </a:lnTo>
                <a:close/>
              </a:path>
              <a:path w="1338579" h="683260">
                <a:moveTo>
                  <a:pt x="933297" y="12192"/>
                </a:moveTo>
                <a:lnTo>
                  <a:pt x="812291" y="12192"/>
                </a:lnTo>
                <a:lnTo>
                  <a:pt x="851915" y="13716"/>
                </a:lnTo>
                <a:lnTo>
                  <a:pt x="890015" y="16764"/>
                </a:lnTo>
                <a:lnTo>
                  <a:pt x="925067" y="22860"/>
                </a:lnTo>
                <a:lnTo>
                  <a:pt x="923543" y="22860"/>
                </a:lnTo>
                <a:lnTo>
                  <a:pt x="957071" y="30479"/>
                </a:lnTo>
                <a:lnTo>
                  <a:pt x="989076" y="39624"/>
                </a:lnTo>
                <a:lnTo>
                  <a:pt x="1046988" y="64008"/>
                </a:lnTo>
                <a:lnTo>
                  <a:pt x="1045463" y="64008"/>
                </a:lnTo>
                <a:lnTo>
                  <a:pt x="1071371" y="79248"/>
                </a:lnTo>
                <a:lnTo>
                  <a:pt x="1095755" y="96012"/>
                </a:lnTo>
                <a:lnTo>
                  <a:pt x="1095755" y="94488"/>
                </a:lnTo>
                <a:lnTo>
                  <a:pt x="1114806" y="94488"/>
                </a:lnTo>
                <a:lnTo>
                  <a:pt x="1103376" y="85344"/>
                </a:lnTo>
                <a:lnTo>
                  <a:pt x="1078991" y="68579"/>
                </a:lnTo>
                <a:lnTo>
                  <a:pt x="1077467" y="68579"/>
                </a:lnTo>
                <a:lnTo>
                  <a:pt x="1051560" y="53340"/>
                </a:lnTo>
                <a:lnTo>
                  <a:pt x="993648" y="28955"/>
                </a:lnTo>
                <a:lnTo>
                  <a:pt x="992124" y="27431"/>
                </a:lnTo>
                <a:lnTo>
                  <a:pt x="960119" y="18288"/>
                </a:lnTo>
                <a:lnTo>
                  <a:pt x="933297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07523" y="2334755"/>
            <a:ext cx="271780" cy="673735"/>
          </a:xfrm>
          <a:custGeom>
            <a:avLst/>
            <a:gdLst/>
            <a:ahLst/>
            <a:cxnLst/>
            <a:rect l="l" t="t" r="r" b="b"/>
            <a:pathLst>
              <a:path w="271779" h="673735">
                <a:moveTo>
                  <a:pt x="262128" y="0"/>
                </a:moveTo>
                <a:lnTo>
                  <a:pt x="228600" y="36575"/>
                </a:lnTo>
                <a:lnTo>
                  <a:pt x="196596" y="74675"/>
                </a:lnTo>
                <a:lnTo>
                  <a:pt x="167640" y="115823"/>
                </a:lnTo>
                <a:lnTo>
                  <a:pt x="140208" y="158495"/>
                </a:lnTo>
                <a:lnTo>
                  <a:pt x="114300" y="204215"/>
                </a:lnTo>
                <a:lnTo>
                  <a:pt x="114300" y="205739"/>
                </a:lnTo>
                <a:lnTo>
                  <a:pt x="91440" y="254507"/>
                </a:lnTo>
                <a:lnTo>
                  <a:pt x="70104" y="304800"/>
                </a:lnTo>
                <a:lnTo>
                  <a:pt x="68580" y="304800"/>
                </a:lnTo>
                <a:lnTo>
                  <a:pt x="50292" y="359663"/>
                </a:lnTo>
                <a:lnTo>
                  <a:pt x="35052" y="416051"/>
                </a:lnTo>
                <a:lnTo>
                  <a:pt x="21336" y="475487"/>
                </a:lnTo>
                <a:lnTo>
                  <a:pt x="21336" y="477011"/>
                </a:lnTo>
                <a:lnTo>
                  <a:pt x="12192" y="537971"/>
                </a:lnTo>
                <a:lnTo>
                  <a:pt x="4572" y="603503"/>
                </a:lnTo>
                <a:lnTo>
                  <a:pt x="0" y="672083"/>
                </a:lnTo>
                <a:lnTo>
                  <a:pt x="12192" y="672083"/>
                </a:lnTo>
                <a:lnTo>
                  <a:pt x="12192" y="673607"/>
                </a:lnTo>
                <a:lnTo>
                  <a:pt x="16764" y="605027"/>
                </a:lnTo>
                <a:lnTo>
                  <a:pt x="24384" y="539495"/>
                </a:lnTo>
                <a:lnTo>
                  <a:pt x="33528" y="478535"/>
                </a:lnTo>
                <a:lnTo>
                  <a:pt x="47244" y="419100"/>
                </a:lnTo>
                <a:lnTo>
                  <a:pt x="62484" y="362711"/>
                </a:lnTo>
                <a:lnTo>
                  <a:pt x="62992" y="362711"/>
                </a:lnTo>
                <a:lnTo>
                  <a:pt x="80772" y="309371"/>
                </a:lnTo>
                <a:lnTo>
                  <a:pt x="102108" y="259079"/>
                </a:lnTo>
                <a:lnTo>
                  <a:pt x="124968" y="210311"/>
                </a:lnTo>
                <a:lnTo>
                  <a:pt x="150876" y="164591"/>
                </a:lnTo>
                <a:lnTo>
                  <a:pt x="178308" y="121919"/>
                </a:lnTo>
                <a:lnTo>
                  <a:pt x="179380" y="121919"/>
                </a:lnTo>
                <a:lnTo>
                  <a:pt x="207264" y="82295"/>
                </a:lnTo>
                <a:lnTo>
                  <a:pt x="205740" y="82295"/>
                </a:lnTo>
                <a:lnTo>
                  <a:pt x="237744" y="44195"/>
                </a:lnTo>
                <a:lnTo>
                  <a:pt x="271272" y="7619"/>
                </a:lnTo>
                <a:lnTo>
                  <a:pt x="262128" y="0"/>
                </a:lnTo>
                <a:close/>
              </a:path>
              <a:path w="271779" h="673735">
                <a:moveTo>
                  <a:pt x="62992" y="362711"/>
                </a:moveTo>
                <a:lnTo>
                  <a:pt x="62484" y="362711"/>
                </a:lnTo>
                <a:lnTo>
                  <a:pt x="62484" y="364235"/>
                </a:lnTo>
                <a:lnTo>
                  <a:pt x="62992" y="362711"/>
                </a:lnTo>
                <a:close/>
              </a:path>
              <a:path w="271779" h="673735">
                <a:moveTo>
                  <a:pt x="179380" y="121919"/>
                </a:moveTo>
                <a:lnTo>
                  <a:pt x="178308" y="121919"/>
                </a:lnTo>
                <a:lnTo>
                  <a:pt x="178308" y="123443"/>
                </a:lnTo>
                <a:lnTo>
                  <a:pt x="179380" y="1219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905999" y="3076943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0" y="3048"/>
                </a:moveTo>
                <a:lnTo>
                  <a:pt x="12191" y="30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05999" y="3006839"/>
            <a:ext cx="13970" cy="70485"/>
          </a:xfrm>
          <a:custGeom>
            <a:avLst/>
            <a:gdLst/>
            <a:ahLst/>
            <a:cxnLst/>
            <a:rect l="l" t="t" r="r" b="b"/>
            <a:pathLst>
              <a:path w="13970" h="70485">
                <a:moveTo>
                  <a:pt x="13715" y="0"/>
                </a:moveTo>
                <a:lnTo>
                  <a:pt x="1523" y="0"/>
                </a:lnTo>
                <a:lnTo>
                  <a:pt x="0" y="70103"/>
                </a:lnTo>
                <a:lnTo>
                  <a:pt x="12191" y="70103"/>
                </a:lnTo>
                <a:lnTo>
                  <a:pt x="13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17735" y="2686799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39" h="182880">
                <a:moveTo>
                  <a:pt x="89916" y="4572"/>
                </a:moveTo>
                <a:lnTo>
                  <a:pt x="51816" y="137265"/>
                </a:lnTo>
                <a:lnTo>
                  <a:pt x="57912" y="158496"/>
                </a:lnTo>
                <a:lnTo>
                  <a:pt x="45720" y="161544"/>
                </a:lnTo>
                <a:lnTo>
                  <a:pt x="51816" y="182879"/>
                </a:lnTo>
                <a:lnTo>
                  <a:pt x="57912" y="161544"/>
                </a:lnTo>
                <a:lnTo>
                  <a:pt x="100795" y="12192"/>
                </a:lnTo>
                <a:lnTo>
                  <a:pt x="96012" y="12192"/>
                </a:lnTo>
                <a:lnTo>
                  <a:pt x="102108" y="7620"/>
                </a:lnTo>
                <a:lnTo>
                  <a:pt x="89916" y="4572"/>
                </a:lnTo>
                <a:close/>
              </a:path>
              <a:path w="104139" h="182880">
                <a:moveTo>
                  <a:pt x="7620" y="0"/>
                </a:moveTo>
                <a:lnTo>
                  <a:pt x="0" y="0"/>
                </a:lnTo>
                <a:lnTo>
                  <a:pt x="1524" y="7620"/>
                </a:lnTo>
                <a:lnTo>
                  <a:pt x="45720" y="161544"/>
                </a:lnTo>
                <a:lnTo>
                  <a:pt x="45720" y="158496"/>
                </a:lnTo>
                <a:lnTo>
                  <a:pt x="51816" y="137265"/>
                </a:lnTo>
                <a:lnTo>
                  <a:pt x="13716" y="4572"/>
                </a:lnTo>
                <a:lnTo>
                  <a:pt x="7620" y="0"/>
                </a:lnTo>
                <a:close/>
              </a:path>
              <a:path w="104139" h="182880">
                <a:moveTo>
                  <a:pt x="51816" y="137265"/>
                </a:moveTo>
                <a:lnTo>
                  <a:pt x="45720" y="158496"/>
                </a:lnTo>
                <a:lnTo>
                  <a:pt x="45720" y="161544"/>
                </a:lnTo>
                <a:lnTo>
                  <a:pt x="57912" y="158496"/>
                </a:lnTo>
                <a:lnTo>
                  <a:pt x="51816" y="137265"/>
                </a:lnTo>
                <a:close/>
              </a:path>
              <a:path w="104139" h="182880">
                <a:moveTo>
                  <a:pt x="103632" y="0"/>
                </a:moveTo>
                <a:lnTo>
                  <a:pt x="51816" y="0"/>
                </a:lnTo>
                <a:lnTo>
                  <a:pt x="51816" y="12192"/>
                </a:lnTo>
                <a:lnTo>
                  <a:pt x="87728" y="12192"/>
                </a:lnTo>
                <a:lnTo>
                  <a:pt x="89916" y="4572"/>
                </a:lnTo>
                <a:lnTo>
                  <a:pt x="102717" y="4572"/>
                </a:lnTo>
                <a:lnTo>
                  <a:pt x="103632" y="0"/>
                </a:lnTo>
                <a:close/>
              </a:path>
              <a:path w="104139" h="182880">
                <a:moveTo>
                  <a:pt x="102108" y="7620"/>
                </a:moveTo>
                <a:lnTo>
                  <a:pt x="96012" y="12192"/>
                </a:lnTo>
                <a:lnTo>
                  <a:pt x="100795" y="12192"/>
                </a:lnTo>
                <a:lnTo>
                  <a:pt x="102108" y="7620"/>
                </a:lnTo>
                <a:close/>
              </a:path>
              <a:path w="104139" h="182880">
                <a:moveTo>
                  <a:pt x="102717" y="4572"/>
                </a:moveTo>
                <a:lnTo>
                  <a:pt x="89916" y="4572"/>
                </a:lnTo>
                <a:lnTo>
                  <a:pt x="102108" y="7620"/>
                </a:lnTo>
                <a:lnTo>
                  <a:pt x="102717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25355" y="2686799"/>
            <a:ext cx="44450" cy="12700"/>
          </a:xfrm>
          <a:custGeom>
            <a:avLst/>
            <a:gdLst/>
            <a:ahLst/>
            <a:cxnLst/>
            <a:rect l="l" t="t" r="r" b="b"/>
            <a:pathLst>
              <a:path w="44450" h="12700">
                <a:moveTo>
                  <a:pt x="0" y="6096"/>
                </a:moveTo>
                <a:lnTo>
                  <a:pt x="441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25355" y="2692895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5">
                <a:moveTo>
                  <a:pt x="88391" y="0"/>
                </a:moveTo>
                <a:lnTo>
                  <a:pt x="0" y="0"/>
                </a:lnTo>
                <a:lnTo>
                  <a:pt x="44196" y="153924"/>
                </a:lnTo>
                <a:lnTo>
                  <a:pt x="883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9551" y="2188451"/>
            <a:ext cx="0" cy="510540"/>
          </a:xfrm>
          <a:custGeom>
            <a:avLst/>
            <a:gdLst/>
            <a:ahLst/>
            <a:cxnLst/>
            <a:rect l="l" t="t" r="r" b="b"/>
            <a:pathLst>
              <a:path h="510539">
                <a:moveTo>
                  <a:pt x="0" y="0"/>
                </a:moveTo>
                <a:lnTo>
                  <a:pt x="0" y="51054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406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044944" y="1895970"/>
            <a:ext cx="117538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20" dirty="0">
                <a:latin typeface="Times New Roman"/>
                <a:cs typeface="Times New Roman"/>
              </a:rPr>
              <a:t>Global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20" dirty="0">
                <a:latin typeface="Times New Roman"/>
                <a:cs typeface="Times New Roman"/>
              </a:rPr>
              <a:t>point</a:t>
            </a:r>
            <a:r>
              <a:rPr sz="1500" spc="10" dirty="0">
                <a:latin typeface="Times New Roman"/>
                <a:cs typeface="Times New Roman"/>
              </a:rPr>
              <a:t>e</a:t>
            </a:r>
            <a:r>
              <a:rPr sz="1500" spc="15" dirty="0">
                <a:latin typeface="Times New Roman"/>
                <a:cs typeface="Times New Roman"/>
              </a:rPr>
              <a:t>r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06332" y="1940166"/>
            <a:ext cx="117538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20" dirty="0">
                <a:latin typeface="Times New Roman"/>
                <a:cs typeface="Times New Roman"/>
              </a:rPr>
              <a:t>Global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Times New Roman"/>
                <a:cs typeface="Times New Roman"/>
              </a:rPr>
              <a:t>pointer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76728" y="2113901"/>
            <a:ext cx="125349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20" dirty="0">
                <a:latin typeface="Times New Roman"/>
                <a:cs typeface="Times New Roman"/>
              </a:rPr>
              <a:t>I</a:t>
            </a:r>
            <a:r>
              <a:rPr sz="1500" spc="15" dirty="0">
                <a:latin typeface="Times New Roman"/>
                <a:cs typeface="Times New Roman"/>
              </a:rPr>
              <a:t>nternal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15" dirty="0">
                <a:latin typeface="Times New Roman"/>
                <a:cs typeface="Times New Roman"/>
              </a:rPr>
              <a:t>pointer</a:t>
            </a:r>
            <a:endParaRPr sz="1500">
              <a:latin typeface="Times New Roman"/>
              <a:cs typeface="Times New Roman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1229220" y="2898000"/>
          <a:ext cx="5349239" cy="685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9847"/>
                <a:gridCol w="1069848"/>
                <a:gridCol w="1069848"/>
                <a:gridCol w="1069848"/>
                <a:gridCol w="1069848"/>
              </a:tblGrid>
              <a:tr h="685799"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Obj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ct</a:t>
                      </a:r>
                      <a:r>
                        <a:rPr sz="15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Object</a:t>
                      </a:r>
                      <a:r>
                        <a:rPr sz="15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500" spc="10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5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7918"/>
            <a:ext cx="4995545" cy="17011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in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ngu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ges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25" dirty="0">
                <a:latin typeface="Lucida Sans"/>
                <a:cs typeface="Lucida Sans"/>
              </a:rPr>
              <a:t>k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J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a,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5" dirty="0" smtClean="0">
                <a:latin typeface="Lucida Sans"/>
                <a:cs typeface="Lucida Sans"/>
              </a:rPr>
              <a:t>C+</a:t>
            </a:r>
            <a:r>
              <a:rPr sz="2600" spc="-400" dirty="0" smtClean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spc="-4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have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mixed</a:t>
            </a:r>
            <a:r>
              <a:rPr sz="2600" spc="-10" dirty="0">
                <a:latin typeface="Lucida Sans"/>
                <a:cs typeface="Lucida Sans"/>
              </a:rPr>
              <a:t> wit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other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types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withi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 data structures,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implicit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tempo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ari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forth.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15038" rIns="0" bIns="0" rtlCol="0">
            <a:spAutoFit/>
          </a:bodyPr>
          <a:lstStyle/>
          <a:p>
            <a:pPr marL="387985" marR="5080">
              <a:lnSpc>
                <a:spcPts val="2700"/>
              </a:lnSpc>
            </a:pPr>
            <a:r>
              <a:rPr spc="-15" dirty="0"/>
              <a:t>Considerable</a:t>
            </a:r>
            <a:r>
              <a:rPr spc="-10" dirty="0"/>
              <a:t> </a:t>
            </a:r>
            <a:r>
              <a:rPr spc="-15" dirty="0"/>
              <a:t>information</a:t>
            </a:r>
            <a:r>
              <a:rPr spc="5" dirty="0"/>
              <a:t> </a:t>
            </a:r>
            <a:r>
              <a:rPr spc="-15" dirty="0"/>
              <a:t>about data</a:t>
            </a:r>
            <a:r>
              <a:rPr spc="10" dirty="0"/>
              <a:t> </a:t>
            </a:r>
            <a:r>
              <a:rPr spc="-15" dirty="0"/>
              <a:t>structures</a:t>
            </a:r>
            <a:r>
              <a:rPr spc="-10" dirty="0"/>
              <a:t> </a:t>
            </a:r>
            <a:r>
              <a:rPr spc="-20" dirty="0"/>
              <a:t>and</a:t>
            </a:r>
            <a:r>
              <a:rPr spc="5" dirty="0"/>
              <a:t> </a:t>
            </a:r>
            <a:r>
              <a:rPr spc="-5" dirty="0"/>
              <a:t>f</a:t>
            </a:r>
            <a:r>
              <a:rPr spc="-20" dirty="0"/>
              <a:t>rames</a:t>
            </a:r>
            <a:r>
              <a:rPr spc="5" dirty="0"/>
              <a:t> </a:t>
            </a:r>
            <a:r>
              <a:rPr spc="-15" dirty="0"/>
              <a:t>must</a:t>
            </a:r>
            <a:r>
              <a:rPr spc="-5" dirty="0"/>
              <a:t> </a:t>
            </a:r>
            <a:r>
              <a:rPr spc="-25" dirty="0"/>
              <a:t>b</a:t>
            </a:r>
            <a:r>
              <a:rPr spc="-15" dirty="0"/>
              <a:t>e</a:t>
            </a:r>
            <a:r>
              <a:rPr dirty="0"/>
              <a:t> </a:t>
            </a:r>
            <a:r>
              <a:rPr spc="-20" dirty="0"/>
              <a:t>availabl</a:t>
            </a:r>
            <a:r>
              <a:rPr spc="-15" dirty="0"/>
              <a:t>e</a:t>
            </a:r>
            <a:r>
              <a:rPr spc="5" dirty="0"/>
              <a:t> </a:t>
            </a:r>
            <a:r>
              <a:rPr spc="-20" dirty="0"/>
              <a:t>a</a:t>
            </a:r>
            <a:r>
              <a:rPr spc="-10" dirty="0"/>
              <a:t>t</a:t>
            </a:r>
            <a:r>
              <a:rPr dirty="0"/>
              <a:t> </a:t>
            </a:r>
            <a:r>
              <a:rPr spc="-15" dirty="0"/>
              <a:t>r</a:t>
            </a:r>
            <a:r>
              <a:rPr spc="5" dirty="0"/>
              <a:t>u</a:t>
            </a:r>
            <a:r>
              <a:rPr spc="-15" dirty="0"/>
              <a:t>n-</a:t>
            </a:r>
            <a:r>
              <a:rPr spc="-160" dirty="0"/>
              <a:t> </a:t>
            </a:r>
            <a:r>
              <a:rPr spc="-10" dirty="0"/>
              <a:t>tim</a:t>
            </a:r>
            <a:r>
              <a:rPr spc="-15" dirty="0"/>
              <a:t>e</a:t>
            </a:r>
            <a:r>
              <a:rPr spc="-10" dirty="0"/>
              <a:t> fo</a:t>
            </a:r>
            <a:r>
              <a:rPr spc="-15" dirty="0"/>
              <a:t>r</a:t>
            </a:r>
            <a:r>
              <a:rPr spc="-5" dirty="0"/>
              <a:t> </a:t>
            </a:r>
            <a:r>
              <a:rPr spc="-15" dirty="0"/>
              <a:t>this purpose.</a:t>
            </a:r>
            <a:r>
              <a:rPr spc="10" dirty="0"/>
              <a:t> </a:t>
            </a:r>
            <a:r>
              <a:rPr spc="-15" dirty="0"/>
              <a:t>In</a:t>
            </a:r>
            <a:r>
              <a:rPr dirty="0"/>
              <a:t> </a:t>
            </a:r>
            <a:r>
              <a:rPr spc="-15" dirty="0"/>
              <a:t>cases</a:t>
            </a:r>
            <a:r>
              <a:rPr spc="5" dirty="0"/>
              <a:t> </a:t>
            </a:r>
            <a:r>
              <a:rPr spc="-15" dirty="0"/>
              <a:t>where</a:t>
            </a:r>
            <a:r>
              <a:rPr spc="-10" dirty="0"/>
              <a:t> </a:t>
            </a:r>
            <a:r>
              <a:rPr spc="-15" dirty="0"/>
              <a:t>we</a:t>
            </a:r>
            <a:r>
              <a:rPr spc="-5" dirty="0"/>
              <a:t> </a:t>
            </a:r>
            <a:r>
              <a:rPr spc="-25" dirty="0"/>
              <a:t>c</a:t>
            </a:r>
            <a:r>
              <a:rPr spc="-10" dirty="0"/>
              <a:t>an’t</a:t>
            </a:r>
            <a:r>
              <a:rPr spc="-5" dirty="0"/>
              <a:t> </a:t>
            </a:r>
            <a:r>
              <a:rPr spc="-20" dirty="0"/>
              <a:t>be</a:t>
            </a:r>
            <a:r>
              <a:rPr dirty="0"/>
              <a:t> </a:t>
            </a:r>
            <a:r>
              <a:rPr spc="-15" dirty="0"/>
              <a:t>sure</a:t>
            </a:r>
            <a:r>
              <a:rPr spc="-5" dirty="0"/>
              <a:t> </a:t>
            </a:r>
            <a:r>
              <a:rPr spc="-10" dirty="0"/>
              <a:t>if</a:t>
            </a:r>
            <a:r>
              <a:rPr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15" dirty="0"/>
              <a:t>value</a:t>
            </a:r>
            <a:r>
              <a:rPr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20" dirty="0"/>
              <a:t>po</a:t>
            </a:r>
            <a:r>
              <a:rPr spc="-15" dirty="0"/>
              <a:t>i</a:t>
            </a:r>
            <a:r>
              <a:rPr spc="-10" dirty="0"/>
              <a:t>n</a:t>
            </a:r>
            <a:r>
              <a:rPr spc="-15" dirty="0"/>
              <a:t>ter</a:t>
            </a:r>
            <a:r>
              <a:rPr dirty="0"/>
              <a:t> </a:t>
            </a:r>
            <a:r>
              <a:rPr spc="-15" dirty="0"/>
              <a:t>or not,</a:t>
            </a:r>
            <a:r>
              <a:rPr spc="-10" dirty="0"/>
              <a:t> </a:t>
            </a:r>
            <a:r>
              <a:rPr spc="-15" dirty="0"/>
              <a:t>we</a:t>
            </a:r>
            <a:r>
              <a:rPr spc="-5" dirty="0"/>
              <a:t> </a:t>
            </a:r>
            <a:r>
              <a:rPr spc="-15" dirty="0"/>
              <a:t>may</a:t>
            </a:r>
            <a:r>
              <a:rPr spc="-10" dirty="0"/>
              <a:t> </a:t>
            </a:r>
            <a:r>
              <a:rPr spc="-20" dirty="0"/>
              <a:t>need</a:t>
            </a:r>
            <a:r>
              <a:rPr spc="-10"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spc="-20" dirty="0"/>
              <a:t>do</a:t>
            </a:r>
            <a:r>
              <a:rPr spc="-10" dirty="0"/>
              <a:t> </a:t>
            </a:r>
            <a:r>
              <a:rPr sz="2700" i="1" spc="-70" dirty="0">
                <a:latin typeface="Lucida Sans"/>
                <a:cs typeface="Lucida Sans"/>
              </a:rPr>
              <a:t>conservative</a:t>
            </a:r>
            <a:r>
              <a:rPr sz="2700" i="1" spc="-25" dirty="0">
                <a:latin typeface="Lucida Sans"/>
                <a:cs typeface="Lucida Sans"/>
              </a:rPr>
              <a:t> </a:t>
            </a:r>
            <a:r>
              <a:rPr sz="2700" i="1" spc="-110" dirty="0">
                <a:latin typeface="Lucida Sans"/>
                <a:cs typeface="Lucida Sans"/>
              </a:rPr>
              <a:t>garbag</a:t>
            </a:r>
            <a:r>
              <a:rPr sz="2700" i="1" spc="-100" dirty="0">
                <a:latin typeface="Lucida Sans"/>
                <a:cs typeface="Lucida Sans"/>
              </a:rPr>
              <a:t>e</a:t>
            </a:r>
            <a:r>
              <a:rPr sz="2700" i="1" spc="-55" dirty="0">
                <a:latin typeface="Lucida Sans"/>
                <a:cs typeface="Lucida Sans"/>
              </a:rPr>
              <a:t> </a:t>
            </a:r>
            <a:r>
              <a:rPr sz="2700" i="1" spc="-25" dirty="0">
                <a:latin typeface="Lucida Sans"/>
                <a:cs typeface="Lucida Sans"/>
              </a:rPr>
              <a:t>collection</a:t>
            </a:r>
            <a:r>
              <a:rPr spc="-10" dirty="0"/>
              <a:t>.</a:t>
            </a:r>
            <a:endParaRPr sz="27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883" y="5194842"/>
            <a:ext cx="5429885" cy="17011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60"/>
              </a:lnSpc>
            </a:pP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mark-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sweep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garbag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collecti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20" dirty="0">
                <a:latin typeface="Lucida Sans"/>
                <a:cs typeface="Lucida Sans"/>
              </a:rPr>
              <a:t>n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280"/>
              </a:spcBef>
            </a:pPr>
            <a:r>
              <a:rPr sz="2700" i="1" spc="-100" dirty="0">
                <a:latin typeface="Lucida Sans"/>
                <a:cs typeface="Lucida Sans"/>
              </a:rPr>
              <a:t>all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must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swept. This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costly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most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 dead.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We’d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efer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7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examine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700" i="1" spc="-55" dirty="0">
                <a:latin typeface="Lucida Sans"/>
                <a:cs typeface="Lucida Sans"/>
              </a:rPr>
              <a:t>only </a:t>
            </a:r>
            <a:r>
              <a:rPr sz="2600" spc="-15" dirty="0">
                <a:latin typeface="Lucida Sans"/>
                <a:cs typeface="Lucida Sans"/>
              </a:rPr>
              <a:t>live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cts.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Compaction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66" y="1677434"/>
            <a:ext cx="5238115" cy="6704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After the </a:t>
            </a:r>
            <a:r>
              <a:rPr sz="2600" spc="-20" dirty="0">
                <a:latin typeface="Lucida Sans"/>
                <a:cs typeface="Lucida Sans"/>
              </a:rPr>
              <a:t>sweep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phase,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iv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cts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st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buted throughout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hea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space.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This can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lead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poor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ality.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live</a:t>
            </a:r>
            <a:r>
              <a:rPr sz="2600" spc="-10" dirty="0">
                <a:latin typeface="Lucida Sans"/>
                <a:cs typeface="Lucida Sans"/>
              </a:rPr>
              <a:t> obj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ct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sp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</a:t>
            </a:r>
            <a:r>
              <a:rPr sz="2600" spc="-15" dirty="0">
                <a:latin typeface="Lucida Sans"/>
                <a:cs typeface="Lucida Sans"/>
              </a:rPr>
              <a:t>ny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memory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pages,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paging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overhead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increased.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Cache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locality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degraded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too.</a:t>
            </a:r>
            <a:endParaRPr sz="2600" dirty="0">
              <a:latin typeface="Lucida Sans"/>
              <a:cs typeface="Lucida Sans"/>
            </a:endParaRPr>
          </a:p>
          <a:p>
            <a:pPr marL="12700" marR="82550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add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700" i="1" spc="-50" dirty="0">
                <a:latin typeface="Lucida Sans"/>
                <a:cs typeface="Lucida Sans"/>
              </a:rPr>
              <a:t>compaction</a:t>
            </a:r>
            <a:r>
              <a:rPr sz="2700" i="1" spc="-25" dirty="0">
                <a:latin typeface="Lucida Sans"/>
                <a:cs typeface="Lucida Sans"/>
              </a:rPr>
              <a:t> </a:t>
            </a:r>
            <a:r>
              <a:rPr sz="2700" i="1" spc="-65" dirty="0">
                <a:latin typeface="Lucida Sans"/>
                <a:cs typeface="Lucida Sans"/>
              </a:rPr>
              <a:t>phase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mark-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sweep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garbage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collection.</a:t>
            </a:r>
            <a:endParaRPr sz="2600" dirty="0">
              <a:latin typeface="Lucida Sans"/>
              <a:cs typeface="Lucida Sans"/>
            </a:endParaRPr>
          </a:p>
          <a:p>
            <a:pPr marL="12700" marR="66675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After l</a:t>
            </a:r>
            <a:r>
              <a:rPr sz="2600" spc="-10" dirty="0">
                <a:latin typeface="Lucida Sans"/>
                <a:cs typeface="Lucida Sans"/>
              </a:rPr>
              <a:t>iv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identified, they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laced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together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one</a:t>
            </a:r>
            <a:r>
              <a:rPr sz="2600" spc="-15" dirty="0">
                <a:latin typeface="Lucida Sans"/>
                <a:cs typeface="Lucida Sans"/>
              </a:rPr>
              <a:t> 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5" dirty="0">
                <a:latin typeface="Lucida Sans"/>
                <a:cs typeface="Lucida Sans"/>
              </a:rPr>
              <a:t>eap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in</a:t>
            </a:r>
            <a:r>
              <a:rPr sz="2600" spc="-15" dirty="0">
                <a:latin typeface="Lucida Sans"/>
                <a:cs typeface="Lucida Sans"/>
              </a:rPr>
              <a:t>vol</a:t>
            </a:r>
            <a:r>
              <a:rPr sz="2600" spc="-5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es another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tracing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phase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which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glob</a:t>
            </a:r>
            <a:r>
              <a:rPr sz="2600" spc="-20" dirty="0">
                <a:latin typeface="Lucida Sans"/>
                <a:cs typeface="Lucida Sans"/>
              </a:rPr>
              <a:t>al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internal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15" dirty="0">
                <a:latin typeface="Lucida Sans"/>
                <a:cs typeface="Lucida Sans"/>
              </a:rPr>
              <a:t> pointers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foun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adjusted 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reflect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object’s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new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tio</a:t>
            </a:r>
            <a:r>
              <a:rPr sz="2600" spc="-10" dirty="0">
                <a:latin typeface="Lucida Sans"/>
                <a:cs typeface="Lucida Sans"/>
              </a:rPr>
              <a:t>n.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4851401"/>
            <a:ext cx="5427980" cy="3886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397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Compac</a:t>
            </a:r>
            <a:r>
              <a:rPr sz="2600" spc="-25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on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merges together</a:t>
            </a:r>
            <a:r>
              <a:rPr sz="2600" spc="-10" dirty="0">
                <a:latin typeface="Lucida Sans"/>
                <a:cs typeface="Lucida Sans"/>
              </a:rPr>
              <a:t> free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 into</a:t>
            </a:r>
            <a:r>
              <a:rPr sz="2600" spc="-20" dirty="0">
                <a:latin typeface="Lucida Sans"/>
                <a:cs typeface="Lucida Sans"/>
              </a:rPr>
              <a:t> one </a:t>
            </a:r>
            <a:r>
              <a:rPr sz="2600" spc="-15" dirty="0">
                <a:latin typeface="Lucida Sans"/>
                <a:cs typeface="Lucida Sans"/>
              </a:rPr>
              <a:t>large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block of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free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hea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space.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Fragments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 no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ger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oblem.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Moreo</a:t>
            </a:r>
            <a:r>
              <a:rPr sz="2600" dirty="0">
                <a:latin typeface="Lucida Sans"/>
                <a:cs typeface="Lucida Sans"/>
              </a:rPr>
              <a:t>v</a:t>
            </a:r>
            <a:r>
              <a:rPr sz="2600" spc="-15" dirty="0">
                <a:latin typeface="Lucida Sans"/>
                <a:cs typeface="Lucida Sans"/>
              </a:rPr>
              <a:t>er,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allocation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great</a:t>
            </a:r>
            <a:r>
              <a:rPr sz="2600" spc="-2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simpl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fied. </a:t>
            </a:r>
            <a:r>
              <a:rPr sz="2600" spc="-20" dirty="0">
                <a:latin typeface="Lucida Sans"/>
                <a:cs typeface="Lucida Sans"/>
              </a:rPr>
              <a:t>Us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20" dirty="0">
                <a:latin typeface="Lucida Sans"/>
                <a:cs typeface="Lucida Sans"/>
              </a:rPr>
              <a:t>end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heap”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pointer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whenever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heap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request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received,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 heap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adjusted,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making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allocation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no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more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lex than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stac</a:t>
            </a:r>
            <a:r>
              <a:rPr sz="2600" spc="-20" dirty="0">
                <a:latin typeface="Lucida Sans"/>
                <a:cs typeface="Lucida Sans"/>
              </a:rPr>
              <a:t>k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ocat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on.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97367" y="3564623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39" h="182879">
                <a:moveTo>
                  <a:pt x="89916" y="4572"/>
                </a:moveTo>
                <a:lnTo>
                  <a:pt x="51816" y="137265"/>
                </a:lnTo>
                <a:lnTo>
                  <a:pt x="57912" y="158496"/>
                </a:lnTo>
                <a:lnTo>
                  <a:pt x="45719" y="161544"/>
                </a:lnTo>
                <a:lnTo>
                  <a:pt x="51816" y="182880"/>
                </a:lnTo>
                <a:lnTo>
                  <a:pt x="57912" y="161544"/>
                </a:lnTo>
                <a:lnTo>
                  <a:pt x="100795" y="12192"/>
                </a:lnTo>
                <a:lnTo>
                  <a:pt x="96012" y="12192"/>
                </a:lnTo>
                <a:lnTo>
                  <a:pt x="102107" y="7620"/>
                </a:lnTo>
                <a:lnTo>
                  <a:pt x="89916" y="4572"/>
                </a:lnTo>
                <a:close/>
              </a:path>
              <a:path w="104139" h="182879">
                <a:moveTo>
                  <a:pt x="7619" y="0"/>
                </a:moveTo>
                <a:lnTo>
                  <a:pt x="0" y="0"/>
                </a:lnTo>
                <a:lnTo>
                  <a:pt x="1524" y="7620"/>
                </a:lnTo>
                <a:lnTo>
                  <a:pt x="45719" y="161544"/>
                </a:lnTo>
                <a:lnTo>
                  <a:pt x="45719" y="158496"/>
                </a:lnTo>
                <a:lnTo>
                  <a:pt x="51816" y="137265"/>
                </a:lnTo>
                <a:lnTo>
                  <a:pt x="13716" y="4572"/>
                </a:lnTo>
                <a:lnTo>
                  <a:pt x="7619" y="0"/>
                </a:lnTo>
                <a:close/>
              </a:path>
              <a:path w="104139" h="182879">
                <a:moveTo>
                  <a:pt x="51816" y="137265"/>
                </a:moveTo>
                <a:lnTo>
                  <a:pt x="45719" y="158496"/>
                </a:lnTo>
                <a:lnTo>
                  <a:pt x="45719" y="161544"/>
                </a:lnTo>
                <a:lnTo>
                  <a:pt x="57912" y="158496"/>
                </a:lnTo>
                <a:lnTo>
                  <a:pt x="51816" y="137265"/>
                </a:lnTo>
                <a:close/>
              </a:path>
              <a:path w="104139" h="182879">
                <a:moveTo>
                  <a:pt x="103631" y="0"/>
                </a:moveTo>
                <a:lnTo>
                  <a:pt x="51816" y="0"/>
                </a:lnTo>
                <a:lnTo>
                  <a:pt x="51816" y="12192"/>
                </a:lnTo>
                <a:lnTo>
                  <a:pt x="87728" y="12192"/>
                </a:lnTo>
                <a:lnTo>
                  <a:pt x="89916" y="4572"/>
                </a:lnTo>
                <a:lnTo>
                  <a:pt x="102717" y="4572"/>
                </a:lnTo>
                <a:lnTo>
                  <a:pt x="103631" y="0"/>
                </a:lnTo>
                <a:close/>
              </a:path>
              <a:path w="104139" h="182879">
                <a:moveTo>
                  <a:pt x="102107" y="7620"/>
                </a:moveTo>
                <a:lnTo>
                  <a:pt x="96012" y="12192"/>
                </a:lnTo>
                <a:lnTo>
                  <a:pt x="100795" y="12192"/>
                </a:lnTo>
                <a:lnTo>
                  <a:pt x="102107" y="7620"/>
                </a:lnTo>
                <a:close/>
              </a:path>
              <a:path w="104139" h="182879">
                <a:moveTo>
                  <a:pt x="102717" y="4572"/>
                </a:moveTo>
                <a:lnTo>
                  <a:pt x="89916" y="4572"/>
                </a:lnTo>
                <a:lnTo>
                  <a:pt x="102107" y="7620"/>
                </a:lnTo>
                <a:lnTo>
                  <a:pt x="102717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04987" y="3564623"/>
            <a:ext cx="44450" cy="12700"/>
          </a:xfrm>
          <a:custGeom>
            <a:avLst/>
            <a:gdLst/>
            <a:ahLst/>
            <a:cxnLst/>
            <a:rect l="l" t="t" r="r" b="b"/>
            <a:pathLst>
              <a:path w="44450" h="12700">
                <a:moveTo>
                  <a:pt x="0" y="6096"/>
                </a:moveTo>
                <a:lnTo>
                  <a:pt x="441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04987" y="3570719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4">
                <a:moveTo>
                  <a:pt x="88392" y="0"/>
                </a:moveTo>
                <a:lnTo>
                  <a:pt x="0" y="0"/>
                </a:lnTo>
                <a:lnTo>
                  <a:pt x="44196" y="153924"/>
                </a:lnTo>
                <a:lnTo>
                  <a:pt x="883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49183" y="3111995"/>
            <a:ext cx="0" cy="464820"/>
          </a:xfrm>
          <a:custGeom>
            <a:avLst/>
            <a:gdLst/>
            <a:ahLst/>
            <a:cxnLst/>
            <a:rect l="l" t="t" r="r" b="b"/>
            <a:pathLst>
              <a:path h="464820">
                <a:moveTo>
                  <a:pt x="0" y="0"/>
                </a:moveTo>
                <a:lnTo>
                  <a:pt x="0" y="46482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78823" y="3831323"/>
            <a:ext cx="960119" cy="640080"/>
          </a:xfrm>
          <a:custGeom>
            <a:avLst/>
            <a:gdLst/>
            <a:ahLst/>
            <a:cxnLst/>
            <a:rect l="l" t="t" r="r" b="b"/>
            <a:pathLst>
              <a:path w="960120" h="640079">
                <a:moveTo>
                  <a:pt x="0" y="0"/>
                </a:moveTo>
                <a:lnTo>
                  <a:pt x="960119" y="0"/>
                </a:lnTo>
                <a:lnTo>
                  <a:pt x="960119" y="640080"/>
                </a:lnTo>
                <a:lnTo>
                  <a:pt x="0" y="6400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3823" y="3832847"/>
            <a:ext cx="1959864" cy="6400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38943" y="4149839"/>
            <a:ext cx="938530" cy="0"/>
          </a:xfrm>
          <a:custGeom>
            <a:avLst/>
            <a:gdLst/>
            <a:ahLst/>
            <a:cxnLst/>
            <a:rect l="l" t="t" r="r" b="b"/>
            <a:pathLst>
              <a:path w="938529">
                <a:moveTo>
                  <a:pt x="0" y="0"/>
                </a:moveTo>
                <a:lnTo>
                  <a:pt x="93814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38943" y="3832847"/>
            <a:ext cx="960119" cy="640080"/>
          </a:xfrm>
          <a:custGeom>
            <a:avLst/>
            <a:gdLst/>
            <a:ahLst/>
            <a:cxnLst/>
            <a:rect l="l" t="t" r="r" b="b"/>
            <a:pathLst>
              <a:path w="960120" h="640079">
                <a:moveTo>
                  <a:pt x="0" y="0"/>
                </a:moveTo>
                <a:lnTo>
                  <a:pt x="960120" y="0"/>
                </a:lnTo>
                <a:lnTo>
                  <a:pt x="960120" y="640080"/>
                </a:lnTo>
                <a:lnTo>
                  <a:pt x="0" y="6400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68839" y="3645395"/>
            <a:ext cx="104139" cy="187960"/>
          </a:xfrm>
          <a:custGeom>
            <a:avLst/>
            <a:gdLst/>
            <a:ahLst/>
            <a:cxnLst/>
            <a:rect l="l" t="t" r="r" b="b"/>
            <a:pathLst>
              <a:path w="104139" h="187960">
                <a:moveTo>
                  <a:pt x="102107" y="6096"/>
                </a:moveTo>
                <a:lnTo>
                  <a:pt x="97536" y="12192"/>
                </a:lnTo>
                <a:lnTo>
                  <a:pt x="88929" y="13421"/>
                </a:lnTo>
                <a:lnTo>
                  <a:pt x="71712" y="141319"/>
                </a:lnTo>
                <a:lnTo>
                  <a:pt x="80772" y="161544"/>
                </a:lnTo>
                <a:lnTo>
                  <a:pt x="68579" y="167639"/>
                </a:lnTo>
                <a:lnTo>
                  <a:pt x="77724" y="187451"/>
                </a:lnTo>
                <a:lnTo>
                  <a:pt x="80772" y="164592"/>
                </a:lnTo>
                <a:lnTo>
                  <a:pt x="102107" y="6096"/>
                </a:lnTo>
                <a:close/>
              </a:path>
              <a:path w="104139" h="187960">
                <a:moveTo>
                  <a:pt x="7619" y="12192"/>
                </a:moveTo>
                <a:lnTo>
                  <a:pt x="0" y="13716"/>
                </a:lnTo>
                <a:lnTo>
                  <a:pt x="3048" y="21336"/>
                </a:lnTo>
                <a:lnTo>
                  <a:pt x="68579" y="167639"/>
                </a:lnTo>
                <a:lnTo>
                  <a:pt x="68579" y="164592"/>
                </a:lnTo>
                <a:lnTo>
                  <a:pt x="71712" y="141319"/>
                </a:lnTo>
                <a:lnTo>
                  <a:pt x="15239" y="15239"/>
                </a:lnTo>
                <a:lnTo>
                  <a:pt x="7619" y="12192"/>
                </a:lnTo>
                <a:close/>
              </a:path>
              <a:path w="104139" h="187960">
                <a:moveTo>
                  <a:pt x="71712" y="141319"/>
                </a:moveTo>
                <a:lnTo>
                  <a:pt x="68579" y="164592"/>
                </a:lnTo>
                <a:lnTo>
                  <a:pt x="68579" y="167639"/>
                </a:lnTo>
                <a:lnTo>
                  <a:pt x="80772" y="161544"/>
                </a:lnTo>
                <a:lnTo>
                  <a:pt x="71712" y="141319"/>
                </a:lnTo>
                <a:close/>
              </a:path>
              <a:path w="104139" h="187960">
                <a:moveTo>
                  <a:pt x="103631" y="0"/>
                </a:moveTo>
                <a:lnTo>
                  <a:pt x="94487" y="0"/>
                </a:lnTo>
                <a:lnTo>
                  <a:pt x="51815" y="6096"/>
                </a:lnTo>
                <a:lnTo>
                  <a:pt x="54863" y="18287"/>
                </a:lnTo>
                <a:lnTo>
                  <a:pt x="88929" y="13421"/>
                </a:lnTo>
                <a:lnTo>
                  <a:pt x="89915" y="6096"/>
                </a:lnTo>
                <a:lnTo>
                  <a:pt x="102107" y="6096"/>
                </a:lnTo>
                <a:lnTo>
                  <a:pt x="103631" y="0"/>
                </a:lnTo>
                <a:close/>
              </a:path>
              <a:path w="104139" h="187960">
                <a:moveTo>
                  <a:pt x="102107" y="6096"/>
                </a:moveTo>
                <a:lnTo>
                  <a:pt x="89915" y="6096"/>
                </a:lnTo>
                <a:lnTo>
                  <a:pt x="88929" y="13421"/>
                </a:lnTo>
                <a:lnTo>
                  <a:pt x="97536" y="12192"/>
                </a:lnTo>
                <a:lnTo>
                  <a:pt x="102107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6459" y="3651491"/>
            <a:ext cx="47625" cy="18415"/>
          </a:xfrm>
          <a:custGeom>
            <a:avLst/>
            <a:gdLst/>
            <a:ahLst/>
            <a:cxnLst/>
            <a:rect l="l" t="t" r="r" b="b"/>
            <a:pathLst>
              <a:path w="47625" h="18414">
                <a:moveTo>
                  <a:pt x="44196" y="0"/>
                </a:moveTo>
                <a:lnTo>
                  <a:pt x="0" y="6096"/>
                </a:lnTo>
                <a:lnTo>
                  <a:pt x="3048" y="18287"/>
                </a:lnTo>
                <a:lnTo>
                  <a:pt x="47244" y="12191"/>
                </a:lnTo>
                <a:lnTo>
                  <a:pt x="441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77983" y="3651491"/>
            <a:ext cx="86995" cy="158750"/>
          </a:xfrm>
          <a:custGeom>
            <a:avLst/>
            <a:gdLst/>
            <a:ahLst/>
            <a:cxnLst/>
            <a:rect l="l" t="t" r="r" b="b"/>
            <a:pathLst>
              <a:path w="86995" h="158750">
                <a:moveTo>
                  <a:pt x="86868" y="0"/>
                </a:moveTo>
                <a:lnTo>
                  <a:pt x="0" y="12191"/>
                </a:lnTo>
                <a:lnTo>
                  <a:pt x="65532" y="158496"/>
                </a:lnTo>
                <a:lnTo>
                  <a:pt x="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14559" y="3651491"/>
            <a:ext cx="12700" cy="7620"/>
          </a:xfrm>
          <a:custGeom>
            <a:avLst/>
            <a:gdLst/>
            <a:ahLst/>
            <a:cxnLst/>
            <a:rect l="l" t="t" r="r" b="b"/>
            <a:pathLst>
              <a:path w="12700" h="7620">
                <a:moveTo>
                  <a:pt x="12192" y="0"/>
                </a:moveTo>
                <a:lnTo>
                  <a:pt x="0" y="1524"/>
                </a:lnTo>
                <a:lnTo>
                  <a:pt x="0" y="7620"/>
                </a:lnTo>
                <a:lnTo>
                  <a:pt x="12192" y="6096"/>
                </a:lnTo>
                <a:lnTo>
                  <a:pt x="121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25355" y="3374123"/>
            <a:ext cx="501650" cy="279400"/>
          </a:xfrm>
          <a:custGeom>
            <a:avLst/>
            <a:gdLst/>
            <a:ahLst/>
            <a:cxnLst/>
            <a:rect l="l" t="t" r="r" b="b"/>
            <a:pathLst>
              <a:path w="501650" h="279400">
                <a:moveTo>
                  <a:pt x="483870" y="187452"/>
                </a:moveTo>
                <a:lnTo>
                  <a:pt x="470915" y="187452"/>
                </a:lnTo>
                <a:lnTo>
                  <a:pt x="478536" y="217932"/>
                </a:lnTo>
                <a:lnTo>
                  <a:pt x="489203" y="278892"/>
                </a:lnTo>
                <a:lnTo>
                  <a:pt x="501396" y="277368"/>
                </a:lnTo>
                <a:lnTo>
                  <a:pt x="490727" y="216408"/>
                </a:lnTo>
                <a:lnTo>
                  <a:pt x="490727" y="214884"/>
                </a:lnTo>
                <a:lnTo>
                  <a:pt x="483870" y="187452"/>
                </a:lnTo>
                <a:close/>
              </a:path>
              <a:path w="501650" h="279400">
                <a:moveTo>
                  <a:pt x="295656" y="0"/>
                </a:moveTo>
                <a:lnTo>
                  <a:pt x="294132" y="0"/>
                </a:lnTo>
                <a:lnTo>
                  <a:pt x="262127" y="1524"/>
                </a:lnTo>
                <a:lnTo>
                  <a:pt x="227075" y="6096"/>
                </a:lnTo>
                <a:lnTo>
                  <a:pt x="225551" y="6096"/>
                </a:lnTo>
                <a:lnTo>
                  <a:pt x="187451" y="16764"/>
                </a:lnTo>
                <a:lnTo>
                  <a:pt x="129539" y="38100"/>
                </a:lnTo>
                <a:lnTo>
                  <a:pt x="129539" y="39624"/>
                </a:lnTo>
                <a:lnTo>
                  <a:pt x="108203" y="48768"/>
                </a:lnTo>
                <a:lnTo>
                  <a:pt x="106679" y="48768"/>
                </a:lnTo>
                <a:lnTo>
                  <a:pt x="86867" y="60960"/>
                </a:lnTo>
                <a:lnTo>
                  <a:pt x="53339" y="92964"/>
                </a:lnTo>
                <a:lnTo>
                  <a:pt x="27432" y="138684"/>
                </a:lnTo>
                <a:lnTo>
                  <a:pt x="27432" y="140208"/>
                </a:lnTo>
                <a:lnTo>
                  <a:pt x="15239" y="170688"/>
                </a:lnTo>
                <a:lnTo>
                  <a:pt x="13715" y="170688"/>
                </a:lnTo>
                <a:lnTo>
                  <a:pt x="0" y="208788"/>
                </a:lnTo>
                <a:lnTo>
                  <a:pt x="12191" y="211836"/>
                </a:lnTo>
                <a:lnTo>
                  <a:pt x="12191" y="213360"/>
                </a:lnTo>
                <a:lnTo>
                  <a:pt x="25908" y="175260"/>
                </a:lnTo>
                <a:lnTo>
                  <a:pt x="38100" y="144779"/>
                </a:lnTo>
                <a:lnTo>
                  <a:pt x="50291" y="120396"/>
                </a:lnTo>
                <a:lnTo>
                  <a:pt x="63028" y="100584"/>
                </a:lnTo>
                <a:lnTo>
                  <a:pt x="62484" y="100584"/>
                </a:lnTo>
                <a:lnTo>
                  <a:pt x="77724" y="83820"/>
                </a:lnTo>
                <a:lnTo>
                  <a:pt x="94487" y="70103"/>
                </a:lnTo>
                <a:lnTo>
                  <a:pt x="95440" y="70103"/>
                </a:lnTo>
                <a:lnTo>
                  <a:pt x="112775" y="59436"/>
                </a:lnTo>
                <a:lnTo>
                  <a:pt x="134112" y="50292"/>
                </a:lnTo>
                <a:lnTo>
                  <a:pt x="192024" y="28955"/>
                </a:lnTo>
                <a:lnTo>
                  <a:pt x="190500" y="28955"/>
                </a:lnTo>
                <a:lnTo>
                  <a:pt x="228600" y="18288"/>
                </a:lnTo>
                <a:lnTo>
                  <a:pt x="263651" y="13716"/>
                </a:lnTo>
                <a:lnTo>
                  <a:pt x="262127" y="13716"/>
                </a:lnTo>
                <a:lnTo>
                  <a:pt x="294132" y="12192"/>
                </a:lnTo>
                <a:lnTo>
                  <a:pt x="352044" y="12192"/>
                </a:lnTo>
                <a:lnTo>
                  <a:pt x="350520" y="10668"/>
                </a:lnTo>
                <a:lnTo>
                  <a:pt x="324612" y="3048"/>
                </a:lnTo>
                <a:lnTo>
                  <a:pt x="295656" y="0"/>
                </a:lnTo>
                <a:close/>
              </a:path>
              <a:path w="501650" h="279400">
                <a:moveTo>
                  <a:pt x="439928" y="85344"/>
                </a:moveTo>
                <a:lnTo>
                  <a:pt x="425196" y="85344"/>
                </a:lnTo>
                <a:lnTo>
                  <a:pt x="440436" y="108203"/>
                </a:lnTo>
                <a:lnTo>
                  <a:pt x="452627" y="134112"/>
                </a:lnTo>
                <a:lnTo>
                  <a:pt x="463296" y="161544"/>
                </a:lnTo>
                <a:lnTo>
                  <a:pt x="461772" y="161544"/>
                </a:lnTo>
                <a:lnTo>
                  <a:pt x="470915" y="188976"/>
                </a:lnTo>
                <a:lnTo>
                  <a:pt x="470915" y="187452"/>
                </a:lnTo>
                <a:lnTo>
                  <a:pt x="483870" y="187452"/>
                </a:lnTo>
                <a:lnTo>
                  <a:pt x="483108" y="184404"/>
                </a:lnTo>
                <a:lnTo>
                  <a:pt x="473963" y="156972"/>
                </a:lnTo>
                <a:lnTo>
                  <a:pt x="463296" y="129540"/>
                </a:lnTo>
                <a:lnTo>
                  <a:pt x="451103" y="103632"/>
                </a:lnTo>
                <a:lnTo>
                  <a:pt x="451103" y="102108"/>
                </a:lnTo>
                <a:lnTo>
                  <a:pt x="439928" y="85344"/>
                </a:lnTo>
                <a:close/>
              </a:path>
              <a:path w="501650" h="279400">
                <a:moveTo>
                  <a:pt x="64008" y="99060"/>
                </a:moveTo>
                <a:lnTo>
                  <a:pt x="62484" y="100584"/>
                </a:lnTo>
                <a:lnTo>
                  <a:pt x="63028" y="100584"/>
                </a:lnTo>
                <a:lnTo>
                  <a:pt x="64008" y="99060"/>
                </a:lnTo>
                <a:close/>
              </a:path>
              <a:path w="501650" h="279400">
                <a:moveTo>
                  <a:pt x="409263" y="48768"/>
                </a:moveTo>
                <a:lnTo>
                  <a:pt x="391667" y="48768"/>
                </a:lnTo>
                <a:lnTo>
                  <a:pt x="409956" y="65532"/>
                </a:lnTo>
                <a:lnTo>
                  <a:pt x="408432" y="65532"/>
                </a:lnTo>
                <a:lnTo>
                  <a:pt x="425196" y="86868"/>
                </a:lnTo>
                <a:lnTo>
                  <a:pt x="425196" y="85344"/>
                </a:lnTo>
                <a:lnTo>
                  <a:pt x="439928" y="85344"/>
                </a:lnTo>
                <a:lnTo>
                  <a:pt x="435863" y="79248"/>
                </a:lnTo>
                <a:lnTo>
                  <a:pt x="434339" y="79248"/>
                </a:lnTo>
                <a:lnTo>
                  <a:pt x="417575" y="57912"/>
                </a:lnTo>
                <a:lnTo>
                  <a:pt x="417575" y="56388"/>
                </a:lnTo>
                <a:lnTo>
                  <a:pt x="409263" y="48768"/>
                </a:lnTo>
                <a:close/>
              </a:path>
              <a:path w="501650" h="279400">
                <a:moveTo>
                  <a:pt x="95440" y="70103"/>
                </a:moveTo>
                <a:lnTo>
                  <a:pt x="94487" y="70103"/>
                </a:lnTo>
                <a:lnTo>
                  <a:pt x="92963" y="71627"/>
                </a:lnTo>
                <a:lnTo>
                  <a:pt x="95440" y="70103"/>
                </a:lnTo>
                <a:close/>
              </a:path>
              <a:path w="501650" h="279400">
                <a:moveTo>
                  <a:pt x="352044" y="12192"/>
                </a:moveTo>
                <a:lnTo>
                  <a:pt x="294132" y="12192"/>
                </a:lnTo>
                <a:lnTo>
                  <a:pt x="323088" y="15240"/>
                </a:lnTo>
                <a:lnTo>
                  <a:pt x="321563" y="15240"/>
                </a:lnTo>
                <a:lnTo>
                  <a:pt x="347472" y="22860"/>
                </a:lnTo>
                <a:lnTo>
                  <a:pt x="345948" y="22860"/>
                </a:lnTo>
                <a:lnTo>
                  <a:pt x="370332" y="35051"/>
                </a:lnTo>
                <a:lnTo>
                  <a:pt x="391667" y="50292"/>
                </a:lnTo>
                <a:lnTo>
                  <a:pt x="391667" y="48768"/>
                </a:lnTo>
                <a:lnTo>
                  <a:pt x="409263" y="48768"/>
                </a:lnTo>
                <a:lnTo>
                  <a:pt x="399288" y="39624"/>
                </a:lnTo>
                <a:lnTo>
                  <a:pt x="377951" y="24384"/>
                </a:lnTo>
                <a:lnTo>
                  <a:pt x="376427" y="24384"/>
                </a:lnTo>
                <a:lnTo>
                  <a:pt x="352044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94875" y="3582911"/>
            <a:ext cx="43180" cy="100965"/>
          </a:xfrm>
          <a:custGeom>
            <a:avLst/>
            <a:gdLst/>
            <a:ahLst/>
            <a:cxnLst/>
            <a:rect l="l" t="t" r="r" b="b"/>
            <a:pathLst>
              <a:path w="43179" h="100964">
                <a:moveTo>
                  <a:pt x="30479" y="0"/>
                </a:moveTo>
                <a:lnTo>
                  <a:pt x="0" y="97535"/>
                </a:lnTo>
                <a:lnTo>
                  <a:pt x="12191" y="100583"/>
                </a:lnTo>
                <a:lnTo>
                  <a:pt x="42671" y="3047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98863" y="3991343"/>
            <a:ext cx="13970" cy="9525"/>
          </a:xfrm>
          <a:custGeom>
            <a:avLst/>
            <a:gdLst/>
            <a:ahLst/>
            <a:cxnLst/>
            <a:rect l="l" t="t" r="r" b="b"/>
            <a:pathLst>
              <a:path w="13969" h="9525">
                <a:moveTo>
                  <a:pt x="1524" y="0"/>
                </a:moveTo>
                <a:lnTo>
                  <a:pt x="0" y="6096"/>
                </a:lnTo>
                <a:lnTo>
                  <a:pt x="12192" y="9144"/>
                </a:lnTo>
                <a:lnTo>
                  <a:pt x="13716" y="3048"/>
                </a:lnTo>
                <a:lnTo>
                  <a:pt x="15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00387" y="3680447"/>
            <a:ext cx="106680" cy="314325"/>
          </a:xfrm>
          <a:custGeom>
            <a:avLst/>
            <a:gdLst/>
            <a:ahLst/>
            <a:cxnLst/>
            <a:rect l="l" t="t" r="r" b="b"/>
            <a:pathLst>
              <a:path w="106679" h="314325">
                <a:moveTo>
                  <a:pt x="94488" y="0"/>
                </a:moveTo>
                <a:lnTo>
                  <a:pt x="0" y="310896"/>
                </a:lnTo>
                <a:lnTo>
                  <a:pt x="12192" y="313944"/>
                </a:lnTo>
                <a:lnTo>
                  <a:pt x="106680" y="3048"/>
                </a:lnTo>
                <a:lnTo>
                  <a:pt x="944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43771" y="3578339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39" h="182879">
                <a:moveTo>
                  <a:pt x="89915" y="6095"/>
                </a:moveTo>
                <a:lnTo>
                  <a:pt x="49218" y="137377"/>
                </a:lnTo>
                <a:lnTo>
                  <a:pt x="54863" y="158495"/>
                </a:lnTo>
                <a:lnTo>
                  <a:pt x="42671" y="161543"/>
                </a:lnTo>
                <a:lnTo>
                  <a:pt x="48767" y="182879"/>
                </a:lnTo>
                <a:lnTo>
                  <a:pt x="54863" y="161543"/>
                </a:lnTo>
                <a:lnTo>
                  <a:pt x="100690" y="13715"/>
                </a:lnTo>
                <a:lnTo>
                  <a:pt x="96012" y="13715"/>
                </a:lnTo>
                <a:lnTo>
                  <a:pt x="102107" y="9143"/>
                </a:lnTo>
                <a:lnTo>
                  <a:pt x="89915" y="6095"/>
                </a:lnTo>
                <a:close/>
              </a:path>
              <a:path w="104139" h="182879">
                <a:moveTo>
                  <a:pt x="7619" y="0"/>
                </a:moveTo>
                <a:lnTo>
                  <a:pt x="0" y="0"/>
                </a:lnTo>
                <a:lnTo>
                  <a:pt x="1523" y="7619"/>
                </a:lnTo>
                <a:lnTo>
                  <a:pt x="42671" y="161543"/>
                </a:lnTo>
                <a:lnTo>
                  <a:pt x="42671" y="158495"/>
                </a:lnTo>
                <a:lnTo>
                  <a:pt x="49218" y="137377"/>
                </a:lnTo>
                <a:lnTo>
                  <a:pt x="13715" y="4572"/>
                </a:lnTo>
                <a:lnTo>
                  <a:pt x="7619" y="0"/>
                </a:lnTo>
                <a:close/>
              </a:path>
              <a:path w="104139" h="182879">
                <a:moveTo>
                  <a:pt x="49218" y="137377"/>
                </a:moveTo>
                <a:lnTo>
                  <a:pt x="42671" y="158495"/>
                </a:lnTo>
                <a:lnTo>
                  <a:pt x="42671" y="161543"/>
                </a:lnTo>
                <a:lnTo>
                  <a:pt x="54863" y="158495"/>
                </a:lnTo>
                <a:lnTo>
                  <a:pt x="49218" y="137377"/>
                </a:lnTo>
                <a:close/>
              </a:path>
              <a:path w="104139" h="182879">
                <a:moveTo>
                  <a:pt x="96012" y="1524"/>
                </a:moveTo>
                <a:lnTo>
                  <a:pt x="51815" y="1524"/>
                </a:lnTo>
                <a:lnTo>
                  <a:pt x="51815" y="13715"/>
                </a:lnTo>
                <a:lnTo>
                  <a:pt x="87553" y="13715"/>
                </a:lnTo>
                <a:lnTo>
                  <a:pt x="89915" y="6095"/>
                </a:lnTo>
                <a:lnTo>
                  <a:pt x="103124" y="6095"/>
                </a:lnTo>
                <a:lnTo>
                  <a:pt x="103631" y="4572"/>
                </a:lnTo>
                <a:lnTo>
                  <a:pt x="96012" y="1524"/>
                </a:lnTo>
                <a:close/>
              </a:path>
              <a:path w="104139" h="182879">
                <a:moveTo>
                  <a:pt x="102107" y="9143"/>
                </a:moveTo>
                <a:lnTo>
                  <a:pt x="96012" y="13715"/>
                </a:lnTo>
                <a:lnTo>
                  <a:pt x="100690" y="13715"/>
                </a:lnTo>
                <a:lnTo>
                  <a:pt x="102107" y="9143"/>
                </a:lnTo>
                <a:close/>
              </a:path>
              <a:path w="104139" h="182879">
                <a:moveTo>
                  <a:pt x="103124" y="6095"/>
                </a:moveTo>
                <a:lnTo>
                  <a:pt x="89915" y="6095"/>
                </a:lnTo>
                <a:lnTo>
                  <a:pt x="102107" y="9143"/>
                </a:lnTo>
                <a:lnTo>
                  <a:pt x="103124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51391" y="3578339"/>
            <a:ext cx="44450" cy="13970"/>
          </a:xfrm>
          <a:custGeom>
            <a:avLst/>
            <a:gdLst/>
            <a:ahLst/>
            <a:cxnLst/>
            <a:rect l="l" t="t" r="r" b="b"/>
            <a:pathLst>
              <a:path w="44450" h="13970">
                <a:moveTo>
                  <a:pt x="0" y="0"/>
                </a:moveTo>
                <a:lnTo>
                  <a:pt x="0" y="12191"/>
                </a:lnTo>
                <a:lnTo>
                  <a:pt x="44195" y="13715"/>
                </a:lnTo>
                <a:lnTo>
                  <a:pt x="44195" y="152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51391" y="3584435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4">
                <a:moveTo>
                  <a:pt x="0" y="0"/>
                </a:moveTo>
                <a:lnTo>
                  <a:pt x="41147" y="153924"/>
                </a:lnTo>
                <a:lnTo>
                  <a:pt x="88392" y="1524"/>
                </a:lnTo>
                <a:lnTo>
                  <a:pt x="44195" y="152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89491" y="3578339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95587" y="3233915"/>
            <a:ext cx="12700" cy="6350"/>
          </a:xfrm>
          <a:custGeom>
            <a:avLst/>
            <a:gdLst/>
            <a:ahLst/>
            <a:cxnLst/>
            <a:rect l="l" t="t" r="r" b="b"/>
            <a:pathLst>
              <a:path w="12700" h="6350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98635" y="3240011"/>
            <a:ext cx="0" cy="338455"/>
          </a:xfrm>
          <a:custGeom>
            <a:avLst/>
            <a:gdLst/>
            <a:ahLst/>
            <a:cxnLst/>
            <a:rect l="l" t="t" r="r" b="b"/>
            <a:pathLst>
              <a:path h="338454">
                <a:moveTo>
                  <a:pt x="0" y="0"/>
                </a:moveTo>
                <a:lnTo>
                  <a:pt x="0" y="338327"/>
                </a:lnTo>
              </a:path>
            </a:pathLst>
          </a:custGeom>
          <a:ln w="195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165339" y="965218"/>
            <a:ext cx="5604510" cy="2240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740" marR="5080">
              <a:lnSpc>
                <a:spcPct val="89800"/>
              </a:lnSpc>
            </a:pPr>
            <a:r>
              <a:rPr sz="2600" spc="-15" dirty="0">
                <a:latin typeface="Lucida Sans"/>
                <a:cs typeface="Lucida Sans"/>
              </a:rPr>
              <a:t>Pointers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adj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total size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garbag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objects between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start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heap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15" dirty="0">
                <a:latin typeface="Lucida Sans"/>
                <a:cs typeface="Lucida Sans"/>
              </a:rPr>
              <a:t> 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current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</a:t>
            </a:r>
            <a:r>
              <a:rPr sz="2600" spc="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ct.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illustrated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below:</a:t>
            </a:r>
            <a:endParaRPr sz="2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sz="2100" spc="-22" baseline="29761" dirty="0">
                <a:latin typeface="Times New Roman"/>
                <a:cs typeface="Times New Roman"/>
              </a:rPr>
              <a:t>G</a:t>
            </a:r>
            <a:r>
              <a:rPr sz="2100" baseline="29761" dirty="0">
                <a:latin typeface="Times New Roman"/>
                <a:cs typeface="Times New Roman"/>
              </a:rPr>
              <a:t>l</a:t>
            </a:r>
            <a:r>
              <a:rPr sz="2100" spc="-15" baseline="29761" dirty="0">
                <a:latin typeface="Times New Roman"/>
                <a:cs typeface="Times New Roman"/>
              </a:rPr>
              <a:t>obal</a:t>
            </a:r>
            <a:r>
              <a:rPr sz="2100" spc="7" baseline="29761" dirty="0">
                <a:latin typeface="Times New Roman"/>
                <a:cs typeface="Times New Roman"/>
              </a:rPr>
              <a:t> </a:t>
            </a:r>
            <a:r>
              <a:rPr sz="2100" spc="-15" baseline="29761" dirty="0">
                <a:latin typeface="Times New Roman"/>
                <a:cs typeface="Times New Roman"/>
              </a:rPr>
              <a:t>po</a:t>
            </a:r>
            <a:r>
              <a:rPr sz="2100" baseline="29761" dirty="0">
                <a:latin typeface="Times New Roman"/>
                <a:cs typeface="Times New Roman"/>
              </a:rPr>
              <a:t>i</a:t>
            </a:r>
            <a:r>
              <a:rPr sz="2100" spc="-15" baseline="29761" dirty="0">
                <a:latin typeface="Times New Roman"/>
                <a:cs typeface="Times New Roman"/>
              </a:rPr>
              <a:t>nter</a:t>
            </a:r>
            <a:r>
              <a:rPr sz="2100" spc="-60" baseline="29761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Adjust</a:t>
            </a:r>
            <a:r>
              <a:rPr sz="1400" spc="-20" dirty="0">
                <a:latin typeface="Times New Roman"/>
                <a:cs typeface="Times New Roman"/>
              </a:rPr>
              <a:t>e</a:t>
            </a:r>
            <a:r>
              <a:rPr sz="1400" spc="-10" dirty="0">
                <a:latin typeface="Times New Roman"/>
                <a:cs typeface="Times New Roman"/>
              </a:rPr>
              <a:t>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Global</a:t>
            </a:r>
            <a:r>
              <a:rPr sz="1400" dirty="0">
                <a:latin typeface="Times New Roman"/>
                <a:cs typeface="Times New Roman"/>
              </a:rPr>
              <a:t> p</a:t>
            </a:r>
            <a:r>
              <a:rPr sz="1400" spc="-15" dirty="0">
                <a:latin typeface="Times New Roman"/>
                <a:cs typeface="Times New Roman"/>
              </a:rPr>
              <a:t>o</a:t>
            </a:r>
            <a:r>
              <a:rPr sz="1400" spc="-10" dirty="0">
                <a:latin typeface="Times New Roman"/>
                <a:cs typeface="Times New Roman"/>
              </a:rPr>
              <a:t>inter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409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815569" y="3225279"/>
            <a:ext cx="1803400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A</a:t>
            </a:r>
            <a:r>
              <a:rPr sz="1400" spc="-15" dirty="0">
                <a:latin typeface="Times New Roman"/>
                <a:cs typeface="Times New Roman"/>
              </a:rPr>
              <a:t>dj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0" dirty="0">
                <a:latin typeface="Times New Roman"/>
                <a:cs typeface="Times New Roman"/>
              </a:rPr>
              <a:t>st</a:t>
            </a: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400" spc="-10" dirty="0">
                <a:latin typeface="Times New Roman"/>
                <a:cs typeface="Times New Roman"/>
              </a:rPr>
              <a:t>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in</a:t>
            </a:r>
            <a:r>
              <a:rPr sz="1400" dirty="0">
                <a:latin typeface="Times New Roman"/>
                <a:cs typeface="Times New Roman"/>
              </a:rPr>
              <a:t>te</a:t>
            </a:r>
            <a:r>
              <a:rPr sz="1400" spc="-10" dirty="0">
                <a:latin typeface="Times New Roman"/>
                <a:cs typeface="Times New Roman"/>
              </a:rPr>
              <a:t>r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al </a:t>
            </a:r>
            <a:r>
              <a:rPr sz="1400" spc="-15" dirty="0">
                <a:latin typeface="Times New Roman"/>
                <a:cs typeface="Times New Roman"/>
              </a:rPr>
              <a:t>p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15" dirty="0">
                <a:latin typeface="Times New Roman"/>
                <a:cs typeface="Times New Roman"/>
              </a:rPr>
              <a:t>in</a:t>
            </a:r>
            <a:r>
              <a:rPr sz="1400" dirty="0">
                <a:latin typeface="Times New Roman"/>
                <a:cs typeface="Times New Roman"/>
              </a:rPr>
              <a:t>te</a:t>
            </a:r>
            <a:r>
              <a:rPr sz="1400" spc="-5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1928736" y="3826116"/>
          <a:ext cx="4808220" cy="640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1738"/>
                <a:gridCol w="951738"/>
                <a:gridCol w="960120"/>
                <a:gridCol w="1944624"/>
              </a:tblGrid>
              <a:tr h="640079"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</a:pPr>
                      <a:r>
                        <a:rPr sz="14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bj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ect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30226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</a:pPr>
                      <a:r>
                        <a:rPr sz="1400" spc="5" dirty="0">
                          <a:latin typeface="Times New Roman"/>
                          <a:cs typeface="Times New Roman"/>
                        </a:rPr>
                        <a:t>Ob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0226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Obj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ct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2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2">
                      <a:solidFill>
                        <a:srgbClr val="000000"/>
                      </a:solidFill>
                      <a:prstDash val="solid"/>
                    </a:lnR>
                    <a:lnT w="13461">
                      <a:solidFill>
                        <a:srgbClr val="000000"/>
                      </a:solidFill>
                      <a:prstDash val="solid"/>
                    </a:lnT>
                    <a:lnB w="1346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1410226"/>
            <a:ext cx="5320030" cy="17265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Because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po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ters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ad</a:t>
            </a:r>
            <a:r>
              <a:rPr sz="2600" spc="-25" dirty="0">
                <a:latin typeface="Lucida Sans"/>
                <a:cs typeface="Lucida Sans"/>
              </a:rPr>
              <a:t>j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sted, compaction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10" dirty="0">
                <a:latin typeface="Lucida Sans"/>
                <a:cs typeface="Lucida Sans"/>
              </a:rPr>
              <a:t>t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suitable for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la</a:t>
            </a:r>
            <a:r>
              <a:rPr sz="2600" spc="-20" dirty="0">
                <a:latin typeface="Lucida Sans"/>
                <a:cs typeface="Lucida Sans"/>
              </a:rPr>
              <a:t>ng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like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C+</a:t>
            </a:r>
            <a:r>
              <a:rPr sz="2600" spc="-38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spc="-4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 which</a:t>
            </a:r>
            <a:r>
              <a:rPr sz="2600" spc="-10" dirty="0">
                <a:latin typeface="Lucida Sans"/>
                <a:cs typeface="Lucida Sans"/>
              </a:rPr>
              <a:t> it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difficult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unambiguously ide</a:t>
            </a:r>
            <a:r>
              <a:rPr sz="2600" spc="-5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tify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pointers.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180" dirty="0">
                <a:solidFill>
                  <a:srgbClr val="FF0000"/>
                </a:solidFill>
              </a:rPr>
              <a:t>S</a:t>
            </a:r>
            <a:r>
              <a:rPr dirty="0">
                <a:solidFill>
                  <a:srgbClr val="FF0000"/>
                </a:solidFill>
              </a:rPr>
              <a:t>tack </a:t>
            </a:r>
            <a:r>
              <a:rPr spc="-5" dirty="0">
                <a:solidFill>
                  <a:srgbClr val="FF0000"/>
                </a:solidFill>
              </a:rPr>
              <a:t>Allocation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367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70" y="1677434"/>
            <a:ext cx="5495290" cy="622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0345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Modern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programming</a:t>
            </a:r>
            <a:r>
              <a:rPr sz="2600" spc="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langua</a:t>
            </a:r>
            <a:r>
              <a:rPr sz="2600" dirty="0">
                <a:latin typeface="Lucida Sans"/>
                <a:cs typeface="Lucida Sans"/>
              </a:rPr>
              <a:t>g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 allow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recursion,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which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requires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100" dirty="0">
                <a:latin typeface="Lucida Sans"/>
                <a:cs typeface="Lucida Sans"/>
              </a:rPr>
              <a:t>dynamic</a:t>
            </a:r>
            <a:r>
              <a:rPr sz="2700" i="1" spc="-25" dirty="0">
                <a:latin typeface="Lucida Sans"/>
                <a:cs typeface="Lucida Sans"/>
              </a:rPr>
              <a:t> </a:t>
            </a:r>
            <a:r>
              <a:rPr sz="2700" i="1" spc="-65" dirty="0">
                <a:latin typeface="Lucida Sans"/>
                <a:cs typeface="Lucida Sans"/>
              </a:rPr>
              <a:t>allocatio</a:t>
            </a:r>
            <a:r>
              <a:rPr sz="2700" i="1" spc="-80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Each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recursive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call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allocates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700" i="1" spc="-25" dirty="0">
                <a:latin typeface="Lucida Sans"/>
                <a:cs typeface="Lucida Sans"/>
              </a:rPr>
              <a:t>n</a:t>
            </a:r>
            <a:r>
              <a:rPr sz="2700" i="1" spc="-35" dirty="0">
                <a:latin typeface="Lucida Sans"/>
                <a:cs typeface="Lucida Sans"/>
              </a:rPr>
              <a:t>e</a:t>
            </a:r>
            <a:r>
              <a:rPr sz="2700" i="1" spc="-130" dirty="0">
                <a:latin typeface="Lucida Sans"/>
                <a:cs typeface="Lucida Sans"/>
              </a:rPr>
              <a:t>w</a:t>
            </a:r>
            <a:r>
              <a:rPr sz="2700" i="1" spc="-55" dirty="0">
                <a:latin typeface="Lucida Sans"/>
                <a:cs typeface="Lucida Sans"/>
              </a:rPr>
              <a:t> </a:t>
            </a:r>
            <a:r>
              <a:rPr sz="2700" i="1" spc="-30" dirty="0">
                <a:latin typeface="Lucida Sans"/>
                <a:cs typeface="Lucida Sans"/>
              </a:rPr>
              <a:t>copy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routine’s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variables.</a:t>
            </a:r>
            <a:endParaRPr sz="2600" dirty="0">
              <a:latin typeface="Lucida Sans"/>
              <a:cs typeface="Lucida Sans"/>
            </a:endParaRPr>
          </a:p>
          <a:p>
            <a:pPr marL="12700" marR="255904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The 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5" dirty="0">
                <a:latin typeface="Lucida Sans"/>
                <a:cs typeface="Lucida Sans"/>
              </a:rPr>
              <a:t>um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alloc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tio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5" dirty="0">
                <a:latin typeface="Lucida Sans"/>
                <a:cs typeface="Lucida Sans"/>
              </a:rPr>
              <a:t>q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ired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ring</a:t>
            </a:r>
            <a:r>
              <a:rPr sz="2600" spc="-15" dirty="0">
                <a:latin typeface="Lucida Sans"/>
                <a:cs typeface="Lucida Sans"/>
              </a:rPr>
              <a:t> prog</a:t>
            </a:r>
            <a:r>
              <a:rPr sz="2600" spc="-20" dirty="0">
                <a:latin typeface="Lucida Sans"/>
                <a:cs typeface="Lucida Sans"/>
              </a:rPr>
              <a:t>ram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ut</a:t>
            </a:r>
            <a:r>
              <a:rPr sz="2600" spc="-20" dirty="0">
                <a:latin typeface="Lucida Sans"/>
                <a:cs typeface="Lucida Sans"/>
              </a:rPr>
              <a:t>ion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k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25" dirty="0">
                <a:latin typeface="Lucida Sans"/>
                <a:cs typeface="Lucida Sans"/>
              </a:rPr>
              <a:t>w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 at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compile-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time.</a:t>
            </a:r>
            <a:endParaRPr sz="2600" dirty="0">
              <a:latin typeface="Lucida Sans"/>
              <a:cs typeface="Lucida Sans"/>
            </a:endParaRPr>
          </a:p>
          <a:p>
            <a:pPr marL="12700" marR="82550">
              <a:lnSpc>
                <a:spcPts val="2700"/>
              </a:lnSpc>
              <a:spcBef>
                <a:spcPts val="805"/>
              </a:spcBef>
            </a:pPr>
            <a:r>
              <a:rPr sz="2600" spc="-2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imple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rec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io</a:t>
            </a:r>
            <a:r>
              <a:rPr sz="2600" spc="-10" dirty="0">
                <a:latin typeface="Lucida Sans"/>
                <a:cs typeface="Lucida Sans"/>
              </a:rPr>
              <a:t>n, </a:t>
            </a:r>
            <a:r>
              <a:rPr sz="2600" spc="-20" dirty="0">
                <a:latin typeface="Lucida Sans"/>
                <a:cs typeface="Lucida Sans"/>
              </a:rPr>
              <a:t>al</a:t>
            </a:r>
            <a:r>
              <a:rPr sz="2600" spc="-10" dirty="0">
                <a:latin typeface="Lucida Sans"/>
                <a:cs typeface="Lucida Sans"/>
              </a:rPr>
              <a:t>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dat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ired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met</a:t>
            </a:r>
            <a:r>
              <a:rPr sz="2600" spc="-15" dirty="0">
                <a:latin typeface="Lucida Sans"/>
                <a:cs typeface="Lucida Sans"/>
              </a:rPr>
              <a:t>h</a:t>
            </a:r>
            <a:r>
              <a:rPr sz="2600" spc="-25" dirty="0">
                <a:latin typeface="Lucida Sans"/>
                <a:cs typeface="Lucida Sans"/>
              </a:rPr>
              <a:t>od</a:t>
            </a:r>
            <a:r>
              <a:rPr sz="2600" spc="-15" dirty="0">
                <a:latin typeface="Lucida Sans"/>
                <a:cs typeface="Lucida Sans"/>
              </a:rPr>
              <a:t> 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treated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st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ct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data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rea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called</a:t>
            </a:r>
            <a:r>
              <a:rPr sz="2600" spc="-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700" i="1" spc="-140" dirty="0">
                <a:latin typeface="Lucida Sans"/>
                <a:cs typeface="Lucida Sans"/>
              </a:rPr>
              <a:t>fra</a:t>
            </a:r>
            <a:r>
              <a:rPr sz="2700" i="1" spc="-240" dirty="0">
                <a:latin typeface="Lucida Sans"/>
                <a:cs typeface="Lucida Sans"/>
              </a:rPr>
              <a:t>m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-114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80" dirty="0">
                <a:latin typeface="Lucida Sans"/>
                <a:cs typeface="Lucida Sans"/>
              </a:rPr>
              <a:t> </a:t>
            </a:r>
            <a:r>
              <a:rPr sz="2700" i="1" spc="-80" dirty="0">
                <a:latin typeface="Lucida Sans"/>
                <a:cs typeface="Lucida Sans"/>
              </a:rPr>
              <a:t>activation </a:t>
            </a:r>
            <a:r>
              <a:rPr sz="2700" i="1" spc="-75" dirty="0">
                <a:latin typeface="Lucida Sans"/>
                <a:cs typeface="Lucida Sans"/>
              </a:rPr>
              <a:t>recor</a:t>
            </a:r>
            <a:r>
              <a:rPr sz="2700" i="1" spc="-7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872490">
              <a:lnSpc>
                <a:spcPct val="86700"/>
              </a:lnSpc>
              <a:spcBef>
                <a:spcPts val="765"/>
              </a:spcBef>
            </a:pPr>
            <a:r>
              <a:rPr sz="2600" spc="-20" dirty="0">
                <a:latin typeface="Lucida Sans"/>
                <a:cs typeface="Lucida Sans"/>
              </a:rPr>
              <a:t>Loc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dat</a:t>
            </a:r>
            <a:r>
              <a:rPr sz="2600" spc="-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is</a:t>
            </a:r>
            <a:r>
              <a:rPr sz="2600" spc="-15" dirty="0">
                <a:latin typeface="Lucida Sans"/>
                <a:cs typeface="Lucida Sans"/>
              </a:rPr>
              <a:t> accessible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only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while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subprog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20" dirty="0">
                <a:latin typeface="Lucida Sans"/>
                <a:cs typeface="Lucida Sans"/>
              </a:rPr>
              <a:t>am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tive.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7918"/>
            <a:ext cx="5419090" cy="2044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str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20" dirty="0">
                <a:latin typeface="Lucida Sans"/>
                <a:cs typeface="Lucida Sans"/>
              </a:rPr>
              <a:t>u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ges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like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C, C+</a:t>
            </a:r>
            <a:r>
              <a:rPr sz="2600" spc="-4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spc="33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Ja</a:t>
            </a:r>
            <a:r>
              <a:rPr sz="2600" spc="-5" dirty="0">
                <a:latin typeface="Lucida Sans"/>
                <a:cs typeface="Lucida Sans"/>
              </a:rPr>
              <a:t>v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subprograms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must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return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stack-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like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manner—</a:t>
            </a:r>
            <a:r>
              <a:rPr sz="2600" spc="-15" dirty="0">
                <a:latin typeface="Lucida Sans"/>
                <a:cs typeface="Lucida Sans"/>
              </a:rPr>
              <a:t> 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mos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ent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</a:t>
            </a:r>
            <a:r>
              <a:rPr sz="2600" spc="-20" dirty="0">
                <a:latin typeface="Lucida Sans"/>
                <a:cs typeface="Lucida Sans"/>
              </a:rPr>
              <a:t>led</a:t>
            </a:r>
            <a:r>
              <a:rPr sz="2600" spc="-15" dirty="0">
                <a:latin typeface="Lucida Sans"/>
                <a:cs typeface="Lucida Sans"/>
              </a:rPr>
              <a:t> subprogram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first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retur</a:t>
            </a:r>
            <a:r>
              <a:rPr sz="2600" spc="-10" dirty="0">
                <a:latin typeface="Lucida Sans"/>
                <a:cs typeface="Lucida Sans"/>
              </a:rPr>
              <a:t>n.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368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69" y="3122055"/>
            <a:ext cx="4817110" cy="1030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fra</a:t>
            </a:r>
            <a:r>
              <a:rPr sz="2600" spc="-15" dirty="0">
                <a:latin typeface="Lucida Sans"/>
                <a:cs typeface="Lucida Sans"/>
              </a:rPr>
              <a:t>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700" i="1" spc="-150" dirty="0">
                <a:latin typeface="Lucida Sans"/>
                <a:cs typeface="Lucida Sans"/>
              </a:rPr>
              <a:t>r</a:t>
            </a:r>
            <a:r>
              <a:rPr sz="2700" i="1" spc="-175" dirty="0">
                <a:latin typeface="Lucida Sans"/>
                <a:cs typeface="Lucida Sans"/>
              </a:rPr>
              <a:t>u</a:t>
            </a:r>
            <a:r>
              <a:rPr sz="2700" i="1" spc="-45" dirty="0">
                <a:latin typeface="Lucida Sans"/>
                <a:cs typeface="Lucida Sans"/>
              </a:rPr>
              <a:t>n-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700" i="1" spc="-50" dirty="0">
                <a:latin typeface="Lucida Sans"/>
                <a:cs typeface="Lucida Sans"/>
              </a:rPr>
              <a:t>ti</a:t>
            </a:r>
            <a:r>
              <a:rPr sz="2700" i="1" spc="-114" dirty="0">
                <a:latin typeface="Lucida Sans"/>
                <a:cs typeface="Lucida Sans"/>
              </a:rPr>
              <a:t>m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700" i="1" spc="-70" dirty="0">
                <a:latin typeface="Lucida Sans"/>
                <a:cs typeface="Lucida Sans"/>
              </a:rPr>
              <a:t>stack</a:t>
            </a:r>
            <a:r>
              <a:rPr sz="2700" i="1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</a:t>
            </a:r>
            <a:r>
              <a:rPr sz="2600" spc="-20" dirty="0">
                <a:latin typeface="Lucida Sans"/>
                <a:cs typeface="Lucida Sans"/>
              </a:rPr>
              <a:t>hen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method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called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(a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tivated).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869" y="4268261"/>
            <a:ext cx="5008880" cy="353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When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returns,</a:t>
            </a:r>
            <a:r>
              <a:rPr sz="2600" spc="3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fra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popped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from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freeing 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routine’s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data.</a:t>
            </a:r>
            <a:endParaRPr sz="2600" dirty="0">
              <a:latin typeface="Lucida Sans"/>
              <a:cs typeface="Lucida Sans"/>
            </a:endParaRPr>
          </a:p>
          <a:p>
            <a:pPr marL="12700" marR="445134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As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exa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ple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con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followin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subprogram:</a:t>
            </a:r>
            <a:endParaRPr sz="2600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469900" marR="2155825" indent="-228600">
              <a:lnSpc>
                <a:spcPct val="111000"/>
              </a:lnSpc>
            </a:pPr>
            <a:r>
              <a:rPr sz="2400" b="1" spc="-5" dirty="0">
                <a:latin typeface="Courier"/>
                <a:cs typeface="Courier"/>
              </a:rPr>
              <a:t>p(in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spc="-5" dirty="0" smtClean="0">
                <a:latin typeface="Courier"/>
                <a:cs typeface="Courier"/>
              </a:rPr>
              <a:t>a</a:t>
            </a:r>
            <a:r>
              <a:rPr lang="en-US" sz="2400" b="1" spc="-5" dirty="0" smtClean="0">
                <a:latin typeface="Courier"/>
                <a:cs typeface="Courier"/>
              </a:rPr>
              <a:t>)    </a:t>
            </a:r>
            <a:r>
              <a:rPr sz="2400" b="1" dirty="0" smtClean="0">
                <a:latin typeface="Courier"/>
                <a:cs typeface="Courier"/>
              </a:rPr>
              <a:t>{ </a:t>
            </a:r>
            <a:r>
              <a:rPr sz="2400" b="1" spc="-5" dirty="0">
                <a:latin typeface="Courier"/>
                <a:cs typeface="Courier"/>
              </a:rPr>
              <a:t>doubl</a:t>
            </a:r>
            <a:r>
              <a:rPr sz="2400" b="1" dirty="0">
                <a:latin typeface="Courier"/>
                <a:cs typeface="Courier"/>
              </a:rPr>
              <a:t>e</a:t>
            </a:r>
            <a:r>
              <a:rPr sz="2400" b="1" spc="-5" dirty="0">
                <a:latin typeface="Courier"/>
                <a:cs typeface="Courier"/>
              </a:rPr>
              <a:t> b; </a:t>
            </a:r>
            <a:r>
              <a:rPr lang="en-US" sz="2400" b="1" spc="-5" dirty="0">
                <a:latin typeface="Courier"/>
                <a:cs typeface="Courier"/>
              </a:rPr>
              <a:t> </a:t>
            </a:r>
            <a:r>
              <a:rPr lang="en-US" sz="2400" b="1" spc="-5" dirty="0" smtClean="0">
                <a:latin typeface="Courier"/>
                <a:cs typeface="Courier"/>
              </a:rPr>
              <a:t>  </a:t>
            </a:r>
            <a:r>
              <a:rPr sz="2400" b="1" spc="-5" dirty="0" smtClean="0">
                <a:latin typeface="Courier"/>
                <a:cs typeface="Courier"/>
              </a:rPr>
              <a:t>doubl</a:t>
            </a:r>
            <a:r>
              <a:rPr sz="2400" b="1" dirty="0" smtClean="0">
                <a:latin typeface="Courier"/>
                <a:cs typeface="Courier"/>
              </a:rPr>
              <a:t>e</a:t>
            </a:r>
            <a:r>
              <a:rPr sz="2400" b="1" spc="-5" dirty="0" smtClean="0">
                <a:latin typeface="Courier"/>
                <a:cs typeface="Courier"/>
              </a:rPr>
              <a:t> </a:t>
            </a:r>
            <a:r>
              <a:rPr sz="2400" b="1" spc="-5" dirty="0">
                <a:latin typeface="Courier"/>
                <a:cs typeface="Courier"/>
              </a:rPr>
              <a:t>c[10];</a:t>
            </a:r>
            <a:endParaRPr sz="2400" dirty="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16081" y="7860604"/>
            <a:ext cx="14878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"/>
                <a:cs typeface="Courier"/>
              </a:rPr>
              <a:t>b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=</a:t>
            </a:r>
            <a:r>
              <a:rPr sz="2400" b="1" spc="-5" dirty="0">
                <a:latin typeface="Courier"/>
                <a:cs typeface="Courier"/>
              </a:rPr>
              <a:t> c[a]</a:t>
            </a:r>
            <a:endParaRPr sz="2400">
              <a:latin typeface="Courier"/>
              <a:cs typeface="Courie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60793" y="7860604"/>
            <a:ext cx="130492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"/>
                <a:cs typeface="Courier"/>
              </a:rPr>
              <a:t>*</a:t>
            </a:r>
            <a:r>
              <a:rPr sz="2400" b="1" spc="-5" dirty="0">
                <a:latin typeface="Courier"/>
                <a:cs typeface="Courier"/>
              </a:rPr>
              <a:t> 2.51;</a:t>
            </a:r>
            <a:endParaRPr sz="2400">
              <a:latin typeface="Courier"/>
              <a:cs typeface="Courie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7488" y="8265988"/>
            <a:ext cx="2089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"/>
                <a:cs typeface="Courier"/>
              </a:rPr>
              <a:t>}</a:t>
            </a:r>
            <a:endParaRPr sz="24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67985" cy="7824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3815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Procedure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b="1" spc="-91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requires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1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parameter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a</a:t>
            </a:r>
            <a:r>
              <a:rPr sz="2600" b="1" spc="-74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well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-15" dirty="0">
                <a:latin typeface="Lucida Sans"/>
                <a:cs typeface="Lucida Sans"/>
              </a:rPr>
              <a:t> variables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b</a:t>
            </a:r>
            <a:r>
              <a:rPr sz="2600" b="1" spc="-730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454025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ls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</a:t>
            </a:r>
            <a:r>
              <a:rPr sz="2600" spc="-25" dirty="0">
                <a:latin typeface="Lucida Sans"/>
                <a:cs typeface="Lucida Sans"/>
              </a:rPr>
              <a:t>ed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pa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f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control</a:t>
            </a:r>
            <a:r>
              <a:rPr sz="2600" spc="-10" dirty="0">
                <a:latin typeface="Lucida Sans"/>
                <a:cs typeface="Lucida Sans"/>
              </a:rPr>
              <a:t> in</a:t>
            </a:r>
            <a:r>
              <a:rPr sz="2600" spc="-20" dirty="0">
                <a:latin typeface="Lucida Sans"/>
                <a:cs typeface="Lucida Sans"/>
              </a:rPr>
              <a:t>form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tio</a:t>
            </a:r>
            <a:r>
              <a:rPr sz="2600" spc="-10" dirty="0">
                <a:latin typeface="Lucida Sans"/>
                <a:cs typeface="Lucida Sans"/>
              </a:rPr>
              <a:t>n,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turn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dres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41148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The com</a:t>
            </a:r>
            <a:r>
              <a:rPr sz="2600" spc="-10" dirty="0">
                <a:latin typeface="Lucida Sans"/>
                <a:cs typeface="Lucida Sans"/>
              </a:rPr>
              <a:t>piler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records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 req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ire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method.</a:t>
            </a:r>
            <a:endParaRPr sz="2600" dirty="0">
              <a:latin typeface="Lucida Sans"/>
              <a:cs typeface="Lucida Sans"/>
            </a:endParaRPr>
          </a:p>
          <a:p>
            <a:pPr marL="12700" marR="51435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700" i="1" spc="-25" dirty="0">
                <a:latin typeface="Lucida Sans"/>
                <a:cs typeface="Lucida Sans"/>
              </a:rPr>
              <a:t>offset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each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data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item</a:t>
            </a:r>
            <a:r>
              <a:rPr sz="2600" spc="-15" dirty="0">
                <a:latin typeface="Lucida Sans"/>
                <a:cs typeface="Lucida Sans"/>
              </a:rPr>
              <a:t> relative</a:t>
            </a:r>
            <a:r>
              <a:rPr sz="2600" spc="-1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114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stored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symbol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tab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e.</a:t>
            </a:r>
            <a:endParaRPr sz="2600" dirty="0">
              <a:latin typeface="Lucida Sans"/>
              <a:cs typeface="Lucida Sans"/>
            </a:endParaRPr>
          </a:p>
          <a:p>
            <a:pPr marL="12700" marR="262255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total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amount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space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needed,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us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ze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frame,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also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recor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ed.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Assume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’s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control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information requires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8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bytes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(this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size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usually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same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methods).</a:t>
            </a:r>
            <a:endParaRPr sz="2600" dirty="0">
              <a:latin typeface="Lucida Sans"/>
              <a:cs typeface="Lucida Sans"/>
            </a:endParaRPr>
          </a:p>
          <a:p>
            <a:pPr marL="12700" marR="249554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Assume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parameter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Courier"/>
                <a:cs typeface="Courier"/>
              </a:rPr>
              <a:t>a</a:t>
            </a:r>
            <a:r>
              <a:rPr sz="2600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ires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4</a:t>
            </a:r>
            <a:r>
              <a:rPr sz="2600" spc="-15" dirty="0">
                <a:latin typeface="Lucida Sans"/>
                <a:cs typeface="Lucida Sans"/>
              </a:rPr>
              <a:t> bytes,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variabl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b</a:t>
            </a:r>
            <a:r>
              <a:rPr sz="2600" b="1" spc="-735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requires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8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bytes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array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c</a:t>
            </a:r>
            <a:r>
              <a:rPr sz="2600" b="1" spc="-730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req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ire</a:t>
            </a:r>
            <a:r>
              <a:rPr sz="2600" spc="-15" dirty="0">
                <a:latin typeface="Lucida Sans"/>
                <a:cs typeface="Lucida Sans"/>
              </a:rPr>
              <a:t>s 80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bytes.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369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7918"/>
            <a:ext cx="5416550" cy="17011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Many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machines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require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word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doublew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rd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data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700" i="1" spc="-80" dirty="0">
                <a:latin typeface="Lucida Sans"/>
                <a:cs typeface="Lucida Sans"/>
              </a:rPr>
              <a:t>ali</a:t>
            </a:r>
            <a:r>
              <a:rPr sz="2700" i="1" spc="-100" dirty="0">
                <a:latin typeface="Lucida Sans"/>
                <a:cs typeface="Lucida Sans"/>
              </a:rPr>
              <a:t>g</a:t>
            </a:r>
            <a:r>
              <a:rPr sz="2700" i="1" spc="-35" dirty="0">
                <a:latin typeface="Lucida Sans"/>
                <a:cs typeface="Lucida Sans"/>
              </a:rPr>
              <a:t>ned</a:t>
            </a:r>
            <a:r>
              <a:rPr sz="2600" spc="-15" dirty="0">
                <a:latin typeface="Lucida Sans"/>
                <a:cs typeface="Lucida Sans"/>
              </a:rPr>
              <a:t>, so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com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</a:t>
            </a:r>
            <a:r>
              <a:rPr sz="2600" spc="-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so that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size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multipl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4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-4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8</a:t>
            </a:r>
            <a:r>
              <a:rPr sz="2600" spc="-15" dirty="0">
                <a:latin typeface="Lucida Sans"/>
                <a:cs typeface="Lucida Sans"/>
              </a:rPr>
              <a:t> bytes.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894" y="2794575"/>
            <a:ext cx="5190490" cy="1015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gua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antees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times 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top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stack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properly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ali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ned.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888" y="4810339"/>
            <a:ext cx="12255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Lucida Sans"/>
                <a:cs typeface="Lucida Sans"/>
              </a:rPr>
              <a:t>Her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1621" y="4810339"/>
            <a:ext cx="1758950" cy="404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latin typeface="Courier"/>
                <a:cs typeface="Courier"/>
              </a:rPr>
              <a:t>p</a:t>
            </a:r>
            <a:r>
              <a:rPr sz="2800" spc="-15" dirty="0">
                <a:latin typeface="Lucida Sans"/>
                <a:cs typeface="Lucida Sans"/>
              </a:rPr>
              <a:t>’s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frame:</a:t>
            </a:r>
            <a:endParaRPr sz="2800" dirty="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38003" y="7720571"/>
            <a:ext cx="83820" cy="93345"/>
          </a:xfrm>
          <a:custGeom>
            <a:avLst/>
            <a:gdLst/>
            <a:ahLst/>
            <a:cxnLst/>
            <a:rect l="l" t="t" r="r" b="b"/>
            <a:pathLst>
              <a:path w="83820" h="93345">
                <a:moveTo>
                  <a:pt x="83819" y="47244"/>
                </a:moveTo>
                <a:lnTo>
                  <a:pt x="71627" y="47244"/>
                </a:lnTo>
                <a:lnTo>
                  <a:pt x="71627" y="72498"/>
                </a:lnTo>
                <a:lnTo>
                  <a:pt x="80772" y="77724"/>
                </a:lnTo>
                <a:lnTo>
                  <a:pt x="74675" y="88392"/>
                </a:lnTo>
                <a:lnTo>
                  <a:pt x="83819" y="92964"/>
                </a:lnTo>
                <a:lnTo>
                  <a:pt x="83819" y="47244"/>
                </a:lnTo>
                <a:close/>
              </a:path>
              <a:path w="83820" h="93345">
                <a:moveTo>
                  <a:pt x="10667" y="41148"/>
                </a:moveTo>
                <a:lnTo>
                  <a:pt x="0" y="47244"/>
                </a:lnTo>
                <a:lnTo>
                  <a:pt x="10667" y="51816"/>
                </a:lnTo>
                <a:lnTo>
                  <a:pt x="74675" y="88392"/>
                </a:lnTo>
                <a:lnTo>
                  <a:pt x="71627" y="83820"/>
                </a:lnTo>
                <a:lnTo>
                  <a:pt x="71627" y="72498"/>
                </a:lnTo>
                <a:lnTo>
                  <a:pt x="35433" y="51816"/>
                </a:lnTo>
                <a:lnTo>
                  <a:pt x="16763" y="51816"/>
                </a:lnTo>
                <a:lnTo>
                  <a:pt x="10667" y="41148"/>
                </a:lnTo>
                <a:close/>
              </a:path>
              <a:path w="83820" h="93345">
                <a:moveTo>
                  <a:pt x="71627" y="72498"/>
                </a:moveTo>
                <a:lnTo>
                  <a:pt x="71627" y="83820"/>
                </a:lnTo>
                <a:lnTo>
                  <a:pt x="74675" y="88392"/>
                </a:lnTo>
                <a:lnTo>
                  <a:pt x="80772" y="77724"/>
                </a:lnTo>
                <a:lnTo>
                  <a:pt x="71627" y="72498"/>
                </a:lnTo>
                <a:close/>
              </a:path>
              <a:path w="83820" h="93345">
                <a:moveTo>
                  <a:pt x="83819" y="0"/>
                </a:moveTo>
                <a:lnTo>
                  <a:pt x="74675" y="4572"/>
                </a:lnTo>
                <a:lnTo>
                  <a:pt x="10667" y="41148"/>
                </a:lnTo>
                <a:lnTo>
                  <a:pt x="16763" y="51816"/>
                </a:lnTo>
                <a:lnTo>
                  <a:pt x="26098" y="46482"/>
                </a:lnTo>
                <a:lnTo>
                  <a:pt x="16763" y="41148"/>
                </a:lnTo>
                <a:lnTo>
                  <a:pt x="35433" y="41148"/>
                </a:lnTo>
                <a:lnTo>
                  <a:pt x="80772" y="15240"/>
                </a:lnTo>
                <a:lnTo>
                  <a:pt x="83819" y="10668"/>
                </a:lnTo>
                <a:lnTo>
                  <a:pt x="83819" y="0"/>
                </a:lnTo>
                <a:close/>
              </a:path>
              <a:path w="83820" h="93345">
                <a:moveTo>
                  <a:pt x="26098" y="46482"/>
                </a:moveTo>
                <a:lnTo>
                  <a:pt x="16763" y="51816"/>
                </a:lnTo>
                <a:lnTo>
                  <a:pt x="35433" y="51816"/>
                </a:lnTo>
                <a:lnTo>
                  <a:pt x="26098" y="46482"/>
                </a:lnTo>
                <a:close/>
              </a:path>
              <a:path w="83820" h="93345">
                <a:moveTo>
                  <a:pt x="35433" y="41148"/>
                </a:moveTo>
                <a:lnTo>
                  <a:pt x="16763" y="41148"/>
                </a:lnTo>
                <a:lnTo>
                  <a:pt x="26098" y="46482"/>
                </a:lnTo>
                <a:lnTo>
                  <a:pt x="35433" y="411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09631" y="7731238"/>
            <a:ext cx="12700" cy="36830"/>
          </a:xfrm>
          <a:custGeom>
            <a:avLst/>
            <a:gdLst/>
            <a:ahLst/>
            <a:cxnLst/>
            <a:rect l="l" t="t" r="r" b="b"/>
            <a:pathLst>
              <a:path w="12700" h="36829">
                <a:moveTo>
                  <a:pt x="0" y="18287"/>
                </a:moveTo>
                <a:lnTo>
                  <a:pt x="12191" y="18287"/>
                </a:lnTo>
              </a:path>
            </a:pathLst>
          </a:custGeom>
          <a:ln w="37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51719" y="7731238"/>
            <a:ext cx="64135" cy="73660"/>
          </a:xfrm>
          <a:custGeom>
            <a:avLst/>
            <a:gdLst/>
            <a:ahLst/>
            <a:cxnLst/>
            <a:rect l="l" t="t" r="r" b="b"/>
            <a:pathLst>
              <a:path w="64135" h="73659">
                <a:moveTo>
                  <a:pt x="64008" y="0"/>
                </a:moveTo>
                <a:lnTo>
                  <a:pt x="0" y="36575"/>
                </a:lnTo>
                <a:lnTo>
                  <a:pt x="64008" y="73151"/>
                </a:lnTo>
                <a:lnTo>
                  <a:pt x="64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15727" y="7767815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38003" y="7138403"/>
            <a:ext cx="83820" cy="93345"/>
          </a:xfrm>
          <a:custGeom>
            <a:avLst/>
            <a:gdLst/>
            <a:ahLst/>
            <a:cxnLst/>
            <a:rect l="l" t="t" r="r" b="b"/>
            <a:pathLst>
              <a:path w="83820" h="93345">
                <a:moveTo>
                  <a:pt x="83819" y="47244"/>
                </a:moveTo>
                <a:lnTo>
                  <a:pt x="71627" y="47244"/>
                </a:lnTo>
                <a:lnTo>
                  <a:pt x="71627" y="72498"/>
                </a:lnTo>
                <a:lnTo>
                  <a:pt x="80772" y="77724"/>
                </a:lnTo>
                <a:lnTo>
                  <a:pt x="74675" y="88392"/>
                </a:lnTo>
                <a:lnTo>
                  <a:pt x="83819" y="92964"/>
                </a:lnTo>
                <a:lnTo>
                  <a:pt x="83819" y="47244"/>
                </a:lnTo>
                <a:close/>
              </a:path>
              <a:path w="83820" h="93345">
                <a:moveTo>
                  <a:pt x="10667" y="41148"/>
                </a:moveTo>
                <a:lnTo>
                  <a:pt x="0" y="47244"/>
                </a:lnTo>
                <a:lnTo>
                  <a:pt x="10667" y="51816"/>
                </a:lnTo>
                <a:lnTo>
                  <a:pt x="74675" y="88392"/>
                </a:lnTo>
                <a:lnTo>
                  <a:pt x="71627" y="83820"/>
                </a:lnTo>
                <a:lnTo>
                  <a:pt x="71627" y="72498"/>
                </a:lnTo>
                <a:lnTo>
                  <a:pt x="35432" y="51816"/>
                </a:lnTo>
                <a:lnTo>
                  <a:pt x="16763" y="51816"/>
                </a:lnTo>
                <a:lnTo>
                  <a:pt x="10667" y="41148"/>
                </a:lnTo>
                <a:close/>
              </a:path>
              <a:path w="83820" h="93345">
                <a:moveTo>
                  <a:pt x="71627" y="72498"/>
                </a:moveTo>
                <a:lnTo>
                  <a:pt x="71627" y="83820"/>
                </a:lnTo>
                <a:lnTo>
                  <a:pt x="74675" y="88392"/>
                </a:lnTo>
                <a:lnTo>
                  <a:pt x="80772" y="77724"/>
                </a:lnTo>
                <a:lnTo>
                  <a:pt x="71627" y="72498"/>
                </a:lnTo>
                <a:close/>
              </a:path>
              <a:path w="83820" h="93345">
                <a:moveTo>
                  <a:pt x="83819" y="0"/>
                </a:moveTo>
                <a:lnTo>
                  <a:pt x="74675" y="4572"/>
                </a:lnTo>
                <a:lnTo>
                  <a:pt x="10667" y="41148"/>
                </a:lnTo>
                <a:lnTo>
                  <a:pt x="16763" y="51816"/>
                </a:lnTo>
                <a:lnTo>
                  <a:pt x="26098" y="46482"/>
                </a:lnTo>
                <a:lnTo>
                  <a:pt x="16763" y="41148"/>
                </a:lnTo>
                <a:lnTo>
                  <a:pt x="35433" y="41148"/>
                </a:lnTo>
                <a:lnTo>
                  <a:pt x="80772" y="15240"/>
                </a:lnTo>
                <a:lnTo>
                  <a:pt x="83819" y="10668"/>
                </a:lnTo>
                <a:lnTo>
                  <a:pt x="83819" y="0"/>
                </a:lnTo>
                <a:close/>
              </a:path>
              <a:path w="83820" h="93345">
                <a:moveTo>
                  <a:pt x="26098" y="46482"/>
                </a:moveTo>
                <a:lnTo>
                  <a:pt x="16763" y="51816"/>
                </a:lnTo>
                <a:lnTo>
                  <a:pt x="35432" y="51816"/>
                </a:lnTo>
                <a:lnTo>
                  <a:pt x="26098" y="46482"/>
                </a:lnTo>
                <a:close/>
              </a:path>
              <a:path w="83820" h="93345">
                <a:moveTo>
                  <a:pt x="35433" y="41148"/>
                </a:moveTo>
                <a:lnTo>
                  <a:pt x="16763" y="41148"/>
                </a:lnTo>
                <a:lnTo>
                  <a:pt x="26098" y="46482"/>
                </a:lnTo>
                <a:lnTo>
                  <a:pt x="35433" y="411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09631" y="7149071"/>
            <a:ext cx="12700" cy="36830"/>
          </a:xfrm>
          <a:custGeom>
            <a:avLst/>
            <a:gdLst/>
            <a:ahLst/>
            <a:cxnLst/>
            <a:rect l="l" t="t" r="r" b="b"/>
            <a:pathLst>
              <a:path w="12700" h="36829">
                <a:moveTo>
                  <a:pt x="0" y="18288"/>
                </a:moveTo>
                <a:lnTo>
                  <a:pt x="12191" y="18288"/>
                </a:lnTo>
              </a:path>
            </a:pathLst>
          </a:custGeom>
          <a:ln w="378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51719" y="7149071"/>
            <a:ext cx="64135" cy="73660"/>
          </a:xfrm>
          <a:custGeom>
            <a:avLst/>
            <a:gdLst/>
            <a:ahLst/>
            <a:cxnLst/>
            <a:rect l="l" t="t" r="r" b="b"/>
            <a:pathLst>
              <a:path w="64135" h="73659">
                <a:moveTo>
                  <a:pt x="64008" y="0"/>
                </a:moveTo>
                <a:lnTo>
                  <a:pt x="0" y="36576"/>
                </a:lnTo>
                <a:lnTo>
                  <a:pt x="64008" y="73152"/>
                </a:lnTo>
                <a:lnTo>
                  <a:pt x="64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15727" y="7185647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38003" y="6746735"/>
            <a:ext cx="83820" cy="96520"/>
          </a:xfrm>
          <a:custGeom>
            <a:avLst/>
            <a:gdLst/>
            <a:ahLst/>
            <a:cxnLst/>
            <a:rect l="l" t="t" r="r" b="b"/>
            <a:pathLst>
              <a:path w="83820" h="96520">
                <a:moveTo>
                  <a:pt x="83819" y="50291"/>
                </a:moveTo>
                <a:lnTo>
                  <a:pt x="71627" y="50291"/>
                </a:lnTo>
                <a:lnTo>
                  <a:pt x="71627" y="75546"/>
                </a:lnTo>
                <a:lnTo>
                  <a:pt x="80772" y="80771"/>
                </a:lnTo>
                <a:lnTo>
                  <a:pt x="74675" y="91439"/>
                </a:lnTo>
                <a:lnTo>
                  <a:pt x="83819" y="96011"/>
                </a:lnTo>
                <a:lnTo>
                  <a:pt x="83819" y="50291"/>
                </a:lnTo>
                <a:close/>
              </a:path>
              <a:path w="83820" h="96520">
                <a:moveTo>
                  <a:pt x="10667" y="44195"/>
                </a:moveTo>
                <a:lnTo>
                  <a:pt x="0" y="50291"/>
                </a:lnTo>
                <a:lnTo>
                  <a:pt x="10667" y="54863"/>
                </a:lnTo>
                <a:lnTo>
                  <a:pt x="74675" y="91439"/>
                </a:lnTo>
                <a:lnTo>
                  <a:pt x="71627" y="86867"/>
                </a:lnTo>
                <a:lnTo>
                  <a:pt x="71627" y="75546"/>
                </a:lnTo>
                <a:lnTo>
                  <a:pt x="35433" y="54863"/>
                </a:lnTo>
                <a:lnTo>
                  <a:pt x="16763" y="54863"/>
                </a:lnTo>
                <a:lnTo>
                  <a:pt x="10667" y="44195"/>
                </a:lnTo>
                <a:close/>
              </a:path>
              <a:path w="83820" h="96520">
                <a:moveTo>
                  <a:pt x="71627" y="75546"/>
                </a:moveTo>
                <a:lnTo>
                  <a:pt x="71627" y="86867"/>
                </a:lnTo>
                <a:lnTo>
                  <a:pt x="74675" y="91439"/>
                </a:lnTo>
                <a:lnTo>
                  <a:pt x="80772" y="80771"/>
                </a:lnTo>
                <a:lnTo>
                  <a:pt x="71627" y="75546"/>
                </a:lnTo>
                <a:close/>
              </a:path>
              <a:path w="83820" h="96520">
                <a:moveTo>
                  <a:pt x="83819" y="0"/>
                </a:moveTo>
                <a:lnTo>
                  <a:pt x="74675" y="6095"/>
                </a:lnTo>
                <a:lnTo>
                  <a:pt x="10667" y="44195"/>
                </a:lnTo>
                <a:lnTo>
                  <a:pt x="16763" y="54863"/>
                </a:lnTo>
                <a:lnTo>
                  <a:pt x="25908" y="49421"/>
                </a:lnTo>
                <a:lnTo>
                  <a:pt x="16763" y="44195"/>
                </a:lnTo>
                <a:lnTo>
                  <a:pt x="34686" y="44195"/>
                </a:lnTo>
                <a:lnTo>
                  <a:pt x="80772" y="16763"/>
                </a:lnTo>
                <a:lnTo>
                  <a:pt x="83819" y="12191"/>
                </a:lnTo>
                <a:lnTo>
                  <a:pt x="83819" y="0"/>
                </a:lnTo>
                <a:close/>
              </a:path>
              <a:path w="83820" h="96520">
                <a:moveTo>
                  <a:pt x="25908" y="49421"/>
                </a:moveTo>
                <a:lnTo>
                  <a:pt x="16763" y="54863"/>
                </a:lnTo>
                <a:lnTo>
                  <a:pt x="35433" y="54863"/>
                </a:lnTo>
                <a:lnTo>
                  <a:pt x="25908" y="49421"/>
                </a:lnTo>
                <a:close/>
              </a:path>
              <a:path w="83820" h="96520">
                <a:moveTo>
                  <a:pt x="34686" y="44195"/>
                </a:moveTo>
                <a:lnTo>
                  <a:pt x="16763" y="44195"/>
                </a:lnTo>
                <a:lnTo>
                  <a:pt x="25908" y="49421"/>
                </a:lnTo>
                <a:lnTo>
                  <a:pt x="34686" y="4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09631" y="6758926"/>
            <a:ext cx="12700" cy="38100"/>
          </a:xfrm>
          <a:custGeom>
            <a:avLst/>
            <a:gdLst/>
            <a:ahLst/>
            <a:cxnLst/>
            <a:rect l="l" t="t" r="r" b="b"/>
            <a:pathLst>
              <a:path w="12700" h="38100">
                <a:moveTo>
                  <a:pt x="0" y="19049"/>
                </a:moveTo>
                <a:lnTo>
                  <a:pt x="12191" y="19049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51719" y="6758926"/>
            <a:ext cx="64135" cy="74930"/>
          </a:xfrm>
          <a:custGeom>
            <a:avLst/>
            <a:gdLst/>
            <a:ahLst/>
            <a:cxnLst/>
            <a:rect l="l" t="t" r="r" b="b"/>
            <a:pathLst>
              <a:path w="64135" h="74929">
                <a:moveTo>
                  <a:pt x="64008" y="0"/>
                </a:moveTo>
                <a:lnTo>
                  <a:pt x="0" y="38099"/>
                </a:lnTo>
                <a:lnTo>
                  <a:pt x="64008" y="74675"/>
                </a:lnTo>
                <a:lnTo>
                  <a:pt x="64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15727" y="6797026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38003" y="6358115"/>
            <a:ext cx="83820" cy="96520"/>
          </a:xfrm>
          <a:custGeom>
            <a:avLst/>
            <a:gdLst/>
            <a:ahLst/>
            <a:cxnLst/>
            <a:rect l="l" t="t" r="r" b="b"/>
            <a:pathLst>
              <a:path w="83820" h="96520">
                <a:moveTo>
                  <a:pt x="83819" y="50291"/>
                </a:moveTo>
                <a:lnTo>
                  <a:pt x="71627" y="50291"/>
                </a:lnTo>
                <a:lnTo>
                  <a:pt x="71627" y="75546"/>
                </a:lnTo>
                <a:lnTo>
                  <a:pt x="80772" y="80772"/>
                </a:lnTo>
                <a:lnTo>
                  <a:pt x="74675" y="91439"/>
                </a:lnTo>
                <a:lnTo>
                  <a:pt x="83819" y="96012"/>
                </a:lnTo>
                <a:lnTo>
                  <a:pt x="83819" y="50291"/>
                </a:lnTo>
                <a:close/>
              </a:path>
              <a:path w="83820" h="96520">
                <a:moveTo>
                  <a:pt x="10667" y="44196"/>
                </a:moveTo>
                <a:lnTo>
                  <a:pt x="0" y="50291"/>
                </a:lnTo>
                <a:lnTo>
                  <a:pt x="10667" y="54863"/>
                </a:lnTo>
                <a:lnTo>
                  <a:pt x="74675" y="91439"/>
                </a:lnTo>
                <a:lnTo>
                  <a:pt x="71627" y="86867"/>
                </a:lnTo>
                <a:lnTo>
                  <a:pt x="71627" y="75546"/>
                </a:lnTo>
                <a:lnTo>
                  <a:pt x="35432" y="54863"/>
                </a:lnTo>
                <a:lnTo>
                  <a:pt x="16763" y="54863"/>
                </a:lnTo>
                <a:lnTo>
                  <a:pt x="10667" y="44196"/>
                </a:lnTo>
                <a:close/>
              </a:path>
              <a:path w="83820" h="96520">
                <a:moveTo>
                  <a:pt x="71627" y="75546"/>
                </a:moveTo>
                <a:lnTo>
                  <a:pt x="71627" y="86867"/>
                </a:lnTo>
                <a:lnTo>
                  <a:pt x="74675" y="91439"/>
                </a:lnTo>
                <a:lnTo>
                  <a:pt x="80772" y="80772"/>
                </a:lnTo>
                <a:lnTo>
                  <a:pt x="71627" y="75546"/>
                </a:lnTo>
                <a:close/>
              </a:path>
              <a:path w="83820" h="96520">
                <a:moveTo>
                  <a:pt x="83819" y="0"/>
                </a:moveTo>
                <a:lnTo>
                  <a:pt x="74675" y="6096"/>
                </a:lnTo>
                <a:lnTo>
                  <a:pt x="10667" y="44196"/>
                </a:lnTo>
                <a:lnTo>
                  <a:pt x="16763" y="54863"/>
                </a:lnTo>
                <a:lnTo>
                  <a:pt x="25907" y="49421"/>
                </a:lnTo>
                <a:lnTo>
                  <a:pt x="16763" y="44196"/>
                </a:lnTo>
                <a:lnTo>
                  <a:pt x="34686" y="44196"/>
                </a:lnTo>
                <a:lnTo>
                  <a:pt x="80772" y="16763"/>
                </a:lnTo>
                <a:lnTo>
                  <a:pt x="83819" y="12191"/>
                </a:lnTo>
                <a:lnTo>
                  <a:pt x="83819" y="0"/>
                </a:lnTo>
                <a:close/>
              </a:path>
              <a:path w="83820" h="96520">
                <a:moveTo>
                  <a:pt x="25907" y="49421"/>
                </a:moveTo>
                <a:lnTo>
                  <a:pt x="16763" y="54863"/>
                </a:lnTo>
                <a:lnTo>
                  <a:pt x="35432" y="54863"/>
                </a:lnTo>
                <a:lnTo>
                  <a:pt x="25907" y="49421"/>
                </a:lnTo>
                <a:close/>
              </a:path>
              <a:path w="83820" h="96520">
                <a:moveTo>
                  <a:pt x="34686" y="44196"/>
                </a:moveTo>
                <a:lnTo>
                  <a:pt x="16763" y="44196"/>
                </a:lnTo>
                <a:lnTo>
                  <a:pt x="25907" y="49421"/>
                </a:lnTo>
                <a:lnTo>
                  <a:pt x="34686" y="441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09631" y="6370307"/>
            <a:ext cx="12700" cy="38100"/>
          </a:xfrm>
          <a:custGeom>
            <a:avLst/>
            <a:gdLst/>
            <a:ahLst/>
            <a:cxnLst/>
            <a:rect l="l" t="t" r="r" b="b"/>
            <a:pathLst>
              <a:path w="12700" h="38100">
                <a:moveTo>
                  <a:pt x="0" y="19050"/>
                </a:moveTo>
                <a:lnTo>
                  <a:pt x="12191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951719" y="6370307"/>
            <a:ext cx="64135" cy="74930"/>
          </a:xfrm>
          <a:custGeom>
            <a:avLst/>
            <a:gdLst/>
            <a:ahLst/>
            <a:cxnLst/>
            <a:rect l="l" t="t" r="r" b="b"/>
            <a:pathLst>
              <a:path w="64135" h="74929">
                <a:moveTo>
                  <a:pt x="64008" y="0"/>
                </a:moveTo>
                <a:lnTo>
                  <a:pt x="0" y="38100"/>
                </a:lnTo>
                <a:lnTo>
                  <a:pt x="64008" y="74675"/>
                </a:lnTo>
                <a:lnTo>
                  <a:pt x="64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15727" y="6408407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766559" y="5489314"/>
            <a:ext cx="1689100" cy="240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-10" dirty="0">
                <a:latin typeface="Lucida Sans"/>
                <a:cs typeface="Lucida Sans"/>
              </a:rPr>
              <a:t>Total</a:t>
            </a:r>
            <a:r>
              <a:rPr sz="1700" spc="5" dirty="0">
                <a:latin typeface="Lucida Sans"/>
                <a:cs typeface="Lucida Sans"/>
              </a:rPr>
              <a:t> </a:t>
            </a:r>
            <a:r>
              <a:rPr sz="1700" spc="-10" dirty="0">
                <a:latin typeface="Lucida Sans"/>
                <a:cs typeface="Lucida Sans"/>
              </a:rPr>
              <a:t>size=</a:t>
            </a:r>
            <a:r>
              <a:rPr sz="1700" dirty="0">
                <a:latin typeface="Lucida Sans"/>
                <a:cs typeface="Lucida Sans"/>
              </a:rPr>
              <a:t> </a:t>
            </a:r>
            <a:r>
              <a:rPr sz="1700" spc="-254" dirty="0">
                <a:latin typeface="Lucida Sans"/>
                <a:cs typeface="Lucida Sans"/>
              </a:rPr>
              <a:t> </a:t>
            </a:r>
            <a:r>
              <a:rPr sz="1700" spc="-15" dirty="0">
                <a:latin typeface="Lucida Sans"/>
                <a:cs typeface="Lucida Sans"/>
              </a:rPr>
              <a:t>1</a:t>
            </a:r>
            <a:r>
              <a:rPr sz="1700" spc="-10" dirty="0">
                <a:latin typeface="Lucida Sans"/>
                <a:cs typeface="Lucida Sans"/>
              </a:rPr>
              <a:t>0</a:t>
            </a:r>
            <a:r>
              <a:rPr sz="1700" spc="-15" dirty="0">
                <a:latin typeface="Lucida Sans"/>
                <a:cs typeface="Lucida Sans"/>
              </a:rPr>
              <a:t>4</a:t>
            </a:r>
            <a:endParaRPr sz="1700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38003" y="5580875"/>
            <a:ext cx="83820" cy="96520"/>
          </a:xfrm>
          <a:custGeom>
            <a:avLst/>
            <a:gdLst/>
            <a:ahLst/>
            <a:cxnLst/>
            <a:rect l="l" t="t" r="r" b="b"/>
            <a:pathLst>
              <a:path w="83820" h="96520">
                <a:moveTo>
                  <a:pt x="83819" y="50291"/>
                </a:moveTo>
                <a:lnTo>
                  <a:pt x="71627" y="50291"/>
                </a:lnTo>
                <a:lnTo>
                  <a:pt x="71627" y="75546"/>
                </a:lnTo>
                <a:lnTo>
                  <a:pt x="80772" y="80771"/>
                </a:lnTo>
                <a:lnTo>
                  <a:pt x="74675" y="91439"/>
                </a:lnTo>
                <a:lnTo>
                  <a:pt x="83819" y="96012"/>
                </a:lnTo>
                <a:lnTo>
                  <a:pt x="83819" y="50291"/>
                </a:lnTo>
                <a:close/>
              </a:path>
              <a:path w="83820" h="96520">
                <a:moveTo>
                  <a:pt x="10667" y="44195"/>
                </a:moveTo>
                <a:lnTo>
                  <a:pt x="0" y="50291"/>
                </a:lnTo>
                <a:lnTo>
                  <a:pt x="10667" y="54863"/>
                </a:lnTo>
                <a:lnTo>
                  <a:pt x="74675" y="91439"/>
                </a:lnTo>
                <a:lnTo>
                  <a:pt x="71627" y="86867"/>
                </a:lnTo>
                <a:lnTo>
                  <a:pt x="71627" y="75546"/>
                </a:lnTo>
                <a:lnTo>
                  <a:pt x="35433" y="54863"/>
                </a:lnTo>
                <a:lnTo>
                  <a:pt x="16763" y="54863"/>
                </a:lnTo>
                <a:lnTo>
                  <a:pt x="10667" y="44195"/>
                </a:lnTo>
                <a:close/>
              </a:path>
              <a:path w="83820" h="96520">
                <a:moveTo>
                  <a:pt x="71627" y="75546"/>
                </a:moveTo>
                <a:lnTo>
                  <a:pt x="71627" y="86867"/>
                </a:lnTo>
                <a:lnTo>
                  <a:pt x="74675" y="91439"/>
                </a:lnTo>
                <a:lnTo>
                  <a:pt x="80772" y="80771"/>
                </a:lnTo>
                <a:lnTo>
                  <a:pt x="71627" y="75546"/>
                </a:lnTo>
                <a:close/>
              </a:path>
              <a:path w="83820" h="96520">
                <a:moveTo>
                  <a:pt x="83819" y="0"/>
                </a:moveTo>
                <a:lnTo>
                  <a:pt x="74675" y="6095"/>
                </a:lnTo>
                <a:lnTo>
                  <a:pt x="10667" y="44195"/>
                </a:lnTo>
                <a:lnTo>
                  <a:pt x="16763" y="54863"/>
                </a:lnTo>
                <a:lnTo>
                  <a:pt x="25908" y="49421"/>
                </a:lnTo>
                <a:lnTo>
                  <a:pt x="16763" y="44195"/>
                </a:lnTo>
                <a:lnTo>
                  <a:pt x="34686" y="44195"/>
                </a:lnTo>
                <a:lnTo>
                  <a:pt x="80772" y="16763"/>
                </a:lnTo>
                <a:lnTo>
                  <a:pt x="83819" y="12191"/>
                </a:lnTo>
                <a:lnTo>
                  <a:pt x="83819" y="0"/>
                </a:lnTo>
                <a:close/>
              </a:path>
              <a:path w="83820" h="96520">
                <a:moveTo>
                  <a:pt x="25908" y="49421"/>
                </a:moveTo>
                <a:lnTo>
                  <a:pt x="16763" y="54863"/>
                </a:lnTo>
                <a:lnTo>
                  <a:pt x="35433" y="54863"/>
                </a:lnTo>
                <a:lnTo>
                  <a:pt x="25908" y="49421"/>
                </a:lnTo>
                <a:close/>
              </a:path>
              <a:path w="83820" h="96520">
                <a:moveTo>
                  <a:pt x="34686" y="44195"/>
                </a:moveTo>
                <a:lnTo>
                  <a:pt x="16763" y="44195"/>
                </a:lnTo>
                <a:lnTo>
                  <a:pt x="25908" y="49421"/>
                </a:lnTo>
                <a:lnTo>
                  <a:pt x="34686" y="4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09631" y="5593067"/>
            <a:ext cx="12700" cy="38100"/>
          </a:xfrm>
          <a:custGeom>
            <a:avLst/>
            <a:gdLst/>
            <a:ahLst/>
            <a:cxnLst/>
            <a:rect l="l" t="t" r="r" b="b"/>
            <a:pathLst>
              <a:path w="12700" h="38100">
                <a:moveTo>
                  <a:pt x="0" y="19050"/>
                </a:moveTo>
                <a:lnTo>
                  <a:pt x="12191" y="1905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951719" y="5593067"/>
            <a:ext cx="64135" cy="74930"/>
          </a:xfrm>
          <a:custGeom>
            <a:avLst/>
            <a:gdLst/>
            <a:ahLst/>
            <a:cxnLst/>
            <a:rect l="l" t="t" r="r" b="b"/>
            <a:pathLst>
              <a:path w="64135" h="74929">
                <a:moveTo>
                  <a:pt x="64008" y="0"/>
                </a:moveTo>
                <a:lnTo>
                  <a:pt x="0" y="38100"/>
                </a:lnTo>
                <a:lnTo>
                  <a:pt x="64008" y="74675"/>
                </a:lnTo>
                <a:lnTo>
                  <a:pt x="64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15727" y="5631167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370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06004" y="5624436"/>
          <a:ext cx="2138172" cy="21366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8172"/>
              </a:tblGrid>
              <a:tr h="388620">
                <a:tc>
                  <a:txBody>
                    <a:bodyPr/>
                    <a:lstStyle/>
                    <a:p>
                      <a:pPr marL="454659">
                        <a:lnSpc>
                          <a:spcPct val="100000"/>
                        </a:lnSpc>
                      </a:pPr>
                      <a:r>
                        <a:rPr sz="1700" spc="10" dirty="0">
                          <a:latin typeface="Lucida Sans"/>
                          <a:cs typeface="Lucida Sans"/>
                        </a:rPr>
                        <a:t>P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adding</a:t>
                      </a:r>
                      <a:endParaRPr sz="17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447040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Sp</a:t>
                      </a:r>
                      <a:r>
                        <a:rPr sz="1700" spc="10" dirty="0"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1700" spc="-5" dirty="0"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e</a:t>
                      </a:r>
                      <a:r>
                        <a:rPr sz="17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for </a:t>
                      </a:r>
                      <a:r>
                        <a:rPr sz="1700" b="1" dirty="0">
                          <a:latin typeface="Courier"/>
                          <a:cs typeface="Courier"/>
                        </a:rPr>
                        <a:t>c</a:t>
                      </a:r>
                      <a:endParaRPr sz="17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619"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</a:pPr>
                      <a:r>
                        <a:rPr sz="1700" spc="5" dirty="0"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pa</a:t>
                      </a:r>
                      <a:r>
                        <a:rPr sz="1700" spc="-5" dirty="0"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e</a:t>
                      </a:r>
                      <a:r>
                        <a:rPr sz="1700" spc="10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for</a:t>
                      </a:r>
                      <a:r>
                        <a:rPr sz="17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700" b="1" dirty="0">
                          <a:latin typeface="Courier"/>
                          <a:cs typeface="Courier"/>
                        </a:rPr>
                        <a:t>b</a:t>
                      </a:r>
                      <a:endParaRPr sz="17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408940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Spa</a:t>
                      </a:r>
                      <a:r>
                        <a:rPr sz="1700" spc="5" dirty="0"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e</a:t>
                      </a:r>
                      <a:r>
                        <a:rPr sz="17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for </a:t>
                      </a:r>
                      <a:r>
                        <a:rPr sz="1700" b="1" dirty="0">
                          <a:latin typeface="Courier"/>
                          <a:cs typeface="Courier"/>
                        </a:rPr>
                        <a:t>a</a:t>
                      </a:r>
                      <a:endParaRPr sz="1700">
                        <a:latin typeface="Courier"/>
                        <a:cs typeface="Courier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2168"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Lucida Sans"/>
                          <a:cs typeface="Lucida Sans"/>
                        </a:rPr>
                        <a:t>C</a:t>
                      </a:r>
                      <a:r>
                        <a:rPr sz="160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600" spc="5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600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600" spc="-5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600" dirty="0">
                          <a:latin typeface="Lucida Sans"/>
                          <a:cs typeface="Lucida Sans"/>
                        </a:rPr>
                        <a:t>ol </a:t>
                      </a:r>
                      <a:r>
                        <a:rPr sz="1600" spc="-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600" spc="5" dirty="0">
                          <a:latin typeface="Lucida Sans"/>
                          <a:cs typeface="Lucida Sans"/>
                        </a:rPr>
                        <a:t>n</a:t>
                      </a:r>
                      <a:r>
                        <a:rPr sz="1600" spc="-5" dirty="0">
                          <a:latin typeface="Lucida Sans"/>
                          <a:cs typeface="Lucida Sans"/>
                        </a:rPr>
                        <a:t>f</a:t>
                      </a:r>
                      <a:r>
                        <a:rPr sz="160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600" spc="-5" dirty="0">
                          <a:latin typeface="Lucida Sans"/>
                          <a:cs typeface="Lucida Sans"/>
                        </a:rPr>
                        <a:t>r</a:t>
                      </a:r>
                      <a:r>
                        <a:rPr sz="1600" spc="10" dirty="0">
                          <a:latin typeface="Lucida Sans"/>
                          <a:cs typeface="Lucida Sans"/>
                        </a:rPr>
                        <a:t>m</a:t>
                      </a:r>
                      <a:r>
                        <a:rPr sz="1600" spc="-5" dirty="0">
                          <a:latin typeface="Lucida Sans"/>
                          <a:cs typeface="Lucida Sans"/>
                        </a:rPr>
                        <a:t>a</a:t>
                      </a:r>
                      <a:r>
                        <a:rPr sz="1600" dirty="0"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1600" spc="5" dirty="0">
                          <a:latin typeface="Lucida Sans"/>
                          <a:cs typeface="Lucida Sans"/>
                        </a:rPr>
                        <a:t>i</a:t>
                      </a:r>
                      <a:r>
                        <a:rPr sz="1600" spc="-10" dirty="0">
                          <a:latin typeface="Lucida Sans"/>
                          <a:cs typeface="Lucida Sans"/>
                        </a:rPr>
                        <a:t>o</a:t>
                      </a:r>
                      <a:r>
                        <a:rPr sz="1600" dirty="0">
                          <a:latin typeface="Lucida Sans"/>
                          <a:cs typeface="Lucida Sans"/>
                        </a:rPr>
                        <a:t>n</a:t>
                      </a:r>
                      <a:endParaRPr sz="16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756519" y="6206616"/>
          <a:ext cx="1288636" cy="1722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8332"/>
                <a:gridCol w="360304"/>
              </a:tblGrid>
              <a:tr h="377445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Offset</a:t>
                      </a:r>
                      <a:r>
                        <a:rPr sz="17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=</a:t>
                      </a:r>
                      <a:endParaRPr sz="1700">
                        <a:latin typeface="Lucida Sans"/>
                        <a:cs typeface="Lucida San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20</a:t>
                      </a:r>
                      <a:endParaRPr sz="1700">
                        <a:latin typeface="Lucida Sans"/>
                        <a:cs typeface="Lucida Sans"/>
                      </a:endParaRPr>
                    </a:p>
                  </a:txBody>
                  <a:tcPr marL="0" marR="0" marT="0" marB="0"/>
                </a:tc>
              </a:tr>
              <a:tr h="40081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Offset</a:t>
                      </a:r>
                      <a:r>
                        <a:rPr sz="1700" spc="5" dirty="0"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1700" dirty="0">
                          <a:latin typeface="Lucida Sans"/>
                          <a:cs typeface="Lucida Sans"/>
                        </a:rPr>
                        <a:t>=</a:t>
                      </a:r>
                      <a:endParaRPr sz="1700">
                        <a:latin typeface="Lucida Sans"/>
                        <a:cs typeface="Lucida San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12</a:t>
                      </a:r>
                      <a:endParaRPr sz="1700">
                        <a:latin typeface="Lucida Sans"/>
                        <a:cs typeface="Lucida Sans"/>
                      </a:endParaRPr>
                    </a:p>
                  </a:txBody>
                  <a:tcPr marL="0" marR="0" marT="0" marB="0"/>
                </a:tc>
              </a:tr>
              <a:tr h="48386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Offset =</a:t>
                      </a:r>
                      <a:endParaRPr sz="1700">
                        <a:latin typeface="Lucida Sans"/>
                        <a:cs typeface="Lucida San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8</a:t>
                      </a:r>
                      <a:endParaRPr sz="1700">
                        <a:latin typeface="Lucida Sans"/>
                        <a:cs typeface="Lucida Sans"/>
                      </a:endParaRPr>
                    </a:p>
                  </a:txBody>
                  <a:tcPr marL="0" marR="0" marT="0" marB="0"/>
                </a:tc>
              </a:tr>
              <a:tr h="46049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Offset =</a:t>
                      </a:r>
                      <a:endParaRPr sz="1700">
                        <a:latin typeface="Lucida Sans"/>
                        <a:cs typeface="Lucida San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700" dirty="0">
                          <a:latin typeface="Lucida Sans"/>
                          <a:cs typeface="Lucida Sans"/>
                        </a:rPr>
                        <a:t>0</a:t>
                      </a:r>
                      <a:endParaRPr sz="1700">
                        <a:latin typeface="Lucida Sans"/>
                        <a:cs typeface="Lucida San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55" y="965218"/>
            <a:ext cx="5429885" cy="6489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6355" algn="just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Within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each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local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data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obje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s addressed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its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ffset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relative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 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start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frame.</a:t>
            </a:r>
            <a:endParaRPr sz="2600" dirty="0">
              <a:latin typeface="Lucida Sans"/>
              <a:cs typeface="Lucida Sans"/>
            </a:endParaRPr>
          </a:p>
          <a:p>
            <a:pPr marL="12700" marR="554355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offset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fixed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constant,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determined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</a:t>
            </a:r>
            <a:r>
              <a:rPr sz="2600" spc="-10" dirty="0">
                <a:latin typeface="Lucida Sans"/>
                <a:cs typeface="Lucida Sans"/>
              </a:rPr>
              <a:t>pile-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tim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normall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store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start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frame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regi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ter,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each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piece</a:t>
            </a:r>
            <a:r>
              <a:rPr sz="2600" spc="-15" dirty="0">
                <a:latin typeface="Lucida Sans"/>
                <a:cs typeface="Lucida Sans"/>
              </a:rPr>
              <a:t> of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dat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addressed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Arial"/>
                <a:cs typeface="Arial"/>
              </a:rPr>
              <a:t>(Re</a:t>
            </a:r>
            <a:r>
              <a:rPr sz="2600" spc="-20" dirty="0">
                <a:latin typeface="Arial"/>
                <a:cs typeface="Arial"/>
              </a:rPr>
              <a:t>g</a:t>
            </a:r>
            <a:r>
              <a:rPr sz="2600" spc="-10" dirty="0">
                <a:latin typeface="Arial"/>
                <a:cs typeface="Arial"/>
              </a:rPr>
              <a:t>ist</a:t>
            </a:r>
            <a:r>
              <a:rPr sz="2600" spc="-20" dirty="0">
                <a:latin typeface="Arial"/>
                <a:cs typeface="Arial"/>
              </a:rPr>
              <a:t>e</a:t>
            </a:r>
            <a:r>
              <a:rPr sz="2600" spc="-155" dirty="0">
                <a:latin typeface="Arial"/>
                <a:cs typeface="Arial"/>
              </a:rPr>
              <a:t>r</a:t>
            </a:r>
            <a:r>
              <a:rPr sz="2600" spc="-10" dirty="0">
                <a:latin typeface="Arial"/>
                <a:cs typeface="Arial"/>
              </a:rPr>
              <a:t>,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O</a:t>
            </a:r>
            <a:r>
              <a:rPr sz="2600" spc="-60" dirty="0">
                <a:latin typeface="Arial"/>
                <a:cs typeface="Arial"/>
              </a:rPr>
              <a:t>f</a:t>
            </a:r>
            <a:r>
              <a:rPr sz="2600" spc="-10" dirty="0">
                <a:latin typeface="Arial"/>
                <a:cs typeface="Arial"/>
              </a:rPr>
              <a:t>fs</a:t>
            </a:r>
            <a:r>
              <a:rPr sz="2600" spc="-2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t</a:t>
            </a:r>
            <a:r>
              <a:rPr sz="2600" spc="-10" dirty="0">
                <a:latin typeface="Arial"/>
                <a:cs typeface="Arial"/>
              </a:rPr>
              <a:t>) </a:t>
            </a:r>
            <a:r>
              <a:rPr sz="2600" spc="-20" dirty="0">
                <a:latin typeface="Lucida Sans"/>
                <a:cs typeface="Lucida Sans"/>
              </a:rPr>
              <a:t>pair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which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standard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addressing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mode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 almost</a:t>
            </a:r>
            <a:r>
              <a:rPr sz="2600" spc="-19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spc="-2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computer</a:t>
            </a:r>
            <a:r>
              <a:rPr sz="2600" spc="-19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architectures.</a:t>
            </a:r>
            <a:endParaRPr sz="2600" dirty="0">
              <a:latin typeface="Lucida Sans"/>
              <a:cs typeface="Lucida Sans"/>
            </a:endParaRPr>
          </a:p>
          <a:p>
            <a:pPr marL="12700" marR="5715">
              <a:lnSpc>
                <a:spcPts val="2700"/>
              </a:lnSpc>
              <a:spcBef>
                <a:spcPts val="790"/>
              </a:spcBef>
            </a:pP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example,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register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Arial"/>
                <a:cs typeface="Arial"/>
              </a:rPr>
              <a:t>R</a:t>
            </a:r>
            <a:r>
              <a:rPr sz="2600" spc="10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points 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beginning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’s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frame,</a:t>
            </a:r>
            <a:r>
              <a:rPr sz="2600" spc="-10" dirty="0">
                <a:latin typeface="Lucida Sans"/>
                <a:cs typeface="Lucida Sans"/>
              </a:rPr>
              <a:t> variabl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b</a:t>
            </a:r>
            <a:r>
              <a:rPr sz="2600" b="1" spc="-74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addressed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Arial"/>
                <a:cs typeface="Arial"/>
              </a:rPr>
              <a:t>(R,12),</a:t>
            </a:r>
            <a:r>
              <a:rPr sz="2600" spc="10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Arial"/>
                <a:cs typeface="Arial"/>
              </a:rPr>
              <a:t>1</a:t>
            </a:r>
            <a:r>
              <a:rPr sz="2600" spc="-15" dirty="0">
                <a:latin typeface="Arial"/>
                <a:cs typeface="Arial"/>
              </a:rPr>
              <a:t>2</a:t>
            </a:r>
            <a:r>
              <a:rPr sz="2600" spc="9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ally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 added</a:t>
            </a:r>
            <a:r>
              <a:rPr sz="2600" spc="-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contents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4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Arial"/>
                <a:cs typeface="Arial"/>
              </a:rPr>
              <a:t>R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run- 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mo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addre</a:t>
            </a:r>
            <a:r>
              <a:rPr sz="2600" spc="-10" dirty="0">
                <a:latin typeface="Lucida Sans"/>
                <a:cs typeface="Lucida Sans"/>
              </a:rPr>
              <a:t>ss</a:t>
            </a:r>
            <a:r>
              <a:rPr sz="2600" spc="-15" dirty="0">
                <a:latin typeface="Lucida Sans"/>
                <a:cs typeface="Lucida Sans"/>
              </a:rPr>
              <a:t>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v</a:t>
            </a:r>
            <a:r>
              <a:rPr sz="2600" spc="-20" dirty="0">
                <a:latin typeface="Lucida Sans"/>
                <a:cs typeface="Lucida Sans"/>
              </a:rPr>
              <a:t>aluate</a:t>
            </a:r>
            <a:r>
              <a:rPr sz="2600" spc="-10" dirty="0">
                <a:latin typeface="Lucida Sans"/>
                <a:cs typeface="Lucida Sans"/>
              </a:rPr>
              <a:t>d.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73547</TotalTime>
  <Words>4320</Words>
  <Application>Microsoft Macintosh PowerPoint</Application>
  <PresentationFormat>Custom</PresentationFormat>
  <Paragraphs>442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CS 536</vt:lpstr>
      <vt:lpstr>Reading Assignment</vt:lpstr>
      <vt:lpstr>Virtual Memory &amp; Run-Time Memory Organization</vt:lpstr>
      <vt:lpstr>Run-Time Data Structures</vt:lpstr>
      <vt:lpstr>Stack Allocation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Accessing Frames at Run- Time</vt:lpstr>
      <vt:lpstr>PowerPoint Presentation</vt:lpstr>
      <vt:lpstr>PowerPoint Presentation</vt:lpstr>
      <vt:lpstr>PowerPoint Presentation</vt:lpstr>
      <vt:lpstr>PowerPoint Presentation</vt:lpstr>
      <vt:lpstr>Dynamic Links</vt:lpstr>
      <vt:lpstr>PowerPoint Presentation</vt:lpstr>
      <vt:lpstr>Classes and Objects</vt:lpstr>
      <vt:lpstr>PowerPoint Presentation</vt:lpstr>
      <vt:lpstr>PowerPoint Presentation</vt:lpstr>
      <vt:lpstr>PowerPoint Presentation</vt:lpstr>
      <vt:lpstr>Handling Multiple Scopes</vt:lpstr>
      <vt:lpstr>PowerPoint Presentation</vt:lpstr>
      <vt:lpstr>Static Links</vt:lpstr>
      <vt:lpstr>PowerPoint Presentation</vt:lpstr>
      <vt:lpstr>PowerPoint Presentation</vt:lpstr>
      <vt:lpstr>Displays</vt:lpstr>
      <vt:lpstr>PowerPoint Presentation</vt:lpstr>
      <vt:lpstr>PowerPoint Presentation</vt:lpstr>
      <vt:lpstr>PowerPoint Presentation</vt:lpstr>
      <vt:lpstr>Heap Management</vt:lpstr>
      <vt:lpstr>Heap Allocation</vt:lpstr>
      <vt:lpstr>PowerPoint Presentation</vt:lpstr>
      <vt:lpstr>PowerPoint Presentation</vt:lpstr>
      <vt:lpstr>PowerPoint Presentation</vt:lpstr>
      <vt:lpstr>PowerPoint Presentation</vt:lpstr>
      <vt:lpstr>Deallocation Mechanisms</vt:lpstr>
      <vt:lpstr>User-controlled Deallocation</vt:lpstr>
      <vt:lpstr>PowerPoint Presentation</vt:lpstr>
      <vt:lpstr>Automatic Garbage Collection</vt:lpstr>
      <vt:lpstr>Reference Counting</vt:lpstr>
      <vt:lpstr>PowerPoint Presentation</vt:lpstr>
      <vt:lpstr>Mark-Sweep Collection</vt:lpstr>
      <vt:lpstr>Mark- sweep garbage collection is illustrated below.</vt:lpstr>
      <vt:lpstr>PowerPoint Presentation</vt:lpstr>
      <vt:lpstr>Compaction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536</dc:title>
  <cp:lastModifiedBy>Charles Fischer</cp:lastModifiedBy>
  <cp:revision>112</cp:revision>
  <cp:lastPrinted>2016-02-23T19:51:58Z</cp:lastPrinted>
  <dcterms:created xsi:type="dcterms:W3CDTF">2016-01-21T13:56:32Z</dcterms:created>
  <dcterms:modified xsi:type="dcterms:W3CDTF">2016-04-07T19:07:57Z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2015-01-22T00:00:00Z</vt:filetime>
  </property>
  <property fmtid="{D5CDD505-2E9C-101B-9397-08002B2CF9AE}" pid="3" name="LastSaved">
    <vt:filetime>2016-01-21T00:00:00Z</vt:filetime>
  </property>
</Properties>
</file>