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1668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8740" userDrawn="1">
          <p15:clr>
            <a:srgbClr val="A4A3A4"/>
          </p15:clr>
        </p15:guide>
        <p15:guide id="5" orient="horz" pos="1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/>
    <p:restoredTop sz="96327"/>
  </p:normalViewPr>
  <p:slideViewPr>
    <p:cSldViewPr snapToGrid="0">
      <p:cViewPr varScale="1">
        <p:scale>
          <a:sx n="42" d="100"/>
          <a:sy n="42" d="100"/>
        </p:scale>
        <p:origin x="9696" y="200"/>
      </p:cViewPr>
      <p:guideLst>
        <p:guide orient="horz" pos="576"/>
        <p:guide pos="16680"/>
        <p:guide pos="576"/>
        <p:guide pos="8740"/>
        <p:guide orient="horz" pos="1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7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70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8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8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3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3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5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8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8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4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4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10972801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10972801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8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8A8-EC96-164C-8661-A0678ACEAC90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64CB-8B8E-1B4C-BFE9-6331981F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tiff"/><Relationship Id="rId18" Type="http://schemas.openxmlformats.org/officeDocument/2006/relationships/image" Target="../media/image13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hyperlink" Target="https://www.amazon.science/publications/best-of-three-worlds-adaptive-experimentation-for-digital-marketing-in-practice" TargetMode="Externa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9.tiff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8.tiff"/><Relationship Id="rId22" Type="http://schemas.openxmlformats.org/officeDocument/2006/relationships/image" Target="../media/image17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A11D34-1104-4FCE-3167-834CEDAFB7E5}"/>
              </a:ext>
            </a:extLst>
          </p:cNvPr>
          <p:cNvSpPr/>
          <p:nvPr/>
        </p:nvSpPr>
        <p:spPr>
          <a:xfrm>
            <a:off x="914400" y="914400"/>
            <a:ext cx="25603200" cy="3505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3"/>
          </a:p>
        </p:txBody>
      </p:sp>
      <p:sp>
        <p:nvSpPr>
          <p:cNvPr id="4" name="Text Box 122">
            <a:extLst>
              <a:ext uri="{FF2B5EF4-FFF2-40B4-BE49-F238E27FC236}">
                <a16:creationId xmlns:a16="http://schemas.microsoft.com/office/drawing/2014/main" id="{64C756C8-D44C-1292-A0AF-4EC5D33F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480" y="673883"/>
            <a:ext cx="22799040" cy="243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228561" rIns="91425" bIns="22856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400" dirty="0">
                <a:solidFill>
                  <a:schemeClr val="bg1"/>
                </a:solidFill>
                <a:latin typeface="Amazon Ember" panose="020B0603020204020204" pitchFamily="34" charset="0"/>
              </a:rPr>
              <a:t>Best of three worlds: </a:t>
            </a:r>
            <a:endParaRPr lang="en-US" sz="6400" dirty="0">
              <a:solidFill>
                <a:schemeClr val="bg1"/>
              </a:solidFill>
              <a:latin typeface="Amazon Ember" panose="020B06030202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6400" dirty="0">
                <a:solidFill>
                  <a:schemeClr val="bg1"/>
                </a:solidFill>
                <a:latin typeface="Amazon Ember" panose="020B0603020204020204" pitchFamily="34" charset="0"/>
              </a:rPr>
              <a:t>Adaptive experimentation for digital marketing in practice</a:t>
            </a:r>
          </a:p>
        </p:txBody>
      </p:sp>
      <p:sp>
        <p:nvSpPr>
          <p:cNvPr id="6" name="Text Box 123">
            <a:extLst>
              <a:ext uri="{FF2B5EF4-FFF2-40B4-BE49-F238E27FC236}">
                <a16:creationId xmlns:a16="http://schemas.microsoft.com/office/drawing/2014/main" id="{389B20FC-CFC4-116B-5AA6-B4B4E19A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2993596"/>
            <a:ext cx="1828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Tanner Fiez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Houssam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Nassif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 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Lalit Jain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1,3 </a:t>
            </a:r>
          </a:p>
          <a:p>
            <a:pPr algn="ctr" eaLnBrk="1" hangingPunct="1"/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Amazon, Meta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2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University of Washington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0EECE5-C6E6-B620-E2C6-E6789F84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325" y="2864715"/>
            <a:ext cx="2305050" cy="1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A8C166-F5E1-438F-0D91-5ACC00163481}"/>
              </a:ext>
            </a:extLst>
          </p:cNvPr>
          <p:cNvSpPr/>
          <p:nvPr/>
        </p:nvSpPr>
        <p:spPr>
          <a:xfrm>
            <a:off x="914401" y="4895964"/>
            <a:ext cx="12801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Motivating Case Study</a:t>
            </a: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B7BCFC0E-0EC9-A687-F0F6-19C94BBC33EB}"/>
              </a:ext>
            </a:extLst>
          </p:cNvPr>
          <p:cNvGrpSpPr/>
          <p:nvPr/>
        </p:nvGrpSpPr>
        <p:grpSpPr>
          <a:xfrm>
            <a:off x="1332086" y="5899685"/>
            <a:ext cx="12191678" cy="13796881"/>
            <a:chOff x="1332086" y="6149066"/>
            <a:chExt cx="12191678" cy="13796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08CFCF-AA5A-68F7-2B96-99A74F6C8412}"/>
                </a:ext>
              </a:extLst>
            </p:cNvPr>
            <p:cNvSpPr txBox="1"/>
            <p:nvPr/>
          </p:nvSpPr>
          <p:spPr>
            <a:xfrm>
              <a:off x="1542994" y="17292226"/>
              <a:ext cx="11980770" cy="26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8" tIns="33868" rIns="33868" bIns="33868" numCol="1" spcCol="38100" rtlCol="0" anchor="ctr">
              <a:spAutoFit/>
            </a:bodyPr>
            <a:lstStyle/>
            <a:p>
              <a:pPr marL="228611" indent="-228611" defTabSz="1625640" hangingPunct="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Marketer runs 2 week experiment using Thompson Sampling</a:t>
              </a:r>
            </a:p>
            <a:p>
              <a:pPr marL="228611" indent="-228611" defTabSz="1625640" hangingPunct="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Fails to have a significant t-test</a:t>
              </a:r>
            </a:p>
            <a:p>
              <a:pPr marL="228611" indent="-228611" defTabSz="1625640" hangingPunct="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Simpson’s Paradox:</a:t>
              </a: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 Empirical means, and posterior probability are misleading for decision making. </a:t>
              </a:r>
            </a:p>
            <a:p>
              <a:pPr marL="228611" indent="-228611" defTabSz="1625640" hangingPunct="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What they should have measured: </a:t>
              </a:r>
            </a:p>
            <a:p>
              <a:pPr marL="685811" lvl="1" indent="-228611" defTabSz="1625640" hangingPunct="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Cumulative Gain: </a:t>
              </a:r>
              <a:r>
                <a:rPr lang="en-US" sz="2800" b="1" i="1" dirty="0"/>
                <a:t>how much reward it would gain if it received all the traffic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4CDF0E-FA12-C70B-58F0-02EC9B8D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5094" y="6775227"/>
              <a:ext cx="5715000" cy="457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55F7DB-8B3C-A626-A2FF-AFD536EF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9564" y="11379228"/>
              <a:ext cx="10493909" cy="5686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E0EA1-3587-373B-C41A-DA51CAA41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2086" y="6679897"/>
              <a:ext cx="5715000" cy="4572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6751AB-D912-F36D-0153-ED9D3BE79B2E}"/>
                </a:ext>
              </a:extLst>
            </p:cNvPr>
            <p:cNvSpPr txBox="1"/>
            <p:nvPr/>
          </p:nvSpPr>
          <p:spPr>
            <a:xfrm>
              <a:off x="2461234" y="6149066"/>
              <a:ext cx="39721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Daily Traffic Split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32E40-2978-3E2A-4062-9FBB66ABCC7C}"/>
                </a:ext>
              </a:extLst>
            </p:cNvPr>
            <p:cNvSpPr txBox="1"/>
            <p:nvPr/>
          </p:nvSpPr>
          <p:spPr>
            <a:xfrm>
              <a:off x="8523263" y="6269324"/>
              <a:ext cx="4230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Daily Message Means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6CE8FF-BC11-804F-5B3E-E410E8D85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5094" y="12645198"/>
              <a:ext cx="5715000" cy="4572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21EBC7-736F-16DE-8C77-3C8B21943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4484" y="12645198"/>
              <a:ext cx="5714998" cy="457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9E8B2E-C56F-2069-9F86-98D56A781B70}"/>
                </a:ext>
              </a:extLst>
            </p:cNvPr>
            <p:cNvSpPr txBox="1"/>
            <p:nvPr/>
          </p:nvSpPr>
          <p:spPr>
            <a:xfrm>
              <a:off x="1735229" y="12110214"/>
              <a:ext cx="5579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Running Empirical Means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7AEC7A-374E-174C-C04C-7D8CB765909B}"/>
                </a:ext>
              </a:extLst>
            </p:cNvPr>
            <p:cNvSpPr txBox="1"/>
            <p:nvPr/>
          </p:nvSpPr>
          <p:spPr>
            <a:xfrm>
              <a:off x="8003090" y="12005031"/>
              <a:ext cx="5270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Normalized Cumulative Gain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0FD3201-C2C0-E918-6A31-23D8973F9340}"/>
              </a:ext>
            </a:extLst>
          </p:cNvPr>
          <p:cNvSpPr/>
          <p:nvPr/>
        </p:nvSpPr>
        <p:spPr>
          <a:xfrm>
            <a:off x="913362" y="19853844"/>
            <a:ext cx="12961389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A74D5-0C0F-B307-416E-313E45388EEB}"/>
              </a:ext>
            </a:extLst>
          </p:cNvPr>
          <p:cNvSpPr txBox="1"/>
          <p:nvPr/>
        </p:nvSpPr>
        <p:spPr>
          <a:xfrm>
            <a:off x="1177776" y="20811504"/>
            <a:ext cx="128512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Regret Minimization Isn’t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Inference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Goal of experimentation is not just informing the current decision, but more importantly the next decision!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AFB15-3FA8-5962-0525-1D288CE6D51B}"/>
              </a:ext>
            </a:extLst>
          </p:cNvPr>
          <p:cNvSpPr txBox="1"/>
          <p:nvPr/>
        </p:nvSpPr>
        <p:spPr>
          <a:xfrm>
            <a:off x="1177776" y="23385786"/>
            <a:ext cx="12477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Be Wary of the Batch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Batch updates can lead to early decisions that mislead adaptive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Be robust to biases that occur due to infrequent batch updating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B65A4E-EFC3-502C-3AFA-209589764709}"/>
              </a:ext>
            </a:extLst>
          </p:cNvPr>
          <p:cNvSpPr txBox="1"/>
          <p:nvPr/>
        </p:nvSpPr>
        <p:spPr>
          <a:xfrm>
            <a:off x="1145324" y="26071565"/>
            <a:ext cx="12542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Identify the Counterfactual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Empirical mean is poorly behaved, hard to understand and prone to Simpson’s Paradox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Cumulative Gain:</a:t>
            </a:r>
            <a:r>
              <a:rPr lang="en-US" sz="3200" dirty="0"/>
              <a:t> Identify the counterfactual best, i.e. the arm with the highest total reward over experimentation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D6B93C-B034-0502-BCCB-67AD35CD1A28}"/>
              </a:ext>
            </a:extLst>
          </p:cNvPr>
          <p:cNvSpPr txBox="1"/>
          <p:nvPr/>
        </p:nvSpPr>
        <p:spPr>
          <a:xfrm>
            <a:off x="1235187" y="29008241"/>
            <a:ext cx="12542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Provide Always Valid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it’s on a dashboard, people will look at it. Show daily empirical means so people can debug.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Always valid confidence intervals provide for safe sequential monitoring for any adaptive procedure.</a:t>
            </a:r>
          </a:p>
        </p:txBody>
      </p: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3EC9489B-0CF1-63EA-E19C-D541B92C61E8}"/>
              </a:ext>
            </a:extLst>
          </p:cNvPr>
          <p:cNvGrpSpPr/>
          <p:nvPr/>
        </p:nvGrpSpPr>
        <p:grpSpPr>
          <a:xfrm>
            <a:off x="952936" y="31645911"/>
            <a:ext cx="12635958" cy="4118485"/>
            <a:chOff x="13881643" y="5228474"/>
            <a:chExt cx="12635958" cy="4118485"/>
          </a:xfrm>
        </p:grpSpPr>
        <p:sp>
          <p:nvSpPr>
            <p:cNvPr id="34" name="Text Box 191">
              <a:extLst>
                <a:ext uri="{FF2B5EF4-FFF2-40B4-BE49-F238E27FC236}">
                  <a16:creationId xmlns:a16="http://schemas.microsoft.com/office/drawing/2014/main" id="{EA0A026A-A547-029B-1376-64FB5D761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8237" y="5771986"/>
              <a:ext cx="12609364" cy="21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lIns="91425" tIns="91425" rIns="91425" bIns="91425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132" dirty="0">
                <a:latin typeface="+mn-lt"/>
              </a:endParaRPr>
            </a:p>
            <a:p>
              <a:pPr eaLnBrk="1" hangingPunct="1"/>
              <a:endParaRPr lang="en-US" sz="2132" dirty="0">
                <a:latin typeface="+mn-lt"/>
              </a:endParaRPr>
            </a:p>
            <a:p>
              <a:pPr eaLnBrk="1" hangingPunct="1"/>
              <a:endParaRPr lang="en-US" sz="2132" dirty="0">
                <a:latin typeface="+mn-lt"/>
              </a:endParaRPr>
            </a:p>
            <a:p>
              <a:pPr eaLnBrk="1" hangingPunct="1"/>
              <a:endParaRPr lang="en-US" sz="2132" dirty="0">
                <a:latin typeface="+mn-lt"/>
              </a:endParaRPr>
            </a:p>
            <a:p>
              <a:pPr eaLnBrk="1" hangingPunct="1"/>
              <a:endParaRPr lang="en-US" sz="2132" dirty="0">
                <a:latin typeface="+mn-lt"/>
              </a:endParaRPr>
            </a:p>
            <a:p>
              <a:pPr eaLnBrk="1" hangingPunct="1"/>
              <a:endParaRPr lang="en-US" sz="2132" dirty="0">
                <a:latin typeface="+mn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A1F192-30ED-B627-968E-8D3517840781}"/>
                </a:ext>
              </a:extLst>
            </p:cNvPr>
            <p:cNvSpPr/>
            <p:nvPr/>
          </p:nvSpPr>
          <p:spPr>
            <a:xfrm>
              <a:off x="13881643" y="5228474"/>
              <a:ext cx="12635958" cy="91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3" tIns="22856" rIns="45713" bIns="22856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Objective: Best of Three Worlds</a:t>
              </a:r>
            </a:p>
          </p:txBody>
        </p:sp>
        <p:grpSp>
          <p:nvGrpSpPr>
            <p:cNvPr id="36" name="Group">
              <a:extLst>
                <a:ext uri="{FF2B5EF4-FFF2-40B4-BE49-F238E27FC236}">
                  <a16:creationId xmlns:a16="http://schemas.microsoft.com/office/drawing/2014/main" id="{E85E1DB3-507F-9869-930A-83C3BC775F6E}"/>
                </a:ext>
              </a:extLst>
            </p:cNvPr>
            <p:cNvGrpSpPr/>
            <p:nvPr/>
          </p:nvGrpSpPr>
          <p:grpSpPr>
            <a:xfrm>
              <a:off x="14403978" y="6330400"/>
              <a:ext cx="3104803" cy="3016559"/>
              <a:chOff x="0" y="0"/>
              <a:chExt cx="2729332" cy="2468834"/>
            </a:xfrm>
          </p:grpSpPr>
          <p:sp>
            <p:nvSpPr>
              <p:cNvPr id="37" name="Oval">
                <a:extLst>
                  <a:ext uri="{FF2B5EF4-FFF2-40B4-BE49-F238E27FC236}">
                    <a16:creationId xmlns:a16="http://schemas.microsoft.com/office/drawing/2014/main" id="{CE816FC3-D126-28CC-CCB1-52A6AE4D9CB0}"/>
                  </a:ext>
                </a:extLst>
              </p:cNvPr>
              <p:cNvSpPr/>
              <p:nvPr/>
            </p:nvSpPr>
            <p:spPr>
              <a:xfrm>
                <a:off x="0" y="0"/>
                <a:ext cx="2729332" cy="2468834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933" tIns="16933" rIns="16933" bIns="16933" numCol="1" anchor="ctr">
                <a:noAutofit/>
              </a:bodyPr>
              <a:lstStyle/>
              <a:p>
                <a:pPr algn="ctr" defTabSz="275180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68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" name="Insights Generation">
                <a:extLst>
                  <a:ext uri="{FF2B5EF4-FFF2-40B4-BE49-F238E27FC236}">
                    <a16:creationId xmlns:a16="http://schemas.microsoft.com/office/drawing/2014/main" id="{2F91AD50-36F9-7C95-BDDE-B0FB9A975425}"/>
                  </a:ext>
                </a:extLst>
              </p:cNvPr>
              <p:cNvSpPr txBox="1"/>
              <p:nvPr/>
            </p:nvSpPr>
            <p:spPr>
              <a:xfrm>
                <a:off x="182118" y="817393"/>
                <a:ext cx="2365098" cy="834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933" tIns="16933" rIns="16933" bIns="1693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12820" hangingPunct="0"/>
                <a:r>
                  <a:rPr lang="en-US" sz="3200"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Mostly Model Agnostic</a:t>
                </a:r>
                <a:endParaRPr sz="3200" kern="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39" name="Group">
              <a:extLst>
                <a:ext uri="{FF2B5EF4-FFF2-40B4-BE49-F238E27FC236}">
                  <a16:creationId xmlns:a16="http://schemas.microsoft.com/office/drawing/2014/main" id="{524710D4-601D-B286-AD46-F57537839231}"/>
                </a:ext>
              </a:extLst>
            </p:cNvPr>
            <p:cNvGrpSpPr/>
            <p:nvPr/>
          </p:nvGrpSpPr>
          <p:grpSpPr>
            <a:xfrm>
              <a:off x="18647881" y="6330400"/>
              <a:ext cx="3161085" cy="2988134"/>
              <a:chOff x="0" y="0"/>
              <a:chExt cx="2729332" cy="2468834"/>
            </a:xfrm>
          </p:grpSpPr>
          <p:sp>
            <p:nvSpPr>
              <p:cNvPr id="40" name="Oval">
                <a:extLst>
                  <a:ext uri="{FF2B5EF4-FFF2-40B4-BE49-F238E27FC236}">
                    <a16:creationId xmlns:a16="http://schemas.microsoft.com/office/drawing/2014/main" id="{40B5E68F-E5A9-96F7-A2E9-2A90633BFA00}"/>
                  </a:ext>
                </a:extLst>
              </p:cNvPr>
              <p:cNvSpPr/>
              <p:nvPr/>
            </p:nvSpPr>
            <p:spPr>
              <a:xfrm>
                <a:off x="0" y="0"/>
                <a:ext cx="2729332" cy="2468834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933" tIns="16933" rIns="16933" bIns="16933" numCol="1" anchor="ctr">
                <a:noAutofit/>
              </a:bodyPr>
              <a:lstStyle/>
              <a:p>
                <a:pPr algn="ctr" defTabSz="275180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68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" name="Insights Generation">
                <a:extLst>
                  <a:ext uri="{FF2B5EF4-FFF2-40B4-BE49-F238E27FC236}">
                    <a16:creationId xmlns:a16="http://schemas.microsoft.com/office/drawing/2014/main" id="{FE66673C-2DA6-7F86-F522-0ADCB88184BE}"/>
                  </a:ext>
                </a:extLst>
              </p:cNvPr>
              <p:cNvSpPr txBox="1"/>
              <p:nvPr/>
            </p:nvSpPr>
            <p:spPr>
              <a:xfrm>
                <a:off x="74407" y="657203"/>
                <a:ext cx="2580519" cy="1248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933" tIns="16933" rIns="16933" bIns="1693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12820" hangingPunct="0"/>
                <a:r>
                  <a:rPr lang="en-US" sz="3200"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Identify Counterfactual Best</a:t>
                </a:r>
                <a:endParaRPr sz="3200" kern="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DBB9B39F-B6C5-2D46-57FF-A24515A09B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31510" y="6305899"/>
              <a:ext cx="3181608" cy="3016559"/>
              <a:chOff x="-615774" y="466011"/>
              <a:chExt cx="2729332" cy="2468834"/>
            </a:xfrm>
          </p:grpSpPr>
          <p:sp>
            <p:nvSpPr>
              <p:cNvPr id="43" name="Oval">
                <a:extLst>
                  <a:ext uri="{FF2B5EF4-FFF2-40B4-BE49-F238E27FC236}">
                    <a16:creationId xmlns:a16="http://schemas.microsoft.com/office/drawing/2014/main" id="{EE6D45BE-FB80-5B7E-B0BD-51E5E238E5FF}"/>
                  </a:ext>
                </a:extLst>
              </p:cNvPr>
              <p:cNvSpPr/>
              <p:nvPr/>
            </p:nvSpPr>
            <p:spPr>
              <a:xfrm>
                <a:off x="-615774" y="466011"/>
                <a:ext cx="2729332" cy="2468834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933" tIns="16933" rIns="16933" bIns="16933" numCol="1" anchor="ctr">
                <a:noAutofit/>
              </a:bodyPr>
              <a:lstStyle/>
              <a:p>
                <a:pPr algn="ctr" defTabSz="275180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68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" name="Insights Generation">
                <a:extLst>
                  <a:ext uri="{FF2B5EF4-FFF2-40B4-BE49-F238E27FC236}">
                    <a16:creationId xmlns:a16="http://schemas.microsoft.com/office/drawing/2014/main" id="{34310568-30A0-4A01-BA0D-B15781BA5495}"/>
                  </a:ext>
                </a:extLst>
              </p:cNvPr>
              <p:cNvSpPr txBox="1"/>
              <p:nvPr/>
            </p:nvSpPr>
            <p:spPr>
              <a:xfrm>
                <a:off x="-490491" y="1167009"/>
                <a:ext cx="2580519" cy="12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933" tIns="16933" rIns="16933" bIns="1693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12820" hangingPunct="0"/>
                <a:r>
                  <a:rPr lang="en-US" sz="3200"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Minimize Opportunity Cost</a:t>
                </a:r>
                <a:endParaRPr sz="3200" kern="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0BF36FD-475E-381A-92B4-CDAC83420647}"/>
              </a:ext>
            </a:extLst>
          </p:cNvPr>
          <p:cNvSpPr/>
          <p:nvPr/>
        </p:nvSpPr>
        <p:spPr>
          <a:xfrm>
            <a:off x="13874752" y="4891983"/>
            <a:ext cx="12609364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Method: Successive Elimination on Cumulative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68986D-FC47-62E1-96C3-D741EB6351D9}"/>
                  </a:ext>
                </a:extLst>
              </p:cNvPr>
              <p:cNvSpPr txBox="1"/>
              <p:nvPr/>
            </p:nvSpPr>
            <p:spPr>
              <a:xfrm>
                <a:off x="13908236" y="6072570"/>
                <a:ext cx="5579973" cy="22782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8" tIns="33868" rIns="33868" bIns="33868" numCol="1" spcCol="38100" rtlCol="0" anchor="ctr">
                <a:spAutoFit/>
              </a:bodyPr>
              <a:lstStyle/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Assume mean is constant over a day</a:t>
                </a: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-arms, Arm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  <m:r>
                      <a:rPr lang="en-US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: 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𝐵𝑒𝑟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total samples on day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 </a:t>
                </a:r>
              </a:p>
              <a:p>
                <a:pPr defTabSz="1625640" hangingPunct="0"/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68986D-FC47-62E1-96C3-D741EB63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236" y="6072570"/>
                <a:ext cx="5579973" cy="2278298"/>
              </a:xfrm>
              <a:prstGeom prst="rect">
                <a:avLst/>
              </a:prstGeom>
              <a:blipFill>
                <a:blip r:embed="rId9"/>
                <a:stretch>
                  <a:fillRect l="-3182" t="-3333" r="-2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E87CF1-9BF1-B8BB-3BEA-8A57AF166995}"/>
                  </a:ext>
                </a:extLst>
              </p:cNvPr>
              <p:cNvSpPr txBox="1"/>
              <p:nvPr/>
            </p:nvSpPr>
            <p:spPr>
              <a:xfrm>
                <a:off x="19726996" y="6072571"/>
                <a:ext cx="6989389" cy="145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Algorithm selects allocation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,⋯,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Total observed reward of arm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E87CF1-9BF1-B8BB-3BEA-8A57AF166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996" y="6072571"/>
                <a:ext cx="6989389" cy="1459374"/>
              </a:xfrm>
              <a:prstGeom prst="rect">
                <a:avLst/>
              </a:prstGeom>
              <a:blipFill>
                <a:blip r:embed="rId10"/>
                <a:stretch>
                  <a:fillRect l="-1633" t="-517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41F98AA-BC28-747E-9F89-FDDDD4EB788E}"/>
              </a:ext>
            </a:extLst>
          </p:cNvPr>
          <p:cNvSpPr/>
          <p:nvPr/>
        </p:nvSpPr>
        <p:spPr>
          <a:xfrm>
            <a:off x="13883472" y="8640216"/>
            <a:ext cx="12502013" cy="499285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550361" hangingPunct="0"/>
            <a:endParaRPr lang="en-US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605455-7421-DE51-E587-C02803F44D99}"/>
              </a:ext>
            </a:extLst>
          </p:cNvPr>
          <p:cNvSpPr txBox="1"/>
          <p:nvPr/>
        </p:nvSpPr>
        <p:spPr>
          <a:xfrm>
            <a:off x="13938729" y="7848464"/>
            <a:ext cx="2865638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1625640" hangingPunct="0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Cumulative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1B7A6A-EF80-8E0E-64A0-98E57D9A9FBC}"/>
                  </a:ext>
                </a:extLst>
              </p:cNvPr>
              <p:cNvSpPr txBox="1"/>
              <p:nvPr/>
            </p:nvSpPr>
            <p:spPr>
              <a:xfrm>
                <a:off x="14029061" y="8408552"/>
                <a:ext cx="3162529" cy="1279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8" tIns="33868" rIns="33868" bIns="33868" numCol="1" spcCol="38100" rtlCol="0" anchor="ctr">
                <a:spAutoFit/>
              </a:bodyPr>
              <a:lstStyle/>
              <a:p>
                <a:pPr algn="ctr" defTabSz="162564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𝐶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sym typeface="Helvetica Neue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1B7A6A-EF80-8E0E-64A0-98E57D9A9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061" y="8408552"/>
                <a:ext cx="3162529" cy="1279948"/>
              </a:xfrm>
              <a:prstGeom prst="rect">
                <a:avLst/>
              </a:prstGeom>
              <a:blipFill>
                <a:blip r:embed="rId11"/>
                <a:stretch>
                  <a:fillRect t="-102941" b="-1627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94FCF1-A0B3-5824-993E-25F45253A7C0}"/>
                  </a:ext>
                </a:extLst>
              </p:cNvPr>
              <p:cNvSpPr txBox="1"/>
              <p:nvPr/>
            </p:nvSpPr>
            <p:spPr>
              <a:xfrm>
                <a:off x="18890225" y="8427026"/>
                <a:ext cx="2365330" cy="1279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8" tIns="33868" rIns="33868" bIns="33868" numCol="1" spcCol="38100" rtlCol="0" anchor="ctr">
                <a:spAutoFit/>
              </a:bodyPr>
              <a:lstStyle/>
              <a:p>
                <a:pPr algn="ctr" defTabSz="162564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𝐶𝐺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94FCF1-A0B3-5824-993E-25F45253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225" y="8427026"/>
                <a:ext cx="2365330" cy="1279948"/>
              </a:xfrm>
              <a:prstGeom prst="rect">
                <a:avLst/>
              </a:prstGeom>
              <a:blipFill>
                <a:blip r:embed="rId12"/>
                <a:stretch>
                  <a:fillRect l="-9091" t="-102941" r="-5348" b="-161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3E6C177-F7D1-D69C-872F-BCDFABFB075D}"/>
              </a:ext>
            </a:extLst>
          </p:cNvPr>
          <p:cNvSpPr txBox="1"/>
          <p:nvPr/>
        </p:nvSpPr>
        <p:spPr>
          <a:xfrm>
            <a:off x="19011772" y="7889040"/>
            <a:ext cx="2865638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defTabSz="1625640" hangingPunct="0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IPS Estimate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67F49-F83B-A755-704F-B89C812A5944}"/>
              </a:ext>
            </a:extLst>
          </p:cNvPr>
          <p:cNvSpPr txBox="1"/>
          <p:nvPr/>
        </p:nvSpPr>
        <p:spPr>
          <a:xfrm>
            <a:off x="23030192" y="7907758"/>
            <a:ext cx="2865638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defTabSz="1625640" hangingPunct="0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Anytime-Valid CI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112EE38-F7E3-D579-E6AA-86127CD9E867}"/>
              </a:ext>
            </a:extLst>
          </p:cNvPr>
          <p:cNvSpPr/>
          <p:nvPr/>
        </p:nvSpPr>
        <p:spPr>
          <a:xfrm>
            <a:off x="13908237" y="12792388"/>
            <a:ext cx="12587138" cy="396501"/>
          </a:xfrm>
          <a:prstGeom prst="rect">
            <a:avLst/>
          </a:prstGeom>
          <a:solidFill>
            <a:schemeClr val="accent1">
              <a:alpha val="2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550361" hangingPunct="0"/>
            <a:endParaRPr lang="en-US" sz="2132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B7C5683-0356-5866-237C-90533D7CEC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38729" y="10435286"/>
            <a:ext cx="10808123" cy="5032123"/>
          </a:xfrm>
          <a:prstGeom prst="rect">
            <a:avLst/>
          </a:prstGeom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54CFF155-34A4-C96F-4904-324E26C53438}"/>
              </a:ext>
            </a:extLst>
          </p:cNvPr>
          <p:cNvSpPr/>
          <p:nvPr/>
        </p:nvSpPr>
        <p:spPr>
          <a:xfrm>
            <a:off x="13883471" y="19853844"/>
            <a:ext cx="1264586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Experiments</a:t>
            </a:r>
          </a:p>
        </p:txBody>
      </p: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B271737A-D4A8-D13C-4F29-42020E23326E}"/>
              </a:ext>
            </a:extLst>
          </p:cNvPr>
          <p:cNvGrpSpPr/>
          <p:nvPr/>
        </p:nvGrpSpPr>
        <p:grpSpPr>
          <a:xfrm>
            <a:off x="13855318" y="20768246"/>
            <a:ext cx="12767050" cy="4551049"/>
            <a:chOff x="13949336" y="19452856"/>
            <a:chExt cx="12767050" cy="4551049"/>
          </a:xfrm>
        </p:grpSpPr>
        <p:pic>
          <p:nvPicPr>
            <p:cNvPr id="1072" name="Picture 1071">
              <a:extLst>
                <a:ext uri="{FF2B5EF4-FFF2-40B4-BE49-F238E27FC236}">
                  <a16:creationId xmlns:a16="http://schemas.microsoft.com/office/drawing/2014/main" id="{4EB71708-0129-3210-BACE-68704D84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949336" y="19866287"/>
              <a:ext cx="4474905" cy="4126171"/>
            </a:xfrm>
            <a:prstGeom prst="rect">
              <a:avLst/>
            </a:prstGeom>
          </p:spPr>
        </p:pic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B256C50F-54DC-6933-6D8C-F476564E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8733" y="19914521"/>
              <a:ext cx="4077937" cy="4077937"/>
            </a:xfrm>
            <a:prstGeom prst="rect">
              <a:avLst/>
            </a:prstGeom>
          </p:spPr>
        </p:pic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689AF565-CEAC-A5C3-FD62-D30A14F21C66}"/>
                </a:ext>
              </a:extLst>
            </p:cNvPr>
            <p:cNvSpPr txBox="1"/>
            <p:nvPr/>
          </p:nvSpPr>
          <p:spPr>
            <a:xfrm>
              <a:off x="19821881" y="19516561"/>
              <a:ext cx="2180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Stopping Times</a:t>
              </a:r>
            </a:p>
          </p:txBody>
        </p:sp>
        <p:grpSp>
          <p:nvGrpSpPr>
            <p:cNvPr id="1076" name="Group 1075">
              <a:extLst>
                <a:ext uri="{FF2B5EF4-FFF2-40B4-BE49-F238E27FC236}">
                  <a16:creationId xmlns:a16="http://schemas.microsoft.com/office/drawing/2014/main" id="{5CDE765F-40AB-F38B-4371-88DB328461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48044" y="19452856"/>
              <a:ext cx="4368342" cy="4551049"/>
              <a:chOff x="35243855" y="23199228"/>
              <a:chExt cx="3652303" cy="3805061"/>
            </a:xfrm>
          </p:grpSpPr>
          <p:pic>
            <p:nvPicPr>
              <p:cNvPr id="1077" name="Picture 1076">
                <a:extLst>
                  <a:ext uri="{FF2B5EF4-FFF2-40B4-BE49-F238E27FC236}">
                    <a16:creationId xmlns:a16="http://schemas.microsoft.com/office/drawing/2014/main" id="{0E33D541-0260-31AE-C405-35E200E45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43855" y="23550039"/>
                <a:ext cx="3454250" cy="3454250"/>
              </a:xfrm>
              <a:prstGeom prst="rect">
                <a:avLst/>
              </a:prstGeom>
            </p:spPr>
          </p:pic>
          <p:sp>
            <p:nvSpPr>
              <p:cNvPr id="1078" name="TextBox 1077">
                <a:extLst>
                  <a:ext uri="{FF2B5EF4-FFF2-40B4-BE49-F238E27FC236}">
                    <a16:creationId xmlns:a16="http://schemas.microsoft.com/office/drawing/2014/main" id="{CF4005A9-8CD3-00D1-D45B-A02D930395B5}"/>
                  </a:ext>
                </a:extLst>
              </p:cNvPr>
              <p:cNvSpPr txBox="1"/>
              <p:nvPr/>
            </p:nvSpPr>
            <p:spPr>
              <a:xfrm>
                <a:off x="36077007" y="23199228"/>
                <a:ext cx="2819151" cy="38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Regret at Stopping</a:t>
                </a:r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FAF124E8-CEAD-A9B7-65A5-798B92C54E9A}"/>
                </a:ext>
              </a:extLst>
            </p:cNvPr>
            <p:cNvSpPr txBox="1"/>
            <p:nvPr/>
          </p:nvSpPr>
          <p:spPr>
            <a:xfrm>
              <a:off x="15489044" y="19516561"/>
              <a:ext cx="2180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Daily Means</a:t>
              </a:r>
            </a:p>
          </p:txBody>
        </p:sp>
      </p:grpSp>
      <p:sp>
        <p:nvSpPr>
          <p:cNvPr id="1080" name="TextBox 1079">
            <a:extLst>
              <a:ext uri="{FF2B5EF4-FFF2-40B4-BE49-F238E27FC236}">
                <a16:creationId xmlns:a16="http://schemas.microsoft.com/office/drawing/2014/main" id="{C77E28F1-A955-C2E8-2D82-DF1DD2AFD7E8}"/>
              </a:ext>
            </a:extLst>
          </p:cNvPr>
          <p:cNvSpPr txBox="1"/>
          <p:nvPr/>
        </p:nvSpPr>
        <p:spPr>
          <a:xfrm>
            <a:off x="13588896" y="25405878"/>
            <a:ext cx="1296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Elimination obtains significance quickly, is robust to time-variation, and has low experiment cost</a:t>
            </a:r>
          </a:p>
        </p:txBody>
      </p:sp>
      <p:sp>
        <p:nvSpPr>
          <p:cNvPr id="1082" name="AutoShape 4">
            <a:extLst>
              <a:ext uri="{FF2B5EF4-FFF2-40B4-BE49-F238E27FC236}">
                <a16:creationId xmlns:a16="http://schemas.microsoft.com/office/drawing/2014/main" id="{87BD4DC7-9131-FE2E-3628-A80BEFBEE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10675" y="28133669"/>
            <a:ext cx="121325" cy="1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43"/>
          </a:p>
        </p:txBody>
      </p:sp>
      <p:sp>
        <p:nvSpPr>
          <p:cNvPr id="1083" name="AutoShape 6">
            <a:extLst>
              <a:ext uri="{FF2B5EF4-FFF2-40B4-BE49-F238E27FC236}">
                <a16:creationId xmlns:a16="http://schemas.microsoft.com/office/drawing/2014/main" id="{9EEB6625-0773-765E-F294-49E2E8845A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63600" y="1813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43"/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B165F02C-1859-C014-8541-FBE5B56A08FD}"/>
              </a:ext>
            </a:extLst>
          </p:cNvPr>
          <p:cNvGrpSpPr/>
          <p:nvPr/>
        </p:nvGrpSpPr>
        <p:grpSpPr>
          <a:xfrm>
            <a:off x="13716000" y="16392356"/>
            <a:ext cx="12756368" cy="3318643"/>
            <a:chOff x="13868400" y="25113377"/>
            <a:chExt cx="12756368" cy="3318642"/>
          </a:xfrm>
        </p:grpSpPr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6C128297-02DC-7F65-7142-542873DDF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7403"/>
            <a:stretch/>
          </p:blipFill>
          <p:spPr>
            <a:xfrm>
              <a:off x="22606055" y="25216359"/>
              <a:ext cx="4018713" cy="3037999"/>
            </a:xfrm>
            <a:prstGeom prst="rect">
              <a:avLst/>
            </a:prstGeom>
          </p:spPr>
        </p:pic>
        <p:pic>
          <p:nvPicPr>
            <p:cNvPr id="1085" name="Picture 1084">
              <a:extLst>
                <a:ext uri="{FF2B5EF4-FFF2-40B4-BE49-F238E27FC236}">
                  <a16:creationId xmlns:a16="http://schemas.microsoft.com/office/drawing/2014/main" id="{807563B8-E5FC-4F2D-690F-68F54D72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213750" y="25113377"/>
              <a:ext cx="4412369" cy="3309277"/>
            </a:xfrm>
            <a:prstGeom prst="rect">
              <a:avLst/>
            </a:prstGeom>
          </p:spPr>
        </p:pic>
        <p:pic>
          <p:nvPicPr>
            <p:cNvPr id="1086" name="Picture 1085">
              <a:extLst>
                <a:ext uri="{FF2B5EF4-FFF2-40B4-BE49-F238E27FC236}">
                  <a16:creationId xmlns:a16="http://schemas.microsoft.com/office/drawing/2014/main" id="{AF2E6F39-9B91-CB76-618D-2BC51CB3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868400" y="25122742"/>
              <a:ext cx="4412370" cy="3309277"/>
            </a:xfrm>
            <a:prstGeom prst="rect">
              <a:avLst/>
            </a:prstGeom>
          </p:spPr>
        </p:pic>
      </p:grpSp>
      <p:sp>
        <p:nvSpPr>
          <p:cNvPr id="1089" name="TextBox 1088">
            <a:extLst>
              <a:ext uri="{FF2B5EF4-FFF2-40B4-BE49-F238E27FC236}">
                <a16:creationId xmlns:a16="http://schemas.microsoft.com/office/drawing/2014/main" id="{81C7E490-24AF-C997-E472-4C961E98737E}"/>
              </a:ext>
            </a:extLst>
          </p:cNvPr>
          <p:cNvSpPr txBox="1"/>
          <p:nvPr/>
        </p:nvSpPr>
        <p:spPr>
          <a:xfrm>
            <a:off x="14352485" y="15946523"/>
            <a:ext cx="3405913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1625640" hangingPunct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Cumulative Gain Rate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31CDD24A-458D-E1C7-22AE-19B6E724EECF}"/>
              </a:ext>
            </a:extLst>
          </p:cNvPr>
          <p:cNvSpPr txBox="1"/>
          <p:nvPr/>
        </p:nvSpPr>
        <p:spPr>
          <a:xfrm>
            <a:off x="18713261" y="15902440"/>
            <a:ext cx="3405913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1625640" hangingPunct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Percentage Traffic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F9E17BF9-C79C-3E6F-7A72-37205C9AC950}"/>
              </a:ext>
            </a:extLst>
          </p:cNvPr>
          <p:cNvSpPr txBox="1"/>
          <p:nvPr/>
        </p:nvSpPr>
        <p:spPr>
          <a:xfrm>
            <a:off x="22897296" y="15946523"/>
            <a:ext cx="3405913" cy="499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8" tIns="33868" rIns="33868" bIns="33868" numCol="1" spcCol="38100" rtlCol="0" anchor="ctr">
            <a:spAutoFit/>
          </a:bodyPr>
          <a:lstStyle/>
          <a:p>
            <a:pPr algn="ctr" defTabSz="1625640" hangingPunct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Empirical Gap</a:t>
            </a:r>
          </a:p>
        </p:txBody>
      </p: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72B9A9DF-6A85-6310-5D0E-27B45FDB5659}"/>
              </a:ext>
            </a:extLst>
          </p:cNvPr>
          <p:cNvGrpSpPr/>
          <p:nvPr/>
        </p:nvGrpSpPr>
        <p:grpSpPr>
          <a:xfrm>
            <a:off x="14642643" y="26205251"/>
            <a:ext cx="11255336" cy="9079290"/>
            <a:chOff x="15047873" y="26828609"/>
            <a:chExt cx="11255336" cy="9079290"/>
          </a:xfrm>
        </p:grpSpPr>
        <p:pic>
          <p:nvPicPr>
            <p:cNvPr id="1094" name="Picture 1093" descr="A graph with blue and orange lines&#10;&#10;Description automatically generated">
              <a:extLst>
                <a:ext uri="{FF2B5EF4-FFF2-40B4-BE49-F238E27FC236}">
                  <a16:creationId xmlns:a16="http://schemas.microsoft.com/office/drawing/2014/main" id="{5BBA77D7-9213-57D9-CCCE-A26932DF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513995" y="32042449"/>
              <a:ext cx="5153933" cy="3865450"/>
            </a:xfrm>
            <a:prstGeom prst="rect">
              <a:avLst/>
            </a:prstGeom>
          </p:spPr>
        </p:pic>
        <p:pic>
          <p:nvPicPr>
            <p:cNvPr id="1096" name="Picture 1095" descr="A graph showing the growth of the stock market&#10;&#10;Description automatically generated">
              <a:extLst>
                <a:ext uri="{FF2B5EF4-FFF2-40B4-BE49-F238E27FC236}">
                  <a16:creationId xmlns:a16="http://schemas.microsoft.com/office/drawing/2014/main" id="{220475D2-E120-230F-FA8A-893269E90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047873" y="32042449"/>
              <a:ext cx="5153933" cy="3865450"/>
            </a:xfrm>
            <a:prstGeom prst="rect">
              <a:avLst/>
            </a:prstGeom>
          </p:spPr>
        </p:pic>
        <p:pic>
          <p:nvPicPr>
            <p:cNvPr id="1098" name="Picture 1097" descr="A graph showing the number of days and days&#10;&#10;Description automatically generated">
              <a:extLst>
                <a:ext uri="{FF2B5EF4-FFF2-40B4-BE49-F238E27FC236}">
                  <a16:creationId xmlns:a16="http://schemas.microsoft.com/office/drawing/2014/main" id="{5D39F3FA-1923-DCB0-D3DB-1C9C7AFD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047873" y="27255910"/>
              <a:ext cx="5153933" cy="3865450"/>
            </a:xfrm>
            <a:prstGeom prst="rect">
              <a:avLst/>
            </a:prstGeom>
          </p:spPr>
        </p:pic>
        <p:pic>
          <p:nvPicPr>
            <p:cNvPr id="1100" name="Picture 1099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C5FE7657-6BD8-FDAE-A494-07D12297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513995" y="27255910"/>
              <a:ext cx="5153933" cy="3865450"/>
            </a:xfrm>
            <a:prstGeom prst="rect">
              <a:avLst/>
            </a:prstGeom>
          </p:spPr>
        </p:pic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3F2A70CD-81E3-8F03-584E-E2B2355AD1B5}"/>
                </a:ext>
              </a:extLst>
            </p:cNvPr>
            <p:cNvSpPr txBox="1"/>
            <p:nvPr/>
          </p:nvSpPr>
          <p:spPr>
            <a:xfrm>
              <a:off x="16055440" y="26828609"/>
              <a:ext cx="387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TS Running Empirical Mean</a:t>
              </a:r>
            </a:p>
          </p:txBody>
        </p:sp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C1998F70-3BA5-1D8E-C54C-4B2CBF172CFD}"/>
                </a:ext>
              </a:extLst>
            </p:cNvPr>
            <p:cNvSpPr txBox="1"/>
            <p:nvPr/>
          </p:nvSpPr>
          <p:spPr>
            <a:xfrm>
              <a:off x="16335339" y="31693122"/>
              <a:ext cx="387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Cumulative Gain Rate</a:t>
              </a:r>
            </a:p>
          </p:txBody>
        </p: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E8817488-BB9A-C07C-DD99-3C434E4B7CE9}"/>
                </a:ext>
              </a:extLst>
            </p:cNvPr>
            <p:cNvSpPr txBox="1"/>
            <p:nvPr/>
          </p:nvSpPr>
          <p:spPr>
            <a:xfrm>
              <a:off x="22158740" y="26874417"/>
              <a:ext cx="218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TS Allocation</a:t>
              </a:r>
            </a:p>
          </p:txBody>
        </p:sp>
        <p:sp>
          <p:nvSpPr>
            <p:cNvPr id="1106" name="TextBox 1105">
              <a:extLst>
                <a:ext uri="{FF2B5EF4-FFF2-40B4-BE49-F238E27FC236}">
                  <a16:creationId xmlns:a16="http://schemas.microsoft.com/office/drawing/2014/main" id="{75A344A6-664A-1FD7-FC95-EF9ED46071AD}"/>
                </a:ext>
              </a:extLst>
            </p:cNvPr>
            <p:cNvSpPr txBox="1"/>
            <p:nvPr/>
          </p:nvSpPr>
          <p:spPr>
            <a:xfrm>
              <a:off x="21660785" y="31693120"/>
              <a:ext cx="4642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Daily Algorithmic Performance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46EFB2F9-1FE3-7A8D-2D9F-658D698B5B9F}"/>
                  </a:ext>
                </a:extLst>
              </p:cNvPr>
              <p:cNvSpPr txBox="1"/>
              <p:nvPr/>
            </p:nvSpPr>
            <p:spPr>
              <a:xfrm>
                <a:off x="22352651" y="8636395"/>
                <a:ext cx="3800098" cy="518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8" tIns="33868" rIns="33868" bIns="33868" numCol="1" spcCol="38100" rtlCol="0" anchor="ctr">
                <a:spAutoFit/>
              </a:bodyPr>
              <a:lstStyle/>
              <a:p>
                <a:pPr algn="ctr" defTabSz="1625640" hangingPunct="0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|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sym typeface="Helvetica Neue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𝐶𝐺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sym typeface="Helvetica Neue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≤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𝐶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𝛿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sym typeface="Helvetica Neue"/>
                </a:endParaRPr>
              </a:p>
            </p:txBody>
          </p:sp>
        </mc:Choice>
        <mc:Fallback xmlns="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46EFB2F9-1FE3-7A8D-2D9F-658D698B5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651" y="8636395"/>
                <a:ext cx="3800098" cy="518201"/>
              </a:xfrm>
              <a:prstGeom prst="rect">
                <a:avLst/>
              </a:prstGeom>
              <a:blipFill>
                <a:blip r:embed="rId26"/>
                <a:stretch>
                  <a:fillRect t="-12195" b="-317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5133A90E-A109-75C9-D72C-F7A8B54322C1}"/>
                  </a:ext>
                </a:extLst>
              </p:cNvPr>
              <p:cNvSpPr txBox="1"/>
              <p:nvPr/>
            </p:nvSpPr>
            <p:spPr>
              <a:xfrm>
                <a:off x="22511569" y="9207690"/>
                <a:ext cx="3616373" cy="499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8" tIns="33868" rIns="33868" bIns="33868" numCol="1" spcCol="38100" rtlCol="0" anchor="ctr">
                <a:spAutoFit/>
              </a:bodyPr>
              <a:lstStyle/>
              <a:p>
                <a:pPr defTabSz="1625640" hangingPunct="0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Helvetica Neue"/>
                  </a:rPr>
                  <a:t>for all time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Helvetica Neue"/>
                  </a:rPr>
                  <a:t>w.p.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≥1−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Helvetica Neue"/>
                </a:endParaRPr>
              </a:p>
            </p:txBody>
          </p:sp>
        </mc:Choice>
        <mc:Fallback xmlns="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5133A90E-A109-75C9-D72C-F7A8B5432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569" y="9207690"/>
                <a:ext cx="3616373" cy="499285"/>
              </a:xfrm>
              <a:prstGeom prst="rect">
                <a:avLst/>
              </a:prstGeom>
              <a:blipFill>
                <a:blip r:embed="rId27"/>
                <a:stretch>
                  <a:fillRect l="-5245" t="-12195" r="-1399" b="-341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" name="TextBox 1109">
            <a:extLst>
              <a:ext uri="{FF2B5EF4-FFF2-40B4-BE49-F238E27FC236}">
                <a16:creationId xmlns:a16="http://schemas.microsoft.com/office/drawing/2014/main" id="{78287A89-B55A-AA4A-56FA-C4B9535774E2}"/>
              </a:ext>
            </a:extLst>
          </p:cNvPr>
          <p:cNvSpPr txBox="1"/>
          <p:nvPr/>
        </p:nvSpPr>
        <p:spPr>
          <a:xfrm>
            <a:off x="13655536" y="35470636"/>
            <a:ext cx="1296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Excellent real world performance compared to existing regret-minimizing approaches</a:t>
            </a:r>
          </a:p>
        </p:txBody>
      </p:sp>
    </p:spTree>
    <p:extLst>
      <p:ext uri="{BB962C8B-B14F-4D97-AF65-F5344CB8AC3E}">
        <p14:creationId xmlns:p14="http://schemas.microsoft.com/office/powerpoint/2010/main" val="200459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1600</TotalTime>
  <Words>374</Words>
  <Application>Microsoft Macintosh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Amazon Ember</vt:lpstr>
      <vt:lpstr>Arial</vt:lpstr>
      <vt:lpstr>Calibri</vt:lpstr>
      <vt:lpstr>Calibri Light</vt:lpstr>
      <vt:lpstr>Cambria Math</vt:lpstr>
      <vt:lpstr>Helvetica Neue</vt:lpstr>
      <vt:lpstr>Helvetica Neue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lalitj</dc:creator>
  <cp:lastModifiedBy>Houssam Nassif</cp:lastModifiedBy>
  <cp:revision>8</cp:revision>
  <dcterms:created xsi:type="dcterms:W3CDTF">2023-11-07T16:59:43Z</dcterms:created>
  <dcterms:modified xsi:type="dcterms:W3CDTF">2023-12-30T02:10:00Z</dcterms:modified>
</cp:coreProperties>
</file>