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582" r:id="rId2"/>
    <p:sldId id="58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37BBA-6035-AC4F-8F7F-CF1E9257C715}" type="datetimeFigureOut">
              <a:rPr lang="en-US" smtClean="0"/>
              <a:t>11/2/23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6C9A0-DEF8-C34E-8C64-885CF48D7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8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Hoping to save potentially lost conversions, they run a Thompson sampling algorithm based experiment. After two weeks they look at the dashboard and see something like this plot on the LHS. </a:t>
            </a:r>
          </a:p>
          <a:p>
            <a:r>
              <a:rPr lang="en-US" dirty="0"/>
              <a:t>From looking at the traffic allocation, they are </a:t>
            </a:r>
            <a:r>
              <a:rPr lang="en-US" dirty="0" err="1"/>
              <a:t>fairl</a:t>
            </a:r>
            <a:r>
              <a:rPr lang="en-US" dirty="0"/>
              <a:t> convinced that message A is the best, indeed Thompson sampling is giving it all the traffic.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 you can see, the Thompson sampling algorithm is rather aggressive – but by day 8 seems to have moved into a world where it believes that message 1 is where to place its full traffic allocation.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E0424-D0F8-B940-B756-8487E4CEAC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19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Hoping to save potentially lost conversions, they run a Thompson sampling algorithm based experiment. After two weeks they look at the dashboard and see something like this plot on the LHS. </a:t>
            </a:r>
          </a:p>
          <a:p>
            <a:r>
              <a:rPr lang="en-US" dirty="0"/>
              <a:t>From looking at the traffic allocation, they are </a:t>
            </a:r>
            <a:r>
              <a:rPr lang="en-US" dirty="0" err="1"/>
              <a:t>fairl</a:t>
            </a:r>
            <a:r>
              <a:rPr lang="en-US" dirty="0"/>
              <a:t> convinced that message A is the best, indeed Thompson sampling is giving it all the traffic.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 you can see, the Thompson sampling algorithm is rather aggressive – but by day 8 seems to have moved into a world where it believes that message 1 is where to place its full traffic allocation.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E0424-D0F8-B940-B756-8487E4CEAC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29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96298-4189-CD27-E0E7-C754141D7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E295C-B5BD-ABD3-F556-6EF42E5C3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251AB-F5C2-2763-9351-9EED9CA4A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E812-F529-9541-BF37-0AEB28E140C6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9F8AB-F231-7BF5-ACD9-FF7230D6D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CC92F-D48A-1212-02BD-C64E9701B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C014-B15C-EC4D-B8E7-C8C77E825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5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ADD2-C07F-C781-2FDA-6B6944D58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18B83B-FBC2-4126-EC5E-60F4E3AA7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14006-E0BD-9BB2-6E40-848163256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E812-F529-9541-BF37-0AEB28E140C6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37A24-3981-24D8-E4F3-53B53F7BE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7BADF-6965-26E4-CD5C-F4E09F976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C014-B15C-EC4D-B8E7-C8C77E825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25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F18D76-2BE9-65D5-2C1D-B3B36E6CE6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DF05D1-940A-4F2F-A80A-74BDA7DBD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A1F6B-71F0-1A5F-B503-DADC3EF78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E812-F529-9541-BF37-0AEB28E140C6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53DBB-5912-94BF-2CAD-C403197EF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0A65C-C2EA-3940-CF10-EE6EA26B3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C014-B15C-EC4D-B8E7-C8C77E825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52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08B33-BF50-400D-5DF4-9C6212C4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11DD5-DE4B-4696-BCE0-2DA8F7CFE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4CF93-21D9-8520-5048-4864E9B32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E812-F529-9541-BF37-0AEB28E140C6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A433D-8116-02B2-2AE9-7AB456F7D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C03E9-BC53-8C62-AFD5-BC85264AA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C014-B15C-EC4D-B8E7-C8C77E825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9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9D82A-1C09-0A46-A502-570D22C0E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BB2BE-96A3-1C57-5A76-AA526BB52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A4E2E-0092-C711-7248-9CED220E3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E812-F529-9541-BF37-0AEB28E140C6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BBC32-3D8E-6ACC-3CD9-98620E529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B13A9-267B-094C-9CFA-4B5C27A47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C014-B15C-EC4D-B8E7-C8C77E825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8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F4020-3BAB-6BD9-E427-F43F274C3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3673A-5DBF-BA0A-F87A-D244A7661A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2E80C9-780F-C398-709B-8CC230948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BC52E-0E6A-CDBD-6F82-7B71B4569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E812-F529-9541-BF37-0AEB28E140C6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8E90E-5F66-E5A9-FF37-656D03A11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E5F2A9-9F07-B1C8-03FC-4D212BE9D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C014-B15C-EC4D-B8E7-C8C77E825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93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58358-3D8F-E95C-4C4B-3C35ED251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FE36C-A16A-FE5E-54D3-C3E23E194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3153B3-B380-1B86-0D4C-21277C69F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19D913-9F44-EDA3-830D-74BE99794F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8ACB88-EDFB-46E0-A33B-54B7454B2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4626E6-1002-A6C8-2AE1-E52F56475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E812-F529-9541-BF37-0AEB28E140C6}" type="datetimeFigureOut">
              <a:rPr lang="en-US" smtClean="0"/>
              <a:t>11/2/23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691AF6-A6FE-1BF2-315A-C95FF2A1E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095137-D8F5-198B-20C7-0ED5F4B70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C014-B15C-EC4D-B8E7-C8C77E825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9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C460E-C1D6-176C-B2C5-5732E251E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F88CE9-2C25-899E-A49A-925925576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E812-F529-9541-BF37-0AEB28E140C6}" type="datetimeFigureOut">
              <a:rPr lang="en-US" smtClean="0"/>
              <a:t>11/2/23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C56B10-3761-629E-B5BC-19128034E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DF56BE-8EB1-C488-4B16-788FB76F9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C014-B15C-EC4D-B8E7-C8C77E825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4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A8DE15-1993-B0C5-761D-1245FCDC0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E812-F529-9541-BF37-0AEB28E140C6}" type="datetimeFigureOut">
              <a:rPr lang="en-US" smtClean="0"/>
              <a:t>11/2/23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443943-2C76-A5AE-2AF0-EA559660E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185A1-5CFA-2156-C826-DC4FA5D82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C014-B15C-EC4D-B8E7-C8C77E825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2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66CC0-6239-730B-4026-A642A98D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E2A7E-4C24-217E-5FC5-43AECFFF7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74119B-2C8E-C187-DEE8-1B04A23FC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05CB6-C170-CDED-6693-88AA86F07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E812-F529-9541-BF37-0AEB28E140C6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002ADD-E350-6884-2F93-85DA03F41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13137-9D7B-C5C7-C089-B1D372CBB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C014-B15C-EC4D-B8E7-C8C77E825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4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2906E-54A9-DFC7-26A4-9275723D5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A3DF91-9E4D-A5D6-7A59-965AF2B26D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8AD5A-FA2A-6895-FFD8-B40352CF7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CA34C-FD00-5BF4-DA70-4F9CF8F6C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E812-F529-9541-BF37-0AEB28E140C6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07C33-14E8-EF1C-FCE4-AF271825B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B15964-A0B8-98D7-3244-594487DBA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C014-B15C-EC4D-B8E7-C8C77E825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9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9295D2-A5E7-1F88-9E57-030D4322C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D6033-6E48-1383-D845-0EB485FB3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5BA08-C955-871E-B5E3-8C89B82B8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4E812-F529-9541-BF37-0AEB28E140C6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43326-ED55-5807-DB5D-F2CFB0FD43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887D0-1FAF-CF77-2E94-341B7EA05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4C014-B15C-EC4D-B8E7-C8C77E825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2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B7DB3279-408D-B142-AE34-BF86168CF021}"/>
              </a:ext>
            </a:extLst>
          </p:cNvPr>
          <p:cNvSpPr txBox="1">
            <a:spLocks/>
          </p:cNvSpPr>
          <p:nvPr/>
        </p:nvSpPr>
        <p:spPr>
          <a:xfrm>
            <a:off x="387274" y="119653"/>
            <a:ext cx="11427325" cy="828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b="1" dirty="0">
                <a:latin typeface="Ink Free" panose="020F0502020204030204" pitchFamily="34" charset="0"/>
                <a:ea typeface="Amazon Ember" panose="020B0603020204020204" pitchFamily="34" charset="0"/>
                <a:cs typeface="Ink Free" panose="020F0502020204030204" pitchFamily="34" charset="0"/>
              </a:rPr>
              <a:t>Best of </a:t>
            </a:r>
            <a:r>
              <a:rPr lang="en-US" sz="2700" b="1" dirty="0">
                <a:solidFill>
                  <a:srgbClr val="FF0000"/>
                </a:solidFill>
                <a:latin typeface="Ink Free" panose="020F0502020204030204" pitchFamily="34" charset="0"/>
                <a:ea typeface="Amazon Ember" panose="020B0603020204020204" pitchFamily="34" charset="0"/>
                <a:cs typeface="Ink Free" panose="020F0502020204030204" pitchFamily="34" charset="0"/>
              </a:rPr>
              <a:t>Three</a:t>
            </a:r>
            <a:r>
              <a:rPr lang="en-US" sz="2700" b="1" dirty="0">
                <a:latin typeface="Ink Free" panose="020F0502020204030204" pitchFamily="34" charset="0"/>
                <a:ea typeface="Amazon Ember" panose="020B0603020204020204" pitchFamily="34" charset="0"/>
                <a:cs typeface="Ink Free" panose="020F0502020204030204" pitchFamily="34" charset="0"/>
              </a:rPr>
              <a:t> </a:t>
            </a:r>
            <a:r>
              <a:rPr lang="en-US" sz="2700" b="1" dirty="0">
                <a:solidFill>
                  <a:srgbClr val="FF0000"/>
                </a:solidFill>
                <a:latin typeface="Ink Free" panose="020F0502020204030204" pitchFamily="34" charset="0"/>
                <a:ea typeface="Amazon Ember" panose="020B0603020204020204" pitchFamily="34" charset="0"/>
                <a:cs typeface="Ink Free" panose="020F0502020204030204" pitchFamily="34" charset="0"/>
              </a:rPr>
              <a:t>Worlds</a:t>
            </a:r>
            <a:r>
              <a:rPr lang="en-US" sz="2700" b="1" dirty="0">
                <a:latin typeface="Ink Free" panose="020F0502020204030204" pitchFamily="34" charset="0"/>
                <a:ea typeface="Amazon Ember" panose="020B0603020204020204" pitchFamily="34" charset="0"/>
                <a:cs typeface="Ink Free" panose="020F0502020204030204" pitchFamily="34" charset="0"/>
              </a:rPr>
              <a:t>: Adaptive Experimentation for Digital Marketing!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584B231-B412-76A0-2555-88A25149AB38}"/>
              </a:ext>
            </a:extLst>
          </p:cNvPr>
          <p:cNvGrpSpPr/>
          <p:nvPr/>
        </p:nvGrpSpPr>
        <p:grpSpPr>
          <a:xfrm>
            <a:off x="1047525" y="5371684"/>
            <a:ext cx="1322198" cy="1486316"/>
            <a:chOff x="7361435" y="3586027"/>
            <a:chExt cx="1322198" cy="1486316"/>
          </a:xfrm>
        </p:grpSpPr>
        <p:sp>
          <p:nvSpPr>
            <p:cNvPr id="3" name="Houssam Nassif @houssamn">
              <a:extLst>
                <a:ext uri="{FF2B5EF4-FFF2-40B4-BE49-F238E27FC236}">
                  <a16:creationId xmlns:a16="http://schemas.microsoft.com/office/drawing/2014/main" id="{288B4CFB-7015-0603-06DB-5DB58EBFF84B}"/>
                </a:ext>
              </a:extLst>
            </p:cNvPr>
            <p:cNvSpPr txBox="1"/>
            <p:nvPr/>
          </p:nvSpPr>
          <p:spPr>
            <a:xfrm>
              <a:off x="7361435" y="4651715"/>
              <a:ext cx="1322198" cy="42062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>
                <a:defRPr b="1"/>
              </a:lvl1pPr>
            </a:lstStyle>
            <a:p>
              <a:pPr algn="ctr" defTabSz="1219169" hangingPunct="0"/>
              <a:r>
                <a:rPr sz="1200" kern="0" dirty="0" err="1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Houssam</a:t>
              </a:r>
              <a:r>
                <a:rPr sz="1200" kern="0" dirty="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Nassif</a:t>
              </a:r>
              <a:br>
                <a:rPr lang="en-US" sz="1200" kern="0" dirty="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lang="en-US" sz="1200" kern="0" dirty="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(Meta)</a:t>
              </a:r>
              <a:r>
                <a:rPr sz="1200" kern="0" dirty="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 lang="en-US" sz="1200" kern="0" dirty="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5" name="Image" descr="Image">
              <a:extLst>
                <a:ext uri="{FF2B5EF4-FFF2-40B4-BE49-F238E27FC236}">
                  <a16:creationId xmlns:a16="http://schemas.microsoft.com/office/drawing/2014/main" id="{B7E4BDAA-D6D6-0A6C-99CA-65A059F68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5328" y="3586027"/>
              <a:ext cx="1116704" cy="1060400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3B1666-D6F1-5075-FB87-B9CFEF0D380E}"/>
              </a:ext>
            </a:extLst>
          </p:cNvPr>
          <p:cNvGrpSpPr/>
          <p:nvPr/>
        </p:nvGrpSpPr>
        <p:grpSpPr>
          <a:xfrm>
            <a:off x="0" y="5318414"/>
            <a:ext cx="969817" cy="1495446"/>
            <a:chOff x="6383144" y="3576897"/>
            <a:chExt cx="969817" cy="1495446"/>
          </a:xfrm>
        </p:grpSpPr>
        <p:sp>
          <p:nvSpPr>
            <p:cNvPr id="12" name="Tanner Fiez @fieztann">
              <a:extLst>
                <a:ext uri="{FF2B5EF4-FFF2-40B4-BE49-F238E27FC236}">
                  <a16:creationId xmlns:a16="http://schemas.microsoft.com/office/drawing/2014/main" id="{22EDEC17-5301-4BB5-DAC3-F1D505B9E517}"/>
                </a:ext>
              </a:extLst>
            </p:cNvPr>
            <p:cNvSpPr txBox="1"/>
            <p:nvPr/>
          </p:nvSpPr>
          <p:spPr>
            <a:xfrm>
              <a:off x="6383144" y="4651715"/>
              <a:ext cx="969817" cy="42062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5400" tIns="25400" rIns="25400" bIns="25400" anchor="ctr">
              <a:spAutoFit/>
            </a:bodyPr>
            <a:lstStyle>
              <a:lvl1pPr>
                <a:defRPr b="1"/>
              </a:lvl1pPr>
            </a:lstStyle>
            <a:p>
              <a:pPr algn="ctr" defTabSz="1219169" hangingPunct="0"/>
              <a:r>
                <a:rPr sz="1200" kern="0" dirty="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Tanner </a:t>
              </a:r>
              <a:r>
                <a:rPr sz="1200" kern="0" dirty="0" err="1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Fiez</a:t>
              </a:r>
              <a:r>
                <a:rPr lang="en-US" sz="1200" kern="0" dirty="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*</a:t>
              </a:r>
              <a:br>
                <a:rPr lang="en-US" sz="1200" kern="0" dirty="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lang="en-US" sz="1200" kern="0" dirty="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(Amazon)</a:t>
              </a:r>
              <a:r>
                <a:rPr sz="1200" kern="0" dirty="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 lang="en-US" sz="1200" kern="0" dirty="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3" name="Image" descr="Image">
              <a:extLst>
                <a:ext uri="{FF2B5EF4-FFF2-40B4-BE49-F238E27FC236}">
                  <a16:creationId xmlns:a16="http://schemas.microsoft.com/office/drawing/2014/main" id="{EF14551D-EF8F-5FBC-6327-609D27FD8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0940" y="3576897"/>
              <a:ext cx="817036" cy="1110883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74E9BA6-CD77-2693-B68E-5F6828AB527D}"/>
              </a:ext>
            </a:extLst>
          </p:cNvPr>
          <p:cNvGrpSpPr/>
          <p:nvPr/>
        </p:nvGrpSpPr>
        <p:grpSpPr>
          <a:xfrm>
            <a:off x="2357925" y="5362554"/>
            <a:ext cx="1057983" cy="1495446"/>
            <a:chOff x="10511568" y="948627"/>
            <a:chExt cx="1057983" cy="1495446"/>
          </a:xfrm>
        </p:grpSpPr>
        <p:pic>
          <p:nvPicPr>
            <p:cNvPr id="6" name="Image" descr="Image">
              <a:extLst>
                <a:ext uri="{FF2B5EF4-FFF2-40B4-BE49-F238E27FC236}">
                  <a16:creationId xmlns:a16="http://schemas.microsoft.com/office/drawing/2014/main" id="{C86E8F9A-127C-C9FD-3935-889BFF3DD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47944" y="948627"/>
              <a:ext cx="785233" cy="102013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6" name="Tanner Fiez @fieztann">
              <a:extLst>
                <a:ext uri="{FF2B5EF4-FFF2-40B4-BE49-F238E27FC236}">
                  <a16:creationId xmlns:a16="http://schemas.microsoft.com/office/drawing/2014/main" id="{840480AE-1026-7724-DA2B-95B862CD8942}"/>
                </a:ext>
              </a:extLst>
            </p:cNvPr>
            <p:cNvSpPr txBox="1"/>
            <p:nvPr/>
          </p:nvSpPr>
          <p:spPr>
            <a:xfrm>
              <a:off x="10511568" y="2023445"/>
              <a:ext cx="1057983" cy="42062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5400" tIns="25400" rIns="25400" bIns="25400" anchor="ctr">
              <a:spAutoFit/>
            </a:bodyPr>
            <a:lstStyle>
              <a:lvl1pPr>
                <a:defRPr b="1"/>
              </a:lvl1pPr>
            </a:lstStyle>
            <a:p>
              <a:pPr algn="ctr" defTabSz="1219169" hangingPunct="0"/>
              <a:r>
                <a:rPr lang="en-US" sz="1200" kern="0" dirty="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Lalit Jain</a:t>
              </a:r>
            </a:p>
            <a:p>
              <a:pPr algn="ctr" defTabSz="1219169" hangingPunct="0"/>
              <a:r>
                <a:rPr lang="en-US" sz="1200" kern="0" dirty="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(Amazon/UW)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07E0239-366E-FF30-91F3-6C15D769EC30}"/>
              </a:ext>
            </a:extLst>
          </p:cNvPr>
          <p:cNvSpPr txBox="1"/>
          <p:nvPr/>
        </p:nvSpPr>
        <p:spPr>
          <a:xfrm>
            <a:off x="787007" y="1478418"/>
            <a:ext cx="5257801" cy="2687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74151"/>
                </a:solidFill>
                <a:latin typeface="Söhne"/>
              </a:rPr>
              <a:t>Do you sometimes feel that your bandit is biased…against you??</a:t>
            </a:r>
            <a:b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</a:br>
            <a:endParaRPr lang="en-US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Dreading the regret of bad decisions? </a:t>
            </a:r>
            <a:b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</a:br>
            <a:endParaRPr lang="en-US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Restless due to Non-stationarity? </a:t>
            </a:r>
            <a:br>
              <a:rPr lang="en-US" sz="2400" dirty="0"/>
            </a:b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1026" name="Picture 2" descr="Generated by DALL·E">
            <a:extLst>
              <a:ext uri="{FF2B5EF4-FFF2-40B4-BE49-F238E27FC236}">
                <a16:creationId xmlns:a16="http://schemas.microsoft.com/office/drawing/2014/main" id="{A9BD85C2-EB2B-47B3-6177-56C0518F7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301" y="1131851"/>
            <a:ext cx="4594298" cy="459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73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B7DB3279-408D-B142-AE34-BF86168CF021}"/>
              </a:ext>
            </a:extLst>
          </p:cNvPr>
          <p:cNvSpPr txBox="1">
            <a:spLocks/>
          </p:cNvSpPr>
          <p:nvPr/>
        </p:nvSpPr>
        <p:spPr>
          <a:xfrm>
            <a:off x="387274" y="119653"/>
            <a:ext cx="11427325" cy="828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b="1" dirty="0">
                <a:latin typeface="Ink Free" panose="020F0502020204030204" pitchFamily="34" charset="0"/>
                <a:ea typeface="Amazon Ember" panose="020B0603020204020204" pitchFamily="34" charset="0"/>
                <a:cs typeface="Ink Free" panose="020F0502020204030204" pitchFamily="34" charset="0"/>
              </a:rPr>
              <a:t>Best of </a:t>
            </a:r>
            <a:r>
              <a:rPr lang="en-US" sz="2700" b="1" dirty="0">
                <a:solidFill>
                  <a:srgbClr val="FF0000"/>
                </a:solidFill>
                <a:latin typeface="Ink Free" panose="020F0502020204030204" pitchFamily="34" charset="0"/>
                <a:ea typeface="Amazon Ember" panose="020B0603020204020204" pitchFamily="34" charset="0"/>
                <a:cs typeface="Ink Free" panose="020F0502020204030204" pitchFamily="34" charset="0"/>
              </a:rPr>
              <a:t>Three</a:t>
            </a:r>
            <a:r>
              <a:rPr lang="en-US" sz="2700" b="1" dirty="0">
                <a:latin typeface="Ink Free" panose="020F0502020204030204" pitchFamily="34" charset="0"/>
                <a:ea typeface="Amazon Ember" panose="020B0603020204020204" pitchFamily="34" charset="0"/>
                <a:cs typeface="Ink Free" panose="020F0502020204030204" pitchFamily="34" charset="0"/>
              </a:rPr>
              <a:t> </a:t>
            </a:r>
            <a:r>
              <a:rPr lang="en-US" sz="2700" b="1" dirty="0">
                <a:solidFill>
                  <a:srgbClr val="FF0000"/>
                </a:solidFill>
                <a:latin typeface="Ink Free" panose="020F0502020204030204" pitchFamily="34" charset="0"/>
                <a:ea typeface="Amazon Ember" panose="020B0603020204020204" pitchFamily="34" charset="0"/>
                <a:cs typeface="Ink Free" panose="020F0502020204030204" pitchFamily="34" charset="0"/>
              </a:rPr>
              <a:t>Worlds</a:t>
            </a:r>
            <a:r>
              <a:rPr lang="en-US" sz="2700" b="1" dirty="0">
                <a:latin typeface="Ink Free" panose="020F0502020204030204" pitchFamily="34" charset="0"/>
                <a:ea typeface="Amazon Ember" panose="020B0603020204020204" pitchFamily="34" charset="0"/>
                <a:cs typeface="Ink Free" panose="020F0502020204030204" pitchFamily="34" charset="0"/>
              </a:rPr>
              <a:t>: Adaptive Experimentation for Digital Marketing!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584B231-B412-76A0-2555-88A25149AB38}"/>
              </a:ext>
            </a:extLst>
          </p:cNvPr>
          <p:cNvGrpSpPr/>
          <p:nvPr/>
        </p:nvGrpSpPr>
        <p:grpSpPr>
          <a:xfrm>
            <a:off x="1047525" y="5371684"/>
            <a:ext cx="1322198" cy="1486316"/>
            <a:chOff x="7361435" y="3586027"/>
            <a:chExt cx="1322198" cy="1486316"/>
          </a:xfrm>
        </p:grpSpPr>
        <p:sp>
          <p:nvSpPr>
            <p:cNvPr id="3" name="Houssam Nassif @houssamn">
              <a:extLst>
                <a:ext uri="{FF2B5EF4-FFF2-40B4-BE49-F238E27FC236}">
                  <a16:creationId xmlns:a16="http://schemas.microsoft.com/office/drawing/2014/main" id="{288B4CFB-7015-0603-06DB-5DB58EBFF84B}"/>
                </a:ext>
              </a:extLst>
            </p:cNvPr>
            <p:cNvSpPr txBox="1"/>
            <p:nvPr/>
          </p:nvSpPr>
          <p:spPr>
            <a:xfrm>
              <a:off x="7361435" y="4651715"/>
              <a:ext cx="1322198" cy="42062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>
                <a:defRPr b="1"/>
              </a:lvl1pPr>
            </a:lstStyle>
            <a:p>
              <a:pPr algn="ctr" defTabSz="1219169" hangingPunct="0"/>
              <a:r>
                <a:rPr sz="1200" kern="0" dirty="0" err="1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Houssam</a:t>
              </a:r>
              <a:r>
                <a:rPr sz="1200" kern="0" dirty="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Nassif</a:t>
              </a:r>
              <a:br>
                <a:rPr lang="en-US" sz="1200" kern="0" dirty="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lang="en-US" sz="1200" kern="0" dirty="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(Meta)</a:t>
              </a:r>
              <a:r>
                <a:rPr sz="1200" kern="0" dirty="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 lang="en-US" sz="1200" kern="0" dirty="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5" name="Image" descr="Image">
              <a:extLst>
                <a:ext uri="{FF2B5EF4-FFF2-40B4-BE49-F238E27FC236}">
                  <a16:creationId xmlns:a16="http://schemas.microsoft.com/office/drawing/2014/main" id="{B7E4BDAA-D6D6-0A6C-99CA-65A059F68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5328" y="3586027"/>
              <a:ext cx="1116704" cy="1060400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3B1666-D6F1-5075-FB87-B9CFEF0D380E}"/>
              </a:ext>
            </a:extLst>
          </p:cNvPr>
          <p:cNvGrpSpPr/>
          <p:nvPr/>
        </p:nvGrpSpPr>
        <p:grpSpPr>
          <a:xfrm>
            <a:off x="0" y="5318414"/>
            <a:ext cx="969817" cy="1495446"/>
            <a:chOff x="6383144" y="3576897"/>
            <a:chExt cx="969817" cy="1495446"/>
          </a:xfrm>
        </p:grpSpPr>
        <p:sp>
          <p:nvSpPr>
            <p:cNvPr id="12" name="Tanner Fiez @fieztann">
              <a:extLst>
                <a:ext uri="{FF2B5EF4-FFF2-40B4-BE49-F238E27FC236}">
                  <a16:creationId xmlns:a16="http://schemas.microsoft.com/office/drawing/2014/main" id="{22EDEC17-5301-4BB5-DAC3-F1D505B9E517}"/>
                </a:ext>
              </a:extLst>
            </p:cNvPr>
            <p:cNvSpPr txBox="1"/>
            <p:nvPr/>
          </p:nvSpPr>
          <p:spPr>
            <a:xfrm>
              <a:off x="6383144" y="4651715"/>
              <a:ext cx="969817" cy="42062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5400" tIns="25400" rIns="25400" bIns="25400" anchor="ctr">
              <a:spAutoFit/>
            </a:bodyPr>
            <a:lstStyle>
              <a:lvl1pPr>
                <a:defRPr b="1"/>
              </a:lvl1pPr>
            </a:lstStyle>
            <a:p>
              <a:pPr algn="ctr" defTabSz="1219169" hangingPunct="0"/>
              <a:r>
                <a:rPr sz="1200" kern="0" dirty="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Tanner </a:t>
              </a:r>
              <a:r>
                <a:rPr sz="1200" kern="0" dirty="0" err="1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Fiez</a:t>
              </a:r>
              <a:r>
                <a:rPr lang="en-US" sz="1200" kern="0" dirty="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*</a:t>
              </a:r>
              <a:br>
                <a:rPr lang="en-US" sz="1200" kern="0" dirty="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lang="en-US" sz="1200" kern="0" dirty="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(Amazon)</a:t>
              </a:r>
              <a:r>
                <a:rPr sz="1200" kern="0" dirty="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 lang="en-US" sz="1200" kern="0" dirty="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3" name="Image" descr="Image">
              <a:extLst>
                <a:ext uri="{FF2B5EF4-FFF2-40B4-BE49-F238E27FC236}">
                  <a16:creationId xmlns:a16="http://schemas.microsoft.com/office/drawing/2014/main" id="{EF14551D-EF8F-5FBC-6327-609D27FD8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0940" y="3576897"/>
              <a:ext cx="817036" cy="1110883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74E9BA6-CD77-2693-B68E-5F6828AB527D}"/>
              </a:ext>
            </a:extLst>
          </p:cNvPr>
          <p:cNvGrpSpPr/>
          <p:nvPr/>
        </p:nvGrpSpPr>
        <p:grpSpPr>
          <a:xfrm>
            <a:off x="2357925" y="5362554"/>
            <a:ext cx="1057983" cy="1495446"/>
            <a:chOff x="10511568" y="948627"/>
            <a:chExt cx="1057983" cy="1495446"/>
          </a:xfrm>
        </p:grpSpPr>
        <p:pic>
          <p:nvPicPr>
            <p:cNvPr id="6" name="Image" descr="Image">
              <a:extLst>
                <a:ext uri="{FF2B5EF4-FFF2-40B4-BE49-F238E27FC236}">
                  <a16:creationId xmlns:a16="http://schemas.microsoft.com/office/drawing/2014/main" id="{C86E8F9A-127C-C9FD-3935-889BFF3DD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47944" y="948627"/>
              <a:ext cx="785233" cy="102013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6" name="Tanner Fiez @fieztann">
              <a:extLst>
                <a:ext uri="{FF2B5EF4-FFF2-40B4-BE49-F238E27FC236}">
                  <a16:creationId xmlns:a16="http://schemas.microsoft.com/office/drawing/2014/main" id="{840480AE-1026-7724-DA2B-95B862CD8942}"/>
                </a:ext>
              </a:extLst>
            </p:cNvPr>
            <p:cNvSpPr txBox="1"/>
            <p:nvPr/>
          </p:nvSpPr>
          <p:spPr>
            <a:xfrm>
              <a:off x="10511568" y="2023445"/>
              <a:ext cx="1057983" cy="42062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5400" tIns="25400" rIns="25400" bIns="25400" anchor="ctr">
              <a:spAutoFit/>
            </a:bodyPr>
            <a:lstStyle>
              <a:lvl1pPr>
                <a:defRPr b="1"/>
              </a:lvl1pPr>
            </a:lstStyle>
            <a:p>
              <a:pPr algn="ctr" defTabSz="1219169" hangingPunct="0"/>
              <a:r>
                <a:rPr lang="en-US" sz="1200" kern="0" dirty="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Lalit Jain</a:t>
              </a:r>
            </a:p>
            <a:p>
              <a:pPr algn="ctr" defTabSz="1219169" hangingPunct="0"/>
              <a:r>
                <a:rPr lang="en-US" sz="1200" kern="0" dirty="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(Amazon/UW)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07E0239-366E-FF30-91F3-6C15D769EC30}"/>
              </a:ext>
            </a:extLst>
          </p:cNvPr>
          <p:cNvSpPr txBox="1"/>
          <p:nvPr/>
        </p:nvSpPr>
        <p:spPr>
          <a:xfrm>
            <a:off x="968074" y="1124073"/>
            <a:ext cx="5257801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Wave goodbye to weak experiments and power up with us!</a:t>
            </a:r>
            <a:endParaRPr lang="en-US" sz="2400" dirty="0">
              <a:solidFill>
                <a:srgbClr val="374151"/>
              </a:solidFill>
              <a:latin typeface="Söhn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Regret is for bad fashion choices, not experiments.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74151"/>
                </a:solidFill>
                <a:effectLst/>
                <a:latin typeface="Söhne"/>
              </a:rPr>
              <a:t>We don’t predict the future, but we sure are robust to it’s changes.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3074" name="Picture 2" descr="Generated by DALL·E">
            <a:extLst>
              <a:ext uri="{FF2B5EF4-FFF2-40B4-BE49-F238E27FC236}">
                <a16:creationId xmlns:a16="http://schemas.microsoft.com/office/drawing/2014/main" id="{CB3BBE11-66F1-775D-59C1-6DCB304E6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853" y="1124073"/>
            <a:ext cx="4597929" cy="4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465F55-3DE8-B57E-13E5-010E7B733ACE}"/>
              </a:ext>
            </a:extLst>
          </p:cNvPr>
          <p:cNvSpPr txBox="1"/>
          <p:nvPr/>
        </p:nvSpPr>
        <p:spPr>
          <a:xfrm>
            <a:off x="5794513" y="6001355"/>
            <a:ext cx="6676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74151"/>
                </a:solidFill>
                <a:effectLst/>
                <a:latin typeface="Ink Free" panose="03080402000500000000" pitchFamily="66" charset="0"/>
              </a:rPr>
              <a:t>"Dodge the pitfalls of traditional testing; leap into the future with us!” ™️</a:t>
            </a:r>
            <a:endParaRPr lang="en-US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12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346</Words>
  <Application>Microsoft Macintosh PowerPoint</Application>
  <PresentationFormat>Widescreen</PresentationFormat>
  <Paragraphs>31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Helvetica Neue</vt:lpstr>
      <vt:lpstr>Ink Free</vt:lpstr>
      <vt:lpstr>Söhne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lalitj</dc:creator>
  <cp:lastModifiedBy>lalitj</cp:lastModifiedBy>
  <cp:revision>4</cp:revision>
  <dcterms:created xsi:type="dcterms:W3CDTF">2023-11-02T20:16:07Z</dcterms:created>
  <dcterms:modified xsi:type="dcterms:W3CDTF">2023-11-03T00:36:52Z</dcterms:modified>
</cp:coreProperties>
</file>