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83" r:id="rId4"/>
    <p:sldId id="258" r:id="rId5"/>
    <p:sldId id="260" r:id="rId6"/>
    <p:sldId id="261" r:id="rId7"/>
    <p:sldId id="267" r:id="rId8"/>
    <p:sldId id="262" r:id="rId9"/>
    <p:sldId id="263" r:id="rId10"/>
    <p:sldId id="277" r:id="rId11"/>
    <p:sldId id="268" r:id="rId12"/>
    <p:sldId id="280" r:id="rId13"/>
    <p:sldId id="281" r:id="rId14"/>
    <p:sldId id="269" r:id="rId15"/>
    <p:sldId id="272" r:id="rId16"/>
    <p:sldId id="273" r:id="rId17"/>
    <p:sldId id="278" r:id="rId18"/>
    <p:sldId id="279" r:id="rId19"/>
    <p:sldId id="270" r:id="rId20"/>
    <p:sldId id="28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14"/>
    <p:restoredTop sz="77070"/>
  </p:normalViewPr>
  <p:slideViewPr>
    <p:cSldViewPr snapToGrid="0" snapToObjects="1">
      <p:cViewPr>
        <p:scale>
          <a:sx n="62" d="100"/>
          <a:sy n="62" d="100"/>
        </p:scale>
        <p:origin x="114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E02BC-90A3-B04C-86B6-C97AB45BBB5A}" type="datetimeFigureOut">
              <a:rPr lang="en-US" smtClean="0"/>
              <a:t>6/23/16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7F479-D078-E949-B932-21D5070B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405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D9473-C811-204F-9CF7-38FBB4FE76C3}" type="datetimeFigureOut">
              <a:rPr lang="en-US" smtClean="0"/>
              <a:t>6/23/16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BD3C7-9223-8A40-AC40-DD9C2FAA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324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all for coming. I will be presenting today an experiment of diversifying music recommendation that my colleagues Oral, Mitchell,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Vishy</a:t>
            </a:r>
            <a:r>
              <a:rPr lang="en-US" baseline="0" dirty="0" smtClean="0"/>
              <a:t> and I did at amazon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Heuristic. Sort items by recommender score, pick top 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Compute</a:t>
            </a:r>
            <a:r>
              <a:rPr lang="en-US" baseline="0" dirty="0" smtClean="0"/>
              <a:t> pairwise </a:t>
            </a:r>
            <a:r>
              <a:rPr lang="en-US" dirty="0" err="1" smtClean="0"/>
              <a:t>Jaccard</a:t>
            </a:r>
            <a:r>
              <a:rPr lang="en-US" dirty="0" smtClean="0"/>
              <a:t> diversity distance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Compute</a:t>
            </a:r>
            <a:r>
              <a:rPr lang="en-US" baseline="0" dirty="0" smtClean="0"/>
              <a:t> diversity sum for each item, pick min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Swap if diversity increases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if score doesn’t drop below threshold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61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turn our attention to the submodular method,</a:t>
            </a:r>
            <a:r>
              <a:rPr lang="en-US" baseline="0" dirty="0" smtClean="0"/>
              <a:t> which is m</a:t>
            </a:r>
            <a:r>
              <a:rPr lang="en-US" dirty="0" smtClean="0"/>
              <a:t>ore principled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4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Submodular function</a:t>
            </a:r>
            <a:r>
              <a:rPr lang="en-US" baseline="0" dirty="0" smtClean="0"/>
              <a:t> nicely models diminishing returns.</a:t>
            </a:r>
          </a:p>
          <a:p>
            <a:endParaRPr lang="en-US" dirty="0" smtClean="0"/>
          </a:p>
          <a:p>
            <a:r>
              <a:rPr lang="en-US" dirty="0" smtClean="0"/>
              <a:t>http://choonhui.aka.amazon.com:8888/notebooks/research/airstream/notebooks/airstream%20talk%20slides.ipynb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06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submodular functions with different utilities. Create</a:t>
            </a:r>
            <a:r>
              <a:rPr lang="en-US" baseline="0" dirty="0" smtClean="0"/>
              <a:t> a mix.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some point the incremental utility of adding a circle is higher.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 us formalize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95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category</a:t>
            </a:r>
            <a:r>
              <a:rPr lang="en-US" baseline="0" dirty="0" smtClean="0"/>
              <a:t> utility</a:t>
            </a:r>
            <a:r>
              <a:rPr lang="en-US" dirty="0" smtClean="0"/>
              <a:t>: log of sum  of item scores</a:t>
            </a:r>
          </a:p>
          <a:p>
            <a:r>
              <a:rPr lang="en-US" baseline="0" dirty="0" err="1" smtClean="0"/>
              <a:t>Jaccard</a:t>
            </a:r>
            <a:r>
              <a:rPr lang="en-US" baseline="0" dirty="0" smtClean="0"/>
              <a:t> swap sorted by recommender score and had independent diversity measure. Incorporate recommender score into diversity measure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Log1p: contribute no more than recommender</a:t>
            </a:r>
            <a:r>
              <a:rPr lang="en-US" baseline="0" dirty="0" smtClean="0"/>
              <a:t> score. </a:t>
            </a:r>
          </a:p>
          <a:p>
            <a:r>
              <a:rPr lang="en-US" dirty="0" smtClean="0"/>
              <a:t>$Maximize sum of all category utilities:</a:t>
            </a:r>
            <a:r>
              <a:rPr lang="en-US" baseline="0" dirty="0" smtClean="0"/>
              <a:t> submodular.</a:t>
            </a:r>
          </a:p>
          <a:p>
            <a:r>
              <a:rPr lang="en-US" dirty="0" smtClean="0"/>
              <a:t>Near optimal solution achieved iteratively,</a:t>
            </a:r>
            <a:r>
              <a:rPr lang="en-US" baseline="0" dirty="0" smtClean="0"/>
              <a:t> greedily adding to set S</a:t>
            </a:r>
            <a:r>
              <a:rPr lang="en-US" dirty="0" smtClean="0"/>
              <a:t> item with highest incremental utility.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6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20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measure minutes streamed, which is the number of minutes customers listen to recommended songs.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Indicator metric, whether a customer consumed music or not, was up and significant for T2 &amp; T3. how many more customers we are able to engage.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04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submodular solution fares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better.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reason is that </a:t>
            </a:r>
            <a:r>
              <a:rPr lang="en-US" dirty="0" err="1" smtClean="0"/>
              <a:t>Submodularity</a:t>
            </a:r>
            <a:r>
              <a:rPr lang="en-US" dirty="0" smtClean="0"/>
              <a:t> produces uniformly diverse stream. Diminishing returns property holds for any contiguous part of the recommended list.</a:t>
            </a:r>
          </a:p>
          <a:p>
            <a:r>
              <a:rPr lang="en-US" dirty="0" smtClean="0"/>
              <a:t>$Another is that swap may not retain most relevant content, like we saw in our toy example.</a:t>
            </a:r>
            <a:r>
              <a:rPr lang="en-US" baseline="0" dirty="0" smtClean="0"/>
              <a:t> </a:t>
            </a:r>
            <a:r>
              <a:rPr lang="en-US" dirty="0" err="1" smtClean="0"/>
              <a:t>Submod</a:t>
            </a:r>
            <a:r>
              <a:rPr lang="en-US" dirty="0" smtClean="0"/>
              <a:t> ensures most relevant item is first, followed by mix of </a:t>
            </a:r>
            <a:r>
              <a:rPr lang="en-US" baseline="0" dirty="0" smtClean="0"/>
              <a:t>most relevant items within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0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 </a:t>
            </a:r>
            <a:r>
              <a:rPr lang="en-US" dirty="0" smtClean="0"/>
              <a:t>why do we care about diversity in music recommendations?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5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Simply</a:t>
            </a:r>
            <a:r>
              <a:rPr lang="en-US" baseline="0" dirty="0" smtClean="0"/>
              <a:t> </a:t>
            </a:r>
            <a:r>
              <a:rPr lang="en-US" dirty="0" smtClean="0"/>
              <a:t>scoring by relevance, a</a:t>
            </a:r>
            <a:r>
              <a:rPr lang="en-US" baseline="0" dirty="0" smtClean="0"/>
              <a:t> musical stream may look like this. </a:t>
            </a:r>
            <a:r>
              <a:rPr lang="en-US" dirty="0" smtClean="0"/>
              <a:t>Not a</a:t>
            </a:r>
            <a:r>
              <a:rPr lang="en-US" baseline="0" dirty="0" smtClean="0"/>
              <a:t>n enticing visual appearance. </a:t>
            </a:r>
            <a:r>
              <a:rPr lang="en-US" dirty="0" smtClean="0"/>
              <a:t>balance between product scores and variety.</a:t>
            </a:r>
          </a:p>
          <a:p>
            <a:r>
              <a:rPr lang="en-US" dirty="0" smtClean="0"/>
              <a:t>Research: user</a:t>
            </a:r>
            <a:r>
              <a:rPr lang="en-US" baseline="0" dirty="0" smtClean="0"/>
              <a:t> likely to interact with this </a:t>
            </a:r>
            <a:r>
              <a:rPr lang="en-US" baseline="0" dirty="0" err="1" smtClean="0"/>
              <a:t>recom-mendation</a:t>
            </a:r>
            <a:r>
              <a:rPr lang="en-US" baseline="0" dirty="0" smtClean="0"/>
              <a:t>. Diverse &amp; visually pleasing, yet relevant.</a:t>
            </a:r>
            <a:endParaRPr lang="en-US" dirty="0" smtClean="0"/>
          </a:p>
          <a:p>
            <a:r>
              <a:rPr lang="en-US" dirty="0" smtClean="0"/>
              <a:t>Thus the need to establish balance between relevance and diversity. this talk: move from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5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Unlike other digital and physical products, music content tends to have explicit clusters.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album contains multiple songs. Share same album cover graphic, title and description.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addition to overlapping content features, album songs also share behavioral features as users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them back to back.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Recommender systems tend to score same-album songs similarly.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37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amazon prime music, this may result in customer perceived duplication.</a:t>
            </a:r>
            <a:endParaRPr lang="en-US" dirty="0" smtClean="0"/>
          </a:p>
          <a:p>
            <a:r>
              <a:rPr lang="en-US" dirty="0" smtClean="0"/>
              <a:t>Prime music: “browse by”, various carousels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17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 presents experiments to diversify Amazon Music mobile app recommendations. </a:t>
            </a:r>
            <a:endParaRPr lang="en-US" dirty="0" smtClean="0"/>
          </a:p>
          <a:p>
            <a:r>
              <a:rPr lang="en-US" dirty="0" smtClean="0"/>
              <a:t>Existing recommender engine.</a:t>
            </a:r>
            <a:r>
              <a:rPr lang="en-US" baseline="0" dirty="0" smtClean="0"/>
              <a:t> </a:t>
            </a:r>
            <a:r>
              <a:rPr lang="en-US" dirty="0" smtClean="0"/>
              <a:t>Display recommended content in list form.</a:t>
            </a:r>
          </a:p>
          <a:p>
            <a:r>
              <a:rPr lang="en-US" dirty="0" smtClean="0"/>
              <a:t>Duplication</a:t>
            </a:r>
            <a:r>
              <a:rPr lang="en-US" baseline="0" dirty="0" smtClean="0"/>
              <a:t> problem amplified due</a:t>
            </a:r>
            <a:r>
              <a:rPr lang="en-US" dirty="0" smtClean="0"/>
              <a:t> to limited screen, and being more onerous to navigate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85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experiment with two diversification methods. The first, </a:t>
            </a:r>
            <a:r>
              <a:rPr lang="en-US" baseline="0" dirty="0" err="1" smtClean="0"/>
              <a:t>Jaccard</a:t>
            </a:r>
            <a:r>
              <a:rPr lang="en-US" baseline="0" dirty="0" smtClean="0"/>
              <a:t> Swap, 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07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explanation based method by yahoo research. </a:t>
            </a:r>
          </a:p>
          <a:p>
            <a:endParaRPr lang="en-US" dirty="0" smtClean="0"/>
          </a:p>
          <a:p>
            <a:r>
              <a:rPr lang="en-US" dirty="0" smtClean="0"/>
              <a:t>U, I, Some similarity measure. </a:t>
            </a:r>
            <a:endParaRPr lang="en-US" baseline="0" dirty="0" smtClean="0"/>
          </a:p>
          <a:p>
            <a:r>
              <a:rPr lang="en-US" baseline="0" dirty="0" smtClean="0"/>
              <a:t>Interacted with: listened, rated</a:t>
            </a:r>
          </a:p>
          <a:p>
            <a:r>
              <a:rPr lang="en-US" baseline="0" dirty="0" smtClean="0"/>
              <a:t>The explanation of recommending item (</a:t>
            </a:r>
            <a:r>
              <a:rPr lang="en-US" baseline="0" dirty="0" err="1" smtClean="0"/>
              <a:t>i</a:t>
            </a:r>
            <a:r>
              <a:rPr lang="en-US" baseline="0" dirty="0" smtClean="0"/>
              <a:t>) to user (u) is the set of items similar to item (</a:t>
            </a:r>
            <a:r>
              <a:rPr lang="en-US" baseline="0" dirty="0" err="1" smtClean="0"/>
              <a:t>i</a:t>
            </a:r>
            <a:r>
              <a:rPr lang="en-US" baseline="0" dirty="0" smtClean="0"/>
              <a:t>) that user (u) has interacted with. Obtained by c</a:t>
            </a:r>
            <a:r>
              <a:rPr lang="en-US" dirty="0" smtClean="0"/>
              <a:t>ontent-based, or filtering</a:t>
            </a:r>
            <a:r>
              <a:rPr lang="en-US" baseline="0" dirty="0" smtClean="0"/>
              <a:t> and latent methods.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3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Jaccard</a:t>
            </a:r>
            <a:r>
              <a:rPr lang="en-US" dirty="0" smtClean="0"/>
              <a:t> diversity distance between items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i,j</a:t>
            </a:r>
            <a:r>
              <a:rPr lang="en-US" baseline="0" dirty="0" smtClean="0"/>
              <a:t>) for user (u) :</a:t>
            </a:r>
            <a:endParaRPr lang="en-US" dirty="0" smtClean="0"/>
          </a:p>
          <a:p>
            <a:r>
              <a:rPr lang="en-US" dirty="0" smtClean="0"/>
              <a:t>1- ratio of the intersection over the union of their explanation sets</a:t>
            </a:r>
          </a:p>
          <a:p>
            <a:endParaRPr lang="en-US" dirty="0" smtClean="0"/>
          </a:p>
          <a:p>
            <a:r>
              <a:rPr lang="en-US" dirty="0" smtClean="0"/>
              <a:t>Similarity measure. Ranges between 1 if sets completely separate, to 0 for</a:t>
            </a:r>
            <a:r>
              <a:rPr lang="en-US" baseline="0" dirty="0" smtClean="0"/>
              <a:t> identical sets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7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9552-949F-A449-9D5D-F86BA151D286}" type="datetime1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9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551D-BB14-5E4E-ACA5-F4610C890F78}" type="datetime1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2543-3865-1842-BA7A-E9C94BF02755}" type="datetime1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2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1" y="6323774"/>
            <a:ext cx="3009404" cy="365125"/>
          </a:xfrm>
        </p:spPr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85" y="6356350"/>
            <a:ext cx="1768434" cy="33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6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06B-766B-1046-8DCE-F021AAEA5A2D}" type="datetime1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8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8F3-3F4E-6C4A-A8BC-0DBE453AFC3F}" type="datetime1">
              <a:rPr lang="en-US" smtClean="0"/>
              <a:t>6/23/16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9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6B9A-4DF9-4849-90C3-67DAD658D56D}" type="datetime1">
              <a:rPr lang="en-US" smtClean="0"/>
              <a:t>6/23/16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9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2F3-987D-8645-B9E1-FFFB1F637319}" type="datetime1">
              <a:rPr lang="en-US" smtClean="0"/>
              <a:t>6/23/16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3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29C-F573-FB4B-BF27-F656145DD5F9}" type="datetime1">
              <a:rPr lang="en-US" smtClean="0"/>
              <a:t>6/23/16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1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FF23-2AAF-6542-87A1-67D6E40A02F3}" type="datetime1">
              <a:rPr lang="en-US" smtClean="0"/>
              <a:t>6/23/16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0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1224-69FD-724D-8849-66992E743B22}" type="datetime1">
              <a:rPr lang="en-US" smtClean="0"/>
              <a:t>6/23/16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1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5D892-176A-F241-9100-91DA8B9CFFAC}" type="datetime1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4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oussamn@amazon.com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amazon.com/b?node=833575801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736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Diversifying Music Recommendations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Houssam</a:t>
            </a:r>
            <a:r>
              <a:rPr lang="en-US" dirty="0" smtClean="0"/>
              <a:t> Nassif, Kemal Oral </a:t>
            </a:r>
            <a:r>
              <a:rPr lang="en-US" dirty="0" err="1" smtClean="0"/>
              <a:t>Cansizlar</a:t>
            </a:r>
            <a:r>
              <a:rPr lang="en-US" dirty="0" smtClean="0"/>
              <a:t>, </a:t>
            </a:r>
          </a:p>
          <a:p>
            <a:r>
              <a:rPr lang="en-US" dirty="0" smtClean="0"/>
              <a:t>Mitchell Goodman, S.V.N. </a:t>
            </a:r>
            <a:r>
              <a:rPr lang="en-US" dirty="0" err="1" smtClean="0"/>
              <a:t>Vishwanathan</a:t>
            </a:r>
            <a:endParaRPr lang="en-US" dirty="0" smtClean="0"/>
          </a:p>
          <a:p>
            <a:r>
              <a:rPr lang="en-US" i="1" dirty="0" err="1" smtClean="0"/>
              <a:t>houssamn@amazon.com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644" y="5349844"/>
            <a:ext cx="2989023" cy="5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Swap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10</a:t>
            </a:fld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3248304" y="1948872"/>
            <a:ext cx="2597726" cy="6741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2305" y="2135139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61105" y="2135139"/>
            <a:ext cx="321733" cy="321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3234448" y="2764396"/>
            <a:ext cx="2597726" cy="6741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47249" y="2950663"/>
            <a:ext cx="321733" cy="321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/>
          <p:cNvSpPr/>
          <p:nvPr/>
        </p:nvSpPr>
        <p:spPr>
          <a:xfrm>
            <a:off x="4589117" y="2916797"/>
            <a:ext cx="338667" cy="338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/>
          <p:cNvSpPr/>
          <p:nvPr/>
        </p:nvSpPr>
        <p:spPr>
          <a:xfrm>
            <a:off x="3234448" y="3579920"/>
            <a:ext cx="2597726" cy="6741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449" y="3766187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ame 21"/>
          <p:cNvSpPr/>
          <p:nvPr/>
        </p:nvSpPr>
        <p:spPr>
          <a:xfrm>
            <a:off x="3234448" y="4644420"/>
            <a:ext cx="2597726" cy="6741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88449" y="4830687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gular Pentagon 25"/>
          <p:cNvSpPr/>
          <p:nvPr/>
        </p:nvSpPr>
        <p:spPr>
          <a:xfrm>
            <a:off x="5164852" y="4796821"/>
            <a:ext cx="406397" cy="33866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73817" y="4479010"/>
            <a:ext cx="4525506" cy="457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 flipV="1">
            <a:off x="5523453" y="2166205"/>
            <a:ext cx="883404" cy="878232"/>
          </a:xfrm>
          <a:prstGeom prst="arc">
            <a:avLst>
              <a:gd name="adj1" fmla="val 16200000"/>
              <a:gd name="adj2" fmla="val 563671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flipV="1">
            <a:off x="5551869" y="3155516"/>
            <a:ext cx="883404" cy="878232"/>
          </a:xfrm>
          <a:prstGeom prst="arc">
            <a:avLst>
              <a:gd name="adj1" fmla="val 16200000"/>
              <a:gd name="adj2" fmla="val 563671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flipV="1">
            <a:off x="6406857" y="2166205"/>
            <a:ext cx="779986" cy="1867542"/>
          </a:xfrm>
          <a:prstGeom prst="arc">
            <a:avLst>
              <a:gd name="adj1" fmla="val 16102269"/>
              <a:gd name="adj2" fmla="val 563671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ame 52"/>
          <p:cNvSpPr/>
          <p:nvPr/>
        </p:nvSpPr>
        <p:spPr>
          <a:xfrm>
            <a:off x="3229622" y="5466577"/>
            <a:ext cx="2597726" cy="6741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gular Pentagon 54"/>
          <p:cNvSpPr/>
          <p:nvPr/>
        </p:nvSpPr>
        <p:spPr>
          <a:xfrm>
            <a:off x="5160026" y="5618978"/>
            <a:ext cx="406397" cy="33866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90278" y="1469561"/>
            <a:ext cx="2321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Recommender score</a:t>
            </a:r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253106" y="1467061"/>
            <a:ext cx="2321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Explanatory set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046487" y="2150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955687" y="289076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6.2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064263" y="36991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103691" y="48616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36349" y="5616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flipH="1">
                <a:off x="6199323" y="1467061"/>
                <a:ext cx="8531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𝐷</m:t>
                      </m:r>
                      <m:r>
                        <a:rPr lang="en-US" i="1" baseline="-25000">
                          <a:latin typeface="Cambria Math" charset="0"/>
                        </a:rPr>
                        <m:t>𝑢</m:t>
                      </m:r>
                      <m:r>
                        <a:rPr lang="en-US" i="1">
                          <a:latin typeface="Cambria Math" charset="0"/>
                        </a:rPr>
                        <m:t>(</m:t>
                      </m:r>
                      <m:r>
                        <a:rPr lang="en-US" i="1">
                          <a:latin typeface="Cambria Math" charset="0"/>
                        </a:rPr>
                        <m:t>𝑖</m:t>
                      </m:r>
                      <m:r>
                        <a:rPr lang="en-US" i="1">
                          <a:latin typeface="Cambria Math" charset="0"/>
                        </a:rPr>
                        <m:t>,</m:t>
                      </m:r>
                      <m:r>
                        <a:rPr lang="en-US" i="1">
                          <a:latin typeface="Cambria Math" charset="0"/>
                        </a:rPr>
                        <m:t>𝑗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99323" y="1467061"/>
                <a:ext cx="853183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5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6390441" y="2379382"/>
            <a:ext cx="5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465714" y="3469521"/>
            <a:ext cx="5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65044" y="2916797"/>
            <a:ext cx="5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89933" y="1323818"/>
                <a:ext cx="1992086" cy="635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𝐷</m:t>
                      </m:r>
                      <m:r>
                        <a:rPr lang="en-US" i="1" baseline="30000">
                          <a:latin typeface="Cambria Math" charset="0"/>
                        </a:rPr>
                        <m:t>𝑖</m:t>
                      </m:r>
                      <m:r>
                        <a:rPr lang="en-US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>
                              <a:latin typeface="Cambria Math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charset="0"/>
                            </a:rPr>
                            <m:t>𝐷</m:t>
                          </m:r>
                          <m:r>
                            <a:rPr lang="en-US" i="1" baseline="-25000">
                              <a:latin typeface="Cambria Math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933" y="1323818"/>
                <a:ext cx="1992086" cy="6357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8681208" y="2090024"/>
            <a:ext cx="5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1.17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8681208" y="2861703"/>
            <a:ext cx="5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1.66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8681208" y="3664415"/>
            <a:ext cx="5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</a:t>
            </a:r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8390956" y="2035594"/>
            <a:ext cx="1155816" cy="4941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/>
          <p:cNvSpPr/>
          <p:nvPr/>
        </p:nvSpPr>
        <p:spPr>
          <a:xfrm flipH="1" flipV="1">
            <a:off x="2510299" y="2309567"/>
            <a:ext cx="1270807" cy="2676090"/>
          </a:xfrm>
          <a:prstGeom prst="arc">
            <a:avLst>
              <a:gd name="adj1" fmla="val 16102269"/>
              <a:gd name="adj2" fmla="val 5636714"/>
            </a:avLst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8748244" y="4800021"/>
            <a:ext cx="5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</a:t>
            </a:r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8380073" y="4744444"/>
            <a:ext cx="1155816" cy="4941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c 91"/>
          <p:cNvSpPr/>
          <p:nvPr/>
        </p:nvSpPr>
        <p:spPr>
          <a:xfrm flipV="1">
            <a:off x="8984071" y="2296503"/>
            <a:ext cx="1248340" cy="2676090"/>
          </a:xfrm>
          <a:prstGeom prst="arc">
            <a:avLst>
              <a:gd name="adj1" fmla="val 16102269"/>
              <a:gd name="adj2" fmla="val 5636714"/>
            </a:avLst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0341426" y="3264357"/>
            <a:ext cx="131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diversity increases</a:t>
            </a:r>
            <a:endParaRPr lang="en-US" dirty="0"/>
          </a:p>
        </p:txBody>
      </p:sp>
      <p:sp>
        <p:nvSpPr>
          <p:cNvPr id="110" name="Arc 109"/>
          <p:cNvSpPr/>
          <p:nvPr/>
        </p:nvSpPr>
        <p:spPr>
          <a:xfrm flipH="1" flipV="1">
            <a:off x="1565784" y="2287718"/>
            <a:ext cx="842714" cy="2825996"/>
          </a:xfrm>
          <a:prstGeom prst="arc">
            <a:avLst>
              <a:gd name="adj1" fmla="val 16053384"/>
              <a:gd name="adj2" fmla="val 5500350"/>
            </a:avLst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2038759" y="2166205"/>
            <a:ext cx="309414" cy="352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070915" y="4868683"/>
            <a:ext cx="309414" cy="352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240121" y="3057804"/>
                <a:ext cx="14432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And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Δ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score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𝜏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1" y="3057804"/>
                <a:ext cx="1443286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3376" t="-13208" b="-6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01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0.00247 0.1342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671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60" grpId="0"/>
      <p:bldP spid="66" grpId="0"/>
      <p:bldP spid="67" grpId="0"/>
      <p:bldP spid="67" grpId="1"/>
      <p:bldP spid="68" grpId="0"/>
      <p:bldP spid="68" grpId="1"/>
      <p:bldP spid="69" grpId="0"/>
      <p:bldP spid="69" grpId="1"/>
      <p:bldP spid="70" grpId="0"/>
      <p:bldP spid="71" grpId="0"/>
      <p:bldP spid="71" grpId="1"/>
      <p:bldP spid="72" grpId="0"/>
      <p:bldP spid="72" grpId="1"/>
      <p:bldP spid="73" grpId="0"/>
      <p:bldP spid="73" grpId="1"/>
      <p:bldP spid="76" grpId="0" animBg="1"/>
      <p:bldP spid="76" grpId="1" animBg="1"/>
      <p:bldP spid="89" grpId="0" animBg="1"/>
      <p:bldP spid="89" grpId="1" animBg="1"/>
      <p:bldP spid="90" grpId="0"/>
      <p:bldP spid="90" grpId="1"/>
      <p:bldP spid="91" grpId="0" animBg="1"/>
      <p:bldP spid="91" grpId="1" animBg="1"/>
      <p:bldP spid="92" grpId="1" animBg="1"/>
      <p:bldP spid="92" grpId="2" animBg="1"/>
      <p:bldP spid="93" grpId="0"/>
      <p:bldP spid="93" grpId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/>
      <p:bldP spid="1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Motivation</a:t>
            </a:r>
          </a:p>
          <a:p>
            <a:endParaRPr lang="en-US" dirty="0"/>
          </a:p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Jaccard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Swap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diversity method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/>
              <a:t>Submodular diversity method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Experiment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54" y="1958388"/>
            <a:ext cx="5329540" cy="33684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80" y="1969787"/>
            <a:ext cx="5436314" cy="33670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80" y="1963454"/>
            <a:ext cx="5438362" cy="3368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iminishing returns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66335" y="5288034"/>
            <a:ext cx="26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Cumulative number of explanation items in set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236241" y="3683678"/>
            <a:ext cx="760168" cy="1297510"/>
            <a:chOff x="2019880" y="3593592"/>
            <a:chExt cx="695888" cy="669869"/>
          </a:xfrm>
        </p:grpSpPr>
        <p:sp>
          <p:nvSpPr>
            <p:cNvPr id="9" name="Left Brace 8"/>
            <p:cNvSpPr/>
            <p:nvPr/>
          </p:nvSpPr>
          <p:spPr>
            <a:xfrm>
              <a:off x="2487168" y="3593592"/>
              <a:ext cx="228600" cy="669869"/>
            </a:xfrm>
            <a:prstGeom prst="leftBrac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19880" y="3811323"/>
              <a:ext cx="488956" cy="206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+11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46487" y="3072233"/>
            <a:ext cx="749922" cy="539611"/>
            <a:chOff x="2029260" y="3090672"/>
            <a:chExt cx="686508" cy="426852"/>
          </a:xfrm>
        </p:grpSpPr>
        <p:sp>
          <p:nvSpPr>
            <p:cNvPr id="12" name="Left Brace 11"/>
            <p:cNvSpPr/>
            <p:nvPr/>
          </p:nvSpPr>
          <p:spPr>
            <a:xfrm>
              <a:off x="2487168" y="3090672"/>
              <a:ext cx="228600" cy="426852"/>
            </a:xfrm>
            <a:prstGeom prst="leftBrac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29260" y="3153195"/>
              <a:ext cx="381832" cy="292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+5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46487" y="2553559"/>
            <a:ext cx="755945" cy="440925"/>
            <a:chOff x="2023747" y="2654408"/>
            <a:chExt cx="692021" cy="348787"/>
          </a:xfrm>
        </p:grpSpPr>
        <p:sp>
          <p:nvSpPr>
            <p:cNvPr id="15" name="Left Brace 14"/>
            <p:cNvSpPr/>
            <p:nvPr/>
          </p:nvSpPr>
          <p:spPr>
            <a:xfrm>
              <a:off x="2487168" y="2673731"/>
              <a:ext cx="228600" cy="329464"/>
            </a:xfrm>
            <a:prstGeom prst="leftBrac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23747" y="2654408"/>
              <a:ext cx="381831" cy="292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+3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59329" y="3258972"/>
            <a:ext cx="1984600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Incremental utility </a:t>
            </a: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apers off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2474" y="1694993"/>
            <a:ext cx="193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</a:t>
            </a:r>
            <a:r>
              <a:rPr lang="en-US" dirty="0"/>
              <a:t>u</a:t>
            </a:r>
            <a:r>
              <a:rPr lang="en-US" dirty="0" smtClean="0"/>
              <a:t>tility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608196" y="5313851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608195" y="5720878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608194" y="6148967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39836" y="5313851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39835" y="5720878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24692" y="5313851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03" y="1966649"/>
            <a:ext cx="5430739" cy="33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56" y="1684998"/>
            <a:ext cx="3963979" cy="2505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Submodular diversity mix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32" y="1690688"/>
            <a:ext cx="4044128" cy="250479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12149" y="5217459"/>
            <a:ext cx="387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Diversified list: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210527" y="4218675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38761" y="4235608"/>
            <a:ext cx="321733" cy="321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3243" y="2940423"/>
            <a:ext cx="760168" cy="1066807"/>
            <a:chOff x="2019880" y="3593592"/>
            <a:chExt cx="695888" cy="669869"/>
          </a:xfrm>
        </p:grpSpPr>
        <p:sp>
          <p:nvSpPr>
            <p:cNvPr id="13" name="Left Brace 12"/>
            <p:cNvSpPr/>
            <p:nvPr/>
          </p:nvSpPr>
          <p:spPr>
            <a:xfrm>
              <a:off x="2487168" y="3593592"/>
              <a:ext cx="228600" cy="669869"/>
            </a:xfrm>
            <a:prstGeom prst="leftBrace">
              <a:avLst/>
            </a:prstGeom>
            <a:ln w="158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19880" y="3811323"/>
              <a:ext cx="488956" cy="206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+11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84811" y="3640309"/>
            <a:ext cx="685367" cy="383209"/>
            <a:chOff x="2117629" y="2673731"/>
            <a:chExt cx="598139" cy="336840"/>
          </a:xfrm>
        </p:grpSpPr>
        <p:sp>
          <p:nvSpPr>
            <p:cNvPr id="16" name="Left Brace 15"/>
            <p:cNvSpPr/>
            <p:nvPr/>
          </p:nvSpPr>
          <p:spPr>
            <a:xfrm>
              <a:off x="2487168" y="2673731"/>
              <a:ext cx="228600" cy="329464"/>
            </a:xfrm>
            <a:prstGeom prst="leftBrace">
              <a:avLst/>
            </a:prstGeom>
            <a:ln w="1587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7629" y="2685928"/>
              <a:ext cx="364016" cy="324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+4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711680" y="5303403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88" y="1693435"/>
            <a:ext cx="4058416" cy="251364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30186" y="2452255"/>
            <a:ext cx="731450" cy="498001"/>
            <a:chOff x="2046170" y="3090672"/>
            <a:chExt cx="669598" cy="426852"/>
          </a:xfrm>
        </p:grpSpPr>
        <p:sp>
          <p:nvSpPr>
            <p:cNvPr id="21" name="Left Brace 20"/>
            <p:cNvSpPr/>
            <p:nvPr/>
          </p:nvSpPr>
          <p:spPr>
            <a:xfrm>
              <a:off x="2487168" y="3090672"/>
              <a:ext cx="228600" cy="426852"/>
            </a:xfrm>
            <a:prstGeom prst="leftBrace">
              <a:avLst/>
            </a:prstGeom>
            <a:ln w="158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46170" y="3153195"/>
              <a:ext cx="381832" cy="292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+5</a:t>
              </a:r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160604" y="5303403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3" y="1688693"/>
            <a:ext cx="4036687" cy="250018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49423" y="2104079"/>
            <a:ext cx="709765" cy="364451"/>
            <a:chOff x="2066022" y="2654408"/>
            <a:chExt cx="649746" cy="348787"/>
          </a:xfrm>
        </p:grpSpPr>
        <p:sp>
          <p:nvSpPr>
            <p:cNvPr id="28" name="Left Brace 27"/>
            <p:cNvSpPr/>
            <p:nvPr/>
          </p:nvSpPr>
          <p:spPr>
            <a:xfrm>
              <a:off x="2487168" y="2673731"/>
              <a:ext cx="228600" cy="329464"/>
            </a:xfrm>
            <a:prstGeom prst="leftBrace">
              <a:avLst/>
            </a:prstGeom>
            <a:ln w="158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6022" y="2654408"/>
              <a:ext cx="381831" cy="292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+3</a:t>
              </a:r>
              <a:endParaRPr lang="en-US" dirty="0"/>
            </a:p>
          </p:txBody>
        </p:sp>
      </p:grpSp>
      <p:sp>
        <p:nvSpPr>
          <p:cNvPr id="30" name="Oval 29"/>
          <p:cNvSpPr/>
          <p:nvPr/>
        </p:nvSpPr>
        <p:spPr>
          <a:xfrm>
            <a:off x="5609528" y="5321823"/>
            <a:ext cx="321733" cy="321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6076792" y="3299599"/>
            <a:ext cx="689387" cy="369332"/>
            <a:chOff x="2117629" y="2685928"/>
            <a:chExt cx="601647" cy="362365"/>
          </a:xfrm>
        </p:grpSpPr>
        <p:sp>
          <p:nvSpPr>
            <p:cNvPr id="33" name="Left Brace 32"/>
            <p:cNvSpPr/>
            <p:nvPr/>
          </p:nvSpPr>
          <p:spPr>
            <a:xfrm>
              <a:off x="2487168" y="2765940"/>
              <a:ext cx="232108" cy="237255"/>
            </a:xfrm>
            <a:prstGeom prst="leftBrace">
              <a:avLst/>
            </a:prstGeom>
            <a:ln w="1587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17629" y="2685928"/>
              <a:ext cx="364017" cy="362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+2</a:t>
              </a:r>
              <a:endParaRPr lang="en-US" dirty="0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700" y="1686465"/>
            <a:ext cx="3950103" cy="249657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045776" y="5303403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0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repeatCount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09245 -4.8148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45 -3.33333E-6 L 0.17878 -3.33333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958 0 " pathEditMode="relative" ptsTypes="AA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  <p:bldP spid="11" grpId="1" animBg="1"/>
      <p:bldP spid="18" grpId="0" animBg="1"/>
      <p:bldP spid="23" grpId="0" animBg="1"/>
      <p:bldP spid="30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Submodular diversity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dirty="0" smtClean="0"/>
                  <a:t>: category,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: item,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 smtClean="0"/>
                  <a:t>: diversified set, score(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):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’s recommender score</a:t>
                </a:r>
                <a:endParaRPr lang="en-US" dirty="0"/>
              </a:p>
              <a:p>
                <a:r>
                  <a:rPr lang="en-US" b="0" dirty="0" smtClean="0"/>
                  <a:t>Category utility:</a:t>
                </a:r>
                <a:endParaRPr lang="en-US" i="1" dirty="0" smtClean="0">
                  <a:latin typeface="Cambria Math" charset="0"/>
                  <a:ea typeface="Palatino" charset="0"/>
                  <a:cs typeface="Palatino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charset="0"/>
                          <a:ea typeface="Palatino" charset="0"/>
                          <a:cs typeface="Palatino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charset="0"/>
                          <a:ea typeface="Palatino" charset="0"/>
                          <a:cs typeface="Palatino" charset="0"/>
                        </a:rPr>
                        <m:t>𝑐</m:t>
                      </m:r>
                      <m:r>
                        <a:rPr lang="en-US" i="1" dirty="0">
                          <a:latin typeface="Cambria Math" charset="0"/>
                          <a:ea typeface="Palatino" charset="0"/>
                          <a:cs typeface="Palatino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  <a:ea typeface="Palatino" charset="0"/>
                          <a:cs typeface="Palatino" charset="0"/>
                        </a:rPr>
                        <m:t>𝑆</m:t>
                      </m:r>
                      <m:r>
                        <a:rPr lang="en-US" i="1" dirty="0">
                          <a:latin typeface="Cambria Math" charset="0"/>
                          <a:ea typeface="Palatino" charset="0"/>
                          <a:cs typeface="Palatino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charset="0"/>
                          <a:ea typeface="Palatino" charset="0"/>
                          <a:cs typeface="Palatino" charset="0"/>
                        </a:rPr>
                        <m:t>log</m:t>
                      </m:r>
                      <m:d>
                        <m:dPr>
                          <m:ctrlPr>
                            <a:rPr lang="en-US" i="1" dirty="0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1 +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 dirty="0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  <m:t>∈</m:t>
                              </m:r>
                              <m:r>
                                <a:rPr lang="en-US" b="0" i="1" dirty="0" smtClean="0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  <m:t>𝑆</m:t>
                              </m:r>
                              <m:r>
                                <a:rPr lang="en-US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∩</m:t>
                              </m:r>
                              <m:r>
                                <a:rPr lang="en-US" i="1" dirty="0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latin typeface="Palatino" charset="0"/>
                                  <a:ea typeface="Palatino" charset="0"/>
                                  <a:cs typeface="Palatino" charset="0"/>
                                </a:rPr>
                                <m:t>score</m:t>
                              </m:r>
                              <m:r>
                                <a:rPr lang="en-US" i="1" dirty="0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Maximize sum of all category utilities: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l-GR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en-US" i="1" baseline="-25000" dirty="0">
                                  <a:latin typeface="Cambria Math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i="1" baseline="-25000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Greedy near-optimal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∪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𝑎𝑟𝑔𝑚𝑎𝑥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\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l-GR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𝜌</m:t>
                    </m:r>
                    <m:d>
                      <m:dPr>
                        <m:ctrlPr>
                          <a:rPr lang="en-US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28" t="-210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7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Motivation</a:t>
            </a:r>
          </a:p>
          <a:p>
            <a:endParaRPr lang="en-US" dirty="0"/>
          </a:p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Jaccard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Swap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diversity method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Submodular diversity method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/>
              <a:t>Experiment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Baseline: Rank by recommender score</a:t>
            </a:r>
          </a:p>
          <a:p>
            <a:endParaRPr lang="en-US" dirty="0" smtClean="0"/>
          </a:p>
          <a:p>
            <a:r>
              <a:rPr lang="en-US" dirty="0" smtClean="0"/>
              <a:t>Item-to-item collaborative filtering recommender provides item score and explanation set</a:t>
            </a:r>
          </a:p>
          <a:p>
            <a:endParaRPr lang="en-US" dirty="0" smtClean="0"/>
          </a:p>
          <a:p>
            <a:r>
              <a:rPr lang="en-US" dirty="0" smtClean="0"/>
              <a:t>Artist</a:t>
            </a:r>
            <a:r>
              <a:rPr lang="en-US" dirty="0"/>
              <a:t> </a:t>
            </a:r>
            <a:r>
              <a:rPr lang="en-US" dirty="0" smtClean="0"/>
              <a:t>and album as </a:t>
            </a:r>
            <a:r>
              <a:rPr lang="en-US" dirty="0" err="1" smtClean="0"/>
              <a:t>Jaccard</a:t>
            </a:r>
            <a:r>
              <a:rPr lang="en-US" dirty="0" smtClean="0"/>
              <a:t> explanation set features and submodular categories (      ,      ,       , …)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Randomized controlled trial with equal customer allocation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73477" y="4711522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96376" y="4728455"/>
            <a:ext cx="321733" cy="321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gular Pentagon 7"/>
          <p:cNvSpPr/>
          <p:nvPr/>
        </p:nvSpPr>
        <p:spPr>
          <a:xfrm>
            <a:off x="4102341" y="4711522"/>
            <a:ext cx="406397" cy="33866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741904"/>
              </p:ext>
            </p:extLst>
          </p:nvPr>
        </p:nvGraphicFramePr>
        <p:xfrm>
          <a:off x="838200" y="1796015"/>
          <a:ext cx="10515600" cy="2418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60456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Treatment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comparison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Increase in minutes streamed</a:t>
                      </a:r>
                      <a:endParaRPr lang="en-US" sz="2800" dirty="0"/>
                    </a:p>
                  </a:txBody>
                  <a:tcPr/>
                </a:tc>
              </a:tr>
              <a:tr h="604562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Submodularity</a:t>
                      </a:r>
                      <a:r>
                        <a:rPr lang="en-US" sz="2800" baseline="0" dirty="0" smtClean="0"/>
                        <a:t> vs Baseline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0.64%</a:t>
                      </a:r>
                      <a:r>
                        <a:rPr lang="en-US" sz="2800" baseline="0" dirty="0" smtClean="0"/>
                        <a:t> (</a:t>
                      </a:r>
                      <a:r>
                        <a:rPr lang="en-US" sz="2800" b="1" baseline="0" dirty="0" smtClean="0"/>
                        <a:t>p=0.03</a:t>
                      </a:r>
                      <a:r>
                        <a:rPr lang="en-US" sz="2800" baseline="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</a:tr>
              <a:tr h="604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Jaccard</a:t>
                      </a:r>
                      <a:r>
                        <a:rPr lang="en-US" sz="2800" dirty="0" smtClean="0"/>
                        <a:t> Swap vs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0.40% (p=0.18)</a:t>
                      </a:r>
                    </a:p>
                  </a:txBody>
                  <a:tcPr/>
                </a:tc>
              </a:tr>
              <a:tr h="604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Submodularity</a:t>
                      </a:r>
                      <a:r>
                        <a:rPr lang="en-US" sz="2800" baseline="0" dirty="0" smtClean="0"/>
                        <a:t> vs </a:t>
                      </a:r>
                      <a:r>
                        <a:rPr lang="en-US" sz="2800" baseline="0" dirty="0" err="1" smtClean="0"/>
                        <a:t>Jaccard</a:t>
                      </a:r>
                      <a:r>
                        <a:rPr lang="en-US" sz="2800" baseline="0" dirty="0" smtClean="0"/>
                        <a:t> Swap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0.24%</a:t>
                      </a:r>
                      <a:r>
                        <a:rPr lang="en-US" sz="2800" baseline="0" dirty="0" smtClean="0"/>
                        <a:t> (p=0.41)</a:t>
                      </a:r>
                      <a:endParaRPr lang="en-US" sz="2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4561117"/>
            <a:ext cx="10428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Diversity affects recommendation quality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Submodularity</a:t>
            </a:r>
            <a:r>
              <a:rPr lang="en-US" sz="2800" dirty="0" smtClean="0"/>
              <a:t> method </a:t>
            </a:r>
            <a:r>
              <a:rPr lang="en-US" sz="2800" dirty="0"/>
              <a:t>improvement is significant</a:t>
            </a:r>
          </a:p>
        </p:txBody>
      </p:sp>
    </p:spTree>
    <p:extLst>
      <p:ext uri="{BB962C8B-B14F-4D97-AF65-F5344CB8AC3E}">
        <p14:creationId xmlns:p14="http://schemas.microsoft.com/office/powerpoint/2010/main" val="12424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vs Submodular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88" y="1404257"/>
            <a:ext cx="2977282" cy="47727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58" y="1404257"/>
            <a:ext cx="2977283" cy="47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Submodular approach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Smoothness:</a:t>
            </a:r>
          </a:p>
          <a:p>
            <a:pPr lvl="1"/>
            <a:r>
              <a:rPr lang="en-US" dirty="0" err="1" smtClean="0"/>
              <a:t>Submodularity</a:t>
            </a:r>
            <a:r>
              <a:rPr lang="en-US" dirty="0" smtClean="0"/>
              <a:t> produces uniformly </a:t>
            </a:r>
            <a:r>
              <a:rPr lang="en-US" dirty="0"/>
              <a:t>diverse </a:t>
            </a:r>
            <a:r>
              <a:rPr lang="en-US" dirty="0" smtClean="0"/>
              <a:t>set. All </a:t>
            </a:r>
            <a:r>
              <a:rPr lang="en-US" dirty="0"/>
              <a:t>c</a:t>
            </a:r>
            <a:r>
              <a:rPr lang="en-US" dirty="0" smtClean="0"/>
              <a:t>ontiguous subsets are also diverse.</a:t>
            </a:r>
          </a:p>
          <a:p>
            <a:pPr lvl="1"/>
            <a:r>
              <a:rPr lang="en-US" dirty="0" err="1" smtClean="0"/>
              <a:t>Jaccard</a:t>
            </a:r>
            <a:r>
              <a:rPr lang="en-US" dirty="0" smtClean="0"/>
              <a:t> Swap doesn’t.</a:t>
            </a:r>
          </a:p>
          <a:p>
            <a:endParaRPr lang="en-US" dirty="0"/>
          </a:p>
          <a:p>
            <a:r>
              <a:rPr lang="en-US" dirty="0" smtClean="0"/>
              <a:t>Relevance:</a:t>
            </a:r>
          </a:p>
          <a:p>
            <a:pPr lvl="1"/>
            <a:r>
              <a:rPr lang="en-US" dirty="0" smtClean="0"/>
              <a:t>Swap may not retain most relevant content. </a:t>
            </a:r>
          </a:p>
          <a:p>
            <a:pPr lvl="1"/>
            <a:r>
              <a:rPr lang="en-US" dirty="0" err="1" smtClean="0"/>
              <a:t>Submodularity</a:t>
            </a:r>
            <a:r>
              <a:rPr lang="en-US" dirty="0" smtClean="0"/>
              <a:t> ensures most relevant item is first, followed by mix of most </a:t>
            </a:r>
            <a:r>
              <a:rPr lang="en-US" dirty="0"/>
              <a:t>relevant </a:t>
            </a:r>
            <a:r>
              <a:rPr lang="en-US" dirty="0" smtClean="0"/>
              <a:t>items within </a:t>
            </a:r>
            <a:r>
              <a:rPr lang="en-US" dirty="0"/>
              <a:t>each category.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endParaRPr lang="en-US" dirty="0"/>
          </a:p>
          <a:p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Jaccard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Swap diversity method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Submodular diversity method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Experiment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10000"/>
              </a:spcBef>
              <a:buFont typeface="Arial" charset="0"/>
              <a:buChar char="•"/>
            </a:pPr>
            <a:r>
              <a:rPr lang="en-US" altLang="en-US" dirty="0" smtClean="0">
                <a:latin typeface="Palatino" charset="0"/>
                <a:ea typeface="Palatino" charset="0"/>
                <a:cs typeface="Palatino" charset="0"/>
              </a:rPr>
              <a:t>Diversifying </a:t>
            </a:r>
            <a:r>
              <a:rPr lang="en-US" altLang="en-US" dirty="0">
                <a:latin typeface="Palatino" charset="0"/>
                <a:ea typeface="Palatino" charset="0"/>
                <a:cs typeface="Palatino" charset="0"/>
              </a:rPr>
              <a:t>music recommendations improves recommendation quality and user engagement. </a:t>
            </a:r>
          </a:p>
          <a:p>
            <a:pPr marL="457200" indent="-457200">
              <a:spcBef>
                <a:spcPct val="10000"/>
              </a:spcBef>
              <a:buFont typeface="Arial" charset="0"/>
              <a:buChar char="•"/>
            </a:pPr>
            <a:endParaRPr lang="en-US" dirty="0" smtClean="0">
              <a:latin typeface="Palatino" charset="0"/>
              <a:ea typeface="Palatino" charset="0"/>
              <a:cs typeface="Palatino" charset="0"/>
            </a:endParaRPr>
          </a:p>
          <a:p>
            <a:pPr marL="457200" indent="-457200">
              <a:spcBef>
                <a:spcPct val="10000"/>
              </a:spcBef>
              <a:buFont typeface="Arial" charset="0"/>
              <a:buChar char="•"/>
            </a:pP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Incorporate </a:t>
            </a:r>
            <a:r>
              <a:rPr lang="en-US" dirty="0">
                <a:latin typeface="Palatino" charset="0"/>
                <a:ea typeface="Palatino" charset="0"/>
                <a:cs typeface="Palatino" charset="0"/>
              </a:rPr>
              <a:t>recommender score into diversity measure.</a:t>
            </a:r>
            <a:endParaRPr lang="en-US" altLang="en-US" dirty="0">
              <a:latin typeface="Palatino" charset="0"/>
              <a:ea typeface="Palatino" charset="0"/>
              <a:cs typeface="Palatino" charset="0"/>
            </a:endParaRPr>
          </a:p>
          <a:p>
            <a:pPr marL="457200" indent="-457200">
              <a:spcBef>
                <a:spcPct val="10000"/>
              </a:spcBef>
              <a:buFont typeface="Arial" charset="0"/>
              <a:buChar char="•"/>
            </a:pPr>
            <a:endParaRPr lang="en-US" altLang="en-US" dirty="0" smtClean="0">
              <a:latin typeface="Palatino" charset="0"/>
              <a:ea typeface="Palatino" charset="0"/>
              <a:cs typeface="Palatino" charset="0"/>
            </a:endParaRPr>
          </a:p>
          <a:p>
            <a:pPr marL="457200" indent="-457200">
              <a:spcBef>
                <a:spcPct val="10000"/>
              </a:spcBef>
              <a:buFont typeface="Arial" charset="0"/>
              <a:buChar char="•"/>
            </a:pPr>
            <a:r>
              <a:rPr lang="en-US" altLang="en-US" dirty="0" smtClean="0">
                <a:latin typeface="Palatino" charset="0"/>
                <a:ea typeface="Palatino" charset="0"/>
                <a:cs typeface="Palatino" charset="0"/>
              </a:rPr>
              <a:t>Submodular </a:t>
            </a:r>
            <a:r>
              <a:rPr lang="en-US" altLang="en-US" dirty="0">
                <a:latin typeface="Palatino" charset="0"/>
                <a:ea typeface="Palatino" charset="0"/>
                <a:cs typeface="Palatino" charset="0"/>
              </a:rPr>
              <a:t>approach produces relevant and uniformly diverse mix</a:t>
            </a:r>
            <a:r>
              <a:rPr lang="en-US" altLang="en-US" dirty="0" smtClean="0">
                <a:latin typeface="Palatino" charset="0"/>
                <a:ea typeface="Palatino" charset="0"/>
                <a:cs typeface="Palatino" charset="0"/>
              </a:rPr>
              <a:t>.</a:t>
            </a:r>
            <a:endParaRPr lang="en-US" altLang="en-US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2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/>
          </a:p>
          <a:p>
            <a:pPr marL="0" indent="0" algn="ctr">
              <a:buNone/>
            </a:pPr>
            <a:r>
              <a:rPr lang="en-US" sz="3600" dirty="0" smtClean="0"/>
              <a:t>Questions?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i="1" dirty="0" smtClean="0">
                <a:hlinkClick r:id="rId2"/>
              </a:rPr>
              <a:t>houssamn@amazon.com</a:t>
            </a:r>
            <a:endParaRPr lang="en-US" sz="3200" i="1" dirty="0" smtClean="0"/>
          </a:p>
          <a:p>
            <a:pPr marL="0" indent="0" algn="ctr">
              <a:buNone/>
            </a:pPr>
            <a:endParaRPr lang="en-US" sz="3200" i="1" dirty="0"/>
          </a:p>
          <a:p>
            <a:pPr marL="0" indent="0" algn="ctr">
              <a:buNone/>
            </a:pPr>
            <a:r>
              <a:rPr lang="en-US" sz="3200" dirty="0" smtClean="0"/>
              <a:t>We are hiring!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74720" y="100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24" y="4913425"/>
            <a:ext cx="3938799" cy="73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diversify music stream?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88" y="1404257"/>
            <a:ext cx="2977282" cy="47727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58" y="1404257"/>
            <a:ext cx="2977283" cy="47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7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 clusters: album, artist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Same album: same meta-data (album cover graphic, title)</a:t>
            </a:r>
          </a:p>
          <a:p>
            <a:endParaRPr lang="en-US" dirty="0" smtClean="0"/>
          </a:p>
          <a:p>
            <a:r>
              <a:rPr lang="en-US" dirty="0" smtClean="0"/>
              <a:t>User behavior: play album songs back-to-back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Similar scores to same-album songs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4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092200" y="4937517"/>
            <a:ext cx="702733" cy="362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10267" y="-294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About </a:t>
            </a:r>
            <a:r>
              <a:rPr lang="en-US" dirty="0" smtClean="0">
                <a:hlinkClick r:id="rId3"/>
              </a:rPr>
              <a:t>Amazon Prime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Free benefit for prime members</a:t>
            </a:r>
          </a:p>
          <a:p>
            <a:endParaRPr lang="en-US" dirty="0"/>
          </a:p>
          <a:p>
            <a:r>
              <a:rPr lang="en-US" dirty="0" smtClean="0"/>
              <a:t>Millions of songs</a:t>
            </a:r>
          </a:p>
          <a:p>
            <a:endParaRPr lang="en-US" dirty="0"/>
          </a:p>
          <a:p>
            <a:r>
              <a:rPr lang="en-US" dirty="0" smtClean="0"/>
              <a:t>Thousands of expert-programmed playlists</a:t>
            </a:r>
          </a:p>
          <a:p>
            <a:endParaRPr lang="en-US" dirty="0"/>
          </a:p>
          <a:p>
            <a:r>
              <a:rPr lang="en-US" dirty="0" smtClean="0"/>
              <a:t>Upload your own music</a:t>
            </a:r>
          </a:p>
          <a:p>
            <a:endParaRPr lang="en-US" dirty="0"/>
          </a:p>
          <a:p>
            <a:r>
              <a:rPr lang="en-US" dirty="0" smtClean="0"/>
              <a:t>Create personal playlists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Prime </a:t>
            </a:r>
            <a:r>
              <a:rPr lang="en-US" dirty="0" smtClean="0"/>
              <a:t>Music mobile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your music from anywhere</a:t>
            </a:r>
          </a:p>
          <a:p>
            <a:endParaRPr lang="en-US" dirty="0"/>
          </a:p>
          <a:p>
            <a:r>
              <a:rPr lang="en-US" dirty="0" smtClean="0"/>
              <a:t>List-form recommendation</a:t>
            </a:r>
          </a:p>
          <a:p>
            <a:endParaRPr lang="en-US" dirty="0"/>
          </a:p>
          <a:p>
            <a:r>
              <a:rPr lang="en-US" dirty="0" smtClean="0"/>
              <a:t>Devices with limited interaction capability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440" y="1012354"/>
            <a:ext cx="2905093" cy="516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Motivation</a:t>
            </a:r>
          </a:p>
          <a:p>
            <a:endParaRPr lang="en-US" dirty="0"/>
          </a:p>
          <a:p>
            <a:r>
              <a:rPr lang="en-US" dirty="0" err="1"/>
              <a:t>Jaccard</a:t>
            </a:r>
            <a:r>
              <a:rPr lang="en-US" dirty="0"/>
              <a:t> </a:t>
            </a:r>
            <a:r>
              <a:rPr lang="en-US" dirty="0" smtClean="0"/>
              <a:t>Swap </a:t>
            </a:r>
            <a:r>
              <a:rPr lang="en-US" dirty="0"/>
              <a:t>diversity method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Submodular diversity method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Experiment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Explanation-based diversity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C. Yu, L. </a:t>
                </a:r>
                <a:r>
                  <a:rPr lang="en-US" dirty="0" err="1"/>
                  <a:t>Lakshmanan</a:t>
                </a:r>
                <a:r>
                  <a:rPr lang="en-US" dirty="0"/>
                  <a:t>, S. </a:t>
                </a:r>
                <a:r>
                  <a:rPr lang="en-US" dirty="0" err="1"/>
                  <a:t>Amer-Yahia</a:t>
                </a:r>
                <a:r>
                  <a:rPr lang="en-US" dirty="0"/>
                  <a:t>. It takes </a:t>
                </a:r>
                <a:r>
                  <a:rPr lang="en-US" dirty="0" smtClean="0"/>
                  <a:t>variety </a:t>
                </a:r>
                <a:r>
                  <a:rPr lang="en-US" dirty="0"/>
                  <a:t>to make a world: Diversification in recommender systems. </a:t>
                </a:r>
                <a:r>
                  <a:rPr lang="en-US" i="1" dirty="0" smtClean="0"/>
                  <a:t>EDBT </a:t>
                </a:r>
                <a:r>
                  <a:rPr lang="en-US" i="1" dirty="0"/>
                  <a:t>2009</a:t>
                </a:r>
                <a:r>
                  <a:rPr lang="en-US" dirty="0"/>
                  <a:t>. </a:t>
                </a:r>
              </a:p>
              <a:p>
                <a:endParaRPr lang="en-US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US" dirty="0" smtClean="0"/>
                  <a:t>: user,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: item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ItemSim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: similarity measure between two items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Items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𝑢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: Set of items user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US" dirty="0"/>
                  <a:t> interacted </a:t>
                </a:r>
                <a:r>
                  <a:rPr lang="en-US" dirty="0" smtClean="0"/>
                  <a:t>with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latin typeface="Cambria Math" charset="0"/>
                      </a:rPr>
                      <m:t>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xpl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ItemSim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&amp;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’∈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Items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𝑢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)} 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Jaccard</a:t>
            </a:r>
            <a:r>
              <a:rPr lang="en-US" dirty="0" smtClean="0"/>
              <a:t> diversity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320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</a:rPr>
                        <m:t>𝐷</m:t>
                      </m:r>
                      <m:r>
                        <a:rPr lang="en-US" sz="3200" i="1" baseline="-25000">
                          <a:latin typeface="Cambria Math" charset="0"/>
                        </a:rPr>
                        <m:t>𝑢</m:t>
                      </m:r>
                      <m:r>
                        <a:rPr lang="en-US" sz="3200" i="1">
                          <a:latin typeface="Cambria Math" charset="0"/>
                        </a:rPr>
                        <m:t>(</m:t>
                      </m:r>
                      <m:r>
                        <a:rPr lang="en-US" sz="3200" i="1">
                          <a:latin typeface="Cambria Math" charset="0"/>
                        </a:rPr>
                        <m:t>𝑖</m:t>
                      </m:r>
                      <m:r>
                        <a:rPr lang="en-US" sz="3200" i="1">
                          <a:latin typeface="Cambria Math" charset="0"/>
                        </a:rPr>
                        <m:t>,</m:t>
                      </m:r>
                      <m:r>
                        <a:rPr lang="en-US" sz="3200" i="1">
                          <a:latin typeface="Cambria Math" charset="0"/>
                        </a:rPr>
                        <m:t>𝑗</m:t>
                      </m:r>
                      <m:r>
                        <a:rPr lang="en-US" sz="3200" i="1">
                          <a:latin typeface="Cambria Math" charset="0"/>
                        </a:rPr>
                        <m:t>) =1 −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Cambria Math" charset="0"/>
                                </a:rPr>
                                <m:t>Expl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𝑢</m:t>
                                  </m:r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latin typeface="Cambria Math" charset="0"/>
                                </a:rPr>
                                <m:t>Expl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𝑢</m:t>
                                  </m:r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>
                                  <a:latin typeface="Cambria Math" charset="0"/>
                                </a:rPr>
                                <m:t>Expl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𝑢</m:t>
                                  </m:r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32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∪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latin typeface="Cambria Math" charset="0"/>
                                </a:rPr>
                                <m:t>Expl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𝑢</m:t>
                                  </m:r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sz="3200" b="0" dirty="0" smtClean="0"/>
              </a:p>
              <a:p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𝐷</m:t>
                    </m:r>
                    <m:r>
                      <a:rPr lang="en-US" b="0" i="1" baseline="-25000" smtClean="0"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b="0" dirty="0" smtClean="0"/>
                  <a:t> if explanation sets completely separate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𝐷</m:t>
                    </m:r>
                    <m:r>
                      <a:rPr lang="en-US" i="1" baseline="-25000"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/>
                  <a:t> if explanation sets </a:t>
                </a:r>
                <a:r>
                  <a:rPr lang="en-US" dirty="0" smtClean="0"/>
                  <a:t>are identical</a:t>
                </a:r>
                <a:endParaRPr lang="en-US" dirty="0"/>
              </a:p>
              <a:p>
                <a:endParaRPr lang="en-US" b="0" dirty="0" smtClean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2664</TotalTime>
  <Words>1171</Words>
  <Application>Microsoft Macintosh PowerPoint</Application>
  <PresentationFormat>Widescreen</PresentationFormat>
  <Paragraphs>261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Calibri Light</vt:lpstr>
      <vt:lpstr>Cambria Math</vt:lpstr>
      <vt:lpstr>Palatino</vt:lpstr>
      <vt:lpstr>Arial</vt:lpstr>
      <vt:lpstr>Office Theme</vt:lpstr>
      <vt:lpstr>Diversifying Music Recommendations</vt:lpstr>
      <vt:lpstr>Outline</vt:lpstr>
      <vt:lpstr>Why diversify music stream?</vt:lpstr>
      <vt:lpstr>Music considerations</vt:lpstr>
      <vt:lpstr>About Amazon Prime Music</vt:lpstr>
      <vt:lpstr>Amazon Prime Music mobile app</vt:lpstr>
      <vt:lpstr>Outline</vt:lpstr>
      <vt:lpstr>Explanation-based diversity</vt:lpstr>
      <vt:lpstr>Jaccard diversity distance</vt:lpstr>
      <vt:lpstr>Algorithm Swap</vt:lpstr>
      <vt:lpstr>Outline</vt:lpstr>
      <vt:lpstr>Diminishing returns</vt:lpstr>
      <vt:lpstr>Submodular diversity mix</vt:lpstr>
      <vt:lpstr>Submodular diversity</vt:lpstr>
      <vt:lpstr>Outline</vt:lpstr>
      <vt:lpstr>Experimental setup</vt:lpstr>
      <vt:lpstr>Results</vt:lpstr>
      <vt:lpstr>Baseline vs Submodular</vt:lpstr>
      <vt:lpstr>Submodular approach benefits</vt:lpstr>
      <vt:lpstr>Takeaways</vt:lpstr>
      <vt:lpstr>Thank you!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Diversifying Music Recommendations</dc:title>
  <dc:creator>Microsoft Office User</dc:creator>
  <cp:lastModifiedBy>Microsoft Office User</cp:lastModifiedBy>
  <cp:revision>259</cp:revision>
  <dcterms:created xsi:type="dcterms:W3CDTF">2016-06-15T18:53:56Z</dcterms:created>
  <dcterms:modified xsi:type="dcterms:W3CDTF">2016-06-23T17:41:19Z</dcterms:modified>
</cp:coreProperties>
</file>