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318" r:id="rId1"/>
  </p:sldMasterIdLst>
  <p:notesMasterIdLst>
    <p:notesMasterId r:id="rId11"/>
  </p:notesMasterIdLst>
  <p:sldIdLst>
    <p:sldId id="428" r:id="rId2"/>
    <p:sldId id="257" r:id="rId3"/>
    <p:sldId id="429" r:id="rId4"/>
    <p:sldId id="316" r:id="rId5"/>
    <p:sldId id="325" r:id="rId6"/>
    <p:sldId id="355" r:id="rId7"/>
    <p:sldId id="374" r:id="rId8"/>
    <p:sldId id="425" r:id="rId9"/>
    <p:sldId id="43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0"/>
    <p:restoredTop sz="89252"/>
  </p:normalViewPr>
  <p:slideViewPr>
    <p:cSldViewPr snapToGrid="0" snapToObjects="1">
      <p:cViewPr varScale="1">
        <p:scale>
          <a:sx n="96" d="100"/>
          <a:sy n="96" d="100"/>
        </p:scale>
        <p:origin x="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2DE96-273F-D146-B3E3-F093E36C6676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9B4F-EE2A-8341-BA27-40F63E69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8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87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35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Simply</a:t>
            </a:r>
            <a:r>
              <a:rPr lang="en-US" baseline="0" dirty="0"/>
              <a:t> </a:t>
            </a:r>
            <a:r>
              <a:rPr lang="en-US" dirty="0"/>
              <a:t>scoring by relevance, a</a:t>
            </a:r>
            <a:r>
              <a:rPr lang="en-US" baseline="0" dirty="0"/>
              <a:t> musical stream may look like this. User behavior and metadata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 a</a:t>
            </a:r>
            <a:r>
              <a:rPr lang="en-US" baseline="0" dirty="0"/>
              <a:t>n enticing visual appearance.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Diverse &amp; visually pleasing, yet relevant.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BD3C7-9223-8A40-AC40-DD9C2FAA16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Stream is a new product discovery experience designed to </a:t>
            </a:r>
            <a:r>
              <a:rPr lang="en-US" b="1" baseline="0" dirty="0"/>
              <a:t>show</a:t>
            </a:r>
            <a:r>
              <a:rPr lang="en-US" baseline="0" dirty="0"/>
              <a:t> customer a large collection of products in an endless beautiful imagery.</a:t>
            </a:r>
          </a:p>
          <a:p>
            <a:endParaRPr lang="en-US" baseline="0" dirty="0"/>
          </a:p>
          <a:p>
            <a:r>
              <a:rPr lang="en-US" baseline="0" dirty="0"/>
              <a:t>No customer intent. Window shopping.</a:t>
            </a:r>
          </a:p>
          <a:p>
            <a:r>
              <a:rPr lang="en-US" baseline="0" dirty="0"/>
              <a:t>This paper describes our solutions for overcoming the challenges we faced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4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do algorithm innovations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39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Empirical Bayes.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3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CBB3-95C5-0545-99C1-664E24D7A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9D3B4-6137-8F49-B8D5-28338ABA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37AB4-C8A8-C24F-82AE-3252D31B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0543-FC7D-514A-BDFE-7B997857E9E7}" type="datetime1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A1723-5861-5F4B-9DFF-781E9EA8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Houssam</a:t>
            </a:r>
            <a:r>
              <a:rPr lang="en-US" dirty="0"/>
              <a:t>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F2407-6C15-AE48-A1F7-6D3F4566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4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0D1D-BB4F-614A-ABD8-455D9528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39D40-6536-2547-AA77-E6E505708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ECE21-C117-E041-BD9C-3AEFD58A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9C3B3-6EC4-9C48-8928-D240CFA5CF9A}" type="datetime1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2BC6-F0FD-FB43-A922-10E1D92D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4BE7-DF4B-BD4C-84E7-26EBBDEB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5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28559A-F840-8448-9B07-48984A695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4DCE4-2649-2E4F-864E-F90F2B943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BA27F-73C2-124F-8FE0-052FF5F8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0AF6-FA78-264D-92E4-660AE6172C1E}" type="datetime1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F35FB-AA42-4647-8C9F-BF56E355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EDF25-285D-2C44-B185-A7D22E66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4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1458-4C15-6C42-B7EF-30C391E6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39461-6228-1444-BF05-D399A00BE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23AD3-4205-DD42-A16C-57DD5A22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D68E39B-F0DE-124B-89F3-8E7E1D4C2E5E}" type="datetime1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55BD3-CFD5-6445-97B6-78810DE6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F9FD3-B6FC-5640-8692-8C38DAD4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9AAD4-27E2-6044-8159-7173CE937E9F}"/>
              </a:ext>
            </a:extLst>
          </p:cNvPr>
          <p:cNvSpPr txBox="1"/>
          <p:nvPr userDrawn="1"/>
        </p:nvSpPr>
        <p:spPr>
          <a:xfrm>
            <a:off x="1930400" y="6479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DB5FC4-6DD9-D34E-9F5A-6D98AD52C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69" y="6397950"/>
            <a:ext cx="1644087" cy="30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5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468A-3FCE-BF49-9C49-B3076E32F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2CBB5-3C0B-BA47-B1D1-185650430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5598D-AFF9-414C-B48E-21FE6D7F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C4B10-6181-9943-89BD-156D0FB75706}" type="datetime1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139E-0227-E944-8A6E-C0FF02D2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88B9D-26B7-ED42-9A7F-36B258B7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0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1D7BB-250F-F241-97F8-E33FCBCD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61DDD-EDA6-7349-807F-CCF5E7A9A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1DEF5-6446-5247-982E-B41D7B046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E8692-661E-6E4D-B007-A0DED853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AA92-DB32-A744-B718-5D334F8B179E}" type="datetime1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40151-AD96-6344-8D82-4724CB43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FC8CE-E6A5-FC4A-97CD-6DEE5C34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31D68-FBE0-284C-9F20-9689BA8F6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3ADDB-DF9B-E847-AF18-0D5572C87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8773C-84F8-E547-BE12-A16BA8D86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E9329-D945-744C-9979-250A9642E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5B473-BFE9-8B49-AF93-4BA63A05A2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FC67A-1EED-F245-85E7-890D0DEC7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A734D-B903-AC44-9351-8FF6FBA46A2B}" type="datetime1">
              <a:rPr lang="en-US" smtClean="0"/>
              <a:t>10/22/19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7ED7B2-46AB-1F49-BC1D-A4CE942C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F1CB6-65B5-3D42-B39A-7BB28B6F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5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F71B-5CAC-754E-B691-A86242FC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48C7F-FDA3-DE40-9D83-5D6DE2F2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9FE4-64B9-B34F-8AAC-6BA1FBFD46A4}" type="datetime1">
              <a:rPr lang="en-US" smtClean="0"/>
              <a:t>10/22/19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5852C-54BD-7944-A427-5ED8513E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92154-6E2D-5041-824D-6F5B2CB8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7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EA29BA-4CC2-5847-818F-3F46A3B9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7B85-E994-6C4C-91A0-EBE37BA9766A}" type="datetime1">
              <a:rPr lang="en-US" smtClean="0"/>
              <a:t>10/22/19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0B0A5-BB37-0948-863F-DACE1D0C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B1965-BB7C-3346-BF4D-0797D705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13A1-1308-C249-A42B-B2345BCCD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96C2A-1272-FD4B-8649-F1268C8A5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E294D-6B2C-964F-A3FB-37FBF98DD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4F6EB-6876-7848-880F-F9452D2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8F6-9870-5C4C-AA6C-EE69364D2B9E}" type="datetime1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3F221-CA31-E143-BACA-8FDBB96E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1B1A7-4D84-0A46-B193-E98BFD34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6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F582-9EDB-CD42-9EB6-11EFC237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1C3805-5C6F-A449-9AA5-94F37FC17C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C990D-7E36-424B-8BC0-EB5835592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EA583E-CCC8-6142-9134-1398B287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0596-0E77-8D41-996A-CE6ADE185E47}" type="datetime1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C4D19-F762-4F4A-9C57-78DE7260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A9824-E9AA-6447-9AC1-D2AB1F811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23CCBE-7C2C-E548-9AD8-F6E4FBECC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8AB45-89A4-7643-920D-C8204618D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28426-F2AC-A345-AEC8-175C2153C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5AFAB-A0C1-CE4C-A025-ED3F8ED2ECC6}" type="datetime1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7C4AB-5CCF-F640-990B-E8FD1C49E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Houssam</a:t>
            </a:r>
            <a:r>
              <a:rPr lang="en-US" dirty="0"/>
              <a:t>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55116-B8D6-574A-B36A-1096D7533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7692B11-1834-7142-AD28-00AF4EADC6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1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oussamn@amazon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ages.cs.wisc.edu/~hous2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ages.cs.wisc.edu/~hous21/" TargetMode="External"/><Relationship Id="rId2" Type="http://schemas.openxmlformats.org/officeDocument/2006/relationships/hyperlink" Target="mailto:houssamn@amazon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8EE3A-4E3D-2742-89DB-EFB4C4E33C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Industrial Data Science: </a:t>
            </a:r>
            <a:br>
              <a:rPr lang="en-US"/>
            </a:br>
            <a:r>
              <a:rPr lang="en-US"/>
              <a:t>Amazonian </a:t>
            </a:r>
            <a:r>
              <a:rPr lang="en-US" dirty="0"/>
              <a:t>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CD1F62-E10A-5D43-948B-FFCA2A6B3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Houssam</a:t>
            </a:r>
            <a:r>
              <a:rPr lang="en-US" sz="2800" dirty="0"/>
              <a:t> Nassif</a:t>
            </a:r>
          </a:p>
          <a:p>
            <a:r>
              <a:rPr lang="en-US" sz="2800" dirty="0">
                <a:hlinkClick r:id="rId2"/>
              </a:rPr>
              <a:t>houssamn@amazon.com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6A170-F1EF-6D41-B85B-A52A77167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44" y="5033752"/>
            <a:ext cx="2989023" cy="5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2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2CA4-4557-DA4C-A8AD-D4C29A68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BA839-FC82-3B4B-A918-76BFF8FB3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 in one word: Curious</a:t>
            </a:r>
          </a:p>
          <a:p>
            <a:endParaRPr lang="en-US" dirty="0"/>
          </a:p>
          <a:p>
            <a:r>
              <a:rPr lang="en-US" dirty="0"/>
              <a:t>Career path: A biologist turned Artificial Intelligence scientist</a:t>
            </a:r>
          </a:p>
          <a:p>
            <a:endParaRPr lang="en-US" dirty="0"/>
          </a:p>
          <a:p>
            <a:r>
              <a:rPr lang="en-US" dirty="0"/>
              <a:t>Biomedical research hospital, Department of Natural Resources, Cisco, Google</a:t>
            </a:r>
          </a:p>
          <a:p>
            <a:endParaRPr lang="en-US" dirty="0"/>
          </a:p>
          <a:p>
            <a:r>
              <a:rPr lang="en-US" dirty="0"/>
              <a:t>Currently Senior ML Scientist at Amazon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462B7-9507-244D-A0E4-63ED1F98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20DE-AF81-6C47-B274-15564224E7F2}" type="slidenum">
              <a:rPr lang="en-US" smtClean="0"/>
              <a:t>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5D48F-C600-3B49-B725-DF3F4734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40026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B853-3AC8-C445-9860-8E0DFE31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7AAFE-6A47-E840-970C-97511EBC4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 protein binding</a:t>
            </a:r>
          </a:p>
          <a:p>
            <a:r>
              <a:rPr lang="en-US" dirty="0"/>
              <a:t>Breast cancer prediction</a:t>
            </a:r>
          </a:p>
          <a:p>
            <a:r>
              <a:rPr lang="en-US" dirty="0"/>
              <a:t>Information Retrieval</a:t>
            </a:r>
          </a:p>
          <a:p>
            <a:r>
              <a:rPr lang="en-US" dirty="0"/>
              <a:t>Uplift modeling</a:t>
            </a:r>
          </a:p>
          <a:p>
            <a:r>
              <a:rPr lang="en-US" dirty="0"/>
              <a:t>Submodular diversity</a:t>
            </a:r>
          </a:p>
          <a:p>
            <a:r>
              <a:rPr lang="en-US" dirty="0"/>
              <a:t>Multi-armed bandit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http://pages.cs.wisc.edu/~hous21/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FA1DC-69C8-A943-A355-EA1344A8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20DE-AF81-6C47-B274-15564224E7F2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E6FBA-EBFE-5549-8BFD-0EB00DF4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58328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 diversity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88" y="1404257"/>
            <a:ext cx="2977282" cy="477270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0100-9A34-584F-ACCE-A9D369FB57A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58" y="1404257"/>
            <a:ext cx="2977283" cy="477270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75A0D-6CFC-9F49-9F48-635AE02B3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2377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and diverse stream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20DE-AF81-6C47-B274-15564224E7F2}" type="slidenum">
              <a:rPr lang="en-US" smtClean="0"/>
              <a:t>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2D9CF9-C851-2D49-A0E4-2F9D0D76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1" y="1417638"/>
            <a:ext cx="6376416" cy="1247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0087 -1.020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E068A-FBB3-2344-A62D-D41B6F4C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20DE-AF81-6C47-B274-15564224E7F2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BF17D-483E-CB42-9ED3-83B8D7FF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pic>
        <p:nvPicPr>
          <p:cNvPr id="4" name="An efficient bandit algorithm for realtime multivariate optimization.mp4">
            <a:hlinkClick r:id="" action="ppaction://media"/>
            <a:extLst>
              <a:ext uri="{FF2B5EF4-FFF2-40B4-BE49-F238E27FC236}">
                <a16:creationId xmlns:a16="http://schemas.microsoft.com/office/drawing/2014/main" id="{9DF131AD-A38D-2B44-8561-85EC09010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235B0-9C68-C447-944C-A268251D6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incremental outcomes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862803-DA35-FA41-9221-FCC50014C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790" y="1825625"/>
            <a:ext cx="9222419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D398F-3694-5D4C-8B08-D6DD5845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20DE-AF81-6C47-B274-15564224E7F2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6A7F2-0D87-2043-92E9-78A49EC5B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535339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 bootstrapping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F2E320-0DCC-0E47-BDE2-56010C7A1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1818" y="1221436"/>
            <a:ext cx="8451273" cy="497154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48FF04-B044-FF4A-B783-F2B411D9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20DE-AF81-6C47-B274-15564224E7F2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F8296-2F3B-3244-BBF5-9B3593366EB3}"/>
              </a:ext>
            </a:extLst>
          </p:cNvPr>
          <p:cNvSpPr txBox="1"/>
          <p:nvPr/>
        </p:nvSpPr>
        <p:spPr>
          <a:xfrm>
            <a:off x="4294908" y="5597236"/>
            <a:ext cx="9005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Bandit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22732-03C5-7142-AD52-1CCB2701FDCF}"/>
              </a:ext>
            </a:extLst>
          </p:cNvPr>
          <p:cNvSpPr txBox="1"/>
          <p:nvPr/>
        </p:nvSpPr>
        <p:spPr>
          <a:xfrm>
            <a:off x="5316680" y="5597236"/>
            <a:ext cx="1707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Empirical Bayes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52D289-5A2E-A54C-913E-502AD1297BC9}"/>
              </a:ext>
            </a:extLst>
          </p:cNvPr>
          <p:cNvSpPr txBox="1"/>
          <p:nvPr/>
        </p:nvSpPr>
        <p:spPr>
          <a:xfrm>
            <a:off x="7174916" y="5597236"/>
            <a:ext cx="1969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Data duplication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0BB54-6F15-7848-89FA-0707F5A0D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99631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7875A-D8BF-2941-9C16-27F82179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know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8A80-7796-5A4A-B771-5312A765D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Stop by our talk, today at </a:t>
            </a:r>
            <a:r>
              <a:rPr lang="en-US" b="1" dirty="0"/>
              <a:t>11:10 AM, CC-Room 306</a:t>
            </a:r>
          </a:p>
          <a:p>
            <a:pPr marL="0" indent="0" algn="ctr">
              <a:buNone/>
            </a:pPr>
            <a:r>
              <a:rPr lang="en-US" dirty="0"/>
              <a:t>Session TB18, Empirical Studies in Operations Management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Want to help? </a:t>
            </a:r>
            <a:r>
              <a:rPr lang="en-US" b="1" dirty="0"/>
              <a:t>We are hiring engineers and scientists!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Questions? Comments?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houssamn@amazon.com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http://pages.cs.wisc.edu/~hous21/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3D5AC-14CA-CF49-9299-39DD7BCE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20DE-AF81-6C47-B274-15564224E7F2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40BC-C8D7-2B4B-A106-B51BEAB0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02866724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2845</TotalTime>
  <Words>258</Words>
  <Application>Microsoft Macintosh PowerPoint</Application>
  <PresentationFormat>Widescreen</PresentationFormat>
  <Paragraphs>70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Custom Design</vt:lpstr>
      <vt:lpstr>Industrial Data Science:  Amazonian Perspective</vt:lpstr>
      <vt:lpstr>Background</vt:lpstr>
      <vt:lpstr>Research</vt:lpstr>
      <vt:lpstr>Music diversity</vt:lpstr>
      <vt:lpstr>Relevant and diverse stream</vt:lpstr>
      <vt:lpstr>PowerPoint Presentation</vt:lpstr>
      <vt:lpstr>Model incremental outcomes</vt:lpstr>
      <vt:lpstr>Empirical Bayes bootstrapping</vt:lpstr>
      <vt:lpstr>Want to know more?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for Prime Membership  and Engagement Worldwide</dc:title>
  <dc:creator>Microsoft Office User</dc:creator>
  <cp:lastModifiedBy>Microsoft Office User</cp:lastModifiedBy>
  <cp:revision>353</cp:revision>
  <dcterms:created xsi:type="dcterms:W3CDTF">2017-10-17T18:42:54Z</dcterms:created>
  <dcterms:modified xsi:type="dcterms:W3CDTF">2019-10-22T14:56:43Z</dcterms:modified>
</cp:coreProperties>
</file>