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</p:sldIdLst>
  <p:sldSz cx="32918400" cy="219456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008" autoAdjust="0"/>
    <p:restoredTop sz="94676" autoAdjust="0"/>
  </p:normalViewPr>
  <p:slideViewPr>
    <p:cSldViewPr>
      <p:cViewPr>
        <p:scale>
          <a:sx n="51" d="100"/>
          <a:sy n="51" d="100"/>
        </p:scale>
        <p:origin x="912" y="152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4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3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6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1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9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1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8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3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5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9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5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8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71D1B8-EB97-3342-8A22-E482E213078A}"/>
              </a:ext>
            </a:extLst>
          </p:cNvPr>
          <p:cNvSpPr/>
          <p:nvPr userDrawn="1"/>
        </p:nvSpPr>
        <p:spPr>
          <a:xfrm>
            <a:off x="32369760" y="0"/>
            <a:ext cx="548640" cy="2194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ctr"/>
            <a:endParaRPr lang="en-US" sz="857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37B22-9632-E047-82D0-F6720CA5ECC2}"/>
              </a:ext>
            </a:extLst>
          </p:cNvPr>
          <p:cNvSpPr/>
          <p:nvPr userDrawn="1"/>
        </p:nvSpPr>
        <p:spPr>
          <a:xfrm>
            <a:off x="-2" y="0"/>
            <a:ext cx="548640" cy="2194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ctr"/>
            <a:endParaRPr lang="en-US" sz="85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B81DB6-34C1-AA40-8B3B-F00D834B2033}"/>
              </a:ext>
            </a:extLst>
          </p:cNvPr>
          <p:cNvSpPr/>
          <p:nvPr userDrawn="1"/>
        </p:nvSpPr>
        <p:spPr>
          <a:xfrm>
            <a:off x="0" y="0"/>
            <a:ext cx="32918400" cy="274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ctr"/>
            <a:endParaRPr lang="en-US" sz="857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0453A-3628-CD41-94AE-92817E21C026}"/>
              </a:ext>
            </a:extLst>
          </p:cNvPr>
          <p:cNvSpPr/>
          <p:nvPr userDrawn="1"/>
        </p:nvSpPr>
        <p:spPr>
          <a:xfrm>
            <a:off x="0" y="19202400"/>
            <a:ext cx="32918400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ctr"/>
            <a:endParaRPr lang="en-US" sz="857" dirty="0"/>
          </a:p>
        </p:txBody>
      </p:sp>
      <p:sp>
        <p:nvSpPr>
          <p:cNvPr id="11" name="Instructions">
            <a:extLst>
              <a:ext uri="{FF2B5EF4-FFF2-40B4-BE49-F238E27FC236}">
                <a16:creationId xmlns:a16="http://schemas.microsoft.com/office/drawing/2014/main" id="{5B0E1DAF-42DE-B645-8D96-AE7FBBEADFF8}"/>
              </a:ext>
            </a:extLst>
          </p:cNvPr>
          <p:cNvSpPr/>
          <p:nvPr userDrawn="1"/>
        </p:nvSpPr>
        <p:spPr>
          <a:xfrm>
            <a:off x="-7886700" y="0"/>
            <a:ext cx="7200900" cy="2194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81" tIns="114281" rIns="114281" bIns="114281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4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48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36” high by 48” wide. It can be used to print any poster with a 3:4 aspect ratio.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4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4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3267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3267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4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48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4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3267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3267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3267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26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1200"/>
              </a:spcAft>
            </a:pPr>
            <a:br>
              <a:rPr lang="en-US" sz="24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071527-9B61-8442-B93C-333E88E08700}"/>
              </a:ext>
            </a:extLst>
          </p:cNvPr>
          <p:cNvGrpSpPr/>
          <p:nvPr userDrawn="1"/>
        </p:nvGrpSpPr>
        <p:grpSpPr>
          <a:xfrm>
            <a:off x="33604200" y="0"/>
            <a:ext cx="7200900" cy="21945600"/>
            <a:chOff x="33832800" y="0"/>
            <a:chExt cx="12801600" cy="43891200"/>
          </a:xfrm>
        </p:grpSpPr>
        <p:sp>
          <p:nvSpPr>
            <p:cNvPr id="13" name="Instructions">
              <a:extLst>
                <a:ext uri="{FF2B5EF4-FFF2-40B4-BE49-F238E27FC236}">
                  <a16:creationId xmlns:a16="http://schemas.microsoft.com/office/drawing/2014/main" id="{A0142790-E36C-8E42-B9AB-32A903283F2C}"/>
                </a:ext>
              </a:extLst>
            </p:cNvPr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200"/>
                </a:spcAft>
              </a:pPr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48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4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r>
                <a:rPr lang="en-US" sz="326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267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267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r>
                <a:rPr lang="en-US" sz="326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267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200"/>
                </a:spcAft>
              </a:pP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26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26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D331C0-7284-F24C-B3C8-2E8A17B8E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9260274"/>
              <a:ext cx="11904515" cy="1024692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3DD90A3-3703-9A41-B2A9-9E1377AAACE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1" y="21742400"/>
            <a:ext cx="3973076" cy="1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5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tif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tiff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6E43BD1-909D-AB43-8C1E-45039ABC6A6E}"/>
              </a:ext>
            </a:extLst>
          </p:cNvPr>
          <p:cNvSpPr/>
          <p:nvPr/>
        </p:nvSpPr>
        <p:spPr>
          <a:xfrm>
            <a:off x="18172372" y="8546748"/>
            <a:ext cx="4915942" cy="1097280"/>
          </a:xfrm>
          <a:prstGeom prst="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algn="ctr" defTabSz="550361" hangingPunct="0"/>
            <a:endParaRPr lang="en-US" sz="2133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5960839" y="243841"/>
            <a:ext cx="22799040" cy="144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228561" rIns="91425" bIns="228561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4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Adaptive Experimental Design and Counterfactual Inference</a:t>
            </a: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7315200" y="1600200"/>
            <a:ext cx="1828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91425" rIns="91425" bIns="91425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Tanner Fiez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Sergio Gamez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 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Arick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Chen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 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Houssam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Nassif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 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Lalit Jain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1,2 </a:t>
            </a:r>
          </a:p>
          <a:p>
            <a:pPr algn="ctr" eaLnBrk="1" hangingPunct="1"/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Amazon, </a:t>
            </a:r>
            <a:r>
              <a:rPr lang="en-US" sz="4000" baseline="30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University of Washington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41601" y="2915920"/>
            <a:ext cx="14020801" cy="51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ctr"/>
            <a:r>
              <a:rPr lang="en-US" sz="2933" b="1" dirty="0">
                <a:solidFill>
                  <a:schemeClr val="bg1"/>
                </a:solidFill>
              </a:rPr>
              <a:t>Motivating Case Study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C6DFB6-FA02-407B-B04F-034E2E7A3D84}"/>
              </a:ext>
            </a:extLst>
          </p:cNvPr>
          <p:cNvGrpSpPr/>
          <p:nvPr/>
        </p:nvGrpSpPr>
        <p:grpSpPr>
          <a:xfrm>
            <a:off x="17180560" y="2946402"/>
            <a:ext cx="12961389" cy="2697535"/>
            <a:chOff x="28868561" y="12344400"/>
            <a:chExt cx="13559599" cy="3630632"/>
          </a:xfrm>
        </p:grpSpPr>
        <p:sp>
          <p:nvSpPr>
            <p:cNvPr id="12" name="Text Box 191"/>
            <p:cNvSpPr txBox="1">
              <a:spLocks noChangeArrowheads="1"/>
            </p:cNvSpPr>
            <p:nvPr/>
          </p:nvSpPr>
          <p:spPr bwMode="auto">
            <a:xfrm>
              <a:off x="28896382" y="13075919"/>
              <a:ext cx="13531778" cy="28991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wrap="square" lIns="91425" tIns="91425" rIns="91425" bIns="91425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133" dirty="0">
                <a:latin typeface="+mn-lt"/>
              </a:endParaRPr>
            </a:p>
            <a:p>
              <a:pPr eaLnBrk="1" hangingPunct="1"/>
              <a:endParaRPr lang="en-US" sz="2133" dirty="0">
                <a:latin typeface="+mn-lt"/>
              </a:endParaRPr>
            </a:p>
            <a:p>
              <a:pPr eaLnBrk="1" hangingPunct="1"/>
              <a:endParaRPr lang="en-US" sz="2133" dirty="0">
                <a:latin typeface="+mn-lt"/>
              </a:endParaRPr>
            </a:p>
            <a:p>
              <a:pPr eaLnBrk="1" hangingPunct="1"/>
              <a:endParaRPr lang="en-US" sz="2133" dirty="0">
                <a:latin typeface="+mn-lt"/>
              </a:endParaRPr>
            </a:p>
            <a:p>
              <a:pPr eaLnBrk="1" hangingPunct="1"/>
              <a:endParaRPr lang="en-US" sz="2133" dirty="0">
                <a:latin typeface="+mn-lt"/>
              </a:endParaRPr>
            </a:p>
            <a:p>
              <a:pPr eaLnBrk="1" hangingPunct="1"/>
              <a:endParaRPr lang="en-US" sz="2133" dirty="0">
                <a:latin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868561" y="12344400"/>
              <a:ext cx="13559599" cy="7315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2" tIns="22856" rIns="45712" bIns="22856" rtlCol="0" anchor="ctr"/>
            <a:lstStyle/>
            <a:p>
              <a:pPr algn="ctr"/>
              <a:r>
                <a:rPr lang="en-US" sz="2933" b="1" dirty="0">
                  <a:solidFill>
                    <a:schemeClr val="bg1"/>
                  </a:solidFill>
                </a:rPr>
                <a:t>Objective: Best of Three Worlds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7193855" y="5994460"/>
            <a:ext cx="12961389" cy="6632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ctr"/>
            <a:r>
              <a:rPr lang="en-US" sz="2933" b="1" dirty="0">
                <a:solidFill>
                  <a:schemeClr val="bg1"/>
                </a:solidFill>
              </a:rPr>
              <a:t>Method: Successive Elimination on Cumulative Gain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73054" y="10874583"/>
            <a:ext cx="14020801" cy="7003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ctr"/>
            <a:r>
              <a:rPr lang="en-US" sz="2933" b="1" dirty="0">
                <a:solidFill>
                  <a:schemeClr val="bg1"/>
                </a:solidFill>
              </a:rPr>
              <a:t>Lessons Learned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BC07B-D80F-3F46-B61C-CC0291E09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3"/>
          <a:stretch/>
        </p:blipFill>
        <p:spPr>
          <a:xfrm>
            <a:off x="3657600" y="395171"/>
            <a:ext cx="1469756" cy="1524897"/>
          </a:xfrm>
          <a:prstGeom prst="rect">
            <a:avLst/>
          </a:prstGeom>
        </p:spPr>
      </p:pic>
      <p:grpSp>
        <p:nvGrpSpPr>
          <p:cNvPr id="38" name="Group">
            <a:extLst>
              <a:ext uri="{FF2B5EF4-FFF2-40B4-BE49-F238E27FC236}">
                <a16:creationId xmlns:a16="http://schemas.microsoft.com/office/drawing/2014/main" id="{EA3644C0-1EFF-0144-82F6-B368F8F25A3D}"/>
              </a:ext>
            </a:extLst>
          </p:cNvPr>
          <p:cNvGrpSpPr/>
          <p:nvPr/>
        </p:nvGrpSpPr>
        <p:grpSpPr>
          <a:xfrm>
            <a:off x="19969419" y="3570832"/>
            <a:ext cx="2179381" cy="2066323"/>
            <a:chOff x="0" y="0"/>
            <a:chExt cx="2729332" cy="2468834"/>
          </a:xfrm>
        </p:grpSpPr>
        <p:sp>
          <p:nvSpPr>
            <p:cNvPr id="39" name="Oval">
              <a:extLst>
                <a:ext uri="{FF2B5EF4-FFF2-40B4-BE49-F238E27FC236}">
                  <a16:creationId xmlns:a16="http://schemas.microsoft.com/office/drawing/2014/main" id="{FEC02081-6D6B-0A47-912F-8749B9FA1115}"/>
                </a:ext>
              </a:extLst>
            </p:cNvPr>
            <p:cNvSpPr/>
            <p:nvPr/>
          </p:nvSpPr>
          <p:spPr>
            <a:xfrm>
              <a:off x="0" y="0"/>
              <a:ext cx="2729332" cy="2468834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6933" tIns="16933" rIns="16933" bIns="16933" numCol="1" anchor="ctr">
              <a:noAutofit/>
            </a:bodyPr>
            <a:lstStyle/>
            <a:p>
              <a:pPr algn="ctr" defTabSz="27518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06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Insights Generation">
              <a:extLst>
                <a:ext uri="{FF2B5EF4-FFF2-40B4-BE49-F238E27FC236}">
                  <a16:creationId xmlns:a16="http://schemas.microsoft.com/office/drawing/2014/main" id="{B0721513-58CC-684D-A4CB-9014B928EFE7}"/>
                </a:ext>
              </a:extLst>
            </p:cNvPr>
            <p:cNvSpPr txBox="1"/>
            <p:nvPr/>
          </p:nvSpPr>
          <p:spPr>
            <a:xfrm>
              <a:off x="182118" y="772710"/>
              <a:ext cx="2365098" cy="923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6933" tIns="16933" rIns="16933" bIns="16933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algn="ctr" defTabSz="812820" hangingPunct="0"/>
              <a:r>
                <a:rPr lang="en-US" sz="2400" kern="0" dirty="0">
                  <a:latin typeface="Helvetica Neue"/>
                  <a:ea typeface="Helvetica Neue"/>
                  <a:cs typeface="Helvetica Neue"/>
                  <a:sym typeface="Helvetica Neue"/>
                </a:rPr>
                <a:t>Mostly Model Agnostic</a:t>
              </a:r>
              <a:endParaRPr sz="2400" kern="0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6A1247AE-2A13-394A-A11B-FC79CC509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3647" y="3972304"/>
            <a:ext cx="3554451" cy="28435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C209AD3-12F6-C040-9635-358D98ECB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033" y="6838716"/>
            <a:ext cx="6765043" cy="36657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0C7C340-350F-0549-931D-2C6087585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409" y="3935506"/>
            <a:ext cx="3554451" cy="284356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949CE23-D099-784F-93D3-D8934AF4615F}"/>
              </a:ext>
            </a:extLst>
          </p:cNvPr>
          <p:cNvSpPr txBox="1"/>
          <p:nvPr/>
        </p:nvSpPr>
        <p:spPr>
          <a:xfrm>
            <a:off x="8361356" y="3672015"/>
            <a:ext cx="2042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Daily Traffic Split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476AFC-A2CE-BD44-AA5B-C735CDE83D5E}"/>
              </a:ext>
            </a:extLst>
          </p:cNvPr>
          <p:cNvSpPr txBox="1"/>
          <p:nvPr/>
        </p:nvSpPr>
        <p:spPr>
          <a:xfrm>
            <a:off x="13671685" y="3675986"/>
            <a:ext cx="2042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Daily Message Means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53E9A0F-C2F4-1B47-A5CE-CC83FFB42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7365" y="7504572"/>
            <a:ext cx="3554451" cy="28435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C85F790-B298-EB44-B39B-A33325078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409" y="7463138"/>
            <a:ext cx="3554451" cy="28435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D54BD94-0121-3E44-BCEB-949F17779C48}"/>
              </a:ext>
            </a:extLst>
          </p:cNvPr>
          <p:cNvSpPr/>
          <p:nvPr/>
        </p:nvSpPr>
        <p:spPr>
          <a:xfrm>
            <a:off x="17310196" y="14053652"/>
            <a:ext cx="12961389" cy="6632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2" tIns="22856" rIns="45712" bIns="22856" rtlCol="0" anchor="ctr"/>
          <a:lstStyle/>
          <a:p>
            <a:pPr algn="ctr"/>
            <a:r>
              <a:rPr lang="en-US" sz="2933" b="1" dirty="0">
                <a:solidFill>
                  <a:schemeClr val="bg1"/>
                </a:solidFill>
              </a:rPr>
              <a:t>Experiments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FFC4D16-7988-DA4F-ACC7-4ECA1DDC8C51}"/>
              </a:ext>
            </a:extLst>
          </p:cNvPr>
          <p:cNvSpPr txBox="1"/>
          <p:nvPr/>
        </p:nvSpPr>
        <p:spPr>
          <a:xfrm>
            <a:off x="17866048" y="8873404"/>
            <a:ext cx="2865637" cy="4377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algn="ctr" defTabSz="1625640" hangingPunct="0"/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Helvetica Neue"/>
              </a:rPr>
              <a:t>Cumulative Gain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CCFB23-71A8-5E48-A72C-595FC363BCB0}"/>
              </a:ext>
            </a:extLst>
          </p:cNvPr>
          <p:cNvSpPr/>
          <p:nvPr/>
        </p:nvSpPr>
        <p:spPr>
          <a:xfrm>
            <a:off x="18170443" y="9659781"/>
            <a:ext cx="8595345" cy="4221695"/>
          </a:xfrm>
          <a:prstGeom prst="rect">
            <a:avLst/>
          </a:prstGeom>
          <a:solidFill>
            <a:schemeClr val="accent1">
              <a:alpha val="2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algn="ctr" defTabSz="550361" hangingPunct="0"/>
            <a:endParaRPr lang="en-US" sz="2133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7D7731D-9A6F-6140-9ED5-47FDE2F0205C}"/>
                  </a:ext>
                </a:extLst>
              </p:cNvPr>
              <p:cNvSpPr txBox="1"/>
              <p:nvPr/>
            </p:nvSpPr>
            <p:spPr>
              <a:xfrm>
                <a:off x="20222677" y="8486483"/>
                <a:ext cx="3162529" cy="1106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3867" tIns="33867" rIns="33867" bIns="33867" numCol="1" spcCol="38100" rtlCol="0" anchor="ctr">
                <a:spAutoFit/>
              </a:bodyPr>
              <a:lstStyle/>
              <a:p>
                <a:pPr algn="ctr" defTabSz="162564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𝐶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sym typeface="Helvetica Neue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7D7731D-9A6F-6140-9ED5-47FDE2F02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677" y="8486483"/>
                <a:ext cx="3162529" cy="1106885"/>
              </a:xfrm>
              <a:prstGeom prst="rect">
                <a:avLst/>
              </a:prstGeom>
              <a:blipFill>
                <a:blip r:embed="rId8"/>
                <a:stretch>
                  <a:fillRect t="-104545" b="-162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A6FA30E9-34CA-D74B-A472-41BE1FC4E922}"/>
              </a:ext>
            </a:extLst>
          </p:cNvPr>
          <p:cNvSpPr/>
          <p:nvPr/>
        </p:nvSpPr>
        <p:spPr>
          <a:xfrm>
            <a:off x="23111357" y="8547683"/>
            <a:ext cx="3654432" cy="1097280"/>
          </a:xfrm>
          <a:prstGeom prst="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algn="ctr" defTabSz="550361" hangingPunct="0"/>
            <a:endParaRPr lang="en-US" sz="2133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1144BF2-834A-C049-B5E3-771499CD77D7}"/>
                  </a:ext>
                </a:extLst>
              </p:cNvPr>
              <p:cNvSpPr txBox="1"/>
              <p:nvPr/>
            </p:nvSpPr>
            <p:spPr>
              <a:xfrm>
                <a:off x="24753301" y="8529697"/>
                <a:ext cx="2051573" cy="1106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3867" tIns="33867" rIns="33867" bIns="33867" numCol="1" spcCol="38100" rtlCol="0" anchor="ctr">
                <a:spAutoFit/>
              </a:bodyPr>
              <a:lstStyle/>
              <a:p>
                <a:pPr algn="ctr" defTabSz="162564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𝐶𝐺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𝑖𝑠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sym typeface="Helvetica Neue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1144BF2-834A-C049-B5E3-771499CD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301" y="8529697"/>
                <a:ext cx="2051573" cy="1106885"/>
              </a:xfrm>
              <a:prstGeom prst="rect">
                <a:avLst/>
              </a:prstGeom>
              <a:blipFill>
                <a:blip r:embed="rId9"/>
                <a:stretch>
                  <a:fillRect l="-6790" t="-104545" r="-8025" b="-162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">
            <a:extLst>
              <a:ext uri="{FF2B5EF4-FFF2-40B4-BE49-F238E27FC236}">
                <a16:creationId xmlns:a16="http://schemas.microsoft.com/office/drawing/2014/main" id="{53DF7141-06F9-0A4E-9E25-57C81EE2C3DB}"/>
              </a:ext>
            </a:extLst>
          </p:cNvPr>
          <p:cNvGrpSpPr/>
          <p:nvPr/>
        </p:nvGrpSpPr>
        <p:grpSpPr>
          <a:xfrm>
            <a:off x="22731685" y="3533956"/>
            <a:ext cx="2179381" cy="2066323"/>
            <a:chOff x="0" y="0"/>
            <a:chExt cx="2729332" cy="2468834"/>
          </a:xfrm>
        </p:grpSpPr>
        <p:sp>
          <p:nvSpPr>
            <p:cNvPr id="88" name="Oval">
              <a:extLst>
                <a:ext uri="{FF2B5EF4-FFF2-40B4-BE49-F238E27FC236}">
                  <a16:creationId xmlns:a16="http://schemas.microsoft.com/office/drawing/2014/main" id="{EFE739FD-C4F7-4B44-B5A7-57403254CC16}"/>
                </a:ext>
              </a:extLst>
            </p:cNvPr>
            <p:cNvSpPr/>
            <p:nvPr/>
          </p:nvSpPr>
          <p:spPr>
            <a:xfrm>
              <a:off x="0" y="0"/>
              <a:ext cx="2729332" cy="2468834"/>
            </a:xfrm>
            <a:prstGeom prst="ellipse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16933" tIns="16933" rIns="16933" bIns="16933" numCol="1" anchor="ctr">
              <a:noAutofit/>
            </a:bodyPr>
            <a:lstStyle/>
            <a:p>
              <a:pPr algn="ctr" defTabSz="27518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06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9" name="Insights Generation">
              <a:extLst>
                <a:ext uri="{FF2B5EF4-FFF2-40B4-BE49-F238E27FC236}">
                  <a16:creationId xmlns:a16="http://schemas.microsoft.com/office/drawing/2014/main" id="{A8504B70-0ADB-5A4E-8C31-2BD33BDA0E75}"/>
                </a:ext>
              </a:extLst>
            </p:cNvPr>
            <p:cNvSpPr txBox="1"/>
            <p:nvPr/>
          </p:nvSpPr>
          <p:spPr>
            <a:xfrm>
              <a:off x="74407" y="598797"/>
              <a:ext cx="2580519" cy="13646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6933" tIns="16933" rIns="16933" bIns="16933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algn="ctr" defTabSz="812820" hangingPunct="0"/>
              <a:r>
                <a:rPr lang="en-US" sz="2400" kern="0" dirty="0">
                  <a:latin typeface="Helvetica Neue"/>
                  <a:ea typeface="Helvetica Neue"/>
                  <a:cs typeface="Helvetica Neue"/>
                  <a:sym typeface="Helvetica Neue"/>
                </a:rPr>
                <a:t>Identify Counterfactual Best</a:t>
              </a:r>
              <a:endParaRPr sz="2400" kern="0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3" name="Group">
            <a:extLst>
              <a:ext uri="{FF2B5EF4-FFF2-40B4-BE49-F238E27FC236}">
                <a16:creationId xmlns:a16="http://schemas.microsoft.com/office/drawing/2014/main" id="{AC5584BE-E016-C344-96F9-C46F2FAEFC10}"/>
              </a:ext>
            </a:extLst>
          </p:cNvPr>
          <p:cNvGrpSpPr/>
          <p:nvPr/>
        </p:nvGrpSpPr>
        <p:grpSpPr>
          <a:xfrm>
            <a:off x="25719675" y="3532103"/>
            <a:ext cx="2179381" cy="2066323"/>
            <a:chOff x="0" y="0"/>
            <a:chExt cx="2729332" cy="2468834"/>
          </a:xfrm>
        </p:grpSpPr>
        <p:sp>
          <p:nvSpPr>
            <p:cNvPr id="94" name="Oval">
              <a:extLst>
                <a:ext uri="{FF2B5EF4-FFF2-40B4-BE49-F238E27FC236}">
                  <a16:creationId xmlns:a16="http://schemas.microsoft.com/office/drawing/2014/main" id="{4F92BF66-B892-5347-8109-F3757EA70A72}"/>
                </a:ext>
              </a:extLst>
            </p:cNvPr>
            <p:cNvSpPr/>
            <p:nvPr/>
          </p:nvSpPr>
          <p:spPr>
            <a:xfrm>
              <a:off x="0" y="0"/>
              <a:ext cx="2729332" cy="2468834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16933" tIns="16933" rIns="16933" bIns="16933" numCol="1" anchor="ctr">
              <a:noAutofit/>
            </a:bodyPr>
            <a:lstStyle/>
            <a:p>
              <a:pPr algn="ctr" defTabSz="27518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067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5" name="Insights Generation">
              <a:extLst>
                <a:ext uri="{FF2B5EF4-FFF2-40B4-BE49-F238E27FC236}">
                  <a16:creationId xmlns:a16="http://schemas.microsoft.com/office/drawing/2014/main" id="{0E329494-F5BE-6D47-838D-EA882A861E88}"/>
                </a:ext>
              </a:extLst>
            </p:cNvPr>
            <p:cNvSpPr txBox="1"/>
            <p:nvPr/>
          </p:nvSpPr>
          <p:spPr>
            <a:xfrm>
              <a:off x="74407" y="598797"/>
              <a:ext cx="2580519" cy="13646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6933" tIns="16933" rIns="16933" bIns="16933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algn="ctr" defTabSz="812820" hangingPunct="0"/>
              <a:r>
                <a:rPr lang="en-US" sz="2400" kern="0" dirty="0">
                  <a:latin typeface="Helvetica Neue"/>
                  <a:ea typeface="Helvetica Neue"/>
                  <a:cs typeface="Helvetica Neue"/>
                  <a:sym typeface="Helvetica Neue"/>
                </a:rPr>
                <a:t>Minimize Opportunity Cost</a:t>
              </a:r>
              <a:endParaRPr sz="2400" kern="0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74C32F4-5C7B-054D-A7A8-EB7BAD538918}"/>
              </a:ext>
            </a:extLst>
          </p:cNvPr>
          <p:cNvSpPr txBox="1"/>
          <p:nvPr/>
        </p:nvSpPr>
        <p:spPr>
          <a:xfrm>
            <a:off x="3104662" y="4242630"/>
            <a:ext cx="4389825" cy="52390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marL="228611" indent="-228611" defTabSz="162564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Marketer runs 2 week experiment using Thompson Sampling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28611" indent="-228611" defTabSz="162564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Fails to have a significant t-test</a:t>
            </a:r>
          </a:p>
          <a:p>
            <a:pPr marL="228611" indent="-228611" defTabSz="1625640" hangingPunct="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28611" indent="-228611" defTabSz="162564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Empirical means, and posterior probability are misleading for decision making. Simpson’s Paradox</a:t>
            </a:r>
          </a:p>
          <a:p>
            <a:pPr marL="228611" indent="-228611" defTabSz="1625640" hangingPunct="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28611" indent="-228611" defTabSz="162564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Cumulative Gain: </a:t>
            </a:r>
            <a:r>
              <a:rPr lang="en-US" sz="2400" i="1" dirty="0"/>
              <a:t>how much reward it would gain if it received all the traffic </a:t>
            </a:r>
            <a:r>
              <a:rPr lang="en-US" sz="2400" dirty="0"/>
              <a:t>is robust 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4689F5E-5327-1D4D-94C5-FAA6AF9828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6048" y="14987653"/>
            <a:ext cx="2950633" cy="272068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F13F79-810C-0F45-BD6F-AA5CDA7F9C63}"/>
              </a:ext>
            </a:extLst>
          </p:cNvPr>
          <p:cNvGrpSpPr/>
          <p:nvPr/>
        </p:nvGrpSpPr>
        <p:grpSpPr>
          <a:xfrm>
            <a:off x="21352490" y="14999265"/>
            <a:ext cx="2438400" cy="2676360"/>
            <a:chOff x="31376629" y="23199149"/>
            <a:chExt cx="3657600" cy="4014540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AD094D7-A0A5-5246-B308-1EDDD2B8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376629" y="23556089"/>
              <a:ext cx="3657600" cy="3657600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0DD62D5-D88E-7D4B-8FD1-6A71E4B2FC7B}"/>
                </a:ext>
              </a:extLst>
            </p:cNvPr>
            <p:cNvSpPr txBox="1"/>
            <p:nvPr/>
          </p:nvSpPr>
          <p:spPr>
            <a:xfrm>
              <a:off x="32654361" y="23199149"/>
              <a:ext cx="227855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Stopping Times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CE1D67-BECA-1B44-97C5-3F92BA2DDD11}"/>
              </a:ext>
            </a:extLst>
          </p:cNvPr>
          <p:cNvGrpSpPr/>
          <p:nvPr/>
        </p:nvGrpSpPr>
        <p:grpSpPr>
          <a:xfrm>
            <a:off x="27767288" y="14970247"/>
            <a:ext cx="2176033" cy="2409960"/>
            <a:chOff x="38907731" y="23199149"/>
            <a:chExt cx="3264050" cy="3614940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467960B-3A84-5D4C-8F81-07F583B8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907731" y="23550039"/>
              <a:ext cx="3264050" cy="326405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CDB5B27-D595-4942-9B9B-4A54103FCB08}"/>
                </a:ext>
              </a:extLst>
            </p:cNvPr>
            <p:cNvSpPr txBox="1"/>
            <p:nvPr/>
          </p:nvSpPr>
          <p:spPr>
            <a:xfrm>
              <a:off x="40329337" y="23199149"/>
              <a:ext cx="135206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Regret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E6162B-7F79-9840-931E-5B50D1D3B873}"/>
              </a:ext>
            </a:extLst>
          </p:cNvPr>
          <p:cNvGrpSpPr/>
          <p:nvPr/>
        </p:nvGrpSpPr>
        <p:grpSpPr>
          <a:xfrm>
            <a:off x="24627672" y="15017411"/>
            <a:ext cx="2302833" cy="2519355"/>
            <a:chOff x="35243855" y="23225256"/>
            <a:chExt cx="3454250" cy="3779033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5C09AEA1-7E54-3241-9492-5B962D6CD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243855" y="23550039"/>
              <a:ext cx="3454250" cy="345425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7E87127-403A-4C41-AE86-43A1FC07D107}"/>
                </a:ext>
              </a:extLst>
            </p:cNvPr>
            <p:cNvSpPr txBox="1"/>
            <p:nvPr/>
          </p:nvSpPr>
          <p:spPr>
            <a:xfrm>
              <a:off x="36095890" y="23225256"/>
              <a:ext cx="260221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Regret at Stopping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D80114D-B7B8-AF4D-A1FC-CDCBBB3359B0}"/>
              </a:ext>
            </a:extLst>
          </p:cNvPr>
          <p:cNvSpPr txBox="1"/>
          <p:nvPr/>
        </p:nvSpPr>
        <p:spPr>
          <a:xfrm>
            <a:off x="17102725" y="17990747"/>
            <a:ext cx="1296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Elimination obtains significance quickly, is robust to time-variation, and has low experiment cost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B83751-7F32-4A44-815A-D8E3DD3BDF5C}"/>
              </a:ext>
            </a:extLst>
          </p:cNvPr>
          <p:cNvSpPr txBox="1"/>
          <p:nvPr/>
        </p:nvSpPr>
        <p:spPr>
          <a:xfrm>
            <a:off x="8361355" y="7207722"/>
            <a:ext cx="240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Running Empirical Means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87C4580-B06F-3B4A-85D5-F17B49AD289E}"/>
              </a:ext>
            </a:extLst>
          </p:cNvPr>
          <p:cNvSpPr txBox="1"/>
          <p:nvPr/>
        </p:nvSpPr>
        <p:spPr>
          <a:xfrm>
            <a:off x="13488839" y="7169735"/>
            <a:ext cx="266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Normalized Cumulative Gain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B794E7D-1345-6443-AB66-EBE6AE13BF16}"/>
                  </a:ext>
                </a:extLst>
              </p:cNvPr>
              <p:cNvSpPr txBox="1"/>
              <p:nvPr/>
            </p:nvSpPr>
            <p:spPr>
              <a:xfrm>
                <a:off x="17236354" y="6816233"/>
                <a:ext cx="5554745" cy="15932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3867" tIns="33867" rIns="33867" bIns="33867" numCol="1" spcCol="38100" rtlCol="0" anchor="ctr">
                <a:spAutoFit/>
              </a:bodyPr>
              <a:lstStyle/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Assume that mean is constant over a day</a:t>
                </a:r>
              </a:p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-arms, the distribution of arm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on day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𝐵𝑒𝑟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B794E7D-1345-6443-AB66-EBE6AE13B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354" y="6816233"/>
                <a:ext cx="5554745" cy="1593236"/>
              </a:xfrm>
              <a:prstGeom prst="rect">
                <a:avLst/>
              </a:prstGeom>
              <a:blipFill>
                <a:blip r:embed="rId14"/>
                <a:stretch>
                  <a:fillRect l="-2506" t="-31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485B887-14F2-564D-96C7-CD1D88709C80}"/>
                  </a:ext>
                </a:extLst>
              </p:cNvPr>
              <p:cNvSpPr txBox="1"/>
              <p:nvPr/>
            </p:nvSpPr>
            <p:spPr>
              <a:xfrm>
                <a:off x="23377432" y="6762241"/>
                <a:ext cx="7331168" cy="1432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Algorithm selects allocation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2,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,⋯,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Δ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total samples on day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 </a:t>
                </a:r>
              </a:p>
              <a:p>
                <a:pPr marL="228611" indent="-228611" defTabSz="1625640" hangingPunct="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Total observed reward of arm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on day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𝑡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𝑖𝑡</m:t>
                        </m:r>
                      </m:sub>
                    </m:sSub>
                  </m:oMath>
                </a14:m>
                <a:br>
                  <a:rPr lang="en-US" sz="12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</a:br>
                <a:endPara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485B887-14F2-564D-96C7-CD1D88709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432" y="6762241"/>
                <a:ext cx="7331168" cy="1432508"/>
              </a:xfrm>
              <a:prstGeom prst="rect">
                <a:avLst/>
              </a:prstGeom>
              <a:blipFill>
                <a:blip r:embed="rId15"/>
                <a:stretch>
                  <a:fillRect l="-1036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Image" descr="Image">
            <a:extLst>
              <a:ext uri="{FF2B5EF4-FFF2-40B4-BE49-F238E27FC236}">
                <a16:creationId xmlns:a16="http://schemas.microsoft.com/office/drawing/2014/main" id="{6AACFB0F-03EE-DD48-9CE5-9269AC754F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16118" y="11266766"/>
            <a:ext cx="3325831" cy="136464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5DC093BD-0EFC-CB47-9CEE-32FFFA0B8499}"/>
              </a:ext>
            </a:extLst>
          </p:cNvPr>
          <p:cNvSpPr txBox="1"/>
          <p:nvPr/>
        </p:nvSpPr>
        <p:spPr>
          <a:xfrm>
            <a:off x="23111356" y="8864277"/>
            <a:ext cx="2865637" cy="4377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defTabSz="1625640" hangingPunct="0"/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Helvetica Neue"/>
              </a:rPr>
              <a:t>IPS Estimate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D41F6E-7401-454B-9760-0928BFAF7B14}"/>
              </a:ext>
            </a:extLst>
          </p:cNvPr>
          <p:cNvSpPr txBox="1"/>
          <p:nvPr/>
        </p:nvSpPr>
        <p:spPr>
          <a:xfrm>
            <a:off x="3186891" y="11996798"/>
            <a:ext cx="5547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Regret Minimization Isn’t Enough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Inference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Goal of experimentation is not just informing the current decision, but more importantly the next decision!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2351D2C-7A47-2746-BA8A-7DE56B8ED5D6}"/>
              </a:ext>
            </a:extLst>
          </p:cNvPr>
          <p:cNvSpPr txBox="1"/>
          <p:nvPr/>
        </p:nvSpPr>
        <p:spPr>
          <a:xfrm>
            <a:off x="3302000" y="14716858"/>
            <a:ext cx="5547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Identify the Counterfactual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Empirical mean is poorly behaved, hard to understand and prone to Simpson’s Paradox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Cumulative Gain:</a:t>
            </a:r>
            <a:r>
              <a:rPr lang="en-US" sz="2400" dirty="0"/>
              <a:t> Identify the counterfactual best, i.e. the arm with the highest total reward over experimentation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80E90E9-D9BC-F84C-817F-923CACE53669}"/>
              </a:ext>
            </a:extLst>
          </p:cNvPr>
          <p:cNvSpPr txBox="1"/>
          <p:nvPr/>
        </p:nvSpPr>
        <p:spPr>
          <a:xfrm>
            <a:off x="11085235" y="11955963"/>
            <a:ext cx="5547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Be Wary of the Batch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Batch updates can lead to early decisions that mislead adaptive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robust to biases that occur due to infrequent batch updating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A8D5095-8C74-724D-B707-9D8CEF81E993}"/>
              </a:ext>
            </a:extLst>
          </p:cNvPr>
          <p:cNvSpPr txBox="1"/>
          <p:nvPr/>
        </p:nvSpPr>
        <p:spPr>
          <a:xfrm>
            <a:off x="11085235" y="14716858"/>
            <a:ext cx="55478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Provide Always Valid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it’s on a dashboard, people will look at it. Show daily empirical means so people can debug.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Always valid confidence intervals provide for safe sequential monitoring for any adaptive procedure.</a:t>
            </a:r>
          </a:p>
        </p:txBody>
      </p:sp>
      <p:pic>
        <p:nvPicPr>
          <p:cNvPr id="1026" name="Picture 2" descr="Image result for amazon logo">
            <a:extLst>
              <a:ext uri="{FF2B5EF4-FFF2-40B4-BE49-F238E27FC236}">
                <a16:creationId xmlns:a16="http://schemas.microsoft.com/office/drawing/2014/main" id="{2760B79B-214F-B74C-8AA4-7F6DAF1B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681" y="19880701"/>
            <a:ext cx="3721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80085F-F69A-794D-A94B-C8016E29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695" y="19880701"/>
            <a:ext cx="738585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">
            <a:extLst>
              <a:ext uri="{FF2B5EF4-FFF2-40B4-BE49-F238E27FC236}">
                <a16:creationId xmlns:a16="http://schemas.microsoft.com/office/drawing/2014/main" id="{4EE1B1F4-93DB-B845-82E1-36F0A24C75BE}"/>
              </a:ext>
            </a:extLst>
          </p:cNvPr>
          <p:cNvGrpSpPr/>
          <p:nvPr/>
        </p:nvGrpSpPr>
        <p:grpSpPr>
          <a:xfrm>
            <a:off x="27029763" y="9432531"/>
            <a:ext cx="3112186" cy="1428832"/>
            <a:chOff x="-1" y="2511"/>
            <a:chExt cx="4794914" cy="2007181"/>
          </a:xfrm>
        </p:grpSpPr>
        <p:pic>
          <p:nvPicPr>
            <p:cNvPr id="128" name="droppedImage.pdf" descr="droppedImage.pdf">
              <a:extLst>
                <a:ext uri="{FF2B5EF4-FFF2-40B4-BE49-F238E27FC236}">
                  <a16:creationId xmlns:a16="http://schemas.microsoft.com/office/drawing/2014/main" id="{BD094FFC-B961-0B4F-A83F-6D9BA1429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692160" y="1093307"/>
              <a:ext cx="291214" cy="44803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129" name="Line">
              <a:extLst>
                <a:ext uri="{FF2B5EF4-FFF2-40B4-BE49-F238E27FC236}">
                  <a16:creationId xmlns:a16="http://schemas.microsoft.com/office/drawing/2014/main" id="{A34C48F1-62B9-3A4B-BF79-DEF97835A947}"/>
                </a:ext>
              </a:extLst>
            </p:cNvPr>
            <p:cNvSpPr/>
            <p:nvPr/>
          </p:nvSpPr>
          <p:spPr>
            <a:xfrm>
              <a:off x="-1" y="1557029"/>
              <a:ext cx="479491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0" name="Line">
              <a:extLst>
                <a:ext uri="{FF2B5EF4-FFF2-40B4-BE49-F238E27FC236}">
                  <a16:creationId xmlns:a16="http://schemas.microsoft.com/office/drawing/2014/main" id="{028799AA-430B-C14C-9A0C-AD1E1DCF2516}"/>
                </a:ext>
              </a:extLst>
            </p:cNvPr>
            <p:cNvSpPr/>
            <p:nvPr/>
          </p:nvSpPr>
          <p:spPr>
            <a:xfrm flipH="1" flipV="1">
              <a:off x="614103" y="335972"/>
              <a:ext cx="1" cy="120934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1" name="Line">
              <a:extLst>
                <a:ext uri="{FF2B5EF4-FFF2-40B4-BE49-F238E27FC236}">
                  <a16:creationId xmlns:a16="http://schemas.microsoft.com/office/drawing/2014/main" id="{0D187031-836F-9642-A510-2C449C14E398}"/>
                </a:ext>
              </a:extLst>
            </p:cNvPr>
            <p:cNvSpPr/>
            <p:nvPr/>
          </p:nvSpPr>
          <p:spPr>
            <a:xfrm flipV="1">
              <a:off x="1222281" y="733768"/>
              <a:ext cx="4805" cy="80799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2" name="Line">
              <a:extLst>
                <a:ext uri="{FF2B5EF4-FFF2-40B4-BE49-F238E27FC236}">
                  <a16:creationId xmlns:a16="http://schemas.microsoft.com/office/drawing/2014/main" id="{0E79DE9D-26BF-6548-A123-ABCB8054C8DC}"/>
                </a:ext>
              </a:extLst>
            </p:cNvPr>
            <p:cNvSpPr/>
            <p:nvPr/>
          </p:nvSpPr>
          <p:spPr>
            <a:xfrm flipH="1" flipV="1">
              <a:off x="1840152" y="953731"/>
              <a:ext cx="4712" cy="58915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3" name="Line">
              <a:extLst>
                <a:ext uri="{FF2B5EF4-FFF2-40B4-BE49-F238E27FC236}">
                  <a16:creationId xmlns:a16="http://schemas.microsoft.com/office/drawing/2014/main" id="{531609F9-7514-F845-A617-749BB31D2684}"/>
                </a:ext>
              </a:extLst>
            </p:cNvPr>
            <p:cNvSpPr/>
            <p:nvPr/>
          </p:nvSpPr>
          <p:spPr>
            <a:xfrm flipH="1" flipV="1">
              <a:off x="4341631" y="1267969"/>
              <a:ext cx="1" cy="2745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4" name="Line">
              <a:extLst>
                <a:ext uri="{FF2B5EF4-FFF2-40B4-BE49-F238E27FC236}">
                  <a16:creationId xmlns:a16="http://schemas.microsoft.com/office/drawing/2014/main" id="{3E30E7AE-26A6-5B41-8110-5B75B75EB8D4}"/>
                </a:ext>
              </a:extLst>
            </p:cNvPr>
            <p:cNvSpPr/>
            <p:nvPr/>
          </p:nvSpPr>
          <p:spPr>
            <a:xfrm flipH="1" flipV="1">
              <a:off x="3796888" y="1232488"/>
              <a:ext cx="1206" cy="31454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135" name="Group">
              <a:extLst>
                <a:ext uri="{FF2B5EF4-FFF2-40B4-BE49-F238E27FC236}">
                  <a16:creationId xmlns:a16="http://schemas.microsoft.com/office/drawing/2014/main" id="{E23887AF-DA32-5245-94D9-792053B56E6C}"/>
                </a:ext>
              </a:extLst>
            </p:cNvPr>
            <p:cNvGrpSpPr/>
            <p:nvPr/>
          </p:nvGrpSpPr>
          <p:grpSpPr>
            <a:xfrm>
              <a:off x="541646" y="2511"/>
              <a:ext cx="147213" cy="527682"/>
              <a:chOff x="0" y="2511"/>
              <a:chExt cx="147211" cy="527680"/>
            </a:xfrm>
          </p:grpSpPr>
          <p:sp>
            <p:nvSpPr>
              <p:cNvPr id="162" name="Line">
                <a:extLst>
                  <a:ext uri="{FF2B5EF4-FFF2-40B4-BE49-F238E27FC236}">
                    <a16:creationId xmlns:a16="http://schemas.microsoft.com/office/drawing/2014/main" id="{CD91E747-FCD2-DC47-8F88-6CB7E3B597B0}"/>
                  </a:ext>
                </a:extLst>
              </p:cNvPr>
              <p:cNvSpPr/>
              <p:nvPr/>
            </p:nvSpPr>
            <p:spPr>
              <a:xfrm flipV="1">
                <a:off x="69428" y="6846"/>
                <a:ext cx="2" cy="516261"/>
              </a:xfrm>
              <a:prstGeom prst="line">
                <a:avLst/>
              </a:prstGeom>
              <a:noFill/>
              <a:ln w="25400" cap="flat">
                <a:solidFill>
                  <a:srgbClr val="E32400"/>
                </a:solidFill>
                <a:custDash>
                  <a:ds d="2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63" name="Circle">
                <a:extLst>
                  <a:ext uri="{FF2B5EF4-FFF2-40B4-BE49-F238E27FC236}">
                    <a16:creationId xmlns:a16="http://schemas.microsoft.com/office/drawing/2014/main" id="{D77670DF-D870-344C-848E-2B6A7A483C6F}"/>
                  </a:ext>
                </a:extLst>
              </p:cNvPr>
              <p:cNvSpPr/>
              <p:nvPr/>
            </p:nvSpPr>
            <p:spPr>
              <a:xfrm>
                <a:off x="44812" y="247667"/>
                <a:ext cx="56004" cy="5600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433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57799" marR="57799" defTabSz="1295400">
                  <a:defRPr sz="2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4" name="Line">
                <a:extLst>
                  <a:ext uri="{FF2B5EF4-FFF2-40B4-BE49-F238E27FC236}">
                    <a16:creationId xmlns:a16="http://schemas.microsoft.com/office/drawing/2014/main" id="{3466A63B-DC96-714A-9FF0-7C679CC11ED9}"/>
                  </a:ext>
                </a:extLst>
              </p:cNvPr>
              <p:cNvSpPr/>
              <p:nvPr/>
            </p:nvSpPr>
            <p:spPr>
              <a:xfrm>
                <a:off x="0" y="2511"/>
                <a:ext cx="147201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65" name="Line">
                <a:extLst>
                  <a:ext uri="{FF2B5EF4-FFF2-40B4-BE49-F238E27FC236}">
                    <a16:creationId xmlns:a16="http://schemas.microsoft.com/office/drawing/2014/main" id="{3C859DEB-E4C4-F944-93C4-CABE6E6B5984}"/>
                  </a:ext>
                </a:extLst>
              </p:cNvPr>
              <p:cNvSpPr/>
              <p:nvPr/>
            </p:nvSpPr>
            <p:spPr>
              <a:xfrm>
                <a:off x="10" y="530192"/>
                <a:ext cx="147202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36" name="Group">
              <a:extLst>
                <a:ext uri="{FF2B5EF4-FFF2-40B4-BE49-F238E27FC236}">
                  <a16:creationId xmlns:a16="http://schemas.microsoft.com/office/drawing/2014/main" id="{40E97CE8-8594-2E41-9DDF-BE70319BB0E1}"/>
                </a:ext>
              </a:extLst>
            </p:cNvPr>
            <p:cNvGrpSpPr/>
            <p:nvPr/>
          </p:nvGrpSpPr>
          <p:grpSpPr>
            <a:xfrm>
              <a:off x="1152086" y="384585"/>
              <a:ext cx="147213" cy="527681"/>
              <a:chOff x="0" y="2511"/>
              <a:chExt cx="147211" cy="527680"/>
            </a:xfrm>
          </p:grpSpPr>
          <p:sp>
            <p:nvSpPr>
              <p:cNvPr id="158" name="Line">
                <a:extLst>
                  <a:ext uri="{FF2B5EF4-FFF2-40B4-BE49-F238E27FC236}">
                    <a16:creationId xmlns:a16="http://schemas.microsoft.com/office/drawing/2014/main" id="{F139DAA0-A1E9-A649-9E25-A6B33A854024}"/>
                  </a:ext>
                </a:extLst>
              </p:cNvPr>
              <p:cNvSpPr/>
              <p:nvPr/>
            </p:nvSpPr>
            <p:spPr>
              <a:xfrm flipV="1">
                <a:off x="69428" y="6846"/>
                <a:ext cx="2" cy="516261"/>
              </a:xfrm>
              <a:prstGeom prst="line">
                <a:avLst/>
              </a:prstGeom>
              <a:noFill/>
              <a:ln w="25400" cap="flat">
                <a:solidFill>
                  <a:srgbClr val="E32400"/>
                </a:solidFill>
                <a:custDash>
                  <a:ds d="2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59" name="Circle">
                <a:extLst>
                  <a:ext uri="{FF2B5EF4-FFF2-40B4-BE49-F238E27FC236}">
                    <a16:creationId xmlns:a16="http://schemas.microsoft.com/office/drawing/2014/main" id="{3FE437DD-15E3-0A43-B376-50E405F8467F}"/>
                  </a:ext>
                </a:extLst>
              </p:cNvPr>
              <p:cNvSpPr/>
              <p:nvPr/>
            </p:nvSpPr>
            <p:spPr>
              <a:xfrm>
                <a:off x="44812" y="247667"/>
                <a:ext cx="56004" cy="5600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433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57799" marR="57799" defTabSz="1295400">
                  <a:defRPr sz="2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0" name="Line">
                <a:extLst>
                  <a:ext uri="{FF2B5EF4-FFF2-40B4-BE49-F238E27FC236}">
                    <a16:creationId xmlns:a16="http://schemas.microsoft.com/office/drawing/2014/main" id="{283BF2CA-000F-DE47-BC8A-331B7F7B9C60}"/>
                  </a:ext>
                </a:extLst>
              </p:cNvPr>
              <p:cNvSpPr/>
              <p:nvPr/>
            </p:nvSpPr>
            <p:spPr>
              <a:xfrm>
                <a:off x="0" y="2511"/>
                <a:ext cx="147201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61" name="Line">
                <a:extLst>
                  <a:ext uri="{FF2B5EF4-FFF2-40B4-BE49-F238E27FC236}">
                    <a16:creationId xmlns:a16="http://schemas.microsoft.com/office/drawing/2014/main" id="{54781396-6AA3-B244-944F-2926E30E3280}"/>
                  </a:ext>
                </a:extLst>
              </p:cNvPr>
              <p:cNvSpPr/>
              <p:nvPr/>
            </p:nvSpPr>
            <p:spPr>
              <a:xfrm>
                <a:off x="10" y="530192"/>
                <a:ext cx="147202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37" name="Group">
              <a:extLst>
                <a:ext uri="{FF2B5EF4-FFF2-40B4-BE49-F238E27FC236}">
                  <a16:creationId xmlns:a16="http://schemas.microsoft.com/office/drawing/2014/main" id="{B458F9F5-19E7-544C-AA4B-66AD1904D484}"/>
                </a:ext>
              </a:extLst>
            </p:cNvPr>
            <p:cNvGrpSpPr/>
            <p:nvPr/>
          </p:nvGrpSpPr>
          <p:grpSpPr>
            <a:xfrm>
              <a:off x="1768902" y="676805"/>
              <a:ext cx="147212" cy="527682"/>
              <a:chOff x="0" y="2511"/>
              <a:chExt cx="147211" cy="527680"/>
            </a:xfrm>
          </p:grpSpPr>
          <p:sp>
            <p:nvSpPr>
              <p:cNvPr id="154" name="Line">
                <a:extLst>
                  <a:ext uri="{FF2B5EF4-FFF2-40B4-BE49-F238E27FC236}">
                    <a16:creationId xmlns:a16="http://schemas.microsoft.com/office/drawing/2014/main" id="{C99B71A6-4B95-264B-833D-B9F00E190C2B}"/>
                  </a:ext>
                </a:extLst>
              </p:cNvPr>
              <p:cNvSpPr/>
              <p:nvPr/>
            </p:nvSpPr>
            <p:spPr>
              <a:xfrm flipV="1">
                <a:off x="69428" y="6846"/>
                <a:ext cx="2" cy="516261"/>
              </a:xfrm>
              <a:prstGeom prst="line">
                <a:avLst/>
              </a:prstGeom>
              <a:noFill/>
              <a:ln w="25400" cap="flat">
                <a:solidFill>
                  <a:srgbClr val="E32400"/>
                </a:solidFill>
                <a:custDash>
                  <a:ds d="2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55" name="Circle">
                <a:extLst>
                  <a:ext uri="{FF2B5EF4-FFF2-40B4-BE49-F238E27FC236}">
                    <a16:creationId xmlns:a16="http://schemas.microsoft.com/office/drawing/2014/main" id="{575B1D70-9E69-8E4C-9E7D-DF7C3202BE7E}"/>
                  </a:ext>
                </a:extLst>
              </p:cNvPr>
              <p:cNvSpPr/>
              <p:nvPr/>
            </p:nvSpPr>
            <p:spPr>
              <a:xfrm>
                <a:off x="44812" y="247667"/>
                <a:ext cx="56004" cy="5600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433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57799" marR="57799" defTabSz="1295400">
                  <a:defRPr sz="2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6" name="Line">
                <a:extLst>
                  <a:ext uri="{FF2B5EF4-FFF2-40B4-BE49-F238E27FC236}">
                    <a16:creationId xmlns:a16="http://schemas.microsoft.com/office/drawing/2014/main" id="{F8D735A1-D452-4343-ABFF-C106CE36D1DF}"/>
                  </a:ext>
                </a:extLst>
              </p:cNvPr>
              <p:cNvSpPr/>
              <p:nvPr/>
            </p:nvSpPr>
            <p:spPr>
              <a:xfrm>
                <a:off x="0" y="2511"/>
                <a:ext cx="147201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57" name="Line">
                <a:extLst>
                  <a:ext uri="{FF2B5EF4-FFF2-40B4-BE49-F238E27FC236}">
                    <a16:creationId xmlns:a16="http://schemas.microsoft.com/office/drawing/2014/main" id="{4A26D5C9-3FC9-7D4A-BF01-75391F2FB585}"/>
                  </a:ext>
                </a:extLst>
              </p:cNvPr>
              <p:cNvSpPr/>
              <p:nvPr/>
            </p:nvSpPr>
            <p:spPr>
              <a:xfrm>
                <a:off x="10" y="530192"/>
                <a:ext cx="147202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38" name="Group">
              <a:extLst>
                <a:ext uri="{FF2B5EF4-FFF2-40B4-BE49-F238E27FC236}">
                  <a16:creationId xmlns:a16="http://schemas.microsoft.com/office/drawing/2014/main" id="{6420EFF9-F43A-B349-ABF8-74D5CC32E82A}"/>
                </a:ext>
              </a:extLst>
            </p:cNvPr>
            <p:cNvGrpSpPr/>
            <p:nvPr/>
          </p:nvGrpSpPr>
          <p:grpSpPr>
            <a:xfrm>
              <a:off x="3728209" y="961412"/>
              <a:ext cx="147213" cy="527682"/>
              <a:chOff x="0" y="2511"/>
              <a:chExt cx="147211" cy="527680"/>
            </a:xfrm>
          </p:grpSpPr>
          <p:sp>
            <p:nvSpPr>
              <p:cNvPr id="150" name="Line">
                <a:extLst>
                  <a:ext uri="{FF2B5EF4-FFF2-40B4-BE49-F238E27FC236}">
                    <a16:creationId xmlns:a16="http://schemas.microsoft.com/office/drawing/2014/main" id="{401C8F8E-0AEE-6A40-B45C-14883D0F497B}"/>
                  </a:ext>
                </a:extLst>
              </p:cNvPr>
              <p:cNvSpPr/>
              <p:nvPr/>
            </p:nvSpPr>
            <p:spPr>
              <a:xfrm flipV="1">
                <a:off x="69428" y="6846"/>
                <a:ext cx="2" cy="516261"/>
              </a:xfrm>
              <a:prstGeom prst="line">
                <a:avLst/>
              </a:prstGeom>
              <a:noFill/>
              <a:ln w="25400" cap="flat">
                <a:solidFill>
                  <a:srgbClr val="E32400"/>
                </a:solidFill>
                <a:custDash>
                  <a:ds d="2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51" name="Circle">
                <a:extLst>
                  <a:ext uri="{FF2B5EF4-FFF2-40B4-BE49-F238E27FC236}">
                    <a16:creationId xmlns:a16="http://schemas.microsoft.com/office/drawing/2014/main" id="{85721B33-0FB8-484E-BDCE-1A3C7FA9F5C8}"/>
                  </a:ext>
                </a:extLst>
              </p:cNvPr>
              <p:cNvSpPr/>
              <p:nvPr/>
            </p:nvSpPr>
            <p:spPr>
              <a:xfrm>
                <a:off x="44812" y="247667"/>
                <a:ext cx="56004" cy="5600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433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57799" marR="57799" defTabSz="1295400">
                  <a:defRPr sz="2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2" name="Line">
                <a:extLst>
                  <a:ext uri="{FF2B5EF4-FFF2-40B4-BE49-F238E27FC236}">
                    <a16:creationId xmlns:a16="http://schemas.microsoft.com/office/drawing/2014/main" id="{DD9E0AE1-B4C8-E945-A912-264C0653C98B}"/>
                  </a:ext>
                </a:extLst>
              </p:cNvPr>
              <p:cNvSpPr/>
              <p:nvPr/>
            </p:nvSpPr>
            <p:spPr>
              <a:xfrm>
                <a:off x="0" y="2511"/>
                <a:ext cx="147201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53" name="Line">
                <a:extLst>
                  <a:ext uri="{FF2B5EF4-FFF2-40B4-BE49-F238E27FC236}">
                    <a16:creationId xmlns:a16="http://schemas.microsoft.com/office/drawing/2014/main" id="{0C8F18B0-4AB7-974B-9D57-D5AE16D6178D}"/>
                  </a:ext>
                </a:extLst>
              </p:cNvPr>
              <p:cNvSpPr/>
              <p:nvPr/>
            </p:nvSpPr>
            <p:spPr>
              <a:xfrm>
                <a:off x="10" y="530192"/>
                <a:ext cx="147202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39" name="Group">
              <a:extLst>
                <a:ext uri="{FF2B5EF4-FFF2-40B4-BE49-F238E27FC236}">
                  <a16:creationId xmlns:a16="http://schemas.microsoft.com/office/drawing/2014/main" id="{254F489E-8550-164E-9AE0-37E7F5217AED}"/>
                </a:ext>
              </a:extLst>
            </p:cNvPr>
            <p:cNvGrpSpPr/>
            <p:nvPr/>
          </p:nvGrpSpPr>
          <p:grpSpPr>
            <a:xfrm>
              <a:off x="4265834" y="983813"/>
              <a:ext cx="147213" cy="527681"/>
              <a:chOff x="0" y="2511"/>
              <a:chExt cx="147211" cy="527680"/>
            </a:xfrm>
          </p:grpSpPr>
          <p:sp>
            <p:nvSpPr>
              <p:cNvPr id="146" name="Line">
                <a:extLst>
                  <a:ext uri="{FF2B5EF4-FFF2-40B4-BE49-F238E27FC236}">
                    <a16:creationId xmlns:a16="http://schemas.microsoft.com/office/drawing/2014/main" id="{D2DA480C-791C-3B42-A78C-2CD5FB147FEB}"/>
                  </a:ext>
                </a:extLst>
              </p:cNvPr>
              <p:cNvSpPr/>
              <p:nvPr/>
            </p:nvSpPr>
            <p:spPr>
              <a:xfrm flipV="1">
                <a:off x="69428" y="6846"/>
                <a:ext cx="2" cy="516261"/>
              </a:xfrm>
              <a:prstGeom prst="line">
                <a:avLst/>
              </a:prstGeom>
              <a:noFill/>
              <a:ln w="25400" cap="flat">
                <a:solidFill>
                  <a:srgbClr val="E32400"/>
                </a:solidFill>
                <a:custDash>
                  <a:ds d="2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47" name="Circle">
                <a:extLst>
                  <a:ext uri="{FF2B5EF4-FFF2-40B4-BE49-F238E27FC236}">
                    <a16:creationId xmlns:a16="http://schemas.microsoft.com/office/drawing/2014/main" id="{EF387AEB-EEE4-1140-88E0-98DC48AE810A}"/>
                  </a:ext>
                </a:extLst>
              </p:cNvPr>
              <p:cNvSpPr/>
              <p:nvPr/>
            </p:nvSpPr>
            <p:spPr>
              <a:xfrm>
                <a:off x="44812" y="247667"/>
                <a:ext cx="56004" cy="5600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433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57799" marR="57799" defTabSz="1295400">
                  <a:defRPr sz="2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8" name="Line">
                <a:extLst>
                  <a:ext uri="{FF2B5EF4-FFF2-40B4-BE49-F238E27FC236}">
                    <a16:creationId xmlns:a16="http://schemas.microsoft.com/office/drawing/2014/main" id="{9ACC4562-54AF-7F4C-B7E0-6FCBDC77272D}"/>
                  </a:ext>
                </a:extLst>
              </p:cNvPr>
              <p:cNvSpPr/>
              <p:nvPr/>
            </p:nvSpPr>
            <p:spPr>
              <a:xfrm>
                <a:off x="0" y="2511"/>
                <a:ext cx="147201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49" name="Line">
                <a:extLst>
                  <a:ext uri="{FF2B5EF4-FFF2-40B4-BE49-F238E27FC236}">
                    <a16:creationId xmlns:a16="http://schemas.microsoft.com/office/drawing/2014/main" id="{A4BA8B64-9044-B943-9F45-D41F88384D29}"/>
                  </a:ext>
                </a:extLst>
              </p:cNvPr>
              <p:cNvSpPr/>
              <p:nvPr/>
            </p:nvSpPr>
            <p:spPr>
              <a:xfrm>
                <a:off x="10" y="530192"/>
                <a:ext cx="147202" cy="1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40" name="1">
              <a:extLst>
                <a:ext uri="{FF2B5EF4-FFF2-40B4-BE49-F238E27FC236}">
                  <a16:creationId xmlns:a16="http://schemas.microsoft.com/office/drawing/2014/main" id="{F6261D2C-2561-274E-BC64-D4FE4239B03B}"/>
                </a:ext>
              </a:extLst>
            </p:cNvPr>
            <p:cNvSpPr/>
            <p:nvPr/>
          </p:nvSpPr>
          <p:spPr>
            <a:xfrm>
              <a:off x="530457" y="1619732"/>
              <a:ext cx="254001" cy="3325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marL="57799" marR="57799" defTabSz="1295400"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 dirty="0"/>
                <a:t>1</a:t>
              </a:r>
            </a:p>
          </p:txBody>
        </p:sp>
        <p:sp>
          <p:nvSpPr>
            <p:cNvPr id="141" name="2">
              <a:extLst>
                <a:ext uri="{FF2B5EF4-FFF2-40B4-BE49-F238E27FC236}">
                  <a16:creationId xmlns:a16="http://schemas.microsoft.com/office/drawing/2014/main" id="{D77099E8-28D0-4147-9F83-58A128714A91}"/>
                </a:ext>
              </a:extLst>
            </p:cNvPr>
            <p:cNvSpPr/>
            <p:nvPr/>
          </p:nvSpPr>
          <p:spPr>
            <a:xfrm>
              <a:off x="1146486" y="1619732"/>
              <a:ext cx="254001" cy="3325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marL="57799" marR="57799" defTabSz="1295400"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 dirty="0"/>
                <a:t>2</a:t>
              </a:r>
            </a:p>
          </p:txBody>
        </p:sp>
        <p:sp>
          <p:nvSpPr>
            <p:cNvPr id="142" name="3">
              <a:extLst>
                <a:ext uri="{FF2B5EF4-FFF2-40B4-BE49-F238E27FC236}">
                  <a16:creationId xmlns:a16="http://schemas.microsoft.com/office/drawing/2014/main" id="{FD2F0C18-5872-CE48-AF5A-269DFFD8EBB5}"/>
                </a:ext>
              </a:extLst>
            </p:cNvPr>
            <p:cNvSpPr/>
            <p:nvPr/>
          </p:nvSpPr>
          <p:spPr>
            <a:xfrm>
              <a:off x="1762515" y="1619732"/>
              <a:ext cx="254001" cy="3325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marL="57799" marR="57799" defTabSz="1295400"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3</a:t>
              </a:r>
            </a:p>
          </p:txBody>
        </p:sp>
        <p:sp>
          <p:nvSpPr>
            <p:cNvPr id="143" name="n-1">
              <a:extLst>
                <a:ext uri="{FF2B5EF4-FFF2-40B4-BE49-F238E27FC236}">
                  <a16:creationId xmlns:a16="http://schemas.microsoft.com/office/drawing/2014/main" id="{364A4FE9-041F-9C45-B4B6-D1CB6C491938}"/>
                </a:ext>
              </a:extLst>
            </p:cNvPr>
            <p:cNvSpPr/>
            <p:nvPr/>
          </p:nvSpPr>
          <p:spPr>
            <a:xfrm>
              <a:off x="3565005" y="1607034"/>
              <a:ext cx="745640" cy="402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marL="57799" marR="57799" defTabSz="1295400"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 dirty="0"/>
                <a:t>n-1</a:t>
              </a:r>
            </a:p>
          </p:txBody>
        </p:sp>
        <p:sp>
          <p:nvSpPr>
            <p:cNvPr id="144" name="n">
              <a:extLst>
                <a:ext uri="{FF2B5EF4-FFF2-40B4-BE49-F238E27FC236}">
                  <a16:creationId xmlns:a16="http://schemas.microsoft.com/office/drawing/2014/main" id="{C29D4AD6-5DFB-FA4C-9104-4C9EF6FD2346}"/>
                </a:ext>
              </a:extLst>
            </p:cNvPr>
            <p:cNvSpPr/>
            <p:nvPr/>
          </p:nvSpPr>
          <p:spPr>
            <a:xfrm>
              <a:off x="4260234" y="1619732"/>
              <a:ext cx="254001" cy="3325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marL="57799" marR="57799" defTabSz="1295400">
                <a:defRPr sz="1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00"/>
                <a:t>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72DB492-81CF-114B-B9F1-E73D129925E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50634" y="9771237"/>
            <a:ext cx="8466527" cy="39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3787</TotalTime>
  <Words>328</Words>
  <Application>Microsoft Macintosh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Amazon Ember</vt:lpstr>
      <vt:lpstr>Arial</vt:lpstr>
      <vt:lpstr>Calibri</vt:lpstr>
      <vt:lpstr>Calibri Light</vt:lpstr>
      <vt:lpstr>Cambria Math</vt:lpstr>
      <vt:lpstr>Helvetica Neue</vt:lpstr>
      <vt:lpstr>Helvetica Neue Medium</vt:lpstr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36x48</dc:title>
  <dc:creator>Jay Larson</dc:creator>
  <dc:description>Quality poster printing
www.genigraphics.com
1-800-790-4001</dc:description>
  <cp:lastModifiedBy>Microsoft Office User</cp:lastModifiedBy>
  <cp:revision>110</cp:revision>
  <cp:lastPrinted>2017-11-03T00:56:36Z</cp:lastPrinted>
  <dcterms:created xsi:type="dcterms:W3CDTF">2013-02-10T21:14:48Z</dcterms:created>
  <dcterms:modified xsi:type="dcterms:W3CDTF">2022-09-23T16:14:42Z</dcterms:modified>
</cp:coreProperties>
</file>