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06" r:id="rId1"/>
  </p:sldMasterIdLst>
  <p:notesMasterIdLst>
    <p:notesMasterId r:id="rId10"/>
  </p:notesMasterIdLst>
  <p:sldIdLst>
    <p:sldId id="256" r:id="rId2"/>
    <p:sldId id="257" r:id="rId3"/>
    <p:sldId id="424" r:id="rId4"/>
    <p:sldId id="425" r:id="rId5"/>
    <p:sldId id="426" r:id="rId6"/>
    <p:sldId id="427" r:id="rId7"/>
    <p:sldId id="423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9"/>
    <p:restoredTop sz="89252"/>
  </p:normalViewPr>
  <p:slideViewPr>
    <p:cSldViewPr snapToGrid="0" snapToObjects="1">
      <p:cViewPr varScale="1">
        <p:scale>
          <a:sx n="96" d="100"/>
          <a:sy n="96" d="100"/>
        </p:scale>
        <p:origin x="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herbrich:Desktop:T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Problem Identification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FF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TrueSkill</c:v>
                </c:pt>
                <c:pt idx="1">
                  <c:v>AdPredictor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59-EB4C-9E38-4437147CB28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Research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TrueSkill</c:v>
                </c:pt>
                <c:pt idx="1">
                  <c:v>AdPredictor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59-EB4C-9E38-4437147CB28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Development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TrueSkill</c:v>
                </c:pt>
                <c:pt idx="1">
                  <c:v>AdPredictor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59-EB4C-9E38-4437147CB28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Evangelisation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Sheet1!$B$1:$C$1</c:f>
              <c:strCache>
                <c:ptCount val="2"/>
                <c:pt idx="0">
                  <c:v>TrueSkill</c:v>
                </c:pt>
                <c:pt idx="1">
                  <c:v>AdPredictor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13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59-EB4C-9E38-4437147CB2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02427960"/>
        <c:axId val="-2102424856"/>
      </c:barChart>
      <c:catAx>
        <c:axId val="-2102427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-2102424856"/>
        <c:crosses val="autoZero"/>
        <c:auto val="1"/>
        <c:lblAlgn val="ctr"/>
        <c:lblOffset val="100"/>
        <c:noMultiLvlLbl val="0"/>
      </c:catAx>
      <c:valAx>
        <c:axId val="-21024248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024279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2DE96-273F-D146-B3E3-F093E36C6676}" type="datetimeFigureOut">
              <a:rPr lang="en-US" smtClean="0"/>
              <a:t>7/30/18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D9B4F-EE2A-8341-BA27-40F63E699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8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47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8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ML == AI. As opposed to Knowledge representation, NLP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36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“Hacky” SDE solution very hard to beat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Humbling experience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 wrangler is crucial. MLE and Data scientists.</a:t>
            </a:r>
          </a:p>
          <a:p>
            <a:r>
              <a:rPr lang="en-US" dirty="0"/>
              <a:t>Respect what came before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5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3-18 months per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D9B4F-EE2A-8341-BA27-40F63E699A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667EE28-6B14-0B44-B585-10099650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927524D-2E07-2A45-9480-B7ECBE6C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59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231"/>
            <a:ext cx="10515600" cy="45357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487001"/>
            <a:ext cx="10515600" cy="154927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09529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Amazon Confidential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620DE-AF81-6C47-B274-15564224E7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1270" y="6304104"/>
            <a:ext cx="10521538" cy="1692"/>
          </a:xfrm>
          <a:prstGeom prst="line">
            <a:avLst/>
          </a:prstGeom>
          <a:ln w="12700" cmpd="sng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18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cs.wisc.edu/~hous21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21" y="1122363"/>
            <a:ext cx="10474035" cy="1513959"/>
          </a:xfrm>
        </p:spPr>
        <p:txBody>
          <a:bodyPr>
            <a:normAutofit/>
          </a:bodyPr>
          <a:lstStyle/>
          <a:p>
            <a:r>
              <a:rPr lang="en-US" sz="4800" dirty="0"/>
              <a:t>A practitioner’s perspective on </a:t>
            </a:r>
            <a:br>
              <a:rPr lang="en-US" sz="4800" dirty="0"/>
            </a:br>
            <a:r>
              <a:rPr lang="en-US" sz="4800" dirty="0"/>
              <a:t>Artificial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28313"/>
            <a:ext cx="9144000" cy="1041214"/>
          </a:xfrm>
        </p:spPr>
        <p:txBody>
          <a:bodyPr/>
          <a:lstStyle/>
          <a:p>
            <a:r>
              <a:rPr lang="en-US" dirty="0" err="1"/>
              <a:t>Houssam</a:t>
            </a:r>
            <a:r>
              <a:rPr lang="en-US" dirty="0"/>
              <a:t> Nassif</a:t>
            </a:r>
          </a:p>
          <a:p>
            <a:r>
              <a:rPr lang="en-US" dirty="0" err="1"/>
              <a:t>Houssam.nassif@gmail.com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58620DE-AF81-6C47-B274-15564224E7F2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CBC75-3E06-3D44-92C9-75CAB506815B}"/>
              </a:ext>
            </a:extLst>
          </p:cNvPr>
          <p:cNvSpPr txBox="1"/>
          <p:nvPr/>
        </p:nvSpPr>
        <p:spPr>
          <a:xfrm>
            <a:off x="3974819" y="3372158"/>
            <a:ext cx="3918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UK Lebanon Tech Hub </a:t>
            </a:r>
          </a:p>
        </p:txBody>
      </p:sp>
    </p:spTree>
    <p:extLst>
      <p:ext uri="{BB962C8B-B14F-4D97-AF65-F5344CB8AC3E}">
        <p14:creationId xmlns:p14="http://schemas.microsoft.com/office/powerpoint/2010/main" val="95184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2CA4-4557-DA4C-A8AD-D4C29A68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A839-FC82-3B4B-A918-76BFF8FB3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 in one word: Curious</a:t>
            </a:r>
          </a:p>
          <a:p>
            <a:endParaRPr lang="en-US" dirty="0"/>
          </a:p>
          <a:p>
            <a:r>
              <a:rPr lang="en-US" dirty="0"/>
              <a:t>Career path: A biologist turned Artificial Intelligence scientist</a:t>
            </a:r>
          </a:p>
          <a:p>
            <a:endParaRPr lang="en-US" dirty="0"/>
          </a:p>
          <a:p>
            <a:r>
              <a:rPr lang="en-US" dirty="0"/>
              <a:t>Biomedical research hospital, Department of Natural Resources, Cisco, Google, Amazon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http://pages.cs.wisc.edu/~hous21/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62B7-9507-244D-A0E4-63ED1F98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B6B51-B33B-E846-98E5-B9D91D77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 is…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DBB6844-783E-AC44-B640-651BE49392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3247" y="1417154"/>
            <a:ext cx="6415156" cy="481136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6CA47-B394-ED43-8E28-CD5C7D8C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4FF9C-DA40-D246-9C9F-A2E56057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…ubiquitous and mundane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1FD4F-3936-3F42-8677-F7C69D0C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Spam filter</a:t>
            </a:r>
          </a:p>
          <a:p>
            <a:r>
              <a:rPr lang="en-US" dirty="0"/>
              <a:t>Routing (network, cellular, transportation)</a:t>
            </a:r>
          </a:p>
          <a:p>
            <a:r>
              <a:rPr lang="en-US" dirty="0"/>
              <a:t>Text/Speech/Image recognition</a:t>
            </a:r>
          </a:p>
          <a:p>
            <a:r>
              <a:rPr lang="en-US" dirty="0"/>
              <a:t>Self-driving cars</a:t>
            </a:r>
          </a:p>
          <a:p>
            <a:r>
              <a:rPr lang="en-US" dirty="0"/>
              <a:t>Recommender systems</a:t>
            </a:r>
          </a:p>
          <a:p>
            <a:r>
              <a:rPr lang="en-US" dirty="0"/>
              <a:t>Personalized and curated content</a:t>
            </a:r>
          </a:p>
          <a:p>
            <a:r>
              <a:rPr lang="en-US" dirty="0"/>
              <a:t>Ad targeting, market segmentation…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0E7A6A-1932-6445-823F-0C4B6973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12748-1BCE-CD4F-AD20-98B401F7000A}"/>
              </a:ext>
            </a:extLst>
          </p:cNvPr>
          <p:cNvSpPr txBox="1"/>
          <p:nvPr/>
        </p:nvSpPr>
        <p:spPr>
          <a:xfrm>
            <a:off x="838200" y="5406886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Computers learn and function without being explicitly programmed</a:t>
            </a:r>
          </a:p>
        </p:txBody>
      </p:sp>
    </p:spTree>
    <p:extLst>
      <p:ext uri="{BB962C8B-B14F-4D97-AF65-F5344CB8AC3E}">
        <p14:creationId xmlns:p14="http://schemas.microsoft.com/office/powerpoint/2010/main" val="239461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74D92B9-0BD4-8B4D-A16C-9489FAE11A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04810" y="91592"/>
            <a:ext cx="8619577" cy="617521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0346F-5B36-E54D-9545-3151E248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CCD119-2DA1-B848-B1DC-8F23262190D9}"/>
              </a:ext>
            </a:extLst>
          </p:cNvPr>
          <p:cNvSpPr txBox="1"/>
          <p:nvPr/>
        </p:nvSpPr>
        <p:spPr>
          <a:xfrm>
            <a:off x="8772041" y="5734373"/>
            <a:ext cx="260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credit: Abdul </a:t>
            </a:r>
            <a:r>
              <a:rPr lang="en-US" dirty="0" err="1"/>
              <a:t>Rahid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1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12E6-7E95-6343-96B0-F5E347D8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I need AI/ML?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24D50-920B-1D43-83C0-523DB88D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Simple algorithms take you a long way</a:t>
            </a:r>
          </a:p>
          <a:p>
            <a:endParaRPr lang="en-US" dirty="0"/>
          </a:p>
          <a:p>
            <a:r>
              <a:rPr lang="en-US" dirty="0"/>
              <a:t>AI needs lots of data and/or good data</a:t>
            </a:r>
          </a:p>
          <a:p>
            <a:endParaRPr lang="en-US" dirty="0"/>
          </a:p>
          <a:p>
            <a:r>
              <a:rPr lang="en-US" dirty="0"/>
              <a:t>Plenty of black box and out of the box tools</a:t>
            </a:r>
          </a:p>
          <a:p>
            <a:endParaRPr lang="en-US" dirty="0"/>
          </a:p>
          <a:p>
            <a:r>
              <a:rPr lang="en-US" dirty="0"/>
              <a:t>Democratizing playing field: deep nets</a:t>
            </a:r>
          </a:p>
          <a:p>
            <a:endParaRPr lang="en-US" dirty="0"/>
          </a:p>
          <a:p>
            <a:r>
              <a:rPr lang="en-US" dirty="0"/>
              <a:t>No Free </a:t>
            </a:r>
            <a:r>
              <a:rPr lang="en-US"/>
              <a:t>Lunch Theorem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51D0-6705-2C43-8FF6-B2402A040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6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projects in production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461709"/>
              </p:ext>
            </p:extLst>
          </p:nvPr>
        </p:nvGraphicFramePr>
        <p:xfrm>
          <a:off x="2584134" y="1588817"/>
          <a:ext cx="7500937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91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E14C-86A6-D049-9ADA-21C263BDA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23DEA5-79DA-A44A-8434-88C9B41F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620DE-AF81-6C47-B274-15564224E7F2}" type="slidenum">
              <a:rPr lang="en-US" smtClean="0"/>
              <a:t>8</a:t>
            </a:fld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4DF263A-0977-5B47-838D-9E1B0DCDB942}"/>
              </a:ext>
            </a:extLst>
          </p:cNvPr>
          <p:cNvCxnSpPr>
            <a:cxnSpLocks/>
          </p:cNvCxnSpPr>
          <p:nvPr/>
        </p:nvCxnSpPr>
        <p:spPr>
          <a:xfrm flipV="1">
            <a:off x="4727561" y="2951714"/>
            <a:ext cx="7173576" cy="76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60AAAE2-D155-B54C-99F4-10071FAE607E}"/>
              </a:ext>
            </a:extLst>
          </p:cNvPr>
          <p:cNvCxnSpPr>
            <a:cxnSpLocks/>
          </p:cNvCxnSpPr>
          <p:nvPr/>
        </p:nvCxnSpPr>
        <p:spPr>
          <a:xfrm>
            <a:off x="4948008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6E7EBDF-3BC2-854A-B5BE-B3DE616F353A}"/>
              </a:ext>
            </a:extLst>
          </p:cNvPr>
          <p:cNvCxnSpPr>
            <a:cxnSpLocks/>
          </p:cNvCxnSpPr>
          <p:nvPr/>
        </p:nvCxnSpPr>
        <p:spPr>
          <a:xfrm>
            <a:off x="5680424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0609EA0-21ED-114F-B08C-303E09FEEE1B}"/>
              </a:ext>
            </a:extLst>
          </p:cNvPr>
          <p:cNvSpPr txBox="1"/>
          <p:nvPr/>
        </p:nvSpPr>
        <p:spPr>
          <a:xfrm rot="5400000">
            <a:off x="4571197" y="3303734"/>
            <a:ext cx="766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Jul 2004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2E15F1C-ED9A-A844-9057-CC8972AFE0E5}"/>
              </a:ext>
            </a:extLst>
          </p:cNvPr>
          <p:cNvSpPr txBox="1"/>
          <p:nvPr/>
        </p:nvSpPr>
        <p:spPr>
          <a:xfrm rot="5400000">
            <a:off x="5260141" y="3342206"/>
            <a:ext cx="8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Dec 2004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CC23159-3939-904A-9FB3-9CB8D79C7278}"/>
              </a:ext>
            </a:extLst>
          </p:cNvPr>
          <p:cNvSpPr/>
          <p:nvPr/>
        </p:nvSpPr>
        <p:spPr>
          <a:xfrm>
            <a:off x="5689446" y="2328512"/>
            <a:ext cx="473595" cy="6031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Code </a:t>
            </a:r>
          </a:p>
          <a:p>
            <a:pPr algn="ctr"/>
            <a:r>
              <a:rPr lang="en-US" sz="800" dirty="0" err="1"/>
              <a:t>Devel</a:t>
            </a:r>
            <a:endParaRPr lang="en-US" sz="8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F5547A1-FAAB-4844-AD30-B84876187310}"/>
              </a:ext>
            </a:extLst>
          </p:cNvPr>
          <p:cNvCxnSpPr>
            <a:cxnSpLocks/>
          </p:cNvCxnSpPr>
          <p:nvPr/>
        </p:nvCxnSpPr>
        <p:spPr>
          <a:xfrm>
            <a:off x="6172833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20708DC-2D6B-484B-B53C-0C473B2A8A3D}"/>
              </a:ext>
            </a:extLst>
          </p:cNvPr>
          <p:cNvSpPr txBox="1"/>
          <p:nvPr/>
        </p:nvSpPr>
        <p:spPr>
          <a:xfrm rot="5400000">
            <a:off x="5766871" y="3337886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2005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DFE44FD-9F18-8F4D-8948-90B17DE558F4}"/>
              </a:ext>
            </a:extLst>
          </p:cNvPr>
          <p:cNvSpPr/>
          <p:nvPr/>
        </p:nvSpPr>
        <p:spPr>
          <a:xfrm>
            <a:off x="6181856" y="2329811"/>
            <a:ext cx="1101215" cy="6005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Work with Game </a:t>
            </a:r>
            <a:r>
              <a:rPr lang="en-US" sz="800" dirty="0" err="1"/>
              <a:t>Devs</a:t>
            </a:r>
            <a:endParaRPr lang="en-US" sz="800" dirty="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19630B3-EFA1-1044-9277-C3DFFADED2E2}"/>
              </a:ext>
            </a:extLst>
          </p:cNvPr>
          <p:cNvCxnSpPr>
            <a:cxnSpLocks/>
          </p:cNvCxnSpPr>
          <p:nvPr/>
        </p:nvCxnSpPr>
        <p:spPr>
          <a:xfrm>
            <a:off x="7285249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71FE56B-1D1F-4D47-B467-E576CC8059E1}"/>
              </a:ext>
            </a:extLst>
          </p:cNvPr>
          <p:cNvSpPr txBox="1"/>
          <p:nvPr/>
        </p:nvSpPr>
        <p:spPr>
          <a:xfrm rot="5400000">
            <a:off x="6874967" y="3342206"/>
            <a:ext cx="8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Nov 2005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F989C00-4A6D-504D-AF14-7E9C94480746}"/>
              </a:ext>
            </a:extLst>
          </p:cNvPr>
          <p:cNvSpPr/>
          <p:nvPr/>
        </p:nvSpPr>
        <p:spPr>
          <a:xfrm rot="5400000">
            <a:off x="7186295" y="2438949"/>
            <a:ext cx="594988" cy="3822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Research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60F696C-20E8-4649-A671-31A9370A8947}"/>
              </a:ext>
            </a:extLst>
          </p:cNvPr>
          <p:cNvCxnSpPr>
            <a:cxnSpLocks/>
          </p:cNvCxnSpPr>
          <p:nvPr/>
        </p:nvCxnSpPr>
        <p:spPr>
          <a:xfrm>
            <a:off x="7647657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8BAD1AF-0C6C-124D-BEAF-2E68E151DE0A}"/>
              </a:ext>
            </a:extLst>
          </p:cNvPr>
          <p:cNvSpPr txBox="1"/>
          <p:nvPr/>
        </p:nvSpPr>
        <p:spPr>
          <a:xfrm rot="5400000">
            <a:off x="7237376" y="3329432"/>
            <a:ext cx="8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Dec 2005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B3C3BDF-9FD1-BE46-8669-954C33F2CF54}"/>
              </a:ext>
            </a:extLst>
          </p:cNvPr>
          <p:cNvSpPr/>
          <p:nvPr/>
        </p:nvSpPr>
        <p:spPr>
          <a:xfrm rot="5400000">
            <a:off x="7584793" y="2413543"/>
            <a:ext cx="594988" cy="43309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Develop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49619BC-A97B-1743-933D-1A646A5F1157}"/>
              </a:ext>
            </a:extLst>
          </p:cNvPr>
          <p:cNvCxnSpPr>
            <a:cxnSpLocks/>
          </p:cNvCxnSpPr>
          <p:nvPr/>
        </p:nvCxnSpPr>
        <p:spPr>
          <a:xfrm>
            <a:off x="8116663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9F99E2B8-F23D-0840-845F-8BD45CC71BA3}"/>
              </a:ext>
            </a:extLst>
          </p:cNvPr>
          <p:cNvSpPr txBox="1"/>
          <p:nvPr/>
        </p:nvSpPr>
        <p:spPr>
          <a:xfrm rot="5400000">
            <a:off x="7710703" y="3337886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2006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4B21730-E0D3-444D-9794-1830FF0A37EA}"/>
              </a:ext>
            </a:extLst>
          </p:cNvPr>
          <p:cNvSpPr/>
          <p:nvPr/>
        </p:nvSpPr>
        <p:spPr>
          <a:xfrm>
            <a:off x="8115527" y="2329811"/>
            <a:ext cx="602581" cy="6005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Work with Game </a:t>
            </a:r>
            <a:r>
              <a:rPr lang="en-US" sz="800" dirty="0" err="1"/>
              <a:t>Devs</a:t>
            </a:r>
            <a:endParaRPr lang="en-US" sz="80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B62EB06-893E-1A4B-993E-D41E87047EB5}"/>
              </a:ext>
            </a:extLst>
          </p:cNvPr>
          <p:cNvCxnSpPr>
            <a:cxnSpLocks/>
          </p:cNvCxnSpPr>
          <p:nvPr/>
        </p:nvCxnSpPr>
        <p:spPr>
          <a:xfrm>
            <a:off x="8701545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69C1BCB7-E588-ED42-AD06-D5CF94452A32}"/>
              </a:ext>
            </a:extLst>
          </p:cNvPr>
          <p:cNvSpPr txBox="1"/>
          <p:nvPr/>
        </p:nvSpPr>
        <p:spPr>
          <a:xfrm rot="5400000">
            <a:off x="8304040" y="3329432"/>
            <a:ext cx="81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Jun 2006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3BA6954-6D33-2847-A015-04CEB709D682}"/>
              </a:ext>
            </a:extLst>
          </p:cNvPr>
          <p:cNvSpPr/>
          <p:nvPr/>
        </p:nvSpPr>
        <p:spPr>
          <a:xfrm>
            <a:off x="8727881" y="2329811"/>
            <a:ext cx="1101215" cy="6005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Simulation work and Tool Development for Halo 3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B074149-9B1C-E544-9F37-7D9A2B966F84}"/>
              </a:ext>
            </a:extLst>
          </p:cNvPr>
          <p:cNvCxnSpPr>
            <a:cxnSpLocks/>
          </p:cNvCxnSpPr>
          <p:nvPr/>
        </p:nvCxnSpPr>
        <p:spPr>
          <a:xfrm>
            <a:off x="9816066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1D1B761-AF50-DE47-BC38-3E967398FEC3}"/>
              </a:ext>
            </a:extLst>
          </p:cNvPr>
          <p:cNvSpPr txBox="1"/>
          <p:nvPr/>
        </p:nvSpPr>
        <p:spPr>
          <a:xfrm rot="5400000">
            <a:off x="9410107" y="3337886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2007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74437D1-07B0-9840-B170-5754ED26F4C3}"/>
              </a:ext>
            </a:extLst>
          </p:cNvPr>
          <p:cNvSpPr/>
          <p:nvPr/>
        </p:nvSpPr>
        <p:spPr>
          <a:xfrm rot="5400000">
            <a:off x="9739164" y="2425991"/>
            <a:ext cx="594988" cy="4081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Research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4FD18DB-08D8-6D4E-9C0A-F1B83A3DF34F}"/>
              </a:ext>
            </a:extLst>
          </p:cNvPr>
          <p:cNvCxnSpPr>
            <a:cxnSpLocks/>
          </p:cNvCxnSpPr>
          <p:nvPr/>
        </p:nvCxnSpPr>
        <p:spPr>
          <a:xfrm>
            <a:off x="10216597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2956E91-EC77-354E-BC9F-2EA091AF68F4}"/>
              </a:ext>
            </a:extLst>
          </p:cNvPr>
          <p:cNvSpPr txBox="1"/>
          <p:nvPr/>
        </p:nvSpPr>
        <p:spPr>
          <a:xfrm rot="5400000">
            <a:off x="9797788" y="3350735"/>
            <a:ext cx="860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May 2007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E741C53-1C0E-C546-81CD-6D70E0C0D1E1}"/>
              </a:ext>
            </a:extLst>
          </p:cNvPr>
          <p:cNvSpPr/>
          <p:nvPr/>
        </p:nvSpPr>
        <p:spPr>
          <a:xfrm>
            <a:off x="10236487" y="2329811"/>
            <a:ext cx="525191" cy="6005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Work with </a:t>
            </a:r>
            <a:r>
              <a:rPr lang="en-US" sz="800" dirty="0" err="1"/>
              <a:t>Bungie</a:t>
            </a:r>
            <a:endParaRPr lang="en-US" sz="800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C9E6877-FB68-D44A-9676-DFBE60790C58}"/>
              </a:ext>
            </a:extLst>
          </p:cNvPr>
          <p:cNvCxnSpPr>
            <a:cxnSpLocks/>
          </p:cNvCxnSpPr>
          <p:nvPr/>
        </p:nvCxnSpPr>
        <p:spPr>
          <a:xfrm>
            <a:off x="10753845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A449F966-C7A4-C743-BB39-3423A3BFCC8F}"/>
              </a:ext>
            </a:extLst>
          </p:cNvPr>
          <p:cNvSpPr txBox="1"/>
          <p:nvPr/>
        </p:nvSpPr>
        <p:spPr>
          <a:xfrm rot="5400000">
            <a:off x="10382037" y="3303734"/>
            <a:ext cx="7664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Jul 2007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A71BAEF-1329-104D-89BA-71CB35B68310}"/>
              </a:ext>
            </a:extLst>
          </p:cNvPr>
          <p:cNvSpPr/>
          <p:nvPr/>
        </p:nvSpPr>
        <p:spPr>
          <a:xfrm>
            <a:off x="10772066" y="2329811"/>
            <a:ext cx="647936" cy="6005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Tool Develop</a:t>
            </a:r>
          </a:p>
          <a:p>
            <a:pPr algn="ctr"/>
            <a:r>
              <a:rPr lang="en-US" sz="800" dirty="0"/>
              <a:t>(Halo 3)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FC1E418-F697-4F41-8324-99C6AB50BD3E}"/>
              </a:ext>
            </a:extLst>
          </p:cNvPr>
          <p:cNvCxnSpPr>
            <a:cxnSpLocks/>
          </p:cNvCxnSpPr>
          <p:nvPr/>
        </p:nvCxnSpPr>
        <p:spPr>
          <a:xfrm>
            <a:off x="11414245" y="294941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5CCA0A49-728F-1942-892B-EC484E290F0A}"/>
              </a:ext>
            </a:extLst>
          </p:cNvPr>
          <p:cNvSpPr txBox="1"/>
          <p:nvPr/>
        </p:nvSpPr>
        <p:spPr>
          <a:xfrm rot="5400000">
            <a:off x="11003965" y="3342206"/>
            <a:ext cx="8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Nov 2007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0D13FF1-C81D-1B4D-ABA6-CAA8A398206C}"/>
              </a:ext>
            </a:extLst>
          </p:cNvPr>
          <p:cNvSpPr/>
          <p:nvPr/>
        </p:nvSpPr>
        <p:spPr>
          <a:xfrm rot="5400000">
            <a:off x="5199248" y="2449791"/>
            <a:ext cx="594988" cy="36059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Research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E4182B2-D338-E94C-8995-DDC5238FB6F6}"/>
              </a:ext>
            </a:extLst>
          </p:cNvPr>
          <p:cNvCxnSpPr>
            <a:cxnSpLocks/>
          </p:cNvCxnSpPr>
          <p:nvPr/>
        </p:nvCxnSpPr>
        <p:spPr>
          <a:xfrm>
            <a:off x="5301516" y="2946304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05931525-94AC-954A-9948-E805F1CCFAA9}"/>
              </a:ext>
            </a:extLst>
          </p:cNvPr>
          <p:cNvSpPr txBox="1"/>
          <p:nvPr/>
        </p:nvSpPr>
        <p:spPr>
          <a:xfrm rot="5400000">
            <a:off x="4881160" y="3339092"/>
            <a:ext cx="843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Sep 2004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56CDDEF-A9DE-AF4E-A17E-5E6B361821E8}"/>
              </a:ext>
            </a:extLst>
          </p:cNvPr>
          <p:cNvSpPr/>
          <p:nvPr/>
        </p:nvSpPr>
        <p:spPr>
          <a:xfrm rot="5400000">
            <a:off x="4839777" y="2449791"/>
            <a:ext cx="594988" cy="36059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Halo 2 Beta Test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625D8F8-1360-F44C-9264-07850376049A}"/>
              </a:ext>
            </a:extLst>
          </p:cNvPr>
          <p:cNvCxnSpPr>
            <a:cxnSpLocks/>
          </p:cNvCxnSpPr>
          <p:nvPr/>
        </p:nvCxnSpPr>
        <p:spPr>
          <a:xfrm flipV="1">
            <a:off x="5227806" y="4867818"/>
            <a:ext cx="5951864" cy="163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53C07069-2E7E-9B46-932F-AA3D909B1F7F}"/>
              </a:ext>
            </a:extLst>
          </p:cNvPr>
          <p:cNvSpPr/>
          <p:nvPr/>
        </p:nvSpPr>
        <p:spPr>
          <a:xfrm>
            <a:off x="6172159" y="4264662"/>
            <a:ext cx="616325" cy="6031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/>
              <a:t>AdCenter</a:t>
            </a:r>
            <a:r>
              <a:rPr lang="en-US" sz="800" dirty="0"/>
              <a:t> Compete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75D54CA-6BE3-FD40-9B2B-218C81C6241E}"/>
              </a:ext>
            </a:extLst>
          </p:cNvPr>
          <p:cNvCxnSpPr>
            <a:cxnSpLocks/>
          </p:cNvCxnSpPr>
          <p:nvPr/>
        </p:nvCxnSpPr>
        <p:spPr>
          <a:xfrm>
            <a:off x="6149343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AA8C9D2-3D7A-FF47-8A5A-25A3DC101EDC}"/>
              </a:ext>
            </a:extLst>
          </p:cNvPr>
          <p:cNvCxnSpPr>
            <a:cxnSpLocks/>
          </p:cNvCxnSpPr>
          <p:nvPr/>
        </p:nvCxnSpPr>
        <p:spPr>
          <a:xfrm>
            <a:off x="6788154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0B749D83-A17A-8441-930C-FD6C8B9E99B0}"/>
              </a:ext>
            </a:extLst>
          </p:cNvPr>
          <p:cNvSpPr txBox="1"/>
          <p:nvPr/>
        </p:nvSpPr>
        <p:spPr>
          <a:xfrm rot="5400000">
            <a:off x="5750140" y="5239884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F6648D5-C052-514B-886F-47D27419CF91}"/>
              </a:ext>
            </a:extLst>
          </p:cNvPr>
          <p:cNvSpPr txBox="1"/>
          <p:nvPr/>
        </p:nvSpPr>
        <p:spPr>
          <a:xfrm rot="5400000">
            <a:off x="6359343" y="5278356"/>
            <a:ext cx="860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May 2007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428B5C7-BFAA-F745-8697-153A1F475000}"/>
              </a:ext>
            </a:extLst>
          </p:cNvPr>
          <p:cNvSpPr/>
          <p:nvPr/>
        </p:nvSpPr>
        <p:spPr>
          <a:xfrm>
            <a:off x="6798644" y="4264662"/>
            <a:ext cx="624527" cy="60315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Offline Evaluation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D52FC8F-6D65-0C44-8C74-273F9C332398}"/>
              </a:ext>
            </a:extLst>
          </p:cNvPr>
          <p:cNvCxnSpPr>
            <a:cxnSpLocks/>
          </p:cNvCxnSpPr>
          <p:nvPr/>
        </p:nvCxnSpPr>
        <p:spPr>
          <a:xfrm>
            <a:off x="7432963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BF0E6CF6-1B6D-0145-9E41-E28001C09A7E}"/>
              </a:ext>
            </a:extLst>
          </p:cNvPr>
          <p:cNvSpPr txBox="1"/>
          <p:nvPr/>
        </p:nvSpPr>
        <p:spPr>
          <a:xfrm rot="5400000">
            <a:off x="7016195" y="5274036"/>
            <a:ext cx="85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Aug 2007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27A5BF5-239F-7840-A35A-73EB08AF21D0}"/>
              </a:ext>
            </a:extLst>
          </p:cNvPr>
          <p:cNvSpPr/>
          <p:nvPr/>
        </p:nvSpPr>
        <p:spPr>
          <a:xfrm>
            <a:off x="7441986" y="4265961"/>
            <a:ext cx="1101215" cy="6005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Working with Development Team on scalable Training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6289382-C834-7A4F-B739-14CA56E2959D}"/>
              </a:ext>
            </a:extLst>
          </p:cNvPr>
          <p:cNvCxnSpPr>
            <a:cxnSpLocks/>
          </p:cNvCxnSpPr>
          <p:nvPr/>
        </p:nvCxnSpPr>
        <p:spPr>
          <a:xfrm>
            <a:off x="8545379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5DABF1C8-4919-4F4B-B881-6C7ED56634A2}"/>
              </a:ext>
            </a:extLst>
          </p:cNvPr>
          <p:cNvSpPr txBox="1"/>
          <p:nvPr/>
        </p:nvSpPr>
        <p:spPr>
          <a:xfrm rot="5400000">
            <a:off x="8139418" y="5278356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2008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C17800A-84EF-9B4B-938A-4D5FF61C6DC2}"/>
              </a:ext>
            </a:extLst>
          </p:cNvPr>
          <p:cNvSpPr/>
          <p:nvPr/>
        </p:nvSpPr>
        <p:spPr>
          <a:xfrm>
            <a:off x="8556324" y="4265961"/>
            <a:ext cx="558800" cy="60055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Research Analysis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E429A79-4AA8-F74B-98D2-0AC32BB53A9B}"/>
              </a:ext>
            </a:extLst>
          </p:cNvPr>
          <p:cNvCxnSpPr>
            <a:cxnSpLocks/>
          </p:cNvCxnSpPr>
          <p:nvPr/>
        </p:nvCxnSpPr>
        <p:spPr>
          <a:xfrm>
            <a:off x="9128555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9A162A7C-41F5-0648-B965-CF74F8BA0BD5}"/>
              </a:ext>
            </a:extLst>
          </p:cNvPr>
          <p:cNvSpPr txBox="1"/>
          <p:nvPr/>
        </p:nvSpPr>
        <p:spPr>
          <a:xfrm rot="5400000">
            <a:off x="8731051" y="5265582"/>
            <a:ext cx="81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Jun 2008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F01904C-B945-2E40-B53A-E92FFF3ABA52}"/>
              </a:ext>
            </a:extLst>
          </p:cNvPr>
          <p:cNvSpPr/>
          <p:nvPr/>
        </p:nvSpPr>
        <p:spPr>
          <a:xfrm>
            <a:off x="9124411" y="4265961"/>
            <a:ext cx="1101215" cy="6005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Development of Tools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BB53F00-7BB3-D843-BC98-017272142FFB}"/>
              </a:ext>
            </a:extLst>
          </p:cNvPr>
          <p:cNvCxnSpPr>
            <a:cxnSpLocks/>
          </p:cNvCxnSpPr>
          <p:nvPr/>
        </p:nvCxnSpPr>
        <p:spPr>
          <a:xfrm>
            <a:off x="10212596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4DC0886F-6141-2242-88F5-44F645BE33B0}"/>
              </a:ext>
            </a:extLst>
          </p:cNvPr>
          <p:cNvSpPr txBox="1"/>
          <p:nvPr/>
        </p:nvSpPr>
        <p:spPr>
          <a:xfrm rot="5400000">
            <a:off x="9802318" y="5274036"/>
            <a:ext cx="84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Dec 2008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CE7F75C-7AFB-8C42-A4C7-4978CEB029BC}"/>
              </a:ext>
            </a:extLst>
          </p:cNvPr>
          <p:cNvSpPr/>
          <p:nvPr/>
        </p:nvSpPr>
        <p:spPr>
          <a:xfrm>
            <a:off x="10236777" y="4265961"/>
            <a:ext cx="525191" cy="60055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Beta Test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52E387A0-4B23-304A-8C57-5F77C4AF1151}"/>
              </a:ext>
            </a:extLst>
          </p:cNvPr>
          <p:cNvCxnSpPr>
            <a:cxnSpLocks/>
          </p:cNvCxnSpPr>
          <p:nvPr/>
        </p:nvCxnSpPr>
        <p:spPr>
          <a:xfrm>
            <a:off x="10754135" y="4885568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0E457EDD-09A6-4747-93C1-57BFF4863046}"/>
              </a:ext>
            </a:extLst>
          </p:cNvPr>
          <p:cNvSpPr txBox="1"/>
          <p:nvPr/>
        </p:nvSpPr>
        <p:spPr>
          <a:xfrm rot="5400000">
            <a:off x="10348176" y="5239884"/>
            <a:ext cx="834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 2009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1F8C4F4-7C70-7644-B67E-E7CA119B9519}"/>
              </a:ext>
            </a:extLst>
          </p:cNvPr>
          <p:cNvSpPr/>
          <p:nvPr/>
        </p:nvSpPr>
        <p:spPr>
          <a:xfrm>
            <a:off x="5536714" y="4264662"/>
            <a:ext cx="616325" cy="6031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Problem Identify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E2FA532-E253-E145-A071-B809F8F6A712}"/>
              </a:ext>
            </a:extLst>
          </p:cNvPr>
          <p:cNvCxnSpPr>
            <a:cxnSpLocks/>
          </p:cNvCxnSpPr>
          <p:nvPr/>
        </p:nvCxnSpPr>
        <p:spPr>
          <a:xfrm>
            <a:off x="5541247" y="4885111"/>
            <a:ext cx="0" cy="1299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B815F6DA-673A-3643-AB74-4EC07E28896D}"/>
              </a:ext>
            </a:extLst>
          </p:cNvPr>
          <p:cNvSpPr txBox="1"/>
          <p:nvPr/>
        </p:nvSpPr>
        <p:spPr>
          <a:xfrm rot="5400000">
            <a:off x="5133739" y="5277899"/>
            <a:ext cx="817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Jan 2007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04E1E5D-4BA6-634C-8D0B-6382240DC751}"/>
              </a:ext>
            </a:extLst>
          </p:cNvPr>
          <p:cNvSpPr txBox="1"/>
          <p:nvPr/>
        </p:nvSpPr>
        <p:spPr>
          <a:xfrm>
            <a:off x="817466" y="2486665"/>
            <a:ext cx="328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TrueSkill (41 months)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00E14BEC-A732-2C45-86B8-A43B04DB52CF}"/>
              </a:ext>
            </a:extLst>
          </p:cNvPr>
          <p:cNvSpPr txBox="1"/>
          <p:nvPr/>
        </p:nvSpPr>
        <p:spPr>
          <a:xfrm>
            <a:off x="817466" y="4394219"/>
            <a:ext cx="3979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 predictor (28 months)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2E4DA98-04F6-B141-A18C-1B5EBFC99C05}"/>
              </a:ext>
            </a:extLst>
          </p:cNvPr>
          <p:cNvSpPr txBox="1"/>
          <p:nvPr/>
        </p:nvSpPr>
        <p:spPr>
          <a:xfrm>
            <a:off x="838200" y="1370440"/>
            <a:ext cx="9074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Microsoft examples, Ralf </a:t>
            </a:r>
            <a:r>
              <a:rPr lang="en-US" sz="2800" dirty="0" err="1"/>
              <a:t>Herbrich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9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</TotalTime>
  <Words>324</Words>
  <Application>Microsoft Macintosh PowerPoint</Application>
  <PresentationFormat>Widescreen</PresentationFormat>
  <Paragraphs>98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 practitioner’s perspective on  Artificial Intelligence</vt:lpstr>
      <vt:lpstr>Background</vt:lpstr>
      <vt:lpstr>Artificial Intelligence is…</vt:lpstr>
      <vt:lpstr>…ubiquitous and mundane</vt:lpstr>
      <vt:lpstr>PowerPoint Presentation</vt:lpstr>
      <vt:lpstr>Do I need AI/ML?</vt:lpstr>
      <vt:lpstr>ML projects in production</vt:lpstr>
      <vt:lpstr>Timelines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for Prime Membership  and Engagement Worldwide</dc:title>
  <dc:creator>Microsoft Office User</dc:creator>
  <cp:lastModifiedBy>Microsoft Office User</cp:lastModifiedBy>
  <cp:revision>325</cp:revision>
  <dcterms:created xsi:type="dcterms:W3CDTF">2017-10-17T18:42:54Z</dcterms:created>
  <dcterms:modified xsi:type="dcterms:W3CDTF">2018-07-30T11:52:21Z</dcterms:modified>
</cp:coreProperties>
</file>