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82">
          <p15:clr>
            <a:srgbClr val="747775"/>
          </p15:clr>
        </p15:guide>
        <p15:guide id="2" pos="953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45" d="100"/>
          <a:sy n="45" d="100"/>
        </p:scale>
        <p:origin x="1144" y="-6560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6627" y="685800"/>
            <a:ext cx="2425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32074" y="6196323"/>
            <a:ext cx="28212000" cy="17081700"/>
          </a:xfrm>
          <a:prstGeom prst="rect">
            <a:avLst/>
          </a:prstGeom>
        </p:spPr>
        <p:txBody>
          <a:bodyPr spcFirstLastPara="1" wrap="square" lIns="455425" tIns="455425" rIns="455425" bIns="455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032046" y="23585474"/>
            <a:ext cx="28212000" cy="65961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032046" y="9205128"/>
            <a:ext cx="28212000" cy="16340100"/>
          </a:xfrm>
          <a:prstGeom prst="rect">
            <a:avLst/>
          </a:prstGeom>
        </p:spPr>
        <p:txBody>
          <a:bodyPr spcFirstLastPara="1" wrap="square" lIns="455425" tIns="455425" rIns="455425" bIns="455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032046" y="26232690"/>
            <a:ext cx="28212000" cy="108252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marL="457200" lvl="0" indent="-800100" algn="ctr">
              <a:spcBef>
                <a:spcPts val="0"/>
              </a:spcBef>
              <a:spcAft>
                <a:spcPts val="0"/>
              </a:spcAft>
              <a:buSzPts val="9000"/>
              <a:buChar char="●"/>
              <a:defRPr/>
            </a:lvl1pPr>
            <a:lvl2pPr marL="914400" lvl="1" indent="-673100" algn="ctr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2pPr>
            <a:lvl3pPr marL="1371600" lvl="2" indent="-673100" algn="ctr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3pPr>
            <a:lvl4pPr marL="1828800" lvl="3" indent="-673100" algn="ctr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4pPr>
            <a:lvl5pPr marL="2286000" lvl="4" indent="-673100" algn="ctr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5pPr>
            <a:lvl6pPr marL="2743200" lvl="5" indent="-673100" algn="ctr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6pPr>
            <a:lvl7pPr marL="3200400" lvl="6" indent="-673100" algn="ctr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7pPr>
            <a:lvl8pPr marL="3657600" lvl="7" indent="-673100" algn="ctr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8pPr>
            <a:lvl9pPr marL="4114800" lvl="8" indent="-673100" algn="ctr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032046" y="17899287"/>
            <a:ext cx="28212000" cy="70053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032046" y="3703480"/>
            <a:ext cx="28212000" cy="47661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032046" y="9590851"/>
            <a:ext cx="28212000" cy="284310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marL="457200" lvl="0" indent="-800100">
              <a:spcBef>
                <a:spcPts val="0"/>
              </a:spcBef>
              <a:spcAft>
                <a:spcPts val="0"/>
              </a:spcAft>
              <a:buSzPts val="9000"/>
              <a:buChar char="●"/>
              <a:defRPr/>
            </a:lvl1pPr>
            <a:lvl2pPr marL="914400" lvl="1" indent="-6731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2pPr>
            <a:lvl3pPr marL="1371600" lvl="2" indent="-6731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3pPr>
            <a:lvl4pPr marL="1828800" lvl="3" indent="-6731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4pPr>
            <a:lvl5pPr marL="2286000" lvl="4" indent="-6731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5pPr>
            <a:lvl6pPr marL="2743200" lvl="5" indent="-6731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6pPr>
            <a:lvl7pPr marL="3200400" lvl="6" indent="-6731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7pPr>
            <a:lvl8pPr marL="3657600" lvl="7" indent="-6731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8pPr>
            <a:lvl9pPr marL="4114800" lvl="8" indent="-6731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032046" y="3703480"/>
            <a:ext cx="28212000" cy="47661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032046" y="9590851"/>
            <a:ext cx="13243800" cy="284310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marL="457200" lvl="0" indent="-673100">
              <a:spcBef>
                <a:spcPts val="0"/>
              </a:spcBef>
              <a:spcAft>
                <a:spcPts val="0"/>
              </a:spcAft>
              <a:buSzPts val="7000"/>
              <a:buChar char="●"/>
              <a:defRPr sz="7000"/>
            </a:lvl1pPr>
            <a:lvl2pPr marL="914400" lvl="1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2pPr>
            <a:lvl3pPr marL="1371600" lvl="2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3pPr>
            <a:lvl4pPr marL="1828800" lvl="3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4pPr>
            <a:lvl5pPr marL="2286000" lvl="4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5pPr>
            <a:lvl6pPr marL="2743200" lvl="5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6pPr>
            <a:lvl7pPr marL="3200400" lvl="6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7pPr>
            <a:lvl8pPr marL="3657600" lvl="7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8pPr>
            <a:lvl9pPr marL="4114800" lvl="8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6000191" y="9590851"/>
            <a:ext cx="13243800" cy="284310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marL="457200" lvl="0" indent="-673100">
              <a:spcBef>
                <a:spcPts val="0"/>
              </a:spcBef>
              <a:spcAft>
                <a:spcPts val="0"/>
              </a:spcAft>
              <a:buSzPts val="7000"/>
              <a:buChar char="●"/>
              <a:defRPr sz="7000"/>
            </a:lvl1pPr>
            <a:lvl2pPr marL="914400" lvl="1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2pPr>
            <a:lvl3pPr marL="1371600" lvl="2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3pPr>
            <a:lvl4pPr marL="1828800" lvl="3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4pPr>
            <a:lvl5pPr marL="2286000" lvl="4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5pPr>
            <a:lvl6pPr marL="2743200" lvl="5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6pPr>
            <a:lvl7pPr marL="3200400" lvl="6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7pPr>
            <a:lvl8pPr marL="3657600" lvl="7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8pPr>
            <a:lvl9pPr marL="4114800" lvl="8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032046" y="3703480"/>
            <a:ext cx="28212000" cy="47661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032046" y="4623681"/>
            <a:ext cx="9297300" cy="6288900"/>
          </a:xfrm>
          <a:prstGeom prst="rect">
            <a:avLst/>
          </a:prstGeom>
        </p:spPr>
        <p:txBody>
          <a:bodyPr spcFirstLastPara="1" wrap="square" lIns="455425" tIns="455425" rIns="455425" bIns="455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032046" y="11564195"/>
            <a:ext cx="9297300" cy="264588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marL="457200" lvl="0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1pPr>
            <a:lvl2pPr marL="914400" lvl="1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2pPr>
            <a:lvl3pPr marL="1371600" lvl="2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3pPr>
            <a:lvl4pPr marL="1828800" lvl="3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4pPr>
            <a:lvl5pPr marL="2286000" lvl="4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5pPr>
            <a:lvl6pPr marL="2743200" lvl="5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6pPr>
            <a:lvl7pPr marL="3200400" lvl="6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7pPr>
            <a:lvl8pPr marL="3657600" lvl="7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8pPr>
            <a:lvl9pPr marL="4114800" lvl="8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623229" y="3746130"/>
            <a:ext cx="21084000" cy="34043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1pPr>
            <a:lvl2pPr lvl="1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2pPr>
            <a:lvl3pPr lvl="2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3pPr>
            <a:lvl4pPr lvl="3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4pPr>
            <a:lvl5pPr lvl="4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5pPr>
            <a:lvl6pPr lvl="5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6pPr>
            <a:lvl7pPr lvl="6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7pPr>
            <a:lvl8pPr lvl="7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8pPr>
            <a:lvl9pPr lvl="8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5138000" y="-1040"/>
            <a:ext cx="15138000" cy="4280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5425" tIns="455425" rIns="455425" bIns="455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79077" y="10262433"/>
            <a:ext cx="13393800" cy="12335700"/>
          </a:xfrm>
          <a:prstGeom prst="rect">
            <a:avLst/>
          </a:prstGeom>
        </p:spPr>
        <p:txBody>
          <a:bodyPr spcFirstLastPara="1" wrap="square" lIns="455425" tIns="455425" rIns="455425" bIns="455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879077" y="23327077"/>
            <a:ext cx="13393800" cy="102786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6354801" y="6025723"/>
            <a:ext cx="12704400" cy="307506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marL="457200" lvl="0" indent="-800100">
              <a:spcBef>
                <a:spcPts val="0"/>
              </a:spcBef>
              <a:spcAft>
                <a:spcPts val="0"/>
              </a:spcAft>
              <a:buSzPts val="9000"/>
              <a:buChar char="●"/>
              <a:defRPr/>
            </a:lvl1pPr>
            <a:lvl2pPr marL="914400" lvl="1" indent="-6731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2pPr>
            <a:lvl3pPr marL="1371600" lvl="2" indent="-6731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3pPr>
            <a:lvl4pPr marL="1828800" lvl="3" indent="-6731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4pPr>
            <a:lvl5pPr marL="2286000" lvl="4" indent="-6731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5pPr>
            <a:lvl6pPr marL="2743200" lvl="5" indent="-6731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6pPr>
            <a:lvl7pPr marL="3200400" lvl="6" indent="-6731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7pPr>
            <a:lvl8pPr marL="3657600" lvl="7" indent="-6731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8pPr>
            <a:lvl9pPr marL="4114800" lvl="8" indent="-6731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032046" y="35206675"/>
            <a:ext cx="19862100" cy="50355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2046" y="3703480"/>
            <a:ext cx="28212000" cy="47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25" tIns="455425" rIns="455425" bIns="455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2046" y="9590851"/>
            <a:ext cx="28212000" cy="284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25" tIns="455425" rIns="455425" bIns="455425" anchor="t" anchorCtr="0">
            <a:normAutofit/>
          </a:bodyPr>
          <a:lstStyle>
            <a:lvl1pPr marL="457200" lvl="0" indent="-800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Char char="●"/>
              <a:defRPr sz="9000">
                <a:solidFill>
                  <a:schemeClr val="dk2"/>
                </a:solidFill>
              </a:defRPr>
            </a:lvl1pPr>
            <a:lvl2pPr marL="914400" lvl="1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○"/>
              <a:defRPr sz="7000">
                <a:solidFill>
                  <a:schemeClr val="dk2"/>
                </a:solidFill>
              </a:defRPr>
            </a:lvl2pPr>
            <a:lvl3pPr marL="1371600" lvl="2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■"/>
              <a:defRPr sz="7000">
                <a:solidFill>
                  <a:schemeClr val="dk2"/>
                </a:solidFill>
              </a:defRPr>
            </a:lvl3pPr>
            <a:lvl4pPr marL="1828800" lvl="3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●"/>
              <a:defRPr sz="7000">
                <a:solidFill>
                  <a:schemeClr val="dk2"/>
                </a:solidFill>
              </a:defRPr>
            </a:lvl4pPr>
            <a:lvl5pPr marL="2286000" lvl="4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○"/>
              <a:defRPr sz="7000">
                <a:solidFill>
                  <a:schemeClr val="dk2"/>
                </a:solidFill>
              </a:defRPr>
            </a:lvl5pPr>
            <a:lvl6pPr marL="2743200" lvl="5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■"/>
              <a:defRPr sz="7000">
                <a:solidFill>
                  <a:schemeClr val="dk2"/>
                </a:solidFill>
              </a:defRPr>
            </a:lvl6pPr>
            <a:lvl7pPr marL="3200400" lvl="6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●"/>
              <a:defRPr sz="7000">
                <a:solidFill>
                  <a:schemeClr val="dk2"/>
                </a:solidFill>
              </a:defRPr>
            </a:lvl7pPr>
            <a:lvl8pPr marL="3657600" lvl="7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○"/>
              <a:defRPr sz="7000">
                <a:solidFill>
                  <a:schemeClr val="dk2"/>
                </a:solidFill>
              </a:defRPr>
            </a:lvl8pPr>
            <a:lvl9pPr marL="4114800" lvl="8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■"/>
              <a:defRPr sz="7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 algn="r">
              <a:buNone/>
              <a:defRPr sz="5000">
                <a:solidFill>
                  <a:schemeClr val="dk2"/>
                </a:solidFill>
              </a:defRPr>
            </a:lvl1pPr>
            <a:lvl2pPr lvl="1" algn="r">
              <a:buNone/>
              <a:defRPr sz="5000">
                <a:solidFill>
                  <a:schemeClr val="dk2"/>
                </a:solidFill>
              </a:defRPr>
            </a:lvl2pPr>
            <a:lvl3pPr lvl="2" algn="r">
              <a:buNone/>
              <a:defRPr sz="5000">
                <a:solidFill>
                  <a:schemeClr val="dk2"/>
                </a:solidFill>
              </a:defRPr>
            </a:lvl3pPr>
            <a:lvl4pPr lvl="3" algn="r">
              <a:buNone/>
              <a:defRPr sz="5000">
                <a:solidFill>
                  <a:schemeClr val="dk2"/>
                </a:solidFill>
              </a:defRPr>
            </a:lvl4pPr>
            <a:lvl5pPr lvl="4" algn="r">
              <a:buNone/>
              <a:defRPr sz="5000">
                <a:solidFill>
                  <a:schemeClr val="dk2"/>
                </a:solidFill>
              </a:defRPr>
            </a:lvl5pPr>
            <a:lvl6pPr lvl="5" algn="r">
              <a:buNone/>
              <a:defRPr sz="5000">
                <a:solidFill>
                  <a:schemeClr val="dk2"/>
                </a:solidFill>
              </a:defRPr>
            </a:lvl6pPr>
            <a:lvl7pPr lvl="6" algn="r">
              <a:buNone/>
              <a:defRPr sz="5000">
                <a:solidFill>
                  <a:schemeClr val="dk2"/>
                </a:solidFill>
              </a:defRPr>
            </a:lvl7pPr>
            <a:lvl8pPr lvl="7" algn="r">
              <a:buNone/>
              <a:defRPr sz="5000">
                <a:solidFill>
                  <a:schemeClr val="dk2"/>
                </a:solidFill>
              </a:defRPr>
            </a:lvl8pPr>
            <a:lvl9pPr lvl="8" algn="r">
              <a:buNone/>
              <a:defRPr sz="5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2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1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tiff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8.tiff"/><Relationship Id="rId23" Type="http://schemas.openxmlformats.org/officeDocument/2006/relationships/image" Target="../media/image17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hyperlink" Target="https://www.amazon.science/publications/best-of-three-worlds-adaptive-experimentation-for-digital-marketing-in-practice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7.tiff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918275" cy="19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8766500" y="0"/>
            <a:ext cx="6176400" cy="923400"/>
          </a:xfrm>
          <a:prstGeom prst="rect">
            <a:avLst/>
          </a:prstGeom>
          <a:solidFill>
            <a:srgbClr val="B99B4B"/>
          </a:solidFill>
          <a:ln w="9525" cap="flat" cmpd="sng">
            <a:solidFill>
              <a:srgbClr val="B9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Track</a:t>
            </a:r>
            <a:endParaRPr sz="480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2372850" y="1601075"/>
            <a:ext cx="180147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4942900" y="0"/>
            <a:ext cx="15333000" cy="9234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  <a:r>
              <a:rPr lang="en-GB" sz="4800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en-GB" sz="48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Recommendation</a:t>
            </a:r>
            <a:endParaRPr sz="480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DFF4BF-D58A-EF68-3877-14E5C80EFAB4}"/>
              </a:ext>
            </a:extLst>
          </p:cNvPr>
          <p:cNvSpPr/>
          <p:nvPr/>
        </p:nvSpPr>
        <p:spPr>
          <a:xfrm>
            <a:off x="1008909" y="2244178"/>
            <a:ext cx="28249457" cy="38674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122">
            <a:extLst>
              <a:ext uri="{FF2B5EF4-FFF2-40B4-BE49-F238E27FC236}">
                <a16:creationId xmlns:a16="http://schemas.microsoft.com/office/drawing/2014/main" id="{FE138D95-0390-5E69-CDE3-4CD8B704B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903" y="1978709"/>
            <a:ext cx="25155469" cy="268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874" tIns="252184" rIns="100874" bIns="252184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7062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of three worlds: </a:t>
            </a:r>
            <a:endParaRPr lang="en-US" sz="7062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7062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Adaptive experimentation for digital marketing in practice</a:t>
            </a:r>
          </a:p>
        </p:txBody>
      </p:sp>
      <p:sp>
        <p:nvSpPr>
          <p:cNvPr id="4" name="Text Box 123">
            <a:extLst>
              <a:ext uri="{FF2B5EF4-FFF2-40B4-BE49-F238E27FC236}">
                <a16:creationId xmlns:a16="http://schemas.microsoft.com/office/drawing/2014/main" id="{1FB776F5-57A2-FB2B-0581-950601CC2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3" y="4538272"/>
            <a:ext cx="20178183" cy="126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74" tIns="100874" rIns="100874" bIns="10087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14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Tanner Fiez</a:t>
            </a:r>
            <a:r>
              <a:rPr lang="en-US" sz="4414" baseline="30000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1</a:t>
            </a:r>
            <a:r>
              <a:rPr lang="en-US" sz="4414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, </a:t>
            </a:r>
            <a:r>
              <a:rPr lang="en-US" sz="4414" dirty="0" err="1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Houssam</a:t>
            </a:r>
            <a:r>
              <a:rPr lang="en-US" sz="4414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 Nassif</a:t>
            </a:r>
            <a:r>
              <a:rPr lang="en-US" sz="4414" baseline="30000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2 </a:t>
            </a:r>
            <a:r>
              <a:rPr lang="en-US" sz="4414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, Lalit Jain</a:t>
            </a:r>
            <a:r>
              <a:rPr lang="en-US" sz="4414" baseline="30000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1,3 </a:t>
            </a:r>
          </a:p>
          <a:p>
            <a:pPr algn="ctr" eaLnBrk="1" hangingPunct="1"/>
            <a:r>
              <a:rPr lang="en-US" sz="4414" baseline="30000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1</a:t>
            </a:r>
            <a:r>
              <a:rPr lang="en-US" sz="4414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Amazon, </a:t>
            </a:r>
            <a:r>
              <a:rPr lang="en-US" sz="4414" baseline="30000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2</a:t>
            </a:r>
            <a:r>
              <a:rPr lang="en-US" sz="4414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Meta,</a:t>
            </a:r>
            <a:r>
              <a:rPr lang="en-US" sz="4414" baseline="30000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 3</a:t>
            </a:r>
            <a:r>
              <a:rPr lang="en-US" sz="4414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University of Washington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8F3884-3A9B-F0B5-4FD5-22A088EE0A6A}"/>
              </a:ext>
            </a:extLst>
          </p:cNvPr>
          <p:cNvSpPr/>
          <p:nvPr/>
        </p:nvSpPr>
        <p:spPr>
          <a:xfrm>
            <a:off x="1008910" y="6441320"/>
            <a:ext cx="14124728" cy="100890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38" tIns="25218" rIns="50438" bIns="25218" rtlCol="0" anchor="ctr"/>
          <a:lstStyle/>
          <a:p>
            <a:pPr algn="ctr"/>
            <a:r>
              <a:rPr lang="en-US" sz="3972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Motivating Case Study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C56065-6B39-D962-BD0A-15F644367C74}"/>
              </a:ext>
            </a:extLst>
          </p:cNvPr>
          <p:cNvGrpSpPr/>
          <p:nvPr/>
        </p:nvGrpSpPr>
        <p:grpSpPr>
          <a:xfrm>
            <a:off x="1469765" y="7646754"/>
            <a:ext cx="13451771" cy="15400955"/>
            <a:chOff x="1332086" y="6149066"/>
            <a:chExt cx="12191678" cy="139582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E94B10-BE2E-CDBE-E1FD-EC0661E1D2C1}"/>
                </a:ext>
              </a:extLst>
            </p:cNvPr>
            <p:cNvSpPr txBox="1"/>
            <p:nvPr/>
          </p:nvSpPr>
          <p:spPr>
            <a:xfrm>
              <a:off x="1542994" y="17453121"/>
              <a:ext cx="11980770" cy="26542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7368" tIns="37368" rIns="37368" bIns="37368" numCol="1" spcCol="38100" rtlCol="0" anchor="ctr">
              <a:spAutoFit/>
            </a:bodyPr>
            <a:lstStyle/>
            <a:p>
              <a:pPr marL="252249" indent="-252249" defTabSz="1793731" hangingPunct="0">
                <a:buFont typeface="Arial" panose="020B0604020202020204" pitchFamily="34" charset="0"/>
                <a:buChar char="•"/>
              </a:pPr>
              <a:r>
                <a:rPr lang="en-US" sz="309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rPr>
                <a:t>Marketer runs 2 week experiment using Thompson Sampling</a:t>
              </a:r>
            </a:p>
            <a:p>
              <a:pPr marL="252249" indent="-252249" defTabSz="1793731" hangingPunct="0">
                <a:buFont typeface="Arial" panose="020B0604020202020204" pitchFamily="34" charset="0"/>
                <a:buChar char="•"/>
              </a:pPr>
              <a:r>
                <a:rPr lang="en-US" sz="309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rPr>
                <a:t>Fails to have a significant t-test</a:t>
              </a:r>
            </a:p>
            <a:p>
              <a:pPr marL="252249" indent="-252249" defTabSz="1793731" hangingPunct="0">
                <a:buFont typeface="Arial" panose="020B0604020202020204" pitchFamily="34" charset="0"/>
                <a:buChar char="•"/>
              </a:pPr>
              <a:r>
                <a:rPr lang="en-US" sz="309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rPr>
                <a:t>Simpson’s Paradox:</a:t>
              </a:r>
              <a:r>
                <a:rPr lang="en-US" sz="309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rPr>
                <a:t> Empirical means, and posterior probability are misleading for decision making. </a:t>
              </a:r>
            </a:p>
            <a:p>
              <a:pPr marL="252249" indent="-252249" defTabSz="1793731" hangingPunct="0">
                <a:buFont typeface="Arial" panose="020B0604020202020204" pitchFamily="34" charset="0"/>
                <a:buChar char="•"/>
              </a:pPr>
              <a:r>
                <a:rPr lang="en-US" sz="309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rPr>
                <a:t>What they should have measured: </a:t>
              </a:r>
            </a:p>
            <a:p>
              <a:pPr marL="756724" lvl="1" indent="-252249" defTabSz="1793731" hangingPunct="0">
                <a:buFont typeface="Arial" panose="020B0604020202020204" pitchFamily="34" charset="0"/>
                <a:buChar char="•"/>
              </a:pPr>
              <a:r>
                <a:rPr lang="en-US" sz="309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rPr>
                <a:t>Cumulative Gain: </a:t>
              </a:r>
              <a:r>
                <a:rPr lang="en-US" sz="309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how much reward it would gain if it received all the traffic</a:t>
              </a:r>
              <a:endParaRPr lang="en-US" sz="309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350B1E-131D-9E35-5B1F-A406F4238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95094" y="6775227"/>
              <a:ext cx="5715000" cy="4572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5399F08-5854-6F2E-FA81-E58B70443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59564" y="11379228"/>
              <a:ext cx="10493909" cy="56863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7D2A726-C0A3-A9B7-4C10-3AE1B92E0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32086" y="6679897"/>
              <a:ext cx="5715000" cy="4572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22881A-543C-806C-F70C-EF3186B8097F}"/>
                </a:ext>
              </a:extLst>
            </p:cNvPr>
            <p:cNvSpPr txBox="1"/>
            <p:nvPr/>
          </p:nvSpPr>
          <p:spPr>
            <a:xfrm>
              <a:off x="2461234" y="6149066"/>
              <a:ext cx="3972151" cy="576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31" b="1" dirty="0">
                  <a:latin typeface="Calibri" panose="020F0502020204030204" pitchFamily="34" charset="0"/>
                  <a:cs typeface="Calibri" panose="020F0502020204030204" pitchFamily="34" charset="0"/>
                </a:rPr>
                <a:t>Daily Traffic Split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41802F-43F0-CA50-7924-946B42B3C44D}"/>
                </a:ext>
              </a:extLst>
            </p:cNvPr>
            <p:cNvSpPr txBox="1"/>
            <p:nvPr/>
          </p:nvSpPr>
          <p:spPr>
            <a:xfrm>
              <a:off x="8430688" y="6154438"/>
              <a:ext cx="4461148" cy="576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31" b="1" dirty="0">
                  <a:latin typeface="Calibri" panose="020F0502020204030204" pitchFamily="34" charset="0"/>
                  <a:cs typeface="Calibri" panose="020F0502020204030204" pitchFamily="34" charset="0"/>
                </a:rPr>
                <a:t>Daily Message Means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951F171-D4D0-B44F-42B7-2BEE633AF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95094" y="12645198"/>
              <a:ext cx="5715000" cy="4572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2C2E325-CA7D-DB76-5C91-0841E037D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4484" y="12645198"/>
              <a:ext cx="5714998" cy="4572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3AFEF9-E1D4-E78D-1E2E-B4853E2C81BA}"/>
                </a:ext>
              </a:extLst>
            </p:cNvPr>
            <p:cNvSpPr txBox="1"/>
            <p:nvPr/>
          </p:nvSpPr>
          <p:spPr>
            <a:xfrm>
              <a:off x="1735229" y="12110214"/>
              <a:ext cx="5579971" cy="576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31" b="1" dirty="0">
                  <a:latin typeface="Calibri" panose="020F0502020204030204" pitchFamily="34" charset="0"/>
                  <a:cs typeface="Calibri" panose="020F0502020204030204" pitchFamily="34" charset="0"/>
                </a:rPr>
                <a:t>Running Empirical Means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407176-0414-F526-7885-73D0DEFBCA15}"/>
                </a:ext>
              </a:extLst>
            </p:cNvPr>
            <p:cNvSpPr txBox="1"/>
            <p:nvPr/>
          </p:nvSpPr>
          <p:spPr>
            <a:xfrm>
              <a:off x="7506517" y="12142648"/>
              <a:ext cx="5774761" cy="576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31" b="1" dirty="0">
                  <a:latin typeface="Calibri" panose="020F0502020204030204" pitchFamily="34" charset="0"/>
                  <a:cs typeface="Calibri" panose="020F0502020204030204" pitchFamily="34" charset="0"/>
                </a:rPr>
                <a:t>Normalized Cumulative Gain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FC5DF69-AD32-F1ED-5A81-A10D1A1B05D0}"/>
              </a:ext>
            </a:extLst>
          </p:cNvPr>
          <p:cNvSpPr/>
          <p:nvPr/>
        </p:nvSpPr>
        <p:spPr>
          <a:xfrm>
            <a:off x="1007764" y="23696305"/>
            <a:ext cx="14301033" cy="100890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38" tIns="25218" rIns="50438" bIns="25218" rtlCol="0" anchor="ctr"/>
          <a:lstStyle/>
          <a:p>
            <a:pPr algn="ctr"/>
            <a:r>
              <a:rPr lang="en-US" sz="3972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 Learned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D953B5-BF9E-9330-223F-17CE0005F191}"/>
              </a:ext>
            </a:extLst>
          </p:cNvPr>
          <p:cNvSpPr txBox="1"/>
          <p:nvPr/>
        </p:nvSpPr>
        <p:spPr>
          <a:xfrm>
            <a:off x="1299507" y="24916230"/>
            <a:ext cx="14179546" cy="2673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31" b="1" u="sng" dirty="0">
                <a:latin typeface="Calibri" panose="020F0502020204030204" pitchFamily="34" charset="0"/>
                <a:cs typeface="Calibri" panose="020F0502020204030204" pitchFamily="34" charset="0"/>
              </a:rPr>
              <a:t>Regret Minimization Isn’t Enough</a:t>
            </a:r>
          </a:p>
          <a:p>
            <a:pPr marL="378356" indent="-378356">
              <a:buFont typeface="Arial" panose="020B0604020202020204" pitchFamily="34" charset="0"/>
              <a:buChar char="•"/>
            </a:pPr>
            <a:r>
              <a:rPr lang="en-US" sz="3531" dirty="0">
                <a:latin typeface="Calibri" panose="020F0502020204030204" pitchFamily="34" charset="0"/>
                <a:cs typeface="Calibri" panose="020F0502020204030204" pitchFamily="34" charset="0"/>
              </a:rPr>
              <a:t>Inference is important</a:t>
            </a:r>
          </a:p>
          <a:p>
            <a:pPr marL="378356" indent="-378356">
              <a:buFont typeface="Arial" panose="020B0604020202020204" pitchFamily="34" charset="0"/>
              <a:buChar char="•"/>
            </a:pPr>
            <a:r>
              <a:rPr lang="en-US" sz="3531" i="1" dirty="0">
                <a:latin typeface="Calibri" panose="020F0502020204030204" pitchFamily="34" charset="0"/>
                <a:cs typeface="Calibri" panose="020F0502020204030204" pitchFamily="34" charset="0"/>
              </a:rPr>
              <a:t>Goal of experimentation is not just informing the current decision, but more importantly the next decision!</a:t>
            </a:r>
          </a:p>
          <a:p>
            <a:pPr marL="378356" indent="-378356">
              <a:buFont typeface="Arial" panose="020B0604020202020204" pitchFamily="34" charset="0"/>
              <a:buChar char="•"/>
            </a:pPr>
            <a:endParaRPr lang="en-US" sz="264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40A3E9-BC66-33BA-45E3-C2528E7C8D75}"/>
              </a:ext>
            </a:extLst>
          </p:cNvPr>
          <p:cNvSpPr txBox="1"/>
          <p:nvPr/>
        </p:nvSpPr>
        <p:spPr>
          <a:xfrm>
            <a:off x="1299506" y="27756581"/>
            <a:ext cx="13767415" cy="2265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31" b="1" u="sng" dirty="0">
                <a:latin typeface="Calibri" panose="020F0502020204030204" pitchFamily="34" charset="0"/>
                <a:cs typeface="Calibri" panose="020F0502020204030204" pitchFamily="34" charset="0"/>
              </a:rPr>
              <a:t>Be Wary of the Batch</a:t>
            </a:r>
          </a:p>
          <a:p>
            <a:pPr marL="378356" indent="-378356">
              <a:buFont typeface="Arial" panose="020B0604020202020204" pitchFamily="34" charset="0"/>
              <a:buChar char="•"/>
            </a:pPr>
            <a:r>
              <a:rPr lang="en-US" sz="3531" dirty="0">
                <a:latin typeface="Calibri" panose="020F0502020204030204" pitchFamily="34" charset="0"/>
                <a:cs typeface="Calibri" panose="020F0502020204030204" pitchFamily="34" charset="0"/>
              </a:rPr>
              <a:t>Batch updates can lead to early decisions that mislead adaptive algorithms</a:t>
            </a:r>
          </a:p>
          <a:p>
            <a:pPr marL="378356" indent="-378356">
              <a:buFont typeface="Arial" panose="020B0604020202020204" pitchFamily="34" charset="0"/>
              <a:buChar char="•"/>
            </a:pPr>
            <a:r>
              <a:rPr lang="en-US" sz="3531" dirty="0">
                <a:latin typeface="Calibri" panose="020F0502020204030204" pitchFamily="34" charset="0"/>
                <a:cs typeface="Calibri" panose="020F0502020204030204" pitchFamily="34" charset="0"/>
              </a:rPr>
              <a:t>Be robust to biases that occur due to infrequent batch updating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B4F904-65DE-69FF-E793-234402EDCCDE}"/>
              </a:ext>
            </a:extLst>
          </p:cNvPr>
          <p:cNvSpPr txBox="1"/>
          <p:nvPr/>
        </p:nvSpPr>
        <p:spPr>
          <a:xfrm>
            <a:off x="1263700" y="30719953"/>
            <a:ext cx="13839030" cy="335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31" b="1" u="sng" dirty="0">
                <a:latin typeface="Calibri" panose="020F0502020204030204" pitchFamily="34" charset="0"/>
                <a:cs typeface="Calibri" panose="020F0502020204030204" pitchFamily="34" charset="0"/>
              </a:rPr>
              <a:t>Identify the Counterfactual Best</a:t>
            </a:r>
          </a:p>
          <a:p>
            <a:pPr marL="378356" indent="-378356">
              <a:buFont typeface="Arial" panose="020B0604020202020204" pitchFamily="34" charset="0"/>
              <a:buChar char="•"/>
            </a:pPr>
            <a:r>
              <a:rPr lang="en-US" sz="3531" dirty="0">
                <a:latin typeface="Calibri" panose="020F0502020204030204" pitchFamily="34" charset="0"/>
                <a:cs typeface="Calibri" panose="020F0502020204030204" pitchFamily="34" charset="0"/>
              </a:rPr>
              <a:t>Empirical mean is poorly behaved, hard to understand and prone to Simpson’s Paradox</a:t>
            </a:r>
          </a:p>
          <a:p>
            <a:pPr marL="378356" indent="-378356">
              <a:buFont typeface="Arial" panose="020B0604020202020204" pitchFamily="34" charset="0"/>
              <a:buChar char="•"/>
            </a:pPr>
            <a:r>
              <a:rPr lang="en-US" sz="3531" b="1" dirty="0">
                <a:latin typeface="Calibri" panose="020F0502020204030204" pitchFamily="34" charset="0"/>
                <a:cs typeface="Calibri" panose="020F0502020204030204" pitchFamily="34" charset="0"/>
              </a:rPr>
              <a:t>Cumulative Gain:</a:t>
            </a:r>
            <a:r>
              <a:rPr lang="en-US" sz="3531" dirty="0">
                <a:latin typeface="Calibri" panose="020F0502020204030204" pitchFamily="34" charset="0"/>
                <a:cs typeface="Calibri" panose="020F0502020204030204" pitchFamily="34" charset="0"/>
              </a:rPr>
              <a:t> Identify the counterfactual best, i.e. the arm with the highest total reward over experimentation period</a:t>
            </a:r>
          </a:p>
          <a:p>
            <a:pPr marL="378356" indent="-378356">
              <a:buFont typeface="Arial" panose="020B0604020202020204" pitchFamily="34" charset="0"/>
              <a:buChar char="•"/>
            </a:pPr>
            <a:endParaRPr lang="en-US" sz="353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627A51-3FD4-C064-9744-C35A340407D2}"/>
              </a:ext>
            </a:extLst>
          </p:cNvPr>
          <p:cNvSpPr txBox="1"/>
          <p:nvPr/>
        </p:nvSpPr>
        <p:spPr>
          <a:xfrm>
            <a:off x="1362851" y="33960153"/>
            <a:ext cx="13839030" cy="280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31" b="1" u="sng" dirty="0">
                <a:latin typeface="Calibri" panose="020F0502020204030204" pitchFamily="34" charset="0"/>
                <a:cs typeface="Calibri" panose="020F0502020204030204" pitchFamily="34" charset="0"/>
              </a:rPr>
              <a:t>Provide Always Valid Inference</a:t>
            </a:r>
          </a:p>
          <a:p>
            <a:pPr marL="378356" indent="-378356">
              <a:buFont typeface="Arial" panose="020B0604020202020204" pitchFamily="34" charset="0"/>
              <a:buChar char="•"/>
            </a:pPr>
            <a:r>
              <a:rPr lang="en-US" sz="3531" dirty="0">
                <a:latin typeface="Calibri" panose="020F0502020204030204" pitchFamily="34" charset="0"/>
                <a:cs typeface="Calibri" panose="020F0502020204030204" pitchFamily="34" charset="0"/>
              </a:rPr>
              <a:t>If it’s on a dashboard, people will look at it. Show daily empirical means so people can debug.</a:t>
            </a:r>
          </a:p>
          <a:p>
            <a:pPr marL="378356" indent="-378356">
              <a:buFont typeface="Arial" panose="020B0604020202020204" pitchFamily="34" charset="0"/>
              <a:buChar char="•"/>
            </a:pPr>
            <a:r>
              <a:rPr lang="en-US" sz="3531" dirty="0">
                <a:latin typeface="Calibri" panose="020F0502020204030204" pitchFamily="34" charset="0"/>
                <a:cs typeface="Calibri" panose="020F0502020204030204" pitchFamily="34" charset="0"/>
              </a:rPr>
              <a:t>Always valid confidence intervals provide for safe sequential monitoring for any adaptive procedure.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E282EF-95C8-3FF3-AFF8-91A7B11D2B91}"/>
              </a:ext>
            </a:extLst>
          </p:cNvPr>
          <p:cNvGrpSpPr/>
          <p:nvPr/>
        </p:nvGrpSpPr>
        <p:grpSpPr>
          <a:xfrm>
            <a:off x="1051428" y="37131700"/>
            <a:ext cx="13941966" cy="4544157"/>
            <a:chOff x="13881643" y="5228474"/>
            <a:chExt cx="12635958" cy="411848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4A91D7C-D856-8317-D70F-B73647EE8E06}"/>
                </a:ext>
              </a:extLst>
            </p:cNvPr>
            <p:cNvSpPr/>
            <p:nvPr/>
          </p:nvSpPr>
          <p:spPr>
            <a:xfrm>
              <a:off x="13881643" y="5228474"/>
              <a:ext cx="12635958" cy="914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38" tIns="25218" rIns="50438" bIns="25218" rtlCol="0" anchor="ctr"/>
            <a:lstStyle/>
            <a:p>
              <a:pPr algn="ctr"/>
              <a:r>
                <a:rPr lang="en-US" sz="3972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Objective: Best of Three Worlds</a:t>
              </a:r>
            </a:p>
          </p:txBody>
        </p:sp>
        <p:grpSp>
          <p:nvGrpSpPr>
            <p:cNvPr id="25" name="Group">
              <a:extLst>
                <a:ext uri="{FF2B5EF4-FFF2-40B4-BE49-F238E27FC236}">
                  <a16:creationId xmlns:a16="http://schemas.microsoft.com/office/drawing/2014/main" id="{238B8A9E-0376-0257-949F-AC4D877CD889}"/>
                </a:ext>
              </a:extLst>
            </p:cNvPr>
            <p:cNvGrpSpPr/>
            <p:nvPr/>
          </p:nvGrpSpPr>
          <p:grpSpPr>
            <a:xfrm>
              <a:off x="14403978" y="6330400"/>
              <a:ext cx="3104803" cy="3016559"/>
              <a:chOff x="0" y="0"/>
              <a:chExt cx="2729332" cy="2468834"/>
            </a:xfrm>
          </p:grpSpPr>
          <p:sp>
            <p:nvSpPr>
              <p:cNvPr id="32" name="Oval">
                <a:extLst>
                  <a:ext uri="{FF2B5EF4-FFF2-40B4-BE49-F238E27FC236}">
                    <a16:creationId xmlns:a16="http://schemas.microsoft.com/office/drawing/2014/main" id="{B78D7EBE-4D1F-2A6E-B47E-3DC1E6664559}"/>
                  </a:ext>
                </a:extLst>
              </p:cNvPr>
              <p:cNvSpPr/>
              <p:nvPr/>
            </p:nvSpPr>
            <p:spPr>
              <a:xfrm>
                <a:off x="0" y="0"/>
                <a:ext cx="2729332" cy="2468834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8683" tIns="18683" rIns="18683" bIns="18683" numCol="1" anchor="ctr">
                <a:noAutofit/>
              </a:bodyPr>
              <a:lstStyle/>
              <a:p>
                <a:pPr algn="ctr" defTabSz="303634" hangingPunct="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178" kern="0">
                  <a:solidFill>
                    <a:srgbClr val="FFFFFF"/>
                  </a:solidFill>
                  <a:latin typeface="Calibri" panose="020F0502020204030204" pitchFamily="34" charset="0"/>
                  <a:ea typeface="Helvetica Neue Medium"/>
                  <a:cs typeface="Calibri" panose="020F0502020204030204" pitchFamily="34" charset="0"/>
                  <a:sym typeface="Helvetica Neue Medium"/>
                </a:endParaRPr>
              </a:p>
            </p:txBody>
          </p:sp>
          <p:sp>
            <p:nvSpPr>
              <p:cNvPr id="33" name="Insights Generation">
                <a:extLst>
                  <a:ext uri="{FF2B5EF4-FFF2-40B4-BE49-F238E27FC236}">
                    <a16:creationId xmlns:a16="http://schemas.microsoft.com/office/drawing/2014/main" id="{82C5A8C2-DEC1-1C28-03B3-450B2EFE7499}"/>
                  </a:ext>
                </a:extLst>
              </p:cNvPr>
              <p:cNvSpPr txBox="1"/>
              <p:nvPr/>
            </p:nvSpPr>
            <p:spPr>
              <a:xfrm>
                <a:off x="182118" y="817382"/>
                <a:ext cx="2365098" cy="8340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8683" tIns="18683" rIns="18683" bIns="18683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pPr algn="ctr" defTabSz="896866" hangingPunct="0"/>
                <a:r>
                  <a:rPr lang="en-US" sz="3531" kern="0" dirty="0"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Mostly Model Agnostic</a:t>
                </a:r>
                <a:endParaRPr sz="3531" kern="0" dirty="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endParaRPr>
              </a:p>
            </p:txBody>
          </p:sp>
        </p:grpSp>
        <p:grpSp>
          <p:nvGrpSpPr>
            <p:cNvPr id="26" name="Group">
              <a:extLst>
                <a:ext uri="{FF2B5EF4-FFF2-40B4-BE49-F238E27FC236}">
                  <a16:creationId xmlns:a16="http://schemas.microsoft.com/office/drawing/2014/main" id="{5DCD8F03-1F14-31AA-5905-62FEA74574B7}"/>
                </a:ext>
              </a:extLst>
            </p:cNvPr>
            <p:cNvGrpSpPr/>
            <p:nvPr/>
          </p:nvGrpSpPr>
          <p:grpSpPr>
            <a:xfrm>
              <a:off x="18539602" y="6330400"/>
              <a:ext cx="3161085" cy="2988134"/>
              <a:chOff x="-93490" y="0"/>
              <a:chExt cx="2729332" cy="2468834"/>
            </a:xfrm>
          </p:grpSpPr>
          <p:sp>
            <p:nvSpPr>
              <p:cNvPr id="30" name="Oval">
                <a:extLst>
                  <a:ext uri="{FF2B5EF4-FFF2-40B4-BE49-F238E27FC236}">
                    <a16:creationId xmlns:a16="http://schemas.microsoft.com/office/drawing/2014/main" id="{692CCAA1-D7BC-231E-2149-E53B2F31D3E1}"/>
                  </a:ext>
                </a:extLst>
              </p:cNvPr>
              <p:cNvSpPr/>
              <p:nvPr/>
            </p:nvSpPr>
            <p:spPr>
              <a:xfrm>
                <a:off x="-93490" y="0"/>
                <a:ext cx="2729332" cy="2468834"/>
              </a:xfrm>
              <a:prstGeom prst="ellipse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8683" tIns="18683" rIns="18683" bIns="18683" numCol="1" anchor="ctr">
                <a:noAutofit/>
              </a:bodyPr>
              <a:lstStyle/>
              <a:p>
                <a:pPr algn="ctr" defTabSz="303634" hangingPunct="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178" kern="0">
                  <a:solidFill>
                    <a:srgbClr val="FFFFFF"/>
                  </a:solidFill>
                  <a:latin typeface="Calibri" panose="020F0502020204030204" pitchFamily="34" charset="0"/>
                  <a:ea typeface="Helvetica Neue Medium"/>
                  <a:cs typeface="Calibri" panose="020F0502020204030204" pitchFamily="34" charset="0"/>
                  <a:sym typeface="Helvetica Neue Medium"/>
                </a:endParaRPr>
              </a:p>
            </p:txBody>
          </p:sp>
          <p:sp>
            <p:nvSpPr>
              <p:cNvPr id="31" name="Insights Generation">
                <a:extLst>
                  <a:ext uri="{FF2B5EF4-FFF2-40B4-BE49-F238E27FC236}">
                    <a16:creationId xmlns:a16="http://schemas.microsoft.com/office/drawing/2014/main" id="{BC7F98E9-EF1B-CF8C-A1A7-D6755F062155}"/>
                  </a:ext>
                </a:extLst>
              </p:cNvPr>
              <p:cNvSpPr txBox="1"/>
              <p:nvPr/>
            </p:nvSpPr>
            <p:spPr>
              <a:xfrm>
                <a:off x="-19083" y="657187"/>
                <a:ext cx="2580519" cy="12488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8683" tIns="18683" rIns="18683" bIns="18683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pPr algn="ctr" defTabSz="896866" hangingPunct="0"/>
                <a:r>
                  <a:rPr lang="en-US" sz="3531" kern="0" dirty="0"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Identify Counterfactual Best</a:t>
                </a:r>
                <a:endParaRPr sz="3531" kern="0" dirty="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endParaRPr>
              </a:p>
            </p:txBody>
          </p:sp>
        </p:grpSp>
        <p:grpSp>
          <p:nvGrpSpPr>
            <p:cNvPr id="27" name="Group">
              <a:extLst>
                <a:ext uri="{FF2B5EF4-FFF2-40B4-BE49-F238E27FC236}">
                  <a16:creationId xmlns:a16="http://schemas.microsoft.com/office/drawing/2014/main" id="{36E78B77-942E-37EC-0550-53A3AD68F7F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731510" y="6305899"/>
              <a:ext cx="3181608" cy="3016559"/>
              <a:chOff x="-615774" y="466011"/>
              <a:chExt cx="2729332" cy="2468834"/>
            </a:xfrm>
          </p:grpSpPr>
          <p:sp>
            <p:nvSpPr>
              <p:cNvPr id="28" name="Oval">
                <a:extLst>
                  <a:ext uri="{FF2B5EF4-FFF2-40B4-BE49-F238E27FC236}">
                    <a16:creationId xmlns:a16="http://schemas.microsoft.com/office/drawing/2014/main" id="{8515CC11-39FF-08DA-C9A4-9F89C30BD15C}"/>
                  </a:ext>
                </a:extLst>
              </p:cNvPr>
              <p:cNvSpPr/>
              <p:nvPr/>
            </p:nvSpPr>
            <p:spPr>
              <a:xfrm>
                <a:off x="-615774" y="466011"/>
                <a:ext cx="2729332" cy="2468834"/>
              </a:xfrm>
              <a:prstGeom prst="ellipse">
                <a:avLst/>
              </a:pr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8683" tIns="18683" rIns="18683" bIns="18683" numCol="1" anchor="ctr">
                <a:noAutofit/>
              </a:bodyPr>
              <a:lstStyle/>
              <a:p>
                <a:pPr algn="ctr" defTabSz="303634" hangingPunct="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178" kern="0">
                  <a:solidFill>
                    <a:srgbClr val="FFFFFF"/>
                  </a:solidFill>
                  <a:latin typeface="Calibri" panose="020F0502020204030204" pitchFamily="34" charset="0"/>
                  <a:ea typeface="Helvetica Neue Medium"/>
                  <a:cs typeface="Calibri" panose="020F0502020204030204" pitchFamily="34" charset="0"/>
                  <a:sym typeface="Helvetica Neue Medium"/>
                </a:endParaRPr>
              </a:p>
            </p:txBody>
          </p:sp>
          <p:sp>
            <p:nvSpPr>
              <p:cNvPr id="29" name="Insights Generation">
                <a:extLst>
                  <a:ext uri="{FF2B5EF4-FFF2-40B4-BE49-F238E27FC236}">
                    <a16:creationId xmlns:a16="http://schemas.microsoft.com/office/drawing/2014/main" id="{CA855748-0D94-D06B-29AC-BE6DAA0C2D9F}"/>
                  </a:ext>
                </a:extLst>
              </p:cNvPr>
              <p:cNvSpPr txBox="1"/>
              <p:nvPr/>
            </p:nvSpPr>
            <p:spPr>
              <a:xfrm>
                <a:off x="-584312" y="1241079"/>
                <a:ext cx="2580519" cy="8340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8683" tIns="18683" rIns="18683" bIns="18683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pPr algn="ctr" defTabSz="896866" hangingPunct="0"/>
                <a:r>
                  <a:rPr lang="en-US" sz="3531" kern="0" dirty="0"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Minimize Opportunity Cost</a:t>
                </a:r>
                <a:endParaRPr sz="3531" kern="0" dirty="0"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endParaRPr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0EA63720-B937-DAF6-DF45-5C001F20D818}"/>
              </a:ext>
            </a:extLst>
          </p:cNvPr>
          <p:cNvSpPr/>
          <p:nvPr/>
        </p:nvSpPr>
        <p:spPr>
          <a:xfrm>
            <a:off x="15308797" y="6436928"/>
            <a:ext cx="13912623" cy="100890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38" tIns="25218" rIns="50438" bIns="25218" rtlCol="0" anchor="ctr"/>
          <a:lstStyle/>
          <a:p>
            <a:pPr algn="ctr"/>
            <a:r>
              <a:rPr lang="en-US" sz="3972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Method: Successive Elimination on Cumulative 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F44E36-5586-DB06-07A0-D03AB5DA9608}"/>
                  </a:ext>
                </a:extLst>
              </p:cNvPr>
              <p:cNvSpPr txBox="1"/>
              <p:nvPr/>
            </p:nvSpPr>
            <p:spPr>
              <a:xfrm>
                <a:off x="15345743" y="7837290"/>
                <a:ext cx="6156699" cy="2514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7368" tIns="37368" rIns="37368" bIns="37368" numCol="1" spcCol="38100" rtlCol="0" anchor="ctr">
                <a:spAutoFit/>
              </a:bodyPr>
              <a:lstStyle/>
              <a:p>
                <a:pPr marL="252249" indent="-252249" defTabSz="1793731" hangingPunct="0">
                  <a:buFont typeface="Arial" panose="020B0604020202020204" pitchFamily="34" charset="0"/>
                  <a:buChar char="•"/>
                </a:pPr>
                <a:r>
                  <a:rPr lang="en-US" sz="309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Assume mean is constant over a day</a:t>
                </a:r>
              </a:p>
              <a:p>
                <a:pPr marL="252249" indent="-252249" defTabSz="1793731" hangingPunct="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09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sym typeface="Helvetica Neue"/>
                      </a:rPr>
                      <m:t>𝑘</m:t>
                    </m:r>
                  </m:oMath>
                </a14:m>
                <a:r>
                  <a:rPr lang="en-US" sz="309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-arms, Arm </a:t>
                </a:r>
                <a14:m>
                  <m:oMath xmlns:m="http://schemas.openxmlformats.org/officeDocument/2006/math">
                    <m:r>
                      <a:rPr lang="en-US" sz="309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sym typeface="Helvetica Neue"/>
                      </a:rPr>
                      <m:t>𝑖</m:t>
                    </m:r>
                  </m:oMath>
                </a14:m>
                <a:r>
                  <a:rPr lang="en-US" sz="309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 on day </a:t>
                </a:r>
                <a14:m>
                  <m:oMath xmlns:m="http://schemas.openxmlformats.org/officeDocument/2006/math">
                    <m:r>
                      <a:rPr lang="en-US" sz="309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sym typeface="Helvetica Neue"/>
                      </a:rPr>
                      <m:t>𝑡</m:t>
                    </m:r>
                    <m:r>
                      <a:rPr lang="en-US" sz="309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sym typeface="Helvetica Neue"/>
                      </a:rPr>
                      <m:t>: </m:t>
                    </m:r>
                  </m:oMath>
                </a14:m>
                <a:r>
                  <a:rPr lang="en-US" sz="309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9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sym typeface="Helvetica Neue"/>
                      </a:rPr>
                      <m:t>𝐵𝑒𝑟</m:t>
                    </m:r>
                    <m:d>
                      <m:dPr>
                        <m:ctrlPr>
                          <a:rPr lang="en-US" sz="309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9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US" sz="309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09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𝑖</m:t>
                            </m:r>
                            <m:r>
                              <a:rPr lang="en-US" sz="309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,</m:t>
                            </m:r>
                            <m:r>
                              <a:rPr lang="en-US" sz="309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309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endParaRPr>
              </a:p>
              <a:p>
                <a:pPr marL="252249" indent="-252249" defTabSz="1793731" hangingPunct="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9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309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𝑛</m:t>
                        </m:r>
                      </m:e>
                      <m:sub>
                        <m:r>
                          <a:rPr lang="en-US" sz="309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09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 total samples on day </a:t>
                </a:r>
                <a14:m>
                  <m:oMath xmlns:m="http://schemas.openxmlformats.org/officeDocument/2006/math">
                    <m:r>
                      <a:rPr lang="en-US" sz="309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sym typeface="Helvetica Neue"/>
                      </a:rPr>
                      <m:t>𝑡</m:t>
                    </m:r>
                  </m:oMath>
                </a14:m>
                <a:r>
                  <a:rPr lang="en-US" sz="309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  </a:t>
                </a:r>
              </a:p>
              <a:p>
                <a:pPr defTabSz="1793731" hangingPunct="0"/>
                <a:endParaRPr lang="en-US" sz="309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endParaRPr>
              </a:p>
              <a:p>
                <a:pPr marL="252249" indent="-252249" defTabSz="1793731" hangingPunct="0">
                  <a:buFont typeface="Arial" panose="020B0604020202020204" pitchFamily="34" charset="0"/>
                  <a:buChar char="•"/>
                </a:pPr>
                <a:endParaRPr lang="en-US" sz="309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F44E36-5586-DB06-07A0-D03AB5DA9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5743" y="7837290"/>
                <a:ext cx="6156699" cy="2514210"/>
              </a:xfrm>
              <a:prstGeom prst="rect">
                <a:avLst/>
              </a:prstGeom>
              <a:blipFill>
                <a:blip r:embed="rId10"/>
                <a:stretch>
                  <a:fillRect l="-3093" t="-3015" r="-26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FCFB976-6BFE-0292-91FB-C3B0B4BDC29C}"/>
                  </a:ext>
                </a:extLst>
              </p:cNvPr>
              <p:cNvSpPr txBox="1"/>
              <p:nvPr/>
            </p:nvSpPr>
            <p:spPr>
              <a:xfrm>
                <a:off x="21765909" y="7837508"/>
                <a:ext cx="7711788" cy="160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52249" indent="-252249" defTabSz="1793731" hangingPunct="0">
                  <a:buFont typeface="Arial" panose="020B0604020202020204" pitchFamily="34" charset="0"/>
                  <a:buChar char="•"/>
                </a:pPr>
                <a:r>
                  <a:rPr lang="en-US" sz="309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Algorithm selects allocation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9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9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US" sz="309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09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1,</m:t>
                            </m:r>
                            <m:r>
                              <a:rPr lang="en-US" sz="309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𝑡</m:t>
                            </m:r>
                          </m:sub>
                        </m:sSub>
                        <m:r>
                          <a:rPr lang="en-US" sz="309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, </m:t>
                        </m:r>
                        <m:sSub>
                          <m:sSubPr>
                            <m:ctrlPr>
                              <a:rPr lang="en-US" sz="309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US" sz="309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09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2,</m:t>
                            </m:r>
                            <m:r>
                              <a:rPr lang="en-US" sz="309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𝑡</m:t>
                            </m:r>
                          </m:sub>
                        </m:sSub>
                        <m:r>
                          <a:rPr lang="en-US" sz="309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,⋯, </m:t>
                        </m:r>
                        <m:sSub>
                          <m:sSubPr>
                            <m:ctrlPr>
                              <a:rPr lang="en-US" sz="309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US" sz="309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09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𝑘</m:t>
                            </m:r>
                            <m:r>
                              <a:rPr lang="en-US" sz="309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,</m:t>
                            </m:r>
                            <m:r>
                              <a:rPr lang="en-US" sz="309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309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sym typeface="Helvetica Neue"/>
                      </a:rPr>
                      <m:t>∈</m:t>
                    </m:r>
                    <m:sSup>
                      <m:sSupPr>
                        <m:ctrlPr>
                          <a:rPr lang="en-US" sz="309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9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Δ</m:t>
                        </m:r>
                      </m:e>
                      <m:sup>
                        <m:r>
                          <a:rPr lang="en-US" sz="309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𝑘</m:t>
                        </m:r>
                      </m:sup>
                    </m:sSup>
                  </m:oMath>
                </a14:m>
                <a:endParaRPr lang="en-US" sz="309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endParaRPr>
              </a:p>
              <a:p>
                <a:pPr marL="252249" indent="-252249" defTabSz="1793731" hangingPunct="0">
                  <a:buFont typeface="Arial" panose="020B0604020202020204" pitchFamily="34" charset="0"/>
                  <a:buChar char="•"/>
                </a:pPr>
                <a:r>
                  <a:rPr lang="en-US" sz="309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Total observed reward of arm </a:t>
                </a:r>
                <a14:m>
                  <m:oMath xmlns:m="http://schemas.openxmlformats.org/officeDocument/2006/math">
                    <m:r>
                      <a:rPr lang="en-US" sz="309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𝑖</m:t>
                    </m:r>
                  </m:oMath>
                </a14:m>
                <a:r>
                  <a:rPr lang="en-US" sz="309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 on day </a:t>
                </a:r>
                <a14:m>
                  <m:oMath xmlns:m="http://schemas.openxmlformats.org/officeDocument/2006/math">
                    <m:r>
                      <a:rPr lang="en-US" sz="309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𝑡</m:t>
                    </m:r>
                    <m:r>
                      <a:rPr lang="en-US" sz="309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 </m:t>
                    </m:r>
                  </m:oMath>
                </a14:m>
                <a:r>
                  <a:rPr lang="en-US" sz="309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9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309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𝑟</m:t>
                        </m:r>
                      </m:e>
                      <m:sub>
                        <m:r>
                          <a:rPr lang="en-US" sz="309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𝑖</m:t>
                        </m:r>
                        <m:r>
                          <a:rPr lang="en-US" sz="309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,</m:t>
                        </m:r>
                        <m:r>
                          <a:rPr lang="en-US" sz="309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𝑡</m:t>
                        </m:r>
                      </m:sub>
                    </m:sSub>
                  </m:oMath>
                </a14:m>
                <a:endParaRPr lang="en-US" sz="309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FCFB976-6BFE-0292-91FB-C3B0B4BDC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5909" y="7837508"/>
                <a:ext cx="7711788" cy="1600887"/>
              </a:xfrm>
              <a:prstGeom prst="rect">
                <a:avLst/>
              </a:prstGeom>
              <a:blipFill>
                <a:blip r:embed="rId11"/>
                <a:stretch>
                  <a:fillRect l="-1809" t="-4724" b="-9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BD5AC578-CFB0-DCF8-543F-9C440F4859CC}"/>
              </a:ext>
            </a:extLst>
          </p:cNvPr>
          <p:cNvSpPr txBox="1"/>
          <p:nvPr/>
        </p:nvSpPr>
        <p:spPr>
          <a:xfrm>
            <a:off x="15379387" y="9796906"/>
            <a:ext cx="3161820" cy="550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368" tIns="37368" rIns="37368" bIns="37368" numCol="1" spcCol="38100" rtlCol="0" anchor="ctr">
            <a:spAutoFit/>
          </a:bodyPr>
          <a:lstStyle/>
          <a:p>
            <a:pPr algn="ctr" defTabSz="1793731" hangingPunct="0"/>
            <a:r>
              <a:rPr lang="en-US" sz="309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Cumulative 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A21D1B6-4640-6D33-347F-87A0D77EAF2F}"/>
                  </a:ext>
                </a:extLst>
              </p:cNvPr>
              <p:cNvSpPr txBox="1"/>
              <p:nvPr/>
            </p:nvSpPr>
            <p:spPr>
              <a:xfrm>
                <a:off x="15479055" y="10414767"/>
                <a:ext cx="3489397" cy="14125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7368" tIns="37368" rIns="37368" bIns="37368" numCol="1" spcCol="38100" rtlCol="0" anchor="ctr">
                <a:spAutoFit/>
              </a:bodyPr>
              <a:lstStyle/>
              <a:p>
                <a:pPr algn="ctr" defTabSz="179373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9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𝐶</m:t>
                      </m:r>
                      <m:sSub>
                        <m:sSubPr>
                          <m:ctrlPr>
                            <a:rPr lang="en-US" sz="309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lang="en-US" sz="309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𝐺</m:t>
                          </m:r>
                        </m:e>
                        <m:sub>
                          <m:r>
                            <a:rPr lang="en-US" sz="309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𝑖</m:t>
                          </m:r>
                        </m:sub>
                      </m:sSub>
                      <m:r>
                        <a:rPr lang="en-US" sz="309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09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09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𝑠</m:t>
                          </m:r>
                          <m:r>
                            <a:rPr lang="en-US" sz="309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=1</m:t>
                          </m:r>
                        </m:sub>
                        <m:sup>
                          <m:r>
                            <a:rPr lang="en-US" sz="309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309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lang="en-US" sz="309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09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09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lang="en-US" sz="309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09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𝑖</m:t>
                              </m:r>
                              <m:r>
                                <a:rPr lang="en-US" sz="309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,</m:t>
                              </m:r>
                              <m:r>
                                <a:rPr lang="en-US" sz="309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09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A21D1B6-4640-6D33-347F-87A0D77EA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9055" y="10414767"/>
                <a:ext cx="3489397" cy="1412563"/>
              </a:xfrm>
              <a:prstGeom prst="rect">
                <a:avLst/>
              </a:prstGeom>
              <a:blipFill>
                <a:blip r:embed="rId12"/>
                <a:stretch>
                  <a:fillRect t="-102655" b="-1637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8A30BCB-A74E-0024-099F-6906BDA5F668}"/>
                  </a:ext>
                </a:extLst>
              </p:cNvPr>
              <p:cNvSpPr txBox="1"/>
              <p:nvPr/>
            </p:nvSpPr>
            <p:spPr>
              <a:xfrm>
                <a:off x="20842652" y="10435150"/>
                <a:ext cx="2609802" cy="14125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7368" tIns="37368" rIns="37368" bIns="37368" numCol="1" spcCol="38100" rtlCol="0" anchor="ctr">
                <a:spAutoFit/>
              </a:bodyPr>
              <a:lstStyle/>
              <a:p>
                <a:pPr algn="ctr" defTabSz="179373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9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09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accPr>
                            <m:e>
                              <m:r>
                                <a:rPr lang="en-US" sz="309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𝐶𝐺</m:t>
                              </m:r>
                            </m:e>
                          </m:acc>
                        </m:e>
                        <m:sub>
                          <m:r>
                            <a:rPr lang="en-US" sz="309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𝑖</m:t>
                          </m:r>
                        </m:sub>
                      </m:sSub>
                      <m:r>
                        <a:rPr lang="en-US" sz="309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09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naryPr>
                        <m:sub>
                          <m:r>
                            <a:rPr lang="en-US" sz="309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𝑠</m:t>
                          </m:r>
                          <m:r>
                            <a:rPr lang="en-US" sz="309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=1</m:t>
                          </m:r>
                        </m:sub>
                        <m:sup>
                          <m:r>
                            <a:rPr lang="en-US" sz="309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309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09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sSubPr>
                                <m:e>
                                  <m:r>
                                    <a:rPr lang="en-US" sz="309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09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𝑖</m:t>
                                  </m:r>
                                  <m:r>
                                    <a:rPr lang="en-US" sz="309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,</m:t>
                                  </m:r>
                                  <m:r>
                                    <a:rPr lang="en-US" sz="309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09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sSubPr>
                                <m:e>
                                  <m:r>
                                    <a:rPr lang="en-US" sz="309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09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𝑖</m:t>
                                  </m:r>
                                  <m:r>
                                    <a:rPr lang="en-US" sz="309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,</m:t>
                                  </m:r>
                                  <m:r>
                                    <a:rPr lang="en-US" sz="309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309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8A30BCB-A74E-0024-099F-6906BDA5F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2652" y="10435150"/>
                <a:ext cx="2609802" cy="1412563"/>
              </a:xfrm>
              <a:prstGeom prst="rect">
                <a:avLst/>
              </a:prstGeom>
              <a:blipFill>
                <a:blip r:embed="rId13"/>
                <a:stretch>
                  <a:fillRect l="-9709" t="-102655" r="-6311" b="-1637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90FCB74A-BAA4-2122-F5CB-AE03CA98633A}"/>
              </a:ext>
            </a:extLst>
          </p:cNvPr>
          <p:cNvSpPr txBox="1"/>
          <p:nvPr/>
        </p:nvSpPr>
        <p:spPr>
          <a:xfrm>
            <a:off x="20976761" y="9841676"/>
            <a:ext cx="3161820" cy="550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368" tIns="37368" rIns="37368" bIns="37368" numCol="1" spcCol="38100" rtlCol="0" anchor="ctr">
            <a:spAutoFit/>
          </a:bodyPr>
          <a:lstStyle/>
          <a:p>
            <a:pPr defTabSz="1793731" hangingPunct="0"/>
            <a:r>
              <a:rPr lang="en-US" sz="309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IPS Estimate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E789B9-63E7-5A21-FECB-E3E22B84EF45}"/>
              </a:ext>
            </a:extLst>
          </p:cNvPr>
          <p:cNvSpPr txBox="1"/>
          <p:nvPr/>
        </p:nvSpPr>
        <p:spPr>
          <a:xfrm>
            <a:off x="25410511" y="9862328"/>
            <a:ext cx="3161820" cy="550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368" tIns="37368" rIns="37368" bIns="37368" numCol="1" spcCol="38100" rtlCol="0" anchor="ctr">
            <a:spAutoFit/>
          </a:bodyPr>
          <a:lstStyle/>
          <a:p>
            <a:pPr defTabSz="1793731" hangingPunct="0"/>
            <a:r>
              <a:rPr lang="en-US" sz="309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Anytime-Valid CI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0EF7EAD-D9AF-C5C6-8C1F-C36BC7D45C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379387" y="12651138"/>
            <a:ext cx="11925213" cy="555222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9D881FB-283B-C44A-A920-2270F89A2FCB}"/>
              </a:ext>
            </a:extLst>
          </p:cNvPr>
          <p:cNvSpPr/>
          <p:nvPr/>
        </p:nvSpPr>
        <p:spPr>
          <a:xfrm>
            <a:off x="15524802" y="23696304"/>
            <a:ext cx="13952895" cy="100890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38" tIns="25218" rIns="50438" bIns="25218" rtlCol="0" anchor="ctr"/>
          <a:lstStyle/>
          <a:p>
            <a:pPr algn="ctr"/>
            <a:r>
              <a:rPr lang="en-US" sz="3972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4C9C2F9-4DF7-3DF6-8DCB-72E0C8E2E413}"/>
              </a:ext>
            </a:extLst>
          </p:cNvPr>
          <p:cNvGrpSpPr/>
          <p:nvPr/>
        </p:nvGrpSpPr>
        <p:grpSpPr>
          <a:xfrm>
            <a:off x="15287355" y="25064444"/>
            <a:ext cx="14086607" cy="5021429"/>
            <a:chOff x="13949336" y="19452856"/>
            <a:chExt cx="12767050" cy="4551049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99337E2-3D56-2B8A-1CCC-C0B7547AD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3949336" y="19866287"/>
              <a:ext cx="4474905" cy="412617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A4B9062-9355-3EDD-7A35-06A76DBA6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8368733" y="19914521"/>
              <a:ext cx="4077937" cy="4077937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F1FC794-A030-915B-3480-D4020E2052EC}"/>
                </a:ext>
              </a:extLst>
            </p:cNvPr>
            <p:cNvSpPr txBox="1"/>
            <p:nvPr/>
          </p:nvSpPr>
          <p:spPr>
            <a:xfrm>
              <a:off x="19384488" y="19516561"/>
              <a:ext cx="3169434" cy="45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48" b="1" dirty="0">
                  <a:latin typeface="Calibri" panose="020F0502020204030204" pitchFamily="34" charset="0"/>
                  <a:cs typeface="Calibri" panose="020F0502020204030204" pitchFamily="34" charset="0"/>
                </a:rPr>
                <a:t>Stopping Times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B7DA06-1B02-4AC1-6E5F-4AFA2D8969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348044" y="19452856"/>
              <a:ext cx="4368342" cy="4551049"/>
              <a:chOff x="35243855" y="23199228"/>
              <a:chExt cx="3652303" cy="3805061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74ACDBBC-A6E0-C261-AEC8-ECE19AAB3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243855" y="23550039"/>
                <a:ext cx="3454250" cy="3454250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8BD9F47-686B-EDEA-D940-5D296808CDFA}"/>
                  </a:ext>
                </a:extLst>
              </p:cNvPr>
              <p:cNvSpPr txBox="1"/>
              <p:nvPr/>
            </p:nvSpPr>
            <p:spPr>
              <a:xfrm>
                <a:off x="36077007" y="23199228"/>
                <a:ext cx="2819151" cy="37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48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Regret at Stopping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D0208F5-67F8-F075-F877-E6742AF6A7B6}"/>
                </a:ext>
              </a:extLst>
            </p:cNvPr>
            <p:cNvSpPr txBox="1"/>
            <p:nvPr/>
          </p:nvSpPr>
          <p:spPr>
            <a:xfrm>
              <a:off x="15489044" y="19516561"/>
              <a:ext cx="2180870" cy="45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48" b="1" dirty="0">
                  <a:latin typeface="Calibri" panose="020F0502020204030204" pitchFamily="34" charset="0"/>
                  <a:cs typeface="Calibri" panose="020F0502020204030204" pitchFamily="34" charset="0"/>
                </a:rPr>
                <a:t>Daily Means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53950F4-CB7C-B562-F852-F2EBB974F760}"/>
              </a:ext>
            </a:extLst>
          </p:cNvPr>
          <p:cNvSpPr txBox="1"/>
          <p:nvPr/>
        </p:nvSpPr>
        <p:spPr>
          <a:xfrm>
            <a:off x="14993396" y="30181405"/>
            <a:ext cx="14301033" cy="49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8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Elimination obtains significance quickly, is robust to time-variation, and has low experiment cost</a:t>
            </a:r>
          </a:p>
        </p:txBody>
      </p:sp>
      <p:sp>
        <p:nvSpPr>
          <p:cNvPr id="53" name="AutoShape 4">
            <a:extLst>
              <a:ext uri="{FF2B5EF4-FFF2-40B4-BE49-F238E27FC236}">
                <a16:creationId xmlns:a16="http://schemas.microsoft.com/office/drawing/2014/main" id="{EDFBFB8B-4031-831F-B2CA-61A1D91F49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133410" y="33387073"/>
            <a:ext cx="133865" cy="13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891" tIns="50445" rIns="100891" bIns="50445" numCol="1" anchor="t" anchorCtr="0" compatLnSpc="1">
            <a:prstTxWarp prst="textNoShape">
              <a:avLst/>
            </a:prstTxWarp>
          </a:bodyPr>
          <a:lstStyle/>
          <a:p>
            <a:endParaRPr lang="en-US" sz="1703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AutoShape 6">
            <a:extLst>
              <a:ext uri="{FF2B5EF4-FFF2-40B4-BE49-F238E27FC236}">
                <a16:creationId xmlns:a16="http://schemas.microsoft.com/office/drawing/2014/main" id="{F8F77096-4F21-AC16-57AF-89DBAF84A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965486" y="21147330"/>
            <a:ext cx="336303" cy="3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891" tIns="50445" rIns="100891" bIns="50445" numCol="1" anchor="t" anchorCtr="0" compatLnSpc="1">
            <a:prstTxWarp prst="textNoShape">
              <a:avLst/>
            </a:prstTxWarp>
          </a:bodyPr>
          <a:lstStyle/>
          <a:p>
            <a:endParaRPr lang="en-US" sz="1703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A3B9A64-517D-B27D-1FE5-F1C39A1E2CFE}"/>
              </a:ext>
            </a:extLst>
          </p:cNvPr>
          <p:cNvGrpSpPr/>
          <p:nvPr/>
        </p:nvGrpSpPr>
        <p:grpSpPr>
          <a:xfrm>
            <a:off x="15133637" y="19223911"/>
            <a:ext cx="14074821" cy="3661646"/>
            <a:chOff x="13868400" y="25113377"/>
            <a:chExt cx="12756368" cy="331864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F06E1EB-C73F-4645-4FE2-72A13104C5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r="7403"/>
            <a:stretch/>
          </p:blipFill>
          <p:spPr>
            <a:xfrm>
              <a:off x="22606055" y="25216359"/>
              <a:ext cx="4018713" cy="3037999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D21BFBD-7761-BBF2-B431-3F638FD81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8213750" y="25113377"/>
              <a:ext cx="4412369" cy="3309277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73D88B9-9EA2-8288-1C66-AD715A28D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3868400" y="25122742"/>
              <a:ext cx="4412370" cy="3309277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E578B1FC-55E7-C1C9-6A8E-6E37F616F078}"/>
              </a:ext>
            </a:extLst>
          </p:cNvPr>
          <p:cNvSpPr txBox="1"/>
          <p:nvPr/>
        </p:nvSpPr>
        <p:spPr>
          <a:xfrm>
            <a:off x="15835907" y="18731952"/>
            <a:ext cx="3757936" cy="550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368" tIns="37368" rIns="37368" bIns="37368" numCol="1" spcCol="38100" rtlCol="0" anchor="ctr">
            <a:spAutoFit/>
          </a:bodyPr>
          <a:lstStyle/>
          <a:p>
            <a:pPr algn="ctr" defTabSz="1793731" hangingPunct="0"/>
            <a:r>
              <a:rPr lang="en-US" sz="309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Cumulative Gain Rate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767C8A1-2B3B-2D8D-0202-B5BE383BCD1A}"/>
              </a:ext>
            </a:extLst>
          </p:cNvPr>
          <p:cNvSpPr txBox="1"/>
          <p:nvPr/>
        </p:nvSpPr>
        <p:spPr>
          <a:xfrm>
            <a:off x="20647398" y="18683313"/>
            <a:ext cx="3757936" cy="550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368" tIns="37368" rIns="37368" bIns="37368" numCol="1" spcCol="38100" rtlCol="0" anchor="ctr">
            <a:spAutoFit/>
          </a:bodyPr>
          <a:lstStyle/>
          <a:p>
            <a:pPr algn="ctr" defTabSz="1793731" hangingPunct="0"/>
            <a:r>
              <a:rPr lang="en-US" sz="309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Percentage Traffic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B956AC-E9AB-47B3-FCFA-FF820118BA3D}"/>
              </a:ext>
            </a:extLst>
          </p:cNvPr>
          <p:cNvSpPr txBox="1"/>
          <p:nvPr/>
        </p:nvSpPr>
        <p:spPr>
          <a:xfrm>
            <a:off x="25263880" y="18731952"/>
            <a:ext cx="3757936" cy="550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368" tIns="37368" rIns="37368" bIns="37368" numCol="1" spcCol="38100" rtlCol="0" anchor="ctr">
            <a:spAutoFit/>
          </a:bodyPr>
          <a:lstStyle/>
          <a:p>
            <a:pPr algn="ctr" defTabSz="1793731" hangingPunct="0"/>
            <a:r>
              <a:rPr lang="en-US" sz="309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Empirical Gap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ED1CAB7-63EB-058D-D5A0-04116E156E59}"/>
              </a:ext>
            </a:extLst>
          </p:cNvPr>
          <p:cNvGrpSpPr/>
          <p:nvPr/>
        </p:nvGrpSpPr>
        <p:grpSpPr>
          <a:xfrm>
            <a:off x="16156055" y="31259340"/>
            <a:ext cx="12418648" cy="10017693"/>
            <a:chOff x="15047873" y="26828609"/>
            <a:chExt cx="11255336" cy="9079290"/>
          </a:xfrm>
        </p:grpSpPr>
        <p:pic>
          <p:nvPicPr>
            <p:cNvPr id="67" name="Picture 66" descr="A graph with blue and orange lines&#10;&#10;Description automatically generated">
              <a:extLst>
                <a:ext uri="{FF2B5EF4-FFF2-40B4-BE49-F238E27FC236}">
                  <a16:creationId xmlns:a16="http://schemas.microsoft.com/office/drawing/2014/main" id="{9B12FBF9-1E14-5061-4A2B-FB2CE0188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0513995" y="32042449"/>
              <a:ext cx="5153933" cy="3865450"/>
            </a:xfrm>
            <a:prstGeom prst="rect">
              <a:avLst/>
            </a:prstGeom>
          </p:spPr>
        </p:pic>
        <p:pic>
          <p:nvPicPr>
            <p:cNvPr id="68" name="Picture 67" descr="A graph showing the growth of the stock market&#10;&#10;Description automatically generated">
              <a:extLst>
                <a:ext uri="{FF2B5EF4-FFF2-40B4-BE49-F238E27FC236}">
                  <a16:creationId xmlns:a16="http://schemas.microsoft.com/office/drawing/2014/main" id="{DA77CB73-5E32-AFED-E131-E17BFFF56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5047873" y="32042449"/>
              <a:ext cx="5153933" cy="3865450"/>
            </a:xfrm>
            <a:prstGeom prst="rect">
              <a:avLst/>
            </a:prstGeom>
          </p:spPr>
        </p:pic>
        <p:pic>
          <p:nvPicPr>
            <p:cNvPr id="69" name="Picture 68" descr="A graph showing the number of days and days&#10;&#10;Description automatically generated">
              <a:extLst>
                <a:ext uri="{FF2B5EF4-FFF2-40B4-BE49-F238E27FC236}">
                  <a16:creationId xmlns:a16="http://schemas.microsoft.com/office/drawing/2014/main" id="{CF2C69C8-093A-1F47-2A7A-79EBEF2BB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5047873" y="27255910"/>
              <a:ext cx="5153933" cy="3865450"/>
            </a:xfrm>
            <a:prstGeom prst="rect">
              <a:avLst/>
            </a:prstGeom>
          </p:spPr>
        </p:pic>
        <p:pic>
          <p:nvPicPr>
            <p:cNvPr id="70" name="Picture 69" descr="A graph of different colored lines&#10;&#10;Description automatically generated">
              <a:extLst>
                <a:ext uri="{FF2B5EF4-FFF2-40B4-BE49-F238E27FC236}">
                  <a16:creationId xmlns:a16="http://schemas.microsoft.com/office/drawing/2014/main" id="{82D5BDEB-E558-0D89-DAD0-F760981FC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0513995" y="27255910"/>
              <a:ext cx="5153933" cy="386545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7DA5E33-2785-EBF1-1BD5-24E755DF0A28}"/>
                </a:ext>
              </a:extLst>
            </p:cNvPr>
            <p:cNvSpPr txBox="1"/>
            <p:nvPr/>
          </p:nvSpPr>
          <p:spPr>
            <a:xfrm>
              <a:off x="15756170" y="26828609"/>
              <a:ext cx="4458554" cy="45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48" b="1" dirty="0">
                  <a:latin typeface="Calibri" panose="020F0502020204030204" pitchFamily="34" charset="0"/>
                  <a:cs typeface="Calibri" panose="020F0502020204030204" pitchFamily="34" charset="0"/>
                </a:rPr>
                <a:t>TS Running Empirical Mean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7B5E5DC-5AD6-1CF9-3922-50FB602C7E02}"/>
                </a:ext>
              </a:extLst>
            </p:cNvPr>
            <p:cNvSpPr txBox="1"/>
            <p:nvPr/>
          </p:nvSpPr>
          <p:spPr>
            <a:xfrm>
              <a:off x="16335339" y="31693122"/>
              <a:ext cx="3878750" cy="45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48" b="1" dirty="0">
                  <a:latin typeface="Calibri" panose="020F0502020204030204" pitchFamily="34" charset="0"/>
                  <a:cs typeface="Calibri" panose="020F0502020204030204" pitchFamily="34" charset="0"/>
                </a:rPr>
                <a:t>Cumulative Gain Rate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DC0F59D-E04F-2157-DD67-8A8A9D07D3A5}"/>
                </a:ext>
              </a:extLst>
            </p:cNvPr>
            <p:cNvSpPr txBox="1"/>
            <p:nvPr/>
          </p:nvSpPr>
          <p:spPr>
            <a:xfrm>
              <a:off x="22158740" y="26874417"/>
              <a:ext cx="2183555" cy="45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48" b="1" dirty="0">
                  <a:latin typeface="Calibri" panose="020F0502020204030204" pitchFamily="34" charset="0"/>
                  <a:cs typeface="Calibri" panose="020F0502020204030204" pitchFamily="34" charset="0"/>
                </a:rPr>
                <a:t>TS Allocation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4FB6C45-C9AF-4DDD-6674-E6E80FDD97B6}"/>
                </a:ext>
              </a:extLst>
            </p:cNvPr>
            <p:cNvSpPr txBox="1"/>
            <p:nvPr/>
          </p:nvSpPr>
          <p:spPr>
            <a:xfrm>
              <a:off x="21660785" y="31693120"/>
              <a:ext cx="4642424" cy="45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48" b="1" dirty="0">
                  <a:latin typeface="Calibri" panose="020F0502020204030204" pitchFamily="34" charset="0"/>
                  <a:cs typeface="Calibri" panose="020F0502020204030204" pitchFamily="34" charset="0"/>
                </a:rPr>
                <a:t>Daily Algorithmic Performance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B78C3E5-5045-EC8A-ABC6-EAC514A4D3A4}"/>
                  </a:ext>
                </a:extLst>
              </p:cNvPr>
              <p:cNvSpPr txBox="1"/>
              <p:nvPr/>
            </p:nvSpPr>
            <p:spPr>
              <a:xfrm>
                <a:off x="24662942" y="10666290"/>
                <a:ext cx="4192863" cy="5718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7368" tIns="37368" rIns="37368" bIns="37368" numCol="1" spcCol="38100" rtlCol="0" anchor="ctr">
                <a:spAutoFit/>
              </a:bodyPr>
              <a:lstStyle/>
              <a:p>
                <a:pPr algn="ctr" defTabSz="1793731" hangingPunct="0"/>
                <a14:m>
                  <m:oMath xmlns:m="http://schemas.openxmlformats.org/officeDocument/2006/math">
                    <m:r>
                      <a:rPr lang="en-US" sz="309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Neue"/>
                      </a:rPr>
                      <m:t>|</m:t>
                    </m:r>
                    <m:r>
                      <a:rPr lang="en-US" sz="309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𝐶</m:t>
                    </m:r>
                    <m:sSub>
                      <m:sSubPr>
                        <m:ctrlPr>
                          <a:rPr lang="en-US" sz="309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309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𝐺</m:t>
                        </m:r>
                      </m:e>
                      <m:sub>
                        <m:r>
                          <a:rPr lang="en-US" sz="309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9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9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09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accPr>
                          <m:e>
                            <m:r>
                              <a:rPr lang="en-US" sz="309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𝐶𝐺</m:t>
                            </m:r>
                          </m:e>
                        </m:acc>
                      </m:e>
                      <m:sub>
                        <m:r>
                          <a:rPr lang="en-US" sz="309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9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|</a:t>
                </a:r>
                <a14:m>
                  <m:oMath xmlns:m="http://schemas.openxmlformats.org/officeDocument/2006/math">
                    <m:r>
                      <a:rPr lang="en-US" sz="309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Neue"/>
                      </a:rPr>
                      <m:t>≤</m:t>
                    </m:r>
                    <m:sSub>
                      <m:sSubPr>
                        <m:ctrlPr>
                          <a:rPr lang="en-US" sz="309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309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𝐶</m:t>
                        </m:r>
                      </m:e>
                      <m:sub>
                        <m:r>
                          <a:rPr lang="en-US" sz="309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𝑖</m:t>
                        </m:r>
                        <m:r>
                          <a:rPr lang="en-US" sz="309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,</m:t>
                        </m:r>
                        <m:r>
                          <a:rPr lang="en-US" sz="309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309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r>
                          <a:rPr lang="en-US" sz="309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𝛿</m:t>
                        </m:r>
                      </m:e>
                    </m:d>
                  </m:oMath>
                </a14:m>
                <a:endParaRPr lang="en-US" sz="309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B78C3E5-5045-EC8A-ABC6-EAC514A4D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2942" y="10666290"/>
                <a:ext cx="4192863" cy="571820"/>
              </a:xfrm>
              <a:prstGeom prst="rect">
                <a:avLst/>
              </a:prstGeom>
              <a:blipFill>
                <a:blip r:embed="rId25"/>
                <a:stretch>
                  <a:fillRect t="-15217" b="-3260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71EF391-95E8-ED25-E8B9-48DAD8A14265}"/>
                  </a:ext>
                </a:extLst>
              </p:cNvPr>
              <p:cNvSpPr txBox="1"/>
              <p:nvPr/>
            </p:nvSpPr>
            <p:spPr>
              <a:xfrm>
                <a:off x="24838285" y="11058860"/>
                <a:ext cx="3990149" cy="10264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7368" tIns="37368" rIns="37368" bIns="37368" numCol="1" spcCol="38100" rtlCol="0" anchor="ctr">
                <a:spAutoFit/>
              </a:bodyPr>
              <a:lstStyle/>
              <a:p>
                <a:pPr defTabSz="1793731" hangingPunct="0"/>
                <a:r>
                  <a:rPr lang="en-US" sz="309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for all time </a:t>
                </a:r>
                <a:r>
                  <a:rPr lang="en-US" sz="309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w.p.</a:t>
                </a:r>
                <a:r>
                  <a:rPr lang="en-US" sz="309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Neue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9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Neue"/>
                      </a:rPr>
                      <m:t>≥1−</m:t>
                    </m:r>
                    <m:r>
                      <a:rPr lang="en-US" sz="309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Neue"/>
                      </a:rPr>
                      <m:t>𝛿</m:t>
                    </m:r>
                  </m:oMath>
                </a14:m>
                <a:endParaRPr lang="en-US" sz="309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71EF391-95E8-ED25-E8B9-48DAD8A14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85" y="11058860"/>
                <a:ext cx="3990149" cy="1026495"/>
              </a:xfrm>
              <a:prstGeom prst="rect">
                <a:avLst/>
              </a:prstGeom>
              <a:blipFill>
                <a:blip r:embed="rId26"/>
                <a:stretch>
                  <a:fillRect l="-5096" t="-73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DB8E2880-C141-D220-BA2A-3D57D7F0430C}"/>
              </a:ext>
            </a:extLst>
          </p:cNvPr>
          <p:cNvSpPr txBox="1"/>
          <p:nvPr/>
        </p:nvSpPr>
        <p:spPr>
          <a:xfrm>
            <a:off x="15066924" y="41217480"/>
            <a:ext cx="14301033" cy="49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8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Excellent real world performance compared to existing regret-minimizing approaches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379</Words>
  <Application>Microsoft Macintosh PowerPoint</Application>
  <PresentationFormat>Custom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 Math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Houssam Nassif</cp:lastModifiedBy>
  <cp:revision>6</cp:revision>
  <cp:lastPrinted>2024-04-18T00:54:18Z</cp:lastPrinted>
  <dcterms:modified xsi:type="dcterms:W3CDTF">2024-04-18T00:54:38Z</dcterms:modified>
</cp:coreProperties>
</file>