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7"/>
  </p:notesMasterIdLst>
  <p:sldIdLst>
    <p:sldId id="256" r:id="rId2"/>
    <p:sldId id="291" r:id="rId3"/>
    <p:sldId id="258" r:id="rId4"/>
    <p:sldId id="260" r:id="rId5"/>
    <p:sldId id="259" r:id="rId6"/>
    <p:sldId id="297" r:id="rId7"/>
    <p:sldId id="289" r:id="rId8"/>
    <p:sldId id="262" r:id="rId9"/>
    <p:sldId id="282" r:id="rId10"/>
    <p:sldId id="277" r:id="rId11"/>
    <p:sldId id="302" r:id="rId12"/>
    <p:sldId id="285" r:id="rId13"/>
    <p:sldId id="286" r:id="rId14"/>
    <p:sldId id="287" r:id="rId15"/>
    <p:sldId id="288" r:id="rId16"/>
    <p:sldId id="265" r:id="rId17"/>
    <p:sldId id="267" r:id="rId18"/>
    <p:sldId id="268" r:id="rId19"/>
    <p:sldId id="269" r:id="rId20"/>
    <p:sldId id="271" r:id="rId21"/>
    <p:sldId id="272" r:id="rId22"/>
    <p:sldId id="276" r:id="rId23"/>
    <p:sldId id="301" r:id="rId24"/>
    <p:sldId id="281" r:id="rId25"/>
    <p:sldId id="280" r:id="rId26"/>
    <p:sldId id="292" r:id="rId27"/>
    <p:sldId id="293" r:id="rId28"/>
    <p:sldId id="294" r:id="rId29"/>
    <p:sldId id="295" r:id="rId30"/>
    <p:sldId id="270" r:id="rId31"/>
    <p:sldId id="264" r:id="rId32"/>
    <p:sldId id="298" r:id="rId33"/>
    <p:sldId id="299" r:id="rId34"/>
    <p:sldId id="300" r:id="rId35"/>
    <p:sldId id="296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D0AB5B9-22E0-4D4C-9F70-A63CF60B1CBF}">
          <p14:sldIdLst>
            <p14:sldId id="256"/>
            <p14:sldId id="291"/>
            <p14:sldId id="258"/>
            <p14:sldId id="260"/>
            <p14:sldId id="259"/>
            <p14:sldId id="297"/>
          </p14:sldIdLst>
        </p14:section>
        <p14:section name="Summary Section" id="{135046DD-34F4-C14D-A714-F28E5632549C}">
          <p14:sldIdLst>
            <p14:sldId id="289"/>
          </p14:sldIdLst>
        </p14:section>
        <p14:section name="The (multi-armed) bandit problem" id="{B4BF09F7-3BEB-354A-B49C-6447C2A91A29}">
          <p14:sldIdLst>
            <p14:sldId id="262"/>
            <p14:sldId id="282"/>
            <p14:sldId id="277"/>
            <p14:sldId id="302"/>
            <p14:sldId id="285"/>
            <p14:sldId id="286"/>
            <p14:sldId id="287"/>
            <p14:sldId id="288"/>
          </p14:sldIdLst>
        </p14:section>
        <p14:section name="Our fixed design confidence bound" id="{9F733F9F-1344-2C4D-87C5-0DF6F1F5C82C}">
          <p14:sldIdLst>
            <p14:sldId id="265"/>
            <p14:sldId id="267"/>
            <p14:sldId id="268"/>
            <p14:sldId id="269"/>
          </p14:sldIdLst>
        </p14:section>
        <p14:section name="(Transductive) Pure exploration" id="{58A4EC6D-FDBF-B64B-84DB-F34C0A33CA96}">
          <p14:sldIdLst>
            <p14:sldId id="271"/>
            <p14:sldId id="272"/>
            <p14:sldId id="276"/>
            <p14:sldId id="301"/>
            <p14:sldId id="281"/>
          </p14:sldIdLst>
        </p14:section>
        <p14:section name="Open problems" id="{A3CC853D-DE42-D140-98FB-A53AF0115D72}">
          <p14:sldIdLst>
            <p14:sldId id="280"/>
            <p14:sldId id="292"/>
            <p14:sldId id="293"/>
            <p14:sldId id="294"/>
            <p14:sldId id="295"/>
            <p14:sldId id="270"/>
            <p14:sldId id="264"/>
            <p14:sldId id="298"/>
            <p14:sldId id="299"/>
            <p14:sldId id="300"/>
            <p14:sldId id="296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wang-Sung Jun" initials="KJ" lastIdx="1" clrIdx="0">
    <p:extLst>
      <p:ext uri="{19B8F6BF-5375-455C-9EA6-DF929625EA0E}">
        <p15:presenceInfo xmlns:p15="http://schemas.microsoft.com/office/powerpoint/2012/main" userId="0b59d82ebdd6256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85"/>
    <p:restoredTop sz="88289"/>
  </p:normalViewPr>
  <p:slideViewPr>
    <p:cSldViewPr snapToGrid="0" snapToObjects="1">
      <p:cViewPr varScale="1">
        <p:scale>
          <a:sx n="131" d="100"/>
          <a:sy n="131" d="100"/>
        </p:scale>
        <p:origin x="184" y="2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14" d="100"/>
          <a:sy n="114" d="100"/>
        </p:scale>
        <p:origin x="4264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3251D3-99D5-6741-92EC-1464664F4BEF}" type="datetimeFigureOut">
              <a:rPr lang="en-US" smtClean="0"/>
              <a:t>6/29/21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AF485A-B4DD-6748-8832-F398C86943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8310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AF485A-B4DD-6748-8832-F398C86943E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017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 err="1"/>
              <a:t>예를</a:t>
            </a:r>
            <a:r>
              <a:rPr lang="ko-KR" altLang="en-US" dirty="0"/>
              <a:t> 들어주죠</a:t>
            </a:r>
            <a:r>
              <a:rPr lang="en-US" altLang="ko-KR" dirty="0"/>
              <a:t>.</a:t>
            </a:r>
          </a:p>
          <a:p>
            <a:pPr marL="228600" indent="-228600">
              <a:buAutoNum type="arabicPeriod"/>
            </a:pPr>
            <a:r>
              <a:rPr lang="en-US" altLang="ko-KR" dirty="0"/>
              <a:t>(1)</a:t>
            </a:r>
            <a:r>
              <a:rPr lang="ko-KR" altLang="en-US" dirty="0"/>
              <a:t>  </a:t>
            </a:r>
            <a:r>
              <a:rPr lang="ko-KR" altLang="en-US" dirty="0" err="1"/>
              <a:t>상품추천</a:t>
            </a:r>
            <a:r>
              <a:rPr lang="ko-KR" altLang="en-US" dirty="0"/>
              <a:t> </a:t>
            </a:r>
            <a:r>
              <a:rPr lang="en-US" altLang="ko-KR" dirty="0"/>
              <a:t>(2)</a:t>
            </a:r>
            <a:r>
              <a:rPr lang="ko-KR" altLang="en-US" dirty="0"/>
              <a:t> </a:t>
            </a:r>
            <a:r>
              <a:rPr lang="en-US" altLang="ko-KR" dirty="0"/>
              <a:t>A/B</a:t>
            </a:r>
            <a:r>
              <a:rPr lang="ko-KR" altLang="en-US" dirty="0"/>
              <a:t> </a:t>
            </a:r>
            <a:r>
              <a:rPr lang="ko-KR" altLang="en-US" dirty="0" err="1"/>
              <a:t>테스팅</a:t>
            </a:r>
            <a:r>
              <a:rPr lang="ko-KR" altLang="en-US" dirty="0"/>
              <a:t> </a:t>
            </a:r>
            <a:r>
              <a:rPr lang="en-US" altLang="ko-KR" dirty="0"/>
              <a:t>–</a:t>
            </a:r>
            <a:r>
              <a:rPr lang="ko-KR" altLang="en-US" dirty="0"/>
              <a:t> </a:t>
            </a:r>
            <a:r>
              <a:rPr lang="ko-KR" altLang="en-US" dirty="0" err="1"/>
              <a:t>웹페이지</a:t>
            </a:r>
            <a:r>
              <a:rPr lang="ko-KR" altLang="en-US" dirty="0"/>
              <a:t> 레이아웃</a:t>
            </a:r>
            <a:r>
              <a:rPr lang="en-US" altLang="ko-KR" dirty="0"/>
              <a:t>..</a:t>
            </a:r>
          </a:p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AF485A-B4DD-6748-8832-F398C86943E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1478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AF485A-B4DD-6748-8832-F398C86943E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5693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Reward maximization: population level recommendation for the best news slot.</a:t>
            </a:r>
          </a:p>
          <a:p>
            <a:r>
              <a:rPr lang="en-US" dirty="0"/>
              <a:t>Pure exploration: content layout =&gt; perhaps there are many parameters to adjust…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AF485A-B4DD-6748-8832-F398C86943E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9894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AF485A-B4DD-6748-8832-F398C86943E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1596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rgbClr val="FF0000"/>
                </a:solidFill>
              </a:rPr>
              <a:t>Explain the expected behavior to achieve these goals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AF485A-B4DD-6748-8832-F398C86943E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2650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best</a:t>
            </a:r>
            <a:r>
              <a:rPr lang="ko-KR" altLang="en-US" dirty="0"/>
              <a:t> </a:t>
            </a:r>
            <a:r>
              <a:rPr lang="en-US" altLang="ko-KR" dirty="0"/>
              <a:t>arm</a:t>
            </a:r>
            <a:r>
              <a:rPr lang="ko-KR" altLang="en-US" dirty="0"/>
              <a:t>과 </a:t>
            </a:r>
            <a:r>
              <a:rPr lang="en-US" altLang="ko-KR" dirty="0"/>
              <a:t>non-best arm</a:t>
            </a:r>
            <a:r>
              <a:rPr lang="ko-KR" altLang="en-US" dirty="0"/>
              <a:t> 들을 구분해내는데 가장 효율적인 샘플링 전략이 소모할 양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AF485A-B4DD-6748-8832-F398C86943E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662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27C41F-9307-5B47-AE29-0B534BEC85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EACEE3F-93BF-0A4B-AF15-DF0F7572D0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3EFFDE-4BCF-694D-9771-E4E406E736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D7D8B-2672-6443-A52D-E320304FB21F}" type="datetime1">
              <a:rPr lang="en-US" smtClean="0"/>
              <a:t>6/29/21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540DEE-633F-E04F-9644-A8C0E74964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44974B-6599-EF4C-A65A-87DB480E67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F1C3F-5E7E-8E44-9E8A-62836B1F46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3692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290EC4-E838-BC46-A4F0-6EF67A4C4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920E2F2-2A2D-4E49-9DA6-A8FB110862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1AF2FD-975F-914D-93D3-9E4D315BB7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0A002-D2D9-A24C-9D93-B2AC1FFF132F}" type="datetime1">
              <a:rPr lang="en-US" smtClean="0"/>
              <a:t>6/29/21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3C3151-E06C-A04B-9BDE-8A06EB792A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3A1291-B632-9745-B980-201BD235DA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F1C3F-5E7E-8E44-9E8A-62836B1F46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7730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D2662EF-97FC-1246-A949-9F898AC90B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52819A2-F409-984C-B476-A8207E66FE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DF2169-55AA-9741-B632-EEE7C1025C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5F071-C7BC-624D-92DD-8DEC614B1AA8}" type="datetime1">
              <a:rPr lang="en-US" smtClean="0"/>
              <a:t>6/29/21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267564-1040-E14B-B62C-A65E5564C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87BD58-9F43-0E46-911A-00519C3163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F1C3F-5E7E-8E44-9E8A-62836B1F46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5735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8E5246-3AC8-B24B-8562-F394A7CACF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348" y="227495"/>
            <a:ext cx="11761304" cy="86732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7589E6-C2FE-6D4B-B808-4C6CCDA709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816B95-EEBD-DD47-BA4D-0775655F3D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BB4DB-F692-4B4F-BCCD-D09E38279CD0}" type="datetime1">
              <a:rPr lang="en-US" smtClean="0"/>
              <a:t>6/29/21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0957E4-632C-D547-B1EA-861D8D80DA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AA1AE2-9C54-1446-8842-68A872E76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F1C3F-5E7E-8E44-9E8A-62836B1F46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9858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6DC44F-FC0D-5142-B83C-18B7483E8E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508719-9CA3-6845-AAD0-8763E2ADA9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7ED8BA-70DD-8447-8B3A-2032E7A0E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72EB5-5E87-F44E-AF22-8902EBC04776}" type="datetime1">
              <a:rPr lang="en-US" smtClean="0"/>
              <a:t>6/29/21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9D4BC9-4E7F-1F49-B184-E15D9215F8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C7D587-0D78-C846-9105-2A452A898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F1C3F-5E7E-8E44-9E8A-62836B1F46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1128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50DCFD-40F9-194D-ABE9-91CD2EECCB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434335-F52E-8A47-96A6-90F2C8E92C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F74916-1B9E-AA4C-94DB-5491E593B9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FC62D3-B392-234A-878D-90F70CB417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B1C6F-F2DE-E44B-9944-D7CF9B9BBD0B}" type="datetime1">
              <a:rPr lang="en-US" smtClean="0"/>
              <a:t>6/29/21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D433C7-7AB8-0D44-8022-8C95B73D74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D486D0-6607-3E4F-9FF4-C8940367E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F1C3F-5E7E-8E44-9E8A-62836B1F46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907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3BFED5-2BAE-1F48-9D3D-CC85AA1698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152233-8FAF-CB41-9DC7-83BC0DDE15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AB841C-D0E0-2949-BC81-210D2C0CE6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8104F77-86D3-1249-B997-9BE0782767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8DB7819-834C-9E40-9C27-E435F11EDE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AA0C51B-11E8-1F49-BAF8-E8A188386A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C4B2C-BE29-4B4F-8073-A76CFBF31A40}" type="datetime1">
              <a:rPr lang="en-US" smtClean="0"/>
              <a:t>6/29/21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F8D860E-2004-D64A-9C23-7F57B38E0C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5B5DC52-3F4A-F444-B0C0-997704FF4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F1C3F-5E7E-8E44-9E8A-62836B1F46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1922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EC1FCB-34D6-AA4E-8C3B-A4FC0005D3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765ECF1-B32A-4F40-B7FF-6DD2986EEC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BD47E-1E21-7543-8546-C29642D8F9CC}" type="datetime1">
              <a:rPr lang="en-US" smtClean="0"/>
              <a:t>6/29/21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B48B27D-0DE7-7945-BA02-286D2DB8F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366539-8075-A74B-97DC-A6647D22C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F1C3F-5E7E-8E44-9E8A-62836B1F46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4816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B2BA68A-C529-2545-BDCC-ADC7CC8C3B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4DD16-66A4-1345-BBC5-67A3A8EFA039}" type="datetime1">
              <a:rPr lang="en-US" smtClean="0"/>
              <a:t>6/29/21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2BBBFCB-1D45-184F-BE85-D88BAB2A63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46A23C-0997-F647-B6FF-4E038C8BBC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F1C3F-5E7E-8E44-9E8A-62836B1F46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7452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6AB486-6823-6447-A533-09AE52DD68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1EC5F-0435-624C-9363-27D2775DB5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97C54F-BB1F-4744-9CB1-340F4402F7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AC0F02-7748-9F49-9B5C-2F68EA52E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C2AF6-DD8C-3D44-861B-369362EEE5F1}" type="datetime1">
              <a:rPr lang="en-US" smtClean="0"/>
              <a:t>6/29/21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15A993-06B0-694E-A3B3-81E667B2EB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921D03-57DC-2848-A6D2-88CBC29154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F1C3F-5E7E-8E44-9E8A-62836B1F46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33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3A3C21-7390-5F4E-909F-783D5E88C7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D87F7A7-1F55-CA4A-A07F-409AFE2062E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4BE6CE-7B4E-D343-BE89-89E750686C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99858F-B7A8-1A4A-A90A-A9556C0837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771E8-C5B5-5645-AFCA-ED7854DD2B57}" type="datetime1">
              <a:rPr lang="en-US" smtClean="0"/>
              <a:t>6/29/21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EDEB89-13BC-724E-903E-B99B7EDE0E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D7F9FC-943D-2B49-AF00-A021EF99E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F1C3F-5E7E-8E44-9E8A-62836B1F46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0682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DDB45C4-C899-5244-B1AE-D23C4CE1F8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348" y="118166"/>
            <a:ext cx="11761304" cy="8673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C9E7EF-121B-6045-8A7B-D86196C946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8722" y="1133061"/>
            <a:ext cx="11767930" cy="52562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69E882-55A9-2B4D-9090-3A6E61A187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15348" y="638934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E62D99-B261-7543-B14F-D6E2C2D36B22}" type="datetime1">
              <a:rPr lang="en-US" smtClean="0"/>
              <a:t>6/29/21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ACA259-1D19-CB4B-A760-B0465D02B2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8934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46A505-3CB3-464E-A16B-899C6627B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33452" y="638934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7F1C3F-5E7E-8E44-9E8A-62836B1F46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397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1.png"/><Relationship Id="rId5" Type="http://schemas.openxmlformats.org/officeDocument/2006/relationships/image" Target="../media/image240.png"/><Relationship Id="rId4" Type="http://schemas.openxmlformats.org/officeDocument/2006/relationships/image" Target="../media/image20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tif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7" Type="http://schemas.openxmlformats.org/officeDocument/2006/relationships/image" Target="../media/image45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10" Type="http://schemas.openxmlformats.org/officeDocument/2006/relationships/image" Target="../media/image46.png"/><Relationship Id="rId4" Type="http://schemas.openxmlformats.org/officeDocument/2006/relationships/image" Target="../media/image42.png"/><Relationship Id="rId9" Type="http://schemas.openxmlformats.org/officeDocument/2006/relationships/image" Target="../media/image44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tiff"/><Relationship Id="rId5" Type="http://schemas.openxmlformats.org/officeDocument/2006/relationships/image" Target="../media/image3.png"/><Relationship Id="rId4" Type="http://schemas.openxmlformats.org/officeDocument/2006/relationships/image" Target="../media/image2.tif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0.png"/><Relationship Id="rId2" Type="http://schemas.openxmlformats.org/officeDocument/2006/relationships/image" Target="../media/image45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9.png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4" Type="http://schemas.openxmlformats.org/officeDocument/2006/relationships/image" Target="../media/image480.png"/><Relationship Id="rId9" Type="http://schemas.openxmlformats.org/officeDocument/2006/relationships/image" Target="../media/image5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69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6.png"/><Relationship Id="rId4" Type="http://schemas.openxmlformats.org/officeDocument/2006/relationships/image" Target="../media/image40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20.xml"/><Relationship Id="rId3" Type="http://schemas.openxmlformats.org/officeDocument/2006/relationships/image" Target="../media/image20.png"/><Relationship Id="rId7" Type="http://schemas.openxmlformats.org/officeDocument/2006/relationships/slide" Target="slide16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slide" Target="slide2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3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18E279-A006-BB4D-A9B7-FEBDA07958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2523" y="1041400"/>
            <a:ext cx="11566953" cy="2387600"/>
          </a:xfrm>
        </p:spPr>
        <p:txBody>
          <a:bodyPr anchor="ctr">
            <a:noAutofit/>
          </a:bodyPr>
          <a:lstStyle/>
          <a:p>
            <a:r>
              <a:rPr lang="en-US" sz="4400" dirty="0"/>
              <a:t>Recent Developments of Logistic Linear Bandits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2E4FCB-650E-C147-8E95-D930ECCF70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81074" y="3561612"/>
            <a:ext cx="10229850" cy="1655762"/>
          </a:xfrm>
        </p:spPr>
        <p:txBody>
          <a:bodyPr>
            <a:normAutofit/>
          </a:bodyPr>
          <a:lstStyle/>
          <a:p>
            <a:r>
              <a:rPr lang="en-US" sz="2800" dirty="0"/>
              <a:t>Kwang-Sung Jun </a:t>
            </a:r>
            <a:r>
              <a:rPr lang="en-US" altLang="ko-KR" sz="2800" dirty="0"/>
              <a:t>(</a:t>
            </a:r>
            <a:r>
              <a:rPr lang="ko-KR" altLang="en-US" sz="2800" dirty="0" err="1"/>
              <a:t>전광성</a:t>
            </a:r>
            <a:r>
              <a:rPr lang="en-US" altLang="ko-KR" sz="2800" dirty="0"/>
              <a:t>)</a:t>
            </a:r>
          </a:p>
          <a:p>
            <a:r>
              <a:rPr lang="en-US" sz="2800" dirty="0"/>
              <a:t>Assistant Professor</a:t>
            </a:r>
          </a:p>
          <a:p>
            <a:endParaRPr lang="en-US" sz="2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2F07867-2FAD-D746-81B8-E4CEC1E50C9F}"/>
              </a:ext>
            </a:extLst>
          </p:cNvPr>
          <p:cNvSpPr txBox="1"/>
          <p:nvPr/>
        </p:nvSpPr>
        <p:spPr>
          <a:xfrm>
            <a:off x="12733020" y="1828800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6B20F4D-57EE-3742-AD50-E9FD25DC750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5423" y="4546901"/>
            <a:ext cx="2261152" cy="538624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09E2F7-FDF0-C642-BDA9-7F2A42350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F1C3F-5E7E-8E44-9E8A-62836B1F46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6436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5F44A709-BC3F-524B-898C-55352A98FFB1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Linear bandits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bandits with features)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5F44A709-BC3F-524B-898C-55352A98FFB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047" t="-11429" b="-2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B1BD771-FADF-6A4B-B5B2-8233B9B6216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 arm set: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𝒳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⊆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dirty="0"/>
                  <a:t>  (possibly infinite)</a:t>
                </a:r>
              </a:p>
              <a:p>
                <a:r>
                  <a:rPr lang="en-US" dirty="0"/>
                  <a:t>For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=1…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Choose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𝒳</m:t>
                    </m:r>
                  </m:oMath>
                </a14:m>
                <a:r>
                  <a:rPr lang="en-US" dirty="0"/>
                  <a:t>  and pull it.</a:t>
                </a:r>
              </a:p>
              <a:p>
                <a:pPr lvl="1"/>
                <a:r>
                  <a:rPr lang="en-US" dirty="0"/>
                  <a:t>Receive a noisy reward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dirty="0"/>
                  <a:t> </a:t>
                </a:r>
              </a:p>
              <a:p>
                <a:pPr lvl="1"/>
                <a:endParaRPr lang="en-US" sz="1000" dirty="0"/>
              </a:p>
              <a:p>
                <a:r>
                  <a:rPr lang="en-US" dirty="0"/>
                  <a:t>Assumed model: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pPr>
                  <a:lnSpc>
                    <a:spcPct val="110000"/>
                  </a:lnSpc>
                </a:pPr>
                <a:r>
                  <a:rPr lang="en-US" dirty="0"/>
                  <a:t>Reward maximization: maximize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undOvr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nary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⟺</m:t>
                    </m:r>
                  </m:oMath>
                </a14:m>
                <a:r>
                  <a:rPr lang="en-US" dirty="0"/>
                  <a:t>  </a:t>
                </a:r>
                <a:r>
                  <a:rPr lang="en-US" dirty="0">
                    <a:solidFill>
                      <a:schemeClr val="accent6"/>
                    </a:solidFill>
                  </a:rPr>
                  <a:t>minimize </a:t>
                </a:r>
                <a:r>
                  <a:rPr lang="en-US" b="1" dirty="0">
                    <a:solidFill>
                      <a:schemeClr val="accent6"/>
                    </a:solidFill>
                  </a:rPr>
                  <a:t>regret</a:t>
                </a:r>
                <a:r>
                  <a:rPr lang="en-US" dirty="0">
                    <a:solidFill>
                      <a:schemeClr val="accent6"/>
                    </a:solidFill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  <m:e>
                        <m:func>
                          <m:funcPr>
                            <m:ctrlPr>
                              <a:rPr lang="en-US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US" b="0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US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max</m:t>
                                </m:r>
                              </m:e>
                              <m:lim>
                                <m:r>
                                  <a:rPr lang="en-US" b="0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b="0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r>
                                  <a:rPr lang="en-US" b="0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𝒳</m:t>
                                </m:r>
                              </m:lim>
                            </m:limLow>
                          </m:fName>
                          <m:e>
                            <m:sSup>
                              <m:sSupPr>
                                <m:ctrlPr>
                                  <a:rPr lang="en-US" i="1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i="1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⊤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i="1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p>
                                <m:r>
                                  <a:rPr lang="en-US" i="1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</m:e>
                        </m:func>
                        <m:r>
                          <a:rPr lang="en-US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 −</m:t>
                        </m:r>
                        <m:sSubSup>
                          <m:sSubSupPr>
                            <m:ctrlPr>
                              <a:rPr lang="en-US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  <m:sup>
                            <m:r>
                              <a:rPr lang="en-US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⊤</m:t>
                            </m:r>
                          </m:sup>
                        </m:sSubSup>
                        <m:sSup>
                          <m:sSupPr>
                            <m:ctrlPr>
                              <a:rPr lang="en-US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nary>
                  </m:oMath>
                </a14:m>
                <a:br>
                  <a:rPr lang="en-US" dirty="0">
                    <a:solidFill>
                      <a:schemeClr val="accent6"/>
                    </a:solidFill>
                  </a:rPr>
                </a:br>
                <a:r>
                  <a:rPr lang="en-US" dirty="0"/>
                  <a:t>Pure exploration:          minimize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estimated</m:t>
                    </m:r>
                    <m:r>
                      <a:rPr lang="en-US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best</m:t>
                    </m:r>
                    <m:r>
                      <a:rPr lang="en-US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arm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the</m:t>
                    </m:r>
                    <m:r>
                      <a:rPr lang="en-US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best</m:t>
                    </m:r>
                    <m:r>
                      <a:rPr lang="en-US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arm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B1BD771-FADF-6A4B-B5B2-8233B9B6216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47" t="-14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5F597A-8FCB-0640-A124-4C2C3DC74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F1C3F-5E7E-8E44-9E8A-62836B1F46EC}" type="slidenum">
              <a:rPr lang="en-US" smtClean="0"/>
              <a:t>10</a:t>
            </a:fld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17F7FE2-6E81-FF4B-97E0-12FAFFCE538E}"/>
              </a:ext>
            </a:extLst>
          </p:cNvPr>
          <p:cNvGrpSpPr/>
          <p:nvPr/>
        </p:nvGrpSpPr>
        <p:grpSpPr>
          <a:xfrm>
            <a:off x="2663840" y="2896923"/>
            <a:ext cx="6061202" cy="1190677"/>
            <a:chOff x="2874959" y="4218388"/>
            <a:chExt cx="6061202" cy="119067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C0E8A7FB-553A-8A4D-9FB9-25F5A8A8BBD1}"/>
                    </a:ext>
                  </a:extLst>
                </p:cNvPr>
                <p:cNvSpPr txBox="1"/>
                <p:nvPr/>
              </p:nvSpPr>
              <p:spPr>
                <a:xfrm>
                  <a:off x="2874959" y="4218388"/>
                  <a:ext cx="2242024" cy="463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sz="24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bSup>
                          <m:sSubSupPr>
                            <m:ctrlPr>
                              <a:rPr lang="en-US" sz="2400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  <m:sup>
                            <m:r>
                              <a:rPr lang="en-US" sz="2400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⊤</m:t>
                            </m:r>
                          </m:sup>
                        </m:sSubSup>
                        <m:sSup>
                          <m:sSupPr>
                            <m:ctrlPr>
                              <a:rPr lang="en-US" sz="2400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US" sz="24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𝜂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oMath>
                    </m:oMathPara>
                  </a14:m>
                  <a:endParaRPr 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C0E8A7FB-553A-8A4D-9FB9-25F5A8A8BBD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74959" y="4218388"/>
                  <a:ext cx="2242024" cy="463332"/>
                </a:xfrm>
                <a:prstGeom prst="rect">
                  <a:avLst/>
                </a:prstGeom>
                <a:blipFill>
                  <a:blip r:embed="rId4"/>
                  <a:stretch>
                    <a:fillRect b="-810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65A3B0D-5C4D-4B43-A1CC-86CAB1CAA21C}"/>
                </a:ext>
              </a:extLst>
            </p:cNvPr>
            <p:cNvSpPr txBox="1"/>
            <p:nvPr/>
          </p:nvSpPr>
          <p:spPr>
            <a:xfrm>
              <a:off x="2927533" y="5008955"/>
              <a:ext cx="23142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unknown parameter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B670335-CD4E-7341-B296-9FCA39187A00}"/>
                </a:ext>
              </a:extLst>
            </p:cNvPr>
            <p:cNvSpPr txBox="1"/>
            <p:nvPr/>
          </p:nvSpPr>
          <p:spPr>
            <a:xfrm>
              <a:off x="5366658" y="4617230"/>
              <a:ext cx="356950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zero-mean noise (e.g., Gaussian)</a:t>
              </a: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D3152A45-4DA4-2A4A-AF0F-BB432C5FADA7}"/>
                </a:ext>
              </a:extLst>
            </p:cNvPr>
            <p:cNvCxnSpPr>
              <a:cxnSpLocks/>
              <a:stCxn id="8" idx="1"/>
            </p:cNvCxnSpPr>
            <p:nvPr/>
          </p:nvCxnSpPr>
          <p:spPr>
            <a:xfrm flipH="1" flipV="1">
              <a:off x="4930754" y="4702913"/>
              <a:ext cx="435904" cy="114372"/>
            </a:xfrm>
            <a:prstGeom prst="straightConnector1">
              <a:avLst/>
            </a:prstGeom>
            <a:ln w="38100">
              <a:solidFill>
                <a:schemeClr val="tx1">
                  <a:lumMod val="75000"/>
                  <a:lumOff val="25000"/>
                </a:schemeClr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02216007-E7B9-2B4E-9953-F2F96E930F1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09395" y="4705439"/>
              <a:ext cx="53583" cy="334771"/>
            </a:xfrm>
            <a:prstGeom prst="straightConnector1">
              <a:avLst/>
            </a:prstGeom>
            <a:ln w="38100">
              <a:solidFill>
                <a:schemeClr val="tx1">
                  <a:lumMod val="75000"/>
                  <a:lumOff val="25000"/>
                </a:schemeClr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CDF4094-E523-2F4E-9606-D52A5CDFE408}"/>
                  </a:ext>
                </a:extLst>
              </p:cNvPr>
              <p:cNvSpPr txBox="1"/>
              <p:nvPr/>
            </p:nvSpPr>
            <p:spPr>
              <a:xfrm>
                <a:off x="332980" y="5459030"/>
                <a:ext cx="748961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* can leverage user information in each time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en-US" sz="2000" dirty="0">
                    <a:effectLst/>
                  </a:rPr>
                  <a:t>  </a:t>
                </a:r>
                <a:r>
                  <a:rPr lang="en-US" sz="2000" b="1" u="sng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contextual</a:t>
                </a:r>
                <a:r>
                  <a:rPr lang="en-US" sz="2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 bandits.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CDF4094-E523-2F4E-9606-D52A5CDFE4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980" y="5459030"/>
                <a:ext cx="7489614" cy="400110"/>
              </a:xfrm>
              <a:prstGeom prst="rect">
                <a:avLst/>
              </a:prstGeom>
              <a:blipFill>
                <a:blip r:embed="rId5"/>
                <a:stretch>
                  <a:fillRect l="-847" t="-9375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1">
            <a:extLst>
              <a:ext uri="{FF2B5EF4-FFF2-40B4-BE49-F238E27FC236}">
                <a16:creationId xmlns:a16="http://schemas.microsoft.com/office/drawing/2014/main" id="{AAB4CCBD-7B88-F348-AB2E-965CA45126C4}"/>
              </a:ext>
            </a:extLst>
          </p:cNvPr>
          <p:cNvGrpSpPr/>
          <p:nvPr/>
        </p:nvGrpSpPr>
        <p:grpSpPr>
          <a:xfrm>
            <a:off x="7769456" y="5458085"/>
            <a:ext cx="3961718" cy="1173979"/>
            <a:chOff x="4966780" y="1718407"/>
            <a:chExt cx="3961718" cy="117397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0ACC7319-7F0B-384F-B1CB-F77827465010}"/>
                    </a:ext>
                  </a:extLst>
                </p:cNvPr>
                <p:cNvSpPr txBox="1"/>
                <p:nvPr/>
              </p:nvSpPr>
              <p:spPr>
                <a:xfrm>
                  <a:off x="4966780" y="1718407"/>
                  <a:ext cx="2875659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rPr>
                    <a:t> E.g., an arm =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vec</m:t>
                      </m:r>
                      <m:d>
                        <m:dPr>
                          <m:ctrlPr>
                            <a:rPr lang="en-US" sz="20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20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sz="20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⊤</m:t>
                              </m:r>
                            </m:sup>
                          </m:sSup>
                        </m:e>
                      </m:d>
                    </m:oMath>
                  </a14:m>
                  <a:r>
                    <a:rPr lang="en-US" sz="20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effectLst/>
                    </a:rPr>
                    <a:t> </a:t>
                  </a:r>
                  <a:endParaRPr 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0ACC7319-7F0B-384F-B1CB-F7782746501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66780" y="1718407"/>
                  <a:ext cx="2875659" cy="400110"/>
                </a:xfrm>
                <a:prstGeom prst="rect">
                  <a:avLst/>
                </a:prstGeom>
                <a:blipFill>
                  <a:blip r:embed="rId6"/>
                  <a:stretch>
                    <a:fillRect l="-441" t="-6061" b="-2424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9DD91A7-4DEA-DA47-AAA0-23008FC1EF1A}"/>
                </a:ext>
              </a:extLst>
            </p:cNvPr>
            <p:cNvSpPr txBox="1"/>
            <p:nvPr/>
          </p:nvSpPr>
          <p:spPr>
            <a:xfrm>
              <a:off x="6092590" y="2492276"/>
              <a:ext cx="135466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user vector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0E4700D-CC98-3449-871C-8282A595F9FA}"/>
                </a:ext>
              </a:extLst>
            </p:cNvPr>
            <p:cNvSpPr txBox="1"/>
            <p:nvPr/>
          </p:nvSpPr>
          <p:spPr>
            <a:xfrm>
              <a:off x="7550941" y="2490834"/>
              <a:ext cx="137755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item vector</a:t>
              </a:r>
            </a:p>
          </p:txBody>
        </p: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F74CB25A-3595-2B4F-9D62-9B252CB54657}"/>
                </a:ext>
              </a:extLst>
            </p:cNvPr>
            <p:cNvCxnSpPr>
              <a:cxnSpLocks/>
              <a:stCxn id="15" idx="0"/>
            </p:cNvCxnSpPr>
            <p:nvPr/>
          </p:nvCxnSpPr>
          <p:spPr>
            <a:xfrm flipH="1" flipV="1">
              <a:off x="7389341" y="2125692"/>
              <a:ext cx="850379" cy="365142"/>
            </a:xfrm>
            <a:prstGeom prst="straightConnector1">
              <a:avLst/>
            </a:prstGeom>
            <a:ln w="38100">
              <a:solidFill>
                <a:schemeClr val="tx1">
                  <a:lumMod val="75000"/>
                  <a:lumOff val="25000"/>
                </a:schemeClr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ADFF3708-848A-C74C-9422-3C3C20DDE93E}"/>
                </a:ext>
              </a:extLst>
            </p:cNvPr>
            <p:cNvCxnSpPr>
              <a:stCxn id="14" idx="0"/>
            </p:cNvCxnSpPr>
            <p:nvPr/>
          </p:nvCxnSpPr>
          <p:spPr>
            <a:xfrm flipV="1">
              <a:off x="6769923" y="2092166"/>
              <a:ext cx="364045" cy="400110"/>
            </a:xfrm>
            <a:prstGeom prst="straightConnector1">
              <a:avLst/>
            </a:prstGeom>
            <a:ln w="38100">
              <a:solidFill>
                <a:schemeClr val="tx1">
                  <a:lumMod val="75000"/>
                  <a:lumOff val="25000"/>
                </a:schemeClr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A45B6495-9773-2B47-82F6-F2D27A46ACC2}"/>
              </a:ext>
            </a:extLst>
          </p:cNvPr>
          <p:cNvSpPr txBox="1"/>
          <p:nvPr/>
        </p:nvSpPr>
        <p:spPr>
          <a:xfrm>
            <a:off x="352213" y="6393492"/>
            <a:ext cx="65653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Auer, Using Confidence Bounds for Exploitation-Exploration Trade-offs, 2002.</a:t>
            </a:r>
          </a:p>
        </p:txBody>
      </p:sp>
    </p:spTree>
    <p:extLst>
      <p:ext uri="{BB962C8B-B14F-4D97-AF65-F5344CB8AC3E}">
        <p14:creationId xmlns:p14="http://schemas.microsoft.com/office/powerpoint/2010/main" val="704643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44A709-BC3F-524B-898C-55352A98FF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accent5"/>
                </a:solidFill>
              </a:rPr>
              <a:t>Logistic</a:t>
            </a:r>
            <a:r>
              <a:rPr lang="en-US" dirty="0">
                <a:solidFill>
                  <a:schemeClr val="accent5"/>
                </a:solidFill>
              </a:rPr>
              <a:t> </a:t>
            </a:r>
            <a:r>
              <a:rPr lang="en-US" dirty="0"/>
              <a:t>linear bandits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B1BD771-FADF-6A4B-B5B2-8233B9B6216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 arm set: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𝒳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⊆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dirty="0"/>
                  <a:t>  (possibly infinite)</a:t>
                </a:r>
              </a:p>
              <a:p>
                <a:r>
                  <a:rPr lang="en-US" dirty="0"/>
                  <a:t>For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=1…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Choose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𝒳</m:t>
                    </m:r>
                  </m:oMath>
                </a14:m>
                <a:r>
                  <a:rPr lang="en-US" dirty="0"/>
                  <a:t>  and pull it.</a:t>
                </a:r>
              </a:p>
              <a:p>
                <a:pPr lvl="1"/>
                <a:r>
                  <a:rPr lang="en-US" dirty="0"/>
                  <a:t>Receive a noisy reward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{0,1}</m:t>
                    </m:r>
                    <m:r>
                      <m:rPr>
                        <m:nor/>
                      </m:rPr>
                      <a:rPr lang="en-US" dirty="0"/>
                      <m:t> </m:t>
                    </m:r>
                  </m:oMath>
                </a14:m>
                <a:endParaRPr lang="en-US" dirty="0"/>
              </a:p>
              <a:p>
                <a:pPr lvl="1"/>
                <a:endParaRPr lang="en-US" sz="1000" dirty="0"/>
              </a:p>
              <a:p>
                <a:r>
                  <a:rPr lang="en-US" dirty="0"/>
                  <a:t>Assumed model: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pPr>
                  <a:lnSpc>
                    <a:spcPct val="110000"/>
                  </a:lnSpc>
                </a:pPr>
                <a:r>
                  <a:rPr lang="en-US" dirty="0"/>
                  <a:t>Reward maximization:</a:t>
                </a:r>
                <a:r>
                  <a:rPr lang="en-US" sz="1800" dirty="0"/>
                  <a:t> </a:t>
                </a:r>
                <a:r>
                  <a:rPr lang="en-US" dirty="0"/>
                  <a:t>maximize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undOvr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nary>
                    <m:r>
                      <a:rPr lang="en-US" i="1" dirty="0">
                        <a:latin typeface="Cambria Math" panose="02040503050406030204" pitchFamily="18" charset="0"/>
                      </a:rPr>
                      <m:t>⟺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>
                    <a:solidFill>
                      <a:schemeClr val="accent6"/>
                    </a:solidFill>
                  </a:rPr>
                  <a:t>minimize </a:t>
                </a:r>
                <a:r>
                  <a:rPr lang="en-US" b="1" dirty="0">
                    <a:solidFill>
                      <a:schemeClr val="accent6"/>
                    </a:solidFill>
                  </a:rPr>
                  <a:t>regret</a:t>
                </a:r>
                <a14:m>
                  <m:oMath xmlns:m="http://schemas.openxmlformats.org/officeDocument/2006/math">
                    <m:r>
                      <a:rPr lang="en-US" b="1" i="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 </m:t>
                    </m:r>
                    <m:nary>
                      <m:naryPr>
                        <m:chr m:val="∑"/>
                        <m:ctrlPr>
                          <a:rPr lang="en-US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  <m:e>
                        <m:func>
                          <m:funcPr>
                            <m:ctrlPr>
                              <a:rPr lang="en-US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US" i="1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US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max</m:t>
                                </m:r>
                              </m:e>
                              <m:lim>
                                <m:r>
                                  <a:rPr lang="en-US" i="1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i="1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r>
                                  <a:rPr lang="en-US" i="1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𝒳</m:t>
                                </m:r>
                              </m:lim>
                            </m:limLow>
                          </m:fName>
                          <m:e>
                            <m:r>
                              <a:rPr lang="en-US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𝜇</m:t>
                            </m:r>
                            <m:d>
                              <m:dPr>
                                <m:ctrlPr>
                                  <a:rPr lang="en-US" i="1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i="1">
                                        <a:solidFill>
                                          <a:schemeClr val="accent6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solidFill>
                                          <a:schemeClr val="accent6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solidFill>
                                          <a:schemeClr val="accent6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⊤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i="1">
                                        <a:solidFill>
                                          <a:schemeClr val="accent6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solidFill>
                                          <a:schemeClr val="accent6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solidFill>
                                          <a:schemeClr val="accent6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p>
                              </m:e>
                            </m:d>
                          </m:e>
                        </m:func>
                        <m:r>
                          <a:rPr lang="en-US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 −</m:t>
                        </m:r>
                        <m:r>
                          <a:rPr lang="en-US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i="1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i="1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  <m:sup>
                                <m:r>
                                  <a:rPr lang="en-US" i="1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⊤</m:t>
                                </m:r>
                              </m:sup>
                            </m:sSubSup>
                            <m:sSup>
                              <m:sSupPr>
                                <m:ctrlPr>
                                  <a:rPr lang="en-US" i="1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p>
                                <m:r>
                                  <a:rPr lang="en-US" i="1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</m:e>
                        </m:d>
                      </m:e>
                    </m:nary>
                  </m:oMath>
                </a14:m>
                <a:br>
                  <a:rPr lang="en-US" dirty="0"/>
                </a:br>
                <a:r>
                  <a:rPr lang="en-US" dirty="0"/>
                  <a:t>Pure exploration:          minimize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estimated</m:t>
                    </m:r>
                    <m:r>
                      <a:rPr lang="en-US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best</m:t>
                    </m:r>
                    <m:r>
                      <a:rPr lang="en-US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arm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the</m:t>
                    </m:r>
                    <m:r>
                      <a:rPr lang="en-US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best</m:t>
                    </m:r>
                    <m:r>
                      <a:rPr lang="en-US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arm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B1BD771-FADF-6A4B-B5B2-8233B9B6216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47" t="-14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5F597A-8FCB-0640-A124-4C2C3DC74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F1C3F-5E7E-8E44-9E8A-62836B1F46EC}" type="slidenum">
              <a:rPr lang="en-US" smtClean="0"/>
              <a:t>11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45B6495-9773-2B47-82F6-F2D27A46ACC2}"/>
              </a:ext>
            </a:extLst>
          </p:cNvPr>
          <p:cNvSpPr txBox="1"/>
          <p:nvPr/>
        </p:nvSpPr>
        <p:spPr>
          <a:xfrm>
            <a:off x="352213" y="6393492"/>
            <a:ext cx="81489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Filippi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Cappe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Garivier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and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Szepesvari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“Parametric Bandits: The Generalized Linear Case”, 2010.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13D15B1-6FE1-F240-B1BF-7DFEF5ECC111}"/>
              </a:ext>
            </a:extLst>
          </p:cNvPr>
          <p:cNvGrpSpPr/>
          <p:nvPr/>
        </p:nvGrpSpPr>
        <p:grpSpPr>
          <a:xfrm>
            <a:off x="2654119" y="2899441"/>
            <a:ext cx="3593611" cy="1184586"/>
            <a:chOff x="2831201" y="3767769"/>
            <a:chExt cx="3593611" cy="118458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F6E9F6A7-111E-B24E-A077-9B92E9D52518}"/>
                    </a:ext>
                  </a:extLst>
                </p:cNvPr>
                <p:cNvSpPr txBox="1"/>
                <p:nvPr/>
              </p:nvSpPr>
              <p:spPr>
                <a:xfrm>
                  <a:off x="2831201" y="3767769"/>
                  <a:ext cx="3593611" cy="463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~</m:t>
                        </m:r>
                        <m:r>
                          <a:rPr lang="en-US" sz="2400" b="0" i="0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Bernoulli</m:t>
                        </m:r>
                        <m:d>
                          <m:dPr>
                            <m:ctrlPr>
                              <a:rPr lang="en-US" sz="2400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400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𝜇</m:t>
                            </m:r>
                            <m:d>
                              <m:dPr>
                                <m:ctrlPr>
                                  <a:rPr lang="en-US" sz="2400" b="0" i="1" smtClean="0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en-US" sz="2400" i="1">
                                        <a:solidFill>
                                          <a:schemeClr val="tx1">
                                            <a:lumMod val="75000"/>
                                            <a:lumOff val="2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400" i="1">
                                        <a:solidFill>
                                          <a:schemeClr val="tx1">
                                            <a:lumMod val="75000"/>
                                            <a:lumOff val="2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solidFill>
                                          <a:schemeClr val="tx1">
                                            <a:lumMod val="75000"/>
                                            <a:lumOff val="2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  <m:sup>
                                    <m:r>
                                      <a:rPr lang="en-US" sz="2400" i="1">
                                        <a:solidFill>
                                          <a:schemeClr val="tx1">
                                            <a:lumMod val="75000"/>
                                            <a:lumOff val="2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⊤</m:t>
                                    </m:r>
                                  </m:sup>
                                </m:sSubSup>
                                <m:sSup>
                                  <m:sSupPr>
                                    <m:ctrlPr>
                                      <a:rPr lang="en-US" sz="2400" i="1">
                                        <a:solidFill>
                                          <a:schemeClr val="tx1">
                                            <a:lumMod val="75000"/>
                                            <a:lumOff val="2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i="1">
                                        <a:solidFill>
                                          <a:schemeClr val="tx1">
                                            <a:lumMod val="75000"/>
                                            <a:lumOff val="2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  <m:sup>
                                    <m:r>
                                      <a:rPr lang="en-US" sz="2400" i="1">
                                        <a:solidFill>
                                          <a:schemeClr val="tx1">
                                            <a:lumMod val="75000"/>
                                            <a:lumOff val="2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p>
                              </m:e>
                            </m:d>
                            <m:r>
                              <a:rPr lang="en-US" sz="2400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d>
                      </m:oMath>
                    </m:oMathPara>
                  </a14:m>
                  <a:endParaRPr 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C0E8A7FB-553A-8A4D-9FB9-25F5A8A8BBD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31201" y="3767769"/>
                  <a:ext cx="3593611" cy="463332"/>
                </a:xfrm>
                <a:prstGeom prst="rect">
                  <a:avLst/>
                </a:prstGeom>
                <a:blipFill>
                  <a:blip r:embed="rId3"/>
                  <a:stretch>
                    <a:fillRect b="-2162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980AE85-829C-2A4F-955C-73785D133AAD}"/>
                </a:ext>
              </a:extLst>
            </p:cNvPr>
            <p:cNvSpPr txBox="1"/>
            <p:nvPr/>
          </p:nvSpPr>
          <p:spPr>
            <a:xfrm>
              <a:off x="4228410" y="4552245"/>
              <a:ext cx="148470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000" dirty="0">
                  <a:solidFill>
                    <a:schemeClr val="accent5"/>
                  </a:solidFill>
                </a:rPr>
                <a:t>link function</a:t>
              </a:r>
            </a:p>
          </p:txBody>
        </p: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66C5EFFF-7C9E-2147-BFC0-7147B4C72F5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966272" y="4224963"/>
              <a:ext cx="53583" cy="334771"/>
            </a:xfrm>
            <a:prstGeom prst="straightConnector1">
              <a:avLst/>
            </a:prstGeom>
            <a:ln w="38100"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7C4B55DE-9F08-7946-A7ED-93219AD1579B}"/>
              </a:ext>
            </a:extLst>
          </p:cNvPr>
          <p:cNvGrpSpPr/>
          <p:nvPr/>
        </p:nvGrpSpPr>
        <p:grpSpPr>
          <a:xfrm>
            <a:off x="6807139" y="675800"/>
            <a:ext cx="4940335" cy="3054859"/>
            <a:chOff x="7198877" y="3349348"/>
            <a:chExt cx="4940335" cy="3054859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B0603697-FC4A-1D4A-B0DB-10574BF84CE4}"/>
                </a:ext>
              </a:extLst>
            </p:cNvPr>
            <p:cNvGrpSpPr/>
            <p:nvPr/>
          </p:nvGrpSpPr>
          <p:grpSpPr>
            <a:xfrm>
              <a:off x="8647241" y="3973124"/>
              <a:ext cx="2874332" cy="2180190"/>
              <a:chOff x="8647241" y="3973124"/>
              <a:chExt cx="2874332" cy="2180190"/>
            </a:xfrm>
          </p:grpSpPr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id="{6F464A6A-1337-044A-9ED5-5FB082A4806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216090" y="4277082"/>
                <a:ext cx="2020861" cy="1253004"/>
              </a:xfrm>
              <a:prstGeom prst="rect">
                <a:avLst/>
              </a:prstGeom>
            </p:spPr>
          </p:pic>
          <p:grpSp>
            <p:nvGrpSpPr>
              <p:cNvPr id="29" name="Group 28">
                <a:extLst>
                  <a:ext uri="{FF2B5EF4-FFF2-40B4-BE49-F238E27FC236}">
                    <a16:creationId xmlns:a16="http://schemas.microsoft.com/office/drawing/2014/main" id="{01F58F50-7B50-F34F-A16E-CE9A1437B37B}"/>
                  </a:ext>
                </a:extLst>
              </p:cNvPr>
              <p:cNvGrpSpPr/>
              <p:nvPr/>
            </p:nvGrpSpPr>
            <p:grpSpPr>
              <a:xfrm>
                <a:off x="8647241" y="3973124"/>
                <a:ext cx="2874332" cy="2180190"/>
                <a:chOff x="5628585" y="2556304"/>
                <a:chExt cx="2874332" cy="2180190"/>
              </a:xfrm>
            </p:grpSpPr>
            <p:cxnSp>
              <p:nvCxnSpPr>
                <p:cNvPr id="30" name="Straight Arrow Connector 29">
                  <a:extLst>
                    <a:ext uri="{FF2B5EF4-FFF2-40B4-BE49-F238E27FC236}">
                      <a16:creationId xmlns:a16="http://schemas.microsoft.com/office/drawing/2014/main" id="{D8B97DAE-0870-6843-9460-6B7553601FF7}"/>
                    </a:ext>
                  </a:extLst>
                </p:cNvPr>
                <p:cNvCxnSpPr/>
                <p:nvPr/>
              </p:nvCxnSpPr>
              <p:spPr>
                <a:xfrm>
                  <a:off x="5949114" y="4221729"/>
                  <a:ext cx="2553803" cy="0"/>
                </a:xfrm>
                <a:prstGeom prst="straightConnector1">
                  <a:avLst/>
                </a:prstGeom>
                <a:ln w="19050">
                  <a:solidFill>
                    <a:schemeClr val="bg2">
                      <a:lumMod val="50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Arrow Connector 30">
                  <a:extLst>
                    <a:ext uri="{FF2B5EF4-FFF2-40B4-BE49-F238E27FC236}">
                      <a16:creationId xmlns:a16="http://schemas.microsoft.com/office/drawing/2014/main" id="{0B158438-FE4B-9B47-829A-66A57B74D6DA}"/>
                    </a:ext>
                  </a:extLst>
                </p:cNvPr>
                <p:cNvCxnSpPr/>
                <p:nvPr/>
              </p:nvCxnSpPr>
              <p:spPr>
                <a:xfrm flipV="1">
                  <a:off x="5949114" y="2658330"/>
                  <a:ext cx="0" cy="1571855"/>
                </a:xfrm>
                <a:prstGeom prst="straightConnector1">
                  <a:avLst/>
                </a:prstGeom>
                <a:ln w="19050">
                  <a:solidFill>
                    <a:schemeClr val="bg2">
                      <a:lumMod val="50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2D026888-497C-E14E-89F0-1CDB8867BDEB}"/>
                    </a:ext>
                  </a:extLst>
                </p:cNvPr>
                <p:cNvSpPr txBox="1"/>
                <p:nvPr/>
              </p:nvSpPr>
              <p:spPr>
                <a:xfrm>
                  <a:off x="5628585" y="2556304"/>
                  <a:ext cx="36740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>
                      <a:solidFill>
                        <a:schemeClr val="bg2">
                          <a:lumMod val="50000"/>
                        </a:schemeClr>
                      </a:solidFill>
                    </a:rPr>
                    <a:t>1</a:t>
                  </a:r>
                </a:p>
              </p:txBody>
            </p:sp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A19255F7-C2BC-B94B-BED5-F91AB163ED2E}"/>
                    </a:ext>
                  </a:extLst>
                </p:cNvPr>
                <p:cNvSpPr txBox="1"/>
                <p:nvPr/>
              </p:nvSpPr>
              <p:spPr>
                <a:xfrm>
                  <a:off x="5628585" y="3966417"/>
                  <a:ext cx="36740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>
                      <a:solidFill>
                        <a:schemeClr val="bg2">
                          <a:lumMod val="50000"/>
                        </a:schemeClr>
                      </a:solidFill>
                    </a:rPr>
                    <a:t>0</a:t>
                  </a:r>
                </a:p>
              </p:txBody>
            </p:sp>
            <p:cxnSp>
              <p:nvCxnSpPr>
                <p:cNvPr id="34" name="Straight Arrow Connector 33">
                  <a:extLst>
                    <a:ext uri="{FF2B5EF4-FFF2-40B4-BE49-F238E27FC236}">
                      <a16:creationId xmlns:a16="http://schemas.microsoft.com/office/drawing/2014/main" id="{280B6C20-57B6-1B41-BD9F-4B46B3C267DB}"/>
                    </a:ext>
                  </a:extLst>
                </p:cNvPr>
                <p:cNvCxnSpPr/>
                <p:nvPr/>
              </p:nvCxnSpPr>
              <p:spPr>
                <a:xfrm flipV="1">
                  <a:off x="7226806" y="2658330"/>
                  <a:ext cx="0" cy="1571855"/>
                </a:xfrm>
                <a:prstGeom prst="straightConnector1">
                  <a:avLst/>
                </a:prstGeom>
                <a:ln w="19050">
                  <a:solidFill>
                    <a:schemeClr val="bg2">
                      <a:lumMod val="50000"/>
                    </a:schemeClr>
                  </a:solidFill>
                  <a:prstDash val="sysDot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1C02147E-C1C0-8B4D-A690-F1129210CD05}"/>
                    </a:ext>
                  </a:extLst>
                </p:cNvPr>
                <p:cNvSpPr txBox="1"/>
                <p:nvPr/>
              </p:nvSpPr>
              <p:spPr>
                <a:xfrm>
                  <a:off x="7065752" y="4139565"/>
                  <a:ext cx="36740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>
                      <a:solidFill>
                        <a:schemeClr val="bg2">
                          <a:lumMod val="50000"/>
                        </a:schemeClr>
                      </a:solidFill>
                    </a:rPr>
                    <a:t>0</a:t>
                  </a:r>
                </a:p>
              </p:txBody>
            </p:sp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0D2C2DB2-693C-F546-B1D1-9D67A0FCF1D3}"/>
                    </a:ext>
                  </a:extLst>
                </p:cNvPr>
                <p:cNvSpPr txBox="1"/>
                <p:nvPr/>
              </p:nvSpPr>
              <p:spPr>
                <a:xfrm>
                  <a:off x="5938107" y="4213274"/>
                  <a:ext cx="478016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>
                      <a:solidFill>
                        <a:schemeClr val="bg2">
                          <a:lumMod val="50000"/>
                        </a:schemeClr>
                      </a:solidFill>
                    </a:rPr>
                    <a:t>-4</a:t>
                  </a:r>
                </a:p>
              </p:txBody>
            </p:sp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E9E7C93F-6536-1C46-8B3B-7921CBC39060}"/>
                    </a:ext>
                  </a:extLst>
                </p:cNvPr>
                <p:cNvSpPr txBox="1"/>
                <p:nvPr/>
              </p:nvSpPr>
              <p:spPr>
                <a:xfrm>
                  <a:off x="7961791" y="4197392"/>
                  <a:ext cx="36740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>
                      <a:solidFill>
                        <a:schemeClr val="bg2">
                          <a:lumMod val="50000"/>
                        </a:schemeClr>
                      </a:solidFill>
                    </a:rPr>
                    <a:t>4</a:t>
                  </a: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5EBB383D-620F-8D42-A0C0-DA52E1B84A95}"/>
                    </a:ext>
                  </a:extLst>
                </p:cNvPr>
                <p:cNvSpPr txBox="1"/>
                <p:nvPr/>
              </p:nvSpPr>
              <p:spPr>
                <a:xfrm>
                  <a:off x="9173923" y="3349348"/>
                  <a:ext cx="2482603" cy="72513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  <m:d>
                          <m:dPr>
                            <m:ctrlPr>
                              <a:rPr lang="en-US" sz="2000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  <m:r>
                          <a:rPr lang="en-US" sz="2000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≔</m:t>
                        </m:r>
                        <m:f>
                          <m:fPr>
                            <m:ctrlPr>
                              <a:rPr lang="en-US" sz="2000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000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1+</m:t>
                            </m:r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exp</m:t>
                            </m:r>
                            <m:r>
                              <a:rPr lang="en-US" sz="2000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⁡(−</m:t>
                            </m:r>
                            <m:r>
                              <a:rPr lang="en-US" sz="2000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US" sz="2000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den>
                        </m:f>
                      </m:oMath>
                    </m:oMathPara>
                  </a14:m>
                  <a:endParaRPr lang="en-US" sz="2400" dirty="0">
                    <a:solidFill>
                      <a:schemeClr val="accent5"/>
                    </a:solidFill>
                  </a:endParaRPr>
                </a:p>
              </p:txBody>
            </p:sp>
          </mc:Choice>
          <mc:Fallback xmlns="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5EBB383D-620F-8D42-A0C0-DA52E1B84A9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73923" y="3349348"/>
                  <a:ext cx="2482603" cy="725135"/>
                </a:xfrm>
                <a:prstGeom prst="rect">
                  <a:avLst/>
                </a:prstGeom>
                <a:blipFill>
                  <a:blip r:embed="rId5"/>
                  <a:stretch>
                    <a:fillRect b="-1034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E11477C5-8CE0-0E4D-9456-319936E66482}"/>
                </a:ext>
              </a:extLst>
            </p:cNvPr>
            <p:cNvSpPr txBox="1"/>
            <p:nvPr/>
          </p:nvSpPr>
          <p:spPr>
            <a:xfrm>
              <a:off x="9625190" y="5942542"/>
              <a:ext cx="251402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400" b="1" dirty="0">
                  <a:solidFill>
                    <a:schemeClr val="accent2"/>
                  </a:solidFill>
                </a:rPr>
                <a:t>natural parameter</a:t>
              </a:r>
              <a:endPara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EE54A665-FA8A-3C45-96CE-668F02ECD284}"/>
                </a:ext>
              </a:extLst>
            </p:cNvPr>
            <p:cNvSpPr txBox="1"/>
            <p:nvPr/>
          </p:nvSpPr>
          <p:spPr>
            <a:xfrm>
              <a:off x="7198877" y="3908524"/>
              <a:ext cx="1528175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2400" b="1" dirty="0">
                  <a:solidFill>
                    <a:schemeClr val="accent2"/>
                  </a:solidFill>
                </a:rPr>
                <a:t>mean</a:t>
              </a:r>
              <a:br>
                <a:rPr lang="en-US" sz="2400" b="1" dirty="0">
                  <a:solidFill>
                    <a:schemeClr val="accent2"/>
                  </a:solidFill>
                </a:rPr>
              </a:br>
              <a:r>
                <a:rPr lang="en-US" sz="2400" b="1" dirty="0">
                  <a:solidFill>
                    <a:schemeClr val="accent2"/>
                  </a:solidFill>
                </a:rPr>
                <a:t>parameter</a:t>
              </a:r>
              <a:endPara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3F923E1D-C43F-4A48-A42E-16283A5597E8}"/>
              </a:ext>
            </a:extLst>
          </p:cNvPr>
          <p:cNvCxnSpPr/>
          <p:nvPr/>
        </p:nvCxnSpPr>
        <p:spPr>
          <a:xfrm>
            <a:off x="5177118" y="3356635"/>
            <a:ext cx="618564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Freeform 40">
            <a:extLst>
              <a:ext uri="{FF2B5EF4-FFF2-40B4-BE49-F238E27FC236}">
                <a16:creationId xmlns:a16="http://schemas.microsoft.com/office/drawing/2014/main" id="{6C59CF16-C1E8-7440-B300-20F2FA7613CC}"/>
              </a:ext>
            </a:extLst>
          </p:cNvPr>
          <p:cNvSpPr/>
          <p:nvPr/>
        </p:nvSpPr>
        <p:spPr>
          <a:xfrm>
            <a:off x="5526741" y="3361766"/>
            <a:ext cx="3617259" cy="722262"/>
          </a:xfrm>
          <a:custGeom>
            <a:avLst/>
            <a:gdLst>
              <a:gd name="connsiteX0" fmla="*/ 0 w 3617259"/>
              <a:gd name="connsiteY0" fmla="*/ 0 h 944357"/>
              <a:gd name="connsiteX1" fmla="*/ 1344706 w 3617259"/>
              <a:gd name="connsiteY1" fmla="*/ 941294 h 944357"/>
              <a:gd name="connsiteX2" fmla="*/ 3617259 w 3617259"/>
              <a:gd name="connsiteY2" fmla="*/ 322729 h 944357"/>
              <a:gd name="connsiteX3" fmla="*/ 3617259 w 3617259"/>
              <a:gd name="connsiteY3" fmla="*/ 322729 h 944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17259" h="944357">
                <a:moveTo>
                  <a:pt x="0" y="0"/>
                </a:moveTo>
                <a:cubicBezTo>
                  <a:pt x="370915" y="443753"/>
                  <a:pt x="741830" y="887506"/>
                  <a:pt x="1344706" y="941294"/>
                </a:cubicBezTo>
                <a:cubicBezTo>
                  <a:pt x="1947582" y="995082"/>
                  <a:pt x="3617259" y="322729"/>
                  <a:pt x="3617259" y="322729"/>
                </a:cubicBezTo>
                <a:lnTo>
                  <a:pt x="3617259" y="322729"/>
                </a:lnTo>
              </a:path>
            </a:pathLst>
          </a:custGeom>
          <a:noFill/>
          <a:ln w="38100">
            <a:solidFill>
              <a:schemeClr val="accent2"/>
            </a:solidFill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9832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EAF4D7-15C8-9C47-AFCD-AF0173888B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Applications: Reward maximization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7904C2-F6A3-2149-941E-E0DACBDE13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8722" y="1133061"/>
            <a:ext cx="6601756" cy="5256282"/>
          </a:xfrm>
        </p:spPr>
        <p:txBody>
          <a:bodyPr/>
          <a:lstStyle/>
          <a:p>
            <a:r>
              <a:rPr lang="en-US" dirty="0"/>
              <a:t>online new recommendation</a:t>
            </a:r>
          </a:p>
          <a:p>
            <a:r>
              <a:rPr lang="en-US" dirty="0"/>
              <a:t>online advertisements</a:t>
            </a:r>
          </a:p>
          <a:p>
            <a:r>
              <a:rPr lang="en-US" dirty="0"/>
              <a:t>product recommendation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3FEA09-A985-1F4E-BE39-93D2ACFF5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F1C3F-5E7E-8E44-9E8A-62836B1F46EC}" type="slidenum">
              <a:rPr lang="en-US" smtClean="0"/>
              <a:t>12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A03ABC8-4399-9D4C-AEF8-3ABA421955B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0372" y="2677312"/>
            <a:ext cx="5351662" cy="375027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C0251F7-2F70-6941-9584-F8ECE90F50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7642" y="2776338"/>
            <a:ext cx="5929010" cy="281458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4C67430-CFEB-D542-92D3-74E78A78CBC5}"/>
              </a:ext>
            </a:extLst>
          </p:cNvPr>
          <p:cNvSpPr txBox="1"/>
          <p:nvPr/>
        </p:nvSpPr>
        <p:spPr>
          <a:xfrm>
            <a:off x="6810478" y="5681457"/>
            <a:ext cx="47059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Multiworld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testing Decision Service (MWT) </a:t>
            </a:r>
            <a:b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by Microsoft</a:t>
            </a:r>
          </a:p>
        </p:txBody>
      </p:sp>
    </p:spTree>
    <p:extLst>
      <p:ext uri="{BB962C8B-B14F-4D97-AF65-F5344CB8AC3E}">
        <p14:creationId xmlns:p14="http://schemas.microsoft.com/office/powerpoint/2010/main" val="18719738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E16488-EA10-5049-9DF0-2863C36FA5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Applications: Pure exploration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058707-7A54-4E4D-949D-9464C84EA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F1C3F-5E7E-8E44-9E8A-62836B1F46EC}" type="slidenum">
              <a:rPr lang="en-US" smtClean="0"/>
              <a:t>13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F283E23-5B8B-2D46-A387-5CBB0CEA3F6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7352" y="1691886"/>
            <a:ext cx="5589888" cy="4053268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2C98BAD-6DE7-7044-8D80-977F64FFFEB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06433" y="1610102"/>
            <a:ext cx="5123379" cy="426382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EEB6307-8FAD-AD44-AC1A-44AE31B4FB99}"/>
              </a:ext>
            </a:extLst>
          </p:cNvPr>
          <p:cNvSpPr/>
          <p:nvPr/>
        </p:nvSpPr>
        <p:spPr>
          <a:xfrm>
            <a:off x="1011444" y="1096409"/>
            <a:ext cx="36965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n-US" sz="2400" dirty="0"/>
              <a:t>Monte-Carlo tree search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41F6638-4EFD-E54E-987E-A06711A35060}"/>
              </a:ext>
            </a:extLst>
          </p:cNvPr>
          <p:cNvSpPr txBox="1"/>
          <p:nvPr/>
        </p:nvSpPr>
        <p:spPr>
          <a:xfrm>
            <a:off x="7286348" y="1089040"/>
            <a:ext cx="38942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Hyperparameter optimization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27FE8E1-94A2-5D43-A762-0D64FB39DACB}"/>
              </a:ext>
            </a:extLst>
          </p:cNvPr>
          <p:cNvSpPr txBox="1"/>
          <p:nvPr/>
        </p:nvSpPr>
        <p:spPr>
          <a:xfrm>
            <a:off x="1398458" y="5799508"/>
            <a:ext cx="384727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   arm = possible move</a:t>
            </a:r>
          </a:p>
          <a:p>
            <a:pPr algn="l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reward = results of random playout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71BC568-CA04-CF49-890B-08BC37549F61}"/>
              </a:ext>
            </a:extLst>
          </p:cNvPr>
          <p:cNvSpPr txBox="1"/>
          <p:nvPr/>
        </p:nvSpPr>
        <p:spPr>
          <a:xfrm>
            <a:off x="6671762" y="5799508"/>
            <a:ext cx="47927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   arm = hyperparameter configuration</a:t>
            </a:r>
          </a:p>
          <a:p>
            <a:pPr algn="l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reward = holdout set accuracy improvement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5902987-27C9-534A-B8DE-2C91DC5EE341}"/>
              </a:ext>
            </a:extLst>
          </p:cNvPr>
          <p:cNvSpPr/>
          <p:nvPr/>
        </p:nvSpPr>
        <p:spPr>
          <a:xfrm>
            <a:off x="4620638" y="4513634"/>
            <a:ext cx="476656" cy="23346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3963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E19192-EFB0-5449-8D51-B16164B7ED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Applications: Pure exploration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5085B4-8DE5-4F4C-B100-17616A2C98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F1C3F-5E7E-8E44-9E8A-62836B1F46EC}" type="slidenum">
              <a:rPr lang="en-US" smtClean="0"/>
              <a:t>14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66B0F8D-57FE-2449-A5E9-2C421A933CD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93247" y="1828757"/>
            <a:ext cx="6869598" cy="370740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7F698E1-A7E4-0A4B-8425-72405FB59928}"/>
              </a:ext>
            </a:extLst>
          </p:cNvPr>
          <p:cNvSpPr txBox="1"/>
          <p:nvPr/>
        </p:nvSpPr>
        <p:spPr>
          <a:xfrm>
            <a:off x="3029155" y="1367092"/>
            <a:ext cx="53866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crowdsourcing (cartoon caption contest)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F94C0B7-2F0B-1944-AE3E-6597B28835DC}"/>
              </a:ext>
            </a:extLst>
          </p:cNvPr>
          <p:cNvSpPr txBox="1"/>
          <p:nvPr/>
        </p:nvSpPr>
        <p:spPr>
          <a:xfrm>
            <a:off x="2899318" y="5582325"/>
            <a:ext cx="67253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   arm = submitted caption</a:t>
            </a:r>
          </a:p>
          <a:p>
            <a:pPr algn="l"/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reward = 0 (unfunny), 1 (somewhat funny), 2 (funny)</a:t>
            </a:r>
          </a:p>
        </p:txBody>
      </p:sp>
    </p:spTree>
    <p:extLst>
      <p:ext uri="{BB962C8B-B14F-4D97-AF65-F5344CB8AC3E}">
        <p14:creationId xmlns:p14="http://schemas.microsoft.com/office/powerpoint/2010/main" val="28271860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167AA5-51FA-CE4E-899D-8AC9ED767B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Value of studying bandit problems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7FD335-463C-F641-85E1-CB9EDF598B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Newly developed techniques are being transferred to reinforcement learning</a:t>
            </a:r>
          </a:p>
          <a:p>
            <a:r>
              <a:rPr lang="en-US" dirty="0"/>
              <a:t>E.g., tight instance-dependent regret guarantee for bandits (Combes et al. (2017))</a:t>
            </a:r>
            <a:br>
              <a:rPr lang="en-US" dirty="0"/>
            </a:br>
            <a:r>
              <a:rPr lang="en-US" dirty="0"/>
              <a:t>=&gt; tight instance-dependent regret guarantee for RL (Ok et al. (2018))</a:t>
            </a:r>
          </a:p>
          <a:p>
            <a:endParaRPr lang="en-US" dirty="0"/>
          </a:p>
          <a:p>
            <a:r>
              <a:rPr lang="en-US" dirty="0"/>
              <a:t>Extremely simple mathematical problem</a:t>
            </a:r>
          </a:p>
          <a:p>
            <a:r>
              <a:rPr lang="en-US" dirty="0"/>
              <a:t>Relatively new</a:t>
            </a:r>
          </a:p>
          <a:p>
            <a:pPr lvl="1"/>
            <a:r>
              <a:rPr lang="en-US" dirty="0"/>
              <a:t>Numerous open problems</a:t>
            </a:r>
          </a:p>
          <a:p>
            <a:pPr lvl="1"/>
            <a:r>
              <a:rPr lang="en-US" dirty="0"/>
              <a:t>Still at a stage where theory can provide a </a:t>
            </a:r>
            <a:r>
              <a:rPr lang="en-US" dirty="0" err="1"/>
              <a:t>heavylifting</a:t>
            </a:r>
            <a:r>
              <a:rPr lang="en-US" dirty="0"/>
              <a:t> in practice (I believe).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F5E699-9E9C-384A-A314-1DBC82E8C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F1C3F-5E7E-8E44-9E8A-62836B1F46E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7679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87D47A-0F95-D244-8954-247D7DAEA3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Our prediction error bound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7962B3A-F0AB-434D-83F9-A43BDDE1D25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ln>
                <a:noFill/>
              </a:ln>
            </p:spPr>
            <p:txBody>
              <a:bodyPr>
                <a:normAutofit lnSpcReduction="10000"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1: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1: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: fixed design data</a:t>
                </a:r>
                <a:endParaRPr lang="en-US" b="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</m:e>
                      <m:sub>
                        <m:r>
                          <a:rPr lang="en-US" b="0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b="0" dirty="0"/>
                  <a:t>: maximum likelihood estimate (MLE)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</m:acc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≔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d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d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</m:acc>
                    <m:r>
                      <a:rPr lang="en-US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0" dirty="0">
                    <a:solidFill>
                      <a:schemeClr val="accent6"/>
                    </a:solidFill>
                  </a:rPr>
                  <a:t> </a:t>
                </a:r>
                <a:r>
                  <a:rPr lang="en-US" b="0" dirty="0"/>
                  <a:t>: variance of the arm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b="0" dirty="0"/>
                  <a:t>    </a:t>
                </a:r>
                <a:r>
                  <a:rPr lang="en-US" b="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(property of the logistic model)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≔</m:t>
                    </m:r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  <m:e>
                        <m:acc>
                          <m:accPr>
                            <m:chr m:val="̇"/>
                            <m:ctrlPr>
                              <a:rPr lang="en-US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</m:acc>
                        <m:d>
                          <m:dPr>
                            <m:ctrlPr>
                              <a:rPr lang="en-US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i="1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i="1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sub>
                              <m:sup>
                                <m:r>
                                  <a:rPr lang="en-US" i="1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⊤</m:t>
                                </m:r>
                              </m:sup>
                            </m:sSubSup>
                            <m:sSup>
                              <m:sSupPr>
                                <m:ctrlPr>
                                  <a:rPr lang="en-US" i="1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p>
                                <m:r>
                                  <a:rPr lang="en-US" i="1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</m:e>
                        </m:d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⊤</m:t>
                            </m:r>
                          </m:sup>
                        </m:sSubSup>
                      </m:e>
                    </m:nary>
                  </m:oMath>
                </a14:m>
                <a:r>
                  <a:rPr lang="en-US" dirty="0"/>
                  <a:t>       </a:t>
                </a:r>
                <a:r>
                  <a:rPr lang="en-US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(Fisher information matrix)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≔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⊤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𝐴𝑥</m:t>
                        </m:r>
                      </m:e>
                    </m:rad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endParaRPr lang="en-US" sz="800" dirty="0"/>
              </a:p>
              <a:p>
                <a:r>
                  <a:rPr lang="en-US" dirty="0"/>
                  <a:t>Fix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i="1" dirty="0">
                    <a:latin typeface="Cambria Math" panose="02040503050406030204" pitchFamily="18" charset="0"/>
                  </a:rPr>
                  <a:t> 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(target arm). Then,</a:t>
                </a:r>
                <a:r>
                  <a:rPr lang="en-US" b="0" dirty="0"/>
                  <a:t> with probability at least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b="0" dirty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b="1" dirty="0"/>
                  <a:t>The main improvement</a:t>
                </a:r>
                <a:r>
                  <a:rPr lang="en-US" dirty="0">
                    <a:solidFill>
                      <a:srgbClr val="C00000"/>
                    </a:solidFill>
                  </a:rPr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𝜅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acc>
                          <m:accPr>
                            <m:chr m:val="̇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</m:acc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p>
                              </m:e>
                            </m:d>
                          </m:e>
                        </m:d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exp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d>
                                  <m:dPr>
                                    <m:begChr m:val="‖"/>
                                    <m:endChr m:val="‖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</m:e>
                                      <m:sup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∗</m:t>
                                        </m:r>
                                      </m:sup>
                                    </m:sSup>
                                  </m:e>
                                </m:d>
                              </m:e>
                            </m:d>
                          </m:e>
                        </m:func>
                      </m:e>
                    </m:d>
                  </m:oMath>
                </a14:m>
                <a:r>
                  <a:rPr lang="en-US" dirty="0"/>
                  <a:t> does not appear at all.</a:t>
                </a:r>
              </a:p>
              <a:p>
                <a:endParaRPr lang="en-US" b="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7962B3A-F0AB-434D-83F9-A43BDDE1D25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47" t="-216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F41FB8-9AC7-144E-8689-AFDEC8313C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F1C3F-5E7E-8E44-9E8A-62836B1F46EC}" type="slidenum">
              <a:rPr lang="en-US" smtClean="0"/>
              <a:t>16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ounded Rectangle 7">
                <a:extLst>
                  <a:ext uri="{FF2B5EF4-FFF2-40B4-BE49-F238E27FC236}">
                    <a16:creationId xmlns:a16="http://schemas.microsoft.com/office/drawing/2014/main" id="{3CA4B2E3-E03C-E542-9394-E4212D44765D}"/>
                  </a:ext>
                </a:extLst>
              </p:cNvPr>
              <p:cNvSpPr/>
              <p:nvPr/>
            </p:nvSpPr>
            <p:spPr>
              <a:xfrm>
                <a:off x="5902960" y="1100123"/>
                <a:ext cx="4672882" cy="445770"/>
              </a:xfrm>
              <a:prstGeom prst="round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is independent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, …, </m:t>
                    </m:r>
                    <m:sSub>
                      <m:sSubPr>
                        <m:ctrlPr>
                          <a:rPr lang="en-US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" name="Rounded Rectangle 7">
                <a:extLst>
                  <a:ext uri="{FF2B5EF4-FFF2-40B4-BE49-F238E27FC236}">
                    <a16:creationId xmlns:a16="http://schemas.microsoft.com/office/drawing/2014/main" id="{3CA4B2E3-E03C-E542-9394-E4212D44765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2960" y="1100123"/>
                <a:ext cx="4672882" cy="445770"/>
              </a:xfrm>
              <a:prstGeom prst="roundRect">
                <a:avLst/>
              </a:prstGeom>
              <a:blipFill>
                <a:blip r:embed="rId3"/>
                <a:stretch>
                  <a:fillRect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C69D791D-7D7C-E44B-959C-FC3791B496C8}"/>
              </a:ext>
            </a:extLst>
          </p:cNvPr>
          <p:cNvCxnSpPr>
            <a:cxnSpLocks/>
          </p:cNvCxnSpPr>
          <p:nvPr/>
        </p:nvCxnSpPr>
        <p:spPr>
          <a:xfrm flipH="1">
            <a:off x="4074160" y="1323008"/>
            <a:ext cx="1828800" cy="0"/>
          </a:xfrm>
          <a:prstGeom prst="straightConnector1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88B28FEF-78F1-144A-8DD8-CB05B5E89CD5}"/>
                  </a:ext>
                </a:extLst>
              </p:cNvPr>
              <p:cNvSpPr txBox="1"/>
              <p:nvPr/>
            </p:nvSpPr>
            <p:spPr>
              <a:xfrm>
                <a:off x="1283234" y="4405563"/>
                <a:ext cx="9239452" cy="7861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limLow>
                        <m:limLowPr>
                          <m:ctrlPr>
                            <a:rPr lang="en-US" sz="24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sz="240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max</m:t>
                          </m:r>
                        </m:e>
                        <m:lim>
                          <m:r>
                            <a:rPr lang="en-US" sz="24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4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=1..</m:t>
                          </m:r>
                          <m:r>
                            <a:rPr lang="en-US" sz="24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lim>
                      </m:limLow>
                      <m:sSubSup>
                        <m:sSubSupPr>
                          <m:ctrlPr>
                            <a:rPr lang="en-US" sz="24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sz="24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24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i="1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400" i="1">
                                          <a:solidFill>
                                            <a:schemeClr val="tx1">
                                              <a:lumMod val="75000"/>
                                              <a:lumOff val="2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i="1">
                                          <a:solidFill>
                                            <a:schemeClr val="tx1">
                                              <a:lumMod val="75000"/>
                                              <a:lumOff val="2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  <m:sup>
                                      <m:r>
                                        <a:rPr lang="en-US" sz="2400" i="1">
                                          <a:solidFill>
                                            <a:schemeClr val="tx1">
                                              <a:lumMod val="75000"/>
                                              <a:lumOff val="2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en-US" sz="24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sub>
                        <m:sup>
                          <m:r>
                            <a:rPr lang="en-US" sz="24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2400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≲</m:t>
                      </m:r>
                      <m:f>
                        <m:fPr>
                          <m:ctrlPr>
                            <a:rPr lang="en-US" sz="24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den>
                      </m:f>
                      <m:r>
                        <a:rPr lang="en-US" sz="2400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    ⟹    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4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⊤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24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sz="2400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400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sz="24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 −</m:t>
                              </m:r>
                              <m:sSup>
                                <m:sSupPr>
                                  <m:ctrlPr>
                                    <a:rPr lang="en-US" sz="2400" i="1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</m:e>
                          </m:d>
                        </m:e>
                      </m:d>
                      <m:r>
                        <a:rPr lang="en-US" sz="2400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≲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sz="24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  <m:sub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24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i="1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400" i="1">
                                          <a:solidFill>
                                            <a:schemeClr val="tx1">
                                              <a:lumMod val="75000"/>
                                              <a:lumOff val="2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i="1">
                                          <a:solidFill>
                                            <a:schemeClr val="tx1">
                                              <a:lumMod val="75000"/>
                                              <a:lumOff val="2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  <m:sup>
                                      <m:r>
                                        <a:rPr lang="en-US" sz="2400" i="1">
                                          <a:solidFill>
                                            <a:schemeClr val="tx1">
                                              <a:lumMod val="75000"/>
                                              <a:lumOff val="2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en-US" sz="24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sub>
                      </m:sSub>
                      <m:rad>
                        <m:radPr>
                          <m:degHide m:val="on"/>
                          <m:ctrlPr>
                            <a:rPr lang="en-US" sz="24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unc>
                            <m:funcPr>
                              <m:ctrlPr>
                                <a:rPr lang="en-US" sz="24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40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2400" i="1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1/</m:t>
                                  </m:r>
                                  <m:r>
                                    <a:rPr lang="en-US" sz="2400" b="0" i="1" smtClean="0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𝛿</m:t>
                                  </m:r>
                                </m:e>
                              </m:d>
                            </m:e>
                          </m:func>
                        </m:e>
                      </m:rad>
                    </m:oMath>
                  </m:oMathPara>
                </a14:m>
                <a:endParaRPr 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88B28FEF-78F1-144A-8DD8-CB05B5E89C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3234" y="4405563"/>
                <a:ext cx="9239452" cy="786177"/>
              </a:xfrm>
              <a:prstGeom prst="rect">
                <a:avLst/>
              </a:prstGeom>
              <a:blipFill>
                <a:blip r:embed="rId4"/>
                <a:stretch>
                  <a:fillRect b="-80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>
            <a:extLst>
              <a:ext uri="{FF2B5EF4-FFF2-40B4-BE49-F238E27FC236}">
                <a16:creationId xmlns:a16="http://schemas.microsoft.com/office/drawing/2014/main" id="{EE23428F-9339-AA40-A6A9-834548C2CFBF}"/>
              </a:ext>
            </a:extLst>
          </p:cNvPr>
          <p:cNvSpPr txBox="1"/>
          <p:nvPr/>
        </p:nvSpPr>
        <p:spPr>
          <a:xfrm>
            <a:off x="1574158" y="5191740"/>
            <a:ext cx="26600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(warmup condition)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1F4F45A-FA74-2A42-903C-07422CDE15EB}"/>
                  </a:ext>
                </a:extLst>
              </p:cNvPr>
              <p:cNvSpPr txBox="1"/>
              <p:nvPr/>
            </p:nvSpPr>
            <p:spPr>
              <a:xfrm>
                <a:off x="5902960" y="3241816"/>
                <a:ext cx="6073692" cy="725802"/>
              </a:xfrm>
              <a:prstGeom prst="wedgeRoundRectCallout">
                <a:avLst>
                  <a:gd name="adj1" fmla="val 7081"/>
                  <a:gd name="adj2" fmla="val 123918"/>
                  <a:gd name="adj3" fmla="val 16667"/>
                </a:avLst>
              </a:prstGeom>
              <a:solidFill>
                <a:schemeClr val="bg1">
                  <a:lumMod val="8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Cf. 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𝜎</m:t>
                    </m:r>
                    <m:rad>
                      <m:radPr>
                        <m:degHide m:val="on"/>
                        <m:ctrlPr>
                          <a:rPr lang="en-US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unc>
                          <m:funcPr>
                            <m:ctrlPr>
                              <a:rPr lang="en-US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i="1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i="1">
                                        <a:solidFill>
                                          <a:schemeClr val="tx1">
                                            <a:lumMod val="75000"/>
                                            <a:lumOff val="2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solidFill>
                                          <a:schemeClr val="tx1">
                                            <a:lumMod val="75000"/>
                                            <a:lumOff val="2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i="1">
                                        <a:solidFill>
                                          <a:schemeClr val="tx1">
                                            <a:lumMod val="75000"/>
                                            <a:lumOff val="2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𝛿</m:t>
                                    </m:r>
                                  </m:den>
                                </m:f>
                              </m:e>
                            </m:d>
                          </m:e>
                        </m:func>
                      </m:e>
                    </m:rad>
                    <m:r>
                      <a:rPr lang="en-US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for normal random variables with variance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1F4F45A-FA74-2A42-903C-07422CDE15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2960" y="3241816"/>
                <a:ext cx="6073692" cy="725802"/>
              </a:xfrm>
              <a:prstGeom prst="wedgeRoundRectCallout">
                <a:avLst>
                  <a:gd name="adj1" fmla="val 7081"/>
                  <a:gd name="adj2" fmla="val 123918"/>
                  <a:gd name="adj3" fmla="val 16667"/>
                </a:avLst>
              </a:prstGeom>
              <a:blipFill>
                <a:blip r:embed="rId5"/>
                <a:stretch>
                  <a:fillRect l="-2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10079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8" grpId="0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DC83B-E434-8442-9AC8-67AAFE349D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41249F-F76A-F34B-922F-DD0BCE3591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Ours: 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Li et al. (2017)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 err="1"/>
              <a:t>Faury</a:t>
            </a:r>
            <a:r>
              <a:rPr lang="en-US" dirty="0"/>
              <a:t> et al. (2020)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A1AE05-0559-B741-B016-54E1FAFC2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F1C3F-5E7E-8E44-9E8A-62836B1F46EC}" type="slidenum">
              <a:rPr lang="en-US" smtClean="0"/>
              <a:t>17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Rounded Rectangle 5">
                <a:extLst>
                  <a:ext uri="{FF2B5EF4-FFF2-40B4-BE49-F238E27FC236}">
                    <a16:creationId xmlns:a16="http://schemas.microsoft.com/office/drawing/2014/main" id="{4BBF3BA1-08DD-BC41-9144-E971996FBDA5}"/>
                  </a:ext>
                </a:extLst>
              </p:cNvPr>
              <p:cNvSpPr/>
              <p:nvPr/>
            </p:nvSpPr>
            <p:spPr>
              <a:xfrm>
                <a:off x="1119784" y="1948539"/>
                <a:ext cx="5674150" cy="461666"/>
              </a:xfrm>
              <a:prstGeom prst="round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required sample size:  between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func>
                      <m:funcPr>
                        <m:ctrlPr>
                          <a:rPr lang="en-US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US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𝜅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  <m:r>
                          <a:rPr lang="en-US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)</m:t>
                        </m:r>
                      </m:e>
                    </m:func>
                  </m:oMath>
                </a14:m>
                <a:r>
                  <a:rPr 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𝜅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6" name="Rounded Rectangle 5">
                <a:extLst>
                  <a:ext uri="{FF2B5EF4-FFF2-40B4-BE49-F238E27FC236}">
                    <a16:creationId xmlns:a16="http://schemas.microsoft.com/office/drawing/2014/main" id="{4BBF3BA1-08DD-BC41-9144-E971996FBD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9784" y="1948539"/>
                <a:ext cx="5674150" cy="461666"/>
              </a:xfrm>
              <a:prstGeom prst="roundRect">
                <a:avLst/>
              </a:prstGeom>
              <a:blipFill>
                <a:blip r:embed="rId2"/>
                <a:stretch>
                  <a:fillRect b="-78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3E5BF8BD-6ECE-B54A-80E8-D6E83963556B}"/>
              </a:ext>
            </a:extLst>
          </p:cNvPr>
          <p:cNvSpPr/>
          <p:nvPr/>
        </p:nvSpPr>
        <p:spPr>
          <a:xfrm>
            <a:off x="6432921" y="4987822"/>
            <a:ext cx="3950894" cy="102258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works for all x simultaneously.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no condition needed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adaptive design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24270DC-3832-EE4F-89FA-A9E00C7700D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lum brigh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2029454" y="5220518"/>
            <a:ext cx="308712" cy="323513"/>
          </a:xfrm>
          <a:prstGeom prst="rect">
            <a:avLst/>
          </a:prstGeom>
        </p:spPr>
      </p:pic>
      <p:pic>
        <p:nvPicPr>
          <p:cNvPr id="12" name="Picture 14" descr="mage result for thumbs up symbol">
            <a:extLst>
              <a:ext uri="{FF2B5EF4-FFF2-40B4-BE49-F238E27FC236}">
                <a16:creationId xmlns:a16="http://schemas.microsoft.com/office/drawing/2014/main" id="{26083ED6-D514-B145-B8BB-C392CA2634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41633" y="5171156"/>
            <a:ext cx="308365" cy="323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802C687-7C6E-D74B-8287-A7665ED51FBF}"/>
                  </a:ext>
                </a:extLst>
              </p:cNvPr>
              <p:cNvSpPr txBox="1"/>
              <p:nvPr/>
            </p:nvSpPr>
            <p:spPr>
              <a:xfrm>
                <a:off x="2588436" y="847598"/>
                <a:ext cx="7273273" cy="10016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en-US" sz="200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sz="200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max</m:t>
                          </m:r>
                        </m:e>
                        <m:lim>
                          <m:r>
                            <a:rPr lang="en-US" sz="20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0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=1..</m:t>
                          </m:r>
                          <m:r>
                            <a:rPr lang="en-US" sz="20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lim>
                      </m:limLow>
                      <m:sSubSup>
                        <m:sSubSupPr>
                          <m:ctrlPr>
                            <a:rPr lang="en-US" sz="20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sz="20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20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000" i="1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000" i="1">
                                          <a:solidFill>
                                            <a:schemeClr val="tx1">
                                              <a:lumMod val="75000"/>
                                              <a:lumOff val="2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i="1">
                                          <a:solidFill>
                                            <a:schemeClr val="tx1">
                                              <a:lumMod val="75000"/>
                                              <a:lumOff val="2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  <m:sup>
                                      <m:r>
                                        <a:rPr lang="en-US" sz="2000" i="1">
                                          <a:solidFill>
                                            <a:schemeClr val="tx1">
                                              <a:lumMod val="75000"/>
                                              <a:lumOff val="2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en-US" sz="20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sub>
                        <m:sup>
                          <m:r>
                            <a:rPr lang="en-US" sz="20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2000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≲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den>
                      </m:f>
                      <m:r>
                        <a:rPr lang="en-US" sz="20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  ⟹  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0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0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0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⊤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20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sz="2000" i="1">
                                          <a:solidFill>
                                            <a:schemeClr val="tx1">
                                              <a:lumMod val="75000"/>
                                              <a:lumOff val="2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000" i="1">
                                          <a:solidFill>
                                            <a:schemeClr val="tx1">
                                              <a:lumMod val="75000"/>
                                              <a:lumOff val="2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sz="20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 −</m:t>
                              </m:r>
                              <m:sSup>
                                <m:sSupPr>
                                  <m:ctrlPr>
                                    <a:rPr lang="en-US" sz="2000" i="1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</m:e>
                          </m:d>
                        </m:e>
                      </m:d>
                      <m:r>
                        <a:rPr lang="en-US" sz="2000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≲</m:t>
                      </m:r>
                      <m:sSub>
                        <m:sSubPr>
                          <m:ctrlPr>
                            <a:rPr lang="en-US" sz="200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sz="2000" i="1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  <m:sub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2000" i="1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000" i="1">
                                      <a:solidFill>
                                        <a:schemeClr val="accent5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000" i="1">
                                          <a:solidFill>
                                            <a:schemeClr val="accent5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i="1">
                                          <a:solidFill>
                                            <a:schemeClr val="accent5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  <m:sup>
                                      <m:r>
                                        <a:rPr lang="en-US" sz="2000" i="1">
                                          <a:solidFill>
                                            <a:schemeClr val="accent5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en-US" sz="2000" i="1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sub>
                      </m:sSub>
                      <m:rad>
                        <m:radPr>
                          <m:degHide m:val="on"/>
                          <m:ctrlPr>
                            <a:rPr lang="en-US" sz="20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unc>
                            <m:funcPr>
                              <m:ctrlPr>
                                <a:rPr lang="en-US" sz="20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00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2000" i="1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2000" i="1">
                                          <a:solidFill>
                                            <a:schemeClr val="tx1">
                                              <a:lumMod val="75000"/>
                                              <a:lumOff val="2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000" i="1">
                                          <a:solidFill>
                                            <a:schemeClr val="tx1">
                                              <a:lumMod val="75000"/>
                                              <a:lumOff val="2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sz="2000" i="1">
                                          <a:solidFill>
                                            <a:schemeClr val="tx1">
                                              <a:lumMod val="75000"/>
                                              <a:lumOff val="2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𝛿</m:t>
                                      </m:r>
                                    </m:den>
                                  </m:f>
                                </m:e>
                              </m:d>
                            </m:e>
                          </m:func>
                        </m:e>
                      </m:rad>
                    </m:oMath>
                  </m:oMathPara>
                </a14:m>
                <a:endPara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802C687-7C6E-D74B-8287-A7665ED51F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8436" y="847598"/>
                <a:ext cx="7273273" cy="100168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A39605E8-5896-9D48-866F-E4525183D78F}"/>
              </a:ext>
            </a:extLst>
          </p:cNvPr>
          <p:cNvSpPr/>
          <p:nvPr/>
        </p:nvSpPr>
        <p:spPr>
          <a:xfrm>
            <a:off x="2489299" y="4999367"/>
            <a:ext cx="2924175" cy="686359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C00000"/>
                </a:solidFill>
              </a:rPr>
              <a:t>extra factors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 the width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AA20732F-8F4B-6D47-A2B1-52AD66996411}"/>
                  </a:ext>
                </a:extLst>
              </p:cNvPr>
              <p:cNvSpPr txBox="1"/>
              <p:nvPr/>
            </p:nvSpPr>
            <p:spPr>
              <a:xfrm>
                <a:off x="2931414" y="2519150"/>
                <a:ext cx="9274975" cy="10264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min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US" sz="20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≲</m:t>
                    </m:r>
                    <m:sSup>
                      <m:sSupPr>
                        <m:ctrlPr>
                          <a:rPr lang="en-US" sz="20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p>
                        <m:r>
                          <a:rPr lang="en-US" sz="20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sz="20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𝜅</m:t>
                        </m:r>
                      </m:e>
                      <m:sup>
                        <m:r>
                          <a:rPr lang="en-US" sz="20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−4</m:t>
                        </m:r>
                      </m:sup>
                    </m:sSup>
                    <m:r>
                      <a:rPr lang="en-US" sz="20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sz="20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⟹</m:t>
                    </m:r>
                    <m:r>
                      <a:rPr lang="en-US" sz="20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  </m:t>
                    </m:r>
                    <m:d>
                      <m:dPr>
                        <m:begChr m:val="|"/>
                        <m:endChr m:val="|"/>
                        <m:ctrlPr>
                          <a:rPr lang="en-US" sz="20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000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⊤</m:t>
                            </m:r>
                          </m:sup>
                        </m:sSup>
                        <m:d>
                          <m:dPr>
                            <m:ctrlPr>
                              <a:rPr lang="en-US" sz="2000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i="1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sz="2000" i="1">
                                        <a:solidFill>
                                          <a:schemeClr val="tx1">
                                            <a:lumMod val="75000"/>
                                            <a:lumOff val="2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i="1">
                                        <a:solidFill>
                                          <a:schemeClr val="tx1">
                                            <a:lumMod val="75000"/>
                                            <a:lumOff val="2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sz="2000" i="1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en-US" sz="2000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 −</m:t>
                            </m:r>
                            <m:sSup>
                              <m:sSupPr>
                                <m:ctrlPr>
                                  <a:rPr lang="en-US" sz="2000" i="1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i="1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p>
                                <m:r>
                                  <a:rPr lang="en-US" sz="2000" i="1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</m:e>
                        </m:d>
                      </m:e>
                    </m:d>
                    <m:r>
                      <a:rPr lang="en-US" sz="20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≲</m:t>
                    </m:r>
                    <m:sSub>
                      <m:sSubPr>
                        <m:ctrlPr>
                          <a:rPr lang="en-US" sz="200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en-US" sz="2000" i="1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𝜅</m:t>
                            </m:r>
                          </m:e>
                          <m:sup>
                            <m:r>
                              <a:rPr lang="en-US" sz="2000" i="1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  <m:d>
                          <m:dPr>
                            <m:begChr m:val="‖"/>
                            <m:endChr m:val="‖"/>
                            <m:ctrlPr>
                              <a:rPr lang="en-US" sz="2000" i="1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  <m:sub>
                        <m:sSubSup>
                          <m:sSubSupPr>
                            <m:ctrlPr>
                              <a:rPr lang="en-US" sz="2000" i="1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000" i="1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  <m:sup>
                            <m:r>
                              <a:rPr lang="en-US" sz="2000" i="1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bSup>
                      </m:sub>
                    </m:sSub>
                    <m:rad>
                      <m:radPr>
                        <m:degHide m:val="on"/>
                        <m:ctrlPr>
                          <a:rPr lang="en-US" sz="20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unc>
                          <m:funcPr>
                            <m:ctrlPr>
                              <a:rPr lang="en-US" sz="2000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00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2000" i="1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2000" i="1">
                                        <a:solidFill>
                                          <a:schemeClr val="tx1">
                                            <a:lumMod val="75000"/>
                                            <a:lumOff val="2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i="1">
                                        <a:solidFill>
                                          <a:schemeClr val="tx1">
                                            <a:lumMod val="75000"/>
                                            <a:lumOff val="2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2000" i="1">
                                        <a:solidFill>
                                          <a:schemeClr val="tx1">
                                            <a:lumMod val="75000"/>
                                            <a:lumOff val="2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𝛿</m:t>
                                    </m:r>
                                  </m:den>
                                </m:f>
                              </m:e>
                            </m:d>
                          </m:e>
                        </m:func>
                      </m:e>
                    </m:rad>
                  </m:oMath>
                </a14:m>
                <a:r>
                  <a:rPr 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 </a:t>
                </a:r>
                <a:r>
                  <a:rPr 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where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≔</m:t>
                    </m:r>
                    <m:nary>
                      <m:naryPr>
                        <m:chr m:val="∑"/>
                        <m:limLoc m:val="subSup"/>
                        <m:ctrlPr>
                          <a:rPr lang="en-US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  <m:sSubSup>
                          <m:sSubSupPr>
                            <m:ctrlPr>
                              <a:rPr lang="en-US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  <m:sup>
                            <m:r>
                              <a:rPr lang="en-US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⊤</m:t>
                            </m:r>
                          </m:sup>
                        </m:sSubSup>
                      </m:e>
                    </m:nary>
                  </m:oMath>
                </a14:m>
                <a:endParaRPr lang="en-US" sz="2000" dirty="0"/>
              </a:p>
              <a:p>
                <a:pPr/>
                <a:r>
                  <a:rPr 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</a:t>
                </a:r>
              </a:p>
            </p:txBody>
          </p:sp>
        </mc:Choice>
        <mc:Fallback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AA20732F-8F4B-6D47-A2B1-52AD669964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1414" y="2519150"/>
                <a:ext cx="9274975" cy="1026435"/>
              </a:xfrm>
              <a:prstGeom prst="rect">
                <a:avLst/>
              </a:prstGeom>
              <a:blipFill>
                <a:blip r:embed="rId6"/>
                <a:stretch>
                  <a:fillRect t="-20732" b="-182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D57408DB-D1AA-7B4B-9933-C636DCEF7D0B}"/>
                  </a:ext>
                </a:extLst>
              </p:cNvPr>
              <p:cNvSpPr/>
              <p:nvPr/>
            </p:nvSpPr>
            <p:spPr>
              <a:xfrm>
                <a:off x="2132385" y="4029823"/>
                <a:ext cx="8113055" cy="100168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US" sz="20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0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US" sz="20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ℝ</m:t>
                          </m:r>
                        </m:e>
                        <m:sup>
                          <m:r>
                            <a:rPr lang="en-US" sz="20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sup>
                      </m:sSup>
                      <m:r>
                        <a:rPr lang="en-US" sz="20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,  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00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0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0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⊤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20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2000" i="1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sz="2000" i="1">
                                          <a:solidFill>
                                            <a:schemeClr val="tx1">
                                              <a:lumMod val="75000"/>
                                              <a:lumOff val="2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000" i="1">
                                          <a:solidFill>
                                            <a:schemeClr val="tx1">
                                              <a:lumMod val="75000"/>
                                              <a:lumOff val="2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  <m:sup>
                                  <m:r>
                                    <m:rPr>
                                      <m:sty m:val="p"/>
                                    </m:rPr>
                                    <a:rPr lang="en-US" sz="2000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RegMLE</m:t>
                                  </m:r>
                                </m:sup>
                              </m:sSubSup>
                              <m:r>
                                <a:rPr lang="en-US" sz="20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 −</m:t>
                              </m:r>
                              <m:sSup>
                                <m:sSupPr>
                                  <m:ctrlPr>
                                    <a:rPr lang="en-US" sz="2000" i="1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</m:e>
                          </m:d>
                        </m:e>
                      </m:d>
                      <m:r>
                        <a:rPr lang="en-US" sz="2000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≲</m:t>
                      </m:r>
                      <m:func>
                        <m:funcPr>
                          <m:ctrlPr>
                            <a:rPr lang="en-US" sz="20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20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00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log</m:t>
                              </m:r>
                            </m:e>
                            <m:sup>
                              <m:r>
                                <a:rPr lang="en-US" sz="20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US" sz="20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sz="20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𝜅</m:t>
                              </m:r>
                            </m:e>
                            <m:sup>
                              <m:r>
                                <a:rPr lang="en-US" sz="20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r>
                            <a:rPr lang="en-US" sz="20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)</m:t>
                          </m:r>
                        </m:e>
                      </m:func>
                      <m:sSub>
                        <m:sSubPr>
                          <m:ctrlPr>
                            <a:rPr lang="en-US" sz="200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sz="2000" i="1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  <m:sub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2000" i="1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000" i="1">
                                      <a:solidFill>
                                        <a:schemeClr val="accent5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000" i="1">
                                          <a:solidFill>
                                            <a:schemeClr val="accent5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i="1">
                                          <a:solidFill>
                                            <a:schemeClr val="accent5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  <m:sup>
                                      <m:r>
                                        <a:rPr lang="en-US" sz="2000" i="1">
                                          <a:solidFill>
                                            <a:schemeClr val="accent5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en-US" sz="2000" i="1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sub>
                      </m:sSub>
                      <m:rad>
                        <m:radPr>
                          <m:degHide m:val="on"/>
                          <m:ctrlPr>
                            <a:rPr lang="en-US" sz="20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0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0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unc>
                            <m:funcPr>
                              <m:ctrlPr>
                                <a:rPr lang="en-US" sz="20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00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2000" i="1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2000" i="1">
                                          <a:solidFill>
                                            <a:schemeClr val="tx1">
                                              <a:lumMod val="75000"/>
                                              <a:lumOff val="2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000" i="1">
                                          <a:solidFill>
                                            <a:schemeClr val="tx1">
                                              <a:lumMod val="75000"/>
                                              <a:lumOff val="2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sz="2000" i="1">
                                          <a:solidFill>
                                            <a:schemeClr val="tx1">
                                              <a:lumMod val="75000"/>
                                              <a:lumOff val="2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𝛿</m:t>
                                      </m:r>
                                    </m:den>
                                  </m:f>
                                </m:e>
                              </m:d>
                            </m:e>
                          </m:func>
                        </m:e>
                      </m:rad>
                    </m:oMath>
                  </m:oMathPara>
                </a14:m>
                <a:endPara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D57408DB-D1AA-7B4B-9933-C636DCEF7D0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2385" y="4029823"/>
                <a:ext cx="8113055" cy="100168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>
            <a:extLst>
              <a:ext uri="{FF2B5EF4-FFF2-40B4-BE49-F238E27FC236}">
                <a16:creationId xmlns:a16="http://schemas.microsoft.com/office/drawing/2014/main" id="{493CDD80-8591-F94B-86BB-1EAF7221B314}"/>
              </a:ext>
            </a:extLst>
          </p:cNvPr>
          <p:cNvSpPr txBox="1"/>
          <p:nvPr/>
        </p:nvSpPr>
        <p:spPr>
          <a:xfrm>
            <a:off x="451104" y="6173285"/>
            <a:ext cx="96112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Q: is ours tight? I think so, as long as the MLE is used (will be discussed later)</a:t>
            </a:r>
          </a:p>
        </p:txBody>
      </p:sp>
      <p:sp>
        <p:nvSpPr>
          <p:cNvPr id="8" name="Right Brace 7">
            <a:extLst>
              <a:ext uri="{FF2B5EF4-FFF2-40B4-BE49-F238E27FC236}">
                <a16:creationId xmlns:a16="http://schemas.microsoft.com/office/drawing/2014/main" id="{B1033536-AF7F-AA47-8538-87615E7AB48D}"/>
              </a:ext>
            </a:extLst>
          </p:cNvPr>
          <p:cNvSpPr/>
          <p:nvPr/>
        </p:nvSpPr>
        <p:spPr>
          <a:xfrm rot="5400000">
            <a:off x="3762759" y="704991"/>
            <a:ext cx="252579" cy="2224960"/>
          </a:xfrm>
          <a:prstGeom prst="rightBrac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7D18CEE-93ED-F44C-9A7B-9861E256D09B}"/>
              </a:ext>
            </a:extLst>
          </p:cNvPr>
          <p:cNvGrpSpPr/>
          <p:nvPr/>
        </p:nvGrpSpPr>
        <p:grpSpPr>
          <a:xfrm>
            <a:off x="2048270" y="3200361"/>
            <a:ext cx="3772662" cy="659189"/>
            <a:chOff x="2665490" y="3200361"/>
            <a:chExt cx="3772662" cy="65918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ounded Rectangle 6">
                  <a:extLst>
                    <a:ext uri="{FF2B5EF4-FFF2-40B4-BE49-F238E27FC236}">
                      <a16:creationId xmlns:a16="http://schemas.microsoft.com/office/drawing/2014/main" id="{4553E5A2-6865-FD48-8E6E-D0C25144705C}"/>
                    </a:ext>
                  </a:extLst>
                </p:cNvPr>
                <p:cNvSpPr/>
                <p:nvPr/>
              </p:nvSpPr>
              <p:spPr>
                <a:xfrm>
                  <a:off x="2665490" y="3417590"/>
                  <a:ext cx="3772662" cy="441960"/>
                </a:xfrm>
                <a:prstGeom prst="roundRect">
                  <a:avLst/>
                </a:prstGeom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rPr>
                    <a:t>requires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sSup>
                        <m:sSupPr>
                          <m:ctrlPr>
                            <a:rPr lang="en-US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𝜅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−4</m:t>
                          </m:r>
                        </m:sup>
                      </m:sSup>
                    </m:oMath>
                  </a14:m>
                  <a:r>
                    <a:rPr lang="en-US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rPr>
                    <a:t> samples at all time</a:t>
                  </a:r>
                </a:p>
              </p:txBody>
            </p:sp>
          </mc:Choice>
          <mc:Fallback xmlns="">
            <p:sp>
              <p:nvSpPr>
                <p:cNvPr id="7" name="Rounded Rectangle 6">
                  <a:extLst>
                    <a:ext uri="{FF2B5EF4-FFF2-40B4-BE49-F238E27FC236}">
                      <a16:creationId xmlns:a16="http://schemas.microsoft.com/office/drawing/2014/main" id="{4553E5A2-6865-FD48-8E6E-D0C25144705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65490" y="3417590"/>
                  <a:ext cx="3772662" cy="441960"/>
                </a:xfrm>
                <a:prstGeom prst="roundRect">
                  <a:avLst/>
                </a:prstGeom>
                <a:blipFill>
                  <a:blip r:embed="rId9"/>
                  <a:stretch>
                    <a:fillRect b="-1351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2" name="Right Brace 21">
              <a:extLst>
                <a:ext uri="{FF2B5EF4-FFF2-40B4-BE49-F238E27FC236}">
                  <a16:creationId xmlns:a16="http://schemas.microsoft.com/office/drawing/2014/main" id="{EA855108-893F-9844-8040-6A536CF73CDA}"/>
                </a:ext>
              </a:extLst>
            </p:cNvPr>
            <p:cNvSpPr/>
            <p:nvPr/>
          </p:nvSpPr>
          <p:spPr>
            <a:xfrm rot="5400000">
              <a:off x="4559608" y="2309704"/>
              <a:ext cx="204578" cy="1985892"/>
            </a:xfrm>
            <a:prstGeom prst="rightBrace">
              <a:avLst/>
            </a:prstGeom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4070468-0DDB-CC48-B7FF-F93780280AD7}"/>
              </a:ext>
            </a:extLst>
          </p:cNvPr>
          <p:cNvGrpSpPr/>
          <p:nvPr/>
        </p:nvGrpSpPr>
        <p:grpSpPr>
          <a:xfrm>
            <a:off x="7448577" y="1655085"/>
            <a:ext cx="1641488" cy="770683"/>
            <a:chOff x="8065797" y="1655085"/>
            <a:chExt cx="1641488" cy="770683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A034B6D2-EDD7-BE4D-AA6E-B6CF24CBAA40}"/>
                    </a:ext>
                  </a:extLst>
                </p:cNvPr>
                <p:cNvSpPr txBox="1"/>
                <p:nvPr/>
              </p:nvSpPr>
              <p:spPr>
                <a:xfrm>
                  <a:off x="8065797" y="1878466"/>
                  <a:ext cx="1641488" cy="547302"/>
                </a:xfrm>
                <a:prstGeom prst="roundRect">
                  <a:avLst>
                    <a:gd name="adj" fmla="val 38307"/>
                  </a:avLst>
                </a:prstGeom>
                <a:solidFill>
                  <a:schemeClr val="bg1">
                    <a:lumMod val="85000"/>
                  </a:schemeClr>
                </a:solidFill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≤</m:t>
                        </m:r>
                        <m:sSup>
                          <m:sSupPr>
                            <m:ctrlPr>
                              <a:rPr lang="en-US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𝜅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  <m:sSub>
                          <m:sSubPr>
                            <m:ctrlPr>
                              <a:rPr lang="en-US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lang="en-US" i="1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  <m:sub>
                            <m:sSubSup>
                              <m:sSubSupPr>
                                <m:ctrlPr>
                                  <a:rPr lang="en-US" i="1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i="1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  <m:sup>
                                <m:r>
                                  <a:rPr lang="en-US" i="1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bSup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</mc:Choice>
          <mc:Fallback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A034B6D2-EDD7-BE4D-AA6E-B6CF24CBAA4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65797" y="1878466"/>
                  <a:ext cx="1641488" cy="547302"/>
                </a:xfrm>
                <a:prstGeom prst="roundRect">
                  <a:avLst>
                    <a:gd name="adj" fmla="val 38307"/>
                  </a:avLst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3" name="Right Brace 22">
              <a:extLst>
                <a:ext uri="{FF2B5EF4-FFF2-40B4-BE49-F238E27FC236}">
                  <a16:creationId xmlns:a16="http://schemas.microsoft.com/office/drawing/2014/main" id="{C436075D-0BB2-9B45-9E33-0B7AB37C9BFB}"/>
                </a:ext>
              </a:extLst>
            </p:cNvPr>
            <p:cNvSpPr/>
            <p:nvPr/>
          </p:nvSpPr>
          <p:spPr>
            <a:xfrm rot="5400000">
              <a:off x="8570922" y="1271637"/>
              <a:ext cx="279081" cy="1045978"/>
            </a:xfrm>
            <a:prstGeom prst="rightBrace">
              <a:avLst/>
            </a:prstGeom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863837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uiExpand="1" build="p"/>
      <p:bldP spid="10" grpId="0" animBg="1"/>
      <p:bldP spid="17" grpId="0" animBg="1"/>
      <p:bldP spid="18" grpId="0"/>
      <p:bldP spid="1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753043-4AB1-9142-8B65-3D1E65F390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Proof sketch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E159016-2115-CE4A-89F8-049ED72183D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endParaRPr lang="en-US" dirty="0"/>
              </a:p>
              <a:p>
                <a:r>
                  <a:rPr lang="en-US" dirty="0"/>
                  <a:t>Key technique 1: (generalized) self-concordance: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|</m:t>
                    </m:r>
                    <m:acc>
                      <m:accPr>
                        <m:chr m:val="̈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</m:acc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|≤</m:t>
                    </m:r>
                    <m:acc>
                      <m:accPr>
                        <m:chr m:val="̇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Simple and tight ways to control higher order terms from Taylor expansion.</a:t>
                </a:r>
              </a:p>
              <a:p>
                <a:pPr lvl="1"/>
                <a:r>
                  <a:rPr lang="en-US" dirty="0"/>
                  <a:t>Bach (2010) &amp; </a:t>
                </a:r>
                <a:r>
                  <a:rPr lang="en-US" dirty="0" err="1"/>
                  <a:t>Faury</a:t>
                </a:r>
                <a:r>
                  <a:rPr lang="en-US" dirty="0"/>
                  <a:t> et al. (2020).</a:t>
                </a:r>
              </a:p>
              <a:p>
                <a:pPr marL="457200" lvl="1" indent="0">
                  <a:buNone/>
                </a:pPr>
                <a:endPara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:pPr lvl="1"/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E159016-2115-CE4A-89F8-049ED72183D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2FCCA8-2892-9945-A287-EF32C9BE19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F1C3F-5E7E-8E44-9E8A-62836B1F46EC}" type="slidenum">
              <a:rPr lang="en-US" smtClean="0"/>
              <a:t>18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A734D66-7B9F-8341-BB86-FC88A8048F65}"/>
                  </a:ext>
                </a:extLst>
              </p:cNvPr>
              <p:cNvSpPr txBox="1"/>
              <p:nvPr/>
            </p:nvSpPr>
            <p:spPr>
              <a:xfrm>
                <a:off x="2456050" y="661158"/>
                <a:ext cx="7273273" cy="10016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en-US" sz="200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sz="200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max</m:t>
                          </m:r>
                        </m:e>
                        <m:lim>
                          <m:r>
                            <a:rPr lang="en-US" sz="2000" i="1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000" i="1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=1..</m:t>
                          </m:r>
                          <m:r>
                            <a:rPr lang="en-US" sz="2000" i="1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lim>
                      </m:limLow>
                      <m:sSubSup>
                        <m:sSubSupPr>
                          <m:ctrlPr>
                            <a:rPr lang="en-US" sz="2000" i="1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sz="2000" i="1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chemeClr val="accent5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chemeClr val="accent5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chemeClr val="accent5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2000" i="1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000" i="1">
                                      <a:solidFill>
                                        <a:schemeClr val="accent5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000" i="1">
                                          <a:solidFill>
                                            <a:schemeClr val="accent5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i="1">
                                          <a:solidFill>
                                            <a:schemeClr val="accent5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  <m:sup>
                                      <m:r>
                                        <a:rPr lang="en-US" sz="2000" i="1">
                                          <a:solidFill>
                                            <a:schemeClr val="accent5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en-US" sz="2000" i="1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sub>
                        <m:sup>
                          <m:r>
                            <a:rPr lang="en-US" sz="2000" i="1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2000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≲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den>
                      </m:f>
                      <m:r>
                        <a:rPr lang="en-US" sz="20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  ⟹  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0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0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0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⊤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20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sz="2000" i="1">
                                          <a:solidFill>
                                            <a:schemeClr val="tx1">
                                              <a:lumMod val="75000"/>
                                              <a:lumOff val="2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000" i="1">
                                          <a:solidFill>
                                            <a:schemeClr val="tx1">
                                              <a:lumMod val="75000"/>
                                              <a:lumOff val="2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sz="20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 −</m:t>
                              </m:r>
                              <m:sSup>
                                <m:sSupPr>
                                  <m:ctrlPr>
                                    <a:rPr lang="en-US" sz="2000" i="1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</m:e>
                          </m:d>
                        </m:e>
                      </m:d>
                      <m:r>
                        <a:rPr lang="en-US" sz="2000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≲</m:t>
                      </m:r>
                      <m:sSub>
                        <m:sSubPr>
                          <m:ctrlPr>
                            <a:rPr lang="en-US" sz="200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sz="20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  <m:sub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20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000" i="1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000" i="1">
                                          <a:solidFill>
                                            <a:schemeClr val="tx1">
                                              <a:lumMod val="75000"/>
                                              <a:lumOff val="2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i="1">
                                          <a:solidFill>
                                            <a:schemeClr val="tx1">
                                              <a:lumMod val="75000"/>
                                              <a:lumOff val="2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  <m:sup>
                                      <m:r>
                                        <a:rPr lang="en-US" sz="2000" i="1">
                                          <a:solidFill>
                                            <a:schemeClr val="tx1">
                                              <a:lumMod val="75000"/>
                                              <a:lumOff val="2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en-US" sz="20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sub>
                      </m:sSub>
                      <m:rad>
                        <m:radPr>
                          <m:degHide m:val="on"/>
                          <m:ctrlPr>
                            <a:rPr lang="en-US" sz="20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unc>
                            <m:funcPr>
                              <m:ctrlPr>
                                <a:rPr lang="en-US" sz="20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00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2000" i="1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2000" i="1">
                                          <a:solidFill>
                                            <a:schemeClr val="tx1">
                                              <a:lumMod val="75000"/>
                                              <a:lumOff val="2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000" i="1">
                                          <a:solidFill>
                                            <a:schemeClr val="tx1">
                                              <a:lumMod val="75000"/>
                                              <a:lumOff val="2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sz="2000" i="1">
                                          <a:solidFill>
                                            <a:schemeClr val="tx1">
                                              <a:lumMod val="75000"/>
                                              <a:lumOff val="2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𝛿</m:t>
                                      </m:r>
                                    </m:den>
                                  </m:f>
                                </m:e>
                              </m:d>
                            </m:e>
                          </m:func>
                        </m:e>
                      </m:rad>
                    </m:oMath>
                  </m:oMathPara>
                </a14:m>
                <a:endPara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A734D66-7B9F-8341-BB86-FC88A8048F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6050" y="661158"/>
                <a:ext cx="7273273" cy="100168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735440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3A5BB6-89B7-D849-8ACA-9E645825C9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sketch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D19DD09-97D3-524E-A472-F7AEB4B3BFB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endParaRPr lang="en-US" dirty="0"/>
              </a:p>
              <a:p>
                <a:pPr>
                  <a:lnSpc>
                    <a:spcPct val="130000"/>
                  </a:lnSpc>
                </a:pPr>
                <a:r>
                  <a:rPr lang="en-US" dirty="0"/>
                  <a:t>Key technique 2: implicit inequalities.</a:t>
                </a:r>
              </a:p>
              <a:p>
                <a:pPr marL="914400" lvl="1" indent="-457200">
                  <a:lnSpc>
                    <a:spcPct val="130000"/>
                  </a:lnSpc>
                  <a:buFont typeface="+mj-lt"/>
                  <a:buAutoNum type="arabicPeriod"/>
                </a:pPr>
                <a:r>
                  <a:rPr lang="en-US" dirty="0"/>
                  <a:t>(derivations in Li et al. (2017)  +  self concordance + Bernstein’s inequality) * massage</a:t>
                </a:r>
              </a:p>
              <a:p>
                <a:pPr marL="914400" lvl="1" indent="-457200">
                  <a:lnSpc>
                    <a:spcPct val="130000"/>
                  </a:lnSpc>
                  <a:buFont typeface="+mj-lt"/>
                  <a:buAutoNum type="arabicPeriod"/>
                </a:pPr>
                <a:r>
                  <a:rPr lang="en-US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⊤</m:t>
                            </m:r>
                          </m:sup>
                        </m:sSup>
                        <m:d>
                          <m:dPr>
                            <m:ctrlP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p>
                                <m: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</m:e>
                        </m:d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≲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p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p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⋅</m:t>
                    </m:r>
                    <m:func>
                      <m:funcPr>
                        <m:ctrlPr>
                          <a:rPr lang="en-US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US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=1,…,</m:t>
                            </m:r>
                            <m:r>
                              <a:rPr lang="en-US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lim>
                        </m:limLow>
                      </m:fName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𝑠</m:t>
                                </m:r>
                              </m:sub>
                              <m:sup>
                                <m:r>
                                  <a:rPr lang="en-US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⊤</m:t>
                                </m:r>
                              </m:sup>
                            </m:sSubSup>
                            <m:d>
                              <m:dPr>
                                <m:ctrlPr>
                                  <a:rPr lang="en-US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en-US" i="1">
                                            <a:solidFill>
                                              <a:schemeClr val="accent2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i="1">
                                            <a:solidFill>
                                              <a:schemeClr val="accent2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  <m:r>
                                  <a:rPr lang="en-US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en-US" i="1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p>
                              </m:e>
                            </m:d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𝑑</m:t>
                            </m:r>
                          </m:e>
                        </m:rad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pPr marL="914400" lvl="1" indent="-457200">
                  <a:lnSpc>
                    <a:spcPct val="130000"/>
                  </a:lnSpc>
                  <a:buFont typeface="+mj-lt"/>
                  <a:buAutoNum type="arabicPeriod"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lit/>
                      </m:rPr>
                      <a:rPr lang="en-US" i="1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1,…,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},  </m:t>
                    </m:r>
                    <m:d>
                      <m:dPr>
                        <m:begChr m:val="|"/>
                        <m:endChr m:val="|"/>
                        <m:ctrlPr>
                          <a:rPr lang="en-US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  <m:sup>
                            <m:r>
                              <a:rPr lang="en-US" i="1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⊤</m:t>
                            </m:r>
                          </m:sup>
                        </m:sSubSup>
                        <m:d>
                          <m:dPr>
                            <m:ctrlPr>
                              <a:rPr lang="en-US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i="1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i="1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en-US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p>
                                <m:r>
                                  <a:rPr lang="en-US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</m:e>
                        </m:d>
                      </m:e>
                    </m:d>
                    <m:r>
                      <a:rPr lang="en-US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≲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solidFill>
                                      <a:schemeClr val="accent5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chemeClr val="accent5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accent5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𝑠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p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solidFill>
                                      <a:schemeClr val="accent5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chemeClr val="accent5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accent5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𝑠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p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⋅</m:t>
                    </m:r>
                    <m:func>
                      <m:funcPr>
                        <m:ctrlPr>
                          <a:rPr lang="en-US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US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=1,…,</m:t>
                            </m:r>
                            <m:r>
                              <a:rPr lang="en-US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lim>
                        </m:limLow>
                      </m:fName>
                      <m:e>
                        <m:r>
                          <a:rPr lang="en-US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  <m:sSubSup>
                          <m:sSubSupPr>
                            <m:ctrlPr>
                              <a:rPr lang="en-US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</m:sub>
                          <m:sup>
                            <m:r>
                              <a:rPr lang="en-US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⊤</m:t>
                            </m:r>
                          </m:sup>
                        </m:sSubSup>
                        <m:d>
                          <m:dPr>
                            <m:ctrlPr>
                              <a:rPr lang="en-US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i="1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i="1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en-US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p>
                                <m:r>
                                  <a:rPr lang="en-US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</m:e>
                        </m:d>
                        <m:r>
                          <a:rPr lang="en-US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</m:e>
                    </m:func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𝑑</m:t>
                            </m:r>
                          </m:e>
                        </m:rad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dirty="0"/>
              </a:p>
              <a:p>
                <a:pPr marL="914400" lvl="1" indent="-457200">
                  <a:lnSpc>
                    <a:spcPct val="130000"/>
                  </a:lnSpc>
                  <a:buFont typeface="+mj-lt"/>
                  <a:buAutoNum type="arabicPeriod"/>
                </a:pPr>
                <a:r>
                  <a:rPr lang="en-US" dirty="0">
                    <a:solidFill>
                      <a:schemeClr val="accent2"/>
                    </a:solidFill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US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=1,…,</m:t>
                            </m:r>
                            <m:r>
                              <a:rPr lang="en-US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lim>
                        </m:limLow>
                      </m:fName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sub>
                              <m:sup>
                                <m:r>
                                  <a:rPr lang="en-US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⊤</m:t>
                                </m:r>
                              </m:sup>
                            </m:sSubSup>
                            <m:d>
                              <m:dPr>
                                <m:ctrlPr>
                                  <a:rPr lang="en-US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en-US" i="1">
                                            <a:solidFill>
                                              <a:schemeClr val="accent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i="1">
                                            <a:solidFill>
                                              <a:schemeClr val="accent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  <m:r>
                                  <a:rPr lang="en-US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en-US" i="1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p>
                              </m:e>
                            </m:d>
                          </m:e>
                        </m:d>
                      </m:e>
                    </m:func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≲</m:t>
                    </m:r>
                    <m:limLow>
                      <m:limLowPr>
                        <m:ctrlPr>
                          <a:rPr lang="en-US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max</m:t>
                        </m:r>
                      </m:e>
                      <m:lim>
                        <m:r>
                          <a:rPr lang="en-US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  <m:r>
                          <a:rPr lang="en-US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=1,…,</m:t>
                        </m:r>
                        <m:r>
                          <a:rPr lang="en-US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lim>
                    </m:limLow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solidFill>
                                      <a:schemeClr val="accent5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chemeClr val="accent5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accent5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𝑠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p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limLow>
                      <m:limLowPr>
                        <m:ctrlPr>
                          <a:rPr lang="en-US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max</m:t>
                        </m:r>
                      </m:e>
                      <m:lim>
                        <m:r>
                          <a:rPr lang="en-US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  <m:r>
                          <a:rPr lang="en-US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=1,…,</m:t>
                        </m:r>
                        <m:r>
                          <a:rPr lang="en-US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lim>
                    </m:limLow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solidFill>
                                      <a:schemeClr val="accent5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chemeClr val="accent5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accent5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𝑠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p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⋅</m:t>
                    </m:r>
                    <m:func>
                      <m:funcPr>
                        <m:ctrlPr>
                          <a:rPr lang="en-US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US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=1,…,</m:t>
                            </m:r>
                            <m:r>
                              <a:rPr lang="en-US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lim>
                        </m:limLow>
                      </m:fName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𝑠</m:t>
                                </m:r>
                              </m:sub>
                              <m:sup>
                                <m:r>
                                  <a:rPr lang="en-US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⊤</m:t>
                                </m:r>
                              </m:sup>
                            </m:sSubSup>
                            <m:d>
                              <m:dPr>
                                <m:ctrlPr>
                                  <a:rPr lang="en-US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en-US" i="1">
                                            <a:solidFill>
                                              <a:schemeClr val="accent2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i="1">
                                            <a:solidFill>
                                              <a:schemeClr val="accent2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  <m:r>
                                  <a:rPr lang="en-US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en-US" i="1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p>
                              </m:e>
                            </m:d>
                          </m:e>
                        </m:d>
                      </m:e>
                    </m:func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𝑑</m:t>
                            </m:r>
                          </m:e>
                        </m:rad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914400" lvl="1" indent="-457200">
                  <a:lnSpc>
                    <a:spcPct val="130000"/>
                  </a:lnSpc>
                  <a:buFont typeface="+mj-lt"/>
                  <a:buAutoNum type="arabicPeriod"/>
                </a:pPr>
                <a:r>
                  <a:rPr lang="en-US" dirty="0">
                    <a:solidFill>
                      <a:schemeClr val="accent2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US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=1,…,</m:t>
                            </m:r>
                            <m:r>
                              <a:rPr lang="en-US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lim>
                        </m:limLow>
                      </m:fName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𝑠</m:t>
                                </m:r>
                              </m:sub>
                              <m:sup>
                                <m:r>
                                  <a:rPr lang="en-US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⊤</m:t>
                                </m:r>
                              </m:sup>
                            </m:sSubSup>
                            <m:d>
                              <m:dPr>
                                <m:ctrlPr>
                                  <a:rPr lang="en-US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en-US" i="1">
                                            <a:solidFill>
                                              <a:schemeClr val="accent2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i="1">
                                            <a:solidFill>
                                              <a:schemeClr val="accent2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  <m:r>
                                  <a:rPr lang="en-US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en-US" i="1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p>
                              </m:e>
                            </m:d>
                          </m:e>
                        </m:d>
                      </m:e>
                    </m:func>
                  </m:oMath>
                </a14:m>
                <a:r>
                  <a:rPr lang="en-US" dirty="0"/>
                  <a:t>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≲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         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𝑑</m:t>
                            </m:r>
                          </m:e>
                        </m:rad>
                      </m:den>
                    </m:f>
                    <m:r>
                      <a:rPr lang="en-US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        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                        </m:t>
                    </m:r>
                    <m:func>
                      <m:funcPr>
                        <m:ctrlPr>
                          <a:rPr lang="en-US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f>
                          <m:fPr>
                            <m:ctrlPr>
                              <a:rPr lang="en-US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limLow>
                          <m:limLowPr>
                            <m:ctrlPr>
                              <a:rPr lang="en-US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US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=1,…,</m:t>
                            </m:r>
                            <m:r>
                              <a:rPr lang="en-US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lim>
                        </m:limLow>
                      </m:fName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𝑠</m:t>
                                </m:r>
                              </m:sub>
                              <m:sup>
                                <m:r>
                                  <a:rPr lang="en-US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⊤</m:t>
                                </m:r>
                              </m:sup>
                            </m:sSubSup>
                            <m:d>
                              <m:dPr>
                                <m:ctrlPr>
                                  <a:rPr lang="en-US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en-US" i="1">
                                            <a:solidFill>
                                              <a:schemeClr val="accent2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i="1">
                                            <a:solidFill>
                                              <a:schemeClr val="accent2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  <m:r>
                                  <a:rPr lang="en-US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en-US" i="1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p>
                              </m:e>
                            </m:d>
                          </m:e>
                        </m:d>
                      </m:e>
                    </m:func>
                  </m:oMath>
                </a14:m>
                <a:r>
                  <a:rPr lang="en-US" dirty="0"/>
                  <a:t>   </a:t>
                </a:r>
                <a:r>
                  <a:rPr lang="en-US" sz="1900" dirty="0"/>
                  <a:t>(by our assumption)</a:t>
                </a:r>
              </a:p>
              <a:p>
                <a:pPr marL="914400" lvl="1" indent="-457200">
                  <a:lnSpc>
                    <a:spcPct val="130000"/>
                  </a:lnSpc>
                  <a:buFont typeface="+mj-lt"/>
                  <a:buAutoNum type="arabicPeriod"/>
                </a:pPr>
                <a:r>
                  <a:rPr lang="en-US" dirty="0"/>
                  <a:t>Solve it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⟹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  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limLow>
                      <m:limLowPr>
                        <m:ctrlPr>
                          <a:rPr lang="en-US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max</m:t>
                        </m:r>
                      </m:e>
                      <m:lim>
                        <m:r>
                          <a:rPr lang="en-US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  <m:r>
                          <a:rPr lang="en-US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=1,…,</m:t>
                        </m:r>
                        <m:r>
                          <a:rPr lang="en-US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lim>
                    </m:limLow>
                    <m:d>
                      <m:dPr>
                        <m:begChr m:val="|"/>
                        <m:endChr m:val="|"/>
                        <m:ctrlPr>
                          <a:rPr lang="en-US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  <m:sup>
                            <m:r>
                              <a:rPr lang="en-US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⊤</m:t>
                            </m:r>
                          </m:sup>
                        </m:sSubSup>
                        <m:d>
                          <m:dPr>
                            <m:ctrlPr>
                              <a:rPr lang="en-US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i="1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i="1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en-US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p>
                                <m:r>
                                  <a:rPr lang="en-US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</m:e>
                        </m:d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≲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𝑑</m:t>
                            </m:r>
                          </m:e>
                        </m:rad>
                        <m:r>
                          <a:rPr lang="en-US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endParaRPr lang="en-US" dirty="0"/>
              </a:p>
              <a:p>
                <a:pPr marL="914400" lvl="1" indent="-457200">
                  <a:lnSpc>
                    <a:spcPct val="130000"/>
                  </a:lnSpc>
                  <a:buFont typeface="+mj-lt"/>
                  <a:buAutoNum type="arabicPeriod"/>
                </a:pPr>
                <a:r>
                  <a:rPr lang="en-US" dirty="0"/>
                  <a:t>Plug this into </a:t>
                </a:r>
                <a:r>
                  <a:rPr lang="en-US" dirty="0">
                    <a:solidFill>
                      <a:srgbClr val="C00000"/>
                    </a:solidFill>
                  </a:rPr>
                  <a:t>2.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D19DD09-97D3-524E-A472-F7AEB4B3BFB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39" r="-3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ED1832-44B0-F644-BBA6-01DFC0356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F1C3F-5E7E-8E44-9E8A-62836B1F46EC}" type="slidenum">
              <a:rPr lang="en-US" smtClean="0"/>
              <a:t>19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6524DF9-F11A-AC43-93B1-3A101917CFB0}"/>
                  </a:ext>
                </a:extLst>
              </p:cNvPr>
              <p:cNvSpPr txBox="1"/>
              <p:nvPr/>
            </p:nvSpPr>
            <p:spPr>
              <a:xfrm>
                <a:off x="2456050" y="661158"/>
                <a:ext cx="7273273" cy="10016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en-US" sz="200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sz="200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max</m:t>
                          </m:r>
                        </m:e>
                        <m:lim>
                          <m:r>
                            <a:rPr lang="en-US" sz="2000" i="1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000" i="1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=1..</m:t>
                          </m:r>
                          <m:r>
                            <a:rPr lang="en-US" sz="2000" i="1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lim>
                      </m:limLow>
                      <m:sSubSup>
                        <m:sSubSupPr>
                          <m:ctrlPr>
                            <a:rPr lang="en-US" sz="2000" i="1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sz="2000" i="1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chemeClr val="accent5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chemeClr val="accent5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chemeClr val="accent5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2000" i="1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000" i="1">
                                      <a:solidFill>
                                        <a:schemeClr val="accent5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000" i="1">
                                          <a:solidFill>
                                            <a:schemeClr val="accent5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i="1">
                                          <a:solidFill>
                                            <a:schemeClr val="accent5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  <m:sup>
                                      <m:r>
                                        <a:rPr lang="en-US" sz="2000" i="1">
                                          <a:solidFill>
                                            <a:schemeClr val="accent5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en-US" sz="2000" i="1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sub>
                        <m:sup>
                          <m:r>
                            <a:rPr lang="en-US" sz="2000" i="1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2000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≲</m:t>
                      </m:r>
                      <m:f>
                        <m:fPr>
                          <m:ctrlPr>
                            <a:rPr lang="en-US" sz="200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den>
                      </m:f>
                      <m:r>
                        <a:rPr lang="en-US" sz="20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20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⟹  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0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0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0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⊤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20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sz="20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0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sz="20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 −</m:t>
                              </m:r>
                              <m:sSup>
                                <m:sSupPr>
                                  <m:ctrlPr>
                                    <a:rPr lang="en-US" sz="20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</m:e>
                          </m:d>
                        </m:e>
                      </m:d>
                      <m:r>
                        <a:rPr lang="en-US" sz="2000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≲</m:t>
                      </m:r>
                      <m:sSub>
                        <m:sSubPr>
                          <m:ctrlPr>
                            <a:rPr lang="en-US" sz="200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sz="20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  <m:sub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20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000" i="1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000" i="1">
                                          <a:solidFill>
                                            <a:schemeClr val="tx1">
                                              <a:lumMod val="75000"/>
                                              <a:lumOff val="2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i="1">
                                          <a:solidFill>
                                            <a:schemeClr val="tx1">
                                              <a:lumMod val="75000"/>
                                              <a:lumOff val="2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  <m:sup>
                                      <m:r>
                                        <a:rPr lang="en-US" sz="2000" i="1">
                                          <a:solidFill>
                                            <a:schemeClr val="tx1">
                                              <a:lumMod val="75000"/>
                                              <a:lumOff val="2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en-US" sz="20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sub>
                      </m:sSub>
                      <m:rad>
                        <m:radPr>
                          <m:degHide m:val="on"/>
                          <m:ctrlPr>
                            <a:rPr lang="en-US" sz="20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unc>
                            <m:funcPr>
                              <m:ctrlPr>
                                <a:rPr lang="en-US" sz="20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00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2000" i="1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2000" i="1">
                                          <a:solidFill>
                                            <a:schemeClr val="tx1">
                                              <a:lumMod val="75000"/>
                                              <a:lumOff val="2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000" i="1">
                                          <a:solidFill>
                                            <a:schemeClr val="tx1">
                                              <a:lumMod val="75000"/>
                                              <a:lumOff val="2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sz="2000" i="1">
                                          <a:solidFill>
                                            <a:schemeClr val="tx1">
                                              <a:lumMod val="75000"/>
                                              <a:lumOff val="2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𝛿</m:t>
                                      </m:r>
                                    </m:den>
                                  </m:f>
                                </m:e>
                              </m:d>
                            </m:e>
                          </m:func>
                        </m:e>
                      </m:rad>
                    </m:oMath>
                  </m:oMathPara>
                </a14:m>
                <a:endPara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6524DF9-F11A-AC43-93B1-3A101917CF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6050" y="661158"/>
                <a:ext cx="7273273" cy="100168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ounded Rectangle 5">
                <a:extLst>
                  <a:ext uri="{FF2B5EF4-FFF2-40B4-BE49-F238E27FC236}">
                    <a16:creationId xmlns:a16="http://schemas.microsoft.com/office/drawing/2014/main" id="{1AFBBBF9-F582-5642-A947-1626AB312D9A}"/>
                  </a:ext>
                </a:extLst>
              </p:cNvPr>
              <p:cNvSpPr/>
              <p:nvPr/>
            </p:nvSpPr>
            <p:spPr>
              <a:xfrm>
                <a:off x="6092686" y="5986669"/>
                <a:ext cx="4200718" cy="767799"/>
              </a:xfrm>
              <a:prstGeom prst="roundRect">
                <a:avLst/>
              </a:prstGeom>
              <a:ln/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Without step 3, we get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0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1.5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dirty="0">
                    <a:solidFill>
                      <a:schemeClr val="accent6"/>
                    </a:solidFill>
                  </a:rPr>
                  <a:t> </a:t>
                </a:r>
                <a:r>
                  <a:rPr lang="en-US" dirty="0"/>
                  <a:t>rather than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0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" name="Rounded Rectangle 5">
                <a:extLst>
                  <a:ext uri="{FF2B5EF4-FFF2-40B4-BE49-F238E27FC236}">
                    <a16:creationId xmlns:a16="http://schemas.microsoft.com/office/drawing/2014/main" id="{1AFBBBF9-F582-5642-A947-1626AB312D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2686" y="5986669"/>
                <a:ext cx="4200718" cy="767799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0993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CFE5A6-3983-7649-8507-1FDFDCD0FF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Interactive machine learning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42F7A1D-AEAB-964E-95E1-465A9681052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Examples: Product recommendation, online advertising, interactive search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Goal: (1) present interesting items or (2) perform A/B/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⋯</m:t>
                    </m:r>
                  </m:oMath>
                </a14:m>
                <a:r>
                  <a:rPr lang="en-US" dirty="0"/>
                  <a:t>/K testing</a:t>
                </a:r>
              </a:p>
              <a:p>
                <a:r>
                  <a:rPr lang="en-US" dirty="0"/>
                  <a:t>The challenge: </a:t>
                </a:r>
                <a:r>
                  <a:rPr lang="en-US" b="1" dirty="0"/>
                  <a:t>feedback loop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42F7A1D-AEAB-964E-95E1-465A9681052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47" t="-14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D64D25-E9EF-5740-BDDD-13C196BFF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F1C3F-5E7E-8E44-9E8A-62836B1F46EC}" type="slidenum">
              <a:rPr lang="en-US" smtClean="0"/>
              <a:t>2</a:t>
            </a:fld>
            <a:endParaRPr lang="en-US"/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B66ABE43-FCEE-744E-AB24-7CA999345CA6}"/>
              </a:ext>
            </a:extLst>
          </p:cNvPr>
          <p:cNvGrpSpPr/>
          <p:nvPr/>
        </p:nvGrpSpPr>
        <p:grpSpPr>
          <a:xfrm>
            <a:off x="2155159" y="1653746"/>
            <a:ext cx="7875056" cy="1775254"/>
            <a:chOff x="540642" y="1478635"/>
            <a:chExt cx="7875056" cy="1775254"/>
          </a:xfrm>
        </p:grpSpPr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5EE54272-ABEB-9F46-B6E9-E7CA35C1ACE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74784" y="1478635"/>
              <a:ext cx="1440914" cy="1775254"/>
            </a:xfrm>
            <a:prstGeom prst="rect">
              <a:avLst/>
            </a:prstGeom>
          </p:spPr>
        </p:pic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1E503829-A2D8-D345-B841-784A9D63310E}"/>
                </a:ext>
              </a:extLst>
            </p:cNvPr>
            <p:cNvGrpSpPr/>
            <p:nvPr/>
          </p:nvGrpSpPr>
          <p:grpSpPr>
            <a:xfrm>
              <a:off x="540642" y="1510522"/>
              <a:ext cx="3444999" cy="1656018"/>
              <a:chOff x="515253" y="1759054"/>
              <a:chExt cx="3444999" cy="1656018"/>
            </a:xfrm>
          </p:grpSpPr>
          <p:pic>
            <p:nvPicPr>
              <p:cNvPr id="43" name="Content Placeholder 7">
                <a:extLst>
                  <a:ext uri="{FF2B5EF4-FFF2-40B4-BE49-F238E27FC236}">
                    <a16:creationId xmlns:a16="http://schemas.microsoft.com/office/drawing/2014/main" id="{398E7E23-CB32-144E-A290-8E7ACEAA8E4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659843" y="2036769"/>
                <a:ext cx="1300409" cy="922588"/>
              </a:xfrm>
              <a:prstGeom prst="rect">
                <a:avLst/>
              </a:prstGeom>
            </p:spPr>
          </p:pic>
          <p:pic>
            <p:nvPicPr>
              <p:cNvPr id="44" name="Picture 43">
                <a:extLst>
                  <a:ext uri="{FF2B5EF4-FFF2-40B4-BE49-F238E27FC236}">
                    <a16:creationId xmlns:a16="http://schemas.microsoft.com/office/drawing/2014/main" id="{A473D31E-AEC2-6C45-A271-AE8A0FCD653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15253" y="1767481"/>
                <a:ext cx="721143" cy="721143"/>
              </a:xfrm>
              <a:prstGeom prst="rect">
                <a:avLst/>
              </a:prstGeom>
            </p:spPr>
          </p:pic>
          <p:pic>
            <p:nvPicPr>
              <p:cNvPr id="45" name="Picture 44">
                <a:extLst>
                  <a:ext uri="{FF2B5EF4-FFF2-40B4-BE49-F238E27FC236}">
                    <a16:creationId xmlns:a16="http://schemas.microsoft.com/office/drawing/2014/main" id="{8974D8D9-32D0-2E45-A440-46AC981C3A5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56173" y="2006440"/>
                <a:ext cx="721143" cy="721143"/>
              </a:xfrm>
              <a:prstGeom prst="rect">
                <a:avLst/>
              </a:prstGeom>
            </p:spPr>
          </p:pic>
          <p:pic>
            <p:nvPicPr>
              <p:cNvPr id="46" name="Picture 45">
                <a:extLst>
                  <a:ext uri="{FF2B5EF4-FFF2-40B4-BE49-F238E27FC236}">
                    <a16:creationId xmlns:a16="http://schemas.microsoft.com/office/drawing/2014/main" id="{EF3E5699-97C8-7045-8842-CE1D69481C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31111" y="1759054"/>
                <a:ext cx="721143" cy="721143"/>
              </a:xfrm>
              <a:prstGeom prst="rect">
                <a:avLst/>
              </a:prstGeom>
            </p:spPr>
          </p:pic>
          <p:pic>
            <p:nvPicPr>
              <p:cNvPr id="47" name="Picture 46">
                <a:extLst>
                  <a:ext uri="{FF2B5EF4-FFF2-40B4-BE49-F238E27FC236}">
                    <a16:creationId xmlns:a16="http://schemas.microsoft.com/office/drawing/2014/main" id="{8D8D5009-1321-DD4B-9464-3ECE8DB6CFC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62994" y="2462078"/>
                <a:ext cx="721143" cy="721143"/>
              </a:xfrm>
              <a:prstGeom prst="rect">
                <a:avLst/>
              </a:prstGeom>
            </p:spPr>
          </p:pic>
          <p:pic>
            <p:nvPicPr>
              <p:cNvPr id="48" name="Picture 47">
                <a:extLst>
                  <a:ext uri="{FF2B5EF4-FFF2-40B4-BE49-F238E27FC236}">
                    <a16:creationId xmlns:a16="http://schemas.microsoft.com/office/drawing/2014/main" id="{D079F752-57D5-864D-AE7A-D7A357DC6C3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4977" y="2693929"/>
                <a:ext cx="721143" cy="721143"/>
              </a:xfrm>
              <a:prstGeom prst="rect">
                <a:avLst/>
              </a:prstGeom>
            </p:spPr>
          </p:pic>
        </p:grp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6E11C4D7-CF34-6748-BAC6-482AAE985305}"/>
                </a:ext>
              </a:extLst>
            </p:cNvPr>
            <p:cNvGrpSpPr/>
            <p:nvPr/>
          </p:nvGrpSpPr>
          <p:grpSpPr>
            <a:xfrm>
              <a:off x="4171552" y="1825916"/>
              <a:ext cx="2298358" cy="509541"/>
              <a:chOff x="4146163" y="2074448"/>
              <a:chExt cx="2298358" cy="509541"/>
            </a:xfrm>
          </p:grpSpPr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B7B5E7CF-F52E-3F49-A519-E870A3E2477A}"/>
                  </a:ext>
                </a:extLst>
              </p:cNvPr>
              <p:cNvSpPr txBox="1"/>
              <p:nvPr/>
            </p:nvSpPr>
            <p:spPr>
              <a:xfrm>
                <a:off x="4549994" y="2074448"/>
                <a:ext cx="166622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present an item</a:t>
                </a:r>
              </a:p>
            </p:txBody>
          </p:sp>
          <p:sp>
            <p:nvSpPr>
              <p:cNvPr id="51" name="Right Arrow 50">
                <a:extLst>
                  <a:ext uri="{FF2B5EF4-FFF2-40B4-BE49-F238E27FC236}">
                    <a16:creationId xmlns:a16="http://schemas.microsoft.com/office/drawing/2014/main" id="{8901A001-2A0E-B747-8CD4-97D4C51541E0}"/>
                  </a:ext>
                </a:extLst>
              </p:cNvPr>
              <p:cNvSpPr/>
              <p:nvPr/>
            </p:nvSpPr>
            <p:spPr>
              <a:xfrm flipH="1">
                <a:off x="4146163" y="2340166"/>
                <a:ext cx="2298358" cy="243823"/>
              </a:xfrm>
              <a:prstGeom prst="rightArrow">
                <a:avLst>
                  <a:gd name="adj1" fmla="val 40445"/>
                  <a:gd name="adj2" fmla="val 131086"/>
                </a:avLst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FDE6F136-E0A7-F74F-B8D9-16071ECB9CA1}"/>
                </a:ext>
              </a:extLst>
            </p:cNvPr>
            <p:cNvGrpSpPr/>
            <p:nvPr/>
          </p:nvGrpSpPr>
          <p:grpSpPr>
            <a:xfrm>
              <a:off x="4208212" y="2456708"/>
              <a:ext cx="2298358" cy="497274"/>
              <a:chOff x="4182823" y="2705240"/>
              <a:chExt cx="2298358" cy="497274"/>
            </a:xfrm>
          </p:grpSpPr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42614DA2-5EB3-8F45-B337-C770DFB533B8}"/>
                  </a:ext>
                </a:extLst>
              </p:cNvPr>
              <p:cNvSpPr txBox="1"/>
              <p:nvPr/>
            </p:nvSpPr>
            <p:spPr>
              <a:xfrm>
                <a:off x="4523245" y="2705240"/>
                <a:ext cx="8451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click or</a:t>
                </a:r>
              </a:p>
            </p:txBody>
          </p:sp>
          <p:grpSp>
            <p:nvGrpSpPr>
              <p:cNvPr id="54" name="Group 53">
                <a:extLst>
                  <a:ext uri="{FF2B5EF4-FFF2-40B4-BE49-F238E27FC236}">
                    <a16:creationId xmlns:a16="http://schemas.microsoft.com/office/drawing/2014/main" id="{B3A34451-5DC0-F34B-AF41-45006FA9259A}"/>
                  </a:ext>
                </a:extLst>
              </p:cNvPr>
              <p:cNvGrpSpPr/>
              <p:nvPr/>
            </p:nvGrpSpPr>
            <p:grpSpPr>
              <a:xfrm>
                <a:off x="5352865" y="2737347"/>
                <a:ext cx="597037" cy="273798"/>
                <a:chOff x="4994674" y="3277306"/>
                <a:chExt cx="995179" cy="456384"/>
              </a:xfrm>
            </p:grpSpPr>
            <p:pic>
              <p:nvPicPr>
                <p:cNvPr id="56" name="Picture 55">
                  <a:extLst>
                    <a:ext uri="{FF2B5EF4-FFF2-40B4-BE49-F238E27FC236}">
                      <a16:creationId xmlns:a16="http://schemas.microsoft.com/office/drawing/2014/main" id="{4C1B71D9-F3D3-2B49-A784-4CA9ACBE756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screen">
                  <a:lum bright="50000"/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flipV="1">
                  <a:off x="5681141" y="3347859"/>
                  <a:ext cx="308712" cy="323513"/>
                </a:xfrm>
                <a:prstGeom prst="rect">
                  <a:avLst/>
                </a:prstGeom>
              </p:spPr>
            </p:pic>
            <p:pic>
              <p:nvPicPr>
                <p:cNvPr id="57" name="Picture 14" descr="mage result for thumbs up symbol">
                  <a:extLst>
                    <a:ext uri="{FF2B5EF4-FFF2-40B4-BE49-F238E27FC236}">
                      <a16:creationId xmlns:a16="http://schemas.microsoft.com/office/drawing/2014/main" id="{67D32ABF-CF77-314D-9C9A-33753FF2672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8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4674" y="3342629"/>
                  <a:ext cx="308365" cy="32351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cxnSp>
              <p:nvCxnSpPr>
                <p:cNvPr id="58" name="Straight Connector 57">
                  <a:extLst>
                    <a:ext uri="{FF2B5EF4-FFF2-40B4-BE49-F238E27FC236}">
                      <a16:creationId xmlns:a16="http://schemas.microsoft.com/office/drawing/2014/main" id="{520F3610-7778-2943-8FA7-20D0090CDE3D}"/>
                    </a:ext>
                  </a:extLst>
                </p:cNvPr>
                <p:cNvCxnSpPr/>
                <p:nvPr/>
              </p:nvCxnSpPr>
              <p:spPr>
                <a:xfrm flipV="1">
                  <a:off x="5375500" y="3277306"/>
                  <a:ext cx="263571" cy="456384"/>
                </a:xfrm>
                <a:prstGeom prst="line">
                  <a:avLst/>
                </a:prstGeom>
                <a:ln w="38100"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5" name="Right Arrow 54">
                <a:extLst>
                  <a:ext uri="{FF2B5EF4-FFF2-40B4-BE49-F238E27FC236}">
                    <a16:creationId xmlns:a16="http://schemas.microsoft.com/office/drawing/2014/main" id="{8693AA16-3DF4-BE4F-B61B-B58E8DD85F60}"/>
                  </a:ext>
                </a:extLst>
              </p:cNvPr>
              <p:cNvSpPr/>
              <p:nvPr/>
            </p:nvSpPr>
            <p:spPr>
              <a:xfrm rot="10800000" flipH="1">
                <a:off x="4182823" y="2958691"/>
                <a:ext cx="2298358" cy="243823"/>
              </a:xfrm>
              <a:prstGeom prst="rightArrow">
                <a:avLst>
                  <a:gd name="adj1" fmla="val 40445"/>
                  <a:gd name="adj2" fmla="val 131086"/>
                </a:avLst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0" name="TextBox 59">
            <a:extLst>
              <a:ext uri="{FF2B5EF4-FFF2-40B4-BE49-F238E27FC236}">
                <a16:creationId xmlns:a16="http://schemas.microsoft.com/office/drawing/2014/main" id="{7BE3BD61-B7F8-394D-A6D4-5600FE0CEAC6}"/>
              </a:ext>
            </a:extLst>
          </p:cNvPr>
          <p:cNvSpPr txBox="1"/>
          <p:nvPr/>
        </p:nvSpPr>
        <p:spPr>
          <a:xfrm>
            <a:off x="1141588" y="4619884"/>
            <a:ext cx="99021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How to best 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collect data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 order to improve the performance in the long run?</a:t>
            </a:r>
          </a:p>
        </p:txBody>
      </p:sp>
      <p:sp>
        <p:nvSpPr>
          <p:cNvPr id="63" name="Rounded Rectangle 62">
            <a:extLst>
              <a:ext uri="{FF2B5EF4-FFF2-40B4-BE49-F238E27FC236}">
                <a16:creationId xmlns:a16="http://schemas.microsoft.com/office/drawing/2014/main" id="{86029892-70AB-1849-9E14-5AAFB75F8625}"/>
              </a:ext>
            </a:extLst>
          </p:cNvPr>
          <p:cNvSpPr/>
          <p:nvPr/>
        </p:nvSpPr>
        <p:spPr>
          <a:xfrm>
            <a:off x="383402" y="5407369"/>
            <a:ext cx="11418570" cy="891540"/>
          </a:xfrm>
          <a:prstGeom prst="round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Research Goal</a:t>
            </a:r>
            <a:r>
              <a:rPr lang="en-US" sz="2400" dirty="0"/>
              <a:t>: Develop interactive ML algorithms with small </a:t>
            </a:r>
            <a:r>
              <a:rPr lang="en-US" sz="2400" b="1" u="sng" dirty="0"/>
              <a:t>sample complexity</a:t>
            </a:r>
            <a:r>
              <a:rPr lang="en-US" sz="2400" b="1" dirty="0"/>
              <a:t> </a:t>
            </a:r>
            <a:r>
              <a:rPr lang="en-US" sz="2400" dirty="0"/>
              <a:t>and </a:t>
            </a:r>
            <a:r>
              <a:rPr lang="en-US" sz="2400" b="1" u="sng" dirty="0"/>
              <a:t>computational efficiency</a:t>
            </a:r>
            <a:r>
              <a:rPr lang="en-US" sz="2400" b="1" dirty="0"/>
              <a:t> </a:t>
            </a:r>
            <a:r>
              <a:rPr lang="en-US" sz="2400" dirty="0"/>
              <a:t>and study their </a:t>
            </a:r>
            <a:r>
              <a:rPr lang="en-US" sz="2400" b="1" u="sng" dirty="0"/>
              <a:t>fundamental limits</a:t>
            </a:r>
            <a:r>
              <a:rPr lang="en-US" sz="24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613936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6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D0DD3-8315-E343-BB90-821D9497B7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(Transductive) Pure exploration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42EFB45-CE9C-B34C-896A-D4BE2D43FFA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Find the best arm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arg</m:t>
                        </m:r>
                      </m:fName>
                      <m:e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max</m:t>
                                </m:r>
                              </m:e>
                              <m:li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𝒳</m:t>
                                </m:r>
                              </m:lim>
                            </m:limLow>
                          </m:fName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⊤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</m:e>
                        </m:func>
                      </m:e>
                    </m:func>
                  </m:oMath>
                </a14:m>
                <a:r>
                  <a:rPr lang="en-US" dirty="0"/>
                  <a:t> from the arm 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𝒳</m:t>
                    </m:r>
                  </m:oMath>
                </a14:m>
                <a:r>
                  <a:rPr lang="en-US" dirty="0"/>
                  <a:t>, but </a:t>
                </a:r>
                <a:r>
                  <a:rPr lang="en-US" u="sng" dirty="0"/>
                  <a:t>only by pulling the measurement arms </a:t>
                </a:r>
                <a14:m>
                  <m:oMath xmlns:m="http://schemas.openxmlformats.org/officeDocument/2006/math">
                    <m:r>
                      <a:rPr lang="en-US" b="0" i="1" u="sng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u="sng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u="sng" smtClean="0">
                        <a:latin typeface="Cambria Math" panose="02040503050406030204" pitchFamily="18" charset="0"/>
                      </a:rPr>
                      <m:t>𝒵</m:t>
                    </m:r>
                  </m:oMath>
                </a14:m>
                <a:endParaRPr lang="en-US" u="sng" dirty="0"/>
              </a:p>
              <a:p>
                <a:endParaRPr lang="en-US" dirty="0"/>
              </a:p>
              <a:p>
                <a:r>
                  <a:rPr lang="en-US" dirty="0"/>
                  <a:t>Example 1: Dueling linear bandit – pairwise comparison feedback</a:t>
                </a:r>
              </a:p>
              <a:p>
                <a:pPr lvl="1"/>
                <a:r>
                  <a:rPr lang="en-US" dirty="0"/>
                  <a:t>Feedback model: Choose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observe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Bernoulli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⊤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</m:e>
                        </m:d>
                      </m:e>
                    </m:d>
                  </m:oMath>
                </a14:m>
                <a:r>
                  <a:rPr lang="en-US" dirty="0"/>
                  <a:t>  --  1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is preferred, 0 otherwise.</a:t>
                </a:r>
              </a:p>
              <a:p>
                <a:endParaRPr lang="en-US" dirty="0"/>
              </a:p>
              <a:p>
                <a:r>
                  <a:rPr lang="en-US" dirty="0"/>
                  <a:t>Example 2: Risky experiments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𝒳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dirty="0"/>
                  <a:t> compounds/dosages we want to find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𝒵</m:t>
                    </m:r>
                  </m:oMath>
                </a14:m>
                <a:r>
                  <a:rPr lang="en-US" dirty="0"/>
                  <a:t>: compounds/dosages we can safely administer to humans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42EFB45-CE9C-B34C-896A-D4BE2D43FFA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47" t="-14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792881-1DEF-3B4D-8B6D-E081823FEB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F1C3F-5E7E-8E44-9E8A-62836B1F46EC}" type="slidenum">
              <a:rPr lang="en-US" smtClean="0"/>
              <a:t>20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ounded Rectangle 5">
                <a:extLst>
                  <a:ext uri="{FF2B5EF4-FFF2-40B4-BE49-F238E27FC236}">
                    <a16:creationId xmlns:a16="http://schemas.microsoft.com/office/drawing/2014/main" id="{A5045BD9-F904-C441-8852-7D65E3F8303B}"/>
                  </a:ext>
                </a:extLst>
              </p:cNvPr>
              <p:cNvSpPr/>
              <p:nvPr/>
            </p:nvSpPr>
            <p:spPr>
              <a:xfrm>
                <a:off x="6541052" y="3429000"/>
                <a:ext cx="4389120" cy="822990"/>
              </a:xfrm>
              <a:prstGeom prst="round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𝒵</m:t>
                      </m:r>
                      <m:r>
                        <a:rPr lang="en-US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={</m:t>
                      </m:r>
                      <m:sSub>
                        <m:sSubPr>
                          <m:ctrlPr>
                            <a:rPr lang="en-US" i="1" dirty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 dirty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 dirty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 dirty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sSub>
                        <m:sSubPr>
                          <m:ctrlPr>
                            <a:rPr lang="en-US" i="1" dirty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 dirty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i="1" dirty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 dirty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𝒳</m:t>
                      </m:r>
                      <m:r>
                        <a:rPr lang="en-US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𝑎𝑛𝑑</m:t>
                      </m:r>
                      <m:r>
                        <a:rPr lang="en-US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i="1" dirty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 dirty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≠</m:t>
                      </m:r>
                      <m:sSub>
                        <m:sSubPr>
                          <m:ctrlPr>
                            <a:rPr lang="en-US" i="1" dirty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 dirty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" name="Rounded Rectangle 5">
                <a:extLst>
                  <a:ext uri="{FF2B5EF4-FFF2-40B4-BE49-F238E27FC236}">
                    <a16:creationId xmlns:a16="http://schemas.microsoft.com/office/drawing/2014/main" id="{A5045BD9-F904-C441-8852-7D65E3F830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1052" y="3429000"/>
                <a:ext cx="4389120" cy="822990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05279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DE516DA-8269-814D-B0B4-BB8B3A6D944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200" b="1" u="sng" dirty="0"/>
                  <a:t>Sample complexity</a:t>
                </a:r>
                <a:r>
                  <a:rPr lang="en-US" sz="2200" dirty="0"/>
                  <a:t> guarantee: </a:t>
                </a:r>
                <a:br>
                  <a:rPr lang="en-US" sz="2200" dirty="0"/>
                </a:br>
                <a:r>
                  <a:rPr lang="en-US" sz="2200" dirty="0"/>
                  <a:t>How many samples do we need until identifying the best arm </a:t>
                </a:r>
                <a:r>
                  <a:rPr lang="en-US" sz="2200" dirty="0" err="1"/>
                  <a:t>w.p.</a:t>
                </a:r>
                <a:r>
                  <a:rPr lang="en-US" sz="2200" dirty="0"/>
                  <a:t> at least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1−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sz="2200" dirty="0"/>
                  <a:t>?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sz="2200" dirty="0" err="1"/>
                  <a:t>Kazerouni</a:t>
                </a:r>
                <a:r>
                  <a:rPr lang="en-US" sz="2200" dirty="0"/>
                  <a:t> et al. (2019) </a:t>
                </a:r>
                <a:r>
                  <a:rPr 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when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𝒳</m:t>
                    </m:r>
                    <m:r>
                      <a:rPr lang="en-US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𝒵</m:t>
                    </m:r>
                    <m:r>
                      <a:rPr lang="en-US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200" dirty="0"/>
                  <a:t>: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sSup>
                          <m:sSupPr>
                            <m:ctrlPr>
                              <a:rPr lang="en-US" sz="2200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200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𝜅</m:t>
                            </m:r>
                          </m:e>
                          <m:sup>
                            <m:r>
                              <a:rPr lang="en-US" sz="2200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−2</m:t>
                            </m:r>
                          </m:sup>
                        </m:sSup>
                        <m:r>
                          <a:rPr lang="en-US" sz="22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22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𝒳</m:t>
                        </m:r>
                        <m:r>
                          <a:rPr lang="en-US" sz="22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</m:num>
                      <m:den>
                        <m:sSubSup>
                          <m:sSubSup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n-US" sz="2200" b="0" i="0" smtClean="0">
                                <a:latin typeface="Cambria Math" panose="02040503050406030204" pitchFamily="18" charset="0"/>
                              </a:rPr>
                              <m:t>Δ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min</m:t>
                            </m:r>
                          </m:sub>
                          <m:sup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den>
                    </m:f>
                    <m:func>
                      <m:func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2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𝛿</m:t>
                                </m:r>
                              </m:den>
                            </m:f>
                          </m:e>
                        </m:d>
                      </m:e>
                    </m:func>
                  </m:oMath>
                </a14:m>
                <a:endParaRPr lang="en-US" sz="1800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  <a:p>
                <a:endParaRPr lang="en-US" sz="800" dirty="0"/>
              </a:p>
              <a:p>
                <a:r>
                  <a:rPr lang="en-US" sz="2200" dirty="0"/>
                  <a:t>Is it tight?    </a:t>
                </a:r>
                <a14:m>
                  <m:oMath xmlns:m="http://schemas.openxmlformats.org/officeDocument/2006/math"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⟹ </m:t>
                    </m:r>
                  </m:oMath>
                </a14:m>
                <a:r>
                  <a:rPr lang="en-US" sz="2200" dirty="0"/>
                  <a:t>    not exactly, but close </a:t>
                </a:r>
                <a:r>
                  <a:rPr lang="en-US" sz="2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(Taylor approximation to the lower bound)</a:t>
                </a:r>
              </a:p>
              <a:p>
                <a:r>
                  <a:rPr lang="en-US" sz="2200" dirty="0"/>
                  <a:t>Can we be completely independent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𝜅</m:t>
                        </m:r>
                      </m:e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r>
                  <a:rPr lang="en-US" sz="2200" dirty="0"/>
                  <a:t>      </a:t>
                </a:r>
                <a14:m>
                  <m:oMath xmlns:m="http://schemas.openxmlformats.org/officeDocument/2006/math">
                    <m:r>
                      <a:rPr lang="en-US" sz="2200" i="1" dirty="0">
                        <a:latin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en-US" sz="2200" dirty="0"/>
                  <a:t>      not in general (proof in our paper).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DE516DA-8269-814D-B0B4-BB8B3A6D944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539" t="-1446" b="-7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3E50CAEF-6F98-704F-BC29-43508892F2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Pure exploration: Our bound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F7A6D2-069B-B24B-A48A-A5EFFEB59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F1C3F-5E7E-8E44-9E8A-62836B1F46EC}" type="slidenum">
              <a:rPr lang="en-US" smtClean="0"/>
              <a:t>21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32A09EC-4CF9-164F-8BD5-417350F1A844}"/>
                  </a:ext>
                </a:extLst>
              </p:cNvPr>
              <p:cNvSpPr txBox="1"/>
              <p:nvPr/>
            </p:nvSpPr>
            <p:spPr>
              <a:xfrm>
                <a:off x="217044" y="2389292"/>
                <a:ext cx="7137851" cy="10254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2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2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2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sz="2200" b="0" i="0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2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2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𝜅</m:t>
                              </m:r>
                            </m:e>
                            <m:sup>
                              <m:r>
                                <a:rPr lang="en-US" sz="2200" b="0" i="0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r>
                            <a:rPr lang="en-US" sz="22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limLow>
                            <m:limLowPr>
                              <m:ctrlPr>
                                <a:rPr lang="en-US" sz="22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200" b="0" i="0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sz="22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  <m:r>
                                <a:rPr lang="en-US" sz="22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b>
                                <m:sSubPr>
                                  <m:ctrlPr>
                                    <a:rPr lang="en-US" sz="2200" b="0" i="1" smtClean="0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200" b="0" i="0" smtClean="0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  <m:t>Δ</m:t>
                                  </m:r>
                                </m:e>
                                <m:sub>
                                  <m:r>
                                    <a:rPr lang="en-US" sz="2200" b="0" i="1" smtClean="0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  <m:t>𝒵</m:t>
                                  </m:r>
                                </m:sub>
                              </m:sSub>
                            </m:lim>
                          </m:limLow>
                          <m:limLow>
                            <m:limLowPr>
                              <m:ctrlPr>
                                <a:rPr lang="en-US" sz="22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200" b="0" i="0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sz="22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2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22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𝒳</m:t>
                              </m:r>
                              <m:r>
                                <a:rPr lang="en-US" sz="22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∖</m:t>
                              </m:r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sz="2200" b="0" i="1" smtClean="0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200" b="0" i="1" smtClean="0">
                                          <a:solidFill>
                                            <a:schemeClr val="tx1">
                                              <a:lumMod val="75000"/>
                                              <a:lumOff val="2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200" b="0" i="1" smtClean="0">
                                          <a:solidFill>
                                            <a:schemeClr val="tx1">
                                              <a:lumMod val="75000"/>
                                              <a:lumOff val="2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2200" b="0" i="1" smtClean="0">
                                          <a:solidFill>
                                            <a:schemeClr val="tx1">
                                              <a:lumMod val="75000"/>
                                              <a:lumOff val="2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sup>
                                  </m:sSup>
                                </m:e>
                              </m:d>
                            </m:lim>
                          </m:limLow>
                          <m:f>
                            <m:fPr>
                              <m:ctrlPr>
                                <a:rPr lang="en-US" sz="22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en-US" sz="2200" b="0" i="1" smtClean="0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d>
                                    <m:dPr>
                                      <m:begChr m:val="‖"/>
                                      <m:endChr m:val="‖"/>
                                      <m:ctrlPr>
                                        <a:rPr lang="en-US" sz="2200" b="0" i="1" smtClean="0">
                                          <a:solidFill>
                                            <a:schemeClr val="tx1">
                                              <a:lumMod val="75000"/>
                                              <a:lumOff val="2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sz="2200" b="0" i="1" smtClean="0">
                                              <a:solidFill>
                                                <a:schemeClr val="tx1">
                                                  <a:lumMod val="75000"/>
                                                  <a:lumOff val="2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200" b="0" i="1" smtClean="0">
                                              <a:solidFill>
                                                <a:schemeClr val="tx1">
                                                  <a:lumMod val="75000"/>
                                                  <a:lumOff val="2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lang="en-US" sz="2200" b="0" i="1" smtClean="0">
                                              <a:solidFill>
                                                <a:schemeClr val="tx1">
                                                  <a:lumMod val="75000"/>
                                                  <a:lumOff val="2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∗</m:t>
                                          </m:r>
                                        </m:sup>
                                      </m:sSup>
                                      <m:r>
                                        <a:rPr lang="en-US" sz="2200" b="0" i="1" smtClean="0">
                                          <a:solidFill>
                                            <a:schemeClr val="tx1">
                                              <a:lumMod val="75000"/>
                                              <a:lumOff val="2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2200" b="0" i="1" smtClean="0">
                                          <a:solidFill>
                                            <a:schemeClr val="tx1">
                                              <a:lumMod val="75000"/>
                                              <a:lumOff val="2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  <m:sub>
                                  <m:sSup>
                                    <m:sSupPr>
                                      <m:ctrlPr>
                                        <a:rPr lang="en-US" sz="2200" b="0" i="1" smtClean="0">
                                          <a:solidFill>
                                            <a:schemeClr val="tx1">
                                              <a:lumMod val="75000"/>
                                              <a:lumOff val="2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200" b="0" i="1" smtClean="0">
                                          <a:solidFill>
                                            <a:schemeClr val="accent6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𝐻</m:t>
                                      </m:r>
                                      <m:r>
                                        <a:rPr lang="en-US" sz="2200" b="0" i="1" smtClean="0">
                                          <a:solidFill>
                                            <a:schemeClr val="accent6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US" sz="2200" b="0" i="1" smtClean="0">
                                          <a:solidFill>
                                            <a:schemeClr val="accent6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𝜆</m:t>
                                      </m:r>
                                      <m:r>
                                        <a:rPr lang="en-US" sz="2200" b="0" i="1" smtClean="0">
                                          <a:solidFill>
                                            <a:schemeClr val="accent6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 </m:t>
                                      </m:r>
                                      <m:sSup>
                                        <m:sSupPr>
                                          <m:ctrlPr>
                                            <a:rPr lang="en-US" sz="2200" b="0" i="1" smtClean="0">
                                              <a:solidFill>
                                                <a:schemeClr val="accent6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200" b="0" i="1" smtClean="0">
                                              <a:solidFill>
                                                <a:schemeClr val="accent6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𝜃</m:t>
                                          </m:r>
                                        </m:e>
                                        <m:sup>
                                          <m:r>
                                            <a:rPr lang="en-US" sz="2200" b="0" i="1" smtClean="0">
                                              <a:solidFill>
                                                <a:schemeClr val="accent6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∗</m:t>
                                          </m:r>
                                        </m:sup>
                                      </m:sSup>
                                      <m:r>
                                        <a:rPr lang="en-US" sz="2200" b="0" i="1" smtClean="0">
                                          <a:solidFill>
                                            <a:schemeClr val="accent6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e>
                                    <m:sup>
                                      <m:r>
                                        <a:rPr lang="en-US" sz="2200" b="0" i="1" smtClean="0">
                                          <a:solidFill>
                                            <a:schemeClr val="tx1">
                                              <a:lumMod val="75000"/>
                                              <a:lumOff val="2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sup>
                                  </m:sSup>
                                </m:sub>
                                <m:sup>
                                  <m:r>
                                    <a:rPr lang="en-US" sz="2200" b="0" i="1" smtClean="0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num>
                            <m:den>
                              <m:sSup>
                                <m:sSupPr>
                                  <m:ctrlPr>
                                    <a:rPr lang="en-US" sz="2200" b="0" i="1" smtClean="0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200" b="0" i="1" smtClean="0">
                                          <a:solidFill>
                                            <a:schemeClr val="tx1">
                                              <a:lumMod val="75000"/>
                                              <a:lumOff val="2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sz="2200" b="0" i="1" smtClean="0">
                                              <a:solidFill>
                                                <a:schemeClr val="tx1">
                                                  <a:lumMod val="75000"/>
                                                  <a:lumOff val="2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d>
                                            <m:dPr>
                                              <m:ctrlPr>
                                                <a:rPr lang="en-US" sz="2200" b="0" i="1" smtClean="0">
                                                  <a:solidFill>
                                                    <a:schemeClr val="tx1">
                                                      <a:lumMod val="75000"/>
                                                      <a:lumOff val="25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sSup>
                                                <m:sSupPr>
                                                  <m:ctrlPr>
                                                    <a:rPr lang="en-US" sz="2200" b="0" i="1" smtClean="0">
                                                      <a:solidFill>
                                                        <a:schemeClr val="tx1">
                                                          <a:lumMod val="75000"/>
                                                          <a:lumOff val="25000"/>
                                                        </a:schemeClr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pPr>
                                                <m:e>
                                                  <m:r>
                                                    <a:rPr lang="en-US" sz="2200" b="0" i="1" smtClean="0">
                                                      <a:solidFill>
                                                        <a:schemeClr val="tx1">
                                                          <a:lumMod val="75000"/>
                                                          <a:lumOff val="25000"/>
                                                        </a:schemeClr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𝑥</m:t>
                                                  </m:r>
                                                </m:e>
                                                <m:sup>
                                                  <m:r>
                                                    <a:rPr lang="en-US" sz="2200" b="0" i="1" smtClean="0">
                                                      <a:solidFill>
                                                        <a:schemeClr val="tx1">
                                                          <a:lumMod val="75000"/>
                                                          <a:lumOff val="25000"/>
                                                        </a:schemeClr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∗</m:t>
                                                  </m:r>
                                                </m:sup>
                                              </m:sSup>
                                              <m:r>
                                                <a:rPr lang="en-US" sz="2200" b="0" i="1" smtClean="0">
                                                  <a:solidFill>
                                                    <a:schemeClr val="tx1">
                                                      <a:lumMod val="75000"/>
                                                      <a:lumOff val="25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−</m:t>
                                              </m:r>
                                              <m:r>
                                                <a:rPr lang="en-US" sz="2200" b="0" i="1" smtClean="0">
                                                  <a:solidFill>
                                                    <a:schemeClr val="tx1">
                                                      <a:lumMod val="75000"/>
                                                      <a:lumOff val="25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</m:d>
                                        </m:e>
                                        <m:sup>
                                          <m:r>
                                            <a:rPr lang="en-US" sz="2200" b="0" i="1" smtClean="0">
                                              <a:solidFill>
                                                <a:schemeClr val="tx1">
                                                  <a:lumMod val="75000"/>
                                                  <a:lumOff val="2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⊤</m:t>
                                          </m:r>
                                        </m:sup>
                                      </m:sSup>
                                      <m:sSup>
                                        <m:sSupPr>
                                          <m:ctrlPr>
                                            <a:rPr lang="en-US" sz="2200" b="0" i="1" smtClean="0">
                                              <a:solidFill>
                                                <a:schemeClr val="tx1">
                                                  <a:lumMod val="75000"/>
                                                  <a:lumOff val="2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200" b="0" i="1" smtClean="0">
                                              <a:solidFill>
                                                <a:schemeClr val="tx1">
                                                  <a:lumMod val="75000"/>
                                                  <a:lumOff val="2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𝜃</m:t>
                                          </m:r>
                                        </m:e>
                                        <m:sup>
                                          <m:r>
                                            <a:rPr lang="en-US" sz="2200" b="0" i="1" smtClean="0">
                                              <a:solidFill>
                                                <a:schemeClr val="tx1">
                                                  <a:lumMod val="75000"/>
                                                  <a:lumOff val="2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∗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  <m:sup>
                                  <m:r>
                                    <a:rPr lang="en-US" sz="2200" b="0" i="1" smtClean="0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func>
                        <m:funcPr>
                          <m:ctrlPr>
                            <a:rPr lang="en-US" sz="22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200" b="0" i="0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en-US" sz="22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200" b="0" i="1" smtClean="0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sz="2200" i="1">
                                          <a:solidFill>
                                            <a:schemeClr val="tx1">
                                              <a:lumMod val="75000"/>
                                              <a:lumOff val="2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200" i="1">
                                          <a:solidFill>
                                            <a:schemeClr val="tx1">
                                              <a:lumMod val="75000"/>
                                              <a:lumOff val="2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𝒳</m:t>
                                      </m:r>
                                    </m:e>
                                  </m:d>
                                  <m:r>
                                    <a:rPr lang="en-US" sz="2200" i="1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sz="2200" i="1">
                                          <a:solidFill>
                                            <a:schemeClr val="tx1">
                                              <a:lumMod val="75000"/>
                                              <a:lumOff val="2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200" i="1">
                                          <a:solidFill>
                                            <a:schemeClr val="tx1">
                                              <a:lumMod val="75000"/>
                                              <a:lumOff val="2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𝒵</m:t>
                                      </m:r>
                                    </m:e>
                                  </m:d>
                                </m:num>
                                <m:den>
                                  <m:r>
                                    <a:rPr lang="en-US" sz="2200" b="0" i="1" smtClean="0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𝛿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US" sz="2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32A09EC-4CF9-164F-8BD5-417350F1A8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044" y="2389292"/>
                <a:ext cx="7137851" cy="102540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5" name="Group 44">
            <a:extLst>
              <a:ext uri="{FF2B5EF4-FFF2-40B4-BE49-F238E27FC236}">
                <a16:creationId xmlns:a16="http://schemas.microsoft.com/office/drawing/2014/main" id="{F66B646C-99BC-2B41-8E7B-DBFB525F7606}"/>
              </a:ext>
            </a:extLst>
          </p:cNvPr>
          <p:cNvGrpSpPr/>
          <p:nvPr/>
        </p:nvGrpSpPr>
        <p:grpSpPr>
          <a:xfrm>
            <a:off x="9165723" y="3286340"/>
            <a:ext cx="3026277" cy="604433"/>
            <a:chOff x="9165723" y="3274763"/>
            <a:chExt cx="3026277" cy="60443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64B0722A-A5E5-4940-A991-40F1D7FFA864}"/>
                    </a:ext>
                  </a:extLst>
                </p:cNvPr>
                <p:cNvSpPr txBox="1"/>
                <p:nvPr/>
              </p:nvSpPr>
              <p:spPr>
                <a:xfrm>
                  <a:off x="9165723" y="3385086"/>
                  <a:ext cx="3026277" cy="494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Δ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min</m:t>
                            </m:r>
                          </m:sub>
                        </m:sSub>
                        <m:r>
                          <a:rPr lang="en-US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≔</m:t>
                        </m:r>
                        <m:func>
                          <m:funcPr>
                            <m:ctrlPr>
                              <a:rPr lang="en-US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US" i="1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US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min</m:t>
                                </m:r>
                              </m:e>
                              <m:lim>
                                <m:r>
                                  <a:rPr lang="en-US" i="1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i="1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r>
                                  <a:rPr lang="en-US" i="1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𝒳</m:t>
                                </m:r>
                                <m:r>
                                  <a:rPr lang="en-US" i="1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∖{</m:t>
                                </m:r>
                                <m:sSup>
                                  <m:sSupPr>
                                    <m:ctrlPr>
                                      <a:rPr lang="en-US" i="1">
                                        <a:solidFill>
                                          <a:schemeClr val="tx1">
                                            <a:lumMod val="75000"/>
                                            <a:lumOff val="2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solidFill>
                                          <a:schemeClr val="tx1">
                                            <a:lumMod val="75000"/>
                                            <a:lumOff val="2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solidFill>
                                          <a:schemeClr val="tx1">
                                            <a:lumMod val="75000"/>
                                            <a:lumOff val="2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p>
                                <m:r>
                                  <a:rPr lang="en-US" i="1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} </m:t>
                                </m:r>
                              </m:lim>
                            </m:limLow>
                          </m:fName>
                          <m:e>
                            <m:sSup>
                              <m:sSupPr>
                                <m:ctrlPr>
                                  <a:rPr lang="en-US" i="1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i="1">
                                        <a:solidFill>
                                          <a:schemeClr val="tx1">
                                            <a:lumMod val="75000"/>
                                            <a:lumOff val="2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i="1">
                                            <a:solidFill>
                                              <a:schemeClr val="tx1">
                                                <a:lumMod val="75000"/>
                                                <a:lumOff val="2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i="1">
                                            <a:solidFill>
                                              <a:schemeClr val="tx1">
                                                <a:lumMod val="75000"/>
                                                <a:lumOff val="2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en-US" i="1">
                                            <a:solidFill>
                                              <a:schemeClr val="tx1">
                                                <a:lumMod val="75000"/>
                                                <a:lumOff val="2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∗</m:t>
                                        </m:r>
                                      </m:sup>
                                    </m:sSup>
                                    <m:r>
                                      <a:rPr lang="en-US" i="1">
                                        <a:solidFill>
                                          <a:schemeClr val="tx1">
                                            <a:lumMod val="75000"/>
                                            <a:lumOff val="2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i="1">
                                        <a:solidFill>
                                          <a:schemeClr val="tx1">
                                            <a:lumMod val="75000"/>
                                            <a:lumOff val="2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i="1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⊤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i="1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p>
                                <m:r>
                                  <a:rPr lang="en-US" i="1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</m:e>
                        </m:func>
                      </m:oMath>
                    </m:oMathPara>
                  </a14:m>
                  <a:endParaRPr 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64B0722A-A5E5-4940-A991-40F1D7FFA86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65723" y="3385086"/>
                  <a:ext cx="3026277" cy="494110"/>
                </a:xfrm>
                <a:prstGeom prst="rect">
                  <a:avLst/>
                </a:prstGeom>
                <a:blipFill>
                  <a:blip r:embed="rId6"/>
                  <a:stretch>
                    <a:fillRect b="-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4D5A35AD-21B9-874C-8569-437FE7E25D31}"/>
                </a:ext>
              </a:extLst>
            </p:cNvPr>
            <p:cNvCxnSpPr>
              <a:cxnSpLocks/>
              <a:stCxn id="31" idx="1"/>
            </p:cNvCxnSpPr>
            <p:nvPr/>
          </p:nvCxnSpPr>
          <p:spPr>
            <a:xfrm flipV="1">
              <a:off x="9165723" y="3274763"/>
              <a:ext cx="0" cy="357378"/>
            </a:xfrm>
            <a:prstGeom prst="line">
              <a:avLst/>
            </a:prstGeom>
            <a:ln w="38100">
              <a:solidFill>
                <a:schemeClr val="accent6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381703F6-FE34-D347-AAF4-745277BF19D0}"/>
              </a:ext>
            </a:extLst>
          </p:cNvPr>
          <p:cNvGrpSpPr/>
          <p:nvPr/>
        </p:nvGrpSpPr>
        <p:grpSpPr>
          <a:xfrm>
            <a:off x="1638934" y="3364056"/>
            <a:ext cx="3828358" cy="707709"/>
            <a:chOff x="1637387" y="3044707"/>
            <a:chExt cx="3828358" cy="707709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6012993-7BDA-C84E-A6D2-230AAD86D549}"/>
                </a:ext>
              </a:extLst>
            </p:cNvPr>
            <p:cNvSpPr txBox="1"/>
            <p:nvPr/>
          </p:nvSpPr>
          <p:spPr>
            <a:xfrm>
              <a:off x="1637389" y="3352306"/>
              <a:ext cx="382835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000" dirty="0">
                  <a:solidFill>
                    <a:schemeClr val="accent1"/>
                  </a:solidFill>
                </a:rPr>
                <a:t>the main instance-dependent term</a:t>
              </a:r>
            </a:p>
          </p:txBody>
        </p:sp>
        <p:sp>
          <p:nvSpPr>
            <p:cNvPr id="36" name="Right Brace 35">
              <a:extLst>
                <a:ext uri="{FF2B5EF4-FFF2-40B4-BE49-F238E27FC236}">
                  <a16:creationId xmlns:a16="http://schemas.microsoft.com/office/drawing/2014/main" id="{42D291A5-779E-4540-80B7-A44DE461ED35}"/>
                </a:ext>
              </a:extLst>
            </p:cNvPr>
            <p:cNvSpPr/>
            <p:nvPr/>
          </p:nvSpPr>
          <p:spPr>
            <a:xfrm rot="5400000">
              <a:off x="3162558" y="1519536"/>
              <a:ext cx="393539" cy="3443881"/>
            </a:xfrm>
            <a:prstGeom prst="rightBrac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821DF12A-09B0-EC43-A56A-BC92AB425F0F}"/>
              </a:ext>
            </a:extLst>
          </p:cNvPr>
          <p:cNvGrpSpPr/>
          <p:nvPr/>
        </p:nvGrpSpPr>
        <p:grpSpPr>
          <a:xfrm>
            <a:off x="323480" y="3393152"/>
            <a:ext cx="1052211" cy="596858"/>
            <a:chOff x="323480" y="2802834"/>
            <a:chExt cx="1052211" cy="596858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E7B4F58-C204-ED47-A4C8-6859EC9908E8}"/>
                </a:ext>
              </a:extLst>
            </p:cNvPr>
            <p:cNvSpPr txBox="1"/>
            <p:nvPr/>
          </p:nvSpPr>
          <p:spPr>
            <a:xfrm>
              <a:off x="323480" y="2999582"/>
              <a:ext cx="105221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000" dirty="0">
                  <a:solidFill>
                    <a:schemeClr val="accent1"/>
                  </a:solidFill>
                </a:rPr>
                <a:t>warmup</a:t>
              </a:r>
            </a:p>
          </p:txBody>
        </p:sp>
        <p:sp>
          <p:nvSpPr>
            <p:cNvPr id="37" name="Right Brace 36">
              <a:extLst>
                <a:ext uri="{FF2B5EF4-FFF2-40B4-BE49-F238E27FC236}">
                  <a16:creationId xmlns:a16="http://schemas.microsoft.com/office/drawing/2014/main" id="{A1CB1108-9FFC-DA4F-9C7D-BA5E278B1FF2}"/>
                </a:ext>
              </a:extLst>
            </p:cNvPr>
            <p:cNvSpPr/>
            <p:nvPr/>
          </p:nvSpPr>
          <p:spPr>
            <a:xfrm rot="5400000">
              <a:off x="754225" y="2623052"/>
              <a:ext cx="258160" cy="617723"/>
            </a:xfrm>
            <a:prstGeom prst="rightBrac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BC73808C-8EA3-9A4D-A236-D66325E8F3DC}"/>
                  </a:ext>
                </a:extLst>
              </p:cNvPr>
              <p:cNvSpPr txBox="1"/>
              <p:nvPr/>
            </p:nvSpPr>
            <p:spPr>
              <a:xfrm>
                <a:off x="7125655" y="2406109"/>
                <a:ext cx="5081263" cy="9289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≲  </m:t>
                      </m:r>
                      <m:d>
                        <m:dPr>
                          <m:ctrlPr>
                            <a:rPr lang="en-US" sz="24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sz="24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4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𝜅</m:t>
                              </m:r>
                            </m:e>
                            <m:sup>
                              <m:r>
                                <a:rPr lang="en-US" sz="24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r>
                            <a:rPr lang="en-US" sz="24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4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sSup>
                                <m:sSupPr>
                                  <m:ctrlPr>
                                    <a:rPr lang="en-US" sz="2400" i="1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𝜅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</m:num>
                            <m:den>
                              <m:sSubSup>
                                <m:sSubSupPr>
                                  <m:ctrlPr>
                                    <a:rPr lang="en-US" sz="2400" i="1" smtClean="0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400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  <m:t>Δ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2400" i="1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  <m:t>min</m:t>
                                  </m:r>
                                </m:sub>
                                <m:sup>
                                  <m:r>
                                    <a:rPr lang="en-US" sz="2400" i="1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den>
                          </m:f>
                        </m:e>
                      </m:d>
                      <m:func>
                        <m:funcPr>
                          <m:ctrlPr>
                            <a:rPr lang="en-US" sz="24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en-US" sz="24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i="1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sz="2400" i="1">
                                          <a:solidFill>
                                            <a:schemeClr val="tx1">
                                              <a:lumMod val="75000"/>
                                              <a:lumOff val="2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i="1">
                                          <a:solidFill>
                                            <a:schemeClr val="tx1">
                                              <a:lumMod val="75000"/>
                                              <a:lumOff val="2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𝒳</m:t>
                                      </m:r>
                                    </m:e>
                                  </m:d>
                                  <m:r>
                                    <a:rPr lang="en-US" sz="2400" i="1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sz="2400" i="1">
                                          <a:solidFill>
                                            <a:schemeClr val="tx1">
                                              <a:lumMod val="75000"/>
                                              <a:lumOff val="2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i="1">
                                          <a:solidFill>
                                            <a:schemeClr val="tx1">
                                              <a:lumMod val="75000"/>
                                              <a:lumOff val="2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𝒵</m:t>
                                      </m:r>
                                    </m:e>
                                  </m:d>
                                </m:num>
                                <m:den>
                                  <m:r>
                                    <a:rPr lang="en-US" sz="2400" i="1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𝛿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BC73808C-8EA3-9A4D-A236-D66325E8F3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5655" y="2406109"/>
                <a:ext cx="5081263" cy="928909"/>
              </a:xfrm>
              <a:prstGeom prst="rect">
                <a:avLst/>
              </a:prstGeom>
              <a:blipFill>
                <a:blip r:embed="rId7"/>
                <a:stretch>
                  <a:fillRect b="-13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4" name="Group 43">
            <a:extLst>
              <a:ext uri="{FF2B5EF4-FFF2-40B4-BE49-F238E27FC236}">
                <a16:creationId xmlns:a16="http://schemas.microsoft.com/office/drawing/2014/main" id="{2FCD0373-405C-A04E-ADD6-A73761C5B42F}"/>
              </a:ext>
            </a:extLst>
          </p:cNvPr>
          <p:cNvGrpSpPr/>
          <p:nvPr/>
        </p:nvGrpSpPr>
        <p:grpSpPr>
          <a:xfrm>
            <a:off x="174962" y="1773891"/>
            <a:ext cx="3838358" cy="915373"/>
            <a:chOff x="174962" y="1507666"/>
            <a:chExt cx="3838358" cy="915373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5EC28CB8-B005-0547-BD5C-FB55644AC007}"/>
                    </a:ext>
                  </a:extLst>
                </p:cNvPr>
                <p:cNvSpPr txBox="1"/>
                <p:nvPr/>
              </p:nvSpPr>
              <p:spPr>
                <a:xfrm>
                  <a:off x="174962" y="1507666"/>
                  <a:ext cx="383835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Δ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𝒵</m:t>
                          </m:r>
                        </m:sub>
                      </m:sSub>
                      <m:r>
                        <a:rPr lang="en-US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 ≔</m:t>
                      </m:r>
                    </m:oMath>
                  </a14:m>
                  <a:r>
                    <a:rPr lang="en-US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rPr>
                    <a:t> distributions over the arm set </a:t>
                  </a:r>
                  <a14:m>
                    <m:oMath xmlns:m="http://schemas.openxmlformats.org/officeDocument/2006/math">
                      <m:r>
                        <a:rPr lang="en-US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𝒵</m:t>
                      </m:r>
                    </m:oMath>
                  </a14:m>
                  <a:endParaRPr 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</mc:Choice>
          <mc:Fallback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5EC28CB8-B005-0547-BD5C-FB55644AC00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4962" y="1507666"/>
                  <a:ext cx="3838358" cy="369332"/>
                </a:xfrm>
                <a:prstGeom prst="rect">
                  <a:avLst/>
                </a:prstGeom>
                <a:blipFill>
                  <a:blip r:embed="rId8"/>
                  <a:stretch>
                    <a:fillRect t="-6667" b="-2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CA73EA03-7FBA-2E41-BE2E-CF1D9BC0D0B0}"/>
                </a:ext>
              </a:extLst>
            </p:cNvPr>
            <p:cNvCxnSpPr>
              <a:cxnSpLocks/>
            </p:cNvCxnSpPr>
            <p:nvPr/>
          </p:nvCxnSpPr>
          <p:spPr>
            <a:xfrm>
              <a:off x="574443" y="1889569"/>
              <a:ext cx="1190359" cy="533470"/>
            </a:xfrm>
            <a:prstGeom prst="line">
              <a:avLst/>
            </a:prstGeom>
            <a:ln w="38100">
              <a:solidFill>
                <a:schemeClr val="accent6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id="{6129058E-ACF1-624D-B76C-96A43430001C}"/>
              </a:ext>
            </a:extLst>
          </p:cNvPr>
          <p:cNvSpPr txBox="1"/>
          <p:nvPr/>
        </p:nvSpPr>
        <p:spPr>
          <a:xfrm>
            <a:off x="9233452" y="3807144"/>
            <a:ext cx="16341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(smallest gap)</a:t>
            </a: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DA8A54C6-4F1A-D34B-A76A-6B6E709685C9}"/>
              </a:ext>
            </a:extLst>
          </p:cNvPr>
          <p:cNvGrpSpPr/>
          <p:nvPr/>
        </p:nvGrpSpPr>
        <p:grpSpPr>
          <a:xfrm>
            <a:off x="4491318" y="1730433"/>
            <a:ext cx="4258909" cy="875585"/>
            <a:chOff x="4491318" y="1614683"/>
            <a:chExt cx="4258909" cy="87558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4E26004B-FAD3-A446-915C-2C802A613FB4}"/>
                    </a:ext>
                  </a:extLst>
                </p:cNvPr>
                <p:cNvSpPr txBox="1"/>
                <p:nvPr/>
              </p:nvSpPr>
              <p:spPr>
                <a:xfrm>
                  <a:off x="5592503" y="1614683"/>
                  <a:ext cx="3157724" cy="76431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𝜆</m:t>
                            </m:r>
                            <m:r>
                              <a:rPr lang="en-US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p>
                                <m:r>
                                  <a:rPr lang="en-US" b="0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</m:e>
                        </m:d>
                        <m:r>
                          <a:rPr lang="en-US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en-US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US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𝒵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sub>
                            </m:sSub>
                            <m:r>
                              <a:rPr lang="en-US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acc>
                              <m:accPr>
                                <m:chr m:val="̇"/>
                                <m:ctrlPr>
                                  <a:rPr lang="en-US" b="0" i="1" smtClean="0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</m:acc>
                            <m:d>
                              <m:dPr>
                                <m:ctrlPr>
                                  <a:rPr lang="en-US" b="0" i="1" smtClean="0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b="0" i="1" smtClean="0">
                                        <a:solidFill>
                                          <a:schemeClr val="tx1">
                                            <a:lumMod val="75000"/>
                                            <a:lumOff val="2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>
                                            <a:lumMod val="75000"/>
                                            <a:lumOff val="2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solidFill>
                                          <a:schemeClr val="tx1">
                                            <a:lumMod val="75000"/>
                                            <a:lumOff val="2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⊤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b="0" i="1" smtClean="0">
                                        <a:solidFill>
                                          <a:schemeClr val="tx1">
                                            <a:lumMod val="75000"/>
                                            <a:lumOff val="2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>
                                            <a:lumMod val="75000"/>
                                            <a:lumOff val="2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solidFill>
                                          <a:schemeClr val="tx1">
                                            <a:lumMod val="75000"/>
                                            <a:lumOff val="2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p>
                              </m:e>
                            </m:d>
                            <m:r>
                              <a:rPr lang="en-US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p>
                                <m:r>
                                  <a:rPr lang="en-US" b="0" i="1" smtClean="0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⊤</m:t>
                                </m:r>
                              </m:sup>
                            </m:sSup>
                          </m:e>
                        </m:nary>
                      </m:oMath>
                    </m:oMathPara>
                  </a14:m>
                  <a:endParaRPr 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4E26004B-FAD3-A446-915C-2C802A613FB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92503" y="1614683"/>
                  <a:ext cx="3157724" cy="764312"/>
                </a:xfrm>
                <a:prstGeom prst="rect">
                  <a:avLst/>
                </a:prstGeom>
                <a:blipFill>
                  <a:blip r:embed="rId9"/>
                  <a:stretch>
                    <a:fillRect t="-122951" b="-16885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13E57701-48C5-FD44-9455-E1B46A67F759}"/>
                </a:ext>
              </a:extLst>
            </p:cNvPr>
            <p:cNvCxnSpPr>
              <a:cxnSpLocks/>
              <a:stCxn id="48" idx="1"/>
            </p:cNvCxnSpPr>
            <p:nvPr/>
          </p:nvCxnSpPr>
          <p:spPr>
            <a:xfrm flipH="1">
              <a:off x="4491318" y="1996839"/>
              <a:ext cx="1101185" cy="493429"/>
            </a:xfrm>
            <a:prstGeom prst="line">
              <a:avLst/>
            </a:prstGeom>
            <a:ln w="38100">
              <a:solidFill>
                <a:schemeClr val="accent6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063317EB-79D0-C04A-AE9F-32EBD5C77B83}"/>
              </a:ext>
            </a:extLst>
          </p:cNvPr>
          <p:cNvSpPr/>
          <p:nvPr/>
        </p:nvSpPr>
        <p:spPr>
          <a:xfrm>
            <a:off x="1604054" y="2689264"/>
            <a:ext cx="516576" cy="59707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097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0" grpId="0"/>
      <p:bldP spid="46" grpId="0"/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B139D5-E121-C446-9A8D-1A8212C883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Algorithm (sketch)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F244329-D3D1-1F42-9C8B-A3BBA10380B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=1;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𝒳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𝒳</m:t>
                    </m:r>
                  </m:oMath>
                </a14:m>
                <a:endPara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:r>
                  <a:rPr lang="en-US" dirty="0"/>
                  <a:t>While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𝒳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&gt;1</m:t>
                    </m:r>
                  </m:oMath>
                </a14:m>
                <a:endParaRPr lang="en-US" b="0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i="1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←</m:t>
                    </m:r>
                    <m:func>
                      <m:funcPr>
                        <m:ctrlPr>
                          <a:rPr lang="en-US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arg</m:t>
                        </m:r>
                      </m:fName>
                      <m:e>
                        <m:func>
                          <m:funcPr>
                            <m:ctrlPr>
                              <a:rPr lang="en-US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US" b="0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min</m:t>
                                </m:r>
                              </m:e>
                              <m:lim>
                                <m:r>
                                  <a:rPr lang="en-US" b="0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  <m:r>
                                  <a:rPr lang="en-US" b="0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chemeClr val="accent6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solidFill>
                                          <a:schemeClr val="accent6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Δ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accent6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𝒵</m:t>
                                    </m:r>
                                  </m:sub>
                                </m:sSub>
                              </m:lim>
                            </m:limLow>
                          </m:fName>
                          <m:e>
                            <m:r>
                              <a:rPr lang="en-US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US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b="0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</m:d>
                            <m:r>
                              <a:rPr lang="en-US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≔</m:t>
                            </m:r>
                            <m:sSup>
                              <m:sSupPr>
                                <m:ctrlPr>
                                  <a:rPr lang="en-US" i="1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sup>
                                <m:r>
                                  <a:rPr lang="en-US" i="1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p>
                            </m:sSup>
                            <m:func>
                              <m:funcPr>
                                <m:ctrlPr>
                                  <a:rPr lang="en-US" i="1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limLow>
                                  <m:limLowPr>
                                    <m:ctrlPr>
                                      <a:rPr lang="en-US" i="1">
                                        <a:solidFill>
                                          <a:schemeClr val="accent6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limLow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solidFill>
                                          <a:schemeClr val="accent6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max</m:t>
                                    </m:r>
                                  </m:e>
                                  <m:lim>
                                    <m:r>
                                      <a:rPr lang="en-US" b="0" i="1" smtClean="0">
                                        <a:solidFill>
                                          <a:schemeClr val="accent6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i="1">
                                        <a:solidFill>
                                          <a:schemeClr val="accent6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p>
                                      <m:sSupPr>
                                        <m:ctrlPr>
                                          <a:rPr lang="en-US" i="1">
                                            <a:solidFill>
                                              <a:schemeClr val="accent6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chemeClr val="accent6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en-US" i="1">
                                            <a:solidFill>
                                              <a:schemeClr val="accent6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  <m:r>
                                      <a:rPr lang="en-US" i="1">
                                        <a:solidFill>
                                          <a:schemeClr val="accent6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∈</m:t>
                                    </m:r>
                                    <m:sSub>
                                      <m:sSubPr>
                                        <m:ctrlPr>
                                          <a:rPr lang="en-US" i="1" smtClean="0">
                                            <a:solidFill>
                                              <a:schemeClr val="accent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chemeClr val="accent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𝒳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solidFill>
                                              <a:schemeClr val="accent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sub>
                                    </m:sSub>
                                  </m:lim>
                                </m:limLow>
                              </m:fName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solidFill>
                                          <a:schemeClr val="accent6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d>
                                      <m:dPr>
                                        <m:begChr m:val="‖"/>
                                        <m:endChr m:val="‖"/>
                                        <m:ctrlPr>
                                          <a:rPr lang="en-US" i="1">
                                            <a:solidFill>
                                              <a:schemeClr val="accent6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chemeClr val="accent6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  <m:r>
                                          <a:rPr lang="en-US" i="1">
                                            <a:solidFill>
                                              <a:schemeClr val="accent6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 −</m:t>
                                        </m:r>
                                        <m:sSup>
                                          <m:sSupPr>
                                            <m:ctrlPr>
                                              <a:rPr lang="en-US" i="1">
                                                <a:solidFill>
                                                  <a:schemeClr val="accent6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b="0" i="1" smtClean="0">
                                                <a:solidFill>
                                                  <a:schemeClr val="accent6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p>
                                            <m:r>
                                              <a:rPr lang="en-US" i="1">
                                                <a:solidFill>
                                                  <a:schemeClr val="accent6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′</m:t>
                                            </m:r>
                                          </m:sup>
                                        </m:sSup>
                                      </m:e>
                                    </m:d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chemeClr val="accent6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𝐻</m:t>
                                    </m:r>
                                    <m:sSup>
                                      <m:sSupPr>
                                        <m:ctrlPr>
                                          <a:rPr lang="en-US" i="1">
                                            <a:solidFill>
                                              <a:schemeClr val="accent6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ctrlPr>
                                              <a:rPr lang="en-US" i="1">
                                                <a:solidFill>
                                                  <a:schemeClr val="accent6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i="1">
                                                <a:solidFill>
                                                  <a:schemeClr val="accent6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𝜆</m:t>
                                            </m:r>
                                            <m:r>
                                              <a:rPr lang="en-US" i="1">
                                                <a:solidFill>
                                                  <a:schemeClr val="accent6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, </m:t>
                                            </m:r>
                                            <m:sSup>
                                              <m:sSupPr>
                                                <m:ctrlPr>
                                                  <a:rPr lang="en-US" i="1" smtClean="0">
                                                    <a:solidFill>
                                                      <a:schemeClr val="accent2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r>
                                                  <a:rPr lang="en-US" i="1">
                                                    <a:solidFill>
                                                      <a:schemeClr val="accent2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𝜃</m:t>
                                                </m:r>
                                              </m:e>
                                              <m:sup>
                                                <m:r>
                                                  <a:rPr lang="en-US" i="1">
                                                    <a:solidFill>
                                                      <a:schemeClr val="accent2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∗</m:t>
                                                </m:r>
                                              </m:sup>
                                            </m:sSup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en-US" i="1">
                                            <a:solidFill>
                                              <a:schemeClr val="accent6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sup>
                                    </m:sSup>
                                    <m:r>
                                      <a:rPr lang="en-US" i="1">
                                        <a:solidFill>
                                          <a:schemeClr val="accent6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solidFill>
                                          <a:schemeClr val="accent6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e>
                            </m:func>
                            <m:r>
                              <m:rPr>
                                <m:nor/>
                              </m:rPr>
                              <a:rPr lang="en-US" dirty="0">
                                <a:solidFill>
                                  <a:schemeClr val="accent6"/>
                                </a:solidFill>
                              </a:rPr>
                              <m:t> </m:t>
                            </m:r>
                            <m:r>
                              <a:rPr lang="en-US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]</m:t>
                            </m:r>
                          </m:e>
                        </m:func>
                      </m:e>
                    </m:func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←</m:t>
                    </m:r>
                    <m:d>
                      <m:dPr>
                        <m:begChr m:val="⌈"/>
                        <m:endChr m:val="⌉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e>
                        </m:d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𝛿</m:t>
                                    </m:r>
                                  </m:den>
                                </m:f>
                              </m:e>
                            </m:d>
                          </m:e>
                        </m:func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𝐑𝐨𝐮𝐧𝐝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Pull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dirty="0"/>
                  <a:t> and receive rewards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∈{0,1}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Compute the MLE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/>
                  <a:t> with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sup>
                    </m:sSubSup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𝒳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←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𝒳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∖{</m:t>
                    </m:r>
                    <m:r>
                      <a:rPr lang="en-US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𝒳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en-US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en-US" i="1" dirty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dirty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 dirty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⊤</m:t>
                            </m:r>
                          </m:sup>
                        </m:sSup>
                        <m:acc>
                          <m:accPr>
                            <m:chr m:val="̂"/>
                            <m:ctrlPr>
                              <a:rPr lang="en-US" i="1" dirty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 dirty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</m:e>
                      <m:sub>
                        <m:r>
                          <a:rPr lang="en-US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func>
                      <m:funcPr>
                        <m:ctrlPr>
                          <a:rPr lang="en-US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0" i="1" dirty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dirty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sSup>
                              <m:sSupPr>
                                <m:ctrlPr>
                                  <a:rPr lang="en-US" b="0" i="1" dirty="0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dirty="0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b="0" i="1" dirty="0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b="0" i="1" dirty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∈</m:t>
                            </m:r>
                            <m:sSub>
                              <m:sSubPr>
                                <m:ctrlPr>
                                  <a:rPr lang="en-US" b="0" i="1" dirty="0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dirty="0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𝒳</m:t>
                                </m:r>
                              </m:e>
                              <m:sub>
                                <m:r>
                                  <a:rPr lang="en-US" b="0" i="1" dirty="0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lim>
                        </m:limLow>
                      </m:fName>
                      <m:e>
                        <m:sSub>
                          <m:sSubPr>
                            <m:ctrlPr>
                              <a:rPr lang="en-US" i="1" dirty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p>
                              <m:sSupPr>
                                <m:ctrlPr>
                                  <a:rPr lang="en-US" b="0" i="1" dirty="0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dirty="0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b="0" i="1" dirty="0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′⊤</m:t>
                                </m:r>
                              </m:sup>
                            </m:sSup>
                            <m:acc>
                              <m:accPr>
                                <m:chr m:val="̂"/>
                                <m:ctrlPr>
                                  <a:rPr lang="en-US" i="1" dirty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 dirty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</m:acc>
                          </m:e>
                          <m:sub>
                            <m:r>
                              <a:rPr lang="en-US" i="1" dirty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func>
                    <m:r>
                      <a:rPr lang="en-US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 −</m:t>
                    </m:r>
                    <m:sSup>
                      <m:sSupPr>
                        <m:ctrlPr>
                          <a:rPr lang="en-US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F244329-D3D1-1F42-9C8B-A3BBA10380B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47" t="-12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D15493-0E1E-BB4C-BAD9-4D17757894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F1C3F-5E7E-8E44-9E8A-62836B1F46EC}" type="slidenum">
              <a:rPr lang="en-US" smtClean="0"/>
              <a:t>22</a:t>
            </a:fld>
            <a:endParaRPr lang="en-US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35C3E48-1351-9C42-9761-92352CBE6F61}"/>
              </a:ext>
            </a:extLst>
          </p:cNvPr>
          <p:cNvGrpSpPr/>
          <p:nvPr/>
        </p:nvGrpSpPr>
        <p:grpSpPr>
          <a:xfrm>
            <a:off x="6829064" y="2471439"/>
            <a:ext cx="5240187" cy="1325057"/>
            <a:chOff x="6829064" y="2471439"/>
            <a:chExt cx="5240187" cy="1325057"/>
          </a:xfrm>
        </p:grpSpPr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id="{AFA050C0-31A0-6B47-ACBD-43A3EE2E91C3}"/>
                </a:ext>
              </a:extLst>
            </p:cNvPr>
            <p:cNvSpPr/>
            <p:nvPr/>
          </p:nvSpPr>
          <p:spPr>
            <a:xfrm>
              <a:off x="7593370" y="2772742"/>
              <a:ext cx="4475881" cy="1023754"/>
            </a:xfrm>
            <a:prstGeom prst="round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 dirty="0">
                  <a:solidFill>
                    <a:schemeClr val="bg1"/>
                  </a:solidFill>
                </a:rPr>
                <a:t>[Kea idea 2] </a:t>
              </a:r>
              <a:r>
                <a:rPr lang="en-US" dirty="0">
                  <a:solidFill>
                    <a:schemeClr val="bg1"/>
                  </a:solidFill>
                </a:rPr>
                <a:t>Find the most efficient sampling strategy that is provably capable of doing that!</a:t>
              </a: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F9039DBC-2595-154B-A678-F1113C92BC7F}"/>
                </a:ext>
              </a:extLst>
            </p:cNvPr>
            <p:cNvCxnSpPr>
              <a:cxnSpLocks/>
              <a:stCxn id="8" idx="1"/>
            </p:cNvCxnSpPr>
            <p:nvPr/>
          </p:nvCxnSpPr>
          <p:spPr>
            <a:xfrm flipH="1" flipV="1">
              <a:off x="6829064" y="2471439"/>
              <a:ext cx="764306" cy="813180"/>
            </a:xfrm>
            <a:prstGeom prst="straightConnector1">
              <a:avLst/>
            </a:prstGeom>
            <a:ln w="38100">
              <a:solidFill>
                <a:schemeClr val="tx1">
                  <a:lumMod val="75000"/>
                  <a:lumOff val="25000"/>
                </a:schemeClr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D32C70C-E533-C144-B448-8175BB32D23E}"/>
              </a:ext>
            </a:extLst>
          </p:cNvPr>
          <p:cNvGrpSpPr/>
          <p:nvPr/>
        </p:nvGrpSpPr>
        <p:grpSpPr>
          <a:xfrm>
            <a:off x="6967962" y="1204376"/>
            <a:ext cx="5101289" cy="3196691"/>
            <a:chOff x="6967962" y="1204376"/>
            <a:chExt cx="5101289" cy="319669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ounded Rectangle 6">
                  <a:extLst>
                    <a:ext uri="{FF2B5EF4-FFF2-40B4-BE49-F238E27FC236}">
                      <a16:creationId xmlns:a16="http://schemas.microsoft.com/office/drawing/2014/main" id="{73202CFE-BB96-5A49-B658-6B784F8AA34E}"/>
                    </a:ext>
                  </a:extLst>
                </p:cNvPr>
                <p:cNvSpPr/>
                <p:nvPr/>
              </p:nvSpPr>
              <p:spPr>
                <a:xfrm>
                  <a:off x="7593370" y="1204376"/>
                  <a:ext cx="4475881" cy="844952"/>
                </a:xfrm>
                <a:prstGeom prst="round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en-US" b="1" dirty="0">
                      <a:solidFill>
                        <a:schemeClr val="bg1"/>
                      </a:solidFill>
                    </a:rPr>
                    <a:t>[Kea idea 1] </a:t>
                  </a:r>
                  <a:r>
                    <a:rPr lang="en-US" dirty="0">
                      <a:solidFill>
                        <a:schemeClr val="bg1"/>
                      </a:solidFill>
                    </a:rPr>
                    <a:t>In </a:t>
                  </a:r>
                  <a14:m>
                    <m:oMath xmlns:m="http://schemas.openxmlformats.org/officeDocument/2006/math">
                      <m:r>
                        <a:rPr lang="en-US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</m:oMath>
                  </a14:m>
                  <a:r>
                    <a:rPr lang="en-US" dirty="0">
                      <a:solidFill>
                        <a:schemeClr val="bg1"/>
                      </a:solidFill>
                    </a:rPr>
                    <a:t>-</a:t>
                  </a:r>
                  <a:r>
                    <a:rPr lang="en-US" dirty="0" err="1">
                      <a:solidFill>
                        <a:schemeClr val="bg1"/>
                      </a:solidFill>
                    </a:rPr>
                    <a:t>th</a:t>
                  </a:r>
                  <a:r>
                    <a:rPr lang="en-US" dirty="0">
                      <a:solidFill>
                        <a:schemeClr val="bg1"/>
                      </a:solidFill>
                    </a:rPr>
                    <a:t> iteration, aim to eliminate arms whose gap is larger than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</m:oMath>
                  </a14:m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7" name="Rounded Rectangle 6">
                  <a:extLst>
                    <a:ext uri="{FF2B5EF4-FFF2-40B4-BE49-F238E27FC236}">
                      <a16:creationId xmlns:a16="http://schemas.microsoft.com/office/drawing/2014/main" id="{73202CFE-BB96-5A49-B658-6B784F8AA34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93370" y="1204376"/>
                  <a:ext cx="4475881" cy="844952"/>
                </a:xfrm>
                <a:prstGeom prst="roundRect">
                  <a:avLst/>
                </a:prstGeom>
                <a:blipFill>
                  <a:blip r:embed="rId3"/>
                  <a:stretch>
                    <a:fillRect t="-1471" b="-441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4F21DD67-F8FA-BD4E-8747-90D238B1305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967962" y="1626852"/>
              <a:ext cx="625408" cy="2774215"/>
            </a:xfrm>
            <a:prstGeom prst="straightConnector1">
              <a:avLst/>
            </a:prstGeom>
            <a:ln w="38100">
              <a:solidFill>
                <a:schemeClr val="tx1">
                  <a:lumMod val="75000"/>
                  <a:lumOff val="25000"/>
                </a:schemeClr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3415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B139D5-E121-C446-9A8D-1A8212C883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Algorithm (sketch)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F244329-D3D1-1F42-9C8B-A3BBA10380B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=1;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𝒳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𝒳</m:t>
                    </m:r>
                  </m:oMath>
                </a14:m>
                <a:endPara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:r>
                  <a:rPr lang="en-US" dirty="0">
                    <a:solidFill>
                      <a:srgbClr val="C00000"/>
                    </a:solidFill>
                  </a:rPr>
                  <a:t>Perform initial sampling to compute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 satisfying the warmup condition</a:t>
                </a:r>
              </a:p>
              <a:p>
                <a:r>
                  <a:rPr lang="en-US" dirty="0"/>
                  <a:t>While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𝒳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&gt;1</m:t>
                    </m:r>
                  </m:oMath>
                </a14:m>
                <a:endParaRPr lang="en-US" b="0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i="1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←</m:t>
                    </m:r>
                    <m:func>
                      <m:funcPr>
                        <m:ctrlPr>
                          <a:rPr lang="en-US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arg</m:t>
                        </m:r>
                      </m:fName>
                      <m:e>
                        <m:func>
                          <m:funcPr>
                            <m:ctrlPr>
                              <a:rPr lang="en-US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US" b="0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min</m:t>
                                </m:r>
                              </m:e>
                              <m:lim>
                                <m:r>
                                  <a:rPr lang="en-US" b="0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  <m:r>
                                  <a:rPr lang="en-US" b="0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chemeClr val="accent6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solidFill>
                                          <a:schemeClr val="accent6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Δ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accent6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𝒵</m:t>
                                    </m:r>
                                  </m:sub>
                                </m:sSub>
                              </m:lim>
                            </m:limLow>
                          </m:fName>
                          <m:e>
                            <m:r>
                              <a:rPr lang="en-US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US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b="0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</m:d>
                            <m:r>
                              <a:rPr lang="en-US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≔</m:t>
                            </m:r>
                            <m:sSup>
                              <m:sSupPr>
                                <m:ctrlPr>
                                  <a:rPr lang="en-US" i="1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sup>
                                <m:r>
                                  <a:rPr lang="en-US" i="1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p>
                            </m:sSup>
                            <m:func>
                              <m:funcPr>
                                <m:ctrlPr>
                                  <a:rPr lang="en-US" i="1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limLow>
                                  <m:limLowPr>
                                    <m:ctrlPr>
                                      <a:rPr lang="en-US" i="1">
                                        <a:solidFill>
                                          <a:schemeClr val="accent6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limLow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solidFill>
                                          <a:schemeClr val="accent6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max</m:t>
                                    </m:r>
                                  </m:e>
                                  <m:lim>
                                    <m:r>
                                      <a:rPr lang="en-US" b="0" i="1" smtClean="0">
                                        <a:solidFill>
                                          <a:schemeClr val="accent6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i="1">
                                        <a:solidFill>
                                          <a:schemeClr val="accent6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p>
                                      <m:sSupPr>
                                        <m:ctrlPr>
                                          <a:rPr lang="en-US" i="1">
                                            <a:solidFill>
                                              <a:schemeClr val="accent6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chemeClr val="accent6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en-US" i="1">
                                            <a:solidFill>
                                              <a:schemeClr val="accent6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  <m:r>
                                      <a:rPr lang="en-US" i="1">
                                        <a:solidFill>
                                          <a:schemeClr val="accent6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∈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solidFill>
                                              <a:schemeClr val="accent6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chemeClr val="accent6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𝒳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solidFill>
                                              <a:schemeClr val="accent6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sub>
                                    </m:sSub>
                                  </m:lim>
                                </m:limLow>
                              </m:fName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solidFill>
                                          <a:schemeClr val="accent6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d>
                                      <m:dPr>
                                        <m:begChr m:val="‖"/>
                                        <m:endChr m:val="‖"/>
                                        <m:ctrlPr>
                                          <a:rPr lang="en-US" i="1">
                                            <a:solidFill>
                                              <a:schemeClr val="accent6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chemeClr val="accent6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  <m:r>
                                          <a:rPr lang="en-US" i="1">
                                            <a:solidFill>
                                              <a:schemeClr val="accent6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 −</m:t>
                                        </m:r>
                                        <m:sSup>
                                          <m:sSupPr>
                                            <m:ctrlPr>
                                              <a:rPr lang="en-US" i="1">
                                                <a:solidFill>
                                                  <a:schemeClr val="accent6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b="0" i="1" smtClean="0">
                                                <a:solidFill>
                                                  <a:schemeClr val="accent6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p>
                                            <m:r>
                                              <a:rPr lang="en-US" i="1">
                                                <a:solidFill>
                                                  <a:schemeClr val="accent6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′</m:t>
                                            </m:r>
                                          </m:sup>
                                        </m:sSup>
                                      </m:e>
                                    </m:d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chemeClr val="accent6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𝐻</m:t>
                                    </m:r>
                                    <m:sSup>
                                      <m:sSupPr>
                                        <m:ctrlPr>
                                          <a:rPr lang="en-US" i="1">
                                            <a:solidFill>
                                              <a:schemeClr val="accent6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ctrlPr>
                                              <a:rPr lang="en-US" i="1">
                                                <a:solidFill>
                                                  <a:schemeClr val="accent6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i="1">
                                                <a:solidFill>
                                                  <a:schemeClr val="accent6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𝜆</m:t>
                                            </m:r>
                                            <m:r>
                                              <a:rPr lang="en-US" i="1">
                                                <a:solidFill>
                                                  <a:schemeClr val="accent6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, </m:t>
                                            </m:r>
                                            <m:sSup>
                                              <m:sSupPr>
                                                <m:ctrlPr>
                                                  <a:rPr lang="en-US" i="1" smtClean="0">
                                                    <a:solidFill>
                                                      <a:schemeClr val="accent2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r>
                                                  <a:rPr lang="en-US" i="1">
                                                    <a:solidFill>
                                                      <a:schemeClr val="accent2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𝜃</m:t>
                                                </m:r>
                                              </m:e>
                                              <m:sup>
                                                <m:r>
                                                  <a:rPr lang="en-US" i="1">
                                                    <a:solidFill>
                                                      <a:schemeClr val="accent2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∗</m:t>
                                                </m:r>
                                              </m:sup>
                                            </m:sSup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en-US" i="1">
                                            <a:solidFill>
                                              <a:schemeClr val="accent6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sup>
                                    </m:sSup>
                                    <m:r>
                                      <a:rPr lang="en-US" i="1">
                                        <a:solidFill>
                                          <a:schemeClr val="accent6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solidFill>
                                          <a:schemeClr val="accent6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e>
                            </m:func>
                            <m:r>
                              <m:rPr>
                                <m:nor/>
                              </m:rPr>
                              <a:rPr lang="en-US" dirty="0">
                                <a:solidFill>
                                  <a:schemeClr val="accent6"/>
                                </a:solidFill>
                              </a:rPr>
                              <m:t> </m:t>
                            </m:r>
                            <m:r>
                              <a:rPr lang="en-US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]</m:t>
                            </m:r>
                          </m:e>
                        </m:func>
                      </m:e>
                    </m:func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←</m:t>
                    </m:r>
                    <m:d>
                      <m:dPr>
                        <m:begChr m:val="⌈"/>
                        <m:endChr m:val="⌉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e>
                        </m:d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𝛿</m:t>
                                    </m:r>
                                  </m:den>
                                </m:f>
                              </m:e>
                            </m:d>
                          </m:e>
                        </m:func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𝐑𝐨𝐮𝐧𝐝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Pull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dirty="0"/>
                  <a:t> and receive rewards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∈{0,1}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Compute the MLE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/>
                  <a:t> with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sup>
                    </m:sSubSup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𝒳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←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𝒳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∖{</m:t>
                    </m:r>
                    <m:r>
                      <a:rPr lang="en-US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𝒳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en-US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en-US" i="1" dirty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dirty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 dirty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⊤</m:t>
                            </m:r>
                          </m:sup>
                        </m:sSup>
                        <m:acc>
                          <m:accPr>
                            <m:chr m:val="̂"/>
                            <m:ctrlPr>
                              <a:rPr lang="en-US" i="1" dirty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 dirty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</m:e>
                      <m:sub>
                        <m:r>
                          <a:rPr lang="en-US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func>
                      <m:funcPr>
                        <m:ctrlPr>
                          <a:rPr lang="en-US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0" i="1" dirty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dirty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sSup>
                              <m:sSupPr>
                                <m:ctrlPr>
                                  <a:rPr lang="en-US" b="0" i="1" dirty="0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dirty="0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b="0" i="1" dirty="0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b="0" i="1" dirty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∈</m:t>
                            </m:r>
                            <m:sSub>
                              <m:sSubPr>
                                <m:ctrlPr>
                                  <a:rPr lang="en-US" b="0" i="1" dirty="0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dirty="0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𝒳</m:t>
                                </m:r>
                              </m:e>
                              <m:sub>
                                <m:r>
                                  <a:rPr lang="en-US" b="0" i="1" dirty="0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lim>
                        </m:limLow>
                      </m:fName>
                      <m:e>
                        <m:sSub>
                          <m:sSubPr>
                            <m:ctrlPr>
                              <a:rPr lang="en-US" i="1" dirty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p>
                              <m:sSupPr>
                                <m:ctrlPr>
                                  <a:rPr lang="en-US" b="0" i="1" dirty="0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dirty="0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b="0" i="1" dirty="0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′⊤</m:t>
                                </m:r>
                              </m:sup>
                            </m:sSup>
                            <m:acc>
                              <m:accPr>
                                <m:chr m:val="̂"/>
                                <m:ctrlPr>
                                  <a:rPr lang="en-US" i="1" dirty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 dirty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</m:acc>
                          </m:e>
                          <m:sub>
                            <m:r>
                              <a:rPr lang="en-US" i="1" dirty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func>
                    <m:r>
                      <a:rPr lang="en-US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 −</m:t>
                    </m:r>
                    <m:sSup>
                      <m:sSupPr>
                        <m:ctrlPr>
                          <a:rPr lang="en-US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F244329-D3D1-1F42-9C8B-A3BBA10380B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47" t="-12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D15493-0E1E-BB4C-BAD9-4D17757894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F1C3F-5E7E-8E44-9E8A-62836B1F46EC}" type="slidenum">
              <a:rPr lang="en-US" smtClean="0"/>
              <a:t>23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8E08DC4-8C3C-7241-AA3D-1ED93A3A437B}"/>
                  </a:ext>
                </a:extLst>
              </p:cNvPr>
              <p:cNvSpPr txBox="1"/>
              <p:nvPr/>
            </p:nvSpPr>
            <p:spPr>
              <a:xfrm>
                <a:off x="4700910" y="3095543"/>
                <a:ext cx="7491090" cy="6669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0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</m:d>
                      <m:r>
                        <a:rPr lang="en-US" sz="20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≔</m:t>
                      </m:r>
                      <m:func>
                        <m:funcPr>
                          <m:ctrlPr>
                            <a:rPr lang="en-US" sz="20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max</m:t>
                          </m:r>
                        </m:fName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20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000" i="1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p>
                              </m:sSup>
                              <m:func>
                                <m:funcPr>
                                  <m:ctrlPr>
                                    <a:rPr lang="en-US" sz="2000" i="1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limLow>
                                    <m:limLowPr>
                                      <m:ctrlPr>
                                        <a:rPr lang="en-US" sz="2000" i="1">
                                          <a:solidFill>
                                            <a:schemeClr val="tx1">
                                              <a:lumMod val="75000"/>
                                              <a:lumOff val="2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limLow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000">
                                          <a:solidFill>
                                            <a:schemeClr val="tx1">
                                              <a:lumMod val="75000"/>
                                              <a:lumOff val="2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max</m:t>
                                      </m:r>
                                    </m:e>
                                    <m:lim>
                                      <m:r>
                                        <a:rPr lang="en-US" sz="2000" b="0" i="1" smtClean="0">
                                          <a:solidFill>
                                            <a:schemeClr val="tx1">
                                              <a:lumMod val="75000"/>
                                              <a:lumOff val="2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sz="2000" i="1">
                                          <a:solidFill>
                                            <a:schemeClr val="tx1">
                                              <a:lumMod val="75000"/>
                                              <a:lumOff val="2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sSup>
                                        <m:sSupPr>
                                          <m:ctrlPr>
                                            <a:rPr lang="en-US" sz="2000" i="1">
                                              <a:solidFill>
                                                <a:schemeClr val="tx1">
                                                  <a:lumMod val="75000"/>
                                                  <a:lumOff val="2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000" b="0" i="1" smtClean="0">
                                              <a:solidFill>
                                                <a:schemeClr val="tx1">
                                                  <a:lumMod val="75000"/>
                                                  <a:lumOff val="2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lang="en-US" sz="2000" i="1">
                                              <a:solidFill>
                                                <a:schemeClr val="tx1">
                                                  <a:lumMod val="75000"/>
                                                  <a:lumOff val="2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  <m:r>
                                        <a:rPr lang="en-US" sz="2000" i="1">
                                          <a:solidFill>
                                            <a:schemeClr val="tx1">
                                              <a:lumMod val="75000"/>
                                              <a:lumOff val="2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∈</m:t>
                                      </m:r>
                                      <m:sSub>
                                        <m:sSubPr>
                                          <m:ctrlPr>
                                            <a:rPr lang="en-US" sz="2000" i="1">
                                              <a:solidFill>
                                                <a:schemeClr val="tx1">
                                                  <a:lumMod val="75000"/>
                                                  <a:lumOff val="2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i="1">
                                              <a:solidFill>
                                                <a:schemeClr val="tx1">
                                                  <a:lumMod val="75000"/>
                                                  <a:lumOff val="2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𝒳</m:t>
                                          </m:r>
                                        </m:e>
                                        <m:sub>
                                          <m:r>
                                            <a:rPr lang="en-US" sz="2000" i="1">
                                              <a:solidFill>
                                                <a:schemeClr val="tx1">
                                                  <a:lumMod val="75000"/>
                                                  <a:lumOff val="2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sub>
                                      </m:sSub>
                                    </m:lim>
                                  </m:limLow>
                                </m:fName>
                                <m:e>
                                  <m:sSubSup>
                                    <m:sSubSupPr>
                                      <m:ctrlPr>
                                        <a:rPr lang="en-US" sz="2000" i="1">
                                          <a:solidFill>
                                            <a:schemeClr val="tx1">
                                              <a:lumMod val="75000"/>
                                              <a:lumOff val="2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d>
                                        <m:dPr>
                                          <m:begChr m:val="‖"/>
                                          <m:endChr m:val="‖"/>
                                          <m:ctrlPr>
                                            <a:rPr lang="en-US" sz="2000" i="1">
                                              <a:solidFill>
                                                <a:schemeClr val="tx1">
                                                  <a:lumMod val="75000"/>
                                                  <a:lumOff val="2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000" b="0" i="1" smtClean="0">
                                              <a:solidFill>
                                                <a:schemeClr val="tx1">
                                                  <a:lumMod val="75000"/>
                                                  <a:lumOff val="2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  <m:r>
                                            <a:rPr lang="en-US" sz="2000" i="1">
                                              <a:solidFill>
                                                <a:schemeClr val="tx1">
                                                  <a:lumMod val="75000"/>
                                                  <a:lumOff val="2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 −</m:t>
                                          </m:r>
                                          <m:sSup>
                                            <m:sSupPr>
                                              <m:ctrlPr>
                                                <a:rPr lang="en-US" sz="2000" i="1">
                                                  <a:solidFill>
                                                    <a:schemeClr val="tx1">
                                                      <a:lumMod val="75000"/>
                                                      <a:lumOff val="25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sz="2000" b="0" i="1" smtClean="0">
                                                  <a:solidFill>
                                                    <a:schemeClr val="tx1">
                                                      <a:lumMod val="75000"/>
                                                      <a:lumOff val="25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sz="2000" i="1">
                                                  <a:solidFill>
                                                    <a:schemeClr val="tx1">
                                                      <a:lumMod val="75000"/>
                                                      <a:lumOff val="25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′</m:t>
                                              </m:r>
                                            </m:sup>
                                          </m:sSup>
                                        </m:e>
                                      </m:d>
                                    </m:e>
                                    <m:sub>
                                      <m:r>
                                        <a:rPr lang="en-US" sz="2000" i="1">
                                          <a:solidFill>
                                            <a:schemeClr val="tx1">
                                              <a:lumMod val="75000"/>
                                              <a:lumOff val="2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𝐻</m:t>
                                      </m:r>
                                      <m:sSup>
                                        <m:sSupPr>
                                          <m:ctrlPr>
                                            <a:rPr lang="en-US" sz="2000" i="1">
                                              <a:solidFill>
                                                <a:schemeClr val="tx1">
                                                  <a:lumMod val="75000"/>
                                                  <a:lumOff val="2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d>
                                            <m:dPr>
                                              <m:ctrlPr>
                                                <a:rPr lang="en-US" sz="2000" i="1">
                                                  <a:solidFill>
                                                    <a:schemeClr val="tx1">
                                                      <a:lumMod val="75000"/>
                                                      <a:lumOff val="25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sz="2000" i="1">
                                                  <a:solidFill>
                                                    <a:schemeClr val="tx1">
                                                      <a:lumMod val="75000"/>
                                                      <a:lumOff val="25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𝜆</m:t>
                                              </m:r>
                                              <m:r>
                                                <a:rPr lang="en-US" sz="2000" i="1">
                                                  <a:solidFill>
                                                    <a:schemeClr val="tx1">
                                                      <a:lumMod val="75000"/>
                                                      <a:lumOff val="25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, </m:t>
                                              </m:r>
                                              <m:sSub>
                                                <m:sSubPr>
                                                  <m:ctrlPr>
                                                    <a:rPr lang="en-US" sz="2000" b="0" i="1" smtClean="0">
                                                      <a:solidFill>
                                                        <a:srgbClr val="C0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acc>
                                                    <m:accPr>
                                                      <m:chr m:val="̂"/>
                                                      <m:ctrlPr>
                                                        <a:rPr lang="en-US" sz="2000" b="0" i="1" smtClean="0">
                                                          <a:solidFill>
                                                            <a:srgbClr val="C00000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accPr>
                                                    <m:e>
                                                      <m:r>
                                                        <a:rPr lang="en-US" sz="2000" b="0" i="1" smtClean="0">
                                                          <a:solidFill>
                                                            <a:srgbClr val="C00000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𝜃</m:t>
                                                      </m:r>
                                                    </m:e>
                                                  </m:acc>
                                                </m:e>
                                                <m:sub>
                                                  <m:r>
                                                    <a:rPr lang="en-US" sz="2000" b="0" i="1" smtClean="0">
                                                      <a:solidFill>
                                                        <a:srgbClr val="C0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𝑘</m:t>
                                                  </m:r>
                                                  <m:r>
                                                    <a:rPr lang="en-US" sz="2000" b="0" i="1" smtClean="0">
                                                      <a:solidFill>
                                                        <a:srgbClr val="C0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−1</m:t>
                                                  </m:r>
                                                </m:sub>
                                              </m:sSub>
                                            </m:e>
                                          </m:d>
                                        </m:e>
                                        <m:sup>
                                          <m:r>
                                            <a:rPr lang="en-US" sz="2000" i="1">
                                              <a:solidFill>
                                                <a:schemeClr val="tx1">
                                                  <a:lumMod val="75000"/>
                                                  <a:lumOff val="2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−1</m:t>
                                          </m:r>
                                        </m:sup>
                                      </m:sSup>
                                      <m:r>
                                        <a:rPr lang="en-US" sz="2000" i="1">
                                          <a:solidFill>
                                            <a:schemeClr val="tx1">
                                              <a:lumMod val="75000"/>
                                              <a:lumOff val="2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</m:sub>
                                    <m:sup>
                                      <m:r>
                                        <a:rPr lang="en-US" sz="2000" i="1">
                                          <a:solidFill>
                                            <a:schemeClr val="tx1">
                                              <a:lumMod val="75000"/>
                                              <a:lumOff val="2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e>
                              </m:func>
                              <m:r>
                                <a:rPr lang="en-US" sz="20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sz="2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2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limLow>
                                <m:limLowPr>
                                  <m:ctrlPr>
                                    <a:rPr lang="en-US" sz="20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00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max</m:t>
                                  </m:r>
                                </m:e>
                                <m:lim>
                                  <m:r>
                                    <a:rPr lang="en-US" sz="20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  <m:r>
                                    <a:rPr lang="en-US" sz="20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∈</m:t>
                                  </m:r>
                                  <m:r>
                                    <a:rPr lang="en-US" sz="20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𝒵</m:t>
                                  </m:r>
                                </m:lim>
                              </m:limLow>
                              <m:sSubSup>
                                <m:sSubSupPr>
                                  <m:ctrlPr>
                                    <a:rPr lang="en-US" sz="20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d>
                                    <m:dPr>
                                      <m:begChr m:val="‖"/>
                                      <m:endChr m:val="‖"/>
                                      <m:ctrlPr>
                                        <a:rPr lang="en-US" sz="20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</m:d>
                                </m:e>
                                <m:sub>
                                  <m:r>
                                    <a:rPr lang="en-US" sz="20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  <m:sSup>
                                    <m:sSupPr>
                                      <m:ctrlPr>
                                        <a:rPr lang="en-US" sz="20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sz="2000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000" b="0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𝜆</m:t>
                                          </m:r>
                                          <m:r>
                                            <a:rPr lang="en-US" sz="2000" b="0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sz="2000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acc>
                                                <m:accPr>
                                                  <m:chr m:val="̂"/>
                                                  <m:ctrlPr>
                                                    <a:rPr lang="en-US" sz="2000" i="1">
                                                      <a:solidFill>
                                                        <a:srgbClr val="C0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accPr>
                                                <m:e>
                                                  <m:r>
                                                    <a:rPr lang="en-US" sz="2000" i="1">
                                                      <a:solidFill>
                                                        <a:srgbClr val="C0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𝜃</m:t>
                                                  </m:r>
                                                </m:e>
                                              </m:acc>
                                            </m:e>
                                            <m:sub>
                                              <m:r>
                                                <a:rPr lang="en-US" sz="2000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𝑘</m:t>
                                              </m:r>
                                              <m:r>
                                                <a:rPr lang="en-US" sz="2000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−1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20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sup>
                                  </m:sSup>
                                </m:sub>
                                <m:sup>
                                  <m:r>
                                    <a:rPr lang="en-US" sz="20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d>
                        </m:e>
                      </m:func>
                    </m:oMath>
                  </m:oMathPara>
                </a14:m>
                <a:endParaRPr 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8E08DC4-8C3C-7241-AA3D-1ED93A3A43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0910" y="3095543"/>
                <a:ext cx="7491090" cy="666914"/>
              </a:xfrm>
              <a:prstGeom prst="rect">
                <a:avLst/>
              </a:prstGeom>
              <a:blipFill>
                <a:blip r:embed="rId3"/>
                <a:stretch>
                  <a:fillRect b="-3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F010AA39-F3E8-E545-A537-9E339ED408BA}"/>
              </a:ext>
            </a:extLst>
          </p:cNvPr>
          <p:cNvSpPr txBox="1"/>
          <p:nvPr/>
        </p:nvSpPr>
        <p:spPr>
          <a:xfrm>
            <a:off x="9159136" y="4184967"/>
            <a:ext cx="25202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Warmup condition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7944BDED-6F9C-D34E-849E-4618B8280C7C}"/>
              </a:ext>
            </a:extLst>
          </p:cNvPr>
          <p:cNvCxnSpPr>
            <a:cxnSpLocks/>
            <a:stCxn id="14" idx="0"/>
          </p:cNvCxnSpPr>
          <p:nvPr/>
        </p:nvCxnSpPr>
        <p:spPr>
          <a:xfrm flipV="1">
            <a:off x="10419257" y="3669175"/>
            <a:ext cx="217877" cy="515792"/>
          </a:xfrm>
          <a:prstGeom prst="straightConnector1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1FEAF08-84D1-E543-A6F1-0F54668D4A48}"/>
              </a:ext>
            </a:extLst>
          </p:cNvPr>
          <p:cNvGrpSpPr/>
          <p:nvPr/>
        </p:nvGrpSpPr>
        <p:grpSpPr>
          <a:xfrm>
            <a:off x="3773347" y="2349661"/>
            <a:ext cx="2858947" cy="590309"/>
            <a:chOff x="3773347" y="2349661"/>
            <a:chExt cx="2858947" cy="590309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DB4BFE72-D616-154A-BE18-90B15BF29B05}"/>
                </a:ext>
              </a:extLst>
            </p:cNvPr>
            <p:cNvCxnSpPr/>
            <p:nvPr/>
          </p:nvCxnSpPr>
          <p:spPr>
            <a:xfrm flipV="1">
              <a:off x="3773347" y="2349661"/>
              <a:ext cx="2858947" cy="590309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CBA4BA40-71B3-6D49-8A77-A6798A61DCF0}"/>
                </a:ext>
              </a:extLst>
            </p:cNvPr>
            <p:cNvCxnSpPr>
              <a:cxnSpLocks/>
            </p:cNvCxnSpPr>
            <p:nvPr/>
          </p:nvCxnSpPr>
          <p:spPr>
            <a:xfrm>
              <a:off x="3773347" y="2502061"/>
              <a:ext cx="2858947" cy="437909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32C884D5-C0DB-9B49-9E61-BF7F118DF608}"/>
              </a:ext>
            </a:extLst>
          </p:cNvPr>
          <p:cNvCxnSpPr>
            <a:cxnSpLocks/>
          </p:cNvCxnSpPr>
          <p:nvPr/>
        </p:nvCxnSpPr>
        <p:spPr>
          <a:xfrm flipH="1" flipV="1">
            <a:off x="5081286" y="2939970"/>
            <a:ext cx="254643" cy="312516"/>
          </a:xfrm>
          <a:prstGeom prst="straightConnector1">
            <a:avLst/>
          </a:prstGeom>
          <a:ln w="38100">
            <a:solidFill>
              <a:srgbClr val="C0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ounded Rectangle 27">
                <a:extLst>
                  <a:ext uri="{FF2B5EF4-FFF2-40B4-BE49-F238E27FC236}">
                    <a16:creationId xmlns:a16="http://schemas.microsoft.com/office/drawing/2014/main" id="{4F347436-8BC6-2F48-A24A-FDE6429C33B9}"/>
                  </a:ext>
                </a:extLst>
              </p:cNvPr>
              <p:cNvSpPr/>
              <p:nvPr/>
            </p:nvSpPr>
            <p:spPr>
              <a:xfrm>
                <a:off x="7608445" y="2118338"/>
                <a:ext cx="4475881" cy="844952"/>
              </a:xfrm>
              <a:prstGeom prst="round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b="1" dirty="0">
                    <a:solidFill>
                      <a:schemeClr val="bg1"/>
                    </a:solidFill>
                  </a:rPr>
                  <a:t>[Modification 1] </a:t>
                </a:r>
                <a:r>
                  <a:rPr lang="en-US" dirty="0">
                    <a:solidFill>
                      <a:schemeClr val="bg1"/>
                    </a:solidFill>
                  </a:rPr>
                  <a:t>replace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</m:e>
                      <m:sub>
                        <m:r>
                          <a:rPr lang="en-US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8" name="Rounded Rectangle 27">
                <a:extLst>
                  <a:ext uri="{FF2B5EF4-FFF2-40B4-BE49-F238E27FC236}">
                    <a16:creationId xmlns:a16="http://schemas.microsoft.com/office/drawing/2014/main" id="{4F347436-8BC6-2F48-A24A-FDE6429C33B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8445" y="2118338"/>
                <a:ext cx="4475881" cy="844952"/>
              </a:xfrm>
              <a:prstGeom prst="roundRect">
                <a:avLst/>
              </a:prstGeom>
              <a:blipFill>
                <a:blip r:embed="rId4"/>
                <a:stretch>
                  <a:fillRect l="-28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6FF75B04-0A1C-F044-9D7D-187CAADD2FE1}"/>
              </a:ext>
            </a:extLst>
          </p:cNvPr>
          <p:cNvSpPr/>
          <p:nvPr/>
        </p:nvSpPr>
        <p:spPr>
          <a:xfrm>
            <a:off x="7608445" y="4745224"/>
            <a:ext cx="4475881" cy="844952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bg1"/>
                </a:solidFill>
              </a:rPr>
              <a:t>[Modification 2] </a:t>
            </a:r>
            <a:r>
              <a:rPr lang="en-US" dirty="0">
                <a:solidFill>
                  <a:schemeClr val="bg1"/>
                </a:solidFill>
              </a:rPr>
              <a:t>ensure the warmup condition will be satisfied</a:t>
            </a:r>
          </a:p>
        </p:txBody>
      </p:sp>
    </p:spTree>
    <p:extLst>
      <p:ext uri="{BB962C8B-B14F-4D97-AF65-F5344CB8AC3E}">
        <p14:creationId xmlns:p14="http://schemas.microsoft.com/office/powerpoint/2010/main" val="11603761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DFAFE-9602-D243-8622-37E67DBA62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Reward maximization (sketch)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892CAF7-27FB-1344-8143-33C60737A31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Arm 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𝒳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 is </a:t>
                </a:r>
                <a:r>
                  <a:rPr lang="en-US" b="1" u="sng" dirty="0"/>
                  <a:t>changing</a:t>
                </a:r>
                <a:r>
                  <a:rPr lang="en-US" dirty="0"/>
                  <a:t>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b="0" dirty="0"/>
                  <a:t>;  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≔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=1..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lim>
                        </m:limLow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𝒳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</m:e>
                    </m:func>
                  </m:oMath>
                </a14:m>
                <a:endParaRPr lang="en-US" dirty="0"/>
              </a:p>
              <a:p>
                <a:r>
                  <a:rPr lang="en-US" dirty="0"/>
                  <a:t>We extend the algorithm </a:t>
                </a:r>
                <a:r>
                  <a:rPr lang="en-US" dirty="0" err="1"/>
                  <a:t>SupLinRel</a:t>
                </a:r>
                <a:r>
                  <a:rPr lang="en-US" dirty="0"/>
                  <a:t> (Auer (2002))</a:t>
                </a:r>
              </a:p>
              <a:p>
                <a:r>
                  <a:rPr lang="en-US" dirty="0"/>
                  <a:t>Stochastic context assumption (following Li et al. (2017))</a:t>
                </a:r>
              </a:p>
              <a:p>
                <a:r>
                  <a:rPr lang="en-US" b="1" dirty="0"/>
                  <a:t>Ours</a:t>
                </a:r>
                <a:r>
                  <a:rPr lang="en-US" dirty="0"/>
                  <a:t>: Expected regret bound is   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𝑑𝑇</m:t>
                        </m:r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</m:func>
                      </m:e>
                    </m:rad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𝜅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b="1" dirty="0"/>
                  <a:t>Li et al. (2017)</a:t>
                </a:r>
                <a:r>
                  <a:rPr lang="en-US" dirty="0"/>
                  <a:t>:                         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𝜅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𝑑𝑇</m:t>
                        </m:r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</m:func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ra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𝜅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−4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Strictly inferior.</a:t>
                </a:r>
              </a:p>
              <a:p>
                <a:r>
                  <a:rPr lang="en-US" b="1" dirty="0" err="1"/>
                  <a:t>Faury</a:t>
                </a:r>
                <a:r>
                  <a:rPr lang="en-US" b="1" dirty="0"/>
                  <a:t> et al. (2020)</a:t>
                </a:r>
                <a:r>
                  <a:rPr lang="en-US" dirty="0"/>
                  <a:t>:                         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rad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𝜅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e>
                    </m:d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inferior when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 is large;  Superior when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For fixed arm sets, Abeille et al. (2021) has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𝑑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𝜅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rad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𝜅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𝜅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</m:sSub>
                  </m:oMath>
                </a14:m>
                <a:r>
                  <a:rPr lang="en-US" dirty="0"/>
                  <a:t> is the variance of the best arm.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892CAF7-27FB-1344-8143-33C60737A31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47" t="-1446" r="-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F87677-91D2-6D43-8BD2-A1AA4A3DE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F1C3F-5E7E-8E44-9E8A-62836B1F46EC}" type="slidenum">
              <a:rPr lang="en-US" smtClean="0"/>
              <a:t>24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F0F2164-477D-E34C-9774-0CD0F13DF740}"/>
              </a:ext>
            </a:extLst>
          </p:cNvPr>
          <p:cNvSpPr txBox="1"/>
          <p:nvPr/>
        </p:nvSpPr>
        <p:spPr>
          <a:xfrm>
            <a:off x="8135470" y="4034118"/>
            <a:ext cx="37444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chemeClr val="accent2"/>
                </a:solidFill>
              </a:rPr>
              <a:t>suboptimal factors in orange</a:t>
            </a:r>
          </a:p>
        </p:txBody>
      </p:sp>
    </p:spTree>
    <p:extLst>
      <p:ext uri="{BB962C8B-B14F-4D97-AF65-F5344CB8AC3E}">
        <p14:creationId xmlns:p14="http://schemas.microsoft.com/office/powerpoint/2010/main" val="14450746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C4D748-091C-7C4E-AB86-6864103D6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 problem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B09511E-1815-5C4C-9478-0FAC0A53C0B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dirty="0"/>
                  <a:t>Recall: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max</m:t>
                        </m:r>
                      </m:e>
                      <m:lim>
                        <m:r>
                          <a:rPr lang="en-US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=1..</m:t>
                        </m:r>
                        <m:r>
                          <a:rPr lang="en-US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lim>
                    </m:limLow>
                    <m:sSubSup>
                      <m:sSubSupPr>
                        <m:ctrlPr>
                          <a:rPr lang="en-US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i="1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solidFill>
                                      <a:schemeClr val="accent5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chemeClr val="accent5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accent5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sub>
                            </m:sSub>
                          </m:e>
                        </m:d>
                      </m:e>
                      <m:sub>
                        <m:sSub>
                          <m:sSubPr>
                            <m:ctrlPr>
                              <a:rPr lang="en-US" i="1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sSup>
                          <m:sSupPr>
                            <m:ctrlPr>
                              <a:rPr lang="en-US" i="1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solidFill>
                                      <a:schemeClr val="accent5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i="1">
                                        <a:solidFill>
                                          <a:schemeClr val="accent5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solidFill>
                                          <a:schemeClr val="accent5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solidFill>
                                          <a:schemeClr val="accent5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p>
                              </m:e>
                            </m:d>
                          </m:e>
                          <m:sup>
                            <m:r>
                              <a:rPr lang="en-US" i="1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sub>
                      <m:sup>
                        <m:r>
                          <a:rPr lang="en-US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≲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  ⟹  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⊤</m:t>
                            </m:r>
                          </m:sup>
                        </m:sSup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−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</m:e>
                        </m:d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≲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p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sub>
                    </m:sSub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𝛿</m:t>
                                    </m:r>
                                  </m:den>
                                </m:f>
                              </m:e>
                            </m:d>
                          </m:e>
                        </m:func>
                      </m:e>
                    </m:rad>
                  </m:oMath>
                </a14:m>
                <a:endParaRPr lang="en-US" dirty="0"/>
              </a:p>
              <a:p>
                <a:r>
                  <a:rPr lang="en-US" dirty="0"/>
                  <a:t>Do we really need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accent2"/>
                    </a:solidFill>
                  </a:rPr>
                  <a:t> </a:t>
                </a:r>
                <a:r>
                  <a:rPr lang="en-US" dirty="0"/>
                  <a:t>samples? It’s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 for linear models.</a:t>
                </a:r>
              </a:p>
              <a:p>
                <a:pPr marL="0" indent="0">
                  <a:buNone/>
                </a:pPr>
                <a:endParaRPr lang="en-US" sz="500" dirty="0"/>
              </a:p>
              <a:p>
                <a:r>
                  <a:rPr lang="en-US" dirty="0"/>
                  <a:t>Informal conclusion: yes, if you stick to the </a:t>
                </a:r>
                <a:r>
                  <a:rPr lang="en-US" b="1" dirty="0"/>
                  <a:t>MLE</a:t>
                </a:r>
                <a:r>
                  <a:rPr lang="en-US" dirty="0"/>
                  <a:t>.</a:t>
                </a:r>
              </a:p>
              <a:p>
                <a:pPr lvl="1"/>
                <a:r>
                  <a:rPr lang="en-US" dirty="0"/>
                  <a:t>The MLE is </a:t>
                </a:r>
                <a:r>
                  <a:rPr lang="en-US" b="1" dirty="0"/>
                  <a:t>biased</a:t>
                </a:r>
                <a:r>
                  <a:rPr lang="en-US" dirty="0"/>
                  <a:t> for nonlinear models (well-known) </a:t>
                </a:r>
              </a:p>
              <a:p>
                <a:pPr lvl="1"/>
                <a:r>
                  <a:rPr lang="en-US" dirty="0"/>
                  <a:t>Turns out, the bias dominates the variance in the prediction error. </a:t>
                </a:r>
                <a:br>
                  <a:rPr lang="en-US" dirty="0"/>
                </a:br>
                <a:r>
                  <a:rPr lang="en-US" dirty="0"/>
                  <a:t>=&gt;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is the moment where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bia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</a:rPr>
                          <m:t>s</m:t>
                        </m:r>
                      </m:e>
                      <m:sup>
                        <m:r>
                          <a:rPr lang="en-US" b="0" i="0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≈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variance</m:t>
                    </m:r>
                  </m:oMath>
                </a14:m>
                <a:endParaRPr lang="en-US" b="0" dirty="0"/>
              </a:p>
              <a:p>
                <a:pPr marL="0" indent="0">
                  <a:buNone/>
                </a:pPr>
                <a:endParaRPr lang="en-US" sz="700" dirty="0"/>
              </a:p>
              <a:p>
                <a:r>
                  <a:rPr lang="en-US" dirty="0"/>
                  <a:t>Our tentative solution: </a:t>
                </a:r>
                <a:r>
                  <a:rPr lang="en-US" b="1" dirty="0"/>
                  <a:t>Firth’s method </a:t>
                </a:r>
                <a:r>
                  <a:rPr lang="en-US" dirty="0"/>
                  <a:t>(1993) – citation count ~3300</a:t>
                </a:r>
              </a:p>
              <a:p>
                <a:pPr lvl="1"/>
                <a:r>
                  <a:rPr lang="en-US" dirty="0"/>
                  <a:t>MLE with Jeffrey’s prior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det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fisher</m:t>
                                </m:r>
                                <m:r>
                                  <m:rPr>
                                    <m:lit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_</m:t>
                                </m:r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info</m:t>
                                </m:r>
                                <m:r>
                                  <m:rPr>
                                    <m:lit/>
                                  </m:rPr>
                                  <a:rPr lang="en-US" i="1">
                                    <a:latin typeface="Cambria Math" panose="02040503050406030204" pitchFamily="18" charset="0"/>
                                  </a:rPr>
                                  <m:t>_</m:t>
                                </m:r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matrix</m:t>
                                </m:r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</m:d>
                              </m:e>
                            </m:d>
                          </m:e>
                        </m:func>
                      </m:e>
                    </m:rad>
                  </m:oMath>
                </a14:m>
                <a:r>
                  <a:rPr lang="en-US" dirty="0"/>
                  <a:t> as the </a:t>
                </a:r>
                <a:r>
                  <a:rPr lang="en-US" dirty="0" err="1"/>
                  <a:t>regularizer</a:t>
                </a:r>
                <a:r>
                  <a:rPr lang="en-US" dirty="0"/>
                  <a:t> removes bias of order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sample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size</m:t>
                        </m:r>
                      </m:den>
                    </m:f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We tend to think the </a:t>
                </a:r>
                <a:r>
                  <a:rPr lang="en-US" dirty="0" err="1"/>
                  <a:t>regularizer</a:t>
                </a:r>
                <a:r>
                  <a:rPr lang="en-US" dirty="0"/>
                  <a:t> introduces bias but reduces variance; here, we reduce bias with a </a:t>
                </a:r>
                <a:r>
                  <a:rPr lang="en-US" dirty="0" err="1"/>
                  <a:t>regularizer</a:t>
                </a:r>
                <a:r>
                  <a:rPr lang="en-US" dirty="0"/>
                  <a:t>!</a:t>
                </a:r>
              </a:p>
              <a:p>
                <a:pPr lvl="1"/>
                <a:r>
                  <a:rPr lang="en-US" dirty="0"/>
                  <a:t>Back-of-the-envelope calculation: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4/3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accent2"/>
                    </a:solidFill>
                  </a:rPr>
                  <a:t> </a:t>
                </a:r>
                <a:r>
                  <a:rPr lang="en-US" dirty="0"/>
                  <a:t>might be sufficient to kick off the normality!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B09511E-1815-5C4C-9478-0FAC0A53C0B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54" t="-241" r="-970" b="-21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B19B7B-E4DE-1946-9A1A-5F675BDA52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F1C3F-5E7E-8E44-9E8A-62836B1F46E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9243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C689F1-C009-0344-BF49-6DD461BB20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 problem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AC356F-C5DF-6A46-B120-4194BD888E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F1C3F-5E7E-8E44-9E8A-62836B1F46EC}" type="slidenum">
              <a:rPr lang="en-US" smtClean="0"/>
              <a:t>26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398236B-72AA-8D4E-A9E6-B39A43F31E7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53080" y="1818205"/>
            <a:ext cx="8199120" cy="321099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A6A2CFA-3882-6341-8DD7-E48E7AEA32D4}"/>
              </a:ext>
            </a:extLst>
          </p:cNvPr>
          <p:cNvSpPr txBox="1"/>
          <p:nvPr/>
        </p:nvSpPr>
        <p:spPr>
          <a:xfrm>
            <a:off x="4866640" y="5097886"/>
            <a:ext cx="7280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C8DBACA-DDAF-D742-91FD-829B40C9A35A}"/>
              </a:ext>
            </a:extLst>
          </p:cNvPr>
          <p:cNvSpPr txBox="1"/>
          <p:nvPr/>
        </p:nvSpPr>
        <p:spPr>
          <a:xfrm>
            <a:off x="9062720" y="5097886"/>
            <a:ext cx="7681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Firth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4D75210-4576-7A4C-8F6C-32F724CACEC6}"/>
                  </a:ext>
                </a:extLst>
              </p:cNvPr>
              <p:cNvSpPr txBox="1"/>
              <p:nvPr/>
            </p:nvSpPr>
            <p:spPr>
              <a:xfrm>
                <a:off x="8442960" y="1073715"/>
                <a:ext cx="2204514" cy="9912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bias</m:t>
                          </m:r>
                        </m:num>
                        <m:den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b="0" i="1" smtClean="0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accent5"/>
                                      </a:solidFill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  <m:r>
                                    <a:rPr lang="en-US" sz="2400" b="0" i="1" smtClean="0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acc>
                                    <m:accPr>
                                      <m:chr m:val="̇"/>
                                      <m:ctrlPr>
                                        <a:rPr lang="en-US" sz="2400" b="0" i="1" smtClean="0">
                                          <a:solidFill>
                                            <a:schemeClr val="tx1">
                                              <a:lumMod val="75000"/>
                                              <a:lumOff val="2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400" b="0" i="1" smtClean="0">
                                          <a:solidFill>
                                            <a:schemeClr val="tx1">
                                              <a:lumMod val="75000"/>
                                              <a:lumOff val="2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𝜇</m:t>
                                      </m:r>
                                    </m:e>
                                  </m:acc>
                                  <m:d>
                                    <m:dPr>
                                      <m:ctrlPr>
                                        <a:rPr lang="en-US" sz="2400" b="0" i="1" smtClean="0">
                                          <a:solidFill>
                                            <a:schemeClr val="tx1">
                                              <a:lumMod val="75000"/>
                                              <a:lumOff val="2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d>
                                        <m:dPr>
                                          <m:begChr m:val="‖"/>
                                          <m:endChr m:val="‖"/>
                                          <m:ctrlPr>
                                            <a:rPr lang="en-US" sz="2400" b="0" i="1" smtClean="0">
                                              <a:solidFill>
                                                <a:schemeClr val="tx1">
                                                  <a:lumMod val="75000"/>
                                                  <a:lumOff val="2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p>
                                            <m:sSupPr>
                                              <m:ctrlPr>
                                                <a:rPr lang="en-US" sz="2400" b="0" i="1" smtClean="0">
                                                  <a:solidFill>
                                                    <a:schemeClr val="tx1">
                                                      <a:lumMod val="75000"/>
                                                      <a:lumOff val="25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sz="2400" b="0" i="1" smtClean="0">
                                                  <a:solidFill>
                                                    <a:schemeClr val="tx1">
                                                      <a:lumMod val="75000"/>
                                                      <a:lumOff val="25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𝜃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sz="2400" b="0" i="1" smtClean="0">
                                                  <a:solidFill>
                                                    <a:schemeClr val="tx1">
                                                      <a:lumMod val="75000"/>
                                                      <a:lumOff val="25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∗</m:t>
                                              </m:r>
                                            </m:sup>
                                          </m:sSup>
                                        </m:e>
                                      </m:d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4D75210-4576-7A4C-8F6C-32F724CACE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2960" y="1073715"/>
                <a:ext cx="2204514" cy="991297"/>
              </a:xfrm>
              <a:prstGeom prst="rect">
                <a:avLst/>
              </a:prstGeom>
              <a:blipFill>
                <a:blip r:embed="rId3"/>
                <a:stretch>
                  <a:fillRect b="-63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F5A191F-9720-7741-83A0-96175183BEF4}"/>
                  </a:ext>
                </a:extLst>
              </p:cNvPr>
              <p:cNvSpPr txBox="1"/>
              <p:nvPr/>
            </p:nvSpPr>
            <p:spPr>
              <a:xfrm>
                <a:off x="4271716" y="1211039"/>
                <a:ext cx="2204513" cy="9905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bias</m:t>
                          </m:r>
                        </m:num>
                        <m:den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b="0" i="1" smtClean="0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 smtClean="0">
                                      <a:solidFill>
                                        <a:schemeClr val="accent5"/>
                                      </a:solidFill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  <m:r>
                                    <a:rPr lang="en-US" sz="2400" i="1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acc>
                                    <m:accPr>
                                      <m:chr m:val="̇"/>
                                      <m:ctrlPr>
                                        <a:rPr lang="en-US" sz="2400" i="1">
                                          <a:solidFill>
                                            <a:schemeClr val="tx1">
                                              <a:lumMod val="75000"/>
                                              <a:lumOff val="2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400" i="1">
                                          <a:solidFill>
                                            <a:schemeClr val="tx1">
                                              <a:lumMod val="75000"/>
                                              <a:lumOff val="2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𝜇</m:t>
                                      </m:r>
                                    </m:e>
                                  </m:acc>
                                  <m:d>
                                    <m:dPr>
                                      <m:ctrlPr>
                                        <a:rPr lang="en-US" sz="2400" i="1">
                                          <a:solidFill>
                                            <a:schemeClr val="tx1">
                                              <a:lumMod val="75000"/>
                                              <a:lumOff val="2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d>
                                        <m:dPr>
                                          <m:begChr m:val="‖"/>
                                          <m:endChr m:val="‖"/>
                                          <m:ctrlPr>
                                            <a:rPr lang="en-US" sz="2400" i="1">
                                              <a:solidFill>
                                                <a:schemeClr val="tx1">
                                                  <a:lumMod val="75000"/>
                                                  <a:lumOff val="2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p>
                                            <m:sSupPr>
                                              <m:ctrlPr>
                                                <a:rPr lang="en-US" sz="2400" i="1">
                                                  <a:solidFill>
                                                    <a:schemeClr val="tx1">
                                                      <a:lumMod val="75000"/>
                                                      <a:lumOff val="25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sz="2400" i="1">
                                                  <a:solidFill>
                                                    <a:schemeClr val="tx1">
                                                      <a:lumMod val="75000"/>
                                                      <a:lumOff val="25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𝜃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sz="2400" i="1">
                                                  <a:solidFill>
                                                    <a:schemeClr val="tx1">
                                                      <a:lumMod val="75000"/>
                                                      <a:lumOff val="25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∗</m:t>
                                              </m:r>
                                            </m:sup>
                                          </m:sSup>
                                        </m:e>
                                      </m:d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F5A191F-9720-7741-83A0-96175183BE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1716" y="1211039"/>
                <a:ext cx="2204513" cy="990528"/>
              </a:xfrm>
              <a:prstGeom prst="rect">
                <a:avLst/>
              </a:prstGeom>
              <a:blipFill>
                <a:blip r:embed="rId4"/>
                <a:stretch>
                  <a:fillRect b="-63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EF2D059-CAC6-264D-9902-E8872BCBC07D}"/>
                  </a:ext>
                </a:extLst>
              </p:cNvPr>
              <p:cNvSpPr txBox="1"/>
              <p:nvPr/>
            </p:nvSpPr>
            <p:spPr>
              <a:xfrm>
                <a:off x="665751" y="1200969"/>
                <a:ext cx="222958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2400" b="0" i="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sample size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EF2D059-CAC6-264D-9902-E8872BCBC0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751" y="1200969"/>
                <a:ext cx="2229585" cy="461665"/>
              </a:xfrm>
              <a:prstGeom prst="rect">
                <a:avLst/>
              </a:prstGeom>
              <a:blipFill>
                <a:blip r:embed="rId5"/>
                <a:stretch>
                  <a:fillRect l="-565" t="-7895" r="-2825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4C26FA4-D7F8-6E46-863A-5891E5ED47AC}"/>
                  </a:ext>
                </a:extLst>
              </p:cNvPr>
              <p:cNvSpPr txBox="1"/>
              <p:nvPr/>
            </p:nvSpPr>
            <p:spPr>
              <a:xfrm>
                <a:off x="160942" y="1587373"/>
                <a:ext cx="210596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̇"/>
                        <m:ctrlPr>
                          <a:rPr lang="en-US" sz="24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</m:acc>
                    <m:d>
                      <m:dPr>
                        <m:ctrlPr>
                          <a:rPr lang="en-US" sz="2400" i="1" dirty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dirty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sz="2400" i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≔</m:t>
                    </m:r>
                  </m:oMath>
                </a14:m>
                <a:r>
                  <a:rPr 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d</m:t>
                    </m:r>
                    <m:r>
                      <a:rPr lang="en-US" sz="2400" i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sz="2400" i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m:rPr>
                        <m:sty m:val="p"/>
                      </m:rPr>
                      <a:rPr lang="en-US" sz="2400" i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d</m:t>
                    </m:r>
                    <m:r>
                      <a:rPr lang="en-US" sz="2400" i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endParaRPr lang="en-US" sz="2400" i="1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4C26FA4-D7F8-6E46-863A-5891E5ED47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942" y="1587373"/>
                <a:ext cx="2105961" cy="461665"/>
              </a:xfrm>
              <a:prstGeom prst="rect">
                <a:avLst/>
              </a:prstGeom>
              <a:blipFill>
                <a:blip r:embed="rId6"/>
                <a:stretch>
                  <a:fillRect l="-2994" b="-18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197D8B6A-759D-DE41-BE58-B05FA7AA0F20}"/>
              </a:ext>
            </a:extLst>
          </p:cNvPr>
          <p:cNvSpPr txBox="1"/>
          <p:nvPr/>
        </p:nvSpPr>
        <p:spPr>
          <a:xfrm>
            <a:off x="467360" y="6339840"/>
            <a:ext cx="6284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*When the MLE does not exist, we apply a reasonable makeshift.</a:t>
            </a:r>
          </a:p>
        </p:txBody>
      </p:sp>
    </p:spTree>
    <p:extLst>
      <p:ext uri="{BB962C8B-B14F-4D97-AF65-F5344CB8AC3E}">
        <p14:creationId xmlns:p14="http://schemas.microsoft.com/office/powerpoint/2010/main" val="26628221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36E494-AD00-9743-BC0A-B5DF89746D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 problem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C307F3-7F60-1D48-88FD-FDF603718D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Having fun with tweets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9A0DF8-E03B-8A4C-B365-386E9CBCC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F1C3F-5E7E-8E44-9E8A-62836B1F46EC}" type="slidenum">
              <a:rPr lang="en-US" smtClean="0"/>
              <a:t>27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0BCAEDD-3B50-1D41-9DEF-0AEA651440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348" y="1574800"/>
            <a:ext cx="5375662" cy="204343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0740EF1-B429-8C44-8B7F-255148A8B8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020" y="2221463"/>
            <a:ext cx="6992620" cy="157933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03A2457-08BE-8E4E-BA4C-186F9871AF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4959" y="794014"/>
            <a:ext cx="6486353" cy="606398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3B1F2BD-93D5-F14C-9378-94E613C351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7928" y="103532"/>
            <a:ext cx="6238909" cy="460375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0BBF318-08CE-DB40-BF06-09737C608F40}"/>
              </a:ext>
            </a:extLst>
          </p:cNvPr>
          <p:cNvSpPr txBox="1"/>
          <p:nvPr/>
        </p:nvSpPr>
        <p:spPr>
          <a:xfrm>
            <a:off x="9358557" y="5086647"/>
            <a:ext cx="24929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반성하겠습니다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6101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963EDB-4C68-5B4A-B7FF-EFEB12E8C7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 problem 2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A7BAC60-1B5F-4F49-9247-2FD8DFA1E7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en-US" dirty="0"/>
                  <a:t>Recall: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max</m:t>
                        </m:r>
                      </m:e>
                      <m:lim>
                        <m:r>
                          <a:rPr lang="en-US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=1..</m:t>
                        </m:r>
                        <m:r>
                          <a:rPr lang="en-US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lim>
                    </m:limLow>
                    <m:sSubSup>
                      <m:sSubSupPr>
                        <m:ctrlPr>
                          <a:rPr lang="en-US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i="1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solidFill>
                                      <a:schemeClr val="accent5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chemeClr val="accent5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accent5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sub>
                            </m:sSub>
                          </m:e>
                        </m:d>
                      </m:e>
                      <m:sub>
                        <m:sSub>
                          <m:sSubPr>
                            <m:ctrlPr>
                              <a:rPr lang="en-US" i="1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sSup>
                          <m:sSupPr>
                            <m:ctrlPr>
                              <a:rPr lang="en-US" i="1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solidFill>
                                      <a:schemeClr val="accent5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i="1">
                                        <a:solidFill>
                                          <a:schemeClr val="accent5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solidFill>
                                          <a:schemeClr val="accent5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solidFill>
                                          <a:schemeClr val="accent5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p>
                              </m:e>
                            </m:d>
                          </m:e>
                          <m:sup>
                            <m:r>
                              <a:rPr lang="en-US" i="1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sub>
                      <m:sup>
                        <m:r>
                          <a:rPr lang="en-US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≲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  ⟹  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⊤</m:t>
                            </m:r>
                          </m:sup>
                        </m:sSup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−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</m:e>
                        </m:d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≲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p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sub>
                    </m:sSub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𝛿</m:t>
                                    </m:r>
                                  </m:den>
                                </m:f>
                              </m:e>
                            </m:d>
                          </m:e>
                        </m:func>
                      </m:e>
                    </m:rad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Tightness of our warmup condition </a:t>
                </a:r>
                <a:r>
                  <a:rPr lang="en-US" dirty="0" err="1"/>
                  <a:t>w.r.t.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𝜅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?</a:t>
                </a:r>
              </a:p>
              <a:p>
                <a:r>
                  <a:rPr lang="en-US" dirty="0"/>
                  <a:t>Should be unavoidable in the worst case..</a:t>
                </a:r>
              </a:p>
              <a:p>
                <a:r>
                  <a:rPr lang="en-US" dirty="0"/>
                  <a:t>Can we find a </a:t>
                </a:r>
                <a:r>
                  <a:rPr lang="en-US" dirty="0">
                    <a:solidFill>
                      <a:schemeClr val="accent2"/>
                    </a:solidFill>
                  </a:rPr>
                  <a:t>warmup algorithm</a:t>
                </a:r>
                <a:r>
                  <a:rPr lang="en-US" dirty="0"/>
                  <a:t> that avoids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𝜅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 whenever possible?</a:t>
                </a:r>
              </a:p>
              <a:p>
                <a:pPr lvl="1"/>
                <a:r>
                  <a:rPr lang="en-US" dirty="0"/>
                  <a:t>Prove/disprove: There exists a warmup algorithm that requires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min</m:t>
                                </m:r>
                              </m:e>
                              <m:li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Δ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𝒳</m:t>
                                    </m:r>
                                  </m:sub>
                                </m:sSub>
                              </m:lim>
                            </m:limLow>
                          </m:fName>
                          <m:e>
                            <m:func>
                              <m:func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limLow>
                                  <m:limLowPr>
                                    <m:ctrlPr>
                                      <a:rPr lang="en-US" i="1" smtClean="0">
                                        <a:solidFill>
                                          <a:schemeClr val="accent5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limLow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solidFill>
                                          <a:schemeClr val="accent5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max</m:t>
                                    </m:r>
                                  </m:e>
                                  <m:lim>
                                    <m:r>
                                      <a:rPr lang="en-US" i="1">
                                        <a:solidFill>
                                          <a:schemeClr val="accent5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i="1">
                                        <a:solidFill>
                                          <a:schemeClr val="accent5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∈</m:t>
                                    </m:r>
                                    <m:r>
                                      <a:rPr lang="en-US" i="1">
                                        <a:solidFill>
                                          <a:schemeClr val="accent5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𝒳</m:t>
                                    </m:r>
                                  </m:lim>
                                </m:limLow>
                              </m:fName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solidFill>
                                          <a:schemeClr val="accent5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d>
                                      <m:dPr>
                                        <m:begChr m:val="‖"/>
                                        <m:endChr m:val="‖"/>
                                        <m:ctrlPr>
                                          <a:rPr lang="en-US" i="1">
                                            <a:solidFill>
                                              <a:schemeClr val="accent5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1">
                                            <a:solidFill>
                                              <a:schemeClr val="accent5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d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US" i="1">
                                            <a:solidFill>
                                              <a:schemeClr val="accent5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solidFill>
                                              <a:schemeClr val="accent5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𝐻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solidFill>
                                              <a:schemeClr val="accent5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sub>
                                    </m:sSub>
                                    <m:sSup>
                                      <m:sSupPr>
                                        <m:ctrlPr>
                                          <a:rPr lang="en-US" i="1">
                                            <a:solidFill>
                                              <a:schemeClr val="accent5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ctrlPr>
                                              <a:rPr lang="en-US" i="1">
                                                <a:solidFill>
                                                  <a:schemeClr val="accent5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sSup>
                                              <m:sSupPr>
                                                <m:ctrlPr>
                                                  <a:rPr lang="en-US" i="1">
                                                    <a:solidFill>
                                                      <a:schemeClr val="accent5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r>
                                                  <a:rPr lang="en-US" i="1">
                                                    <a:solidFill>
                                                      <a:schemeClr val="accent5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𝜃</m:t>
                                                </m:r>
                                              </m:e>
                                              <m:sup>
                                                <m:r>
                                                  <a:rPr lang="en-US" i="1">
                                                    <a:solidFill>
                                                      <a:schemeClr val="accent5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∗</m:t>
                                                </m:r>
                                              </m:sup>
                                            </m:sSup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en-US" i="1">
                                            <a:solidFill>
                                              <a:schemeClr val="accent5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sup>
                                    </m:sSup>
                                  </m:sub>
                                  <m:sup>
                                    <m:r>
                                      <a:rPr lang="en-US" i="1">
                                        <a:solidFill>
                                          <a:schemeClr val="accent5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e>
                            </m:func>
                          </m:e>
                        </m:func>
                      </m:e>
                    </m:d>
                  </m:oMath>
                </a14:m>
                <a:r>
                  <a:rPr lang="en-US" dirty="0"/>
                  <a:t> samples.</a:t>
                </a:r>
              </a:p>
              <a:p>
                <a:pPr marL="0" indent="0">
                  <a:buNone/>
                </a:pPr>
                <a:endParaRPr lang="en-US" sz="1200" dirty="0"/>
              </a:p>
              <a:p>
                <a:r>
                  <a:rPr lang="en-US" b="1" dirty="0"/>
                  <a:t>[ongoing work]</a:t>
                </a:r>
                <a:r>
                  <a:rPr lang="en-US" dirty="0"/>
                  <a:t> In 1d, yes, it is possible</a:t>
                </a:r>
              </a:p>
              <a:p>
                <a:pPr lvl="1"/>
                <a:r>
                  <a:rPr lang="en-US" dirty="0"/>
                  <a:t>When the arm set is the unit ball, pulling the arm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.399/|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dirty="0"/>
                  <a:t> is the optimal thing to do,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b="0" i="1" smtClean="0">
                                    <a:solidFill>
                                      <a:schemeClr val="accent5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b="0" i="1" smtClean="0">
                                        <a:solidFill>
                                          <a:schemeClr val="accent5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accent5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𝜅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solidFill>
                                          <a:schemeClr val="accent5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p>
                                </m:sSup>
                              </m:e>
                            </m:d>
                          </m:e>
                        </m:func>
                      </m:e>
                    </m:d>
                  </m:oMath>
                </a14:m>
                <a:r>
                  <a:rPr lang="en-US" dirty="0"/>
                  <a:t> samples are enough to satisfy the warmup condition.</a:t>
                </a:r>
              </a:p>
              <a:p>
                <a:pPr lvl="1"/>
                <a:r>
                  <a:rPr lang="en-US" dirty="0"/>
                  <a:t>When we do not know, </a:t>
                </a:r>
                <a:r>
                  <a:rPr lang="en-US" b="1" dirty="0"/>
                  <a:t>doubling trick </a:t>
                </a:r>
                <a:r>
                  <a:rPr lang="en-US" dirty="0"/>
                  <a:t>allows us to pay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p>
                              </m:e>
                            </m:d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func>
                          <m:funcPr>
                            <m:ctrlPr>
                              <a:rPr lang="en-US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solidFill>
                                      <a:schemeClr val="accent5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solidFill>
                                      <a:schemeClr val="accent5"/>
                                    </a:solidFill>
                                    <a:latin typeface="Cambria Math" panose="02040503050406030204" pitchFamily="18" charset="0"/>
                                  </a:rPr>
                                  <m:t>𝜅</m:t>
                                </m:r>
                              </m:e>
                              <m:sup>
                                <m:r>
                                  <a:rPr lang="en-US" b="0" i="1" smtClean="0">
                                    <a:solidFill>
                                      <a:schemeClr val="accent5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  <m:r>
                              <a:rPr lang="en-US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func>
                      </m:e>
                    </m:func>
                    <m:r>
                      <a:rPr lang="en-US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accent5"/>
                    </a:solidFill>
                  </a:rPr>
                  <a:t> </a:t>
                </a:r>
                <a:r>
                  <a:rPr lang="en-US" dirty="0"/>
                  <a:t>extra samples.</a:t>
                </a:r>
              </a:p>
              <a:p>
                <a:pPr lvl="1"/>
                <a:r>
                  <a:rPr lang="en-US" dirty="0"/>
                  <a:t>When the arm set is discrete, there exists an algorithm that achieves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i="1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i="1">
                                    <a:solidFill>
                                      <a:schemeClr val="accent5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i="1">
                                        <a:solidFill>
                                          <a:schemeClr val="accent5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solidFill>
                                          <a:schemeClr val="accent5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𝜅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solidFill>
                                          <a:schemeClr val="accent5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p>
                                </m:sSup>
                              </m:e>
                            </m:d>
                          </m:e>
                        </m:func>
                      </m:e>
                    </m:d>
                  </m:oMath>
                </a14:m>
                <a:r>
                  <a:rPr lang="en-US" dirty="0"/>
                  <a:t> sample complexity under favorable conditions.</a:t>
                </a:r>
              </a:p>
              <a:p>
                <a:pPr marL="457200" lvl="1" indent="0">
                  <a:buNone/>
                </a:pPr>
                <a:endParaRPr lang="en-US" sz="900" dirty="0"/>
              </a:p>
              <a:p>
                <a:r>
                  <a:rPr lang="en-US" b="1" dirty="0"/>
                  <a:t>[Potential impact]</a:t>
                </a:r>
                <a:r>
                  <a:rPr lang="en-US" dirty="0"/>
                  <a:t> Existing design of experiment methods for generalized linear models assume the knowledge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and then recommend plugin estimate.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-dimensional extension of the above will be meaningful for this.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A7BAC60-1B5F-4F49-9247-2FD8DFA1E7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47" t="-964" r="-3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0F04C0-AA74-094E-825F-5546BB007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F1C3F-5E7E-8E44-9E8A-62836B1F46EC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7114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FD5127-D499-FD44-8008-18B9AC527D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 problem 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04EAD15-5637-6A47-9975-A62374864B4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Note that the per-time-step computational complexity of the MLE increases with the time step in general.</a:t>
                </a:r>
              </a:p>
              <a:p>
                <a:endParaRPr lang="en-US" dirty="0"/>
              </a:p>
              <a:p>
                <a:r>
                  <a:rPr lang="en-US" dirty="0"/>
                  <a:t>Goal: Can we perform (almost) constant computational complexity per time step without paying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𝜅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 in the leading term of the regret?</a:t>
                </a:r>
              </a:p>
              <a:p>
                <a:endParaRPr lang="en-US" dirty="0"/>
              </a:p>
              <a:p>
                <a:r>
                  <a:rPr lang="en-US" dirty="0"/>
                  <a:t>Some leads (collaboration with Louis </a:t>
                </a:r>
                <a:r>
                  <a:rPr lang="en-US" dirty="0" err="1"/>
                  <a:t>Faury</a:t>
                </a:r>
                <a:r>
                  <a:rPr lang="en-US" dirty="0"/>
                  <a:t> &amp; Marc Abeille)</a:t>
                </a:r>
              </a:p>
              <a:p>
                <a:pPr lvl="1"/>
                <a:r>
                  <a:rPr lang="en-US" dirty="0"/>
                  <a:t>Recent developments of the </a:t>
                </a:r>
                <a:r>
                  <a:rPr lang="en-US" b="1" u="sng" dirty="0"/>
                  <a:t>online</a:t>
                </a:r>
                <a:r>
                  <a:rPr lang="en-US" dirty="0"/>
                  <a:t> </a:t>
                </a:r>
                <a:r>
                  <a:rPr lang="en-US" b="1" dirty="0"/>
                  <a:t>logistic regression</a:t>
                </a:r>
                <a:r>
                  <a:rPr lang="en-US" dirty="0"/>
                  <a:t> has removed the factor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𝜅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 in its performance guarantee (</a:t>
                </a:r>
                <a:r>
                  <a:rPr lang="en-US" dirty="0" err="1"/>
                  <a:t>Jezequel</a:t>
                </a:r>
                <a:r>
                  <a:rPr lang="en-US" dirty="0"/>
                  <a:t>. (2020)).</a:t>
                </a:r>
              </a:p>
              <a:p>
                <a:pPr lvl="1"/>
                <a:r>
                  <a:rPr lang="en-US" dirty="0"/>
                  <a:t>Our prior work (Jun et al. (2017)) has achieved a constant per-time-step complexity by so-called ”</a:t>
                </a:r>
                <a:r>
                  <a:rPr lang="en-US" b="1" dirty="0"/>
                  <a:t>online-to-confidence-set conversion</a:t>
                </a:r>
                <a:r>
                  <a:rPr lang="en-US" dirty="0"/>
                  <a:t>” that derives a prediction error bound from online learning algorithms.</a:t>
                </a:r>
              </a:p>
              <a:p>
                <a:pPr lvl="1"/>
                <a:r>
                  <a:rPr lang="en-US" dirty="0"/>
                  <a:t>There, we paid the factor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𝜅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, which came from the online learning guarantee..!!</a:t>
                </a:r>
              </a:p>
              <a:p>
                <a:pPr lvl="1"/>
                <a:r>
                  <a:rPr lang="en-US" dirty="0"/>
                  <a:t>Unfortunately, some annoying details.. 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04EAD15-5637-6A47-9975-A62374864B4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47" t="-2169" r="-2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3F8F88-C6E6-8E46-A9BD-B9FB1E90F7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F1C3F-5E7E-8E44-9E8A-62836B1F46EC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8988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2A228B-E129-534D-94E1-7334804249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Interactive machine learning: Where are we?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B7636C7-73E5-5B45-9274-591118BFD88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Mostly binary feedback: 1/0 for click/</a:t>
                </a:r>
                <a:r>
                  <a:rPr lang="en-US" dirty="0" err="1"/>
                  <a:t>noclick</a:t>
                </a:r>
                <a:endParaRPr lang="en-US" dirty="0"/>
              </a:p>
              <a:p>
                <a:endParaRPr lang="en-US" sz="800" dirty="0"/>
              </a:p>
              <a:p>
                <a:r>
                  <a:rPr lang="en-US" dirty="0"/>
                  <a:t>Algorithms with tight guarantees are available for </a:t>
                </a:r>
                <a:r>
                  <a:rPr lang="en-US" b="1" u="sng" dirty="0"/>
                  <a:t>linear regression</a:t>
                </a:r>
                <a:r>
                  <a:rPr lang="en-US" dirty="0"/>
                  <a:t> models (or kernelized versions).</a:t>
                </a:r>
              </a:p>
              <a:p>
                <a:pPr lvl="1"/>
                <a:r>
                  <a:rPr lang="en-US" dirty="0"/>
                  <a:t>E.g., Li et al. (2010), “A Contextual-Bandit Approach to Personalized News Article Recommendation”, use the linear regression model for click feedback.</a:t>
                </a:r>
              </a:p>
              <a:p>
                <a:pPr lvl="1"/>
                <a:r>
                  <a:rPr lang="en-US" dirty="0"/>
                  <a:t>It’s like using linear regression for classification.</a:t>
                </a:r>
              </a:p>
              <a:p>
                <a:endParaRPr lang="en-US" sz="800" dirty="0"/>
              </a:p>
              <a:p>
                <a:r>
                  <a:rPr lang="en-US" dirty="0"/>
                  <a:t>What about </a:t>
                </a:r>
                <a:r>
                  <a:rPr lang="en-US" b="1" u="sng" dirty="0"/>
                  <a:t>logistic regression</a:t>
                </a:r>
                <a:r>
                  <a:rPr lang="en-US" dirty="0"/>
                  <a:t>?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en-US" dirty="0"/>
                  <a:t> we don’t know how to do it right!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B7636C7-73E5-5B45-9274-591118BFD88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47" t="-14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0A6D09-4BDA-0E42-AC10-957F0BED2E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F1C3F-5E7E-8E44-9E8A-62836B1F46EC}" type="slidenum">
              <a:rPr lang="en-US" smtClean="0"/>
              <a:t>3</a:t>
            </a:fld>
            <a:endParaRPr lang="en-US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25F3DCD6-11D1-EE4F-ADAE-EEF0F0D3D833}"/>
              </a:ext>
            </a:extLst>
          </p:cNvPr>
          <p:cNvSpPr/>
          <p:nvPr/>
        </p:nvSpPr>
        <p:spPr>
          <a:xfrm>
            <a:off x="745958" y="4714240"/>
            <a:ext cx="10708105" cy="1412240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/>
              <a:t>The challenge: </a:t>
            </a:r>
            <a:r>
              <a:rPr lang="en-US" sz="2400" b="1" u="sng" dirty="0"/>
              <a:t>Finite-time</a:t>
            </a:r>
            <a:r>
              <a:rPr lang="en-US" sz="2400" b="1" dirty="0"/>
              <a:t> </a:t>
            </a:r>
            <a:r>
              <a:rPr lang="en-US" sz="2400" b="1" u="sng" dirty="0"/>
              <a:t>uncertainty estimation</a:t>
            </a:r>
            <a:r>
              <a:rPr lang="en-US" sz="2400" dirty="0"/>
              <a:t> with </a:t>
            </a:r>
            <a:r>
              <a:rPr lang="en-US" sz="2400" b="1" u="sng" dirty="0"/>
              <a:t>nonlinear</a:t>
            </a:r>
            <a:r>
              <a:rPr lang="en-US" sz="2400" dirty="0"/>
              <a:t> feedback models </a:t>
            </a:r>
            <a:br>
              <a:rPr lang="en-US" sz="2400" dirty="0"/>
            </a:br>
            <a:r>
              <a:rPr lang="en-US" sz="2400" dirty="0"/>
              <a:t>                           (and without the </a:t>
            </a:r>
            <a:r>
              <a:rPr lang="en-US" sz="2400" dirty="0" err="1"/>
              <a:t>i.i.d</a:t>
            </a:r>
            <a:r>
              <a:rPr lang="en-US" sz="2400" dirty="0"/>
              <a:t>. assumption)</a:t>
            </a:r>
          </a:p>
        </p:txBody>
      </p:sp>
    </p:spTree>
    <p:extLst>
      <p:ext uri="{BB962C8B-B14F-4D97-AF65-F5344CB8AC3E}">
        <p14:creationId xmlns:p14="http://schemas.microsoft.com/office/powerpoint/2010/main" val="3196283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A5B173-891C-DD40-9199-6AEBC9464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D551D5-9F3E-A14A-8906-0A88930D1E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6100" dirty="0"/>
              <a:t>BACKUP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D77D9A-E645-AD4C-BD3C-A8398096F2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F1C3F-5E7E-8E44-9E8A-62836B1F46EC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7582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37983D-FE29-6A42-A2F4-4995B076B5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Improved confidence bound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EEAED24-C3F2-E34E-9C51-88BC36A1184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Linear case</a:t>
                </a:r>
              </a:p>
              <a:p>
                <a:pPr lvl="1"/>
                <a:r>
                  <a:rPr lang="en-US" dirty="0"/>
                  <a:t>What is the right quantity? =&gt; </a:t>
                </a:r>
                <a:r>
                  <a:rPr lang="en-US" dirty="0">
                    <a:solidFill>
                      <a:schemeClr val="accent5"/>
                    </a:solidFill>
                  </a:rPr>
                  <a:t>asymptotic normality of the </a:t>
                </a:r>
                <a:r>
                  <a:rPr lang="en-US" dirty="0">
                    <a:solidFill>
                      <a:srgbClr val="C00000"/>
                    </a:solidFill>
                  </a:rPr>
                  <a:t>MLE</a:t>
                </a:r>
                <a:r>
                  <a:rPr lang="en-US" dirty="0"/>
                  <a:t>: based on the </a:t>
                </a:r>
                <a:r>
                  <a:rPr lang="en-US" dirty="0">
                    <a:solidFill>
                      <a:schemeClr val="accent2"/>
                    </a:solidFill>
                  </a:rPr>
                  <a:t>inverse Fisher information</a:t>
                </a:r>
                <a:r>
                  <a:rPr lang="en-US" dirty="0"/>
                  <a:t>.</a:t>
                </a:r>
              </a:p>
              <a:p>
                <a:pPr lvl="1"/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acc>
                    <m:r>
                      <a:rPr lang="en-US" i="1" dirty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i="1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𝒩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(0,</m:t>
                    </m:r>
                    <m:sSup>
                      <m:sSupPr>
                        <m:ctrlPr>
                          <a:rPr lang="en-US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𝒳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⊤</m:t>
                            </m:r>
                          </m:sup>
                        </m:sSup>
                      </m:e>
                    </m:nary>
                  </m:oMath>
                </a14:m>
                <a:endParaRPr lang="en-US" dirty="0"/>
              </a:p>
              <a:p>
                <a:r>
                  <a:rPr lang="en-US" dirty="0"/>
                  <a:t>Logistic linear case</a:t>
                </a:r>
              </a:p>
              <a:p>
                <a:pPr lvl="1"/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acc>
                    <m:r>
                      <a:rPr lang="en-US" i="1" dirty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𝒩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(0,</m:t>
                    </m:r>
                    <m:sSup>
                      <m:sSupPr>
                        <m:ctrlPr>
                          <a:rPr lang="en-US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r>
                          <a:rPr lang="en-US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𝒳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acc>
                          <m:accPr>
                            <m:chr m:val="̇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</m:acc>
                        <m:d>
                          <m:d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⊤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p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⊤</m:t>
                            </m:r>
                          </m:sup>
                        </m:sSup>
                      </m:e>
                    </m:nary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p>
                    <m:r>
                      <a:rPr lang="en-US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acc>
                      <m:accPr>
                        <m:chr m:val="̂"/>
                        <m:ctrlPr>
                          <a:rPr lang="en-US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acc>
                    <m:r>
                      <a:rPr lang="en-US" i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i="1" dirty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i="1" dirty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</m:sSub>
                    <m:r>
                      <a:rPr lang="en-US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i="1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𝒩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(0,</m:t>
                    </m:r>
                    <m:sSup>
                      <m:sSupPr>
                        <m:ctrlPr>
                          <a:rPr lang="en-US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𝒩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0,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≥</m:t>
                        </m:r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func>
                              <m:func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𝛿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</m:func>
                          </m:e>
                        </m:ra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≥1−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endParaRPr lang="en-US" dirty="0"/>
              </a:p>
              <a:p>
                <a:r>
                  <a:rPr lang="en-US" dirty="0"/>
                  <a:t>adaptive design vs fixed design ? =&gt; omit the difference…</a:t>
                </a:r>
              </a:p>
              <a:p>
                <a:endParaRPr lang="en-US" dirty="0"/>
              </a:p>
              <a:p>
                <a:r>
                  <a:rPr lang="en-US" dirty="0"/>
                  <a:t>Sketch of the proof? =&gt; at least, mention the main technique…. 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EEAED24-C3F2-E34E-9C51-88BC36A1184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47" t="-14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D0B7D0-B278-7F41-81F3-56CDE3E56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F1C3F-5E7E-8E44-9E8A-62836B1F46EC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92363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87D47A-0F95-D244-8954-247D7DAEA3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fixed design confidence bound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7962B3A-F0AB-434D-83F9-A43BDDE1D25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ln>
                <a:noFill/>
              </a:ln>
            </p:spPr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1: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1: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: fixed design data</a:t>
                </a:r>
                <a:endParaRPr lang="en-US" b="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</m:e>
                      <m:sub>
                        <m:r>
                          <a:rPr lang="en-US" b="0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b="0" dirty="0"/>
                  <a:t>: maximum likelihood estimate (MLE)</a:t>
                </a:r>
              </a:p>
              <a:p>
                <a:r>
                  <a:rPr lang="en-US" dirty="0"/>
                  <a:t>Fix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i="1" dirty="0">
                    <a:latin typeface="Cambria Math" panose="02040503050406030204" pitchFamily="18" charset="0"/>
                  </a:rPr>
                  <a:t> 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(target arm)</a:t>
                </a:r>
              </a:p>
              <a:p>
                <a:r>
                  <a:rPr lang="en-US" b="0" dirty="0"/>
                  <a:t>Then, with probability at least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limLow>
                        <m:limLow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max</m:t>
                          </m:r>
                        </m:e>
                        <m:li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=1..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lim>
                      </m:limLow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≲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⇒   </m:t>
                      </m:r>
                      <m:d>
                        <m:dPr>
                          <m:begChr m:val="|"/>
                          <m:endChr m:val="|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⊤</m:t>
                              </m:r>
                            </m:sup>
                          </m:sSup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</m:e>
                          </m:d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≲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  <m: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sub>
                      </m:sSub>
                      <m:rad>
                        <m:radPr>
                          <m:deg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𝛿</m:t>
                                      </m:r>
                                    </m:den>
                                  </m:f>
                                </m:e>
                              </m:d>
                            </m:e>
                          </m:func>
                        </m:e>
                      </m:ra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and</a:t>
                </a:r>
                <a:br>
                  <a:rPr lang="en-US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∀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ℝ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2.2</m:t>
                              </m:r>
                            </m:e>
                          </m:rad>
                        </m:den>
                      </m:f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</m:e>
                        <m: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</m:e>
                        <m: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en-US" b="0" i="1" smtClean="0">
                                              <a:solidFill>
                                                <a:schemeClr val="accent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b="0" i="1" smtClean="0">
                                              <a:solidFill>
                                                <a:schemeClr val="accent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𝜃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2.2</m:t>
                          </m:r>
                        </m:e>
                      </m:ra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</m:e>
                        <m: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sub>
                      </m:sSub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b="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7962B3A-F0AB-434D-83F9-A43BDDE1D25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54" t="-144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F41FB8-9AC7-144E-8689-AFDEC8313C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F1C3F-5E7E-8E44-9E8A-62836B1F46EC}" type="slidenum">
              <a:rPr lang="en-US" smtClean="0"/>
              <a:t>32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ounded Rectangle 7">
                <a:extLst>
                  <a:ext uri="{FF2B5EF4-FFF2-40B4-BE49-F238E27FC236}">
                    <a16:creationId xmlns:a16="http://schemas.microsoft.com/office/drawing/2014/main" id="{3CA4B2E3-E03C-E542-9394-E4212D44765D}"/>
                  </a:ext>
                </a:extLst>
              </p:cNvPr>
              <p:cNvSpPr/>
              <p:nvPr/>
            </p:nvSpPr>
            <p:spPr>
              <a:xfrm>
                <a:off x="5902960" y="1140763"/>
                <a:ext cx="4672882" cy="445770"/>
              </a:xfrm>
              <a:prstGeom prst="round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is independent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, …, </m:t>
                    </m:r>
                    <m:sSub>
                      <m:sSubPr>
                        <m:ctrlPr>
                          <a:rPr lang="en-US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" name="Rounded Rectangle 7">
                <a:extLst>
                  <a:ext uri="{FF2B5EF4-FFF2-40B4-BE49-F238E27FC236}">
                    <a16:creationId xmlns:a16="http://schemas.microsoft.com/office/drawing/2014/main" id="{3CA4B2E3-E03C-E542-9394-E4212D44765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2960" y="1140763"/>
                <a:ext cx="4672882" cy="445770"/>
              </a:xfrm>
              <a:prstGeom prst="roundRect">
                <a:avLst/>
              </a:prstGeom>
              <a:blipFill>
                <a:blip r:embed="rId3"/>
                <a:stretch>
                  <a:fillRect b="-108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ounded Rectangle 11">
                <a:extLst>
                  <a:ext uri="{FF2B5EF4-FFF2-40B4-BE49-F238E27FC236}">
                    <a16:creationId xmlns:a16="http://schemas.microsoft.com/office/drawing/2014/main" id="{79D59936-22A2-C342-AE3D-90412BDD06B8}"/>
                  </a:ext>
                </a:extLst>
              </p:cNvPr>
              <p:cNvSpPr/>
              <p:nvPr/>
            </p:nvSpPr>
            <p:spPr>
              <a:xfrm>
                <a:off x="720090" y="5337810"/>
                <a:ext cx="7326630" cy="1051533"/>
              </a:xfrm>
              <a:prstGeom prst="round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Required sample size:  between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𝜅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)</m:t>
                        </m:r>
                      </m:e>
                    </m:func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𝜅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  <a:p>
                <a:pPr algn="ctr"/>
                <a:r>
                  <a:rPr lang="en-US" dirty="0"/>
                  <a:t>(e.g., unit ball arm set -&gt; polynomial dependence on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𝜅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/>
                  <a:t> possible)</a:t>
                </a:r>
              </a:p>
            </p:txBody>
          </p:sp>
        </mc:Choice>
        <mc:Fallback xmlns="">
          <p:sp>
            <p:nvSpPr>
              <p:cNvPr id="12" name="Rounded Rectangle 11">
                <a:extLst>
                  <a:ext uri="{FF2B5EF4-FFF2-40B4-BE49-F238E27FC236}">
                    <a16:creationId xmlns:a16="http://schemas.microsoft.com/office/drawing/2014/main" id="{79D59936-22A2-C342-AE3D-90412BDD06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090" y="5337810"/>
                <a:ext cx="7326630" cy="1051533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3032A76F-EF85-9A42-9A58-56CBD903DD4D}"/>
              </a:ext>
            </a:extLst>
          </p:cNvPr>
          <p:cNvCxnSpPr/>
          <p:nvPr/>
        </p:nvCxnSpPr>
        <p:spPr>
          <a:xfrm flipV="1">
            <a:off x="868680" y="3726180"/>
            <a:ext cx="1040130" cy="16330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C69D791D-7D7C-E44B-959C-FC3791B496C8}"/>
              </a:ext>
            </a:extLst>
          </p:cNvPr>
          <p:cNvCxnSpPr>
            <a:cxnSpLocks/>
          </p:cNvCxnSpPr>
          <p:nvPr/>
        </p:nvCxnSpPr>
        <p:spPr>
          <a:xfrm flipH="1">
            <a:off x="4074160" y="1363648"/>
            <a:ext cx="1828800" cy="0"/>
          </a:xfrm>
          <a:prstGeom prst="straightConnector1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0AC8671-076B-AF46-A2DD-8B3E13776C2E}"/>
                  </a:ext>
                </a:extLst>
              </p:cNvPr>
              <p:cNvSpPr txBox="1"/>
              <p:nvPr/>
            </p:nvSpPr>
            <p:spPr>
              <a:xfrm>
                <a:off x="6092687" y="1630209"/>
                <a:ext cx="3736472" cy="11261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nary>
                        <m:naryPr>
                          <m:chr m:val="∑"/>
                          <m:ctrlPr>
                            <a:rPr lang="en-US" sz="24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4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4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  <m:e>
                          <m:acc>
                            <m:accPr>
                              <m:chr m:val="̇"/>
                              <m:ctrlPr>
                                <a:rPr lang="en-US" sz="24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</m:acc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2400" b="0" i="1" smtClean="0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  <m:sup>
                                  <m:r>
                                    <a:rPr lang="en-US" sz="2400" b="0" i="1" smtClean="0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⊤</m:t>
                                  </m:r>
                                </m:sup>
                              </m:sSubSup>
                              <m:sSup>
                                <m:sSupPr>
                                  <m:ctrlPr>
                                    <a:rPr lang="en-US" sz="2400" b="0" i="1" smtClean="0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</m:e>
                          </m:d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en-US" sz="24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  <m:sup>
                              <m:r>
                                <a:rPr lang="en-US" sz="24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⊤</m:t>
                              </m:r>
                            </m:sup>
                          </m:sSubSup>
                        </m:e>
                      </m:nary>
                    </m:oMath>
                  </m:oMathPara>
                </a14:m>
                <a:endParaRPr 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0AC8671-076B-AF46-A2DD-8B3E13776C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2687" y="1630209"/>
                <a:ext cx="3736472" cy="1126142"/>
              </a:xfrm>
              <a:prstGeom prst="rect">
                <a:avLst/>
              </a:prstGeom>
              <a:blipFill>
                <a:blip r:embed="rId5"/>
                <a:stretch>
                  <a:fillRect t="-103371" b="-1606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599B8C4F-0042-9048-BF36-1BF05C9E546A}"/>
              </a:ext>
            </a:extLst>
          </p:cNvPr>
          <p:cNvSpPr txBox="1"/>
          <p:nvPr/>
        </p:nvSpPr>
        <p:spPr>
          <a:xfrm>
            <a:off x="9829159" y="1962447"/>
            <a:ext cx="34952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(fisher information matrix)</a:t>
            </a:r>
          </a:p>
        </p:txBody>
      </p:sp>
    </p:spTree>
    <p:extLst>
      <p:ext uri="{BB962C8B-B14F-4D97-AF65-F5344CB8AC3E}">
        <p14:creationId xmlns:p14="http://schemas.microsoft.com/office/powerpoint/2010/main" val="368950685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87D47A-0F95-D244-8954-247D7DAEA3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Our prediction error bound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7962B3A-F0AB-434D-83F9-A43BDDE1D25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ln>
                <a:noFill/>
              </a:ln>
            </p:spPr>
            <p:txBody>
              <a:bodyPr>
                <a:normAutofit fontScale="92500" lnSpcReduction="10000"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1: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1: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: fixed design data</a:t>
                </a:r>
                <a:endParaRPr lang="en-US" b="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</m:e>
                      <m:sub>
                        <m:r>
                          <a:rPr lang="en-US" b="0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b="0" dirty="0"/>
                  <a:t>: maximum likelihood estimate (MLE)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</m:acc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≔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d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d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</m:acc>
                    <m:r>
                      <a:rPr lang="en-US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0" dirty="0">
                    <a:solidFill>
                      <a:schemeClr val="accent6"/>
                    </a:solidFill>
                  </a:rPr>
                  <a:t> </a:t>
                </a:r>
                <a:r>
                  <a:rPr lang="en-US" b="0" dirty="0"/>
                  <a:t>: variance of the arm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b="0" dirty="0"/>
                  <a:t>.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≔</m:t>
                    </m:r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  <m:e>
                        <m:acc>
                          <m:accPr>
                            <m:chr m:val="̇"/>
                            <m:ctrlPr>
                              <a:rPr lang="en-US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</m:acc>
                        <m:d>
                          <m:dPr>
                            <m:ctrlPr>
                              <a:rPr lang="en-US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i="1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i="1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sub>
                              <m:sup>
                                <m:r>
                                  <a:rPr lang="en-US" i="1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⊤</m:t>
                                </m:r>
                              </m:sup>
                            </m:sSubSup>
                            <m:sSup>
                              <m:sSupPr>
                                <m:ctrlPr>
                                  <a:rPr lang="en-US" i="1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p>
                                <m:r>
                                  <a:rPr lang="en-US" i="1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</m:e>
                        </m:d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⊤</m:t>
                            </m:r>
                          </m:sup>
                        </m:sSubSup>
                      </m:e>
                    </m:nary>
                  </m:oMath>
                </a14:m>
                <a:r>
                  <a:rPr lang="en-US" dirty="0"/>
                  <a:t> (fisher information matrix)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≔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⊤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𝐴𝑥</m:t>
                        </m:r>
                      </m:e>
                    </m:rad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endParaRPr lang="en-US" sz="800" dirty="0"/>
              </a:p>
              <a:p>
                <a:r>
                  <a:rPr lang="en-US" dirty="0"/>
                  <a:t>Fix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i="1" dirty="0">
                    <a:latin typeface="Cambria Math" panose="02040503050406030204" pitchFamily="18" charset="0"/>
                  </a:rPr>
                  <a:t> 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(test point). Then,</a:t>
                </a:r>
                <a:r>
                  <a:rPr lang="en-US" b="0" dirty="0"/>
                  <a:t> with probability at least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b="0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b="1" dirty="0"/>
                  <a:t>The key</a:t>
                </a:r>
                <a:r>
                  <a:rPr lang="en-US" dirty="0">
                    <a:solidFill>
                      <a:srgbClr val="C00000"/>
                    </a:solidFill>
                  </a:rPr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𝜅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acc>
                          <m:accPr>
                            <m:chr m:val="̇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</m:acc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p>
                              </m:e>
                            </m:d>
                          </m:e>
                        </m:d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exp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d>
                                  <m:dPr>
                                    <m:begChr m:val="‖"/>
                                    <m:endChr m:val="‖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</m:e>
                                      <m:sup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∗</m:t>
                                        </m:r>
                                      </m:sup>
                                    </m:sSup>
                                  </m:e>
                                </m:d>
                              </m:e>
                            </m:d>
                          </m:e>
                        </m:func>
                      </m:e>
                    </m:d>
                  </m:oMath>
                </a14:m>
                <a:r>
                  <a:rPr lang="en-US" dirty="0"/>
                  <a:t> does not appear at all.</a:t>
                </a:r>
              </a:p>
              <a:p>
                <a:endParaRPr lang="en-US" b="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7962B3A-F0AB-434D-83F9-A43BDDE1D25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39" t="-192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F41FB8-9AC7-144E-8689-AFDEC8313C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F1C3F-5E7E-8E44-9E8A-62836B1F46EC}" type="slidenum">
              <a:rPr lang="en-US" smtClean="0"/>
              <a:t>33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ounded Rectangle 7">
                <a:extLst>
                  <a:ext uri="{FF2B5EF4-FFF2-40B4-BE49-F238E27FC236}">
                    <a16:creationId xmlns:a16="http://schemas.microsoft.com/office/drawing/2014/main" id="{3CA4B2E3-E03C-E542-9394-E4212D44765D}"/>
                  </a:ext>
                </a:extLst>
              </p:cNvPr>
              <p:cNvSpPr/>
              <p:nvPr/>
            </p:nvSpPr>
            <p:spPr>
              <a:xfrm>
                <a:off x="5902960" y="1100123"/>
                <a:ext cx="4672882" cy="445770"/>
              </a:xfrm>
              <a:prstGeom prst="round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is independent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, …, </m:t>
                    </m:r>
                    <m:sSub>
                      <m:sSubPr>
                        <m:ctrlPr>
                          <a:rPr lang="en-US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" name="Rounded Rectangle 7">
                <a:extLst>
                  <a:ext uri="{FF2B5EF4-FFF2-40B4-BE49-F238E27FC236}">
                    <a16:creationId xmlns:a16="http://schemas.microsoft.com/office/drawing/2014/main" id="{3CA4B2E3-E03C-E542-9394-E4212D44765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2960" y="1100123"/>
                <a:ext cx="4672882" cy="445770"/>
              </a:xfrm>
              <a:prstGeom prst="roundRect">
                <a:avLst/>
              </a:prstGeom>
              <a:blipFill>
                <a:blip r:embed="rId3"/>
                <a:stretch>
                  <a:fillRect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C69D791D-7D7C-E44B-959C-FC3791B496C8}"/>
              </a:ext>
            </a:extLst>
          </p:cNvPr>
          <p:cNvCxnSpPr>
            <a:cxnSpLocks/>
          </p:cNvCxnSpPr>
          <p:nvPr/>
        </p:nvCxnSpPr>
        <p:spPr>
          <a:xfrm flipH="1">
            <a:off x="4074160" y="1323008"/>
            <a:ext cx="1828800" cy="0"/>
          </a:xfrm>
          <a:prstGeom prst="straightConnector1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88B28FEF-78F1-144A-8DD8-CB05B5E89CD5}"/>
                  </a:ext>
                </a:extLst>
              </p:cNvPr>
              <p:cNvSpPr txBox="1"/>
              <p:nvPr/>
            </p:nvSpPr>
            <p:spPr>
              <a:xfrm>
                <a:off x="1365600" y="4182043"/>
                <a:ext cx="9239452" cy="7861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limLow>
                        <m:limLowPr>
                          <m:ctrlPr>
                            <a:rPr lang="en-US" sz="24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sz="240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max</m:t>
                          </m:r>
                        </m:e>
                        <m:lim>
                          <m:r>
                            <a:rPr lang="en-US" sz="24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4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=1..</m:t>
                          </m:r>
                          <m:r>
                            <a:rPr lang="en-US" sz="24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lim>
                      </m:limLow>
                      <m:sSubSup>
                        <m:sSubSupPr>
                          <m:ctrlPr>
                            <a:rPr lang="en-US" sz="24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sz="24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24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i="1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400" i="1">
                                          <a:solidFill>
                                            <a:schemeClr val="tx1">
                                              <a:lumMod val="75000"/>
                                              <a:lumOff val="2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i="1">
                                          <a:solidFill>
                                            <a:schemeClr val="tx1">
                                              <a:lumMod val="75000"/>
                                              <a:lumOff val="2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  <m:sup>
                                      <m:r>
                                        <a:rPr lang="en-US" sz="2400" i="1">
                                          <a:solidFill>
                                            <a:schemeClr val="tx1">
                                              <a:lumMod val="75000"/>
                                              <a:lumOff val="2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en-US" sz="24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sub>
                        <m:sup>
                          <m:r>
                            <a:rPr lang="en-US" sz="24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2400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≲</m:t>
                      </m:r>
                      <m:f>
                        <m:fPr>
                          <m:ctrlPr>
                            <a:rPr lang="en-US" sz="24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den>
                      </m:f>
                      <m:r>
                        <a:rPr lang="en-US" sz="2400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    ⟹    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4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⊤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24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sz="2400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400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sz="24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 −</m:t>
                              </m:r>
                              <m:sSup>
                                <m:sSupPr>
                                  <m:ctrlPr>
                                    <a:rPr lang="en-US" sz="2400" i="1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</m:e>
                          </m:d>
                        </m:e>
                      </m:d>
                      <m:r>
                        <a:rPr lang="en-US" sz="2400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≲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sz="24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  <m:sub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24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i="1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400" i="1">
                                          <a:solidFill>
                                            <a:schemeClr val="tx1">
                                              <a:lumMod val="75000"/>
                                              <a:lumOff val="2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i="1">
                                          <a:solidFill>
                                            <a:schemeClr val="tx1">
                                              <a:lumMod val="75000"/>
                                              <a:lumOff val="2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  <m:sup>
                                      <m:r>
                                        <a:rPr lang="en-US" sz="2400" i="1">
                                          <a:solidFill>
                                            <a:schemeClr val="tx1">
                                              <a:lumMod val="75000"/>
                                              <a:lumOff val="2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en-US" sz="24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sub>
                      </m:sSub>
                      <m:rad>
                        <m:radPr>
                          <m:degHide m:val="on"/>
                          <m:ctrlPr>
                            <a:rPr lang="en-US" sz="24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unc>
                            <m:funcPr>
                              <m:ctrlPr>
                                <a:rPr lang="en-US" sz="24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40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2400" i="1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1/</m:t>
                                  </m:r>
                                  <m:r>
                                    <a:rPr lang="en-US" sz="2400" b="0" i="1" smtClean="0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𝛿</m:t>
                                  </m:r>
                                </m:e>
                              </m:d>
                            </m:e>
                          </m:func>
                        </m:e>
                      </m:rad>
                    </m:oMath>
                  </m:oMathPara>
                </a14:m>
                <a:endParaRPr 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88B28FEF-78F1-144A-8DD8-CB05B5E89C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5600" y="4182043"/>
                <a:ext cx="9239452" cy="786177"/>
              </a:xfrm>
              <a:prstGeom prst="rect">
                <a:avLst/>
              </a:prstGeom>
              <a:blipFill>
                <a:blip r:embed="rId4"/>
                <a:stretch>
                  <a:fillRect b="-63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44C90230-1DC0-284B-9EA2-62AF8BEED8EF}"/>
                  </a:ext>
                </a:extLst>
              </p:cNvPr>
              <p:cNvSpPr/>
              <p:nvPr/>
            </p:nvSpPr>
            <p:spPr>
              <a:xfrm>
                <a:off x="843280" y="5014198"/>
                <a:ext cx="9509760" cy="6328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and     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∀</m:t>
                    </m:r>
                    <m:sSup>
                      <m:sSupPr>
                        <m:ctrlPr>
                          <a:rPr lang="en-US" sz="24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4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4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sz="24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  <m:r>
                      <a:rPr lang="en-US" sz="24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sz="2400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400" i="1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400" i="1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</m:d>
                      </m:e>
                      <m:sub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sSup>
                          <m:sSupPr>
                            <m:ctrlPr>
                              <a:rPr lang="en-US" sz="2400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400" i="1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400" i="1" smtClean="0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en-US" sz="2400" i="1">
                                            <a:solidFill>
                                              <a:schemeClr val="accent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400" i="1">
                                            <a:solidFill>
                                              <a:schemeClr val="accent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2400" i="1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sz="2400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sub>
                    </m:sSub>
                    <m:r>
                      <a:rPr lang="en-US" altLang="ko-KR" sz="24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ko-KR" sz="2400" b="0" i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altLang="ko-KR" sz="24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lang="en-US" sz="2400" i="1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2400" i="1">
                                        <a:solidFill>
                                          <a:schemeClr val="tx1">
                                            <a:lumMod val="75000"/>
                                            <a:lumOff val="2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i="1">
                                        <a:solidFill>
                                          <a:schemeClr val="tx1">
                                            <a:lumMod val="75000"/>
                                            <a:lumOff val="2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2400" i="1">
                                        <a:solidFill>
                                          <a:schemeClr val="tx1">
                                            <a:lumMod val="75000"/>
                                            <a:lumOff val="2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</m:e>
                            </m:d>
                          </m:e>
                          <m:sub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e>
                              <m:sub>
                                <m:r>
                                  <a:rPr lang="en-US" sz="2400" i="1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  <m:sSup>
                              <m:sSupPr>
                                <m:ctrlPr>
                                  <a:rPr lang="en-US" sz="2400" i="1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2400" i="1">
                                        <a:solidFill>
                                          <a:schemeClr val="tx1">
                                            <a:lumMod val="75000"/>
                                            <a:lumOff val="2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sz="2400" i="1">
                                            <a:solidFill>
                                              <a:schemeClr val="tx1">
                                                <a:lumMod val="75000"/>
                                                <a:lumOff val="2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400" i="1">
                                            <a:solidFill>
                                              <a:schemeClr val="tx1">
                                                <a:lumMod val="75000"/>
                                                <a:lumOff val="2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</m:e>
                                      <m:sup>
                                        <m:r>
                                          <a:rPr lang="en-US" sz="2400" i="1">
                                            <a:solidFill>
                                              <a:schemeClr val="tx1">
                                                <a:lumMod val="75000"/>
                                                <a:lumOff val="2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∗</m:t>
                                        </m:r>
                                      </m:sup>
                                    </m:sSup>
                                  </m:e>
                                </m:d>
                              </m:e>
                              <m:sup>
                                <m:r>
                                  <a:rPr lang="en-US" sz="2400" i="1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</m:sub>
                        </m:sSub>
                      </m:e>
                    </m:d>
                  </m:oMath>
                </a14:m>
                <a:endParaRPr 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44C90230-1DC0-284B-9EA2-62AF8BEED8E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280" y="5014198"/>
                <a:ext cx="9509760" cy="632866"/>
              </a:xfrm>
              <a:prstGeom prst="rect">
                <a:avLst/>
              </a:prstGeom>
              <a:blipFill>
                <a:blip r:embed="rId5"/>
                <a:stretch>
                  <a:fillRect l="-933" t="-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67669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B139D5-E121-C446-9A8D-1A8212C883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Algorithm (sketch)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F244329-D3D1-1F42-9C8B-A3BBA10380B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Perform initial sampling to compute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satisfying the warmup condition</a:t>
                </a:r>
              </a:p>
              <a:p>
                <a:r>
                  <a:rPr lang="en-US" dirty="0"/>
                  <a:t>While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𝒳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&gt;1</m:t>
                    </m:r>
                  </m:oMath>
                </a14:m>
                <a:endParaRPr lang="en-US" b="0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←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arg</m:t>
                        </m:r>
                      </m:fName>
                      <m:e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min</m:t>
                                </m:r>
                              </m:e>
                              <m:li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Δ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𝒵</m:t>
                                    </m:r>
                                  </m:sub>
                                </m:sSub>
                              </m:lim>
                            </m:limLow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≔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p>
                            </m:sSup>
                            <m:func>
                              <m:func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limLow>
                                  <m:limLow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limLow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max</m:t>
                                    </m:r>
                                  </m:e>
                                  <m:lim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p>
                                      <m:sSup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  <m:sup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∈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𝒳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sub>
                                    </m:sSub>
                                  </m:lim>
                                </m:limLow>
                              </m:fName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d>
                                      <m:dPr>
                                        <m:begChr m:val="‖"/>
                                        <m:endChr m:val="‖"/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 −</m:t>
                                        </m:r>
                                        <m:sSup>
                                          <m:sSupPr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𝑧</m:t>
                                            </m:r>
                                          </m:e>
                                          <m:sup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′</m:t>
                                            </m:r>
                                          </m:sup>
                                        </m:sSup>
                                      </m:e>
                                    </m:d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𝐻</m:t>
                                    </m:r>
                                    <m:sSup>
                                      <m:sSup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𝜆</m:t>
                                            </m:r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, </m:t>
                                            </m:r>
                                            <m:sSup>
                                              <m:sSupPr>
                                                <m:ctrlPr>
                                                  <a:rPr lang="en-US" i="1" smtClean="0">
                                                    <a:solidFill>
                                                      <a:schemeClr val="accent2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r>
                                                  <a:rPr lang="en-US" i="1">
                                                    <a:solidFill>
                                                      <a:schemeClr val="accent2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𝜃</m:t>
                                                </m:r>
                                              </m:e>
                                              <m:sup>
                                                <m:r>
                                                  <a:rPr lang="en-US" i="1">
                                                    <a:solidFill>
                                                      <a:schemeClr val="accent2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∗</m:t>
                                                </m:r>
                                              </m:sup>
                                            </m:sSup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sup>
                                    </m:s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e>
                            </m:func>
                            <m:r>
                              <m:rPr>
                                <m:nor/>
                              </m:rPr>
                              <a:rPr lang="en-US" dirty="0"/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e>
                        </m:func>
                      </m:e>
                    </m:func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←</m:t>
                    </m:r>
                    <m:d>
                      <m:dPr>
                        <m:begChr m:val="⌈"/>
                        <m:endChr m:val="⌉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e>
                        </m:d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𝛿</m:t>
                                    </m:r>
                                  </m:den>
                                </m:f>
                              </m:e>
                            </m:d>
                          </m:e>
                        </m:func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𝐑𝐨𝐮𝐧𝐝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Pull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dirty="0"/>
                  <a:t> and receive rewards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∈{0,1}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Compute the MLE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/>
                  <a:t> with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sup>
                    </m:sSubSup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𝒳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←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𝒳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∖{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𝒳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⊤</m:t>
                            </m:r>
                          </m:sup>
                        </m:sSup>
                        <m:acc>
                          <m:accPr>
                            <m:chr m:val="̂"/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&lt;</m:t>
                    </m:r>
                    <m:func>
                      <m:func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dirty="0" smtClean="0"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sSup>
                              <m:sSupPr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∈</m:t>
                            </m:r>
                            <m:sSub>
                              <m:sSubPr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𝒳</m:t>
                                </m:r>
                              </m:e>
                              <m:sub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lim>
                        </m:limLow>
                      </m:fName>
                      <m: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p>
                              <m:sSupPr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′⊤</m:t>
                                </m:r>
                              </m:sup>
                            </m:sSup>
                            <m:acc>
                              <m:accPr>
                                <m:chr m:val="̂"/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</m:acc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func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−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F244329-D3D1-1F42-9C8B-A3BBA10380B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47" t="-12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D15493-0E1E-BB4C-BAD9-4D17757894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F1C3F-5E7E-8E44-9E8A-62836B1F46EC}" type="slidenum">
              <a:rPr lang="en-US" smtClean="0"/>
              <a:t>34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86201C5-3A8D-C643-A147-7407A9838D7F}"/>
                  </a:ext>
                </a:extLst>
              </p:cNvPr>
              <p:cNvSpPr txBox="1"/>
              <p:nvPr/>
            </p:nvSpPr>
            <p:spPr>
              <a:xfrm>
                <a:off x="4775226" y="2671778"/>
                <a:ext cx="7491090" cy="6669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0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</m:d>
                      <m:r>
                        <a:rPr lang="en-US" sz="2000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≔</m:t>
                      </m:r>
                      <m:func>
                        <m:funcPr>
                          <m:ctrlPr>
                            <a:rPr lang="en-US" sz="20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max</m:t>
                          </m:r>
                        </m:fName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20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000" i="1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p>
                              </m:sSup>
                              <m:func>
                                <m:funcPr>
                                  <m:ctrlPr>
                                    <a:rPr lang="en-US" sz="2000" i="1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limLow>
                                    <m:limLowPr>
                                      <m:ctrlPr>
                                        <a:rPr lang="en-US" sz="2000" i="1">
                                          <a:solidFill>
                                            <a:schemeClr val="tx1">
                                              <a:lumMod val="75000"/>
                                              <a:lumOff val="2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limLow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000">
                                          <a:solidFill>
                                            <a:schemeClr val="tx1">
                                              <a:lumMod val="75000"/>
                                              <a:lumOff val="2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max</m:t>
                                      </m:r>
                                    </m:e>
                                    <m:lim>
                                      <m:r>
                                        <a:rPr lang="en-US" sz="2000" b="0" i="1" smtClean="0">
                                          <a:solidFill>
                                            <a:schemeClr val="tx1">
                                              <a:lumMod val="75000"/>
                                              <a:lumOff val="2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sz="2000" i="1">
                                          <a:solidFill>
                                            <a:schemeClr val="tx1">
                                              <a:lumMod val="75000"/>
                                              <a:lumOff val="2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sSup>
                                        <m:sSupPr>
                                          <m:ctrlPr>
                                            <a:rPr lang="en-US" sz="2000" i="1">
                                              <a:solidFill>
                                                <a:schemeClr val="tx1">
                                                  <a:lumMod val="75000"/>
                                                  <a:lumOff val="2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000" b="0" i="1" smtClean="0">
                                              <a:solidFill>
                                                <a:schemeClr val="tx1">
                                                  <a:lumMod val="75000"/>
                                                  <a:lumOff val="2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lang="en-US" sz="2000" i="1">
                                              <a:solidFill>
                                                <a:schemeClr val="tx1">
                                                  <a:lumMod val="75000"/>
                                                  <a:lumOff val="2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  <m:r>
                                        <a:rPr lang="en-US" sz="2000" i="1">
                                          <a:solidFill>
                                            <a:schemeClr val="tx1">
                                              <a:lumMod val="75000"/>
                                              <a:lumOff val="2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∈</m:t>
                                      </m:r>
                                      <m:sSub>
                                        <m:sSubPr>
                                          <m:ctrlPr>
                                            <a:rPr lang="en-US" sz="2000" i="1">
                                              <a:solidFill>
                                                <a:schemeClr val="tx1">
                                                  <a:lumMod val="75000"/>
                                                  <a:lumOff val="2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i="1">
                                              <a:solidFill>
                                                <a:schemeClr val="tx1">
                                                  <a:lumMod val="75000"/>
                                                  <a:lumOff val="2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𝒳</m:t>
                                          </m:r>
                                        </m:e>
                                        <m:sub>
                                          <m:r>
                                            <a:rPr lang="en-US" sz="2000" i="1">
                                              <a:solidFill>
                                                <a:schemeClr val="tx1">
                                                  <a:lumMod val="75000"/>
                                                  <a:lumOff val="2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sub>
                                      </m:sSub>
                                    </m:lim>
                                  </m:limLow>
                                </m:fName>
                                <m:e>
                                  <m:sSubSup>
                                    <m:sSubSupPr>
                                      <m:ctrlPr>
                                        <a:rPr lang="en-US" sz="2000" i="1">
                                          <a:solidFill>
                                            <a:schemeClr val="tx1">
                                              <a:lumMod val="75000"/>
                                              <a:lumOff val="2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d>
                                        <m:dPr>
                                          <m:begChr m:val="‖"/>
                                          <m:endChr m:val="‖"/>
                                          <m:ctrlPr>
                                            <a:rPr lang="en-US" sz="2000" i="1">
                                              <a:solidFill>
                                                <a:schemeClr val="tx1">
                                                  <a:lumMod val="75000"/>
                                                  <a:lumOff val="2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000" b="0" i="1" smtClean="0">
                                              <a:solidFill>
                                                <a:schemeClr val="tx1">
                                                  <a:lumMod val="75000"/>
                                                  <a:lumOff val="2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  <m:r>
                                            <a:rPr lang="en-US" sz="2000" i="1">
                                              <a:solidFill>
                                                <a:schemeClr val="tx1">
                                                  <a:lumMod val="75000"/>
                                                  <a:lumOff val="2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 −</m:t>
                                          </m:r>
                                          <m:sSup>
                                            <m:sSupPr>
                                              <m:ctrlPr>
                                                <a:rPr lang="en-US" sz="2000" i="1">
                                                  <a:solidFill>
                                                    <a:schemeClr val="tx1">
                                                      <a:lumMod val="75000"/>
                                                      <a:lumOff val="25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sz="2000" b="0" i="1" smtClean="0">
                                                  <a:solidFill>
                                                    <a:schemeClr val="tx1">
                                                      <a:lumMod val="75000"/>
                                                      <a:lumOff val="25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sz="2000" i="1">
                                                  <a:solidFill>
                                                    <a:schemeClr val="tx1">
                                                      <a:lumMod val="75000"/>
                                                      <a:lumOff val="25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′</m:t>
                                              </m:r>
                                            </m:sup>
                                          </m:sSup>
                                        </m:e>
                                      </m:d>
                                    </m:e>
                                    <m:sub>
                                      <m:r>
                                        <a:rPr lang="en-US" sz="2000" i="1">
                                          <a:solidFill>
                                            <a:schemeClr val="tx1">
                                              <a:lumMod val="75000"/>
                                              <a:lumOff val="2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𝐻</m:t>
                                      </m:r>
                                      <m:sSup>
                                        <m:sSupPr>
                                          <m:ctrlPr>
                                            <a:rPr lang="en-US" sz="2000" i="1">
                                              <a:solidFill>
                                                <a:schemeClr val="tx1">
                                                  <a:lumMod val="75000"/>
                                                  <a:lumOff val="2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d>
                                            <m:dPr>
                                              <m:ctrlPr>
                                                <a:rPr lang="en-US" sz="2000" i="1">
                                                  <a:solidFill>
                                                    <a:schemeClr val="tx1">
                                                      <a:lumMod val="75000"/>
                                                      <a:lumOff val="25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sz="2000" i="1">
                                                  <a:solidFill>
                                                    <a:schemeClr val="tx1">
                                                      <a:lumMod val="75000"/>
                                                      <a:lumOff val="25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𝜆</m:t>
                                              </m:r>
                                              <m:r>
                                                <a:rPr lang="en-US" sz="2000" i="1">
                                                  <a:solidFill>
                                                    <a:schemeClr val="tx1">
                                                      <a:lumMod val="75000"/>
                                                      <a:lumOff val="25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, </m:t>
                                              </m:r>
                                              <m:sSub>
                                                <m:sSubPr>
                                                  <m:ctrlPr>
                                                    <a:rPr lang="en-US" sz="2000" b="0" i="1" smtClean="0">
                                                      <a:solidFill>
                                                        <a:schemeClr val="accent2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acc>
                                                    <m:accPr>
                                                      <m:chr m:val="̂"/>
                                                      <m:ctrlPr>
                                                        <a:rPr lang="en-US" sz="2000" b="0" i="1" smtClean="0">
                                                          <a:solidFill>
                                                            <a:schemeClr val="accent2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accPr>
                                                    <m:e>
                                                      <m:r>
                                                        <a:rPr lang="en-US" sz="2000" b="0" i="1" smtClean="0">
                                                          <a:solidFill>
                                                            <a:schemeClr val="accent2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𝜃</m:t>
                                                      </m:r>
                                                    </m:e>
                                                  </m:acc>
                                                </m:e>
                                                <m:sub>
                                                  <m:r>
                                                    <a:rPr lang="en-US" sz="2000" b="0" i="1" smtClean="0">
                                                      <a:solidFill>
                                                        <a:schemeClr val="accent2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𝑘</m:t>
                                                  </m:r>
                                                  <m:r>
                                                    <a:rPr lang="en-US" sz="2000" b="0" i="1" smtClean="0">
                                                      <a:solidFill>
                                                        <a:schemeClr val="accent2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−1</m:t>
                                                  </m:r>
                                                </m:sub>
                                              </m:sSub>
                                            </m:e>
                                          </m:d>
                                        </m:e>
                                        <m:sup>
                                          <m:r>
                                            <a:rPr lang="en-US" sz="2000" i="1">
                                              <a:solidFill>
                                                <a:schemeClr val="tx1">
                                                  <a:lumMod val="75000"/>
                                                  <a:lumOff val="2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−1</m:t>
                                          </m:r>
                                        </m:sup>
                                      </m:sSup>
                                      <m:r>
                                        <a:rPr lang="en-US" sz="2000" i="1">
                                          <a:solidFill>
                                            <a:schemeClr val="tx1">
                                              <a:lumMod val="75000"/>
                                              <a:lumOff val="2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</m:sub>
                                    <m:sup>
                                      <m:r>
                                        <a:rPr lang="en-US" sz="2000" i="1">
                                          <a:solidFill>
                                            <a:schemeClr val="tx1">
                                              <a:lumMod val="75000"/>
                                              <a:lumOff val="2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e>
                              </m:func>
                              <m:r>
                                <a:rPr lang="en-US" sz="20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sz="20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20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limLow>
                                <m:limLowPr>
                                  <m:ctrlPr>
                                    <a:rPr lang="en-US" sz="2000" i="1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000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max</m:t>
                                  </m:r>
                                </m:e>
                                <m:lim>
                                  <m:r>
                                    <a:rPr lang="en-US" sz="2000" b="0" i="1" smtClean="0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  <m:r>
                                    <a:rPr lang="en-US" sz="2000" b="0" i="1" smtClean="0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∈</m:t>
                                  </m:r>
                                  <m:r>
                                    <a:rPr lang="en-US" sz="2000" b="0" i="1" smtClean="0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𝒵</m:t>
                                  </m:r>
                                </m:lim>
                              </m:limLow>
                              <m:sSubSup>
                                <m:sSubSupPr>
                                  <m:ctrlPr>
                                    <a:rPr lang="en-US" sz="2000" i="1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d>
                                    <m:dPr>
                                      <m:begChr m:val="‖"/>
                                      <m:endChr m:val="‖"/>
                                      <m:ctrlPr>
                                        <a:rPr lang="en-US" sz="2000" i="1">
                                          <a:solidFill>
                                            <a:schemeClr val="tx1">
                                              <a:lumMod val="75000"/>
                                              <a:lumOff val="2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chemeClr val="tx1">
                                              <a:lumMod val="75000"/>
                                              <a:lumOff val="2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</m:d>
                                </m:e>
                                <m:sub>
                                  <m:r>
                                    <a:rPr lang="en-US" sz="2000" b="0" i="1" smtClean="0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  <m:sSup>
                                    <m:sSupPr>
                                      <m:ctrlPr>
                                        <a:rPr lang="en-US" sz="2000" i="1">
                                          <a:solidFill>
                                            <a:schemeClr val="tx1">
                                              <a:lumMod val="75000"/>
                                              <a:lumOff val="2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sz="2000" i="1">
                                              <a:solidFill>
                                                <a:schemeClr val="tx1">
                                                  <a:lumMod val="75000"/>
                                                  <a:lumOff val="2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000" b="0" i="1" smtClean="0">
                                              <a:solidFill>
                                                <a:schemeClr val="tx1">
                                                  <a:lumMod val="75000"/>
                                                  <a:lumOff val="2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𝜆</m:t>
                                          </m:r>
                                          <m:r>
                                            <a:rPr lang="en-US" sz="2000" b="0" i="1" smtClean="0">
                                              <a:solidFill>
                                                <a:schemeClr val="tx1">
                                                  <a:lumMod val="75000"/>
                                                  <a:lumOff val="2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sz="2000" i="1">
                                                  <a:solidFill>
                                                    <a:schemeClr val="tx1">
                                                      <a:lumMod val="75000"/>
                                                      <a:lumOff val="25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acc>
                                                <m:accPr>
                                                  <m:chr m:val="̂"/>
                                                  <m:ctrlPr>
                                                    <a:rPr lang="en-US" sz="2000" i="1">
                                                      <a:solidFill>
                                                        <a:schemeClr val="tx1">
                                                          <a:lumMod val="75000"/>
                                                          <a:lumOff val="25000"/>
                                                        </a:schemeClr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accPr>
                                                <m:e>
                                                  <m:r>
                                                    <a:rPr lang="en-US" sz="2000" i="1">
                                                      <a:solidFill>
                                                        <a:schemeClr val="tx1">
                                                          <a:lumMod val="75000"/>
                                                          <a:lumOff val="25000"/>
                                                        </a:schemeClr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𝜃</m:t>
                                                  </m:r>
                                                </m:e>
                                              </m:acc>
                                            </m:e>
                                            <m:sub>
                                              <m:r>
                                                <a:rPr lang="en-US" sz="2000" i="1">
                                                  <a:solidFill>
                                                    <a:schemeClr val="tx1">
                                                      <a:lumMod val="75000"/>
                                                      <a:lumOff val="25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𝑘</m:t>
                                              </m:r>
                                              <m:r>
                                                <a:rPr lang="en-US" sz="2000" i="1">
                                                  <a:solidFill>
                                                    <a:schemeClr val="tx1">
                                                      <a:lumMod val="75000"/>
                                                      <a:lumOff val="25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−1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2000" i="1">
                                          <a:solidFill>
                                            <a:schemeClr val="tx1">
                                              <a:lumMod val="75000"/>
                                              <a:lumOff val="2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sup>
                                  </m:sSup>
                                </m:sub>
                                <m:sup>
                                  <m:r>
                                    <a:rPr lang="en-US" sz="2000" i="1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d>
                        </m:e>
                      </m:func>
                    </m:oMath>
                  </m:oMathPara>
                </a14:m>
                <a:endParaRPr 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86201C5-3A8D-C643-A147-7407A9838D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5226" y="2671778"/>
                <a:ext cx="7491090" cy="666914"/>
              </a:xfrm>
              <a:prstGeom prst="rect">
                <a:avLst/>
              </a:prstGeom>
              <a:blipFill>
                <a:blip r:embed="rId3"/>
                <a:stretch>
                  <a:fillRect b="-3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746EB953-57FD-0346-913D-F2DF460AB72D}"/>
              </a:ext>
            </a:extLst>
          </p:cNvPr>
          <p:cNvSpPr txBox="1"/>
          <p:nvPr/>
        </p:nvSpPr>
        <p:spPr>
          <a:xfrm>
            <a:off x="9233452" y="3761202"/>
            <a:ext cx="25202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Warmup condition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AB6874D-D634-804F-ACE2-14395086EEC3}"/>
              </a:ext>
            </a:extLst>
          </p:cNvPr>
          <p:cNvCxnSpPr>
            <a:stCxn id="7" idx="0"/>
          </p:cNvCxnSpPr>
          <p:nvPr/>
        </p:nvCxnSpPr>
        <p:spPr>
          <a:xfrm flipV="1">
            <a:off x="10493573" y="3338692"/>
            <a:ext cx="111479" cy="4225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ounded Rectangle 7">
                <a:extLst>
                  <a:ext uri="{FF2B5EF4-FFF2-40B4-BE49-F238E27FC236}">
                    <a16:creationId xmlns:a16="http://schemas.microsoft.com/office/drawing/2014/main" id="{95A12AD9-4B22-2F44-9651-4CCBB25F00A3}"/>
                  </a:ext>
                </a:extLst>
              </p:cNvPr>
              <p:cNvSpPr/>
              <p:nvPr/>
            </p:nvSpPr>
            <p:spPr>
              <a:xfrm>
                <a:off x="6640830" y="331470"/>
                <a:ext cx="5200650" cy="763352"/>
              </a:xfrm>
              <a:prstGeom prst="round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limLow>
                        <m:limLowPr>
                          <m:ctrlPr>
                            <a:rPr lang="en-US" sz="1400" i="1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sz="140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max</m:t>
                          </m:r>
                        </m:e>
                        <m:lim>
                          <m:r>
                            <a:rPr lang="en-US" sz="1400" i="1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1400" i="1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=1..</m:t>
                          </m:r>
                          <m:r>
                            <a:rPr lang="en-US" sz="1400" i="1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lim>
                      </m:limLow>
                      <m:sSubSup>
                        <m:sSubSupPr>
                          <m:ctrlPr>
                            <a:rPr lang="en-US" sz="1400" i="1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sz="1400" i="1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400" i="1">
                                      <a:solidFill>
                                        <a:schemeClr val="accent5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i="1">
                                      <a:solidFill>
                                        <a:schemeClr val="accent5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1400" i="1">
                                      <a:solidFill>
                                        <a:schemeClr val="accent5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sSub>
                            <m:sSubPr>
                              <m:ctrlPr>
                                <a:rPr lang="en-US" sz="1400" i="1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sz="1400" i="1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1400" i="1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400" i="1">
                                      <a:solidFill>
                                        <a:schemeClr val="accent5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1400" i="1">
                                          <a:solidFill>
                                            <a:schemeClr val="accent5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400" i="1">
                                          <a:solidFill>
                                            <a:schemeClr val="accent5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  <m:sup>
                                      <m:r>
                                        <a:rPr lang="en-US" sz="1400" i="1">
                                          <a:solidFill>
                                            <a:schemeClr val="accent5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en-US" sz="1400" i="1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sub>
                        <m:sup>
                          <m:r>
                            <a:rPr lang="en-US" sz="1400" i="1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1400" i="1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≲</m:t>
                      </m:r>
                      <m:f>
                        <m:fPr>
                          <m:ctrlPr>
                            <a:rPr lang="en-US" sz="1400" i="1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i="1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den>
                      </m:f>
                      <m:r>
                        <a:rPr lang="en-US" sz="1400" i="1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1400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⇒   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4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14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4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⊤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14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400" i="1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sz="1400" i="1">
                                          <a:solidFill>
                                            <a:schemeClr val="tx1">
                                              <a:lumMod val="75000"/>
                                              <a:lumOff val="2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1400" i="1">
                                          <a:solidFill>
                                            <a:schemeClr val="tx1">
                                              <a:lumMod val="75000"/>
                                              <a:lumOff val="2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1400" i="1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sz="14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 −</m:t>
                              </m:r>
                              <m:sSup>
                                <m:sSupPr>
                                  <m:ctrlPr>
                                    <a:rPr lang="en-US" sz="1400" i="1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</m:e>
                          </m:d>
                        </m:e>
                      </m:d>
                      <m:r>
                        <a:rPr lang="en-US" sz="1400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≲</m:t>
                      </m:r>
                      <m:sSub>
                        <m:sSubPr>
                          <m:ctrlPr>
                            <a:rPr lang="en-US" sz="14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sz="14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  <m:sub>
                          <m:sSub>
                            <m:sSubPr>
                              <m:ctrlPr>
                                <a:rPr lang="en-US" sz="14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sz="14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14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400" i="1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1400" i="1">
                                          <a:solidFill>
                                            <a:schemeClr val="tx1">
                                              <a:lumMod val="75000"/>
                                              <a:lumOff val="2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400" i="1">
                                          <a:solidFill>
                                            <a:schemeClr val="tx1">
                                              <a:lumMod val="75000"/>
                                              <a:lumOff val="2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  <m:sup>
                                      <m:r>
                                        <a:rPr lang="en-US" sz="1400" i="1">
                                          <a:solidFill>
                                            <a:schemeClr val="tx1">
                                              <a:lumMod val="75000"/>
                                              <a:lumOff val="2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en-US" sz="14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sub>
                      </m:sSub>
                      <m:rad>
                        <m:radPr>
                          <m:degHide m:val="on"/>
                          <m:ctrlPr>
                            <a:rPr lang="en-US" sz="14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unc>
                            <m:funcPr>
                              <m:ctrlPr>
                                <a:rPr lang="en-US" sz="14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40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1400" i="1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1400" i="1">
                                          <a:solidFill>
                                            <a:schemeClr val="tx1">
                                              <a:lumMod val="75000"/>
                                              <a:lumOff val="2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400" i="1">
                                          <a:solidFill>
                                            <a:schemeClr val="tx1">
                                              <a:lumMod val="75000"/>
                                              <a:lumOff val="2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sz="1400" i="1">
                                          <a:solidFill>
                                            <a:schemeClr val="tx1">
                                              <a:lumMod val="75000"/>
                                              <a:lumOff val="2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𝛿</m:t>
                                      </m:r>
                                    </m:den>
                                  </m:f>
                                </m:e>
                              </m:d>
                            </m:e>
                          </m:func>
                        </m:e>
                      </m:rad>
                    </m:oMath>
                  </m:oMathPara>
                </a14:m>
                <a:endPara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" name="Rounded Rectangle 7">
                <a:extLst>
                  <a:ext uri="{FF2B5EF4-FFF2-40B4-BE49-F238E27FC236}">
                    <a16:creationId xmlns:a16="http://schemas.microsoft.com/office/drawing/2014/main" id="{95A12AD9-4B22-2F44-9651-4CCBB25F00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0830" y="331470"/>
                <a:ext cx="5200650" cy="763352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4036439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963EDB-4C68-5B4A-B7FF-EFEB12E8C7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 problem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A7BAC60-1B5F-4F49-9247-2FD8DFA1E7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Tightness of our warmup condition </a:t>
                </a:r>
                <a:r>
                  <a:rPr lang="en-US" dirty="0" err="1"/>
                  <a:t>w.r.t.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𝜅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?</a:t>
                </a:r>
              </a:p>
              <a:p>
                <a:r>
                  <a:rPr lang="en-US" dirty="0"/>
                  <a:t>Should be unavoidable in the worst case..</a:t>
                </a:r>
              </a:p>
              <a:p>
                <a:r>
                  <a:rPr lang="en-US" dirty="0"/>
                  <a:t>Q: can we avoid it whenever possible (i.e., instance-wise guarantees)?</a:t>
                </a:r>
              </a:p>
              <a:p>
                <a:r>
                  <a:rPr lang="en-US" dirty="0"/>
                  <a:t>In 1d, yes, it is possible (ongoing work)</a:t>
                </a:r>
              </a:p>
              <a:p>
                <a:pPr lvl="1"/>
                <a:r>
                  <a:rPr lang="en-US" dirty="0"/>
                  <a:t>Turns out, pulling the arm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1/|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dirty="0"/>
                  <a:t> is optimal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A7BAC60-1B5F-4F49-9247-2FD8DFA1E7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54" t="-14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0F04C0-AA74-094E-825F-5546BB007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F1C3F-5E7E-8E44-9E8A-62836B1F46EC}" type="slidenum">
              <a:rPr lang="en-US" smtClean="0"/>
              <a:t>35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09CEDF9-4F2A-8E4E-A599-C5D15D9820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5680" y="3761202"/>
            <a:ext cx="5585460" cy="2442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558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0C8B01-6846-7B46-A11C-28C83F17D1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TL;DR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ED73BF1-2E5E-8E4A-892B-3D8DAC58D55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Formulated as bandit problems</a:t>
                </a:r>
              </a:p>
              <a:p>
                <a:r>
                  <a:rPr lang="en-US" dirty="0"/>
                  <a:t>Given an item set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𝒳</m:t>
                    </m:r>
                    <m:r>
                      <a:rPr lang="en-US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⊂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For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=1…</m:t>
                    </m:r>
                    <m:r>
                      <a:rPr lang="en-US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endParaRPr lang="en-US" b="0" dirty="0"/>
              </a:p>
              <a:p>
                <a:pPr lvl="1"/>
                <a:r>
                  <a:rPr lang="en-US" dirty="0"/>
                  <a:t>A random user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 arrives.</a:t>
                </a:r>
              </a:p>
              <a:p>
                <a:pPr lvl="1"/>
                <a:r>
                  <a:rPr lang="en-US" dirty="0"/>
                  <a:t>The system chooses an item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𝒳</m:t>
                    </m:r>
                  </m:oMath>
                </a14:m>
                <a:r>
                  <a:rPr lang="en-US" dirty="0"/>
                  <a:t> and shows it.</a:t>
                </a:r>
              </a:p>
              <a:p>
                <a:pPr lvl="1"/>
                <a:r>
                  <a:rPr lang="en-US" dirty="0"/>
                  <a:t>The user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 provides a reward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∈{0,1}</m:t>
                    </m:r>
                  </m:oMath>
                </a14:m>
                <a:r>
                  <a:rPr lang="en-US" dirty="0"/>
                  <a:t> on the item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 .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Two specific problems</a:t>
                </a:r>
              </a:p>
              <a:p>
                <a:r>
                  <a:rPr lang="en-US" dirty="0"/>
                  <a:t>(Reward maximization) Maximize cumulative reward: 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nary>
                  </m:oMath>
                </a14:m>
                <a:endParaRPr lang="en-US" dirty="0"/>
              </a:p>
              <a:p>
                <a:r>
                  <a:rPr lang="en-US" dirty="0"/>
                  <a:t>(Pure exploration)         Identify the arm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arg</m:t>
                        </m:r>
                      </m:fName>
                      <m:e>
                        <m:func>
                          <m:funcPr>
                            <m:ctrlPr>
                              <a:rPr lang="en-US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US" b="0" i="1" smtClean="0">
                                    <a:solidFill>
                                      <a:schemeClr val="accent5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solidFill>
                                      <a:schemeClr val="accent5"/>
                                    </a:solidFill>
                                    <a:latin typeface="Cambria Math" panose="02040503050406030204" pitchFamily="18" charset="0"/>
                                  </a:rPr>
                                  <m:t>max</m:t>
                                </m:r>
                              </m:e>
                              <m:lim>
                                <m:r>
                                  <a:rPr lang="en-US" b="0" i="1" smtClean="0">
                                    <a:solidFill>
                                      <a:schemeClr val="accent5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b="0" i="1" smtClean="0">
                                    <a:solidFill>
                                      <a:schemeClr val="accent5"/>
                                    </a:solidFill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r>
                                  <a:rPr lang="en-US" b="0" i="1" smtClean="0">
                                    <a:solidFill>
                                      <a:schemeClr val="accent5"/>
                                    </a:solidFill>
                                    <a:latin typeface="Cambria Math" panose="02040503050406030204" pitchFamily="18" charset="0"/>
                                  </a:rPr>
                                  <m:t>𝒳</m:t>
                                </m:r>
                              </m:lim>
                            </m:limLow>
                          </m:fName>
                          <m:e>
                            <m:r>
                              <a:rPr lang="en-US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𝜇</m:t>
                            </m:r>
                            <m:d>
                              <m:dPr>
                                <m:ctrlPr>
                                  <a:rPr lang="en-US" b="0" i="1" smtClean="0">
                                    <a:solidFill>
                                      <a:schemeClr val="accent5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b="0" i="1" smtClean="0">
                                        <a:solidFill>
                                          <a:schemeClr val="accent5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accent5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solidFill>
                                          <a:schemeClr val="accent5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⊤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b="0" i="1" smtClean="0">
                                        <a:solidFill>
                                          <a:schemeClr val="accent5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accent5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solidFill>
                                          <a:schemeClr val="accent5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p>
                              </m:e>
                            </m:d>
                          </m:e>
                        </m:func>
                      </m:e>
                    </m:func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ED73BF1-2E5E-8E4A-892B-3D8DAC58D55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54" t="-14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61A2B6-F207-E548-9EF7-1265DDAAC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F1C3F-5E7E-8E44-9E8A-62836B1F46EC}" type="slidenum">
              <a:rPr lang="en-US" smtClean="0"/>
              <a:t>4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0EB63A0-CB7C-2847-A93C-3E98C3127269}"/>
              </a:ext>
            </a:extLst>
          </p:cNvPr>
          <p:cNvGrpSpPr/>
          <p:nvPr/>
        </p:nvGrpSpPr>
        <p:grpSpPr>
          <a:xfrm>
            <a:off x="5313781" y="3502028"/>
            <a:ext cx="6470202" cy="1638559"/>
            <a:chOff x="5313781" y="3502028"/>
            <a:chExt cx="6470202" cy="163855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34CAE4AD-280F-6047-8029-3EFCB9D91C19}"/>
                    </a:ext>
                  </a:extLst>
                </p:cNvPr>
                <p:cNvSpPr txBox="1"/>
                <p:nvPr/>
              </p:nvSpPr>
              <p:spPr>
                <a:xfrm>
                  <a:off x="5313781" y="3649149"/>
                  <a:ext cx="4459875" cy="4015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b="1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rPr>
                    <a:t>[Assumption]</a:t>
                  </a:r>
                  <a:r>
                    <a:rPr lang="en-US" sz="20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rPr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2000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 ~ </m:t>
                      </m:r>
                      <m:r>
                        <m:rPr>
                          <m:sty m:val="p"/>
                        </m:rPr>
                        <a:rPr lang="en-US" sz="20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Bernoulli</m:t>
                      </m:r>
                      <m:d>
                        <m:dPr>
                          <m:ctrlPr>
                            <a:rPr lang="en-US" sz="20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  <m:d>
                            <m:dPr>
                              <m:ctrlPr>
                                <a:rPr lang="en-US" sz="20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2000" i="1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000" i="1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  <m:sup>
                                  <m:r>
                                    <a:rPr lang="en-US" sz="2000" i="1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⊤</m:t>
                                  </m:r>
                                </m:sup>
                              </m:sSubSup>
                              <m:sSup>
                                <m:sSupPr>
                                  <m:ctrlPr>
                                    <a:rPr lang="en-US" sz="200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20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</m:oMath>
                  </a14:m>
                  <a:endParaRPr 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34CAE4AD-280F-6047-8029-3EFCB9D91C1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3781" y="3649149"/>
                  <a:ext cx="4459875" cy="401520"/>
                </a:xfrm>
                <a:prstGeom prst="rect">
                  <a:avLst/>
                </a:prstGeom>
                <a:blipFill>
                  <a:blip r:embed="rId4"/>
                  <a:stretch>
                    <a:fillRect l="-1420" t="-9375" b="-2812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10561847-5981-CA46-AEE3-CC1BE8CE77C9}"/>
                </a:ext>
              </a:extLst>
            </p:cNvPr>
            <p:cNvGrpSpPr/>
            <p:nvPr/>
          </p:nvGrpSpPr>
          <p:grpSpPr>
            <a:xfrm>
              <a:off x="9635657" y="3502028"/>
              <a:ext cx="2148326" cy="1638559"/>
              <a:chOff x="5628585" y="2556304"/>
              <a:chExt cx="2874332" cy="2192294"/>
            </a:xfrm>
          </p:grpSpPr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6E239205-766F-AA4B-B8A5-3EE3B09C5B9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013806" y="2717525"/>
                <a:ext cx="2426002" cy="1504205"/>
              </a:xfrm>
              <a:prstGeom prst="rect">
                <a:avLst/>
              </a:prstGeom>
            </p:spPr>
          </p:pic>
          <p:cxnSp>
            <p:nvCxnSpPr>
              <p:cNvPr id="9" name="Straight Arrow Connector 8">
                <a:extLst>
                  <a:ext uri="{FF2B5EF4-FFF2-40B4-BE49-F238E27FC236}">
                    <a16:creationId xmlns:a16="http://schemas.microsoft.com/office/drawing/2014/main" id="{19B18DA0-A8F9-8C41-BE8C-E6E4C6E21B8C}"/>
                  </a:ext>
                </a:extLst>
              </p:cNvPr>
              <p:cNvCxnSpPr/>
              <p:nvPr/>
            </p:nvCxnSpPr>
            <p:spPr>
              <a:xfrm>
                <a:off x="5949114" y="4221729"/>
                <a:ext cx="2553803" cy="0"/>
              </a:xfrm>
              <a:prstGeom prst="straightConnector1">
                <a:avLst/>
              </a:prstGeom>
              <a:ln w="19050">
                <a:solidFill>
                  <a:schemeClr val="bg2">
                    <a:lumMod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Arrow Connector 9">
                <a:extLst>
                  <a:ext uri="{FF2B5EF4-FFF2-40B4-BE49-F238E27FC236}">
                    <a16:creationId xmlns:a16="http://schemas.microsoft.com/office/drawing/2014/main" id="{B2FC6AAD-9E37-D44C-AA15-99B83607BC7D}"/>
                  </a:ext>
                </a:extLst>
              </p:cNvPr>
              <p:cNvCxnSpPr/>
              <p:nvPr/>
            </p:nvCxnSpPr>
            <p:spPr>
              <a:xfrm flipV="1">
                <a:off x="5949114" y="2658330"/>
                <a:ext cx="0" cy="1571855"/>
              </a:xfrm>
              <a:prstGeom prst="straightConnector1">
                <a:avLst/>
              </a:prstGeom>
              <a:ln w="19050">
                <a:solidFill>
                  <a:schemeClr val="bg2">
                    <a:lumMod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BB553D7-E65E-0641-889C-11B8EF6D0374}"/>
                  </a:ext>
                </a:extLst>
              </p:cNvPr>
              <p:cNvSpPr txBox="1"/>
              <p:nvPr/>
            </p:nvSpPr>
            <p:spPr>
              <a:xfrm>
                <a:off x="5628585" y="2556304"/>
                <a:ext cx="420796" cy="5353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solidFill>
                      <a:schemeClr val="bg2">
                        <a:lumMod val="50000"/>
                      </a:schemeClr>
                    </a:solidFill>
                  </a:rPr>
                  <a:t>1</a:t>
                </a: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44BA6F9-F3F3-4644-AC21-3EF5A70D5EAC}"/>
                  </a:ext>
                </a:extLst>
              </p:cNvPr>
              <p:cNvSpPr txBox="1"/>
              <p:nvPr/>
            </p:nvSpPr>
            <p:spPr>
              <a:xfrm>
                <a:off x="5628585" y="3966417"/>
                <a:ext cx="420796" cy="5353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solidFill>
                      <a:schemeClr val="bg2">
                        <a:lumMod val="50000"/>
                      </a:schemeClr>
                    </a:solidFill>
                  </a:rPr>
                  <a:t>0</a:t>
                </a:r>
              </a:p>
            </p:txBody>
          </p:sp>
          <p:cxnSp>
            <p:nvCxnSpPr>
              <p:cNvPr id="13" name="Straight Arrow Connector 12">
                <a:extLst>
                  <a:ext uri="{FF2B5EF4-FFF2-40B4-BE49-F238E27FC236}">
                    <a16:creationId xmlns:a16="http://schemas.microsoft.com/office/drawing/2014/main" id="{8CE9435E-50E1-9043-A20E-3C77D2FCCB32}"/>
                  </a:ext>
                </a:extLst>
              </p:cNvPr>
              <p:cNvCxnSpPr/>
              <p:nvPr/>
            </p:nvCxnSpPr>
            <p:spPr>
              <a:xfrm flipV="1">
                <a:off x="7226806" y="2658330"/>
                <a:ext cx="0" cy="1571855"/>
              </a:xfrm>
              <a:prstGeom prst="straightConnector1">
                <a:avLst/>
              </a:prstGeom>
              <a:ln w="19050">
                <a:solidFill>
                  <a:schemeClr val="bg2">
                    <a:lumMod val="50000"/>
                  </a:schemeClr>
                </a:solidFill>
                <a:prstDash val="sysDot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1098D63-CE70-8241-B72B-EC61E3D5EB9E}"/>
                  </a:ext>
                </a:extLst>
              </p:cNvPr>
              <p:cNvSpPr txBox="1"/>
              <p:nvPr/>
            </p:nvSpPr>
            <p:spPr>
              <a:xfrm>
                <a:off x="7065752" y="4139565"/>
                <a:ext cx="420796" cy="5353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solidFill>
                      <a:schemeClr val="bg2">
                        <a:lumMod val="50000"/>
                      </a:schemeClr>
                    </a:solidFill>
                  </a:rPr>
                  <a:t>0</a:t>
                </a: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C1B39D5-E5FD-FD47-85B2-78326B34E140}"/>
                  </a:ext>
                </a:extLst>
              </p:cNvPr>
              <p:cNvSpPr txBox="1"/>
              <p:nvPr/>
            </p:nvSpPr>
            <p:spPr>
              <a:xfrm>
                <a:off x="5938107" y="4213275"/>
                <a:ext cx="525885" cy="5353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solidFill>
                      <a:schemeClr val="bg2">
                        <a:lumMod val="50000"/>
                      </a:schemeClr>
                    </a:solidFill>
                  </a:rPr>
                  <a:t>-4</a:t>
                </a: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1FBC00C-ED08-B343-887E-B51B755ED9DD}"/>
                  </a:ext>
                </a:extLst>
              </p:cNvPr>
              <p:cNvSpPr txBox="1"/>
              <p:nvPr/>
            </p:nvSpPr>
            <p:spPr>
              <a:xfrm>
                <a:off x="7961791" y="4197392"/>
                <a:ext cx="420796" cy="5353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solidFill>
                      <a:schemeClr val="bg2">
                        <a:lumMod val="50000"/>
                      </a:schemeClr>
                    </a:solidFill>
                  </a:rPr>
                  <a:t>4</a:t>
                </a:r>
              </a:p>
            </p:txBody>
          </p:sp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E6E24B4-7AA1-5E40-AE05-919EA0E43849}"/>
                </a:ext>
              </a:extLst>
            </p:cNvPr>
            <p:cNvSpPr txBox="1"/>
            <p:nvPr/>
          </p:nvSpPr>
          <p:spPr>
            <a:xfrm>
              <a:off x="7328825" y="4221566"/>
              <a:ext cx="23142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000" dirty="0">
                  <a:solidFill>
                    <a:schemeClr val="accent2"/>
                  </a:solidFill>
                </a:rPr>
                <a:t>unknown parameter</a:t>
              </a:r>
            </a:p>
          </p:txBody>
        </p: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AB3C6FE1-8EF0-6F4E-877A-412D0929152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190824" y="4020189"/>
              <a:ext cx="0" cy="288368"/>
            </a:xfrm>
            <a:prstGeom prst="straightConnector1">
              <a:avLst/>
            </a:prstGeom>
            <a:ln w="38100">
              <a:solidFill>
                <a:schemeClr val="accent2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4" name="Picture 23">
            <a:extLst>
              <a:ext uri="{FF2B5EF4-FFF2-40B4-BE49-F238E27FC236}">
                <a16:creationId xmlns:a16="http://schemas.microsoft.com/office/drawing/2014/main" id="{E7B8B92A-9A45-5142-B7A3-3B8661EF3BCC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23005" y="124656"/>
            <a:ext cx="4210641" cy="2950679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2F8E0F87-33BF-AA49-890B-0B25F5137A1E}"/>
              </a:ext>
            </a:extLst>
          </p:cNvPr>
          <p:cNvSpPr txBox="1"/>
          <p:nvPr/>
        </p:nvSpPr>
        <p:spPr>
          <a:xfrm>
            <a:off x="215348" y="6373977"/>
            <a:ext cx="112618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Jun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Jain, Mason, and Nassif, "Improved Confidence Bounds for the Linear Logistic Model and Applications to Linear Bandits”, ICML’21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E91C51D-6865-5B40-9648-B707CECE8C76}"/>
              </a:ext>
            </a:extLst>
          </p:cNvPr>
          <p:cNvSpPr/>
          <p:nvPr/>
        </p:nvSpPr>
        <p:spPr>
          <a:xfrm>
            <a:off x="7796463" y="468657"/>
            <a:ext cx="2127115" cy="258736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526D2A2C-06E3-7141-8F9A-C198E25CC148}"/>
                  </a:ext>
                </a:extLst>
              </p:cNvPr>
              <p:cNvSpPr txBox="1"/>
              <p:nvPr/>
            </p:nvSpPr>
            <p:spPr>
              <a:xfrm>
                <a:off x="9916831" y="3008103"/>
                <a:ext cx="2025042" cy="5986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𝜇</m:t>
                      </m:r>
                      <m:d>
                        <m:dPr>
                          <m:ctrlPr>
                            <a:rPr lang="en-US" sz="16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sz="1600" b="0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≔</m:t>
                      </m:r>
                      <m:f>
                        <m:fPr>
                          <m:ctrlPr>
                            <a:rPr lang="en-US" sz="16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6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m:rPr>
                              <m:sty m:val="p"/>
                            </m:rPr>
                            <a:rPr lang="en-US" sz="1600" b="0" i="0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exp</m:t>
                          </m:r>
                          <m:r>
                            <a:rPr lang="en-US" sz="16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⁡(−</m:t>
                          </m:r>
                          <m:r>
                            <a:rPr lang="en-US" sz="16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sz="16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accent5"/>
                  </a:solidFill>
                </a:endParaRPr>
              </a:p>
            </p:txBody>
          </p:sp>
        </mc:Choice>
        <mc:Fallback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526D2A2C-06E3-7141-8F9A-C198E25CC1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16831" y="3008103"/>
                <a:ext cx="2025042" cy="598625"/>
              </a:xfrm>
              <a:prstGeom prst="rect">
                <a:avLst/>
              </a:prstGeom>
              <a:blipFill>
                <a:blip r:embed="rId7"/>
                <a:stretch>
                  <a:fillRect b="-61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73828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B7A751-598B-2240-8584-B5D1BF21DF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TL;DR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6D03A04-4B6A-D244-B899-BA94DC3CB12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ln>
                <a:noFill/>
              </a:ln>
            </p:spPr>
            <p:txBody>
              <a:bodyPr>
                <a:normAutofit/>
              </a:bodyPr>
              <a:lstStyle/>
              <a:p>
                <a:r>
                  <a:rPr lang="en-US" dirty="0"/>
                  <a:t>Key novelty is </a:t>
                </a:r>
                <a:r>
                  <a:rPr lang="en-US" b="1" dirty="0"/>
                  <a:t>prediction error bound: </a:t>
                </a:r>
                <a:r>
                  <a:rPr lang="en-US" dirty="0"/>
                  <a:t>Given observations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  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, …, 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                          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mean</m:t>
                            </m:r>
                            <m:r>
                              <m:rPr>
                                <m:lit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_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reward</m:t>
                            </m:r>
                          </m:e>
                        </m:acc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−</m:t>
                        </m:r>
                        <m:r>
                          <m:rPr>
                            <m:sty m:val="p"/>
                          </m:rPr>
                          <a:rPr lang="en-US" i="0">
                            <a:latin typeface="Cambria Math" panose="02040503050406030204" pitchFamily="18" charset="0"/>
                          </a:rPr>
                          <m:t>mean</m:t>
                        </m:r>
                        <m:r>
                          <m:rPr>
                            <m:lit/>
                          </m:rPr>
                          <a:rPr lang="en-US" i="0">
                            <a:latin typeface="Cambria Math" panose="02040503050406030204" pitchFamily="18" charset="0"/>
                          </a:rPr>
                          <m:t>_</m:t>
                        </m:r>
                        <m:r>
                          <m:rPr>
                            <m:sty m:val="p"/>
                          </m:rPr>
                          <a:rPr lang="en-US" i="0">
                            <a:latin typeface="Cambria Math" panose="02040503050406030204" pitchFamily="18" charset="0"/>
                          </a:rPr>
                          <m:t>reward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We obtain the tightest possible form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! (i.e., unimprovable)</a:t>
                </a:r>
              </a:p>
              <a:p>
                <a:endParaRPr lang="en-US" dirty="0"/>
              </a:p>
              <a:p>
                <a:r>
                  <a:rPr lang="en-US" dirty="0"/>
                  <a:t>Comparison with the traditional learning theoretic error bounds (e.g., VC dimension)</a:t>
                </a:r>
              </a:p>
              <a:p>
                <a:pPr lvl="1"/>
                <a:r>
                  <a:rPr lang="en-US" dirty="0"/>
                  <a:t>No </a:t>
                </a:r>
                <a:r>
                  <a:rPr lang="en-US" dirty="0" err="1"/>
                  <a:t>i.i.d</a:t>
                </a:r>
                <a:r>
                  <a:rPr lang="en-US" dirty="0"/>
                  <a:t>. assumption</a:t>
                </a:r>
              </a:p>
              <a:p>
                <a:pPr lvl="1"/>
                <a:r>
                  <a:rPr lang="en-US" dirty="0"/>
                  <a:t>Target-item-specific prediction error bounds</a:t>
                </a:r>
              </a:p>
              <a:p>
                <a:pPr lvl="1"/>
                <a:r>
                  <a:rPr lang="en-US" dirty="0"/>
                  <a:t>Realizable (ours) vs agnostic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Using our error bound, we solve both </a:t>
                </a:r>
                <a:r>
                  <a:rPr lang="en-US" b="1" dirty="0"/>
                  <a:t>reward maximization</a:t>
                </a:r>
                <a:r>
                  <a:rPr lang="en-US" dirty="0"/>
                  <a:t> and </a:t>
                </a:r>
                <a:r>
                  <a:rPr lang="en-US" b="1" dirty="0"/>
                  <a:t>pure exploration</a:t>
                </a:r>
                <a:r>
                  <a:rPr lang="en-US" dirty="0"/>
                  <a:t> problems with significantly better guarantees!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6D03A04-4B6A-D244-B899-BA94DC3CB12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47" t="-1446" r="-86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0F0908-74AC-8340-BE6B-87F8F5878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F1C3F-5E7E-8E44-9E8A-62836B1F46EC}" type="slidenum">
              <a:rPr lang="en-US" smtClean="0"/>
              <a:t>5</a:t>
            </a:fld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DB56312-5593-8A40-89D4-CFD2F5F788C3}"/>
              </a:ext>
            </a:extLst>
          </p:cNvPr>
          <p:cNvSpPr txBox="1"/>
          <p:nvPr/>
        </p:nvSpPr>
        <p:spPr>
          <a:xfrm>
            <a:off x="4658475" y="2092631"/>
            <a:ext cx="24665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chemeClr val="accent2"/>
                </a:solidFill>
              </a:rPr>
              <a:t>target item (arbitrary)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7F03656-C132-7341-A8F6-7705CF03DC39}"/>
              </a:ext>
            </a:extLst>
          </p:cNvPr>
          <p:cNvSpPr txBox="1"/>
          <p:nvPr/>
        </p:nvSpPr>
        <p:spPr>
          <a:xfrm>
            <a:off x="215348" y="6373977"/>
            <a:ext cx="112618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Jun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Jain, Mason, and Nassif, "Improved Confidence Bounds for the Linear Logistic Model and Applications to Linear Bandits”, ICML’21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3585E24D-3433-2941-868D-CE15EBB524F8}"/>
              </a:ext>
            </a:extLst>
          </p:cNvPr>
          <p:cNvCxnSpPr>
            <a:cxnSpLocks/>
          </p:cNvCxnSpPr>
          <p:nvPr/>
        </p:nvCxnSpPr>
        <p:spPr>
          <a:xfrm flipH="1" flipV="1">
            <a:off x="4366394" y="1987617"/>
            <a:ext cx="284480" cy="305069"/>
          </a:xfrm>
          <a:prstGeom prst="straightConnector1">
            <a:avLst/>
          </a:prstGeom>
          <a:ln w="38100">
            <a:solidFill>
              <a:schemeClr val="accent2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4BDD0108-81A6-744D-8C8B-9D6103706521}"/>
                  </a:ext>
                </a:extLst>
              </p:cNvPr>
              <p:cNvSpPr txBox="1"/>
              <p:nvPr/>
            </p:nvSpPr>
            <p:spPr>
              <a:xfrm>
                <a:off x="8064330" y="2092631"/>
                <a:ext cx="272388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2000" dirty="0">
                    <a:solidFill>
                      <a:schemeClr val="accent5"/>
                    </a:solidFill>
                  </a:rPr>
                  <a:t>some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000" dirty="0">
                    <a:solidFill>
                      <a:schemeClr val="accent5"/>
                    </a:solidFill>
                  </a:rPr>
                  <a:t> (explained later)</a:t>
                </a:r>
              </a:p>
            </p:txBody>
          </p:sp>
        </mc:Choice>
        <mc:Fallback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4BDD0108-81A6-744D-8C8B-9D61037065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4330" y="2092631"/>
                <a:ext cx="2723887" cy="400110"/>
              </a:xfrm>
              <a:prstGeom prst="rect">
                <a:avLst/>
              </a:prstGeom>
              <a:blipFill>
                <a:blip r:embed="rId4"/>
                <a:stretch>
                  <a:fillRect l="-2791" t="-6061" r="-1395" b="-24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879473AF-D92F-7549-9512-ECEB350FAC9D}"/>
              </a:ext>
            </a:extLst>
          </p:cNvPr>
          <p:cNvCxnSpPr>
            <a:cxnSpLocks/>
          </p:cNvCxnSpPr>
          <p:nvPr/>
        </p:nvCxnSpPr>
        <p:spPr>
          <a:xfrm flipH="1" flipV="1">
            <a:off x="7724473" y="2055262"/>
            <a:ext cx="339256" cy="213360"/>
          </a:xfrm>
          <a:prstGeom prst="straightConnector1">
            <a:avLst/>
          </a:prstGeom>
          <a:ln w="38100">
            <a:solidFill>
              <a:schemeClr val="accent5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07618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92AAC-6755-AD4A-8DB5-9777B76EA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Collaborators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637C9A-FEED-D44C-B01D-34F29B0E1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F1C3F-5E7E-8E44-9E8A-62836B1F46EC}" type="slidenum">
              <a:rPr lang="en-US" smtClean="0"/>
              <a:t>6</a:t>
            </a:fld>
            <a:endParaRPr lang="en-US"/>
          </a:p>
        </p:txBody>
      </p:sp>
      <p:pic>
        <p:nvPicPr>
          <p:cNvPr id="1026" name="Picture 2" descr="Lalit Jain">
            <a:extLst>
              <a:ext uri="{FF2B5EF4-FFF2-40B4-BE49-F238E27FC236}">
                <a16:creationId xmlns:a16="http://schemas.microsoft.com/office/drawing/2014/main" id="{D5474CC1-AE69-AB4A-8ED4-CE96DDE813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9392" y="2121562"/>
            <a:ext cx="1783621" cy="183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31271A57-69DB-694A-BFAF-EAB77A46C6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74952" y="2126944"/>
            <a:ext cx="1218324" cy="1833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icture of Houssam Nassif">
            <a:extLst>
              <a:ext uri="{FF2B5EF4-FFF2-40B4-BE49-F238E27FC236}">
                <a16:creationId xmlns:a16="http://schemas.microsoft.com/office/drawing/2014/main" id="{2743A21A-D9EA-A548-B3D8-59DE6C2D5C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895216" y="2110102"/>
            <a:ext cx="1995732" cy="1841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Louis Faury">
            <a:extLst>
              <a:ext uri="{FF2B5EF4-FFF2-40B4-BE49-F238E27FC236}">
                <a16:creationId xmlns:a16="http://schemas.microsoft.com/office/drawing/2014/main" id="{DA1262DE-4E70-4443-BE7C-9F93825D24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392887" y="2110101"/>
            <a:ext cx="1398788" cy="1841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Marc Abeille">
            <a:extLst>
              <a:ext uri="{FF2B5EF4-FFF2-40B4-BE49-F238E27FC236}">
                <a16:creationId xmlns:a16="http://schemas.microsoft.com/office/drawing/2014/main" id="{2ECB0122-9590-564D-8C89-649E464D877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93615" y="2110101"/>
            <a:ext cx="1850421" cy="1850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B23CFF9-DEBE-4F46-83B1-1A8AA56C1D48}"/>
              </a:ext>
            </a:extLst>
          </p:cNvPr>
          <p:cNvSpPr txBox="1"/>
          <p:nvPr/>
        </p:nvSpPr>
        <p:spPr>
          <a:xfrm>
            <a:off x="718287" y="3951110"/>
            <a:ext cx="215668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Lalit Jain</a:t>
            </a:r>
          </a:p>
          <a:p>
            <a:pPr algn="ctr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Assistant Professor</a:t>
            </a:r>
          </a:p>
          <a:p>
            <a:pPr algn="ctr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UW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A99AFE0-390E-2644-AF42-5FF5EF662B65}"/>
              </a:ext>
            </a:extLst>
          </p:cNvPr>
          <p:cNvSpPr txBox="1"/>
          <p:nvPr/>
        </p:nvSpPr>
        <p:spPr>
          <a:xfrm>
            <a:off x="3030419" y="3951110"/>
            <a:ext cx="155222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Blake Mason</a:t>
            </a:r>
          </a:p>
          <a:p>
            <a:pPr algn="ctr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Postdoc</a:t>
            </a:r>
          </a:p>
          <a:p>
            <a:pPr algn="ctr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UW-Madison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8ECE64F-482A-4742-B14C-E516B7757AB6}"/>
              </a:ext>
            </a:extLst>
          </p:cNvPr>
          <p:cNvSpPr txBox="1"/>
          <p:nvPr/>
        </p:nvSpPr>
        <p:spPr>
          <a:xfrm>
            <a:off x="4978517" y="3951110"/>
            <a:ext cx="18309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Houssam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Nassif</a:t>
            </a:r>
          </a:p>
          <a:p>
            <a:pPr algn="ctr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Amazon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1B432A8-9DC3-CB4A-8113-1224220F3642}"/>
              </a:ext>
            </a:extLst>
          </p:cNvPr>
          <p:cNvSpPr txBox="1"/>
          <p:nvPr/>
        </p:nvSpPr>
        <p:spPr>
          <a:xfrm>
            <a:off x="7304274" y="3951110"/>
            <a:ext cx="15107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Louis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Faury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Criteo AI Lab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2E4BD1F-C278-D54E-BA71-BC1E1638A957}"/>
              </a:ext>
            </a:extLst>
          </p:cNvPr>
          <p:cNvSpPr txBox="1"/>
          <p:nvPr/>
        </p:nvSpPr>
        <p:spPr>
          <a:xfrm>
            <a:off x="9470452" y="3951110"/>
            <a:ext cx="15107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Marc Abeille</a:t>
            </a:r>
          </a:p>
          <a:p>
            <a:pPr algn="ctr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Criteo AI Lab</a:t>
            </a:r>
          </a:p>
        </p:txBody>
      </p:sp>
    </p:spTree>
    <p:extLst>
      <p:ext uri="{BB962C8B-B14F-4D97-AF65-F5344CB8AC3E}">
        <p14:creationId xmlns:p14="http://schemas.microsoft.com/office/powerpoint/2010/main" val="36177787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0C13CD-77FC-D24E-8665-3ECE8BFED9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1D62A0-D62E-D84D-B17D-A95954E62B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F1C3F-5E7E-8E44-9E8A-62836B1F46EC}" type="slidenum">
              <a:rPr lang="en-US" smtClean="0"/>
              <a:t>7</a:t>
            </a:fld>
            <a:endParaRPr lang="en-US"/>
          </a:p>
        </p:txBody>
      </p:sp>
      <mc:AlternateContent xmlns:mc="http://schemas.openxmlformats.org/markup-compatibility/2006">
        <mc:Choice xmlns:psuz="http://schemas.microsoft.com/office/powerpoint/2016/summaryzoom" Requires="psuz">
          <p:graphicFrame>
            <p:nvGraphicFramePr>
              <p:cNvPr id="6" name="Summary Zoom 5">
                <a:extLst>
                  <a:ext uri="{FF2B5EF4-FFF2-40B4-BE49-F238E27FC236}">
                    <a16:creationId xmlns:a16="http://schemas.microsoft.com/office/drawing/2014/main" id="{2C1B064A-5C0F-734D-BF67-1AD4003AE0F2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038685675"/>
                  </p:ext>
                </p:extLst>
              </p:nvPr>
            </p:nvGraphicFramePr>
            <p:xfrm>
              <a:off x="207963" y="1133475"/>
              <a:ext cx="11768137" cy="5497030"/>
            </p:xfrm>
            <a:graphic>
              <a:graphicData uri="http://schemas.microsoft.com/office/powerpoint/2016/summaryzoom">
                <psuz:summaryZm>
                  <psuz:summaryZmObj sectionId="{B4BF09F7-3BEB-354A-B49C-6447C2A91A29}" offsetFactorX="-22436" offsetFactorY="3303" scaleFactorX="81710" scaleFactorY="81324">
                    <psuz:zmPr id="{90816589-A5BD-964F-A6BB-B9782765434E}" transitionDur="1000">
                      <p166:blipFill xmlns:p166="http://schemas.microsoft.com/office/powerpoint/2016/6/main">
                        <a:blip r:embed="rId2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819502" y="505091"/>
                          <a:ext cx="3593297" cy="2011682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uz:zmPr>
                  </psuz:summaryZmObj>
                  <psuz:summaryZmObj sectionId="{9F733F9F-1344-2C4D-87C5-0DF6F1F5C82C}" offsetFactorX="4452" offsetFactorY="3073" scaleFactorX="81249" scaleFactorY="81249">
                    <psuz:zmPr id="{D2E6D941-20AD-FD45-AB22-376CC29BD743}" transitionDur="1000">
                      <p166:blipFill xmlns:p166="http://schemas.microsoft.com/office/powerpoint/2016/6/main">
                        <a:blip r:embed="rId3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6574605" y="500330"/>
                          <a:ext cx="3573024" cy="2009827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uz:zmPr>
                  </psuz:summaryZmObj>
                  <psuz:summaryZmObj sectionId="{58A4EC6D-FDBF-B64B-84DB-F34C0A33CA96}" offsetFactorX="-22436" offsetFactorY="14136" scaleFactorX="82545" scaleFactorY="82545">
                    <psuz:zmPr id="{6143834D-3023-2747-AA55-AC53BBE6D4DE}" transitionDur="1000">
                      <p166:blipFill xmlns:p166="http://schemas.microsoft.com/office/powerpoint/2016/6/main">
                        <a:blip r:embed="rId4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801142" y="3396537"/>
                          <a:ext cx="3630017" cy="2041885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uz:zmPr>
                  </psuz:summaryZmObj>
                  <psuz:summaryZmObj sectionId="{A3CC853D-DE42-D140-98FB-A53AF0115D72}" offsetFactorX="4910" offsetFactorY="13772" scaleFactorX="83274" scaleFactorY="83274">
                    <psuz:zmPr id="{6E4A9C2D-360B-A342-9777-97CBFA18D87D}" transitionDur="1000">
                      <p166:blipFill xmlns:p166="http://schemas.microsoft.com/office/powerpoint/2016/6/main">
                        <a:blip r:embed="rId5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6550220" y="3378516"/>
                          <a:ext cx="3662076" cy="2059918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uz:zmPr>
                  </psuz:summaryZmObj>
                  <psuz:gridLayout/>
                </psuz:summaryZm>
              </a:graphicData>
            </a:graphic>
          </p:graphicFrame>
        </mc:Choice>
        <mc:Fallback>
          <p:grpSp>
            <p:nvGrpSpPr>
              <p:cNvPr id="6" name="Summary Zoom 5">
                <a:extLst>
                  <a:ext uri="{FF2B5EF4-FFF2-40B4-BE49-F238E27FC236}">
                    <a16:creationId xmlns:a16="http://schemas.microsoft.com/office/drawing/2014/main" id="{2C1B064A-5C0F-734D-BF67-1AD4003AE0F2}"/>
                  </a:ext>
                </a:extLst>
              </p:cNvPr>
              <p:cNvGrpSpPr>
                <a:grpSpLocks noGrp="1" noUngrp="1" noRot="1" noChangeAspect="1" noMove="1" noResize="1"/>
              </p:cNvGrpSpPr>
              <p:nvPr/>
            </p:nvGrpSpPr>
            <p:grpSpPr>
              <a:xfrm>
                <a:off x="207963" y="1133475"/>
                <a:ext cx="11768137" cy="5497030"/>
                <a:chOff x="207963" y="1133475"/>
                <a:chExt cx="11768137" cy="5497030"/>
              </a:xfrm>
            </p:grpSpPr>
            <p:pic>
              <p:nvPicPr>
                <p:cNvPr id="3" name="Picture 3">
                  <a:hlinkClick r:id="rId6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1027465" y="1638566"/>
                  <a:ext cx="3593297" cy="2011682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</p:spPr>
            </p:pic>
            <p:pic>
              <p:nvPicPr>
                <p:cNvPr id="5" name="Picture 5">
                  <a:hlinkClick r:id="rId7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6782568" y="1633805"/>
                  <a:ext cx="3573024" cy="2009827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</p:spPr>
            </p:pic>
            <p:pic>
              <p:nvPicPr>
                <p:cNvPr id="8" name="Picture 8">
                  <a:hlinkClick r:id="rId8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009105" y="4530012"/>
                  <a:ext cx="3630017" cy="2041885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</p:spPr>
            </p:pic>
            <p:pic>
              <p:nvPicPr>
                <p:cNvPr id="12" name="Picture 12">
                  <a:hlinkClick r:id="rId9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6758183" y="4511991"/>
                  <a:ext cx="3662076" cy="2059918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</p:spPr>
            </p:pic>
          </p:grp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A837A24B-01DC-CF4F-BE0A-57AAB2ADE159}"/>
              </a:ext>
            </a:extLst>
          </p:cNvPr>
          <p:cNvSpPr txBox="1"/>
          <p:nvPr/>
        </p:nvSpPr>
        <p:spPr>
          <a:xfrm>
            <a:off x="1148080" y="1133475"/>
            <a:ext cx="33472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1. background on bandits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83DA03D-6186-2A4F-A156-12E1A894E22E}"/>
              </a:ext>
            </a:extLst>
          </p:cNvPr>
          <p:cNvSpPr txBox="1"/>
          <p:nvPr/>
        </p:nvSpPr>
        <p:spPr>
          <a:xfrm>
            <a:off x="6858313" y="1133475"/>
            <a:ext cx="34650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2. prediction error bounds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015920E-ADAE-6B43-AE79-7EE69C3B5C43}"/>
              </a:ext>
            </a:extLst>
          </p:cNvPr>
          <p:cNvSpPr txBox="1"/>
          <p:nvPr/>
        </p:nvSpPr>
        <p:spPr>
          <a:xfrm>
            <a:off x="1148080" y="4019150"/>
            <a:ext cx="27601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3. bandit algorithms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1520CBE-594C-0449-8C14-4C26F5168D37}"/>
              </a:ext>
            </a:extLst>
          </p:cNvPr>
          <p:cNvSpPr txBox="1"/>
          <p:nvPr/>
        </p:nvSpPr>
        <p:spPr>
          <a:xfrm>
            <a:off x="6860815" y="4019149"/>
            <a:ext cx="23726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4. open problems</a:t>
            </a:r>
          </a:p>
        </p:txBody>
      </p:sp>
    </p:spTree>
    <p:extLst>
      <p:ext uri="{BB962C8B-B14F-4D97-AF65-F5344CB8AC3E}">
        <p14:creationId xmlns:p14="http://schemas.microsoft.com/office/powerpoint/2010/main" val="39404535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670278-CBCE-E840-8BFD-4957B55DC3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(multi-armed) bandit problem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162E45-643C-3D46-B658-D77714D82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F1C3F-5E7E-8E44-9E8A-62836B1F46EC}" type="slidenum">
              <a:rPr lang="en-US" smtClean="0"/>
              <a:t>8</a:t>
            </a:fld>
            <a:endParaRPr lang="en-US"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D4282E5-AEF4-D146-BAAA-CC2EA4DC8A6D}"/>
              </a:ext>
            </a:extLst>
          </p:cNvPr>
          <p:cNvGrpSpPr/>
          <p:nvPr/>
        </p:nvGrpSpPr>
        <p:grpSpPr>
          <a:xfrm>
            <a:off x="2151048" y="1707418"/>
            <a:ext cx="7883278" cy="985719"/>
            <a:chOff x="1935436" y="2443281"/>
            <a:chExt cx="7883278" cy="985719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540298C2-265E-D245-AA9B-20C73FB9C1D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-747"/>
            <a:stretch/>
          </p:blipFill>
          <p:spPr>
            <a:xfrm>
              <a:off x="1935436" y="2473287"/>
              <a:ext cx="962847" cy="955713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D46BBC5E-C5FB-F14C-A35D-D6046959FDB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-747"/>
            <a:stretch/>
          </p:blipFill>
          <p:spPr>
            <a:xfrm>
              <a:off x="3319522" y="2473287"/>
              <a:ext cx="962847" cy="955713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6593E674-6B77-1142-9A0D-229F4E74DC8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-747"/>
            <a:stretch/>
          </p:blipFill>
          <p:spPr>
            <a:xfrm>
              <a:off x="4703608" y="2473287"/>
              <a:ext cx="962847" cy="955713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29A12778-0345-E241-979D-C6AEDFADF8E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-747"/>
            <a:stretch/>
          </p:blipFill>
          <p:spPr>
            <a:xfrm>
              <a:off x="6087694" y="2473287"/>
              <a:ext cx="962847" cy="955713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1E61C0BE-BC73-5141-A17D-5C4186D66A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-747"/>
            <a:stretch/>
          </p:blipFill>
          <p:spPr>
            <a:xfrm>
              <a:off x="7471780" y="2473287"/>
              <a:ext cx="962847" cy="955713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0BF23602-7FA2-F243-B2B2-D21D4FFCD80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-747"/>
            <a:stretch/>
          </p:blipFill>
          <p:spPr>
            <a:xfrm>
              <a:off x="8855867" y="2443281"/>
              <a:ext cx="962847" cy="955713"/>
            </a:xfrm>
            <a:prstGeom prst="rect">
              <a:avLst/>
            </a:prstGeom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4BE3BBF-CB27-8349-9F08-47705DC1A9F2}"/>
              </a:ext>
            </a:extLst>
          </p:cNvPr>
          <p:cNvGrpSpPr/>
          <p:nvPr/>
        </p:nvGrpSpPr>
        <p:grpSpPr>
          <a:xfrm>
            <a:off x="947225" y="2879282"/>
            <a:ext cx="9167290" cy="1348665"/>
            <a:chOff x="947225" y="2879282"/>
            <a:chExt cx="9167290" cy="1348665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0A1FF3A-BA31-C24D-BDB3-DFDB1CFA9E82}"/>
                </a:ext>
              </a:extLst>
            </p:cNvPr>
            <p:cNvSpPr txBox="1"/>
            <p:nvPr/>
          </p:nvSpPr>
          <p:spPr>
            <a:xfrm>
              <a:off x="4844098" y="3766282"/>
              <a:ext cx="527041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cumulative reward = total money earned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3A5A853-DE52-9948-B9A5-E349F4015FEF}"/>
                </a:ext>
              </a:extLst>
            </p:cNvPr>
            <p:cNvSpPr txBox="1"/>
            <p:nvPr/>
          </p:nvSpPr>
          <p:spPr>
            <a:xfrm>
              <a:off x="4788832" y="3266378"/>
              <a:ext cx="428264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play a slot machine = pull an arm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C2132FA-8657-A847-922A-3EEE3F907BEC}"/>
                </a:ext>
              </a:extLst>
            </p:cNvPr>
            <p:cNvSpPr txBox="1"/>
            <p:nvPr/>
          </p:nvSpPr>
          <p:spPr>
            <a:xfrm>
              <a:off x="947225" y="3632316"/>
              <a:ext cx="80502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arms</a:t>
              </a:r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B80C64E3-8DDC-9F4B-9BEA-921C47838D6D}"/>
                </a:ext>
              </a:extLst>
            </p:cNvPr>
            <p:cNvCxnSpPr/>
            <p:nvPr/>
          </p:nvCxnSpPr>
          <p:spPr>
            <a:xfrm flipV="1">
              <a:off x="1481959" y="2917520"/>
              <a:ext cx="651641" cy="75674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B28A53BA-ECA3-EC49-B98A-0C68E16E0A0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52254" y="2879282"/>
              <a:ext cx="1654583" cy="79498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86CDCE63-5783-D241-87D4-A3D6BBBF53EB}"/>
              </a:ext>
            </a:extLst>
          </p:cNvPr>
          <p:cNvSpPr txBox="1"/>
          <p:nvPr/>
        </p:nvSpPr>
        <p:spPr>
          <a:xfrm>
            <a:off x="2462392" y="1246569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F2505C3-8742-4744-B2E4-06BBC3179876}"/>
              </a:ext>
            </a:extLst>
          </p:cNvPr>
          <p:cNvSpPr txBox="1"/>
          <p:nvPr/>
        </p:nvSpPr>
        <p:spPr>
          <a:xfrm>
            <a:off x="3802996" y="1246569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18473B7-AD4F-CC47-9DD8-11C45EBB8878}"/>
              </a:ext>
            </a:extLst>
          </p:cNvPr>
          <p:cNvSpPr txBox="1"/>
          <p:nvPr/>
        </p:nvSpPr>
        <p:spPr>
          <a:xfrm>
            <a:off x="5182587" y="1246569"/>
            <a:ext cx="3978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…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C02A23D3-30E2-1242-ADDF-B463468A25FD}"/>
                  </a:ext>
                </a:extLst>
              </p:cNvPr>
              <p:cNvSpPr txBox="1"/>
              <p:nvPr/>
            </p:nvSpPr>
            <p:spPr>
              <a:xfrm>
                <a:off x="9233452" y="1246569"/>
                <a:ext cx="48442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𝐾</m:t>
                      </m:r>
                    </m:oMath>
                  </m:oMathPara>
                </a14:m>
                <a:endParaRPr 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C02A23D3-30E2-1242-ADDF-B463468A25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33452" y="1246569"/>
                <a:ext cx="484428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Group 17">
            <a:extLst>
              <a:ext uri="{FF2B5EF4-FFF2-40B4-BE49-F238E27FC236}">
                <a16:creationId xmlns:a16="http://schemas.microsoft.com/office/drawing/2014/main" id="{FF3D3142-0404-7340-B293-7CDFCD643DF7}"/>
              </a:ext>
            </a:extLst>
          </p:cNvPr>
          <p:cNvGrpSpPr/>
          <p:nvPr/>
        </p:nvGrpSpPr>
        <p:grpSpPr>
          <a:xfrm>
            <a:off x="44605" y="4333137"/>
            <a:ext cx="11616716" cy="1420246"/>
            <a:chOff x="44605" y="4282071"/>
            <a:chExt cx="11616716" cy="1420246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98281565-981A-6548-9C53-5D7B6A318247}"/>
                </a:ext>
              </a:extLst>
            </p:cNvPr>
            <p:cNvSpPr txBox="1"/>
            <p:nvPr/>
          </p:nvSpPr>
          <p:spPr>
            <a:xfrm>
              <a:off x="44605" y="4282071"/>
              <a:ext cx="220675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[two popular goals]</a:t>
              </a:r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4F66A7E2-D0F5-D94F-B108-0F7DB6648CA8}"/>
                </a:ext>
              </a:extLst>
            </p:cNvPr>
            <p:cNvGrpSpPr/>
            <p:nvPr/>
          </p:nvGrpSpPr>
          <p:grpSpPr>
            <a:xfrm>
              <a:off x="568432" y="4779243"/>
              <a:ext cx="11092889" cy="923074"/>
              <a:chOff x="568432" y="4779243"/>
              <a:chExt cx="11092889" cy="923074"/>
            </a:xfrm>
          </p:grpSpPr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6221A186-1E45-EF40-972F-8B38BFE012A4}"/>
                  </a:ext>
                </a:extLst>
              </p:cNvPr>
              <p:cNvSpPr txBox="1"/>
              <p:nvPr/>
            </p:nvSpPr>
            <p:spPr>
              <a:xfrm>
                <a:off x="568432" y="4779243"/>
                <a:ext cx="738631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2000" b="1" dirty="0">
                    <a:solidFill>
                      <a:schemeClr val="accent1"/>
                    </a:solidFill>
                  </a:rPr>
                  <a:t>reward maximization</a:t>
                </a:r>
                <a:r>
                  <a:rPr 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: play T times, make as much money as possible</a:t>
                </a: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9AF8E697-E7C9-634E-A2F1-2753BDFA6DA6}"/>
                  </a:ext>
                </a:extLst>
              </p:cNvPr>
              <p:cNvSpPr txBox="1"/>
              <p:nvPr/>
            </p:nvSpPr>
            <p:spPr>
              <a:xfrm>
                <a:off x="1038491" y="5302207"/>
                <a:ext cx="650011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>
                    <a:solidFill>
                      <a:schemeClr val="accent1"/>
                    </a:solidFill>
                  </a:rPr>
                  <a:t>pure exploration</a:t>
                </a:r>
                <a:r>
                  <a:rPr 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: play T times, identify what is the best arm.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8" name="TextBox 27">
                    <a:extLst>
                      <a:ext uri="{FF2B5EF4-FFF2-40B4-BE49-F238E27FC236}">
                        <a16:creationId xmlns:a16="http://schemas.microsoft.com/office/drawing/2014/main" id="{844FB981-F362-5C42-BF02-7440D68F7802}"/>
                      </a:ext>
                    </a:extLst>
                  </p:cNvPr>
                  <p:cNvSpPr txBox="1"/>
                  <p:nvPr/>
                </p:nvSpPr>
                <p:spPr>
                  <a:xfrm>
                    <a:off x="8830738" y="4779243"/>
                    <a:ext cx="2809039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l"/>
                    <a14:m>
                      <m:oMath xmlns:m="http://schemas.openxmlformats.org/officeDocument/2006/math">
                        <m:r>
                          <a:rPr lang="en-US" sz="20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⟹ </m:t>
                        </m:r>
                      </m:oMath>
                    </a14:m>
                    <a:r>
                      <a:rPr lang="en-US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rPr>
                      <a:t>“online” performance</a:t>
                    </a:r>
                  </a:p>
                </p:txBody>
              </p:sp>
            </mc:Choice>
            <mc:Fallback xmlns="">
              <p:sp>
                <p:nvSpPr>
                  <p:cNvPr id="28" name="TextBox 27">
                    <a:extLst>
                      <a:ext uri="{FF2B5EF4-FFF2-40B4-BE49-F238E27FC236}">
                        <a16:creationId xmlns:a16="http://schemas.microsoft.com/office/drawing/2014/main" id="{844FB981-F362-5C42-BF02-7440D68F780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830738" y="4779243"/>
                    <a:ext cx="2809039" cy="400110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t="-9375" r="-1351" b="-25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id="{005D225E-BBF7-CA46-A221-9ECA1F82A0E5}"/>
                      </a:ext>
                    </a:extLst>
                  </p:cNvPr>
                  <p:cNvSpPr txBox="1"/>
                  <p:nvPr/>
                </p:nvSpPr>
                <p:spPr>
                  <a:xfrm>
                    <a:off x="8830738" y="5302207"/>
                    <a:ext cx="2830583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sz="20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⟹</m:t>
                        </m:r>
                      </m:oMath>
                    </a14:m>
                    <a:r>
                      <a:rPr lang="en-US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rPr>
                      <a:t> “offline” performance</a:t>
                    </a:r>
                  </a:p>
                </p:txBody>
              </p:sp>
            </mc:Choice>
            <mc:Fallback xmlns=""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id="{005D225E-BBF7-CA46-A221-9ECA1F82A0E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830738" y="5302207"/>
                    <a:ext cx="2830583" cy="400110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t="-6061" r="-1339" b="-24242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C459DCEE-BA90-E449-B02F-8A77757AFDB1}"/>
              </a:ext>
            </a:extLst>
          </p:cNvPr>
          <p:cNvSpPr/>
          <p:nvPr/>
        </p:nvSpPr>
        <p:spPr>
          <a:xfrm>
            <a:off x="862263" y="6133422"/>
            <a:ext cx="10467473" cy="463394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Q: What determines the problem difficulty?</a:t>
            </a:r>
          </a:p>
        </p:txBody>
      </p:sp>
    </p:spTree>
    <p:extLst>
      <p:ext uri="{BB962C8B-B14F-4D97-AF65-F5344CB8AC3E}">
        <p14:creationId xmlns:p14="http://schemas.microsoft.com/office/powerpoint/2010/main" val="4113494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670278-CBCE-E840-8BFD-4957B55DC3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(multi-armed) bandit problem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162E45-643C-3D46-B658-D77714D82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F1C3F-5E7E-8E44-9E8A-62836B1F46EC}" type="slidenum">
              <a:rPr lang="en-US" smtClean="0"/>
              <a:t>9</a:t>
            </a:fld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D4282E5-AEF4-D146-BAAA-CC2EA4DC8A6D}"/>
              </a:ext>
            </a:extLst>
          </p:cNvPr>
          <p:cNvGrpSpPr/>
          <p:nvPr/>
        </p:nvGrpSpPr>
        <p:grpSpPr>
          <a:xfrm>
            <a:off x="2151048" y="1707414"/>
            <a:ext cx="7883278" cy="985719"/>
            <a:chOff x="1935436" y="2443281"/>
            <a:chExt cx="7883278" cy="985719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540298C2-265E-D245-AA9B-20C73FB9C1D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-747"/>
            <a:stretch/>
          </p:blipFill>
          <p:spPr>
            <a:xfrm>
              <a:off x="1935436" y="2473287"/>
              <a:ext cx="962847" cy="955713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D46BBC5E-C5FB-F14C-A35D-D6046959FDB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-747"/>
            <a:stretch/>
          </p:blipFill>
          <p:spPr>
            <a:xfrm>
              <a:off x="3319522" y="2473287"/>
              <a:ext cx="962847" cy="955713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6593E674-6B77-1142-9A0D-229F4E74DC8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-747"/>
            <a:stretch/>
          </p:blipFill>
          <p:spPr>
            <a:xfrm>
              <a:off x="4703608" y="2473287"/>
              <a:ext cx="962847" cy="955713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29A12778-0345-E241-979D-C6AEDFADF8E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-747"/>
            <a:stretch/>
          </p:blipFill>
          <p:spPr>
            <a:xfrm>
              <a:off x="6087694" y="2473287"/>
              <a:ext cx="962847" cy="955713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1E61C0BE-BC73-5141-A17D-5C4186D66A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-747"/>
            <a:stretch/>
          </p:blipFill>
          <p:spPr>
            <a:xfrm>
              <a:off x="7471780" y="2473287"/>
              <a:ext cx="962847" cy="955713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0BF23602-7FA2-F243-B2B2-D21D4FFCD80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-747"/>
            <a:stretch/>
          </p:blipFill>
          <p:spPr>
            <a:xfrm>
              <a:off x="8855867" y="2443281"/>
              <a:ext cx="962847" cy="955713"/>
            </a:xfrm>
            <a:prstGeom prst="rect">
              <a:avLst/>
            </a:prstGeom>
          </p:spPr>
        </p:pic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B4E8BEF4-7E66-A847-994A-B3949BEBFDAE}"/>
              </a:ext>
            </a:extLst>
          </p:cNvPr>
          <p:cNvSpPr txBox="1"/>
          <p:nvPr/>
        </p:nvSpPr>
        <p:spPr>
          <a:xfrm>
            <a:off x="2462392" y="1246569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2A1D4FF-A9A7-4D45-B5B7-CB9D9DE275CA}"/>
              </a:ext>
            </a:extLst>
          </p:cNvPr>
          <p:cNvSpPr txBox="1"/>
          <p:nvPr/>
        </p:nvSpPr>
        <p:spPr>
          <a:xfrm>
            <a:off x="3802996" y="1246569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B779DFA-F176-1540-8D29-6D0965B4E735}"/>
              </a:ext>
            </a:extLst>
          </p:cNvPr>
          <p:cNvSpPr txBox="1"/>
          <p:nvPr/>
        </p:nvSpPr>
        <p:spPr>
          <a:xfrm>
            <a:off x="5182587" y="1246569"/>
            <a:ext cx="3978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792B647A-60D7-7149-BC18-65921DA394C3}"/>
                  </a:ext>
                </a:extLst>
              </p:cNvPr>
              <p:cNvSpPr txBox="1"/>
              <p:nvPr/>
            </p:nvSpPr>
            <p:spPr>
              <a:xfrm>
                <a:off x="9233452" y="1246569"/>
                <a:ext cx="48442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𝐾</m:t>
                      </m:r>
                    </m:oMath>
                  </m:oMathPara>
                </a14:m>
                <a:endParaRPr 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792B647A-60D7-7149-BC18-65921DA394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33452" y="1246569"/>
                <a:ext cx="484428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>
            <a:extLst>
              <a:ext uri="{FF2B5EF4-FFF2-40B4-BE49-F238E27FC236}">
                <a16:creationId xmlns:a16="http://schemas.microsoft.com/office/drawing/2014/main" id="{35CF8E7C-8481-584E-921A-CFF23BF5B5A3}"/>
              </a:ext>
            </a:extLst>
          </p:cNvPr>
          <p:cNvGrpSpPr/>
          <p:nvPr/>
        </p:nvGrpSpPr>
        <p:grpSpPr>
          <a:xfrm>
            <a:off x="215348" y="4164868"/>
            <a:ext cx="11509292" cy="1492729"/>
            <a:chOff x="215348" y="4164868"/>
            <a:chExt cx="11509292" cy="1492729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76FBBB5-71C4-6D48-A766-E6ED4E1D49B6}"/>
                </a:ext>
              </a:extLst>
            </p:cNvPr>
            <p:cNvSpPr txBox="1"/>
            <p:nvPr/>
          </p:nvSpPr>
          <p:spPr>
            <a:xfrm>
              <a:off x="215348" y="4164868"/>
              <a:ext cx="6217408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side information is available ⟹ less exploration!</a:t>
              </a:r>
            </a:p>
            <a:p>
              <a:endPara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0F2B73E9-38BB-DC4D-BB51-809D886A0022}"/>
                </a:ext>
              </a:extLst>
            </p:cNvPr>
            <p:cNvSpPr txBox="1"/>
            <p:nvPr/>
          </p:nvSpPr>
          <p:spPr>
            <a:xfrm>
              <a:off x="215348" y="5195932"/>
              <a:ext cx="115092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the difficulty is determined by the </a:t>
              </a:r>
              <a:r>
                <a:rPr lang="en-US" sz="2400" b="1" u="sng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richness of the ‘side info’</a:t>
              </a:r>
              <a:r>
                <a:rPr 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, not the number of arms!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23710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 algn="l">
          <a:defRPr sz="2400" dirty="0" smtClean="0">
            <a:solidFill>
              <a:schemeClr val="tx1">
                <a:lumMod val="75000"/>
                <a:lumOff val="25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12500</TotalTime>
  <Words>3040</Words>
  <Application>Microsoft Macintosh PowerPoint</Application>
  <PresentationFormat>Widescreen</PresentationFormat>
  <Paragraphs>443</Paragraphs>
  <Slides>35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0" baseType="lpstr">
      <vt:lpstr>Arial</vt:lpstr>
      <vt:lpstr>Calibri</vt:lpstr>
      <vt:lpstr>Calibri Light</vt:lpstr>
      <vt:lpstr>Cambria Math</vt:lpstr>
      <vt:lpstr>Office Theme</vt:lpstr>
      <vt:lpstr>Recent Developments of Logistic Linear Bandits</vt:lpstr>
      <vt:lpstr>Interactive machine learning</vt:lpstr>
      <vt:lpstr>Interactive machine learning: Where are we?</vt:lpstr>
      <vt:lpstr>TL;DR</vt:lpstr>
      <vt:lpstr>TL;DR</vt:lpstr>
      <vt:lpstr>Collaborators</vt:lpstr>
      <vt:lpstr>Summary</vt:lpstr>
      <vt:lpstr>The (multi-armed) bandit problem</vt:lpstr>
      <vt:lpstr>The (multi-armed) bandit problem</vt:lpstr>
      <vt:lpstr>Linear bandits (=bandits with features)</vt:lpstr>
      <vt:lpstr>Logistic linear bandits</vt:lpstr>
      <vt:lpstr>Applications: Reward maximization</vt:lpstr>
      <vt:lpstr>Applications: Pure exploration</vt:lpstr>
      <vt:lpstr>Applications: Pure exploration</vt:lpstr>
      <vt:lpstr>Value of studying bandit problems</vt:lpstr>
      <vt:lpstr>Our prediction error bound</vt:lpstr>
      <vt:lpstr>Comparison</vt:lpstr>
      <vt:lpstr>Proof sketch</vt:lpstr>
      <vt:lpstr>Proof sketch</vt:lpstr>
      <vt:lpstr>(Transductive) Pure exploration</vt:lpstr>
      <vt:lpstr>Pure exploration: Our bound</vt:lpstr>
      <vt:lpstr>Algorithm (sketch)</vt:lpstr>
      <vt:lpstr>Algorithm (sketch)</vt:lpstr>
      <vt:lpstr>Reward maximization (sketch)</vt:lpstr>
      <vt:lpstr>Open problem 1</vt:lpstr>
      <vt:lpstr>Open problem 1</vt:lpstr>
      <vt:lpstr>Open problem 1</vt:lpstr>
      <vt:lpstr>Open problem 2</vt:lpstr>
      <vt:lpstr>Open problem 3</vt:lpstr>
      <vt:lpstr>PowerPoint Presentation</vt:lpstr>
      <vt:lpstr>Improved confidence bound</vt:lpstr>
      <vt:lpstr>Our fixed design confidence bound</vt:lpstr>
      <vt:lpstr>Our prediction error bound</vt:lpstr>
      <vt:lpstr>Algorithm (sketch)</vt:lpstr>
      <vt:lpstr>Open problem 2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Adaptive data collection  for accelerating discovery rates</dc:title>
  <dc:creator>Kwang-Sung Jun</dc:creator>
  <cp:lastModifiedBy>Jun, Kwang-Sung - (kjun)</cp:lastModifiedBy>
  <cp:revision>757</cp:revision>
  <cp:lastPrinted>2021-06-17T00:41:28Z</cp:lastPrinted>
  <dcterms:created xsi:type="dcterms:W3CDTF">2020-05-18T15:59:23Z</dcterms:created>
  <dcterms:modified xsi:type="dcterms:W3CDTF">2021-06-29T00:53:54Z</dcterms:modified>
</cp:coreProperties>
</file>