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26"/>
  </p:notesMasterIdLst>
  <p:sldIdLst>
    <p:sldId id="256" r:id="rId3"/>
    <p:sldId id="261" r:id="rId4"/>
    <p:sldId id="262" r:id="rId5"/>
    <p:sldId id="263" r:id="rId6"/>
    <p:sldId id="289" r:id="rId7"/>
    <p:sldId id="264" r:id="rId8"/>
    <p:sldId id="265" r:id="rId9"/>
    <p:sldId id="266" r:id="rId10"/>
    <p:sldId id="303" r:id="rId11"/>
    <p:sldId id="268" r:id="rId12"/>
    <p:sldId id="281" r:id="rId13"/>
    <p:sldId id="288" r:id="rId14"/>
    <p:sldId id="269" r:id="rId15"/>
    <p:sldId id="279" r:id="rId16"/>
    <p:sldId id="284" r:id="rId17"/>
    <p:sldId id="290" r:id="rId18"/>
    <p:sldId id="291" r:id="rId19"/>
    <p:sldId id="275" r:id="rId20"/>
    <p:sldId id="278" r:id="rId21"/>
    <p:sldId id="304" r:id="rId22"/>
    <p:sldId id="274" r:id="rId23"/>
    <p:sldId id="285" r:id="rId24"/>
    <p:sldId id="28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9CF4"/>
    <a:srgbClr val="6083F2"/>
    <a:srgbClr val="4D4D4D"/>
    <a:srgbClr val="1C1C1C"/>
    <a:srgbClr val="333333"/>
    <a:srgbClr val="5F5F5F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48" autoAdjust="0"/>
  </p:normalViewPr>
  <p:slideViewPr>
    <p:cSldViewPr snapToGrid="0">
      <p:cViewPr>
        <p:scale>
          <a:sx n="148" d="100"/>
          <a:sy n="148" d="100"/>
        </p:scale>
        <p:origin x="-90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3.4.4</c:v>
                </c:pt>
                <c:pt idx="1">
                  <c:v>4.0.2</c:v>
                </c:pt>
                <c:pt idx="2">
                  <c:v>4.1.2</c:v>
                </c:pt>
                <c:pt idx="3">
                  <c:v>4.2.1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0.99</c:v>
                </c:pt>
                <c:pt idx="2">
                  <c:v>0.98</c:v>
                </c:pt>
                <c:pt idx="3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3.4.4</c:v>
                </c:pt>
                <c:pt idx="1">
                  <c:v>4.0.2</c:v>
                </c:pt>
                <c:pt idx="2">
                  <c:v>4.1.2</c:v>
                </c:pt>
                <c:pt idx="3">
                  <c:v>4.2.1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0.61000000000000043</c:v>
                </c:pt>
                <c:pt idx="2">
                  <c:v>0.61000000000000043</c:v>
                </c:pt>
                <c:pt idx="3">
                  <c:v>0.60000000000000042</c:v>
                </c:pt>
              </c:numCache>
            </c:numRef>
          </c:val>
        </c:ser>
        <c:axId val="76865536"/>
        <c:axId val="76867456"/>
      </c:barChart>
      <c:catAx>
        <c:axId val="76865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GCC 3.4.4 Patterns</a:t>
                </a:r>
                <a:r>
                  <a:rPr lang="en-US" baseline="0" dirty="0" smtClean="0"/>
                  <a:t> Predicting Each Library</a:t>
                </a:r>
                <a:endParaRPr lang="en-US" dirty="0"/>
              </a:p>
            </c:rich>
          </c:tx>
          <c:layout/>
        </c:title>
        <c:tickLblPos val="nextTo"/>
        <c:crossAx val="76867456"/>
        <c:crosses val="autoZero"/>
        <c:auto val="1"/>
        <c:lblAlgn val="ctr"/>
        <c:lblOffset val="100"/>
      </c:catAx>
      <c:valAx>
        <c:axId val="76867456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</c:title>
        <c:numFmt formatCode="General" sourceLinked="1"/>
        <c:tickLblPos val="nextTo"/>
        <c:crossAx val="76865536"/>
        <c:crosses val="autoZero"/>
        <c:crossBetween val="between"/>
        <c:majorUnit val="0.2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2.2.4</c:v>
                </c:pt>
                <c:pt idx="1">
                  <c:v>2.3.2</c:v>
                </c:pt>
                <c:pt idx="2">
                  <c:v>2.3.4</c:v>
                </c:pt>
                <c:pt idx="3">
                  <c:v>2.5</c:v>
                </c:pt>
                <c:pt idx="4">
                  <c:v>2.11.1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0.99</c:v>
                </c:pt>
                <c:pt idx="3">
                  <c:v>0.98</c:v>
                </c:pt>
                <c:pt idx="4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2.2.4</c:v>
                </c:pt>
                <c:pt idx="1">
                  <c:v>2.3.2</c:v>
                </c:pt>
                <c:pt idx="2">
                  <c:v>2.3.4</c:v>
                </c:pt>
                <c:pt idx="3">
                  <c:v>2.5</c:v>
                </c:pt>
                <c:pt idx="4">
                  <c:v>2.11.1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0.2400000000000001</c:v>
                </c:pt>
                <c:pt idx="2">
                  <c:v>0.2400000000000001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77081216"/>
        <c:axId val="77095680"/>
      </c:barChart>
      <c:catAx>
        <c:axId val="7708121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err="1" smtClean="0">
                    <a:effectLst/>
                  </a:rPr>
                  <a:t>glibc</a:t>
                </a:r>
                <a:r>
                  <a:rPr lang="en-US" sz="1800" b="1" i="0" baseline="0" dirty="0" smtClean="0">
                    <a:effectLst/>
                  </a:rPr>
                  <a:t> 2.2.4 Patterns Predicting Each Library</a:t>
                </a:r>
                <a:endParaRPr lang="en-US" dirty="0">
                  <a:effectLst/>
                </a:endParaRPr>
              </a:p>
            </c:rich>
          </c:tx>
          <c:layout/>
        </c:title>
        <c:tickLblPos val="nextTo"/>
        <c:crossAx val="77095680"/>
        <c:crosses val="autoZero"/>
        <c:auto val="1"/>
        <c:lblAlgn val="ctr"/>
        <c:lblOffset val="100"/>
      </c:catAx>
      <c:valAx>
        <c:axId val="7709568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</c:title>
        <c:numFmt formatCode="General" sourceLinked="1"/>
        <c:tickLblPos val="nextTo"/>
        <c:crossAx val="77081216"/>
        <c:crosses val="autoZero"/>
        <c:crossBetween val="between"/>
        <c:majorUnit val="0.2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Fedora</c:v>
                </c:pt>
                <c:pt idx="1">
                  <c:v>Mandrivia</c:v>
                </c:pt>
                <c:pt idx="2">
                  <c:v>OpenSuse</c:v>
                </c:pt>
                <c:pt idx="3">
                  <c:v>Ubuntu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0.98</c:v>
                </c:pt>
                <c:pt idx="2">
                  <c:v>0.99</c:v>
                </c:pt>
                <c:pt idx="3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Fedora</c:v>
                </c:pt>
                <c:pt idx="1">
                  <c:v>Mandrivia</c:v>
                </c:pt>
                <c:pt idx="2">
                  <c:v>OpenSuse</c:v>
                </c:pt>
                <c:pt idx="3">
                  <c:v>Ubuntu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6.0000000000000032E-2</c:v>
                </c:pt>
                <c:pt idx="2">
                  <c:v>0.56000000000000005</c:v>
                </c:pt>
                <c:pt idx="3">
                  <c:v>0.05</c:v>
                </c:pt>
              </c:numCache>
            </c:numRef>
          </c:val>
        </c:ser>
        <c:axId val="77121024"/>
        <c:axId val="77122944"/>
      </c:barChart>
      <c:catAx>
        <c:axId val="77121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smtClean="0">
                    <a:effectLst/>
                  </a:rPr>
                  <a:t>Fedora Patterns Predicting Each Library</a:t>
                </a:r>
                <a:endParaRPr lang="en-US" dirty="0">
                  <a:effectLst/>
                </a:endParaRPr>
              </a:p>
            </c:rich>
          </c:tx>
          <c:layout/>
        </c:title>
        <c:tickLblPos val="nextTo"/>
        <c:crossAx val="77122944"/>
        <c:crosses val="autoZero"/>
        <c:auto val="1"/>
        <c:lblAlgn val="ctr"/>
        <c:lblOffset val="100"/>
      </c:catAx>
      <c:valAx>
        <c:axId val="77122944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</c:title>
        <c:numFmt formatCode="General" sourceLinked="1"/>
        <c:tickLblPos val="nextTo"/>
        <c:crossAx val="77121024"/>
        <c:crosses val="autoZero"/>
        <c:crossBetween val="between"/>
        <c:majorUnit val="0.2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Fedora</c:v>
                </c:pt>
                <c:pt idx="1">
                  <c:v>Mandrivia</c:v>
                </c:pt>
                <c:pt idx="2">
                  <c:v>OpenSuse</c:v>
                </c:pt>
                <c:pt idx="3">
                  <c:v>Ubuntu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0.99</c:v>
                </c:pt>
                <c:pt idx="1">
                  <c:v>1</c:v>
                </c:pt>
                <c:pt idx="2">
                  <c:v>1</c:v>
                </c:pt>
                <c:pt idx="3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Fedora</c:v>
                </c:pt>
                <c:pt idx="1">
                  <c:v>Mandrivia</c:v>
                </c:pt>
                <c:pt idx="2">
                  <c:v>OpenSuse</c:v>
                </c:pt>
                <c:pt idx="3">
                  <c:v>Ubuntu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7.0000000000000007E-2</c:v>
                </c:pt>
                <c:pt idx="1">
                  <c:v>1</c:v>
                </c:pt>
                <c:pt idx="2">
                  <c:v>0.01</c:v>
                </c:pt>
                <c:pt idx="3">
                  <c:v>0.93</c:v>
                </c:pt>
              </c:numCache>
            </c:numRef>
          </c:val>
        </c:ser>
        <c:axId val="32128384"/>
        <c:axId val="32167040"/>
      </c:barChart>
      <c:catAx>
        <c:axId val="32128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1" i="0" baseline="0" dirty="0" err="1" smtClean="0">
                    <a:effectLst/>
                  </a:rPr>
                  <a:t>Mandrivia</a:t>
                </a:r>
                <a:r>
                  <a:rPr lang="en-US" sz="1800" b="1" i="0" baseline="0" dirty="0" smtClean="0">
                    <a:effectLst/>
                  </a:rPr>
                  <a:t> </a:t>
                </a:r>
                <a:r>
                  <a:rPr lang="en-US" sz="1800" b="1" i="0" baseline="0" dirty="0" smtClean="0">
                    <a:effectLst/>
                  </a:rPr>
                  <a:t>Patterns Predicting Each Library</a:t>
                </a:r>
                <a:endParaRPr lang="en-US" dirty="0">
                  <a:effectLst/>
                </a:endParaRPr>
              </a:p>
            </c:rich>
          </c:tx>
          <c:layout/>
        </c:title>
        <c:tickLblPos val="nextTo"/>
        <c:crossAx val="32167040"/>
        <c:crosses val="autoZero"/>
        <c:auto val="1"/>
        <c:lblAlgn val="ctr"/>
        <c:lblOffset val="100"/>
      </c:catAx>
      <c:valAx>
        <c:axId val="3216704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accuracy</a:t>
                </a:r>
              </a:p>
            </c:rich>
          </c:tx>
          <c:layout/>
        </c:title>
        <c:numFmt formatCode="General" sourceLinked="1"/>
        <c:tickLblPos val="nextTo"/>
        <c:crossAx val="32128384"/>
        <c:crosses val="autoZero"/>
        <c:crossBetween val="between"/>
        <c:majorUnit val="0.2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3.4.4</c:v>
                </c:pt>
                <c:pt idx="1">
                  <c:v>4.0.2</c:v>
                </c:pt>
                <c:pt idx="2">
                  <c:v>4.1.2</c:v>
                </c:pt>
                <c:pt idx="3">
                  <c:v>4.2.1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0.99</c:v>
                </c:pt>
                <c:pt idx="1">
                  <c:v>0.99</c:v>
                </c:pt>
                <c:pt idx="2">
                  <c:v>0.98</c:v>
                </c:pt>
                <c:pt idx="3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3.4.4</c:v>
                </c:pt>
                <c:pt idx="1">
                  <c:v>4.0.2</c:v>
                </c:pt>
                <c:pt idx="2">
                  <c:v>4.1.2</c:v>
                </c:pt>
                <c:pt idx="3">
                  <c:v>4.2.1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0.61000000000000043</c:v>
                </c:pt>
                <c:pt idx="1">
                  <c:v>0.63000000000000045</c:v>
                </c:pt>
                <c:pt idx="2">
                  <c:v>0.67000000000000071</c:v>
                </c:pt>
                <c:pt idx="3">
                  <c:v>0.66000000000000059</c:v>
                </c:pt>
              </c:numCache>
            </c:numRef>
          </c:val>
        </c:ser>
        <c:axId val="77297152"/>
        <c:axId val="77299072"/>
      </c:barChart>
      <c:catAx>
        <c:axId val="772971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GNU C Compiler</a:t>
                </a:r>
                <a:r>
                  <a:rPr lang="en-US" baseline="0" dirty="0" smtClean="0"/>
                  <a:t> V</a:t>
                </a:r>
                <a:r>
                  <a:rPr lang="en-US" dirty="0" smtClean="0"/>
                  <a:t>ersion</a:t>
                </a:r>
                <a:endParaRPr lang="en-US" dirty="0"/>
              </a:p>
            </c:rich>
          </c:tx>
          <c:layout/>
        </c:title>
        <c:tickLblPos val="nextTo"/>
        <c:crossAx val="77299072"/>
        <c:crosses val="autoZero"/>
        <c:auto val="1"/>
        <c:lblAlgn val="ctr"/>
        <c:lblOffset val="100"/>
      </c:catAx>
      <c:valAx>
        <c:axId val="77299072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</a:t>
                </a:r>
                <a:r>
                  <a:rPr lang="en-US" dirty="0" smtClean="0"/>
                  <a:t>ccuracy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7297152"/>
        <c:crosses val="autoZero"/>
        <c:crossBetween val="between"/>
        <c:majorUnit val="0.2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2.2.4</c:v>
                </c:pt>
                <c:pt idx="1">
                  <c:v>2.3.2</c:v>
                </c:pt>
                <c:pt idx="2">
                  <c:v>2.3.4</c:v>
                </c:pt>
                <c:pt idx="3">
                  <c:v>2.5</c:v>
                </c:pt>
                <c:pt idx="4">
                  <c:v>2.11.1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0.99</c:v>
                </c:pt>
                <c:pt idx="1">
                  <c:v>0.98</c:v>
                </c:pt>
                <c:pt idx="2">
                  <c:v>0.98</c:v>
                </c:pt>
                <c:pt idx="3">
                  <c:v>0.99</c:v>
                </c:pt>
                <c:pt idx="4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2.2.4</c:v>
                </c:pt>
                <c:pt idx="1">
                  <c:v>2.3.2</c:v>
                </c:pt>
                <c:pt idx="2">
                  <c:v>2.3.4</c:v>
                </c:pt>
                <c:pt idx="3">
                  <c:v>2.5</c:v>
                </c:pt>
                <c:pt idx="4">
                  <c:v>2.11.1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0.12000000000000002</c:v>
                </c:pt>
                <c:pt idx="1">
                  <c:v>0.31000000000000022</c:v>
                </c:pt>
                <c:pt idx="2">
                  <c:v>0.31000000000000022</c:v>
                </c:pt>
                <c:pt idx="3">
                  <c:v>0.17</c:v>
                </c:pt>
                <c:pt idx="4">
                  <c:v>0.17</c:v>
                </c:pt>
              </c:numCache>
            </c:numRef>
          </c:val>
        </c:ser>
        <c:axId val="77267328"/>
        <c:axId val="77269248"/>
      </c:barChart>
      <c:catAx>
        <c:axId val="77267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glibc version</a:t>
                </a:r>
              </a:p>
            </c:rich>
          </c:tx>
          <c:layout/>
        </c:title>
        <c:tickLblPos val="nextTo"/>
        <c:crossAx val="77269248"/>
        <c:crosses val="autoZero"/>
        <c:auto val="1"/>
        <c:lblAlgn val="ctr"/>
        <c:lblOffset val="100"/>
      </c:catAx>
      <c:valAx>
        <c:axId val="77269248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Accuracy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7267328"/>
        <c:crosses val="autoZero"/>
        <c:crossBetween val="between"/>
        <c:majorUnit val="0.2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unstrip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Fedora</c:v>
                </c:pt>
                <c:pt idx="1">
                  <c:v>Mandrivia</c:v>
                </c:pt>
                <c:pt idx="2">
                  <c:v>OpenSuse</c:v>
                </c:pt>
                <c:pt idx="3">
                  <c:v>Ubuntu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0.98</c:v>
                </c:pt>
                <c:pt idx="1">
                  <c:v>0.99</c:v>
                </c:pt>
                <c:pt idx="2">
                  <c:v>0.99</c:v>
                </c:pt>
                <c:pt idx="3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IDA Pro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Fedora</c:v>
                </c:pt>
                <c:pt idx="1">
                  <c:v>Mandrivia</c:v>
                </c:pt>
                <c:pt idx="2">
                  <c:v>OpenSuse</c:v>
                </c:pt>
                <c:pt idx="3">
                  <c:v>Ubuntu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0.22</c:v>
                </c:pt>
                <c:pt idx="1">
                  <c:v>0.34</c:v>
                </c:pt>
                <c:pt idx="2">
                  <c:v>0.2</c:v>
                </c:pt>
                <c:pt idx="3">
                  <c:v>0.34</c:v>
                </c:pt>
              </c:numCache>
            </c:numRef>
          </c:val>
        </c:ser>
        <c:axId val="77405184"/>
        <c:axId val="77411456"/>
      </c:barChart>
      <c:catAx>
        <c:axId val="77405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Distribution Vendor</a:t>
                </a:r>
                <a:endParaRPr lang="en-US" dirty="0"/>
              </a:p>
            </c:rich>
          </c:tx>
          <c:layout/>
        </c:title>
        <c:tickLblPos val="nextTo"/>
        <c:crossAx val="77411456"/>
        <c:crosses val="autoZero"/>
        <c:auto val="1"/>
        <c:lblAlgn val="ctr"/>
        <c:lblOffset val="100"/>
      </c:catAx>
      <c:valAx>
        <c:axId val="77411456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Accuracy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7405184"/>
        <c:crosses val="autoZero"/>
        <c:crossBetween val="between"/>
        <c:majorUnit val="0.2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71FDBA-4173-4363-A1FA-C9E329DBC5E4}" type="datetimeFigureOut">
              <a:rPr lang="en-US"/>
              <a:pPr>
                <a:defRPr/>
              </a:pPr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236C5F-926C-46B4-B04F-4FE3429CB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20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from one-predicts-the-rest</a:t>
            </a:r>
            <a:r>
              <a:rPr lang="en-US" baseline="0" dirty="0" smtClean="0"/>
              <a:t> testing, i.e., 3.4.4 patterns predicting all other binaries in this group (averaged), then 4.0.2 patterns predicting all other binaries in this group (averaged),…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236C5F-926C-46B4-B04F-4FE3429CBD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Results from one-predicts-the-rest</a:t>
            </a:r>
            <a:r>
              <a:rPr lang="en-US" baseline="0" dirty="0" smtClean="0"/>
              <a:t> testing (as on previous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236C5F-926C-46B4-B04F-4FE3429CBD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Results from one-predicts-the-rest</a:t>
            </a:r>
            <a:r>
              <a:rPr lang="en-US" baseline="0" dirty="0" smtClean="0"/>
              <a:t> testing (as on previous slide)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236C5F-926C-46B4-B04F-4FE3429CBD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399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124200" y="3657600"/>
            <a:ext cx="2895600" cy="45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Paradyn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Project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4572000"/>
            <a:ext cx="3429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Paradyn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/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Dyninst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 Week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Madison, Wisconsin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 pitchFamily="18" charset="0"/>
              </a:rPr>
              <a:t>May 2-4, 2011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609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5984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1816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1AA90-5976-415F-BE4B-B3BAE5EE3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342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AA5E-3949-4D69-A680-27E38994E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910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42672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600200"/>
            <a:ext cx="42672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971550"/>
            <a:ext cx="42703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rgbClr val="4D4D4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1611312"/>
            <a:ext cx="4270375" cy="4560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CB903-2881-4B55-916E-287D7276C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949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0707-0C8B-43E1-BFCB-F5F7EF5BF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81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78B4F-9D73-40A6-AF01-C5A0F7F3B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340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1C3A-3568-439A-BC4F-61FB07B7B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853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F779C-D078-4326-B4FA-78DF49D08C6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019800"/>
          </a:xfrm>
        </p:spPr>
        <p:txBody>
          <a:bodyPr/>
          <a:lstStyle>
            <a:lvl1pPr>
              <a:buFont typeface="Courier New" pitchFamily="49" charset="0"/>
              <a:buChar char="o"/>
              <a:defRPr>
                <a:solidFill>
                  <a:srgbClr val="1C1C1C"/>
                </a:solidFill>
              </a:defRPr>
            </a:lvl1pPr>
            <a:lvl2pPr>
              <a:buFont typeface="Courier New" pitchFamily="49" charset="0"/>
              <a:buChar char="o"/>
              <a:defRPr/>
            </a:lvl2pPr>
            <a:lvl3pPr>
              <a:buFont typeface="Courier New" pitchFamily="49" charset="0"/>
              <a:buChar char="o"/>
              <a:defRPr/>
            </a:lvl3pPr>
            <a:lvl4pPr>
              <a:buFont typeface="Courier New" pitchFamily="49" charset="0"/>
              <a:buChar char="o"/>
              <a:defRPr/>
            </a:lvl4pPr>
            <a:lvl5pPr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626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1E5D-35D9-4C08-9D66-654C486D7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798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990600"/>
            <a:ext cx="8839200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4F779C-D078-4326-B4FA-78DF49D08C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  <p:pic>
        <p:nvPicPr>
          <p:cNvPr id="1030" name="Picture 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32525"/>
            <a:ext cx="7556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2"/>
          <p:cNvGrpSpPr>
            <a:grpSpLocks/>
          </p:cNvGrpSpPr>
          <p:nvPr/>
        </p:nvGrpSpPr>
        <p:grpSpPr bwMode="auto">
          <a:xfrm>
            <a:off x="1219200" y="6343650"/>
            <a:ext cx="6553200" cy="285750"/>
            <a:chOff x="0" y="0"/>
            <a:chExt cx="6896" cy="344"/>
          </a:xfrm>
        </p:grpSpPr>
        <p:sp>
          <p:nvSpPr>
            <p:cNvPr id="16" name="AutoShape 3"/>
            <p:cNvSpPr>
              <a:spLocks/>
            </p:cNvSpPr>
            <p:nvPr/>
          </p:nvSpPr>
          <p:spPr bwMode="auto">
            <a:xfrm>
              <a:off x="0" y="138"/>
              <a:ext cx="6896" cy="71"/>
            </a:xfrm>
            <a:prstGeom prst="roundRect">
              <a:avLst>
                <a:gd name="adj" fmla="val 33329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" name="Rectangle 4"/>
            <p:cNvSpPr>
              <a:spLocks/>
            </p:cNvSpPr>
            <p:nvPr/>
          </p:nvSpPr>
          <p:spPr bwMode="auto">
            <a:xfrm>
              <a:off x="3420" y="0"/>
              <a:ext cx="55" cy="3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pic>
        <p:nvPicPr>
          <p:cNvPr id="1032" name="Picture 9" descr="dyninst-big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988" y="6232525"/>
            <a:ext cx="9128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7F7F7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00800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CAE1F8-1F61-4919-B791-8F2BC8AC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unstrip</a:t>
            </a:r>
            <a:r>
              <a:rPr lang="en-US" dirty="0" smtClean="0"/>
              <a:t>: Restoring Function Information to Stripped Binaries Using </a:t>
            </a:r>
            <a:r>
              <a:rPr lang="en-US" dirty="0" err="1" smtClean="0"/>
              <a:t>Dyninst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Emily Jacobson and Nathan </a:t>
            </a:r>
            <a:r>
              <a:rPr lang="en-US" dirty="0" err="1" smtClean="0"/>
              <a:t>Rosenblum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514600" y="838200"/>
            <a:ext cx="3810000" cy="5562599"/>
            <a:chOff x="2514600" y="838200"/>
            <a:chExt cx="3810000" cy="5562599"/>
          </a:xfrm>
        </p:grpSpPr>
        <p:sp>
          <p:nvSpPr>
            <p:cNvPr id="16" name="Rectangle 15"/>
            <p:cNvSpPr/>
            <p:nvPr/>
          </p:nvSpPr>
          <p:spPr>
            <a:xfrm>
              <a:off x="2514600" y="838200"/>
              <a:ext cx="3810000" cy="5486400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65839" y="6013525"/>
              <a:ext cx="3758761" cy="3872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unstrip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Descriptor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7" name="Flowchart: Internal Storage 6"/>
          <p:cNvSpPr/>
          <p:nvPr/>
        </p:nvSpPr>
        <p:spPr>
          <a:xfrm>
            <a:off x="7239000" y="3343370"/>
            <a:ext cx="1828800" cy="2143030"/>
          </a:xfrm>
          <a:prstGeom prst="flowChartInternal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Descriptor Database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>
            <a:off x="1676400" y="1755076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324600" y="4311683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Multidocument 7"/>
          <p:cNvSpPr/>
          <p:nvPr/>
        </p:nvSpPr>
        <p:spPr>
          <a:xfrm>
            <a:off x="2678655" y="944138"/>
            <a:ext cx="3453204" cy="1919426"/>
          </a:xfrm>
          <a:prstGeom prst="flowChartMultidocumen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edx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$0x5,%ebx</a:t>
            </a:r>
          </a:p>
          <a:p>
            <a:pPr lvl="1"/>
            <a:r>
              <a:rPr lang="en-US" sz="1400" b="1" dirty="0"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ecx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0x80</a:t>
            </a:r>
          </a:p>
          <a:p>
            <a:pPr lvl="1"/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941146"/>
            <a:ext cx="2574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Locate wrapper functions</a:t>
            </a:r>
            <a:endParaRPr lang="en-US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7453" y="4684518"/>
            <a:ext cx="1597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Build semantic </a:t>
            </a:r>
          </a:p>
          <a:p>
            <a:r>
              <a:rPr lang="en-US" dirty="0" smtClean="0">
                <a:latin typeface="+mj-lt"/>
              </a:rPr>
              <a:t>descriptors</a:t>
            </a:r>
            <a:endParaRPr lang="en-US" dirty="0">
              <a:latin typeface="+mj-lt"/>
            </a:endParaRPr>
          </a:p>
        </p:txBody>
      </p:sp>
      <p:sp>
        <p:nvSpPr>
          <p:cNvPr id="22" name="Right Arrow 21"/>
          <p:cNvSpPr/>
          <p:nvPr/>
        </p:nvSpPr>
        <p:spPr>
          <a:xfrm rot="5400000">
            <a:off x="4289281" y="3270378"/>
            <a:ext cx="565436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3115493" y="3892735"/>
            <a:ext cx="2886892" cy="1756953"/>
          </a:xfrm>
          <a:prstGeom prst="flowChartProcess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26" name="Cube 25"/>
          <p:cNvSpPr/>
          <p:nvPr/>
        </p:nvSpPr>
        <p:spPr>
          <a:xfrm>
            <a:off x="100011" y="1201864"/>
            <a:ext cx="1423989" cy="1563624"/>
          </a:xfrm>
          <a:prstGeom prst="cube">
            <a:avLst>
              <a:gd name="adj" fmla="val 9405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0481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/>
          <p:cNvSpPr/>
          <p:nvPr/>
        </p:nvSpPr>
        <p:spPr>
          <a:xfrm>
            <a:off x="100011" y="1201864"/>
            <a:ext cx="1423989" cy="1563624"/>
          </a:xfrm>
          <a:prstGeom prst="cube">
            <a:avLst>
              <a:gd name="adj" fmla="val 9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19" name="Cube 18"/>
          <p:cNvSpPr/>
          <p:nvPr/>
        </p:nvSpPr>
        <p:spPr>
          <a:xfrm>
            <a:off x="101799" y="1558666"/>
            <a:ext cx="1423989" cy="1563624"/>
          </a:xfrm>
          <a:prstGeom prst="cube">
            <a:avLst>
              <a:gd name="adj" fmla="val 94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20" name="Cube 19"/>
          <p:cNvSpPr/>
          <p:nvPr/>
        </p:nvSpPr>
        <p:spPr>
          <a:xfrm>
            <a:off x="103339" y="1915468"/>
            <a:ext cx="1423989" cy="1563624"/>
          </a:xfrm>
          <a:prstGeom prst="cube">
            <a:avLst>
              <a:gd name="adj" fmla="val 9405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21" name="Cube 20"/>
          <p:cNvSpPr/>
          <p:nvPr/>
        </p:nvSpPr>
        <p:spPr>
          <a:xfrm>
            <a:off x="101799" y="2272259"/>
            <a:ext cx="1422201" cy="1563624"/>
          </a:xfrm>
          <a:prstGeom prst="cube">
            <a:avLst>
              <a:gd name="adj" fmla="val 8488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4600" y="838200"/>
            <a:ext cx="3810000" cy="5562599"/>
            <a:chOff x="2514600" y="838200"/>
            <a:chExt cx="3810000" cy="5562599"/>
          </a:xfrm>
        </p:grpSpPr>
        <p:sp>
          <p:nvSpPr>
            <p:cNvPr id="16" name="Rectangle 15"/>
            <p:cNvSpPr/>
            <p:nvPr/>
          </p:nvSpPr>
          <p:spPr>
            <a:xfrm>
              <a:off x="2514600" y="838200"/>
              <a:ext cx="3810000" cy="5486400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65839" y="6013525"/>
              <a:ext cx="3758761" cy="3872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unstrip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Descriptor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7" name="Flowchart: Internal Storage 6"/>
          <p:cNvSpPr/>
          <p:nvPr/>
        </p:nvSpPr>
        <p:spPr>
          <a:xfrm>
            <a:off x="7239000" y="3343370"/>
            <a:ext cx="1828800" cy="2143030"/>
          </a:xfrm>
          <a:prstGeom prst="flowChartInternal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Descriptor Database</a:t>
            </a:r>
            <a:endParaRPr lang="en-US" sz="2000" dirty="0"/>
          </a:p>
        </p:txBody>
      </p:sp>
      <p:sp>
        <p:nvSpPr>
          <p:cNvPr id="10" name="Right Arrow 9"/>
          <p:cNvSpPr/>
          <p:nvPr/>
        </p:nvSpPr>
        <p:spPr>
          <a:xfrm>
            <a:off x="1676400" y="1755076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324600" y="4311683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17453" y="4684518"/>
            <a:ext cx="1597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Build semantic </a:t>
            </a:r>
          </a:p>
          <a:p>
            <a:r>
              <a:rPr lang="en-US" dirty="0" smtClean="0">
                <a:latin typeface="+mj-lt"/>
              </a:rPr>
              <a:t>descriptors</a:t>
            </a:r>
            <a:endParaRPr lang="en-US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4600" y="941146"/>
            <a:ext cx="2574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Locate wrapper functions</a:t>
            </a:r>
            <a:endParaRPr lang="en-US" dirty="0">
              <a:latin typeface="+mj-lt"/>
            </a:endParaRPr>
          </a:p>
        </p:txBody>
      </p:sp>
      <p:sp>
        <p:nvSpPr>
          <p:cNvPr id="34" name="Flowchart: Process 33"/>
          <p:cNvSpPr/>
          <p:nvPr/>
        </p:nvSpPr>
        <p:spPr>
          <a:xfrm>
            <a:off x="3115493" y="3892735"/>
            <a:ext cx="2886892" cy="175695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35" name="Right Arrow 34"/>
          <p:cNvSpPr/>
          <p:nvPr/>
        </p:nvSpPr>
        <p:spPr>
          <a:xfrm rot="5400000">
            <a:off x="4289281" y="3270378"/>
            <a:ext cx="565436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Process 35"/>
          <p:cNvSpPr/>
          <p:nvPr/>
        </p:nvSpPr>
        <p:spPr>
          <a:xfrm>
            <a:off x="3058965" y="4012982"/>
            <a:ext cx="2886892" cy="1756953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37" name="Flowchart: Process 36"/>
          <p:cNvSpPr/>
          <p:nvPr/>
        </p:nvSpPr>
        <p:spPr>
          <a:xfrm>
            <a:off x="3006415" y="4143611"/>
            <a:ext cx="2886892" cy="1756953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38" name="Flowchart: Process 37"/>
          <p:cNvSpPr/>
          <p:nvPr/>
        </p:nvSpPr>
        <p:spPr>
          <a:xfrm>
            <a:off x="2953865" y="4259431"/>
            <a:ext cx="2886892" cy="1756953"/>
          </a:xfrm>
          <a:prstGeom prst="flowChart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81409" y="951066"/>
            <a:ext cx="3040950" cy="1695943"/>
            <a:chOff x="2986819" y="1676256"/>
            <a:chExt cx="3040950" cy="1695943"/>
          </a:xfrm>
        </p:grpSpPr>
        <p:sp>
          <p:nvSpPr>
            <p:cNvPr id="31" name="Flowchart: Document 30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Flowchart: Document 29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3" name="Flowchart: Document 2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907999" y="1113976"/>
            <a:ext cx="3040950" cy="1695943"/>
            <a:chOff x="2986819" y="1676256"/>
            <a:chExt cx="3040950" cy="1695943"/>
          </a:xfrm>
          <a:solidFill>
            <a:schemeClr val="accent2"/>
          </a:solidFill>
        </p:grpSpPr>
        <p:sp>
          <p:nvSpPr>
            <p:cNvPr id="48" name="Flowchart: Document 47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Flowchart: Document 48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50" name="Flowchart: Document 49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703059" y="1308416"/>
            <a:ext cx="3040950" cy="1695943"/>
            <a:chOff x="2986819" y="1676256"/>
            <a:chExt cx="3040950" cy="1695943"/>
          </a:xfrm>
          <a:solidFill>
            <a:schemeClr val="accent3"/>
          </a:solidFill>
        </p:grpSpPr>
        <p:sp>
          <p:nvSpPr>
            <p:cNvPr id="54" name="Flowchart: Document 53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Flowchart: Document 54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56" name="Flowchart: Document 55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519139" y="1502856"/>
            <a:ext cx="3040950" cy="1695943"/>
            <a:chOff x="2986819" y="1676256"/>
            <a:chExt cx="3040950" cy="1695943"/>
          </a:xfrm>
          <a:solidFill>
            <a:schemeClr val="accent5"/>
          </a:solidFill>
        </p:grpSpPr>
        <p:sp>
          <p:nvSpPr>
            <p:cNvPr id="58" name="Flowchart: Document 57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Flowchart: Document 58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60" name="Flowchart: Document 59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52607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 bwMode="auto">
          <a:xfrm>
            <a:off x="126130" y="7095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7F7F7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F7F7F"/>
                </a:solidFill>
                <a:latin typeface="Gill Sans MT" pitchFamily="34" charset="0"/>
              </a:defRPr>
            </a:lvl9pPr>
          </a:lstStyle>
          <a:p>
            <a:r>
              <a:rPr lang="en-US" dirty="0" smtClean="0"/>
              <a:t>Identifying Functions in a Stripped Binary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4600" y="838200"/>
            <a:ext cx="3810000" cy="5562599"/>
            <a:chOff x="2514600" y="838200"/>
            <a:chExt cx="3810000" cy="5562599"/>
          </a:xfrm>
        </p:grpSpPr>
        <p:sp>
          <p:nvSpPr>
            <p:cNvPr id="16" name="Rectangle 15"/>
            <p:cNvSpPr/>
            <p:nvPr/>
          </p:nvSpPr>
          <p:spPr>
            <a:xfrm>
              <a:off x="2514600" y="838200"/>
              <a:ext cx="3810000" cy="5486400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565839" y="6013525"/>
              <a:ext cx="3758761" cy="3872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unstrip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Descriptor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676400" y="1755076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324600" y="4311683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17453" y="4684518"/>
            <a:ext cx="1597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Build semantic </a:t>
            </a:r>
          </a:p>
          <a:p>
            <a:r>
              <a:rPr lang="en-US" dirty="0" smtClean="0">
                <a:latin typeface="+mj-lt"/>
              </a:rPr>
              <a:t>descriptors</a:t>
            </a:r>
            <a:endParaRPr lang="en-US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4600" y="94114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Locate functions</a:t>
            </a:r>
            <a:endParaRPr lang="en-US" dirty="0">
              <a:latin typeface="+mj-lt"/>
            </a:endParaRPr>
          </a:p>
        </p:txBody>
      </p:sp>
      <p:sp>
        <p:nvSpPr>
          <p:cNvPr id="35" name="Right Arrow 34"/>
          <p:cNvSpPr/>
          <p:nvPr/>
        </p:nvSpPr>
        <p:spPr>
          <a:xfrm rot="5400000">
            <a:off x="4289281" y="3270378"/>
            <a:ext cx="565436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Internal Storage 28"/>
          <p:cNvSpPr/>
          <p:nvPr/>
        </p:nvSpPr>
        <p:spPr>
          <a:xfrm>
            <a:off x="7239000" y="3343370"/>
            <a:ext cx="1828800" cy="2143030"/>
          </a:xfrm>
          <a:prstGeom prst="flowChartInternal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Descriptor Database</a:t>
            </a:r>
            <a:endParaRPr lang="en-US" sz="2000" dirty="0"/>
          </a:p>
        </p:txBody>
      </p:sp>
      <p:sp>
        <p:nvSpPr>
          <p:cNvPr id="31" name="Cube 30"/>
          <p:cNvSpPr/>
          <p:nvPr/>
        </p:nvSpPr>
        <p:spPr>
          <a:xfrm>
            <a:off x="100011" y="1201864"/>
            <a:ext cx="1423989" cy="1563624"/>
          </a:xfrm>
          <a:prstGeom prst="cube">
            <a:avLst>
              <a:gd name="adj" fmla="val 9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39" name="Cube 38"/>
          <p:cNvSpPr/>
          <p:nvPr/>
        </p:nvSpPr>
        <p:spPr>
          <a:xfrm>
            <a:off x="101799" y="1558666"/>
            <a:ext cx="1423989" cy="1563624"/>
          </a:xfrm>
          <a:prstGeom prst="cube">
            <a:avLst>
              <a:gd name="adj" fmla="val 94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40" name="Cube 39"/>
          <p:cNvSpPr/>
          <p:nvPr/>
        </p:nvSpPr>
        <p:spPr>
          <a:xfrm>
            <a:off x="103339" y="1915468"/>
            <a:ext cx="1423989" cy="1563624"/>
          </a:xfrm>
          <a:prstGeom prst="cube">
            <a:avLst>
              <a:gd name="adj" fmla="val 9405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sp>
        <p:nvSpPr>
          <p:cNvPr id="41" name="Cube 40"/>
          <p:cNvSpPr/>
          <p:nvPr/>
        </p:nvSpPr>
        <p:spPr>
          <a:xfrm>
            <a:off x="101799" y="2272259"/>
            <a:ext cx="1422201" cy="1563624"/>
          </a:xfrm>
          <a:prstGeom prst="cube">
            <a:avLst>
              <a:gd name="adj" fmla="val 8488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g</a:t>
            </a:r>
            <a:r>
              <a:rPr lang="en-US" sz="2000" dirty="0" err="1" smtClean="0"/>
              <a:t>libc</a:t>
            </a:r>
            <a:endParaRPr lang="en-US" sz="2000" dirty="0" smtClean="0"/>
          </a:p>
          <a:p>
            <a:pPr algn="ctr"/>
            <a:r>
              <a:rPr lang="en-US" sz="2000" dirty="0" smtClean="0"/>
              <a:t>reference library</a:t>
            </a:r>
            <a:endParaRPr lang="en-US" sz="20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3081409" y="951066"/>
            <a:ext cx="3040950" cy="1695943"/>
            <a:chOff x="2986819" y="1676256"/>
            <a:chExt cx="3040950" cy="1695943"/>
          </a:xfrm>
        </p:grpSpPr>
        <p:sp>
          <p:nvSpPr>
            <p:cNvPr id="43" name="Flowchart: Document 42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Flowchart: Document 43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45" name="Flowchart: Document 44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907999" y="1113976"/>
            <a:ext cx="3040950" cy="1695943"/>
            <a:chOff x="2986819" y="1676256"/>
            <a:chExt cx="3040950" cy="1695943"/>
          </a:xfrm>
          <a:solidFill>
            <a:schemeClr val="accent2"/>
          </a:solidFill>
        </p:grpSpPr>
        <p:sp>
          <p:nvSpPr>
            <p:cNvPr id="47" name="Flowchart: Document 46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8" name="Flowchart: Document 47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49" name="Flowchart: Document 48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703059" y="1308416"/>
            <a:ext cx="3040950" cy="1695943"/>
            <a:chOff x="2986819" y="1676256"/>
            <a:chExt cx="3040950" cy="1695943"/>
          </a:xfrm>
          <a:solidFill>
            <a:schemeClr val="accent3"/>
          </a:solidFill>
        </p:grpSpPr>
        <p:sp>
          <p:nvSpPr>
            <p:cNvPr id="51" name="Flowchart: Document 50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Flowchart: Document 51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53" name="Flowchart: Document 52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9139" y="1502856"/>
            <a:ext cx="3040950" cy="1695943"/>
            <a:chOff x="2986819" y="1676256"/>
            <a:chExt cx="3040950" cy="1695943"/>
          </a:xfrm>
          <a:solidFill>
            <a:schemeClr val="accent5"/>
          </a:solidFill>
        </p:grpSpPr>
        <p:sp>
          <p:nvSpPr>
            <p:cNvPr id="55" name="Flowchart: Document 54"/>
            <p:cNvSpPr/>
            <p:nvPr/>
          </p:nvSpPr>
          <p:spPr>
            <a:xfrm>
              <a:off x="3062369" y="167625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6" name="Flowchart: Document 55"/>
            <p:cNvSpPr/>
            <p:nvPr/>
          </p:nvSpPr>
          <p:spPr>
            <a:xfrm>
              <a:off x="3025579" y="1713036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  <p:sp>
          <p:nvSpPr>
            <p:cNvPr id="57" name="Flowchart: Document 56"/>
            <p:cNvSpPr/>
            <p:nvPr/>
          </p:nvSpPr>
          <p:spPr>
            <a:xfrm>
              <a:off x="2986819" y="1755238"/>
              <a:ext cx="2965400" cy="1616961"/>
            </a:xfrm>
            <a:prstGeom prst="flowChartDocumen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400" b="1" dirty="0" smtClean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accept&gt;: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$0x5,%ebx</a:t>
              </a:r>
            </a:p>
            <a:p>
              <a:pPr lvl="1"/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sz="1400" b="1" dirty="0">
                <a:latin typeface="Courier New" pitchFamily="49" charset="0"/>
                <a:cs typeface="Courier New" pitchFamily="49" charset="0"/>
              </a:endParaRPr>
            </a:p>
            <a:p>
              <a:pPr lvl="1"/>
              <a:r>
                <a:rPr lang="en-US" sz="1400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  <a:p>
              <a:pPr lvl="1"/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…</a:t>
              </a:r>
            </a:p>
          </p:txBody>
        </p:sp>
      </p:grpSp>
      <p:sp>
        <p:nvSpPr>
          <p:cNvPr id="58" name="Flowchart: Process 57"/>
          <p:cNvSpPr/>
          <p:nvPr/>
        </p:nvSpPr>
        <p:spPr>
          <a:xfrm>
            <a:off x="3115493" y="3892735"/>
            <a:ext cx="2886892" cy="175695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59" name="Flowchart: Process 58"/>
          <p:cNvSpPr/>
          <p:nvPr/>
        </p:nvSpPr>
        <p:spPr>
          <a:xfrm>
            <a:off x="3058965" y="4012982"/>
            <a:ext cx="2886892" cy="1756953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60" name="Flowchart: Process 59"/>
          <p:cNvSpPr/>
          <p:nvPr/>
        </p:nvSpPr>
        <p:spPr>
          <a:xfrm>
            <a:off x="3006415" y="4143611"/>
            <a:ext cx="2886892" cy="1756953"/>
          </a:xfrm>
          <a:prstGeom prst="flowChart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  <p:sp>
        <p:nvSpPr>
          <p:cNvPr id="61" name="Flowchart: Process 60"/>
          <p:cNvSpPr/>
          <p:nvPr/>
        </p:nvSpPr>
        <p:spPr>
          <a:xfrm>
            <a:off x="2953865" y="4259431"/>
            <a:ext cx="2886892" cy="1756953"/>
          </a:xfrm>
          <a:prstGeom prst="flowChartProcess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5&gt;}: accept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socketcall</a:t>
            </a:r>
            <a:r>
              <a:rPr lang="en-US" dirty="0" smtClean="0"/>
              <a:t>, 4&gt;}: listen</a:t>
            </a:r>
          </a:p>
          <a:p>
            <a:endParaRPr lang="en-US" dirty="0" smtClean="0"/>
          </a:p>
          <a:p>
            <a:r>
              <a:rPr lang="en-US" dirty="0" smtClean="0"/>
              <a:t>{&lt;</a:t>
            </a:r>
            <a:r>
              <a:rPr lang="en-US" dirty="0" err="1" smtClean="0"/>
              <a:t>getpid</a:t>
            </a:r>
            <a:r>
              <a:rPr lang="en-US" dirty="0" smtClean="0"/>
              <a:t>&gt;}: </a:t>
            </a:r>
            <a:r>
              <a:rPr lang="en-US" dirty="0" err="1" smtClean="0"/>
              <a:t>getpid</a:t>
            </a:r>
            <a:endParaRPr lang="en-US" dirty="0" smtClean="0"/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="" xmlns:p14="http://schemas.microsoft.com/office/powerpoint/2010/main" val="230387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6162E-6 L -0.77118 -0.00138 " pathEditMode="relative" rAng="0" ptsTypes="AA">
                                      <p:cBhvr>
                                        <p:cTn id="78" dur="1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59" y="-69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" grpId="0"/>
      <p:bldP spid="10" grpId="0" animBg="1"/>
      <p:bldP spid="11" grpId="0" animBg="1"/>
      <p:bldP spid="32" grpId="0"/>
      <p:bldP spid="33" grpId="0"/>
      <p:bldP spid="35" grpId="0" animBg="1"/>
      <p:bldP spid="29" grpId="0" animBg="1"/>
      <p:bldP spid="31" grpId="0" animBg="1"/>
      <p:bldP spid="39" grpId="0" animBg="1"/>
      <p:bldP spid="40" grpId="0" animBg="1"/>
      <p:bldP spid="41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2514600" y="838200"/>
            <a:ext cx="3810000" cy="5562599"/>
            <a:chOff x="2514600" y="838200"/>
            <a:chExt cx="3810000" cy="5562599"/>
          </a:xfrm>
        </p:grpSpPr>
        <p:sp>
          <p:nvSpPr>
            <p:cNvPr id="19" name="Rectangle 18"/>
            <p:cNvSpPr/>
            <p:nvPr/>
          </p:nvSpPr>
          <p:spPr>
            <a:xfrm>
              <a:off x="2514600" y="838200"/>
              <a:ext cx="3810000" cy="5486400"/>
            </a:xfrm>
            <a:prstGeom prst="rect">
              <a:avLst/>
            </a:prstGeom>
            <a:solidFill>
              <a:schemeClr val="bg2">
                <a:alpha val="45000"/>
              </a:scheme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65839" y="6013525"/>
              <a:ext cx="3758761" cy="38727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unstrip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Functions in a Stripped Binary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7" name="Cube 6"/>
          <p:cNvSpPr/>
          <p:nvPr/>
        </p:nvSpPr>
        <p:spPr>
          <a:xfrm>
            <a:off x="152400" y="1201864"/>
            <a:ext cx="1423989" cy="1563624"/>
          </a:xfrm>
          <a:prstGeom prst="cube">
            <a:avLst>
              <a:gd name="adj" fmla="val 12157"/>
            </a:avLst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</a:t>
            </a:r>
            <a:r>
              <a:rPr lang="en-US" sz="2000" dirty="0" smtClean="0"/>
              <a:t>tripped binary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>
            <a:off x="1752600" y="1755076"/>
            <a:ext cx="7620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057400" y="4237101"/>
            <a:ext cx="457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7315200" y="4267200"/>
            <a:ext cx="1676400" cy="1563624"/>
          </a:xfrm>
          <a:prstGeom prst="cube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u</a:t>
            </a:r>
            <a:r>
              <a:rPr lang="en-US" sz="2000" dirty="0" err="1" smtClean="0"/>
              <a:t>nstripped</a:t>
            </a:r>
            <a:r>
              <a:rPr lang="en-US" sz="2000" dirty="0" smtClean="0"/>
              <a:t> binary</a:t>
            </a:r>
            <a:endParaRPr lang="en-US" sz="2000" dirty="0"/>
          </a:p>
        </p:txBody>
      </p:sp>
      <p:sp>
        <p:nvSpPr>
          <p:cNvPr id="21" name="Right Arrow 20"/>
          <p:cNvSpPr/>
          <p:nvPr/>
        </p:nvSpPr>
        <p:spPr>
          <a:xfrm>
            <a:off x="6324600" y="4951476"/>
            <a:ext cx="838200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Internal Storage 16"/>
          <p:cNvSpPr/>
          <p:nvPr/>
        </p:nvSpPr>
        <p:spPr>
          <a:xfrm>
            <a:off x="152400" y="3343370"/>
            <a:ext cx="1828800" cy="2143030"/>
          </a:xfrm>
          <a:prstGeom prst="flowChartInternalStorag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Descriptor Database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618389" y="953814"/>
            <a:ext cx="3582714" cy="4877010"/>
          </a:xfrm>
          <a:prstGeom prst="round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/>
              <a:t>For each wrapper function {</a:t>
            </a:r>
          </a:p>
          <a:p>
            <a:pPr algn="ctr"/>
            <a:endParaRPr lang="en-US" sz="2200" dirty="0"/>
          </a:p>
          <a:p>
            <a:pPr marL="160020"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200" dirty="0" smtClean="0"/>
              <a:t>.  Build </a:t>
            </a:r>
            <a:r>
              <a:rPr lang="en-US" sz="2200" dirty="0"/>
              <a:t>the semantic descriptor.</a:t>
            </a:r>
          </a:p>
          <a:p>
            <a:pPr marL="502920" lvl="1" indent="-342900">
              <a:buAutoNum type="arabicPeriod"/>
            </a:pPr>
            <a:endParaRPr lang="en-US" sz="2200" dirty="0"/>
          </a:p>
          <a:p>
            <a:pPr marL="160020" lvl="1"/>
            <a:r>
              <a:rPr lang="en-US" sz="2200" dirty="0" smtClean="0"/>
              <a:t>2.  Search </a:t>
            </a:r>
            <a:r>
              <a:rPr lang="en-US" sz="2200" dirty="0"/>
              <a:t>the database for a match (two stages).</a:t>
            </a:r>
          </a:p>
          <a:p>
            <a:pPr marL="502920" lvl="1" indent="-342900">
              <a:buAutoNum type="arabicPeriod"/>
            </a:pPr>
            <a:endParaRPr lang="en-US" sz="2200" dirty="0"/>
          </a:p>
          <a:p>
            <a:pPr marL="160020" lvl="1"/>
            <a:r>
              <a:rPr lang="en-US" sz="2200" dirty="0" smtClean="0"/>
              <a:t>3.  Add </a:t>
            </a:r>
            <a:r>
              <a:rPr lang="en-US" sz="2200" dirty="0"/>
              <a:t>label to symbol table.</a:t>
            </a:r>
          </a:p>
          <a:p>
            <a:r>
              <a:rPr lang="en-US" sz="2200" dirty="0" smtClean="0"/>
              <a:t>}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121929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0" grpId="0" animBg="1"/>
      <p:bldP spid="21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To evaluate across three dimensions of variation, we constructed three data sets: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compiler version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library version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distribution </a:t>
            </a:r>
            <a:r>
              <a:rPr lang="en-US" dirty="0" smtClean="0"/>
              <a:t>vendor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In each set, </a:t>
            </a:r>
            <a:r>
              <a:rPr lang="en-US" dirty="0" smtClean="0"/>
              <a:t>compile statically-linked binaries, build a DBB, compare </a:t>
            </a:r>
            <a:r>
              <a:rPr lang="en-US" dirty="0" err="1" smtClean="0"/>
              <a:t>unstrip</a:t>
            </a:r>
            <a:r>
              <a:rPr lang="en-US" dirty="0" smtClean="0"/>
              <a:t> to IDA Pro’s FLIRT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E</a:t>
            </a:r>
            <a:r>
              <a:rPr lang="en-US" dirty="0" smtClean="0"/>
              <a:t>valuation </a:t>
            </a:r>
            <a:r>
              <a:rPr lang="en-US" dirty="0" smtClean="0"/>
              <a:t>measure is accuracy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44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Compiler Version Study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81704613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80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Library Version Study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52804350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61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Distribution Study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91349891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61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362999"/>
            <a:ext cx="8763000" cy="53815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full details, tech report available </a:t>
            </a:r>
            <a:r>
              <a:rPr lang="en-US" dirty="0" smtClean="0"/>
              <a:t>online at:</a:t>
            </a:r>
          </a:p>
          <a:p>
            <a:pPr marL="400050" lvl="1" indent="0">
              <a:buNone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ftp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://ftp.cs.wisc.edu/paradyn/papers/Jacobson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Unstrip.pdf</a:t>
            </a:r>
            <a:endParaRPr lang="en-US" sz="24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unstrip</a:t>
            </a:r>
            <a:r>
              <a:rPr lang="en-US" dirty="0" smtClean="0"/>
              <a:t> is available at:</a:t>
            </a:r>
          </a:p>
          <a:p>
            <a:pPr marL="400050" lvl="1" indent="0">
              <a:buNone/>
            </a:pP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http://www.paradyn.org/html/tools/unstrip.html</a:t>
            </a:r>
          </a:p>
          <a:p>
            <a:pPr marL="400050" lvl="1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dirty="0" smtClean="0"/>
              <a:t>Come see the </a:t>
            </a:r>
            <a:r>
              <a:rPr lang="en-US" dirty="0" err="1" smtClean="0"/>
              <a:t>unstrip</a:t>
            </a:r>
            <a:r>
              <a:rPr lang="en-US" dirty="0" smtClean="0"/>
              <a:t> demo today at </a:t>
            </a:r>
          </a:p>
          <a:p>
            <a:pPr marL="0" indent="0">
              <a:buNone/>
            </a:pPr>
            <a:r>
              <a:rPr lang="en-US" dirty="0" smtClean="0"/>
              <a:t>2:00 or 2:30 (in 1260 WID/MIR)</a:t>
            </a:r>
          </a:p>
          <a:p>
            <a:pPr marL="400050" lvl="1" indent="0">
              <a:buNone/>
            </a:pPr>
            <a:endParaRPr lang="en-US" sz="3200" dirty="0"/>
          </a:p>
          <a:p>
            <a:pPr marL="400050" lvl="1" indent="0">
              <a:buNone/>
            </a:pPr>
            <a:endParaRPr lang="en-US" sz="3200" dirty="0" smtClean="0"/>
          </a:p>
          <a:p>
            <a:pPr marL="40005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8281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F779C-D078-4326-B4FA-78DF49D08C6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Extra </a:t>
            </a:r>
            <a:r>
              <a:rPr lang="en-US" dirty="0" smtClean="0"/>
              <a:t>Slides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/>
            <a:r>
              <a:rPr lang="en-US" dirty="0" smtClean="0"/>
              <a:t> </a:t>
            </a:r>
            <a:r>
              <a:rPr lang="en-US" dirty="0" smtClean="0"/>
              <a:t>Some additional results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086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Tools Need Symbol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Debugging Tools</a:t>
            </a:r>
          </a:p>
          <a:p>
            <a:pPr lvl="1"/>
            <a:r>
              <a:rPr lang="en-US" dirty="0" smtClean="0"/>
              <a:t>GDB, IDA Pro…</a:t>
            </a:r>
          </a:p>
          <a:p>
            <a:r>
              <a:rPr lang="en-US" dirty="0" smtClean="0"/>
              <a:t>Instrumentation Tools</a:t>
            </a:r>
          </a:p>
          <a:p>
            <a:pPr lvl="1"/>
            <a:r>
              <a:rPr lang="en-US" dirty="0" smtClean="0"/>
              <a:t>PIN, </a:t>
            </a:r>
            <a:r>
              <a:rPr lang="en-US" dirty="0" err="1" smtClean="0"/>
              <a:t>Dyninst</a:t>
            </a:r>
            <a:r>
              <a:rPr lang="en-US" dirty="0" smtClean="0"/>
              <a:t>,…</a:t>
            </a:r>
          </a:p>
          <a:p>
            <a:r>
              <a:rPr lang="en-US" dirty="0" smtClean="0"/>
              <a:t>Static Analysis Tools</a:t>
            </a:r>
          </a:p>
          <a:p>
            <a:pPr lvl="1"/>
            <a:r>
              <a:rPr lang="en-US" dirty="0" err="1" smtClean="0"/>
              <a:t>CodeSurfer</a:t>
            </a:r>
            <a:r>
              <a:rPr lang="en-US" dirty="0" smtClean="0"/>
              <a:t>/x86,…</a:t>
            </a:r>
          </a:p>
          <a:p>
            <a:r>
              <a:rPr lang="en-US" dirty="0" smtClean="0"/>
              <a:t>Security Analysis Tools</a:t>
            </a:r>
          </a:p>
          <a:p>
            <a:pPr lvl="1"/>
            <a:r>
              <a:rPr lang="en-US" dirty="0" smtClean="0"/>
              <a:t>IDA Pro,…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5029200" cy="3048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dirty="0" smtClean="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03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Distribution Study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91349891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61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</a:t>
            </a:r>
            <a:r>
              <a:rPr lang="en-US" dirty="0" err="1" smtClean="0"/>
              <a:t>Toolchain</a:t>
            </a:r>
            <a:r>
              <a:rPr lang="en-US" dirty="0" smtClean="0"/>
              <a:t> </a:t>
            </a:r>
            <a:r>
              <a:rPr lang="en-US" dirty="0" smtClean="0"/>
              <a:t>Study </a:t>
            </a:r>
            <a:br>
              <a:rPr lang="en-US" dirty="0" smtClean="0"/>
            </a:br>
            <a:r>
              <a:rPr lang="en-US" dirty="0" smtClean="0"/>
              <a:t>(one predicts the rest)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03068311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51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Library Version </a:t>
            </a:r>
            <a:r>
              <a:rPr lang="en-US" dirty="0" smtClean="0"/>
              <a:t>Study</a:t>
            </a:r>
            <a:br>
              <a:rPr lang="en-US" dirty="0" smtClean="0"/>
            </a:br>
            <a:r>
              <a:rPr lang="en-US" dirty="0" smtClean="0"/>
              <a:t>(one predicts the rest)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23317088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07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Results: Distribution </a:t>
            </a:r>
            <a:r>
              <a:rPr lang="en-US" dirty="0" smtClean="0"/>
              <a:t>Study</a:t>
            </a:r>
            <a:br>
              <a:rPr lang="en-US" dirty="0" smtClean="0"/>
            </a:br>
            <a:r>
              <a:rPr lang="en-US" dirty="0" smtClean="0"/>
              <a:t>(one predicts the rest)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32751667"/>
              </p:ext>
            </p:extLst>
          </p:nvPr>
        </p:nvGraphicFramePr>
        <p:xfrm>
          <a:off x="152400" y="990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03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be 11"/>
          <p:cNvSpPr/>
          <p:nvPr/>
        </p:nvSpPr>
        <p:spPr>
          <a:xfrm>
            <a:off x="5780620" y="2360513"/>
            <a:ext cx="3193229" cy="3759798"/>
          </a:xfrm>
          <a:prstGeom prst="cube">
            <a:avLst>
              <a:gd name="adj" fmla="val 7167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&lt;targ8056f50&gt;: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 %0x8,%esp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$0xfffffff8,%esp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call &lt;targ80c3bd0&gt;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all &lt;targ8057220&gt;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16" name="Cube 15"/>
          <p:cNvSpPr/>
          <p:nvPr/>
        </p:nvSpPr>
        <p:spPr>
          <a:xfrm>
            <a:off x="152398" y="2358725"/>
            <a:ext cx="3193229" cy="3759798"/>
          </a:xfrm>
          <a:prstGeom prst="cube">
            <a:avLst>
              <a:gd name="adj" fmla="val 7167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 %0x8,%esp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$0xfffffff8,%esp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 80c3bd0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all 8057220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345627" y="4036809"/>
            <a:ext cx="676275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048124" y="3641834"/>
            <a:ext cx="950119" cy="12507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unstrip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5083545" y="4038601"/>
            <a:ext cx="676275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3"/>
          <p:cNvSpPr>
            <a:spLocks noGrp="1"/>
          </p:cNvSpPr>
          <p:nvPr>
            <p:ph sz="half" idx="1"/>
          </p:nvPr>
        </p:nvSpPr>
        <p:spPr>
          <a:xfrm>
            <a:off x="2605224" y="753924"/>
            <a:ext cx="4724400" cy="151631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unstrip</a:t>
            </a:r>
            <a:r>
              <a:rPr lang="en-US" dirty="0" smtClean="0"/>
              <a:t>  =  stripped parsing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+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binary rewriting</a:t>
            </a:r>
          </a:p>
        </p:txBody>
      </p:sp>
    </p:spTree>
    <p:extLst>
      <p:ext uri="{BB962C8B-B14F-4D97-AF65-F5344CB8AC3E}">
        <p14:creationId xmlns="" xmlns:p14="http://schemas.microsoft.com/office/powerpoint/2010/main" val="38062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Semantic Information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semantic information: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program’s interaction with the operating system        </a:t>
            </a:r>
          </a:p>
          <a:p>
            <a:pPr marL="0" indent="0">
              <a:buNone/>
            </a:pPr>
            <a:r>
              <a:rPr lang="en-US" dirty="0" smtClean="0"/>
              <a:t>   (</a:t>
            </a:r>
            <a:r>
              <a:rPr lang="en-US" i="1" dirty="0" smtClean="0"/>
              <a:t>system calls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These calls are encapsulated in </a:t>
            </a:r>
            <a:r>
              <a:rPr lang="en-US" i="1" dirty="0" smtClean="0"/>
              <a:t>wrapper functions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Library fingerprinting: identify functions based on patterns learned from exemplar libraries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7AAA5E-3949-4D69-A680-27E38994E4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33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be 11"/>
          <p:cNvSpPr/>
          <p:nvPr/>
        </p:nvSpPr>
        <p:spPr>
          <a:xfrm>
            <a:off x="5780620" y="2360513"/>
            <a:ext cx="3193229" cy="3759798"/>
          </a:xfrm>
          <a:prstGeom prst="cube">
            <a:avLst>
              <a:gd name="adj" fmla="val 7167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&lt;targ8056f50&gt;: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 %0x8,%esp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$0xfffffff8,%esp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call &lt;targ80c3bd0&gt;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all &lt;targ8057220&gt;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16" name="Cube 15"/>
          <p:cNvSpPr/>
          <p:nvPr/>
        </p:nvSpPr>
        <p:spPr>
          <a:xfrm>
            <a:off x="152398" y="2358725"/>
            <a:ext cx="3193229" cy="3759798"/>
          </a:xfrm>
          <a:prstGeom prst="cube">
            <a:avLst>
              <a:gd name="adj" fmla="val 7167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ub %0x8,%esp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$0xfffffff8,%esp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 80c3bd0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all 8057220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3345627" y="4036809"/>
            <a:ext cx="676275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083545" y="4038601"/>
            <a:ext cx="676275" cy="45719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3"/>
          <p:cNvSpPr>
            <a:spLocks noGrp="1"/>
          </p:cNvSpPr>
          <p:nvPr>
            <p:ph sz="half" idx="1"/>
          </p:nvPr>
        </p:nvSpPr>
        <p:spPr>
          <a:xfrm>
            <a:off x="2605224" y="753924"/>
            <a:ext cx="4724400" cy="11049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unstrip</a:t>
            </a:r>
            <a:r>
              <a:rPr lang="en-US" dirty="0" smtClean="0"/>
              <a:t>  =  stripped parsing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+</a:t>
            </a:r>
            <a:endParaRPr lang="en-US" dirty="0"/>
          </a:p>
        </p:txBody>
      </p:sp>
      <p:sp>
        <p:nvSpPr>
          <p:cNvPr id="18" name="Content Placeholder 14"/>
          <p:cNvSpPr txBox="1">
            <a:spLocks/>
          </p:cNvSpPr>
          <p:nvPr/>
        </p:nvSpPr>
        <p:spPr bwMode="auto">
          <a:xfrm>
            <a:off x="4215934" y="1255794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dirty="0" smtClean="0"/>
              <a:t>+</a:t>
            </a:r>
          </a:p>
          <a:p>
            <a:pPr marL="0" indent="0">
              <a:buFont typeface="Courier New" pitchFamily="49" charset="0"/>
              <a:buNone/>
            </a:pPr>
            <a:r>
              <a:rPr lang="en-US" dirty="0" smtClean="0"/>
              <a:t>binary rewriting</a:t>
            </a:r>
            <a:endParaRPr lang="en-US" dirty="0"/>
          </a:p>
        </p:txBody>
      </p:sp>
      <p:sp>
        <p:nvSpPr>
          <p:cNvPr id="20" name="Content Placeholder 14"/>
          <p:cNvSpPr txBox="1">
            <a:spLocks/>
          </p:cNvSpPr>
          <p:nvPr/>
        </p:nvSpPr>
        <p:spPr bwMode="auto">
          <a:xfrm>
            <a:off x="4205424" y="753924"/>
            <a:ext cx="441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8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itchFamily="49" charset="0"/>
              <a:buNone/>
            </a:pPr>
            <a:r>
              <a:rPr lang="en-US" dirty="0" smtClean="0">
                <a:solidFill>
                  <a:schemeClr val="accent2"/>
                </a:solidFill>
              </a:rPr>
              <a:t>library fingerprinting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1130" y="4636546"/>
            <a:ext cx="2855161" cy="322729"/>
          </a:xfrm>
          <a:prstGeom prst="rect">
            <a:avLst/>
          </a:prstGeom>
          <a:solidFill>
            <a:srgbClr val="809CF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getpid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93386" y="5165476"/>
            <a:ext cx="2865204" cy="322729"/>
          </a:xfrm>
          <a:prstGeom prst="rect">
            <a:avLst/>
          </a:prstGeom>
          <a:solidFill>
            <a:srgbClr val="809CF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&lt;kill&gt;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48124" y="3641834"/>
            <a:ext cx="950119" cy="12507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unstrip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104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07407E-6 L 2.77778E-7 -0.12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3.61111E-6 -0.1395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20" grpId="0"/>
      <p:bldP spid="6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67000" y="1676400"/>
            <a:ext cx="3810000" cy="3276600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$0x80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8048300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esi,%esi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24200" y="2362200"/>
            <a:ext cx="30480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0x4(%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1" y="2438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Set up system call arguments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4200" y="3200400"/>
            <a:ext cx="30480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$0x80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6574" y="3212068"/>
            <a:ext cx="210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Invoke a system call</a:t>
            </a:r>
            <a:endParaRPr lang="en-US" sz="200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3429000"/>
            <a:ext cx="3048000" cy="11430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jae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8048300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588" y="3892034"/>
            <a:ext cx="210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Error check and return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53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0" grpId="0" animBg="1"/>
      <p:bldP spid="22" grpId="0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667000" y="1676400"/>
            <a:ext cx="3810000" cy="3276600"/>
            <a:chOff x="2667000" y="1676400"/>
            <a:chExt cx="3810000" cy="3276600"/>
          </a:xfrm>
          <a:solidFill>
            <a:srgbClr val="809CF4"/>
          </a:solidFill>
        </p:grpSpPr>
        <p:sp>
          <p:nvSpPr>
            <p:cNvPr id="14" name="Rectangle 13"/>
            <p:cNvSpPr/>
            <p:nvPr/>
          </p:nvSpPr>
          <p:spPr>
            <a:xfrm>
              <a:off x="2667000" y="1676400"/>
              <a:ext cx="3810000" cy="32766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&lt;accept&gt;: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mov %ebx, %edx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mov %0x66,%eax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mov $0x5,%ebx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lea 0x4(%esp),%ecx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int $0x80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mov %edx, %ebx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cmp %0xffffff83,%eax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jae 8048300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ret</a:t>
              </a:r>
            </a:p>
            <a:p>
              <a:pPr lvl="1"/>
              <a:r>
                <a:rPr lang="en-US" b="1" smtClean="0">
                  <a:latin typeface="Courier New" pitchFamily="49" charset="0"/>
                  <a:cs typeface="Courier New" pitchFamily="49" charset="0"/>
                </a:rPr>
                <a:t>mov %esi,%esi</a:t>
              </a:r>
              <a:endParaRPr lang="en-US" b="1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200" y="2362200"/>
              <a:ext cx="3048000" cy="8382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%0x66,%eax</a:t>
              </a:r>
            </a:p>
            <a:p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$0x5,%ebx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lea 0x4(%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esp</a:t>
              </a:r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),%</a:t>
              </a:r>
              <a:r>
                <a:rPr lang="en-US" b="1" dirty="0" err="1" smtClean="0">
                  <a:latin typeface="Courier New" pitchFamily="49" charset="0"/>
                  <a:cs typeface="Courier New" pitchFamily="49" charset="0"/>
                </a:rPr>
                <a:t>ecx</a:t>
              </a:r>
              <a:endParaRPr lang="en-US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24200" y="3200400"/>
              <a:ext cx="3048000" cy="2286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$0x80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24200" y="3429000"/>
              <a:ext cx="3048000" cy="1143000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mov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%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edx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, %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ebx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cmp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%0xffffff83,%eax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jae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8048300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ret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3581400"/>
            <a:ext cx="5181600" cy="3048000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mpl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$0x0,%gs:0xc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80f669c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*0x814e93c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8048460</a:t>
            </a: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et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libc_enable_asyncancel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$0x66,%eax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lea 0x8(%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all *0x8181578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chg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libc_disable_acynancel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$0xffffff83,%eax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syscall_error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58917" y="6558455"/>
            <a:ext cx="34290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</a:t>
            </a:r>
            <a:r>
              <a:rPr lang="en-US" dirty="0" err="1" smtClean="0"/>
              <a:t>libc</a:t>
            </a:r>
            <a:r>
              <a:rPr lang="en-US" dirty="0" smtClean="0"/>
              <a:t> 2.5 on RHEL with GCC 3.4.4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3124200"/>
            <a:ext cx="28956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</a:t>
            </a:r>
            <a:r>
              <a:rPr lang="en-US" dirty="0" err="1" smtClean="0"/>
              <a:t>libc</a:t>
            </a:r>
            <a:r>
              <a:rPr lang="en-US" dirty="0" smtClean="0"/>
              <a:t> 2.2.4 on RHEL</a:t>
            </a:r>
            <a:endParaRPr lang="en-US" dirty="0"/>
          </a:p>
        </p:txBody>
      </p:sp>
      <p:sp>
        <p:nvSpPr>
          <p:cNvPr id="16" name="Content Placeholder 13"/>
          <p:cNvSpPr>
            <a:spLocks noGrp="1"/>
          </p:cNvSpPr>
          <p:nvPr>
            <p:ph sz="half" idx="1"/>
          </p:nvPr>
        </p:nvSpPr>
        <p:spPr>
          <a:xfrm>
            <a:off x="5562600" y="4026776"/>
            <a:ext cx="324244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same function can be realized in a variety of ways in the binary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62400" y="0"/>
            <a:ext cx="5181600" cy="3048000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mpl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$0x0,%gs:0xc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80f669c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$0x80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8048460</a:t>
            </a: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et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push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libc_enable_asyncancel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$0x66,%eax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lea 0x8(%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200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$0x80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ebx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chg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libc_disable_acynancel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eax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op %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esi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$0xffffff83,%eax</a:t>
            </a:r>
          </a:p>
          <a:p>
            <a:pPr lvl="1"/>
            <a:r>
              <a:rPr lang="en-US" sz="1200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ae</a:t>
            </a:r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syscall_error</a:t>
            </a:r>
            <a:endParaRPr lang="en-US" sz="1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342504" y="620110"/>
            <a:ext cx="2134496" cy="1595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6304" y="4204138"/>
            <a:ext cx="2134496" cy="1613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6981712" y="785310"/>
            <a:ext cx="1656678" cy="21515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Process 21"/>
          <p:cNvSpPr/>
          <p:nvPr/>
        </p:nvSpPr>
        <p:spPr>
          <a:xfrm>
            <a:off x="2991522" y="4371192"/>
            <a:ext cx="1656678" cy="21515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Process 22"/>
          <p:cNvSpPr/>
          <p:nvPr/>
        </p:nvSpPr>
        <p:spPr>
          <a:xfrm>
            <a:off x="490369" y="4890248"/>
            <a:ext cx="1656678" cy="21515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3000" y="2971800"/>
            <a:ext cx="35052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</a:t>
            </a:r>
            <a:r>
              <a:rPr lang="en-US" dirty="0" err="1" smtClean="0"/>
              <a:t>libc</a:t>
            </a:r>
            <a:r>
              <a:rPr lang="en-US" dirty="0" smtClean="0"/>
              <a:t> 2.5 on RHEL with GCC 4.1.2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4456387" y="1317041"/>
            <a:ext cx="1656678" cy="215152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8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29167 -0.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3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" grpId="0" animBg="1"/>
      <p:bldP spid="16" grpId="0" build="p"/>
      <p:bldP spid="7" grpId="0" animBg="1"/>
      <p:bldP spid="20" grpId="0" animBg="1"/>
      <p:bldP spid="21" grpId="0" animBg="1"/>
      <p:bldP spid="9" grpId="0" animBg="1"/>
      <p:bldP spid="22" grpId="0" animBg="1"/>
      <p:bldP spid="23" grpId="0" animBg="1"/>
      <p:bldP spid="10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209800"/>
          </a:xfrm>
        </p:spPr>
        <p:txBody>
          <a:bodyPr/>
          <a:lstStyle/>
          <a:p>
            <a:r>
              <a:rPr lang="en-US" dirty="0" smtClean="0"/>
              <a:t>Instead, we’ll take a semantic approach</a:t>
            </a:r>
          </a:p>
          <a:p>
            <a:r>
              <a:rPr lang="en-US" dirty="0" smtClean="0"/>
              <a:t>Record information that is likely to be invariant across multiple versions of the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smtClean="0"/>
              <a:t>: Restoring Function Information to Stripped Binaries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2743200"/>
            <a:ext cx="3810000" cy="3276600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&lt;accept&gt;: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%0x66,%eax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$0x5,%ebx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lea 0x4(%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ecx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$0x80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%0xffffff83,%eax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8048300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esi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914400" y="4191000"/>
            <a:ext cx="3200400" cy="304800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$0x80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3429000"/>
            <a:ext cx="32004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%0x66,%eax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733800"/>
            <a:ext cx="3200400" cy="228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$0x5,%ebx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0800" y="3869054"/>
            <a:ext cx="210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+mj-lt"/>
            </a:endParaRPr>
          </a:p>
          <a:p>
            <a:pPr algn="ctr"/>
            <a:r>
              <a:rPr lang="en-US" sz="2000" dirty="0" smtClean="0">
                <a:latin typeface="+mj-lt"/>
              </a:rPr>
              <a:t>{&lt;</a:t>
            </a:r>
            <a:r>
              <a:rPr lang="en-US" sz="2000" dirty="0" err="1" smtClean="0">
                <a:latin typeface="+mj-lt"/>
              </a:rPr>
              <a:t>socketcall</a:t>
            </a:r>
            <a:r>
              <a:rPr lang="en-US" sz="2000" dirty="0" smtClean="0">
                <a:latin typeface="+mj-lt"/>
              </a:rPr>
              <a:t>   &gt;}</a:t>
            </a:r>
            <a:endParaRPr lang="en-US" sz="2000" dirty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419600" y="4267200"/>
            <a:ext cx="1952624" cy="29747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19071" y="4169980"/>
            <a:ext cx="691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, 5</a:t>
            </a:r>
          </a:p>
          <a:p>
            <a:pPr algn="ctr"/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44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/>
      <p:bldP spid="16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Semantic Descriptors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61AA90-5976-415F-BE4B-B3BAE5EE366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unstrip</a:t>
            </a:r>
            <a:r>
              <a:rPr lang="en-US" dirty="0" smtClean="0"/>
              <a:t>: Restoring Function Information to Stripped Binaries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98320" y="5073802"/>
            <a:ext cx="4683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We parse an input binary, locate system calls and wrapper function calls, and employ dataflow analysis.</a:t>
            </a:r>
            <a:endParaRPr lang="en-US" sz="2400" dirty="0">
              <a:latin typeface="+mj-lt"/>
            </a:endParaRPr>
          </a:p>
        </p:txBody>
      </p:sp>
      <p:sp>
        <p:nvSpPr>
          <p:cNvPr id="85" name="Cube 84"/>
          <p:cNvSpPr/>
          <p:nvPr/>
        </p:nvSpPr>
        <p:spPr>
          <a:xfrm>
            <a:off x="89252" y="2221388"/>
            <a:ext cx="1423989" cy="781812"/>
          </a:xfrm>
          <a:prstGeom prst="cube">
            <a:avLst>
              <a:gd name="adj" fmla="val 17661"/>
            </a:avLst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binary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2079982" y="979800"/>
            <a:ext cx="3115962" cy="3538412"/>
          </a:xfrm>
          <a:prstGeom prst="rect">
            <a:avLst/>
          </a:prstGeom>
          <a:solidFill>
            <a:srgbClr val="809C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eboot: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ush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ub $0x10,%esp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ush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edi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ush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0x8(%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edx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$0xfee1dead,%edi</a:t>
            </a: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$0x28121969,%ecx</a:t>
            </a:r>
          </a:p>
          <a:p>
            <a:pPr lvl="1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ush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ebx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ov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$0x58,%eax</a:t>
            </a:r>
          </a:p>
          <a:p>
            <a:pPr lvl="1"/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$0x80 </a:t>
            </a:r>
          </a:p>
          <a:p>
            <a:pPr lvl="1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376974" y="979800"/>
            <a:ext cx="681492" cy="1376125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376974" y="3003200"/>
            <a:ext cx="681492" cy="1515012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78757" y="3676178"/>
            <a:ext cx="184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SYSTEM CALL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3895" y="227408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0x58</a:t>
            </a:r>
            <a:endParaRPr lang="en-US" dirty="0">
              <a:latin typeface="+mj-lt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687060" y="3341774"/>
            <a:ext cx="691697" cy="3344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74886" y="227408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0x28121969</a:t>
            </a:r>
            <a:endParaRPr lang="en-US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78824" y="2930276"/>
            <a:ext cx="351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EAX</a:t>
            </a:r>
            <a:r>
              <a:rPr lang="en-US" b="1" dirty="0" smtClean="0">
                <a:solidFill>
                  <a:schemeClr val="accent3"/>
                </a:solidFill>
              </a:rPr>
              <a:t>	         EBX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accent4"/>
                </a:solidFill>
              </a:rPr>
              <a:t>ECX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05600" y="2274089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%</a:t>
            </a:r>
            <a:r>
              <a:rPr lang="en-US" dirty="0" err="1" smtClean="0">
                <a:latin typeface="+mj-lt"/>
              </a:rPr>
              <a:t>edi</a:t>
            </a:r>
            <a:endParaRPr lang="en-US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43929" y="1582476"/>
            <a:ext cx="1262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0xfee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+mj-lt"/>
              </a:rPr>
              <a:t>dead</a:t>
            </a:r>
            <a:endParaRPr lang="en-US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8025205" y="3341774"/>
            <a:ext cx="484094" cy="3344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175352" y="3341774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87060" y="2678409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161009" y="2703042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456852" y="2696304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165672" y="1999708"/>
            <a:ext cx="0" cy="233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25775" y="4525758"/>
            <a:ext cx="4283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{&lt;reboot, 0xfee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 smtClean="0">
                <a:latin typeface="+mj-lt"/>
              </a:rPr>
              <a:t>dead, 0x2812969&gt;}</a:t>
            </a:r>
            <a:endParaRPr lang="en-US" sz="2000" dirty="0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78498" y="2925680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EAX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219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500" fill="hold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4" dur="500" fill="hold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7" dur="indefinite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7" dur="indefinite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0" dur="500" fill="hold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8" grpId="0"/>
      <p:bldP spid="20" grpId="0"/>
      <p:bldP spid="22" grpId="0"/>
      <p:bldP spid="24" grpId="0"/>
      <p:bldP spid="32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92AAF6"/>
      </a:accent1>
      <a:accent2>
        <a:srgbClr val="FA8282"/>
      </a:accent2>
      <a:accent3>
        <a:srgbClr val="F3A447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age">
  <a:themeElements>
    <a:clrScheme name="Custom 1">
      <a:dk1>
        <a:sysClr val="windowText" lastClr="000000"/>
      </a:dk1>
      <a:lt1>
        <a:sysClr val="window" lastClr="FFFFFF"/>
      </a:lt1>
      <a:dk2>
        <a:srgbClr val="92AAF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</TotalTime>
  <Words>1831</Words>
  <Application>Microsoft Office PowerPoint</Application>
  <PresentationFormat>On-screen Show (4:3)</PresentationFormat>
  <Paragraphs>495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blank page</vt:lpstr>
      <vt:lpstr>unstrip: Restoring Function Information to Stripped Binaries Using Dyninst</vt:lpstr>
      <vt:lpstr>Binary Tools Need Symbol Tables</vt:lpstr>
      <vt:lpstr>Slide 3</vt:lpstr>
      <vt:lpstr>New Semantic Information</vt:lpstr>
      <vt:lpstr>Slide 5</vt:lpstr>
      <vt:lpstr>Slide 6</vt:lpstr>
      <vt:lpstr>Slide 7</vt:lpstr>
      <vt:lpstr>Semantic Descriptors</vt:lpstr>
      <vt:lpstr>Building Semantic Descriptors</vt:lpstr>
      <vt:lpstr>Building a Descriptor Database</vt:lpstr>
      <vt:lpstr>Building a Descriptor Database</vt:lpstr>
      <vt:lpstr>Building a Descriptor Database</vt:lpstr>
      <vt:lpstr>Identifying Functions in a Stripped Binary</vt:lpstr>
      <vt:lpstr>Evaluation</vt:lpstr>
      <vt:lpstr>Evaluation Results: Compiler Version Study</vt:lpstr>
      <vt:lpstr>Evaluation Results: Library Version Study</vt:lpstr>
      <vt:lpstr>Evaluation Results: Distribution Study</vt:lpstr>
      <vt:lpstr>Slide 18</vt:lpstr>
      <vt:lpstr>Slide 19</vt:lpstr>
      <vt:lpstr>Evaluation Results: Distribution Study</vt:lpstr>
      <vt:lpstr>Evaluation Results: Toolchain Study  (one predicts the rest)</vt:lpstr>
      <vt:lpstr>Evaluation Results: Library Version Study (one predicts the rest)</vt:lpstr>
      <vt:lpstr>Evaluation Results: Distribution Study (one predicts the rest)</vt:lpstr>
    </vt:vector>
  </TitlesOfParts>
  <Company>The University of Wisconsin Computer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nater</dc:creator>
  <cp:lastModifiedBy>emily</cp:lastModifiedBy>
  <cp:revision>485</cp:revision>
  <dcterms:created xsi:type="dcterms:W3CDTF">2010-03-23T14:50:26Z</dcterms:created>
  <dcterms:modified xsi:type="dcterms:W3CDTF">2011-05-03T01:36:13Z</dcterms:modified>
</cp:coreProperties>
</file>