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0" r:id="rId3"/>
    <p:sldId id="272" r:id="rId4"/>
    <p:sldId id="277" r:id="rId5"/>
    <p:sldId id="275" r:id="rId6"/>
    <p:sldId id="273" r:id="rId7"/>
    <p:sldId id="276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7" r:id="rId17"/>
    <p:sldId id="286" r:id="rId18"/>
    <p:sldId id="288" r:id="rId19"/>
    <p:sldId id="289" r:id="rId20"/>
    <p:sldId id="257" r:id="rId21"/>
    <p:sldId id="264" r:id="rId22"/>
    <p:sldId id="266" r:id="rId23"/>
    <p:sldId id="267" r:id="rId24"/>
    <p:sldId id="259" r:id="rId25"/>
    <p:sldId id="263" r:id="rId26"/>
    <p:sldId id="268" r:id="rId27"/>
    <p:sldId id="269" r:id="rId28"/>
    <p:sldId id="260" r:id="rId29"/>
    <p:sldId id="261" r:id="rId30"/>
    <p:sldId id="271" r:id="rId31"/>
  </p:sldIdLst>
  <p:sldSz cx="9144000" cy="6858000" type="screen4x3"/>
  <p:notesSz cx="7034213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80"/>
    <a:srgbClr val="009900"/>
    <a:srgbClr val="FCC4BE"/>
    <a:srgbClr val="FEC5AC"/>
    <a:srgbClr val="EEA38E"/>
    <a:srgbClr val="D8A628"/>
    <a:srgbClr val="CCCCCC"/>
    <a:srgbClr val="FFFFFF"/>
    <a:srgbClr val="4F6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78362" autoAdjust="0"/>
  </p:normalViewPr>
  <p:slideViewPr>
    <p:cSldViewPr>
      <p:cViewPr varScale="1">
        <p:scale>
          <a:sx n="101" d="100"/>
          <a:sy n="101" d="100"/>
        </p:scale>
        <p:origin x="25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1668" y="-102"/>
      </p:cViewPr>
      <p:guideLst>
        <p:guide orient="horz" pos="2924"/>
        <p:guide pos="22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A52D6A-3C7F-704F-B708-AF8E3D890DF5}" type="doc">
      <dgm:prSet loTypeId="urn:microsoft.com/office/officeart/2005/8/layout/hierarchy4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35A8410-6B1A-6646-A480-CF5010361DF4}">
      <dgm:prSet phldrT="[Text]"/>
      <dgm:spPr/>
      <dgm:t>
        <a:bodyPr/>
        <a:lstStyle/>
        <a:p>
          <a:r>
            <a:rPr lang="en-US" dirty="0"/>
            <a:t>Query optimizer and execution</a:t>
          </a:r>
        </a:p>
      </dgm:t>
    </dgm:pt>
    <dgm:pt modelId="{5BE62B8C-E30F-AC40-A80A-1F5725396AFA}" type="parTrans" cxnId="{C2A2F71A-BF08-C74A-A922-D2CDFD68F690}">
      <dgm:prSet/>
      <dgm:spPr/>
      <dgm:t>
        <a:bodyPr/>
        <a:lstStyle/>
        <a:p>
          <a:endParaRPr lang="en-US"/>
        </a:p>
      </dgm:t>
    </dgm:pt>
    <dgm:pt modelId="{7141099F-EA9E-9A4E-AA87-2C3B55C6C15E}" type="sibTrans" cxnId="{C2A2F71A-BF08-C74A-A922-D2CDFD68F690}">
      <dgm:prSet/>
      <dgm:spPr/>
      <dgm:t>
        <a:bodyPr/>
        <a:lstStyle/>
        <a:p>
          <a:endParaRPr lang="en-US"/>
        </a:p>
      </dgm:t>
    </dgm:pt>
    <dgm:pt modelId="{7D6CD06D-C2ED-4B43-B728-DDEEFEB9DB86}">
      <dgm:prSet phldrT="[Text]"/>
      <dgm:spPr/>
      <dgm:t>
        <a:bodyPr/>
        <a:lstStyle/>
        <a:p>
          <a:r>
            <a:rPr lang="en-US" dirty="0"/>
            <a:t>Relational operators</a:t>
          </a:r>
        </a:p>
      </dgm:t>
    </dgm:pt>
    <dgm:pt modelId="{6BCF6E0F-77A7-A048-84D8-2DA119621ADE}" type="parTrans" cxnId="{3212D8C7-7662-5D48-94F5-9D8DE1E000EC}">
      <dgm:prSet/>
      <dgm:spPr/>
      <dgm:t>
        <a:bodyPr/>
        <a:lstStyle/>
        <a:p>
          <a:endParaRPr lang="en-US"/>
        </a:p>
      </dgm:t>
    </dgm:pt>
    <dgm:pt modelId="{35CB5DB0-2A9E-134C-AA02-B6BBBDB2832D}" type="sibTrans" cxnId="{3212D8C7-7662-5D48-94F5-9D8DE1E000EC}">
      <dgm:prSet/>
      <dgm:spPr/>
      <dgm:t>
        <a:bodyPr/>
        <a:lstStyle/>
        <a:p>
          <a:endParaRPr lang="en-US"/>
        </a:p>
      </dgm:t>
    </dgm:pt>
    <dgm:pt modelId="{AA435368-C577-4649-AF1B-FFA28DF426DC}">
      <dgm:prSet phldrT="[Text]"/>
      <dgm:spPr/>
      <dgm:t>
        <a:bodyPr/>
        <a:lstStyle/>
        <a:p>
          <a:r>
            <a:rPr lang="en-US" dirty="0"/>
            <a:t>File and access methods</a:t>
          </a:r>
        </a:p>
      </dgm:t>
    </dgm:pt>
    <dgm:pt modelId="{1913A4D8-E9E0-0542-8F92-56590DF21A3A}" type="parTrans" cxnId="{AC51F7C1-97EA-8245-87AD-CFDE7EE6B639}">
      <dgm:prSet/>
      <dgm:spPr/>
      <dgm:t>
        <a:bodyPr/>
        <a:lstStyle/>
        <a:p>
          <a:endParaRPr lang="en-US"/>
        </a:p>
      </dgm:t>
    </dgm:pt>
    <dgm:pt modelId="{1FFE5412-8CAC-2A44-BDD9-74C72DC216DC}" type="sibTrans" cxnId="{AC51F7C1-97EA-8245-87AD-CFDE7EE6B639}">
      <dgm:prSet/>
      <dgm:spPr/>
      <dgm:t>
        <a:bodyPr/>
        <a:lstStyle/>
        <a:p>
          <a:endParaRPr lang="en-US"/>
        </a:p>
      </dgm:t>
    </dgm:pt>
    <dgm:pt modelId="{0F9626D7-C9AB-8143-8EDE-D92FBB88710D}">
      <dgm:prSet phldrT="[Text]"/>
      <dgm:spPr/>
      <dgm:t>
        <a:bodyPr/>
        <a:lstStyle/>
        <a:p>
          <a:r>
            <a:rPr lang="en-US" dirty="0"/>
            <a:t>Buffer manager</a:t>
          </a:r>
        </a:p>
      </dgm:t>
    </dgm:pt>
    <dgm:pt modelId="{94FE52CC-7665-A44E-A127-CD2563C66C4D}" type="parTrans" cxnId="{10937FBE-83BA-6045-A64F-5EB9EB89A39E}">
      <dgm:prSet/>
      <dgm:spPr/>
      <dgm:t>
        <a:bodyPr/>
        <a:lstStyle/>
        <a:p>
          <a:endParaRPr lang="en-US"/>
        </a:p>
      </dgm:t>
    </dgm:pt>
    <dgm:pt modelId="{4936F0FF-70EF-8442-82B0-19FDD574243C}" type="sibTrans" cxnId="{10937FBE-83BA-6045-A64F-5EB9EB89A39E}">
      <dgm:prSet/>
      <dgm:spPr/>
      <dgm:t>
        <a:bodyPr/>
        <a:lstStyle/>
        <a:p>
          <a:endParaRPr lang="en-US"/>
        </a:p>
      </dgm:t>
    </dgm:pt>
    <dgm:pt modelId="{9DC33A96-60A5-D744-9189-B62F25DBE6C4}">
      <dgm:prSet phldrT="[Text]"/>
      <dgm:spPr/>
      <dgm:t>
        <a:bodyPr/>
        <a:lstStyle/>
        <a:p>
          <a:r>
            <a:rPr lang="en-US" dirty="0"/>
            <a:t>I/O manager</a:t>
          </a:r>
        </a:p>
      </dgm:t>
    </dgm:pt>
    <dgm:pt modelId="{BD128588-0CE3-A344-B737-ED9FEF517A5C}" type="parTrans" cxnId="{8C1C10D6-DFB3-B34E-8419-A4AFC0AF862F}">
      <dgm:prSet/>
      <dgm:spPr/>
      <dgm:t>
        <a:bodyPr/>
        <a:lstStyle/>
        <a:p>
          <a:endParaRPr lang="en-US"/>
        </a:p>
      </dgm:t>
    </dgm:pt>
    <dgm:pt modelId="{F6199D0A-8B26-8A4A-A507-FD18FE159A7D}" type="sibTrans" cxnId="{8C1C10D6-DFB3-B34E-8419-A4AFC0AF862F}">
      <dgm:prSet/>
      <dgm:spPr/>
      <dgm:t>
        <a:bodyPr/>
        <a:lstStyle/>
        <a:p>
          <a:endParaRPr lang="en-US"/>
        </a:p>
      </dgm:t>
    </dgm:pt>
    <dgm:pt modelId="{81B59ED6-C747-1B49-98C8-EA6B720B7615}" type="pres">
      <dgm:prSet presAssocID="{E3A52D6A-3C7F-704F-B708-AF8E3D890D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DCEB9E-1195-024F-A355-1979AF665211}" type="pres">
      <dgm:prSet presAssocID="{835A8410-6B1A-6646-A480-CF5010361DF4}" presName="vertOne" presStyleCnt="0"/>
      <dgm:spPr/>
    </dgm:pt>
    <dgm:pt modelId="{BEE226F4-0C5A-1249-BE92-427FDE7C9874}" type="pres">
      <dgm:prSet presAssocID="{835A8410-6B1A-6646-A480-CF5010361DF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6D666C-1440-0540-A475-31A8C58F91A6}" type="pres">
      <dgm:prSet presAssocID="{835A8410-6B1A-6646-A480-CF5010361DF4}" presName="parTransOne" presStyleCnt="0"/>
      <dgm:spPr/>
    </dgm:pt>
    <dgm:pt modelId="{78F693E0-016E-104A-8E75-334DC5336E66}" type="pres">
      <dgm:prSet presAssocID="{835A8410-6B1A-6646-A480-CF5010361DF4}" presName="horzOne" presStyleCnt="0"/>
      <dgm:spPr/>
    </dgm:pt>
    <dgm:pt modelId="{49366829-7FA9-724F-848B-5205F9BEC7B0}" type="pres">
      <dgm:prSet presAssocID="{7D6CD06D-C2ED-4B43-B728-DDEEFEB9DB86}" presName="vertTwo" presStyleCnt="0"/>
      <dgm:spPr/>
    </dgm:pt>
    <dgm:pt modelId="{80CF6DB3-5A11-6549-BD50-1B24A3AA1648}" type="pres">
      <dgm:prSet presAssocID="{7D6CD06D-C2ED-4B43-B728-DDEEFEB9DB86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BBCB0E-9638-1949-A761-57D893882727}" type="pres">
      <dgm:prSet presAssocID="{7D6CD06D-C2ED-4B43-B728-DDEEFEB9DB86}" presName="parTransTwo" presStyleCnt="0"/>
      <dgm:spPr/>
    </dgm:pt>
    <dgm:pt modelId="{34C05189-8CD1-9143-B77F-D7D9FB4FF1AD}" type="pres">
      <dgm:prSet presAssocID="{7D6CD06D-C2ED-4B43-B728-DDEEFEB9DB86}" presName="horzTwo" presStyleCnt="0"/>
      <dgm:spPr/>
    </dgm:pt>
    <dgm:pt modelId="{C4EF5504-5143-714F-8123-9EAA7317DD87}" type="pres">
      <dgm:prSet presAssocID="{AA435368-C577-4649-AF1B-FFA28DF426DC}" presName="vertThree" presStyleCnt="0"/>
      <dgm:spPr/>
    </dgm:pt>
    <dgm:pt modelId="{80F2F2E0-481D-064E-B253-ECEB9AAD61B5}" type="pres">
      <dgm:prSet presAssocID="{AA435368-C577-4649-AF1B-FFA28DF426DC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E3F4DD-73AA-7A4F-8D09-35D5C8EAF80B}" type="pres">
      <dgm:prSet presAssocID="{AA435368-C577-4649-AF1B-FFA28DF426DC}" presName="parTransThree" presStyleCnt="0"/>
      <dgm:spPr/>
    </dgm:pt>
    <dgm:pt modelId="{E95792B1-9A57-B04C-88A1-02B53160D21F}" type="pres">
      <dgm:prSet presAssocID="{AA435368-C577-4649-AF1B-FFA28DF426DC}" presName="horzThree" presStyleCnt="0"/>
      <dgm:spPr/>
    </dgm:pt>
    <dgm:pt modelId="{77947AC1-65A6-3340-889D-6B84DA5A6725}" type="pres">
      <dgm:prSet presAssocID="{0F9626D7-C9AB-8143-8EDE-D92FBB88710D}" presName="vertFour" presStyleCnt="0">
        <dgm:presLayoutVars>
          <dgm:chPref val="3"/>
        </dgm:presLayoutVars>
      </dgm:prSet>
      <dgm:spPr/>
    </dgm:pt>
    <dgm:pt modelId="{32FB591B-8905-EC45-AB24-8834C01C6429}" type="pres">
      <dgm:prSet presAssocID="{0F9626D7-C9AB-8143-8EDE-D92FBB88710D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F4990-0092-DE44-92CF-9BBEAB07D1F7}" type="pres">
      <dgm:prSet presAssocID="{0F9626D7-C9AB-8143-8EDE-D92FBB88710D}" presName="parTransFour" presStyleCnt="0"/>
      <dgm:spPr/>
    </dgm:pt>
    <dgm:pt modelId="{0AE82EAD-361D-AE40-905E-F292E336FBB0}" type="pres">
      <dgm:prSet presAssocID="{0F9626D7-C9AB-8143-8EDE-D92FBB88710D}" presName="horzFour" presStyleCnt="0"/>
      <dgm:spPr/>
    </dgm:pt>
    <dgm:pt modelId="{B521A185-D446-564B-8F33-F7B29B14D629}" type="pres">
      <dgm:prSet presAssocID="{9DC33A96-60A5-D744-9189-B62F25DBE6C4}" presName="vertFour" presStyleCnt="0">
        <dgm:presLayoutVars>
          <dgm:chPref val="3"/>
        </dgm:presLayoutVars>
      </dgm:prSet>
      <dgm:spPr/>
    </dgm:pt>
    <dgm:pt modelId="{2935FB5D-9490-094F-8B53-6F2D6CE1E5DB}" type="pres">
      <dgm:prSet presAssocID="{9DC33A96-60A5-D744-9189-B62F25DBE6C4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5911C5-7A15-484A-8CAA-3B33DC70536D}" type="pres">
      <dgm:prSet presAssocID="{9DC33A96-60A5-D744-9189-B62F25DBE6C4}" presName="horzFour" presStyleCnt="0"/>
      <dgm:spPr/>
    </dgm:pt>
  </dgm:ptLst>
  <dgm:cxnLst>
    <dgm:cxn modelId="{C2A2F71A-BF08-C74A-A922-D2CDFD68F690}" srcId="{E3A52D6A-3C7F-704F-B708-AF8E3D890DF5}" destId="{835A8410-6B1A-6646-A480-CF5010361DF4}" srcOrd="0" destOrd="0" parTransId="{5BE62B8C-E30F-AC40-A80A-1F5725396AFA}" sibTransId="{7141099F-EA9E-9A4E-AA87-2C3B55C6C15E}"/>
    <dgm:cxn modelId="{B40A9AA6-F484-C54C-96FF-5CCFFCD8E2CE}" type="presOf" srcId="{AA435368-C577-4649-AF1B-FFA28DF426DC}" destId="{80F2F2E0-481D-064E-B253-ECEB9AAD61B5}" srcOrd="0" destOrd="0" presId="urn:microsoft.com/office/officeart/2005/8/layout/hierarchy4"/>
    <dgm:cxn modelId="{10937FBE-83BA-6045-A64F-5EB9EB89A39E}" srcId="{AA435368-C577-4649-AF1B-FFA28DF426DC}" destId="{0F9626D7-C9AB-8143-8EDE-D92FBB88710D}" srcOrd="0" destOrd="0" parTransId="{94FE52CC-7665-A44E-A127-CD2563C66C4D}" sibTransId="{4936F0FF-70EF-8442-82B0-19FDD574243C}"/>
    <dgm:cxn modelId="{C5545B65-54E2-EB42-BA36-AEDC74D81DA3}" type="presOf" srcId="{835A8410-6B1A-6646-A480-CF5010361DF4}" destId="{BEE226F4-0C5A-1249-BE92-427FDE7C9874}" srcOrd="0" destOrd="0" presId="urn:microsoft.com/office/officeart/2005/8/layout/hierarchy4"/>
    <dgm:cxn modelId="{F8ACC7A1-9018-654A-B034-5FFCFFDC34BD}" type="presOf" srcId="{9DC33A96-60A5-D744-9189-B62F25DBE6C4}" destId="{2935FB5D-9490-094F-8B53-6F2D6CE1E5DB}" srcOrd="0" destOrd="0" presId="urn:microsoft.com/office/officeart/2005/8/layout/hierarchy4"/>
    <dgm:cxn modelId="{E4525CED-4484-9A4D-BB4E-7C14DF8D3D99}" type="presOf" srcId="{0F9626D7-C9AB-8143-8EDE-D92FBB88710D}" destId="{32FB591B-8905-EC45-AB24-8834C01C6429}" srcOrd="0" destOrd="0" presId="urn:microsoft.com/office/officeart/2005/8/layout/hierarchy4"/>
    <dgm:cxn modelId="{AC51F7C1-97EA-8245-87AD-CFDE7EE6B639}" srcId="{7D6CD06D-C2ED-4B43-B728-DDEEFEB9DB86}" destId="{AA435368-C577-4649-AF1B-FFA28DF426DC}" srcOrd="0" destOrd="0" parTransId="{1913A4D8-E9E0-0542-8F92-56590DF21A3A}" sibTransId="{1FFE5412-8CAC-2A44-BDD9-74C72DC216DC}"/>
    <dgm:cxn modelId="{8C1C10D6-DFB3-B34E-8419-A4AFC0AF862F}" srcId="{0F9626D7-C9AB-8143-8EDE-D92FBB88710D}" destId="{9DC33A96-60A5-D744-9189-B62F25DBE6C4}" srcOrd="0" destOrd="0" parTransId="{BD128588-0CE3-A344-B737-ED9FEF517A5C}" sibTransId="{F6199D0A-8B26-8A4A-A507-FD18FE159A7D}"/>
    <dgm:cxn modelId="{94D5228A-B859-984C-9BDC-892A3AEA58DD}" type="presOf" srcId="{E3A52D6A-3C7F-704F-B708-AF8E3D890DF5}" destId="{81B59ED6-C747-1B49-98C8-EA6B720B7615}" srcOrd="0" destOrd="0" presId="urn:microsoft.com/office/officeart/2005/8/layout/hierarchy4"/>
    <dgm:cxn modelId="{BE7650D9-63B4-1F4D-9FC4-BEE30CF96F24}" type="presOf" srcId="{7D6CD06D-C2ED-4B43-B728-DDEEFEB9DB86}" destId="{80CF6DB3-5A11-6549-BD50-1B24A3AA1648}" srcOrd="0" destOrd="0" presId="urn:microsoft.com/office/officeart/2005/8/layout/hierarchy4"/>
    <dgm:cxn modelId="{3212D8C7-7662-5D48-94F5-9D8DE1E000EC}" srcId="{835A8410-6B1A-6646-A480-CF5010361DF4}" destId="{7D6CD06D-C2ED-4B43-B728-DDEEFEB9DB86}" srcOrd="0" destOrd="0" parTransId="{6BCF6E0F-77A7-A048-84D8-2DA119621ADE}" sibTransId="{35CB5DB0-2A9E-134C-AA02-B6BBBDB2832D}"/>
    <dgm:cxn modelId="{38D778B9-1BB2-3E41-9636-80235F0DA3A6}" type="presParOf" srcId="{81B59ED6-C747-1B49-98C8-EA6B720B7615}" destId="{CEDCEB9E-1195-024F-A355-1979AF665211}" srcOrd="0" destOrd="0" presId="urn:microsoft.com/office/officeart/2005/8/layout/hierarchy4"/>
    <dgm:cxn modelId="{1BDE0E37-5D29-F145-94C3-B7F04E27A264}" type="presParOf" srcId="{CEDCEB9E-1195-024F-A355-1979AF665211}" destId="{BEE226F4-0C5A-1249-BE92-427FDE7C9874}" srcOrd="0" destOrd="0" presId="urn:microsoft.com/office/officeart/2005/8/layout/hierarchy4"/>
    <dgm:cxn modelId="{B0059F6D-6C36-844F-A4F6-6BBFC032B3D8}" type="presParOf" srcId="{CEDCEB9E-1195-024F-A355-1979AF665211}" destId="{516D666C-1440-0540-A475-31A8C58F91A6}" srcOrd="1" destOrd="0" presId="urn:microsoft.com/office/officeart/2005/8/layout/hierarchy4"/>
    <dgm:cxn modelId="{A3EDA72D-429D-464E-88EA-BFB3CD29DB9D}" type="presParOf" srcId="{CEDCEB9E-1195-024F-A355-1979AF665211}" destId="{78F693E0-016E-104A-8E75-334DC5336E66}" srcOrd="2" destOrd="0" presId="urn:microsoft.com/office/officeart/2005/8/layout/hierarchy4"/>
    <dgm:cxn modelId="{270DD1A0-D77A-234C-B682-D75AF7734ABD}" type="presParOf" srcId="{78F693E0-016E-104A-8E75-334DC5336E66}" destId="{49366829-7FA9-724F-848B-5205F9BEC7B0}" srcOrd="0" destOrd="0" presId="urn:microsoft.com/office/officeart/2005/8/layout/hierarchy4"/>
    <dgm:cxn modelId="{5E1433B5-08F9-5746-87FA-72F515782B91}" type="presParOf" srcId="{49366829-7FA9-724F-848B-5205F9BEC7B0}" destId="{80CF6DB3-5A11-6549-BD50-1B24A3AA1648}" srcOrd="0" destOrd="0" presId="urn:microsoft.com/office/officeart/2005/8/layout/hierarchy4"/>
    <dgm:cxn modelId="{474FF467-D9B4-5848-B29B-F05F22852EB5}" type="presParOf" srcId="{49366829-7FA9-724F-848B-5205F9BEC7B0}" destId="{26BBCB0E-9638-1949-A761-57D893882727}" srcOrd="1" destOrd="0" presId="urn:microsoft.com/office/officeart/2005/8/layout/hierarchy4"/>
    <dgm:cxn modelId="{3418F1A6-AE5D-CF4D-BE56-C236036CDD03}" type="presParOf" srcId="{49366829-7FA9-724F-848B-5205F9BEC7B0}" destId="{34C05189-8CD1-9143-B77F-D7D9FB4FF1AD}" srcOrd="2" destOrd="0" presId="urn:microsoft.com/office/officeart/2005/8/layout/hierarchy4"/>
    <dgm:cxn modelId="{5DEF0AB8-9784-CD40-9BF2-ED030AED0DCC}" type="presParOf" srcId="{34C05189-8CD1-9143-B77F-D7D9FB4FF1AD}" destId="{C4EF5504-5143-714F-8123-9EAA7317DD87}" srcOrd="0" destOrd="0" presId="urn:microsoft.com/office/officeart/2005/8/layout/hierarchy4"/>
    <dgm:cxn modelId="{82365AE6-FBFC-B54B-A839-51CFD04A1A3A}" type="presParOf" srcId="{C4EF5504-5143-714F-8123-9EAA7317DD87}" destId="{80F2F2E0-481D-064E-B253-ECEB9AAD61B5}" srcOrd="0" destOrd="0" presId="urn:microsoft.com/office/officeart/2005/8/layout/hierarchy4"/>
    <dgm:cxn modelId="{920D1C0E-7080-8641-89D7-CA3764A3986C}" type="presParOf" srcId="{C4EF5504-5143-714F-8123-9EAA7317DD87}" destId="{93E3F4DD-73AA-7A4F-8D09-35D5C8EAF80B}" srcOrd="1" destOrd="0" presId="urn:microsoft.com/office/officeart/2005/8/layout/hierarchy4"/>
    <dgm:cxn modelId="{62FC6E62-1205-1A44-9737-85F9C0CB58C1}" type="presParOf" srcId="{C4EF5504-5143-714F-8123-9EAA7317DD87}" destId="{E95792B1-9A57-B04C-88A1-02B53160D21F}" srcOrd="2" destOrd="0" presId="urn:microsoft.com/office/officeart/2005/8/layout/hierarchy4"/>
    <dgm:cxn modelId="{EEED75F4-6437-944D-98C3-887A1B26003B}" type="presParOf" srcId="{E95792B1-9A57-B04C-88A1-02B53160D21F}" destId="{77947AC1-65A6-3340-889D-6B84DA5A6725}" srcOrd="0" destOrd="0" presId="urn:microsoft.com/office/officeart/2005/8/layout/hierarchy4"/>
    <dgm:cxn modelId="{2328F0F9-450F-3A45-A94D-7F7C8D19E0D0}" type="presParOf" srcId="{77947AC1-65A6-3340-889D-6B84DA5A6725}" destId="{32FB591B-8905-EC45-AB24-8834C01C6429}" srcOrd="0" destOrd="0" presId="urn:microsoft.com/office/officeart/2005/8/layout/hierarchy4"/>
    <dgm:cxn modelId="{F788CC5D-869C-AA42-AA06-E76C7A8F878F}" type="presParOf" srcId="{77947AC1-65A6-3340-889D-6B84DA5A6725}" destId="{C34F4990-0092-DE44-92CF-9BBEAB07D1F7}" srcOrd="1" destOrd="0" presId="urn:microsoft.com/office/officeart/2005/8/layout/hierarchy4"/>
    <dgm:cxn modelId="{8D2D3382-58DE-2F42-920F-195C553323E8}" type="presParOf" srcId="{77947AC1-65A6-3340-889D-6B84DA5A6725}" destId="{0AE82EAD-361D-AE40-905E-F292E336FBB0}" srcOrd="2" destOrd="0" presId="urn:microsoft.com/office/officeart/2005/8/layout/hierarchy4"/>
    <dgm:cxn modelId="{162C5A9A-2C9F-6848-89F3-53A9F2C505BC}" type="presParOf" srcId="{0AE82EAD-361D-AE40-905E-F292E336FBB0}" destId="{B521A185-D446-564B-8F33-F7B29B14D629}" srcOrd="0" destOrd="0" presId="urn:microsoft.com/office/officeart/2005/8/layout/hierarchy4"/>
    <dgm:cxn modelId="{08D6AB90-FE46-9C47-B843-B0660243AC95}" type="presParOf" srcId="{B521A185-D446-564B-8F33-F7B29B14D629}" destId="{2935FB5D-9490-094F-8B53-6F2D6CE1E5DB}" srcOrd="0" destOrd="0" presId="urn:microsoft.com/office/officeart/2005/8/layout/hierarchy4"/>
    <dgm:cxn modelId="{15FC380A-1C12-4841-ADEB-7693C131D867}" type="presParOf" srcId="{B521A185-D446-564B-8F33-F7B29B14D629}" destId="{E35911C5-7A15-484A-8CAA-3B33DC70536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A52D6A-3C7F-704F-B708-AF8E3D890DF5}" type="doc">
      <dgm:prSet loTypeId="urn:microsoft.com/office/officeart/2005/8/layout/hierarchy4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35A8410-6B1A-6646-A480-CF5010361DF4}">
      <dgm:prSet phldrT="[Text]"/>
      <dgm:spPr/>
      <dgm:t>
        <a:bodyPr/>
        <a:lstStyle/>
        <a:p>
          <a:r>
            <a:rPr lang="en-US" dirty="0"/>
            <a:t>Query optimizer and execution</a:t>
          </a:r>
        </a:p>
      </dgm:t>
    </dgm:pt>
    <dgm:pt modelId="{5BE62B8C-E30F-AC40-A80A-1F5725396AFA}" type="parTrans" cxnId="{C2A2F71A-BF08-C74A-A922-D2CDFD68F690}">
      <dgm:prSet/>
      <dgm:spPr/>
      <dgm:t>
        <a:bodyPr/>
        <a:lstStyle/>
        <a:p>
          <a:endParaRPr lang="en-US"/>
        </a:p>
      </dgm:t>
    </dgm:pt>
    <dgm:pt modelId="{7141099F-EA9E-9A4E-AA87-2C3B55C6C15E}" type="sibTrans" cxnId="{C2A2F71A-BF08-C74A-A922-D2CDFD68F690}">
      <dgm:prSet/>
      <dgm:spPr/>
      <dgm:t>
        <a:bodyPr/>
        <a:lstStyle/>
        <a:p>
          <a:endParaRPr lang="en-US"/>
        </a:p>
      </dgm:t>
    </dgm:pt>
    <dgm:pt modelId="{7D6CD06D-C2ED-4B43-B728-DDEEFEB9DB86}">
      <dgm:prSet phldrT="[Text]"/>
      <dgm:spPr/>
      <dgm:t>
        <a:bodyPr/>
        <a:lstStyle/>
        <a:p>
          <a:r>
            <a:rPr lang="en-US" dirty="0"/>
            <a:t>Relational operators</a:t>
          </a:r>
        </a:p>
      </dgm:t>
    </dgm:pt>
    <dgm:pt modelId="{6BCF6E0F-77A7-A048-84D8-2DA119621ADE}" type="parTrans" cxnId="{3212D8C7-7662-5D48-94F5-9D8DE1E000EC}">
      <dgm:prSet/>
      <dgm:spPr/>
      <dgm:t>
        <a:bodyPr/>
        <a:lstStyle/>
        <a:p>
          <a:endParaRPr lang="en-US"/>
        </a:p>
      </dgm:t>
    </dgm:pt>
    <dgm:pt modelId="{35CB5DB0-2A9E-134C-AA02-B6BBBDB2832D}" type="sibTrans" cxnId="{3212D8C7-7662-5D48-94F5-9D8DE1E000EC}">
      <dgm:prSet/>
      <dgm:spPr/>
      <dgm:t>
        <a:bodyPr/>
        <a:lstStyle/>
        <a:p>
          <a:endParaRPr lang="en-US"/>
        </a:p>
      </dgm:t>
    </dgm:pt>
    <dgm:pt modelId="{AA435368-C577-4649-AF1B-FFA28DF426DC}">
      <dgm:prSet phldrT="[Text]"/>
      <dgm:spPr/>
      <dgm:t>
        <a:bodyPr/>
        <a:lstStyle/>
        <a:p>
          <a:r>
            <a:rPr lang="en-US" dirty="0"/>
            <a:t>File and access methods</a:t>
          </a:r>
        </a:p>
      </dgm:t>
    </dgm:pt>
    <dgm:pt modelId="{1913A4D8-E9E0-0542-8F92-56590DF21A3A}" type="parTrans" cxnId="{AC51F7C1-97EA-8245-87AD-CFDE7EE6B639}">
      <dgm:prSet/>
      <dgm:spPr/>
      <dgm:t>
        <a:bodyPr/>
        <a:lstStyle/>
        <a:p>
          <a:endParaRPr lang="en-US"/>
        </a:p>
      </dgm:t>
    </dgm:pt>
    <dgm:pt modelId="{1FFE5412-8CAC-2A44-BDD9-74C72DC216DC}" type="sibTrans" cxnId="{AC51F7C1-97EA-8245-87AD-CFDE7EE6B639}">
      <dgm:prSet/>
      <dgm:spPr/>
      <dgm:t>
        <a:bodyPr/>
        <a:lstStyle/>
        <a:p>
          <a:endParaRPr lang="en-US"/>
        </a:p>
      </dgm:t>
    </dgm:pt>
    <dgm:pt modelId="{0F9626D7-C9AB-8143-8EDE-D92FBB88710D}">
      <dgm:prSet phldrT="[Text]"/>
      <dgm:spPr/>
      <dgm:t>
        <a:bodyPr/>
        <a:lstStyle/>
        <a:p>
          <a:r>
            <a:rPr lang="en-US" dirty="0"/>
            <a:t>Buffer manager</a:t>
          </a:r>
        </a:p>
      </dgm:t>
    </dgm:pt>
    <dgm:pt modelId="{94FE52CC-7665-A44E-A127-CD2563C66C4D}" type="parTrans" cxnId="{10937FBE-83BA-6045-A64F-5EB9EB89A39E}">
      <dgm:prSet/>
      <dgm:spPr/>
      <dgm:t>
        <a:bodyPr/>
        <a:lstStyle/>
        <a:p>
          <a:endParaRPr lang="en-US"/>
        </a:p>
      </dgm:t>
    </dgm:pt>
    <dgm:pt modelId="{4936F0FF-70EF-8442-82B0-19FDD574243C}" type="sibTrans" cxnId="{10937FBE-83BA-6045-A64F-5EB9EB89A39E}">
      <dgm:prSet/>
      <dgm:spPr/>
      <dgm:t>
        <a:bodyPr/>
        <a:lstStyle/>
        <a:p>
          <a:endParaRPr lang="en-US"/>
        </a:p>
      </dgm:t>
    </dgm:pt>
    <dgm:pt modelId="{9DC33A96-60A5-D744-9189-B62F25DBE6C4}">
      <dgm:prSet phldrT="[Text]"/>
      <dgm:spPr/>
      <dgm:t>
        <a:bodyPr/>
        <a:lstStyle/>
        <a:p>
          <a:r>
            <a:rPr lang="en-US" dirty="0"/>
            <a:t>I/O manager</a:t>
          </a:r>
        </a:p>
      </dgm:t>
    </dgm:pt>
    <dgm:pt modelId="{BD128588-0CE3-A344-B737-ED9FEF517A5C}" type="parTrans" cxnId="{8C1C10D6-DFB3-B34E-8419-A4AFC0AF862F}">
      <dgm:prSet/>
      <dgm:spPr/>
      <dgm:t>
        <a:bodyPr/>
        <a:lstStyle/>
        <a:p>
          <a:endParaRPr lang="en-US"/>
        </a:p>
      </dgm:t>
    </dgm:pt>
    <dgm:pt modelId="{F6199D0A-8B26-8A4A-A507-FD18FE159A7D}" type="sibTrans" cxnId="{8C1C10D6-DFB3-B34E-8419-A4AFC0AF862F}">
      <dgm:prSet/>
      <dgm:spPr/>
      <dgm:t>
        <a:bodyPr/>
        <a:lstStyle/>
        <a:p>
          <a:endParaRPr lang="en-US"/>
        </a:p>
      </dgm:t>
    </dgm:pt>
    <dgm:pt modelId="{81B59ED6-C747-1B49-98C8-EA6B720B7615}" type="pres">
      <dgm:prSet presAssocID="{E3A52D6A-3C7F-704F-B708-AF8E3D890DF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EDCEB9E-1195-024F-A355-1979AF665211}" type="pres">
      <dgm:prSet presAssocID="{835A8410-6B1A-6646-A480-CF5010361DF4}" presName="vertOne" presStyleCnt="0"/>
      <dgm:spPr/>
    </dgm:pt>
    <dgm:pt modelId="{BEE226F4-0C5A-1249-BE92-427FDE7C9874}" type="pres">
      <dgm:prSet presAssocID="{835A8410-6B1A-6646-A480-CF5010361DF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6D666C-1440-0540-A475-31A8C58F91A6}" type="pres">
      <dgm:prSet presAssocID="{835A8410-6B1A-6646-A480-CF5010361DF4}" presName="parTransOne" presStyleCnt="0"/>
      <dgm:spPr/>
    </dgm:pt>
    <dgm:pt modelId="{78F693E0-016E-104A-8E75-334DC5336E66}" type="pres">
      <dgm:prSet presAssocID="{835A8410-6B1A-6646-A480-CF5010361DF4}" presName="horzOne" presStyleCnt="0"/>
      <dgm:spPr/>
    </dgm:pt>
    <dgm:pt modelId="{49366829-7FA9-724F-848B-5205F9BEC7B0}" type="pres">
      <dgm:prSet presAssocID="{7D6CD06D-C2ED-4B43-B728-DDEEFEB9DB86}" presName="vertTwo" presStyleCnt="0"/>
      <dgm:spPr/>
    </dgm:pt>
    <dgm:pt modelId="{80CF6DB3-5A11-6549-BD50-1B24A3AA1648}" type="pres">
      <dgm:prSet presAssocID="{7D6CD06D-C2ED-4B43-B728-DDEEFEB9DB86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BBCB0E-9638-1949-A761-57D893882727}" type="pres">
      <dgm:prSet presAssocID="{7D6CD06D-C2ED-4B43-B728-DDEEFEB9DB86}" presName="parTransTwo" presStyleCnt="0"/>
      <dgm:spPr/>
    </dgm:pt>
    <dgm:pt modelId="{34C05189-8CD1-9143-B77F-D7D9FB4FF1AD}" type="pres">
      <dgm:prSet presAssocID="{7D6CD06D-C2ED-4B43-B728-DDEEFEB9DB86}" presName="horzTwo" presStyleCnt="0"/>
      <dgm:spPr/>
    </dgm:pt>
    <dgm:pt modelId="{C4EF5504-5143-714F-8123-9EAA7317DD87}" type="pres">
      <dgm:prSet presAssocID="{AA435368-C577-4649-AF1B-FFA28DF426DC}" presName="vertThree" presStyleCnt="0"/>
      <dgm:spPr/>
    </dgm:pt>
    <dgm:pt modelId="{80F2F2E0-481D-064E-B253-ECEB9AAD61B5}" type="pres">
      <dgm:prSet presAssocID="{AA435368-C577-4649-AF1B-FFA28DF426DC}" presName="txThre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E3F4DD-73AA-7A4F-8D09-35D5C8EAF80B}" type="pres">
      <dgm:prSet presAssocID="{AA435368-C577-4649-AF1B-FFA28DF426DC}" presName="parTransThree" presStyleCnt="0"/>
      <dgm:spPr/>
    </dgm:pt>
    <dgm:pt modelId="{E95792B1-9A57-B04C-88A1-02B53160D21F}" type="pres">
      <dgm:prSet presAssocID="{AA435368-C577-4649-AF1B-FFA28DF426DC}" presName="horzThree" presStyleCnt="0"/>
      <dgm:spPr/>
    </dgm:pt>
    <dgm:pt modelId="{77947AC1-65A6-3340-889D-6B84DA5A6725}" type="pres">
      <dgm:prSet presAssocID="{0F9626D7-C9AB-8143-8EDE-D92FBB88710D}" presName="vertFour" presStyleCnt="0">
        <dgm:presLayoutVars>
          <dgm:chPref val="3"/>
        </dgm:presLayoutVars>
      </dgm:prSet>
      <dgm:spPr/>
    </dgm:pt>
    <dgm:pt modelId="{32FB591B-8905-EC45-AB24-8834C01C6429}" type="pres">
      <dgm:prSet presAssocID="{0F9626D7-C9AB-8143-8EDE-D92FBB88710D}" presName="txFour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4F4990-0092-DE44-92CF-9BBEAB07D1F7}" type="pres">
      <dgm:prSet presAssocID="{0F9626D7-C9AB-8143-8EDE-D92FBB88710D}" presName="parTransFour" presStyleCnt="0"/>
      <dgm:spPr/>
    </dgm:pt>
    <dgm:pt modelId="{0AE82EAD-361D-AE40-905E-F292E336FBB0}" type="pres">
      <dgm:prSet presAssocID="{0F9626D7-C9AB-8143-8EDE-D92FBB88710D}" presName="horzFour" presStyleCnt="0"/>
      <dgm:spPr/>
    </dgm:pt>
    <dgm:pt modelId="{B521A185-D446-564B-8F33-F7B29B14D629}" type="pres">
      <dgm:prSet presAssocID="{9DC33A96-60A5-D744-9189-B62F25DBE6C4}" presName="vertFour" presStyleCnt="0">
        <dgm:presLayoutVars>
          <dgm:chPref val="3"/>
        </dgm:presLayoutVars>
      </dgm:prSet>
      <dgm:spPr/>
    </dgm:pt>
    <dgm:pt modelId="{2935FB5D-9490-094F-8B53-6F2D6CE1E5DB}" type="pres">
      <dgm:prSet presAssocID="{9DC33A96-60A5-D744-9189-B62F25DBE6C4}" presName="txFour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5911C5-7A15-484A-8CAA-3B33DC70536D}" type="pres">
      <dgm:prSet presAssocID="{9DC33A96-60A5-D744-9189-B62F25DBE6C4}" presName="horzFour" presStyleCnt="0"/>
      <dgm:spPr/>
    </dgm:pt>
  </dgm:ptLst>
  <dgm:cxnLst>
    <dgm:cxn modelId="{C2A2F71A-BF08-C74A-A922-D2CDFD68F690}" srcId="{E3A52D6A-3C7F-704F-B708-AF8E3D890DF5}" destId="{835A8410-6B1A-6646-A480-CF5010361DF4}" srcOrd="0" destOrd="0" parTransId="{5BE62B8C-E30F-AC40-A80A-1F5725396AFA}" sibTransId="{7141099F-EA9E-9A4E-AA87-2C3B55C6C15E}"/>
    <dgm:cxn modelId="{B40A9AA6-F484-C54C-96FF-5CCFFCD8E2CE}" type="presOf" srcId="{AA435368-C577-4649-AF1B-FFA28DF426DC}" destId="{80F2F2E0-481D-064E-B253-ECEB9AAD61B5}" srcOrd="0" destOrd="0" presId="urn:microsoft.com/office/officeart/2005/8/layout/hierarchy4"/>
    <dgm:cxn modelId="{10937FBE-83BA-6045-A64F-5EB9EB89A39E}" srcId="{AA435368-C577-4649-AF1B-FFA28DF426DC}" destId="{0F9626D7-C9AB-8143-8EDE-D92FBB88710D}" srcOrd="0" destOrd="0" parTransId="{94FE52CC-7665-A44E-A127-CD2563C66C4D}" sibTransId="{4936F0FF-70EF-8442-82B0-19FDD574243C}"/>
    <dgm:cxn modelId="{C5545B65-54E2-EB42-BA36-AEDC74D81DA3}" type="presOf" srcId="{835A8410-6B1A-6646-A480-CF5010361DF4}" destId="{BEE226F4-0C5A-1249-BE92-427FDE7C9874}" srcOrd="0" destOrd="0" presId="urn:microsoft.com/office/officeart/2005/8/layout/hierarchy4"/>
    <dgm:cxn modelId="{F8ACC7A1-9018-654A-B034-5FFCFFDC34BD}" type="presOf" srcId="{9DC33A96-60A5-D744-9189-B62F25DBE6C4}" destId="{2935FB5D-9490-094F-8B53-6F2D6CE1E5DB}" srcOrd="0" destOrd="0" presId="urn:microsoft.com/office/officeart/2005/8/layout/hierarchy4"/>
    <dgm:cxn modelId="{E4525CED-4484-9A4D-BB4E-7C14DF8D3D99}" type="presOf" srcId="{0F9626D7-C9AB-8143-8EDE-D92FBB88710D}" destId="{32FB591B-8905-EC45-AB24-8834C01C6429}" srcOrd="0" destOrd="0" presId="urn:microsoft.com/office/officeart/2005/8/layout/hierarchy4"/>
    <dgm:cxn modelId="{AC51F7C1-97EA-8245-87AD-CFDE7EE6B639}" srcId="{7D6CD06D-C2ED-4B43-B728-DDEEFEB9DB86}" destId="{AA435368-C577-4649-AF1B-FFA28DF426DC}" srcOrd="0" destOrd="0" parTransId="{1913A4D8-E9E0-0542-8F92-56590DF21A3A}" sibTransId="{1FFE5412-8CAC-2A44-BDD9-74C72DC216DC}"/>
    <dgm:cxn modelId="{8C1C10D6-DFB3-B34E-8419-A4AFC0AF862F}" srcId="{0F9626D7-C9AB-8143-8EDE-D92FBB88710D}" destId="{9DC33A96-60A5-D744-9189-B62F25DBE6C4}" srcOrd="0" destOrd="0" parTransId="{BD128588-0CE3-A344-B737-ED9FEF517A5C}" sibTransId="{F6199D0A-8B26-8A4A-A507-FD18FE159A7D}"/>
    <dgm:cxn modelId="{94D5228A-B859-984C-9BDC-892A3AEA58DD}" type="presOf" srcId="{E3A52D6A-3C7F-704F-B708-AF8E3D890DF5}" destId="{81B59ED6-C747-1B49-98C8-EA6B720B7615}" srcOrd="0" destOrd="0" presId="urn:microsoft.com/office/officeart/2005/8/layout/hierarchy4"/>
    <dgm:cxn modelId="{BE7650D9-63B4-1F4D-9FC4-BEE30CF96F24}" type="presOf" srcId="{7D6CD06D-C2ED-4B43-B728-DDEEFEB9DB86}" destId="{80CF6DB3-5A11-6549-BD50-1B24A3AA1648}" srcOrd="0" destOrd="0" presId="urn:microsoft.com/office/officeart/2005/8/layout/hierarchy4"/>
    <dgm:cxn modelId="{3212D8C7-7662-5D48-94F5-9D8DE1E000EC}" srcId="{835A8410-6B1A-6646-A480-CF5010361DF4}" destId="{7D6CD06D-C2ED-4B43-B728-DDEEFEB9DB86}" srcOrd="0" destOrd="0" parTransId="{6BCF6E0F-77A7-A048-84D8-2DA119621ADE}" sibTransId="{35CB5DB0-2A9E-134C-AA02-B6BBBDB2832D}"/>
    <dgm:cxn modelId="{38D778B9-1BB2-3E41-9636-80235F0DA3A6}" type="presParOf" srcId="{81B59ED6-C747-1B49-98C8-EA6B720B7615}" destId="{CEDCEB9E-1195-024F-A355-1979AF665211}" srcOrd="0" destOrd="0" presId="urn:microsoft.com/office/officeart/2005/8/layout/hierarchy4"/>
    <dgm:cxn modelId="{1BDE0E37-5D29-F145-94C3-B7F04E27A264}" type="presParOf" srcId="{CEDCEB9E-1195-024F-A355-1979AF665211}" destId="{BEE226F4-0C5A-1249-BE92-427FDE7C9874}" srcOrd="0" destOrd="0" presId="urn:microsoft.com/office/officeart/2005/8/layout/hierarchy4"/>
    <dgm:cxn modelId="{B0059F6D-6C36-844F-A4F6-6BBFC032B3D8}" type="presParOf" srcId="{CEDCEB9E-1195-024F-A355-1979AF665211}" destId="{516D666C-1440-0540-A475-31A8C58F91A6}" srcOrd="1" destOrd="0" presId="urn:microsoft.com/office/officeart/2005/8/layout/hierarchy4"/>
    <dgm:cxn modelId="{A3EDA72D-429D-464E-88EA-BFB3CD29DB9D}" type="presParOf" srcId="{CEDCEB9E-1195-024F-A355-1979AF665211}" destId="{78F693E0-016E-104A-8E75-334DC5336E66}" srcOrd="2" destOrd="0" presId="urn:microsoft.com/office/officeart/2005/8/layout/hierarchy4"/>
    <dgm:cxn modelId="{270DD1A0-D77A-234C-B682-D75AF7734ABD}" type="presParOf" srcId="{78F693E0-016E-104A-8E75-334DC5336E66}" destId="{49366829-7FA9-724F-848B-5205F9BEC7B0}" srcOrd="0" destOrd="0" presId="urn:microsoft.com/office/officeart/2005/8/layout/hierarchy4"/>
    <dgm:cxn modelId="{5E1433B5-08F9-5746-87FA-72F515782B91}" type="presParOf" srcId="{49366829-7FA9-724F-848B-5205F9BEC7B0}" destId="{80CF6DB3-5A11-6549-BD50-1B24A3AA1648}" srcOrd="0" destOrd="0" presId="urn:microsoft.com/office/officeart/2005/8/layout/hierarchy4"/>
    <dgm:cxn modelId="{474FF467-D9B4-5848-B29B-F05F22852EB5}" type="presParOf" srcId="{49366829-7FA9-724F-848B-5205F9BEC7B0}" destId="{26BBCB0E-9638-1949-A761-57D893882727}" srcOrd="1" destOrd="0" presId="urn:microsoft.com/office/officeart/2005/8/layout/hierarchy4"/>
    <dgm:cxn modelId="{3418F1A6-AE5D-CF4D-BE56-C236036CDD03}" type="presParOf" srcId="{49366829-7FA9-724F-848B-5205F9BEC7B0}" destId="{34C05189-8CD1-9143-B77F-D7D9FB4FF1AD}" srcOrd="2" destOrd="0" presId="urn:microsoft.com/office/officeart/2005/8/layout/hierarchy4"/>
    <dgm:cxn modelId="{5DEF0AB8-9784-CD40-9BF2-ED030AED0DCC}" type="presParOf" srcId="{34C05189-8CD1-9143-B77F-D7D9FB4FF1AD}" destId="{C4EF5504-5143-714F-8123-9EAA7317DD87}" srcOrd="0" destOrd="0" presId="urn:microsoft.com/office/officeart/2005/8/layout/hierarchy4"/>
    <dgm:cxn modelId="{82365AE6-FBFC-B54B-A839-51CFD04A1A3A}" type="presParOf" srcId="{C4EF5504-5143-714F-8123-9EAA7317DD87}" destId="{80F2F2E0-481D-064E-B253-ECEB9AAD61B5}" srcOrd="0" destOrd="0" presId="urn:microsoft.com/office/officeart/2005/8/layout/hierarchy4"/>
    <dgm:cxn modelId="{920D1C0E-7080-8641-89D7-CA3764A3986C}" type="presParOf" srcId="{C4EF5504-5143-714F-8123-9EAA7317DD87}" destId="{93E3F4DD-73AA-7A4F-8D09-35D5C8EAF80B}" srcOrd="1" destOrd="0" presId="urn:microsoft.com/office/officeart/2005/8/layout/hierarchy4"/>
    <dgm:cxn modelId="{62FC6E62-1205-1A44-9737-85F9C0CB58C1}" type="presParOf" srcId="{C4EF5504-5143-714F-8123-9EAA7317DD87}" destId="{E95792B1-9A57-B04C-88A1-02B53160D21F}" srcOrd="2" destOrd="0" presId="urn:microsoft.com/office/officeart/2005/8/layout/hierarchy4"/>
    <dgm:cxn modelId="{EEED75F4-6437-944D-98C3-887A1B26003B}" type="presParOf" srcId="{E95792B1-9A57-B04C-88A1-02B53160D21F}" destId="{77947AC1-65A6-3340-889D-6B84DA5A6725}" srcOrd="0" destOrd="0" presId="urn:microsoft.com/office/officeart/2005/8/layout/hierarchy4"/>
    <dgm:cxn modelId="{2328F0F9-450F-3A45-A94D-7F7C8D19E0D0}" type="presParOf" srcId="{77947AC1-65A6-3340-889D-6B84DA5A6725}" destId="{32FB591B-8905-EC45-AB24-8834C01C6429}" srcOrd="0" destOrd="0" presId="urn:microsoft.com/office/officeart/2005/8/layout/hierarchy4"/>
    <dgm:cxn modelId="{F788CC5D-869C-AA42-AA06-E76C7A8F878F}" type="presParOf" srcId="{77947AC1-65A6-3340-889D-6B84DA5A6725}" destId="{C34F4990-0092-DE44-92CF-9BBEAB07D1F7}" srcOrd="1" destOrd="0" presId="urn:microsoft.com/office/officeart/2005/8/layout/hierarchy4"/>
    <dgm:cxn modelId="{8D2D3382-58DE-2F42-920F-195C553323E8}" type="presParOf" srcId="{77947AC1-65A6-3340-889D-6B84DA5A6725}" destId="{0AE82EAD-361D-AE40-905E-F292E336FBB0}" srcOrd="2" destOrd="0" presId="urn:microsoft.com/office/officeart/2005/8/layout/hierarchy4"/>
    <dgm:cxn modelId="{162C5A9A-2C9F-6848-89F3-53A9F2C505BC}" type="presParOf" srcId="{0AE82EAD-361D-AE40-905E-F292E336FBB0}" destId="{B521A185-D446-564B-8F33-F7B29B14D629}" srcOrd="0" destOrd="0" presId="urn:microsoft.com/office/officeart/2005/8/layout/hierarchy4"/>
    <dgm:cxn modelId="{08D6AB90-FE46-9C47-B843-B0660243AC95}" type="presParOf" srcId="{B521A185-D446-564B-8F33-F7B29B14D629}" destId="{2935FB5D-9490-094F-8B53-6F2D6CE1E5DB}" srcOrd="0" destOrd="0" presId="urn:microsoft.com/office/officeart/2005/8/layout/hierarchy4"/>
    <dgm:cxn modelId="{15FC380A-1C12-4841-ADEB-7693C131D867}" type="presParOf" srcId="{B521A185-D446-564B-8F33-F7B29B14D629}" destId="{E35911C5-7A15-484A-8CAA-3B33DC70536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226F4-0C5A-1249-BE92-427FDE7C9874}">
      <dsp:nvSpPr>
        <dsp:cNvPr id="0" name=""/>
        <dsp:cNvSpPr/>
      </dsp:nvSpPr>
      <dsp:spPr>
        <a:xfrm>
          <a:off x="2976" y="1631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Query optimizer and execution</a:t>
          </a:r>
        </a:p>
      </dsp:txBody>
      <dsp:txXfrm>
        <a:off x="25265" y="23920"/>
        <a:ext cx="6045468" cy="716429"/>
      </dsp:txXfrm>
    </dsp:sp>
    <dsp:sp modelId="{80CF6DB3-5A11-6549-BD50-1B24A3AA1648}">
      <dsp:nvSpPr>
        <dsp:cNvPr id="0" name=""/>
        <dsp:cNvSpPr/>
      </dsp:nvSpPr>
      <dsp:spPr>
        <a:xfrm>
          <a:off x="2976" y="826563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Relational operators</a:t>
          </a:r>
        </a:p>
      </dsp:txBody>
      <dsp:txXfrm>
        <a:off x="25265" y="848852"/>
        <a:ext cx="6045468" cy="716429"/>
      </dsp:txXfrm>
    </dsp:sp>
    <dsp:sp modelId="{80F2F2E0-481D-064E-B253-ECEB9AAD61B5}">
      <dsp:nvSpPr>
        <dsp:cNvPr id="0" name=""/>
        <dsp:cNvSpPr/>
      </dsp:nvSpPr>
      <dsp:spPr>
        <a:xfrm>
          <a:off x="2976" y="1651496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File and access methods</a:t>
          </a:r>
        </a:p>
      </dsp:txBody>
      <dsp:txXfrm>
        <a:off x="25265" y="1673785"/>
        <a:ext cx="6045468" cy="716429"/>
      </dsp:txXfrm>
    </dsp:sp>
    <dsp:sp modelId="{32FB591B-8905-EC45-AB24-8834C01C6429}">
      <dsp:nvSpPr>
        <dsp:cNvPr id="0" name=""/>
        <dsp:cNvSpPr/>
      </dsp:nvSpPr>
      <dsp:spPr>
        <a:xfrm>
          <a:off x="2976" y="2476428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Buffer manager</a:t>
          </a:r>
        </a:p>
      </dsp:txBody>
      <dsp:txXfrm>
        <a:off x="25265" y="2498717"/>
        <a:ext cx="6045468" cy="716429"/>
      </dsp:txXfrm>
    </dsp:sp>
    <dsp:sp modelId="{2935FB5D-9490-094F-8B53-6F2D6CE1E5DB}">
      <dsp:nvSpPr>
        <dsp:cNvPr id="0" name=""/>
        <dsp:cNvSpPr/>
      </dsp:nvSpPr>
      <dsp:spPr>
        <a:xfrm>
          <a:off x="2976" y="3301361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I/O manager</a:t>
          </a:r>
        </a:p>
      </dsp:txBody>
      <dsp:txXfrm>
        <a:off x="25265" y="3323650"/>
        <a:ext cx="6045468" cy="7164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E226F4-0C5A-1249-BE92-427FDE7C9874}">
      <dsp:nvSpPr>
        <dsp:cNvPr id="0" name=""/>
        <dsp:cNvSpPr/>
      </dsp:nvSpPr>
      <dsp:spPr>
        <a:xfrm>
          <a:off x="2976" y="1631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Query optimizer and execution</a:t>
          </a:r>
        </a:p>
      </dsp:txBody>
      <dsp:txXfrm>
        <a:off x="25265" y="23920"/>
        <a:ext cx="6045468" cy="716429"/>
      </dsp:txXfrm>
    </dsp:sp>
    <dsp:sp modelId="{80CF6DB3-5A11-6549-BD50-1B24A3AA1648}">
      <dsp:nvSpPr>
        <dsp:cNvPr id="0" name=""/>
        <dsp:cNvSpPr/>
      </dsp:nvSpPr>
      <dsp:spPr>
        <a:xfrm>
          <a:off x="2976" y="826563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Relational operators</a:t>
          </a:r>
        </a:p>
      </dsp:txBody>
      <dsp:txXfrm>
        <a:off x="25265" y="848852"/>
        <a:ext cx="6045468" cy="716429"/>
      </dsp:txXfrm>
    </dsp:sp>
    <dsp:sp modelId="{80F2F2E0-481D-064E-B253-ECEB9AAD61B5}">
      <dsp:nvSpPr>
        <dsp:cNvPr id="0" name=""/>
        <dsp:cNvSpPr/>
      </dsp:nvSpPr>
      <dsp:spPr>
        <a:xfrm>
          <a:off x="2976" y="1651496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File and access methods</a:t>
          </a:r>
        </a:p>
      </dsp:txBody>
      <dsp:txXfrm>
        <a:off x="25265" y="1673785"/>
        <a:ext cx="6045468" cy="716429"/>
      </dsp:txXfrm>
    </dsp:sp>
    <dsp:sp modelId="{32FB591B-8905-EC45-AB24-8834C01C6429}">
      <dsp:nvSpPr>
        <dsp:cNvPr id="0" name=""/>
        <dsp:cNvSpPr/>
      </dsp:nvSpPr>
      <dsp:spPr>
        <a:xfrm>
          <a:off x="2976" y="2476428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Buffer manager</a:t>
          </a:r>
        </a:p>
      </dsp:txBody>
      <dsp:txXfrm>
        <a:off x="25265" y="2498717"/>
        <a:ext cx="6045468" cy="716429"/>
      </dsp:txXfrm>
    </dsp:sp>
    <dsp:sp modelId="{2935FB5D-9490-094F-8B53-6F2D6CE1E5DB}">
      <dsp:nvSpPr>
        <dsp:cNvPr id="0" name=""/>
        <dsp:cNvSpPr/>
      </dsp:nvSpPr>
      <dsp:spPr>
        <a:xfrm>
          <a:off x="2976" y="3301361"/>
          <a:ext cx="6090046" cy="76100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/>
            <a:t>I/O manager</a:t>
          </a:r>
        </a:p>
      </dsp:txBody>
      <dsp:txXfrm>
        <a:off x="25265" y="3323650"/>
        <a:ext cx="6045468" cy="716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3" tIns="46616" rIns="93233" bIns="46616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6213" y="0"/>
            <a:ext cx="3048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3" tIns="46616" rIns="93233" bIns="4661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endParaRPr lang="en-US" dirty="0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4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3" tIns="46616" rIns="93233" bIns="46616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6213" y="8818563"/>
            <a:ext cx="304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3" tIns="46616" rIns="93233" bIns="4661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2111C0AB-6F07-384E-AEA9-8915C2424C9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5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3" tIns="46616" rIns="93233" bIns="46616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6213" y="0"/>
            <a:ext cx="30480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3" tIns="46616" rIns="93233" bIns="46616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endParaRPr lang="en-US" dirty="0"/>
          </a:p>
        </p:txBody>
      </p:sp>
      <p:sp>
        <p:nvSpPr>
          <p:cNvPr id="972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696913"/>
            <a:ext cx="4640263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0075"/>
            <a:ext cx="5160963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3" tIns="46616" rIns="93233" bIns="466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4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3" tIns="46616" rIns="93233" bIns="46616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endParaRPr lang="en-US" dirty="0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6213" y="8818563"/>
            <a:ext cx="30480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33" tIns="46616" rIns="93233" bIns="4661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fld id="{C8C28852-15BB-D84A-87EA-7BB527DC211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4482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EFEE47-6B3E-C24C-8E3B-3AC6BD6852E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3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8852-15BB-D84A-87EA-7BB527DC211D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08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it is trying to solve: Disks are slow, especially when it comes to the random access, memory is fast but volatile. </a:t>
            </a:r>
          </a:p>
          <a:p>
            <a:r>
              <a:rPr lang="en-US" dirty="0"/>
              <a:t>But the whole reason we are using disk is to PERSIST things. Imagine a database that promises you to have saved things or committed a transaction but </a:t>
            </a:r>
            <a:r>
              <a:rPr lang="en-US" dirty="0" smtClean="0"/>
              <a:t>doesn’t. </a:t>
            </a:r>
            <a:endParaRPr lang="en-US" dirty="0"/>
          </a:p>
          <a:p>
            <a:r>
              <a:rPr lang="en-US" dirty="0"/>
              <a:t>Can we come up with a strategy and mechanism to solve this problem?</a:t>
            </a:r>
          </a:p>
          <a:p>
            <a:r>
              <a:rPr lang="en-US" dirty="0"/>
              <a:t>Note that this nature of problem is not specific to database. </a:t>
            </a:r>
            <a:r>
              <a:rPr lang="en-US" dirty="0" err="1"/>
              <a:t>Webapplications</a:t>
            </a:r>
            <a:r>
              <a:rPr lang="en-US" dirty="0"/>
              <a:t> have similar problems.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8852-15BB-D84A-87EA-7BB527DC211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882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8852-15BB-D84A-87EA-7BB527DC211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30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07739-BA7E-CA46-8230-C64FD97916CD}" type="slidenum">
              <a:rPr lang="en-US"/>
              <a:pPr/>
              <a:t>20</a:t>
            </a:fld>
            <a:endParaRPr lang="en-US" dirty="0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07739-BA7E-CA46-8230-C64FD97916CD}" type="slidenum">
              <a:rPr lang="en-US"/>
              <a:pPr/>
              <a:t>21</a:t>
            </a:fld>
            <a:endParaRPr lang="en-US"/>
          </a:p>
        </p:txBody>
      </p:sp>
      <p:sp>
        <p:nvSpPr>
          <p:cNvPr id="615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8852-15BB-D84A-87EA-7BB527DC211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666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8852-15BB-D84A-87EA-7BB527DC211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22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8852-15BB-D84A-87EA-7BB527DC211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1258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C28852-15BB-D84A-87EA-7BB527DC211D}" type="slidenum">
              <a:rPr lang="en-US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3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6261F-2E62-C648-946A-DCC59C87A32A}" type="datetimeFigureOut">
              <a:rPr lang="en-US" smtClean="0"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9E26D-797F-8749-B2DF-051A4A315E27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20"/>
          <p:cNvGrpSpPr>
            <a:grpSpLocks/>
          </p:cNvGrpSpPr>
          <p:nvPr userDrawn="1"/>
        </p:nvGrpSpPr>
        <p:grpSpPr bwMode="auto">
          <a:xfrm>
            <a:off x="76200" y="990600"/>
            <a:ext cx="1066800" cy="1295400"/>
            <a:chOff x="144" y="235"/>
            <a:chExt cx="545" cy="663"/>
          </a:xfrm>
        </p:grpSpPr>
        <p:sp>
          <p:nvSpPr>
            <p:cNvPr id="8" name="Rectangle 21"/>
            <p:cNvSpPr>
              <a:spLocks noChangeArrowheads="1"/>
            </p:cNvSpPr>
            <p:nvPr/>
          </p:nvSpPr>
          <p:spPr bwMode="ltGray">
            <a:xfrm>
              <a:off x="263" y="303"/>
              <a:ext cx="276" cy="299"/>
            </a:xfrm>
            <a:prstGeom prst="rect">
              <a:avLst/>
            </a:prstGeom>
            <a:solidFill>
              <a:srgbClr val="D8A628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1" lang="en-US" dirty="0"/>
            </a:p>
          </p:txBody>
        </p:sp>
        <p:sp>
          <p:nvSpPr>
            <p:cNvPr id="9" name="Rectangle 22"/>
            <p:cNvSpPr>
              <a:spLocks noChangeArrowheads="1"/>
            </p:cNvSpPr>
            <p:nvPr/>
          </p:nvSpPr>
          <p:spPr bwMode="gray">
            <a:xfrm>
              <a:off x="480" y="235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1" lang="en-US" dirty="0"/>
            </a:p>
          </p:txBody>
        </p:sp>
        <p:sp>
          <p:nvSpPr>
            <p:cNvPr id="10" name="Rectangle 23"/>
            <p:cNvSpPr>
              <a:spLocks noChangeArrowheads="1"/>
            </p:cNvSpPr>
            <p:nvPr/>
          </p:nvSpPr>
          <p:spPr bwMode="ltGray">
            <a:xfrm>
              <a:off x="384" y="421"/>
              <a:ext cx="207" cy="299"/>
            </a:xfrm>
            <a:prstGeom prst="rect">
              <a:avLst/>
            </a:prstGeom>
            <a:gradFill rotWithShape="0">
              <a:gsLst>
                <a:gs pos="0">
                  <a:srgbClr val="98B749"/>
                </a:gs>
                <a:gs pos="100000">
                  <a:srgbClr val="98B749">
                    <a:gamma/>
                    <a:tint val="27451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1" lang="en-US" dirty="0"/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ltGray">
            <a:xfrm>
              <a:off x="336" y="568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E3DE1D"/>
                </a:gs>
                <a:gs pos="100000">
                  <a:srgbClr val="E3DE1D">
                    <a:gamma/>
                    <a:tint val="20392"/>
                    <a:invGamma/>
                  </a:srgb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1" lang="en-US" dirty="0"/>
            </a:p>
          </p:txBody>
        </p:sp>
        <p:sp>
          <p:nvSpPr>
            <p:cNvPr id="12" name="Rectangle 25"/>
            <p:cNvSpPr>
              <a:spLocks noChangeArrowheads="1"/>
            </p:cNvSpPr>
            <p:nvPr/>
          </p:nvSpPr>
          <p:spPr bwMode="ltGray">
            <a:xfrm>
              <a:off x="144" y="528"/>
              <a:ext cx="266" cy="299"/>
            </a:xfrm>
            <a:prstGeom prst="rect">
              <a:avLst/>
            </a:prstGeom>
            <a:solidFill>
              <a:srgbClr val="71A9D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kumimoji="1"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36390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8680-0A45-B041-B6B2-93D4BCED126A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ED117-94A5-5F4B-B255-8E8E1BD6AA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2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E0300-5CAB-6349-AD50-6E1F918DE464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D116-9FF7-4F41-A22B-BF10B47991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599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682-8282-D34C-A3EF-2AEFC6A8FF38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4065-6240-C141-9574-41188974F2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7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E4CF3-E563-0841-8C8B-494BCDEB3819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6DAEE-ACB0-1D48-9866-9776B5FF004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6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F780C-EB59-9C42-A40D-74F3FF621B5E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547E5-C02E-E646-BE9E-79E2DB1140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8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8BCAF-AE78-7646-96DC-260345678015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1CD14-9332-AB41-AFEF-A39A3A1D1FA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2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13-D38A-444C-9F0A-762274EA3F23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389D-E68C-B845-849E-08790ED124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823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CD3DC-2FAE-944C-8FDA-BD0FFEC4A365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1BBB2-7710-8C4C-81BD-207F693446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62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5F69-CE6B-894C-B520-7DF9C0E7EB79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CF9F4-3D1A-F94F-B79C-7F2847B09DB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433D4-F402-0142-8D91-7A694D0248CB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13B8-E105-5748-9C21-6933A87FB1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475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910" y="92075"/>
            <a:ext cx="8915400" cy="898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910" y="1219201"/>
            <a:ext cx="891540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1FB0-1544-0943-AA2F-47A55377C4A9}" type="datetime1">
              <a:rPr lang="en-US" smtClean="0"/>
              <a:pPr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419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5200" y="6553200"/>
            <a:ext cx="1371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6091B-CF88-5342-B15D-4B77A50663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98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BadgerDB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4876800"/>
          </a:xfrm>
        </p:spPr>
        <p:txBody>
          <a:bodyPr/>
          <a:lstStyle/>
          <a:p>
            <a:r>
              <a:rPr lang="en-US" sz="2800" dirty="0"/>
              <a:t>Goal: Build key components of a RDBMS </a:t>
            </a:r>
          </a:p>
          <a:p>
            <a:pPr lvl="1"/>
            <a:r>
              <a:rPr lang="en-US" sz="2400" dirty="0"/>
              <a:t>First hand experience building the internals of a </a:t>
            </a:r>
            <a:r>
              <a:rPr lang="en-US" sz="2400" dirty="0">
                <a:solidFill>
                  <a:schemeClr val="accent2"/>
                </a:solidFill>
              </a:rPr>
              <a:t>simple</a:t>
            </a:r>
            <a:r>
              <a:rPr lang="en-US" sz="2400" dirty="0"/>
              <a:t> database system</a:t>
            </a:r>
          </a:p>
          <a:p>
            <a:pPr lvl="1"/>
            <a:r>
              <a:rPr lang="en-US" sz="2400" dirty="0"/>
              <a:t>And have some fun doing so!</a:t>
            </a:r>
          </a:p>
          <a:p>
            <a:r>
              <a:rPr lang="en-US" sz="2800" dirty="0"/>
              <a:t>Two parts</a:t>
            </a:r>
          </a:p>
          <a:p>
            <a:pPr lvl="1"/>
            <a:r>
              <a:rPr lang="en-US" sz="2400" b="1" i="1" dirty="0"/>
              <a:t>Buffer manager(Due Date : Feb 17 by 2PM)</a:t>
            </a:r>
          </a:p>
          <a:p>
            <a:pPr lvl="1"/>
            <a:r>
              <a:rPr lang="en-US" sz="2400" dirty="0"/>
              <a:t>B+tree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All projects are individual assignments</a:t>
            </a:r>
          </a:p>
          <a:p>
            <a:pPr lvl="1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368BA-1C06-F640-908C-0D2D034B1D74}" type="datetime1">
              <a:rPr lang="en-US" smtClean="0"/>
              <a:pPr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5064F-8381-E14D-B6F0-62DB8066C7D2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17709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Dereference operator (*)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baz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>
                <a:latin typeface="Consolas" panose="020B0609020204030204" pitchFamily="49" charset="0"/>
              </a:rPr>
              <a:t>*foo;</a:t>
            </a:r>
            <a:endParaRPr lang="en-US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19" y="2883601"/>
            <a:ext cx="5325255" cy="21901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0" y="4932567"/>
            <a:ext cx="1452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accent1"/>
                </a:solidFill>
              </a:rPr>
              <a:t>baz</a:t>
            </a:r>
            <a:r>
              <a:rPr lang="en-US" sz="1800" dirty="0">
                <a:solidFill>
                  <a:schemeClr val="accent1"/>
                </a:solidFill>
              </a:rPr>
              <a:t> </a:t>
            </a:r>
            <a:r>
              <a:rPr lang="en-US" sz="1800">
                <a:solidFill>
                  <a:schemeClr val="accent1"/>
                </a:solidFill>
              </a:rPr>
              <a:t>= foo; </a:t>
            </a:r>
            <a:endParaRPr lang="en-US" sz="1800" dirty="0">
              <a:solidFill>
                <a:schemeClr val="accent1"/>
              </a:solidFill>
            </a:endParaRPr>
          </a:p>
          <a:p>
            <a:r>
              <a:rPr lang="en-US" sz="1800" dirty="0" err="1">
                <a:solidFill>
                  <a:schemeClr val="accent1"/>
                </a:solidFill>
              </a:rPr>
              <a:t>baz</a:t>
            </a:r>
            <a:r>
              <a:rPr lang="en-US" sz="1800" dirty="0">
                <a:solidFill>
                  <a:schemeClr val="accent1"/>
                </a:solidFill>
              </a:rPr>
              <a:t> = </a:t>
            </a:r>
            <a:r>
              <a:rPr lang="en-US" sz="1800">
                <a:solidFill>
                  <a:schemeClr val="accent1"/>
                </a:solidFill>
              </a:rPr>
              <a:t>*foo; </a:t>
            </a:r>
            <a:endParaRPr lang="en-US" sz="18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68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Dereference operator (*)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baz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>
                <a:latin typeface="Consolas" panose="020B0609020204030204" pitchFamily="49" charset="0"/>
              </a:rPr>
              <a:t>*foo;</a:t>
            </a:r>
            <a:endParaRPr lang="en-US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19" y="2883601"/>
            <a:ext cx="5325255" cy="21901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8651" y="4932567"/>
            <a:ext cx="60230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baz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800">
                <a:solidFill>
                  <a:schemeClr val="accent1">
                    <a:lumMod val="75000"/>
                  </a:schemeClr>
                </a:solidFill>
              </a:rPr>
              <a:t>= foo;  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//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</a:rPr>
              <a:t>baz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 equal to foo (1776)</a:t>
            </a:r>
          </a:p>
          <a:p>
            <a:r>
              <a:rPr lang="en-US" sz="1800" dirty="0" err="1">
                <a:solidFill>
                  <a:schemeClr val="accent1">
                    <a:lumMod val="75000"/>
                  </a:schemeClr>
                </a:solidFill>
              </a:rPr>
              <a:t>baz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1800">
                <a:solidFill>
                  <a:schemeClr val="accent1">
                    <a:lumMod val="75000"/>
                  </a:schemeClr>
                </a:solidFill>
              </a:rPr>
              <a:t>*foo;  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// </a:t>
            </a:r>
            <a:r>
              <a:rPr lang="en-US" sz="1800" dirty="0" err="1">
                <a:solidFill>
                  <a:schemeClr val="bg2">
                    <a:lumMod val="75000"/>
                  </a:schemeClr>
                </a:solidFill>
              </a:rPr>
              <a:t>baz</a:t>
            </a:r>
            <a:r>
              <a:rPr lang="en-US" sz="1800" dirty="0">
                <a:solidFill>
                  <a:schemeClr val="bg2">
                    <a:lumMod val="75000"/>
                  </a:schemeClr>
                </a:solidFill>
              </a:rPr>
              <a:t> equal to value pointed to by foo (25) </a:t>
            </a:r>
          </a:p>
        </p:txBody>
      </p:sp>
    </p:spTree>
    <p:extLst>
      <p:ext uri="{BB962C8B-B14F-4D97-AF65-F5344CB8AC3E}">
        <p14:creationId xmlns:p14="http://schemas.microsoft.com/office/powerpoint/2010/main" val="410235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(&amp;)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0858"/>
            <a:ext cx="7886700" cy="4025348"/>
          </a:xfrm>
        </p:spPr>
        <p:txBody>
          <a:bodyPr>
            <a:normAutofit/>
          </a:bodyPr>
          <a:lstStyle/>
          <a:p>
            <a:r>
              <a:rPr lang="en-US" sz="2475" dirty="0"/>
              <a:t>C++ uses </a:t>
            </a:r>
            <a:r>
              <a:rPr lang="en-US" sz="2475" b="1" dirty="0"/>
              <a:t>&amp;</a:t>
            </a:r>
            <a:r>
              <a:rPr lang="en-US" sz="2475" dirty="0"/>
              <a:t> to denote the address-of operator in an </a:t>
            </a:r>
            <a:r>
              <a:rPr lang="en-US" sz="2475" b="1" dirty="0"/>
              <a:t>expression</a:t>
            </a:r>
          </a:p>
          <a:p>
            <a:r>
              <a:rPr lang="en-US" sz="2475" dirty="0"/>
              <a:t>C++ assigns an additional meaning to </a:t>
            </a:r>
            <a:r>
              <a:rPr lang="en-US" sz="2475" b="1" dirty="0"/>
              <a:t>&amp;</a:t>
            </a:r>
            <a:r>
              <a:rPr lang="en-US" sz="2475" dirty="0"/>
              <a:t> in </a:t>
            </a:r>
            <a:r>
              <a:rPr lang="en-US" sz="2475" b="1" dirty="0"/>
              <a:t>declaration</a:t>
            </a:r>
            <a:r>
              <a:rPr lang="en-US" sz="2475" dirty="0"/>
              <a:t> to declare a reference variable.</a:t>
            </a:r>
          </a:p>
          <a:p>
            <a:pPr marL="0" indent="0">
              <a:buNone/>
            </a:pPr>
            <a:endParaRPr lang="en-US" dirty="0"/>
          </a:p>
          <a:p>
            <a:endParaRPr lang="en-US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24826"/>
            <a:ext cx="65" cy="207749"/>
          </a:xfrm>
          <a:prstGeom prst="rect">
            <a:avLst/>
          </a:prstGeom>
          <a:solidFill>
            <a:srgbClr val="E7F0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74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(&amp;)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0858"/>
            <a:ext cx="7886700" cy="4025348"/>
          </a:xfrm>
        </p:spPr>
        <p:txBody>
          <a:bodyPr>
            <a:normAutofit fontScale="85000" lnSpcReduction="10000"/>
          </a:bodyPr>
          <a:lstStyle/>
          <a:p>
            <a:r>
              <a:rPr lang="en-US" sz="2475" dirty="0"/>
              <a:t>C++ uses </a:t>
            </a:r>
            <a:r>
              <a:rPr lang="en-US" sz="2475" b="1" dirty="0"/>
              <a:t>&amp;</a:t>
            </a:r>
            <a:r>
              <a:rPr lang="en-US" sz="2475" dirty="0"/>
              <a:t> to denote the address-of operator in an </a:t>
            </a:r>
            <a:r>
              <a:rPr lang="en-US" sz="2475" b="1" dirty="0"/>
              <a:t>expression</a:t>
            </a:r>
          </a:p>
          <a:p>
            <a:r>
              <a:rPr lang="en-US" sz="2475" dirty="0"/>
              <a:t>C++ assigns an additional meaning to </a:t>
            </a:r>
            <a:r>
              <a:rPr lang="en-US" sz="2475" b="1" dirty="0"/>
              <a:t>&amp;</a:t>
            </a:r>
            <a:r>
              <a:rPr lang="en-US" sz="2475" dirty="0"/>
              <a:t> in </a:t>
            </a:r>
            <a:r>
              <a:rPr lang="en-US" sz="2475" b="1" dirty="0"/>
              <a:t>declaration</a:t>
            </a:r>
            <a:r>
              <a:rPr lang="en-US" sz="2475" dirty="0"/>
              <a:t> to declare a reference variable.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main() {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number = 88; 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&amp;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= number;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number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3825" dirty="0"/>
              <a:t> </a:t>
            </a:r>
            <a:endParaRPr lang="en-US" altLang="en-US" sz="4875" dirty="0">
              <a:latin typeface="Arial" panose="020B0604020202020204" pitchFamily="34" charset="0"/>
            </a:endParaRPr>
          </a:p>
          <a:p>
            <a:endParaRPr lang="en-US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24826"/>
            <a:ext cx="65" cy="207749"/>
          </a:xfrm>
          <a:prstGeom prst="rect">
            <a:avLst/>
          </a:prstGeom>
          <a:solidFill>
            <a:srgbClr val="E7F0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26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(&amp;)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0858"/>
            <a:ext cx="7886700" cy="4025348"/>
          </a:xfrm>
        </p:spPr>
        <p:txBody>
          <a:bodyPr>
            <a:normAutofit fontScale="85000" lnSpcReduction="20000"/>
          </a:bodyPr>
          <a:lstStyle/>
          <a:p>
            <a:r>
              <a:rPr lang="en-US" sz="2475" dirty="0"/>
              <a:t>C++ uses </a:t>
            </a:r>
            <a:r>
              <a:rPr lang="en-US" sz="2475" b="1" dirty="0"/>
              <a:t>&amp;</a:t>
            </a:r>
            <a:r>
              <a:rPr lang="en-US" sz="2475" dirty="0"/>
              <a:t> to denote the address-of operator in an </a:t>
            </a:r>
            <a:r>
              <a:rPr lang="en-US" sz="2475" b="1" dirty="0"/>
              <a:t>expression</a:t>
            </a:r>
          </a:p>
          <a:p>
            <a:r>
              <a:rPr lang="en-US" sz="2475" dirty="0"/>
              <a:t>C++ assigns an additional meaning to </a:t>
            </a:r>
            <a:r>
              <a:rPr lang="en-US" sz="2475" b="1" dirty="0"/>
              <a:t>&amp;</a:t>
            </a:r>
            <a:r>
              <a:rPr lang="en-US" sz="2475" dirty="0"/>
              <a:t> in </a:t>
            </a:r>
            <a:r>
              <a:rPr lang="en-US" sz="2475" b="1" dirty="0"/>
              <a:t>declaration</a:t>
            </a:r>
            <a:r>
              <a:rPr lang="en-US" sz="2475" dirty="0"/>
              <a:t> to declare a reference variable.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main() {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number = 88; 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&amp;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= number;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number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= 99</a:t>
            </a:r>
            <a:endParaRPr lang="en-US" altLang="en-US" sz="2475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3825" dirty="0"/>
              <a:t> </a:t>
            </a:r>
            <a:endParaRPr lang="en-US" altLang="en-US" sz="4875" dirty="0">
              <a:latin typeface="Arial" panose="020B0604020202020204" pitchFamily="34" charset="0"/>
            </a:endParaRPr>
          </a:p>
          <a:p>
            <a:endParaRPr lang="en-US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24826"/>
            <a:ext cx="65" cy="207749"/>
          </a:xfrm>
          <a:prstGeom prst="rect">
            <a:avLst/>
          </a:prstGeom>
          <a:solidFill>
            <a:srgbClr val="E7F0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16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(&amp;)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0858"/>
            <a:ext cx="7886700" cy="4025348"/>
          </a:xfrm>
        </p:spPr>
        <p:txBody>
          <a:bodyPr>
            <a:normAutofit fontScale="77500" lnSpcReduction="20000"/>
          </a:bodyPr>
          <a:lstStyle/>
          <a:p>
            <a:r>
              <a:rPr lang="en-US" sz="2475" dirty="0"/>
              <a:t>C++ uses </a:t>
            </a:r>
            <a:r>
              <a:rPr lang="en-US" sz="2475" b="1" dirty="0"/>
              <a:t>&amp;</a:t>
            </a:r>
            <a:r>
              <a:rPr lang="en-US" sz="2475" dirty="0"/>
              <a:t> to denote the address-of operator in an </a:t>
            </a:r>
            <a:r>
              <a:rPr lang="en-US" sz="2475" b="1" dirty="0"/>
              <a:t>expression</a:t>
            </a:r>
          </a:p>
          <a:p>
            <a:r>
              <a:rPr lang="en-US" sz="2475" dirty="0"/>
              <a:t>C++ assigns an additional meaning to </a:t>
            </a:r>
            <a:r>
              <a:rPr lang="en-US" sz="2475" b="1" dirty="0"/>
              <a:t>&amp;</a:t>
            </a:r>
            <a:r>
              <a:rPr lang="en-US" sz="2475" dirty="0"/>
              <a:t> in </a:t>
            </a:r>
            <a:r>
              <a:rPr lang="en-US" sz="2475" b="1" dirty="0"/>
              <a:t>declaration</a:t>
            </a:r>
            <a:r>
              <a:rPr lang="en-US" sz="2475" dirty="0"/>
              <a:t> to declare a reference variable.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main() {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number = 88; 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&amp;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= number;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number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= 99</a:t>
            </a:r>
            <a:endParaRPr lang="en-US" altLang="en-US" sz="2475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number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?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3825" dirty="0"/>
              <a:t> </a:t>
            </a:r>
            <a:endParaRPr lang="en-US" altLang="en-US" sz="4875" dirty="0">
              <a:latin typeface="Arial" panose="020B0604020202020204" pitchFamily="34" charset="0"/>
            </a:endParaRPr>
          </a:p>
          <a:p>
            <a:endParaRPr lang="en-US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24826"/>
            <a:ext cx="65" cy="207749"/>
          </a:xfrm>
          <a:prstGeom prst="rect">
            <a:avLst/>
          </a:prstGeom>
          <a:solidFill>
            <a:srgbClr val="E7F0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70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(&amp;)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0858"/>
            <a:ext cx="7886700" cy="4025348"/>
          </a:xfrm>
        </p:spPr>
        <p:txBody>
          <a:bodyPr>
            <a:normAutofit fontScale="77500" lnSpcReduction="20000"/>
          </a:bodyPr>
          <a:lstStyle/>
          <a:p>
            <a:r>
              <a:rPr lang="en-US" sz="2475" dirty="0"/>
              <a:t>C++ uses </a:t>
            </a:r>
            <a:r>
              <a:rPr lang="en-US" sz="2475" b="1" dirty="0"/>
              <a:t>&amp;</a:t>
            </a:r>
            <a:r>
              <a:rPr lang="en-US" sz="2475" dirty="0"/>
              <a:t> to denote the address-of operator in an </a:t>
            </a:r>
            <a:r>
              <a:rPr lang="en-US" sz="2475" b="1" dirty="0"/>
              <a:t>expression</a:t>
            </a:r>
          </a:p>
          <a:p>
            <a:r>
              <a:rPr lang="en-US" sz="2475" dirty="0"/>
              <a:t>C++ assigns an additional meaning to </a:t>
            </a:r>
            <a:r>
              <a:rPr lang="en-US" sz="2475" b="1" dirty="0"/>
              <a:t>&amp;</a:t>
            </a:r>
            <a:r>
              <a:rPr lang="en-US" sz="2475" dirty="0"/>
              <a:t> in </a:t>
            </a:r>
            <a:r>
              <a:rPr lang="en-US" sz="2475" b="1" dirty="0"/>
              <a:t>declaration</a:t>
            </a:r>
            <a:r>
              <a:rPr lang="en-US" sz="2475" dirty="0"/>
              <a:t> to declare a reference variable.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main() {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number = 88; 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&amp;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= number;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number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= 99</a:t>
            </a:r>
            <a:endParaRPr lang="en-US" altLang="en-US" sz="2475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number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(99)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3825" dirty="0"/>
              <a:t> </a:t>
            </a:r>
            <a:endParaRPr lang="en-US" altLang="en-US" sz="4875" dirty="0">
              <a:latin typeface="Arial" panose="020B0604020202020204" pitchFamily="34" charset="0"/>
            </a:endParaRPr>
          </a:p>
          <a:p>
            <a:endParaRPr lang="en-US" b="1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24826"/>
            <a:ext cx="65" cy="207749"/>
          </a:xfrm>
          <a:prstGeom prst="rect">
            <a:avLst/>
          </a:prstGeom>
          <a:solidFill>
            <a:srgbClr val="E7F0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837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(&amp;)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0858"/>
            <a:ext cx="7886700" cy="4025348"/>
          </a:xfrm>
        </p:spPr>
        <p:txBody>
          <a:bodyPr>
            <a:normAutofit fontScale="62500" lnSpcReduction="20000"/>
          </a:bodyPr>
          <a:lstStyle/>
          <a:p>
            <a:r>
              <a:rPr lang="en-US" sz="2475" dirty="0"/>
              <a:t>C++ uses </a:t>
            </a:r>
            <a:r>
              <a:rPr lang="en-US" sz="2475" b="1" dirty="0"/>
              <a:t>&amp;</a:t>
            </a:r>
            <a:r>
              <a:rPr lang="en-US" sz="2475" dirty="0"/>
              <a:t> to denote the address-of operator in an </a:t>
            </a:r>
            <a:r>
              <a:rPr lang="en-US" sz="2475" b="1" dirty="0"/>
              <a:t>expression</a:t>
            </a:r>
          </a:p>
          <a:p>
            <a:r>
              <a:rPr lang="en-US" sz="2475" dirty="0"/>
              <a:t>C++ assigns an additional meaning to </a:t>
            </a:r>
            <a:r>
              <a:rPr lang="en-US" sz="2475" b="1" dirty="0"/>
              <a:t>&amp;</a:t>
            </a:r>
            <a:r>
              <a:rPr lang="en-US" sz="2475" dirty="0"/>
              <a:t> in </a:t>
            </a:r>
            <a:r>
              <a:rPr lang="en-US" sz="2475" b="1" dirty="0"/>
              <a:t>declaration</a:t>
            </a:r>
            <a:r>
              <a:rPr lang="en-US" sz="2475" dirty="0"/>
              <a:t> to declare a reference variable.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main() {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number = 88; 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&amp;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= number;</a:t>
            </a:r>
            <a:endParaRPr lang="en-US" altLang="en-US" sz="2475" dirty="0">
              <a:solidFill>
                <a:srgbClr val="0099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number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(88)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E31B23"/>
                </a:solidFill>
                <a:latin typeface="Consolas" panose="020B0609020204030204" pitchFamily="49" charset="0"/>
              </a:rPr>
              <a:t> = 99</a:t>
            </a:r>
            <a:endParaRPr lang="en-US" altLang="en-US" sz="2475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number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(99)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number = 110;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number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cout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E31B23"/>
                </a:solidFill>
                <a:latin typeface="Consolas" panose="020B0609020204030204" pitchFamily="49" charset="0"/>
              </a:rPr>
              <a:t>refNumber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 &lt;&lt; </a:t>
            </a:r>
            <a:r>
              <a:rPr lang="en-US" altLang="en-US" sz="2475" dirty="0" err="1">
                <a:solidFill>
                  <a:srgbClr val="000000"/>
                </a:solidFill>
                <a:latin typeface="Consolas" panose="020B0609020204030204" pitchFamily="49" charset="0"/>
              </a:rPr>
              <a:t>endl</a:t>
            </a: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altLang="en-US" sz="2475" dirty="0">
                <a:solidFill>
                  <a:srgbClr val="009900"/>
                </a:solidFill>
                <a:latin typeface="Consolas" panose="020B0609020204030204" pitchFamily="49" charset="0"/>
              </a:rPr>
              <a:t>// (110)</a:t>
            </a:r>
            <a:endParaRPr lang="en-US" altLang="en-US" sz="2475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75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3825" dirty="0"/>
              <a:t> </a:t>
            </a:r>
            <a:endParaRPr lang="en-US" altLang="en-US" sz="4875" dirty="0">
              <a:latin typeface="Arial" panose="020B0604020202020204" pitchFamily="34" charset="0"/>
            </a:endParaRPr>
          </a:p>
          <a:p>
            <a:r>
              <a:rPr lang="en-US" dirty="0"/>
              <a:t>Likewise with function signatures accepting references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924826"/>
            <a:ext cx="65" cy="207749"/>
          </a:xfrm>
          <a:prstGeom prst="rect">
            <a:avLst/>
          </a:prstGeom>
          <a:solidFill>
            <a:srgbClr val="E7F0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hangingPunct="0"/>
            <a:endParaRPr lang="en-US" altLang="en-US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6266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310" y="2631903"/>
            <a:ext cx="7886700" cy="994172"/>
          </a:xfrm>
        </p:spPr>
        <p:txBody>
          <a:bodyPr/>
          <a:lstStyle/>
          <a:p>
            <a:r>
              <a:rPr lang="en-US" dirty="0" err="1"/>
              <a:t>BadgerDB</a:t>
            </a:r>
            <a:r>
              <a:rPr lang="en-US" dirty="0"/>
              <a:t>: </a:t>
            </a:r>
            <a:r>
              <a:rPr lang="en-US" dirty="0" err="1"/>
              <a:t>BufferManager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7244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Database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682-8282-D34C-A3EF-2AEFC6A8FF38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4065-6240-C141-9574-41188974F236}" type="slidenum">
              <a:rPr lang="en-US" smtClean="0"/>
              <a:pPr/>
              <a:t>19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/>
          </p:nvPr>
        </p:nvGraphicFramePr>
        <p:xfrm>
          <a:off x="1524000" y="1193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onut 9"/>
          <p:cNvSpPr/>
          <p:nvPr/>
        </p:nvSpPr>
        <p:spPr>
          <a:xfrm>
            <a:off x="2362200" y="3588482"/>
            <a:ext cx="4267200" cy="914400"/>
          </a:xfrm>
          <a:prstGeom prst="donut">
            <a:avLst>
              <a:gd name="adj" fmla="val 0"/>
            </a:avLst>
          </a:prstGeom>
          <a:ln w="38100" cmpd="sng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4038600" y="5638800"/>
            <a:ext cx="1419494" cy="85648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4495800" y="5105400"/>
            <a:ext cx="533400" cy="8382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88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Database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682-8282-D34C-A3EF-2AEFC6A8FF38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4065-6240-C141-9574-41188974F236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147086498"/>
              </p:ext>
            </p:extLst>
          </p:nvPr>
        </p:nvGraphicFramePr>
        <p:xfrm>
          <a:off x="1524000" y="1193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Donut 9"/>
          <p:cNvSpPr/>
          <p:nvPr/>
        </p:nvSpPr>
        <p:spPr>
          <a:xfrm>
            <a:off x="2362200" y="3588482"/>
            <a:ext cx="4267200" cy="914400"/>
          </a:xfrm>
          <a:prstGeom prst="donut">
            <a:avLst>
              <a:gd name="adj" fmla="val 0"/>
            </a:avLst>
          </a:prstGeom>
          <a:ln w="38100" cmpd="sng"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Can 11"/>
          <p:cNvSpPr/>
          <p:nvPr/>
        </p:nvSpPr>
        <p:spPr>
          <a:xfrm>
            <a:off x="4038600" y="5638800"/>
            <a:ext cx="1419494" cy="85648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-Down Arrow 13"/>
          <p:cNvSpPr/>
          <p:nvPr/>
        </p:nvSpPr>
        <p:spPr>
          <a:xfrm>
            <a:off x="4495800" y="5105400"/>
            <a:ext cx="533400" cy="8382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565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BadgerDB: IO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Allows upper level layer (Buffer Manager) to</a:t>
            </a:r>
          </a:p>
          <a:p>
            <a:pPr lvl="1"/>
            <a:r>
              <a:rPr lang="en-US" dirty="0"/>
              <a:t>Create/destroy files</a:t>
            </a:r>
          </a:p>
          <a:p>
            <a:pPr lvl="1"/>
            <a:r>
              <a:rPr lang="en-US" dirty="0"/>
              <a:t>Allocate/delete pages</a:t>
            </a:r>
          </a:p>
          <a:p>
            <a:pPr lvl="1"/>
            <a:r>
              <a:rPr lang="en-US" dirty="0"/>
              <a:t>Read/write pages</a:t>
            </a:r>
          </a:p>
          <a:p>
            <a:r>
              <a:rPr lang="en-US" dirty="0">
                <a:solidFill>
                  <a:srgbClr val="FF0000"/>
                </a:solidFill>
              </a:rPr>
              <a:t>Provided!</a:t>
            </a:r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1185-80C5-1C4D-BC7D-52B7BD4B5072}" type="datetime1">
              <a:rPr lang="en-US" smtClean="0"/>
              <a:pPr/>
              <a:t>2/6/17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86D6-A6CB-014E-BDB2-831AD9C5C2B4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40477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BadgerDB: IO Layer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File Class(</a:t>
            </a:r>
            <a:r>
              <a:rPr lang="en-US" dirty="0" err="1"/>
              <a:t>File.h</a:t>
            </a:r>
            <a:r>
              <a:rPr lang="en-US" dirty="0"/>
              <a:t>)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create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open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remove</a:t>
            </a:r>
          </a:p>
          <a:p>
            <a:pPr lvl="1">
              <a:buFont typeface="Wingdings" charset="2"/>
              <a:buChar char="§"/>
            </a:pPr>
            <a:r>
              <a:rPr lang="en-US" dirty="0" err="1"/>
              <a:t>isOpen</a:t>
            </a:r>
            <a:endParaRPr lang="en-US" dirty="0"/>
          </a:p>
          <a:p>
            <a:pPr lvl="1">
              <a:buFont typeface="Wingdings" charset="2"/>
              <a:buChar char="§"/>
            </a:pPr>
            <a:r>
              <a:rPr lang="en-US" dirty="0"/>
              <a:t>exists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filename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=</a:t>
            </a:r>
          </a:p>
          <a:p>
            <a:r>
              <a:rPr lang="en-US" dirty="0"/>
              <a:t>Page Class(</a:t>
            </a:r>
            <a:r>
              <a:rPr lang="en-US" dirty="0" err="1"/>
              <a:t>Page.h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>
              <a:buFont typeface="Wingdings" charset="2"/>
              <a:buChar char="§"/>
            </a:pPr>
            <a:r>
              <a:rPr lang="en-US" dirty="0"/>
              <a:t>Page </a:t>
            </a:r>
            <a:r>
              <a:rPr lang="en-US" dirty="0" err="1">
                <a:solidFill>
                  <a:schemeClr val="bg2"/>
                </a:solidFill>
              </a:rPr>
              <a:t>allocatePage</a:t>
            </a:r>
            <a:r>
              <a:rPr lang="en-US" dirty="0"/>
              <a:t>()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Page </a:t>
            </a:r>
            <a:br>
              <a:rPr lang="en-US" dirty="0"/>
            </a:br>
            <a:r>
              <a:rPr lang="en-US" dirty="0" err="1">
                <a:solidFill>
                  <a:schemeClr val="bg2"/>
                </a:solidFill>
              </a:rPr>
              <a:t>readPage</a:t>
            </a:r>
            <a:r>
              <a:rPr lang="en-US" dirty="0"/>
              <a:t>(</a:t>
            </a:r>
            <a:r>
              <a:rPr lang="en-US" dirty="0" err="1"/>
              <a:t>pageNo</a:t>
            </a:r>
            <a:r>
              <a:rPr lang="en-US" dirty="0"/>
              <a:t>)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void </a:t>
            </a:r>
            <a:r>
              <a:rPr lang="en-US" dirty="0" err="1">
                <a:solidFill>
                  <a:schemeClr val="bg2"/>
                </a:solidFill>
              </a:rPr>
              <a:t>writePage</a:t>
            </a:r>
            <a:r>
              <a:rPr lang="en-US" dirty="0"/>
              <a:t>(</a:t>
            </a:r>
            <a:r>
              <a:rPr lang="en-US" dirty="0" err="1"/>
              <a:t>newPage</a:t>
            </a:r>
            <a:r>
              <a:rPr lang="en-US" dirty="0"/>
              <a:t>)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Void </a:t>
            </a:r>
            <a:r>
              <a:rPr lang="en-US" dirty="0" err="1">
                <a:solidFill>
                  <a:schemeClr val="bg2"/>
                </a:solidFill>
              </a:rPr>
              <a:t>deletePage</a:t>
            </a:r>
            <a:r>
              <a:rPr lang="en-US" dirty="0"/>
              <a:t>(</a:t>
            </a:r>
            <a:r>
              <a:rPr lang="en-US" dirty="0" err="1"/>
              <a:t>pageNo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E1185-80C5-1C4D-BC7D-52B7BD4B5072}" type="datetime1">
              <a:rPr lang="en-US" smtClean="0"/>
              <a:pPr/>
              <a:t>2/6/17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564: Database Management Systems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786D6-A6CB-014E-BDB2-831AD9C5C2B4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841310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Pool (frames)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13-D38A-444C-9F0A-762274EA3F23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389D-E68C-B845-849E-08790ED12461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910" y="1219201"/>
            <a:ext cx="8915400" cy="5105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In-memory buffer </a:t>
            </a:r>
          </a:p>
          <a:p>
            <a:pPr lvl="1"/>
            <a:r>
              <a:rPr lang="en-US" dirty="0"/>
              <a:t>holds database pages that are read from disk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8" name="Flowchart: Magnetic Disk 7"/>
          <p:cNvSpPr/>
          <p:nvPr/>
        </p:nvSpPr>
        <p:spPr>
          <a:xfrm>
            <a:off x="609600" y="3886200"/>
            <a:ext cx="7391400" cy="1981200"/>
          </a:xfrm>
          <a:prstGeom prst="flowChartMagneticDisk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38867"/>
              </p:ext>
            </p:extLst>
          </p:nvPr>
        </p:nvGraphicFramePr>
        <p:xfrm>
          <a:off x="1641935" y="2480511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P1 from File1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&lt;empty&gt;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P4 from File2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Up-Down Arrow 11"/>
          <p:cNvSpPr/>
          <p:nvPr/>
        </p:nvSpPr>
        <p:spPr>
          <a:xfrm rot="1470316">
            <a:off x="4193423" y="2869948"/>
            <a:ext cx="304800" cy="990600"/>
          </a:xfrm>
          <a:prstGeom prst="up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3237385"/>
            <a:ext cx="3207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j-lt"/>
              </a:rPr>
              <a:t>unit of transfer = “page”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368842"/>
              </p:ext>
            </p:extLst>
          </p:nvPr>
        </p:nvGraphicFramePr>
        <p:xfrm>
          <a:off x="1107737" y="4691380"/>
          <a:ext cx="6335536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91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211880"/>
              </p:ext>
            </p:extLst>
          </p:nvPr>
        </p:nvGraphicFramePr>
        <p:xfrm>
          <a:off x="1132064" y="5257800"/>
          <a:ext cx="6335536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7919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79194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File2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3938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Buffer Manager do?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13-D38A-444C-9F0A-762274EA3F23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389D-E68C-B845-849E-08790ED12461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8910" y="1219201"/>
            <a:ext cx="8915400" cy="5105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Control which pages are memory resident</a:t>
            </a:r>
          </a:p>
        </p:txBody>
      </p:sp>
      <p:pic>
        <p:nvPicPr>
          <p:cNvPr id="1026" name="Picture 2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153866"/>
            <a:ext cx="699141" cy="6734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95536" y="3259735"/>
            <a:ext cx="3826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Buffer Manager</a:t>
            </a:r>
          </a:p>
        </p:txBody>
      </p:sp>
      <p:sp>
        <p:nvSpPr>
          <p:cNvPr id="8" name="Down Arrow 7"/>
          <p:cNvSpPr/>
          <p:nvPr/>
        </p:nvSpPr>
        <p:spPr>
          <a:xfrm>
            <a:off x="4116817" y="2508233"/>
            <a:ext cx="627037" cy="6096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7000" y="1981199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Request </a:t>
            </a:r>
            <a:r>
              <a:rPr lang="en-US" dirty="0">
                <a:solidFill>
                  <a:schemeClr val="bg2"/>
                </a:solidFill>
              </a:rPr>
              <a:t>Page N</a:t>
            </a:r>
            <a:r>
              <a:rPr lang="en-US" dirty="0"/>
              <a:t> From </a:t>
            </a:r>
            <a:r>
              <a:rPr lang="en-US" dirty="0">
                <a:solidFill>
                  <a:schemeClr val="bg2"/>
                </a:solidFill>
              </a:rPr>
              <a:t>File M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456731"/>
              </p:ext>
            </p:extLst>
          </p:nvPr>
        </p:nvGraphicFramePr>
        <p:xfrm>
          <a:off x="90537" y="4819968"/>
          <a:ext cx="4436364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87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8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P1 from File1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&lt;empty&gt;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P4 from File2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2" name="Down Arrow 11"/>
          <p:cNvSpPr/>
          <p:nvPr/>
        </p:nvSpPr>
        <p:spPr>
          <a:xfrm rot="2567789">
            <a:off x="2652770" y="4021349"/>
            <a:ext cx="646933" cy="66774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83318" y="5386251"/>
            <a:ext cx="3618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it is in the buffer pool: </a:t>
            </a:r>
          </a:p>
          <a:p>
            <a:r>
              <a:rPr lang="en-US" dirty="0"/>
              <a:t>return!</a:t>
            </a:r>
          </a:p>
        </p:txBody>
      </p:sp>
      <p:sp>
        <p:nvSpPr>
          <p:cNvPr id="14" name="Down Arrow 13"/>
          <p:cNvSpPr/>
          <p:nvPr/>
        </p:nvSpPr>
        <p:spPr>
          <a:xfrm rot="16200000">
            <a:off x="4391256" y="5412275"/>
            <a:ext cx="583704" cy="66774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6781800" y="4082320"/>
            <a:ext cx="1512340" cy="737648"/>
          </a:xfrm>
          <a:prstGeom prst="flowChartMagneticDisk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143500" y="5016919"/>
            <a:ext cx="40482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not:</a:t>
            </a:r>
          </a:p>
          <a:p>
            <a:r>
              <a:rPr lang="en-US" dirty="0"/>
              <a:t>choose a frame ,</a:t>
            </a:r>
          </a:p>
          <a:p>
            <a:r>
              <a:rPr lang="en-US" dirty="0"/>
              <a:t>reads in the pages from disk</a:t>
            </a:r>
          </a:p>
          <a:p>
            <a:r>
              <a:rPr lang="en-US" dirty="0"/>
              <a:t>into the frame</a:t>
            </a:r>
          </a:p>
        </p:txBody>
      </p:sp>
    </p:spTree>
    <p:extLst>
      <p:ext uri="{BB962C8B-B14F-4D97-AF65-F5344CB8AC3E}">
        <p14:creationId xmlns:p14="http://schemas.microsoft.com/office/powerpoint/2010/main" val="783196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2" grpId="0" animBg="1"/>
      <p:bldP spid="10" grpId="0"/>
      <p:bldP spid="14" grpId="0" animBg="1"/>
      <p:bldP spid="15" grpId="0" animBg="1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Clock Algorithm</a:t>
            </a:r>
          </a:p>
        </p:txBody>
      </p:sp>
      <p:sp>
        <p:nvSpPr>
          <p:cNvPr id="4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75CFC-9329-2B48-B5F8-5E1B78037B11}" type="datetime1">
              <a:rPr lang="en-US" smtClean="0"/>
              <a:pPr/>
              <a:t>2/6/17</a:t>
            </a:fld>
            <a:endParaRPr lang="en-US" dirty="0"/>
          </a:p>
        </p:txBody>
      </p:sp>
      <p:sp>
        <p:nvSpPr>
          <p:cNvPr id="4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</a:t>
            </a:r>
          </a:p>
        </p:txBody>
      </p:sp>
      <p:sp>
        <p:nvSpPr>
          <p:cNvPr id="4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9F91-92F1-3146-AA1D-CB846D75C715}" type="slidenum">
              <a:rPr lang="en-US"/>
              <a:pPr/>
              <a:t>24</a:t>
            </a:fld>
            <a:endParaRPr lang="en-US" dirty="0"/>
          </a:p>
        </p:txBody>
      </p:sp>
      <p:grpSp>
        <p:nvGrpSpPr>
          <p:cNvPr id="617475" name="Group 3"/>
          <p:cNvGrpSpPr>
            <a:grpSpLocks/>
          </p:cNvGrpSpPr>
          <p:nvPr/>
        </p:nvGrpSpPr>
        <p:grpSpPr bwMode="auto">
          <a:xfrm>
            <a:off x="2514600" y="2971800"/>
            <a:ext cx="3289300" cy="3352800"/>
            <a:chOff x="1108" y="844"/>
            <a:chExt cx="2584" cy="2559"/>
          </a:xfrm>
        </p:grpSpPr>
        <p:sp>
          <p:nvSpPr>
            <p:cNvPr id="617476" name="Oval 4"/>
            <p:cNvSpPr>
              <a:spLocks noChangeArrowheads="1"/>
            </p:cNvSpPr>
            <p:nvPr/>
          </p:nvSpPr>
          <p:spPr bwMode="auto">
            <a:xfrm>
              <a:off x="1200" y="960"/>
              <a:ext cx="2400" cy="2304"/>
            </a:xfrm>
            <a:prstGeom prst="ellips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grpSp>
          <p:nvGrpSpPr>
            <p:cNvPr id="617477" name="Group 5"/>
            <p:cNvGrpSpPr>
              <a:grpSpLocks/>
            </p:cNvGrpSpPr>
            <p:nvPr/>
          </p:nvGrpSpPr>
          <p:grpSpPr bwMode="auto">
            <a:xfrm>
              <a:off x="1109" y="844"/>
              <a:ext cx="2583" cy="1243"/>
              <a:chOff x="1113" y="844"/>
              <a:chExt cx="2583" cy="1243"/>
            </a:xfrm>
          </p:grpSpPr>
          <p:grpSp>
            <p:nvGrpSpPr>
              <p:cNvPr id="617478" name="Group 6"/>
              <p:cNvGrpSpPr>
                <a:grpSpLocks/>
              </p:cNvGrpSpPr>
              <p:nvPr/>
            </p:nvGrpSpPr>
            <p:grpSpPr bwMode="auto">
              <a:xfrm>
                <a:off x="2427" y="844"/>
                <a:ext cx="1269" cy="1242"/>
                <a:chOff x="2427" y="843"/>
                <a:chExt cx="1269" cy="1242"/>
              </a:xfrm>
            </p:grpSpPr>
            <p:sp>
              <p:nvSpPr>
                <p:cNvPr id="617479" name="Rectangle 7"/>
                <p:cNvSpPr>
                  <a:spLocks noChangeArrowheads="1"/>
                </p:cNvSpPr>
                <p:nvPr/>
              </p:nvSpPr>
              <p:spPr bwMode="auto">
                <a:xfrm>
                  <a:off x="2427" y="843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80" name="Rectangle 8"/>
                <p:cNvSpPr>
                  <a:spLocks noChangeArrowheads="1"/>
                </p:cNvSpPr>
                <p:nvPr/>
              </p:nvSpPr>
              <p:spPr bwMode="auto">
                <a:xfrm>
                  <a:off x="2754" y="912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81" name="Rectangle 9"/>
                <p:cNvSpPr>
                  <a:spLocks noChangeArrowheads="1"/>
                </p:cNvSpPr>
                <p:nvPr/>
              </p:nvSpPr>
              <p:spPr bwMode="auto">
                <a:xfrm>
                  <a:off x="3084" y="1131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82" name="Rectangle 10"/>
                <p:cNvSpPr>
                  <a:spLocks noChangeArrowheads="1"/>
                </p:cNvSpPr>
                <p:nvPr/>
              </p:nvSpPr>
              <p:spPr bwMode="auto">
                <a:xfrm>
                  <a:off x="3360" y="1470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83" name="Rectangle 11"/>
                <p:cNvSpPr>
                  <a:spLocks noChangeArrowheads="1"/>
                </p:cNvSpPr>
                <p:nvPr/>
              </p:nvSpPr>
              <p:spPr bwMode="auto">
                <a:xfrm>
                  <a:off x="3408" y="1797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17484" name="Group 12"/>
              <p:cNvGrpSpPr>
                <a:grpSpLocks/>
              </p:cNvGrpSpPr>
              <p:nvPr/>
            </p:nvGrpSpPr>
            <p:grpSpPr bwMode="auto">
              <a:xfrm flipH="1">
                <a:off x="1113" y="845"/>
                <a:ext cx="1269" cy="1242"/>
                <a:chOff x="2427" y="843"/>
                <a:chExt cx="1269" cy="1242"/>
              </a:xfrm>
            </p:grpSpPr>
            <p:sp>
              <p:nvSpPr>
                <p:cNvPr id="617485" name="Rectangle 13"/>
                <p:cNvSpPr>
                  <a:spLocks noChangeArrowheads="1"/>
                </p:cNvSpPr>
                <p:nvPr/>
              </p:nvSpPr>
              <p:spPr bwMode="auto">
                <a:xfrm>
                  <a:off x="2427" y="843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86" name="Rectangle 14"/>
                <p:cNvSpPr>
                  <a:spLocks noChangeArrowheads="1"/>
                </p:cNvSpPr>
                <p:nvPr/>
              </p:nvSpPr>
              <p:spPr bwMode="auto">
                <a:xfrm>
                  <a:off x="2754" y="912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87" name="Rectangle 15"/>
                <p:cNvSpPr>
                  <a:spLocks noChangeArrowheads="1"/>
                </p:cNvSpPr>
                <p:nvPr/>
              </p:nvSpPr>
              <p:spPr bwMode="auto">
                <a:xfrm>
                  <a:off x="3084" y="1131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88" name="Rectangle 16"/>
                <p:cNvSpPr>
                  <a:spLocks noChangeArrowheads="1"/>
                </p:cNvSpPr>
                <p:nvPr/>
              </p:nvSpPr>
              <p:spPr bwMode="auto">
                <a:xfrm>
                  <a:off x="3360" y="1470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89" name="Rectangle 17"/>
                <p:cNvSpPr>
                  <a:spLocks noChangeArrowheads="1"/>
                </p:cNvSpPr>
                <p:nvPr/>
              </p:nvSpPr>
              <p:spPr bwMode="auto">
                <a:xfrm>
                  <a:off x="3408" y="1797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</p:grpSp>
        </p:grpSp>
        <p:grpSp>
          <p:nvGrpSpPr>
            <p:cNvPr id="617490" name="Group 18"/>
            <p:cNvGrpSpPr>
              <a:grpSpLocks/>
            </p:cNvGrpSpPr>
            <p:nvPr/>
          </p:nvGrpSpPr>
          <p:grpSpPr bwMode="auto">
            <a:xfrm flipV="1">
              <a:off x="1108" y="2160"/>
              <a:ext cx="2583" cy="1243"/>
              <a:chOff x="1113" y="844"/>
              <a:chExt cx="2583" cy="1243"/>
            </a:xfrm>
          </p:grpSpPr>
          <p:grpSp>
            <p:nvGrpSpPr>
              <p:cNvPr id="617491" name="Group 19"/>
              <p:cNvGrpSpPr>
                <a:grpSpLocks/>
              </p:cNvGrpSpPr>
              <p:nvPr/>
            </p:nvGrpSpPr>
            <p:grpSpPr bwMode="auto">
              <a:xfrm>
                <a:off x="2427" y="844"/>
                <a:ext cx="1269" cy="1242"/>
                <a:chOff x="2427" y="843"/>
                <a:chExt cx="1269" cy="1242"/>
              </a:xfrm>
            </p:grpSpPr>
            <p:sp>
              <p:nvSpPr>
                <p:cNvPr id="617492" name="Rectangle 20"/>
                <p:cNvSpPr>
                  <a:spLocks noChangeArrowheads="1"/>
                </p:cNvSpPr>
                <p:nvPr/>
              </p:nvSpPr>
              <p:spPr bwMode="auto">
                <a:xfrm>
                  <a:off x="2427" y="843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93" name="Rectangle 21"/>
                <p:cNvSpPr>
                  <a:spLocks noChangeArrowheads="1"/>
                </p:cNvSpPr>
                <p:nvPr/>
              </p:nvSpPr>
              <p:spPr bwMode="auto">
                <a:xfrm>
                  <a:off x="2754" y="912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94" name="Rectangle 22"/>
                <p:cNvSpPr>
                  <a:spLocks noChangeArrowheads="1"/>
                </p:cNvSpPr>
                <p:nvPr/>
              </p:nvSpPr>
              <p:spPr bwMode="auto">
                <a:xfrm>
                  <a:off x="3084" y="1131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360" y="1470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96" name="Rectangle 24"/>
                <p:cNvSpPr>
                  <a:spLocks noChangeArrowheads="1"/>
                </p:cNvSpPr>
                <p:nvPr/>
              </p:nvSpPr>
              <p:spPr bwMode="auto">
                <a:xfrm>
                  <a:off x="3408" y="1797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</p:grpSp>
          <p:grpSp>
            <p:nvGrpSpPr>
              <p:cNvPr id="617497" name="Group 25"/>
              <p:cNvGrpSpPr>
                <a:grpSpLocks/>
              </p:cNvGrpSpPr>
              <p:nvPr/>
            </p:nvGrpSpPr>
            <p:grpSpPr bwMode="auto">
              <a:xfrm flipH="1">
                <a:off x="1113" y="845"/>
                <a:ext cx="1269" cy="1242"/>
                <a:chOff x="2427" y="843"/>
                <a:chExt cx="1269" cy="1242"/>
              </a:xfrm>
            </p:grpSpPr>
            <p:sp>
              <p:nvSpPr>
                <p:cNvPr id="617498" name="Rectangle 26"/>
                <p:cNvSpPr>
                  <a:spLocks noChangeArrowheads="1"/>
                </p:cNvSpPr>
                <p:nvPr/>
              </p:nvSpPr>
              <p:spPr bwMode="auto">
                <a:xfrm>
                  <a:off x="2427" y="843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499" name="Rectangle 27"/>
                <p:cNvSpPr>
                  <a:spLocks noChangeArrowheads="1"/>
                </p:cNvSpPr>
                <p:nvPr/>
              </p:nvSpPr>
              <p:spPr bwMode="auto">
                <a:xfrm>
                  <a:off x="2754" y="912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500" name="Rectangle 28"/>
                <p:cNvSpPr>
                  <a:spLocks noChangeArrowheads="1"/>
                </p:cNvSpPr>
                <p:nvPr/>
              </p:nvSpPr>
              <p:spPr bwMode="auto">
                <a:xfrm>
                  <a:off x="3084" y="1131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501" name="Rectangle 29"/>
                <p:cNvSpPr>
                  <a:spLocks noChangeArrowheads="1"/>
                </p:cNvSpPr>
                <p:nvPr/>
              </p:nvSpPr>
              <p:spPr bwMode="auto">
                <a:xfrm>
                  <a:off x="3360" y="1470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  <p:sp>
              <p:nvSpPr>
                <p:cNvPr id="617502" name="Rectangle 30"/>
                <p:cNvSpPr>
                  <a:spLocks noChangeArrowheads="1"/>
                </p:cNvSpPr>
                <p:nvPr/>
              </p:nvSpPr>
              <p:spPr bwMode="auto">
                <a:xfrm>
                  <a:off x="3408" y="1797"/>
                  <a:ext cx="288" cy="28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  <a:spAutoFit/>
                </a:bodyPr>
                <a:lstStyle/>
                <a:p>
                  <a:endParaRPr lang="en-US" dirty="0"/>
                </a:p>
              </p:txBody>
            </p:sp>
          </p:grpSp>
        </p:grpSp>
      </p:grpSp>
      <p:sp>
        <p:nvSpPr>
          <p:cNvPr id="617503" name="Oval 31"/>
          <p:cNvSpPr>
            <a:spLocks noChangeArrowheads="1"/>
          </p:cNvSpPr>
          <p:nvPr/>
        </p:nvSpPr>
        <p:spPr bwMode="auto">
          <a:xfrm>
            <a:off x="4048125" y="4535488"/>
            <a:ext cx="220663" cy="225425"/>
          </a:xfrm>
          <a:prstGeom prst="ellipse">
            <a:avLst/>
          </a:prstGeom>
          <a:solidFill>
            <a:schemeClr val="tx2"/>
          </a:solidFill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17508" name="Text Box 36"/>
          <p:cNvSpPr txBox="1">
            <a:spLocks noChangeArrowheads="1"/>
          </p:cNvSpPr>
          <p:nvPr/>
        </p:nvSpPr>
        <p:spPr bwMode="auto">
          <a:xfrm>
            <a:off x="5491163" y="3362325"/>
            <a:ext cx="1112837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(1, T, 0)</a:t>
            </a:r>
          </a:p>
        </p:txBody>
      </p:sp>
      <p:sp>
        <p:nvSpPr>
          <p:cNvPr id="617509" name="Text Box 37"/>
          <p:cNvSpPr txBox="1">
            <a:spLocks noChangeArrowheads="1"/>
          </p:cNvSpPr>
          <p:nvPr/>
        </p:nvSpPr>
        <p:spPr bwMode="auto">
          <a:xfrm>
            <a:off x="5759450" y="3865563"/>
            <a:ext cx="1096963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(3, F, 0)</a:t>
            </a:r>
          </a:p>
        </p:txBody>
      </p:sp>
      <p:sp>
        <p:nvSpPr>
          <p:cNvPr id="617510" name="Text Box 38"/>
          <p:cNvSpPr txBox="1">
            <a:spLocks noChangeArrowheads="1"/>
          </p:cNvSpPr>
          <p:nvPr/>
        </p:nvSpPr>
        <p:spPr bwMode="auto">
          <a:xfrm>
            <a:off x="5867400" y="4724400"/>
            <a:ext cx="1119188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(0, </a:t>
            </a:r>
            <a:r>
              <a:rPr lang="en-US" sz="2000" b="1" dirty="0"/>
              <a:t>T</a:t>
            </a:r>
            <a:r>
              <a:rPr lang="en-US" sz="2000" dirty="0"/>
              <a:t>, 0)</a:t>
            </a:r>
          </a:p>
        </p:txBody>
      </p:sp>
      <p:sp>
        <p:nvSpPr>
          <p:cNvPr id="617511" name="Text Box 39"/>
          <p:cNvSpPr txBox="1">
            <a:spLocks noChangeArrowheads="1"/>
          </p:cNvSpPr>
          <p:nvPr/>
        </p:nvSpPr>
        <p:spPr bwMode="auto">
          <a:xfrm>
            <a:off x="228600" y="1206500"/>
            <a:ext cx="1905000" cy="1938992"/>
          </a:xfrm>
          <a:prstGeom prst="rect">
            <a:avLst/>
          </a:prstGeom>
          <a:solidFill>
            <a:srgbClr val="FAE8E2">
              <a:alpha val="50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hlink"/>
                </a:solidFill>
              </a:rPr>
              <a:t>Frame b/k</a:t>
            </a:r>
            <a:r>
              <a:rPr lang="en-US" dirty="0">
                <a:solidFill>
                  <a:schemeClr val="hlink"/>
                </a:solidFill>
              </a:rPr>
              <a:t>: 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chemeClr val="hlink"/>
                </a:solidFill>
              </a:rPr>
              <a:t> pinCnt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chemeClr val="hlink"/>
                </a:solidFill>
              </a:rPr>
              <a:t> dirty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chemeClr val="hlink"/>
                </a:solidFill>
              </a:rPr>
              <a:t> refbit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chemeClr val="hlink"/>
                </a:solidFill>
              </a:rPr>
              <a:t> …</a:t>
            </a:r>
          </a:p>
        </p:txBody>
      </p:sp>
      <p:sp>
        <p:nvSpPr>
          <p:cNvPr id="617512" name="Text Box 40"/>
          <p:cNvSpPr txBox="1">
            <a:spLocks noChangeArrowheads="1"/>
          </p:cNvSpPr>
          <p:nvPr/>
        </p:nvSpPr>
        <p:spPr bwMode="auto">
          <a:xfrm>
            <a:off x="2819400" y="1114425"/>
            <a:ext cx="5638800" cy="1569660"/>
          </a:xfrm>
          <a:prstGeom prst="rect">
            <a:avLst/>
          </a:prstGeom>
          <a:solidFill>
            <a:srgbClr val="CCECFF">
              <a:alpha val="50000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Requested page in Buffer Pool</a:t>
            </a:r>
            <a:r>
              <a:rPr lang="en-US" dirty="0">
                <a:solidFill>
                  <a:schemeClr val="tx2"/>
                </a:solidFill>
              </a:rPr>
              <a:t>: 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chemeClr val="tx2"/>
                </a:solidFill>
              </a:rPr>
              <a:t> pinCnt++/ Return handle to frame</a:t>
            </a:r>
          </a:p>
          <a:p>
            <a:pPr>
              <a:buFontTx/>
              <a:buChar char="•"/>
            </a:pPr>
            <a:r>
              <a:rPr lang="en-US" dirty="0">
                <a:solidFill>
                  <a:schemeClr val="tx2"/>
                </a:solidFill>
              </a:rPr>
              <a:t> Else read page in from disk</a:t>
            </a:r>
          </a:p>
          <a:p>
            <a:pPr lvl="1">
              <a:buFontTx/>
              <a:buChar char="•"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</a:rPr>
              <a:t>find space in the buffer pool!</a:t>
            </a:r>
          </a:p>
        </p:txBody>
      </p:sp>
      <p:sp>
        <p:nvSpPr>
          <p:cNvPr id="617513" name="Text Box 41"/>
          <p:cNvSpPr txBox="1">
            <a:spLocks noChangeArrowheads="1"/>
          </p:cNvSpPr>
          <p:nvPr/>
        </p:nvSpPr>
        <p:spPr bwMode="auto">
          <a:xfrm>
            <a:off x="5878513" y="4305300"/>
            <a:ext cx="1120775" cy="396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(</a:t>
            </a:r>
            <a:r>
              <a:rPr lang="en-US" sz="2000" b="1" dirty="0"/>
              <a:t>1</a:t>
            </a:r>
            <a:r>
              <a:rPr lang="en-US" sz="2000" dirty="0"/>
              <a:t>, F, 1)</a:t>
            </a:r>
          </a:p>
        </p:txBody>
      </p:sp>
      <p:sp>
        <p:nvSpPr>
          <p:cNvPr id="617514" name="Text Box 42"/>
          <p:cNvSpPr txBox="1">
            <a:spLocks noChangeArrowheads="1"/>
          </p:cNvSpPr>
          <p:nvPr/>
        </p:nvSpPr>
        <p:spPr bwMode="auto">
          <a:xfrm>
            <a:off x="5878513" y="4305300"/>
            <a:ext cx="1120775" cy="39687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(</a:t>
            </a:r>
            <a:r>
              <a:rPr lang="en-US" sz="2000" b="1" dirty="0">
                <a:solidFill>
                  <a:schemeClr val="hlink"/>
                </a:solidFill>
              </a:rPr>
              <a:t>0</a:t>
            </a:r>
            <a:r>
              <a:rPr lang="en-US" sz="2000" dirty="0"/>
              <a:t>, F, 1)</a:t>
            </a:r>
          </a:p>
        </p:txBody>
      </p:sp>
      <p:sp>
        <p:nvSpPr>
          <p:cNvPr id="617515" name="AutoShape 43"/>
          <p:cNvSpPr>
            <a:spLocks noChangeArrowheads="1"/>
          </p:cNvSpPr>
          <p:nvPr/>
        </p:nvSpPr>
        <p:spPr bwMode="auto">
          <a:xfrm>
            <a:off x="7162800" y="3505200"/>
            <a:ext cx="1295400" cy="685800"/>
          </a:xfrm>
          <a:prstGeom prst="wedgeRoundRectCallout">
            <a:avLst>
              <a:gd name="adj1" fmla="val -153065"/>
              <a:gd name="adj2" fmla="val 83796"/>
              <a:gd name="adj3" fmla="val 16667"/>
            </a:avLst>
          </a:prstGeom>
          <a:solidFill>
            <a:srgbClr val="F8CDC6">
              <a:alpha val="50000"/>
            </a:srgb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hlink"/>
                </a:solidFill>
              </a:rPr>
              <a:t>Page unpinned</a:t>
            </a:r>
          </a:p>
        </p:txBody>
      </p:sp>
      <p:sp>
        <p:nvSpPr>
          <p:cNvPr id="617516" name="Text Box 44"/>
          <p:cNvSpPr txBox="1">
            <a:spLocks noChangeArrowheads="1"/>
          </p:cNvSpPr>
          <p:nvPr/>
        </p:nvSpPr>
        <p:spPr bwMode="auto">
          <a:xfrm>
            <a:off x="5495925" y="3352800"/>
            <a:ext cx="1160463" cy="39687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(</a:t>
            </a:r>
            <a:r>
              <a:rPr lang="en-US" sz="2000" b="1" dirty="0">
                <a:solidFill>
                  <a:schemeClr val="hlink"/>
                </a:solidFill>
              </a:rPr>
              <a:t>2</a:t>
            </a:r>
            <a:r>
              <a:rPr lang="en-US" sz="2000" dirty="0"/>
              <a:t>, T, </a:t>
            </a:r>
            <a:r>
              <a:rPr lang="en-US" sz="2000" b="1" dirty="0">
                <a:solidFill>
                  <a:schemeClr val="hlink"/>
                </a:solidFill>
              </a:rPr>
              <a:t>1</a:t>
            </a:r>
            <a:r>
              <a:rPr lang="en-US" sz="2000" dirty="0"/>
              <a:t>)</a:t>
            </a:r>
          </a:p>
        </p:txBody>
      </p:sp>
      <p:sp>
        <p:nvSpPr>
          <p:cNvPr id="617517" name="AutoShape 45"/>
          <p:cNvSpPr>
            <a:spLocks noChangeArrowheads="1"/>
          </p:cNvSpPr>
          <p:nvPr/>
        </p:nvSpPr>
        <p:spPr bwMode="auto">
          <a:xfrm>
            <a:off x="7086600" y="2743200"/>
            <a:ext cx="1295400" cy="685800"/>
          </a:xfrm>
          <a:prstGeom prst="wedgeRoundRectCallout">
            <a:avLst>
              <a:gd name="adj1" fmla="val -176593"/>
              <a:gd name="adj2" fmla="val 50463"/>
              <a:gd name="adj3" fmla="val 16667"/>
            </a:avLst>
          </a:prstGeom>
          <a:solidFill>
            <a:srgbClr val="F8CDC6">
              <a:alpha val="50000"/>
            </a:srgbClr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hlink"/>
                </a:solidFill>
              </a:rPr>
              <a:t>Read</a:t>
            </a:r>
          </a:p>
          <a:p>
            <a:pPr algn="ctr">
              <a:lnSpc>
                <a:spcPct val="90000"/>
              </a:lnSpc>
            </a:pPr>
            <a:r>
              <a:rPr lang="en-US" sz="1800" dirty="0">
                <a:solidFill>
                  <a:schemeClr val="hlink"/>
                </a:solidFill>
              </a:rPr>
              <a:t>Page</a:t>
            </a:r>
          </a:p>
        </p:txBody>
      </p:sp>
      <p:sp>
        <p:nvSpPr>
          <p:cNvPr id="617518" name="Text Box 46"/>
          <p:cNvSpPr txBox="1">
            <a:spLocks noChangeArrowheads="1"/>
          </p:cNvSpPr>
          <p:nvPr/>
        </p:nvSpPr>
        <p:spPr bwMode="auto">
          <a:xfrm>
            <a:off x="5878513" y="4305300"/>
            <a:ext cx="1120775" cy="39687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(0, F, </a:t>
            </a:r>
            <a:r>
              <a:rPr lang="en-US" sz="2000" b="1" dirty="0">
                <a:solidFill>
                  <a:schemeClr val="hlink"/>
                </a:solidFill>
              </a:rPr>
              <a:t>0</a:t>
            </a:r>
            <a:r>
              <a:rPr lang="en-US" sz="2000" dirty="0"/>
              <a:t>)</a:t>
            </a:r>
          </a:p>
        </p:txBody>
      </p:sp>
      <p:sp>
        <p:nvSpPr>
          <p:cNvPr id="51" name="Text Box 44"/>
          <p:cNvSpPr txBox="1">
            <a:spLocks noChangeArrowheads="1"/>
          </p:cNvSpPr>
          <p:nvPr/>
        </p:nvSpPr>
        <p:spPr bwMode="auto">
          <a:xfrm>
            <a:off x="5495925" y="3362782"/>
            <a:ext cx="1135952" cy="40011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/>
              <a:t>(</a:t>
            </a:r>
            <a:r>
              <a:rPr lang="en-US" sz="2000" b="1" dirty="0">
                <a:solidFill>
                  <a:schemeClr val="hlink"/>
                </a:solidFill>
              </a:rPr>
              <a:t>2</a:t>
            </a:r>
            <a:r>
              <a:rPr lang="en-US" sz="2000" dirty="0"/>
              <a:t>, T, </a:t>
            </a:r>
            <a:r>
              <a:rPr lang="en-US" sz="2000" b="1" dirty="0">
                <a:solidFill>
                  <a:schemeClr val="hlink"/>
                </a:solidFill>
              </a:rPr>
              <a:t>0</a:t>
            </a:r>
            <a:r>
              <a:rPr lang="en-US" sz="2000" dirty="0"/>
              <a:t>)</a:t>
            </a:r>
          </a:p>
        </p:txBody>
      </p:sp>
      <p:sp>
        <p:nvSpPr>
          <p:cNvPr id="617504" name="Line 32"/>
          <p:cNvSpPr>
            <a:spLocks noChangeShapeType="1"/>
          </p:cNvSpPr>
          <p:nvPr/>
        </p:nvSpPr>
        <p:spPr bwMode="auto">
          <a:xfrm flipV="1">
            <a:off x="4159250" y="3627438"/>
            <a:ext cx="977900" cy="1006475"/>
          </a:xfrm>
          <a:prstGeom prst="line">
            <a:avLst/>
          </a:prstGeom>
          <a:noFill/>
          <a:ln w="57150" cmpd="sng">
            <a:solidFill>
              <a:schemeClr val="tx1"/>
            </a:solidFill>
            <a:round/>
            <a:headEnd/>
            <a:tailEnd type="stealth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17505" name="Line 33"/>
          <p:cNvSpPr>
            <a:spLocks noChangeShapeType="1"/>
          </p:cNvSpPr>
          <p:nvPr/>
        </p:nvSpPr>
        <p:spPr bwMode="auto">
          <a:xfrm flipV="1">
            <a:off x="4221163" y="4003675"/>
            <a:ext cx="1160462" cy="630238"/>
          </a:xfrm>
          <a:prstGeom prst="line">
            <a:avLst/>
          </a:prstGeom>
          <a:noFill/>
          <a:ln w="57150" cap="rnd" cmpd="sng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17506" name="Line 34"/>
          <p:cNvSpPr>
            <a:spLocks noChangeShapeType="1"/>
          </p:cNvSpPr>
          <p:nvPr/>
        </p:nvSpPr>
        <p:spPr bwMode="auto">
          <a:xfrm flipV="1">
            <a:off x="4221163" y="4381500"/>
            <a:ext cx="1282700" cy="252413"/>
          </a:xfrm>
          <a:prstGeom prst="line">
            <a:avLst/>
          </a:prstGeom>
          <a:noFill/>
          <a:ln w="57150" cap="rnd" cmpd="sng">
            <a:solidFill>
              <a:schemeClr val="tx1"/>
            </a:solidFill>
            <a:prstDash val="sysDot"/>
            <a:round/>
            <a:headEnd/>
            <a:tailEnd type="stealth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17507" name="Line 35"/>
          <p:cNvSpPr>
            <a:spLocks noChangeShapeType="1"/>
          </p:cNvSpPr>
          <p:nvPr/>
        </p:nvSpPr>
        <p:spPr bwMode="auto">
          <a:xfrm>
            <a:off x="4159250" y="4633913"/>
            <a:ext cx="1284288" cy="250825"/>
          </a:xfrm>
          <a:prstGeom prst="line">
            <a:avLst/>
          </a:prstGeom>
          <a:noFill/>
          <a:ln w="57150" cmpd="sng">
            <a:solidFill>
              <a:schemeClr val="hlink"/>
            </a:solidFill>
            <a:round/>
            <a:headEnd/>
            <a:tailEnd type="stealth" w="lg" len="lg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1565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5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5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5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75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512" grpId="0" animBg="1" autoUpdateAnimBg="0"/>
      <p:bldP spid="617514" grpId="0" animBg="1" autoUpdateAnimBg="0"/>
      <p:bldP spid="617515" grpId="0" animBg="1" autoUpdateAnimBg="0"/>
      <p:bldP spid="617516" grpId="0" animBg="1" autoUpdateAnimBg="0"/>
      <p:bldP spid="617517" grpId="0" animBg="1" autoUpdateAnimBg="0"/>
      <p:bldP spid="617518" grpId="0" animBg="1" autoUpdateAnimBg="0"/>
      <p:bldP spid="51" grpId="0" animBg="1" autoUpdateAnimBg="0"/>
      <p:bldP spid="617504" grpId="0" animBg="1"/>
      <p:bldP spid="617505" grpId="0" animBg="1"/>
      <p:bldP spid="617506" grpId="0" animBg="1"/>
      <p:bldP spid="61750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8910" y="92075"/>
            <a:ext cx="3624890" cy="2193925"/>
          </a:xfrm>
        </p:spPr>
        <p:txBody>
          <a:bodyPr>
            <a:normAutofit/>
          </a:bodyPr>
          <a:lstStyle/>
          <a:p>
            <a:r>
              <a:rPr lang="en-US" dirty="0"/>
              <a:t>The Clock Replacement Algorithm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13-D38A-444C-9F0A-762274EA3F23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389D-E68C-B845-849E-08790ED12461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02530" y="381000"/>
            <a:ext cx="1371600" cy="533400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chemeClr val="tx1"/>
                </a:solidFill>
              </a:rPr>
              <a:t>Advance Clock Pointer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002530" y="5562600"/>
            <a:ext cx="1371600" cy="533400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chemeClr val="tx1"/>
                </a:solidFill>
              </a:rPr>
              <a:t>Use Frame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002530" y="4743450"/>
            <a:ext cx="1371600" cy="533400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chemeClr val="tx1"/>
                </a:solidFill>
              </a:rPr>
              <a:t>Call “Set()” on the Frame</a:t>
            </a:r>
          </a:p>
        </p:txBody>
      </p:sp>
      <p:sp>
        <p:nvSpPr>
          <p:cNvPr id="10" name="Diamond 9"/>
          <p:cNvSpPr/>
          <p:nvPr/>
        </p:nvSpPr>
        <p:spPr>
          <a:xfrm>
            <a:off x="4899660" y="1200150"/>
            <a:ext cx="1577340" cy="600075"/>
          </a:xfrm>
          <a:prstGeom prst="diamond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000000"/>
                </a:solidFill>
              </a:rPr>
              <a:t>Valid set?</a:t>
            </a:r>
          </a:p>
        </p:txBody>
      </p:sp>
      <p:sp>
        <p:nvSpPr>
          <p:cNvPr id="11" name="Diamond 10"/>
          <p:cNvSpPr/>
          <p:nvPr/>
        </p:nvSpPr>
        <p:spPr>
          <a:xfrm>
            <a:off x="4899660" y="2085975"/>
            <a:ext cx="1577340" cy="600075"/>
          </a:xfrm>
          <a:prstGeom prst="diamond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000000"/>
                </a:solidFill>
              </a:rPr>
              <a:t>refbit set?</a:t>
            </a:r>
          </a:p>
        </p:txBody>
      </p:sp>
      <p:sp>
        <p:nvSpPr>
          <p:cNvPr id="12" name="Diamond 11"/>
          <p:cNvSpPr/>
          <p:nvPr/>
        </p:nvSpPr>
        <p:spPr>
          <a:xfrm>
            <a:off x="4899660" y="2971800"/>
            <a:ext cx="1577340" cy="600075"/>
          </a:xfrm>
          <a:prstGeom prst="diamond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000000"/>
                </a:solidFill>
              </a:rPr>
              <a:t>Page pinned?</a:t>
            </a:r>
          </a:p>
        </p:txBody>
      </p:sp>
      <p:sp>
        <p:nvSpPr>
          <p:cNvPr id="13" name="Diamond 12"/>
          <p:cNvSpPr/>
          <p:nvPr/>
        </p:nvSpPr>
        <p:spPr>
          <a:xfrm>
            <a:off x="4899660" y="3857625"/>
            <a:ext cx="1577340" cy="600075"/>
          </a:xfrm>
          <a:prstGeom prst="diamond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rgbClr val="000000"/>
                </a:solidFill>
              </a:rPr>
              <a:t>Dirty bit set?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88330" y="914400"/>
            <a:ext cx="0" cy="31750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2"/>
            <a:endCxn id="11" idx="0"/>
          </p:cNvCxnSpPr>
          <p:nvPr/>
        </p:nvCxnSpPr>
        <p:spPr>
          <a:xfrm>
            <a:off x="5688330" y="1800225"/>
            <a:ext cx="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2"/>
            <a:endCxn id="12" idx="0"/>
          </p:cNvCxnSpPr>
          <p:nvPr/>
        </p:nvCxnSpPr>
        <p:spPr>
          <a:xfrm>
            <a:off x="5688330" y="2686050"/>
            <a:ext cx="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2" idx="2"/>
            <a:endCxn id="13" idx="0"/>
          </p:cNvCxnSpPr>
          <p:nvPr/>
        </p:nvCxnSpPr>
        <p:spPr>
          <a:xfrm>
            <a:off x="5688330" y="3571875"/>
            <a:ext cx="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3" idx="2"/>
            <a:endCxn id="9" idx="0"/>
          </p:cNvCxnSpPr>
          <p:nvPr/>
        </p:nvCxnSpPr>
        <p:spPr>
          <a:xfrm>
            <a:off x="5688330" y="4457700"/>
            <a:ext cx="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9" idx="2"/>
          </p:cNvCxnSpPr>
          <p:nvPr/>
        </p:nvCxnSpPr>
        <p:spPr>
          <a:xfrm>
            <a:off x="5688330" y="5276850"/>
            <a:ext cx="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688240" y="6096000"/>
            <a:ext cx="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676900" y="76200"/>
            <a:ext cx="0" cy="28575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858000" y="3886200"/>
            <a:ext cx="1371600" cy="533400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chemeClr val="tx1"/>
                </a:solidFill>
              </a:rPr>
              <a:t>Flush page to disk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6858000" y="2133600"/>
            <a:ext cx="1371600" cy="533400"/>
          </a:xfrm>
          <a:prstGeom prst="roundRect">
            <a:avLst/>
          </a:prstGeom>
          <a:noFill/>
          <a:ln w="127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0" rIns="0" bIns="0" rtlCol="0" anchor="ctr"/>
          <a:lstStyle/>
          <a:p>
            <a:pPr algn="ctr">
              <a:lnSpc>
                <a:spcPts val="1600"/>
              </a:lnSpc>
            </a:pPr>
            <a:r>
              <a:rPr lang="en-US" sz="1600" b="1" dirty="0">
                <a:solidFill>
                  <a:schemeClr val="tx1"/>
                </a:solidFill>
              </a:rPr>
              <a:t>Clear refbit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753100" y="1752600"/>
            <a:ext cx="551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2"/>
                </a:solidFill>
              </a:rPr>
              <a:t>Yes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753100" y="2633246"/>
            <a:ext cx="493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2"/>
                </a:solidFill>
              </a:rPr>
              <a:t>No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753100" y="3547646"/>
            <a:ext cx="493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2"/>
                </a:solidFill>
              </a:rPr>
              <a:t>No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753100" y="4385846"/>
            <a:ext cx="493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2"/>
                </a:solidFill>
              </a:rPr>
              <a:t>No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324600" y="3848100"/>
            <a:ext cx="551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2"/>
                </a:solidFill>
              </a:rPr>
              <a:t>Yes</a:t>
            </a:r>
          </a:p>
        </p:txBody>
      </p:sp>
      <p:cxnSp>
        <p:nvCxnSpPr>
          <p:cNvPr id="54" name="Straight Arrow Connector 53"/>
          <p:cNvCxnSpPr>
            <a:stCxn id="13" idx="3"/>
            <a:endCxn id="47" idx="1"/>
          </p:cNvCxnSpPr>
          <p:nvPr/>
        </p:nvCxnSpPr>
        <p:spPr>
          <a:xfrm flipV="1">
            <a:off x="6477000" y="4152900"/>
            <a:ext cx="381000" cy="476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Elbow Connector 57"/>
          <p:cNvCxnSpPr>
            <a:stCxn id="48" idx="3"/>
            <a:endCxn id="7" idx="3"/>
          </p:cNvCxnSpPr>
          <p:nvPr/>
        </p:nvCxnSpPr>
        <p:spPr>
          <a:xfrm flipH="1" flipV="1">
            <a:off x="6374130" y="647700"/>
            <a:ext cx="1855470" cy="1752600"/>
          </a:xfrm>
          <a:prstGeom prst="bentConnector3">
            <a:avLst>
              <a:gd name="adj1" fmla="val -12320"/>
            </a:avLst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12" idx="1"/>
            <a:endCxn id="7" idx="1"/>
          </p:cNvCxnSpPr>
          <p:nvPr/>
        </p:nvCxnSpPr>
        <p:spPr>
          <a:xfrm rot="10800000" flipH="1">
            <a:off x="4899660" y="647700"/>
            <a:ext cx="102870" cy="2624138"/>
          </a:xfrm>
          <a:prstGeom prst="bentConnector3">
            <a:avLst>
              <a:gd name="adj1" fmla="val -916688"/>
            </a:avLst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10" idx="1"/>
            <a:endCxn id="9" idx="1"/>
          </p:cNvCxnSpPr>
          <p:nvPr/>
        </p:nvCxnSpPr>
        <p:spPr>
          <a:xfrm rot="10800000" flipH="1" flipV="1">
            <a:off x="4899660" y="1500188"/>
            <a:ext cx="102870" cy="3509962"/>
          </a:xfrm>
          <a:prstGeom prst="bentConnector3">
            <a:avLst>
              <a:gd name="adj1" fmla="val -420642"/>
            </a:avLst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4495800" y="1185446"/>
            <a:ext cx="4939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2"/>
                </a:solidFill>
              </a:rPr>
              <a:t>No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495800" y="2938046"/>
            <a:ext cx="551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2"/>
                </a:solidFill>
              </a:rPr>
              <a:t>Yes</a:t>
            </a:r>
          </a:p>
        </p:txBody>
      </p:sp>
      <p:cxnSp>
        <p:nvCxnSpPr>
          <p:cNvPr id="72" name="Elbow Connector 71"/>
          <p:cNvCxnSpPr>
            <a:stCxn id="47" idx="3"/>
            <a:endCxn id="9" idx="3"/>
          </p:cNvCxnSpPr>
          <p:nvPr/>
        </p:nvCxnSpPr>
        <p:spPr>
          <a:xfrm flipH="1">
            <a:off x="6374130" y="4152900"/>
            <a:ext cx="1855470" cy="857250"/>
          </a:xfrm>
          <a:prstGeom prst="bentConnector3">
            <a:avLst>
              <a:gd name="adj1" fmla="val -12320"/>
            </a:avLst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324600" y="2057400"/>
            <a:ext cx="551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bg2"/>
                </a:solidFill>
              </a:rPr>
              <a:t>Yes</a:t>
            </a:r>
          </a:p>
        </p:txBody>
      </p:sp>
      <p:cxnSp>
        <p:nvCxnSpPr>
          <p:cNvPr id="76" name="Straight Arrow Connector 75"/>
          <p:cNvCxnSpPr>
            <a:stCxn id="11" idx="3"/>
            <a:endCxn id="48" idx="1"/>
          </p:cNvCxnSpPr>
          <p:nvPr/>
        </p:nvCxnSpPr>
        <p:spPr>
          <a:xfrm>
            <a:off x="6477000" y="2386013"/>
            <a:ext cx="381000" cy="1428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6930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Buffer Manager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13-D38A-444C-9F0A-762274EA3F23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389D-E68C-B845-849E-08790ED12461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8910" y="1219201"/>
            <a:ext cx="8915400" cy="5105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BufHashTbl Class</a:t>
            </a:r>
          </a:p>
          <a:p>
            <a:pPr lvl="1"/>
            <a:r>
              <a:rPr lang="en-US" dirty="0"/>
              <a:t>Keeps mapping information</a:t>
            </a:r>
          </a:p>
          <a:p>
            <a:pPr marL="457200" lvl="1" indent="0">
              <a:buNone/>
            </a:pPr>
            <a:r>
              <a:rPr lang="en-US" dirty="0"/>
              <a:t>    (file, page number) &lt;-&gt; (buffer pool frame)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13710" y="3429000"/>
            <a:ext cx="8305800" cy="258532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800" dirty="0"/>
              <a:t>   </a:t>
            </a:r>
            <a:r>
              <a:rPr lang="en-US" sz="1800" dirty="0">
                <a:solidFill>
                  <a:srgbClr val="92D050"/>
                </a:solidFill>
              </a:rPr>
              <a:t> // insert entry into hash table mapping (file, pageNo) to frameNo</a:t>
            </a:r>
          </a:p>
          <a:p>
            <a:r>
              <a:rPr lang="en-US" sz="1800" dirty="0"/>
              <a:t>    void insert(const File* file, const int pageNo, const int frameNo); 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>
                <a:solidFill>
                  <a:srgbClr val="92D050"/>
                </a:solidFill>
              </a:rPr>
              <a:t>    // Check if (file,pageNo) is currently in the buffer pool (ie. in</a:t>
            </a:r>
            <a:br>
              <a:rPr lang="en-US" sz="1800" dirty="0">
                <a:solidFill>
                  <a:srgbClr val="92D050"/>
                </a:solidFill>
              </a:rPr>
            </a:br>
            <a:r>
              <a:rPr lang="en-US" sz="1800" dirty="0">
                <a:solidFill>
                  <a:srgbClr val="92D050"/>
                </a:solidFill>
              </a:rPr>
              <a:t>    // the hash table. If so, assign the corresponding frame number in frameNo.</a:t>
            </a:r>
          </a:p>
          <a:p>
            <a:r>
              <a:rPr lang="en-US" sz="1800" dirty="0"/>
              <a:t>    bool lookup(const File* file, const int pageNo, int&amp; frameNo); 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>
                <a:solidFill>
                  <a:srgbClr val="92D050"/>
                </a:solidFill>
              </a:rPr>
              <a:t>    // remove entry obtained by hashing (file,pageNo) from hash table.</a:t>
            </a:r>
          </a:p>
          <a:p>
            <a:r>
              <a:rPr lang="en-US" sz="1800" dirty="0"/>
              <a:t>    void remove(const File* file, const int pageNo);</a:t>
            </a:r>
          </a:p>
        </p:txBody>
      </p:sp>
    </p:spTree>
    <p:extLst>
      <p:ext uri="{BB962C8B-B14F-4D97-AF65-F5344CB8AC3E}">
        <p14:creationId xmlns:p14="http://schemas.microsoft.com/office/powerpoint/2010/main" val="31176394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Buffer Manager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13-D38A-444C-9F0A-762274EA3F23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389D-E68C-B845-849E-08790ED12461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08910" y="1219201"/>
            <a:ext cx="9187490" cy="510540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BufDesc Class</a:t>
            </a:r>
          </a:p>
          <a:p>
            <a:pPr lvl="1"/>
            <a:r>
              <a:rPr lang="en-US" dirty="0"/>
              <a:t>Keeps track of the state of each frame in the buffer pool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4800" y="2514600"/>
            <a:ext cx="8534400" cy="39703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800" dirty="0"/>
              <a:t>class BufDesc { </a:t>
            </a:r>
            <a:br>
              <a:rPr lang="en-US" sz="1800" dirty="0"/>
            </a:br>
            <a:r>
              <a:rPr lang="en-US" sz="1800" dirty="0"/>
              <a:t>  private: </a:t>
            </a:r>
            <a:br>
              <a:rPr lang="en-US" sz="1800" dirty="0"/>
            </a:br>
            <a:r>
              <a:rPr lang="en-US" sz="1800" dirty="0"/>
              <a:t>    File* file;	 	</a:t>
            </a:r>
            <a:r>
              <a:rPr lang="en-US" sz="1800" dirty="0">
                <a:solidFill>
                  <a:srgbClr val="92D050"/>
                </a:solidFill>
              </a:rPr>
              <a:t>// pointer to file object </a:t>
            </a:r>
            <a:br>
              <a:rPr lang="en-US" sz="1800" dirty="0">
                <a:solidFill>
                  <a:srgbClr val="92D050"/>
                </a:solidFill>
              </a:rPr>
            </a:br>
            <a:r>
              <a:rPr lang="en-US" sz="1800" dirty="0"/>
              <a:t>    PageId pageNo; 	                  </a:t>
            </a:r>
            <a:r>
              <a:rPr lang="en-US" sz="1800" dirty="0">
                <a:solidFill>
                  <a:srgbClr val="92D050"/>
                </a:solidFill>
              </a:rPr>
              <a:t>// page within file </a:t>
            </a:r>
            <a:br>
              <a:rPr lang="en-US" sz="1800" dirty="0">
                <a:solidFill>
                  <a:srgbClr val="92D050"/>
                </a:solidFill>
              </a:rPr>
            </a:br>
            <a:r>
              <a:rPr lang="en-US" sz="1800" dirty="0"/>
              <a:t>     FrameId frameNo; 	</a:t>
            </a:r>
            <a:r>
              <a:rPr lang="en-US" sz="1800" dirty="0">
                <a:solidFill>
                  <a:srgbClr val="92D050"/>
                </a:solidFill>
              </a:rPr>
              <a:t>// buffer pool frame number</a:t>
            </a:r>
            <a:br>
              <a:rPr lang="en-US" sz="1800" dirty="0">
                <a:solidFill>
                  <a:srgbClr val="92D050"/>
                </a:solidFill>
              </a:rPr>
            </a:br>
            <a:r>
              <a:rPr lang="en-US" sz="1800" dirty="0"/>
              <a:t>    int pinCnt; 		</a:t>
            </a:r>
            <a:r>
              <a:rPr lang="en-US" sz="1800" dirty="0">
                <a:solidFill>
                  <a:srgbClr val="92D050"/>
                </a:solidFill>
              </a:rPr>
              <a:t>// number of times this page has been pinned</a:t>
            </a:r>
            <a:br>
              <a:rPr lang="en-US" sz="1800" dirty="0">
                <a:solidFill>
                  <a:srgbClr val="92D050"/>
                </a:solidFill>
              </a:rPr>
            </a:br>
            <a:r>
              <a:rPr lang="en-US" sz="1800" dirty="0"/>
              <a:t>    bool dirty;	 	</a:t>
            </a:r>
            <a:r>
              <a:rPr lang="en-US" sz="1800" dirty="0">
                <a:solidFill>
                  <a:srgbClr val="92D050"/>
                </a:solidFill>
              </a:rPr>
              <a:t>// true if dirty; false otherwise</a:t>
            </a:r>
            <a:br>
              <a:rPr lang="en-US" sz="1800" dirty="0">
                <a:solidFill>
                  <a:srgbClr val="92D050"/>
                </a:solidFill>
              </a:rPr>
            </a:br>
            <a:r>
              <a:rPr lang="en-US" sz="1800" dirty="0"/>
              <a:t>    bool valid;	 	</a:t>
            </a:r>
            <a:r>
              <a:rPr lang="en-US" sz="1800" dirty="0">
                <a:solidFill>
                  <a:srgbClr val="92D050"/>
                </a:solidFill>
              </a:rPr>
              <a:t>// true if page is valid</a:t>
            </a:r>
            <a:br>
              <a:rPr lang="en-US" sz="1800" dirty="0">
                <a:solidFill>
                  <a:srgbClr val="92D050"/>
                </a:solidFill>
              </a:rPr>
            </a:br>
            <a:r>
              <a:rPr lang="en-US" sz="1800" dirty="0"/>
              <a:t>    bool refbit;	 	</a:t>
            </a:r>
            <a:r>
              <a:rPr lang="en-US" sz="1800" dirty="0">
                <a:solidFill>
                  <a:srgbClr val="92D050"/>
                </a:solidFill>
              </a:rPr>
              <a:t>// true if this buffer frame been referenced recently</a:t>
            </a:r>
          </a:p>
          <a:p>
            <a:r>
              <a:rPr lang="en-US" sz="1800" dirty="0"/>
              <a:t> </a:t>
            </a:r>
          </a:p>
          <a:p>
            <a:r>
              <a:rPr lang="en-US" sz="1800" dirty="0"/>
              <a:t>    void Clear();		</a:t>
            </a:r>
            <a:r>
              <a:rPr lang="en-US" sz="1800" dirty="0">
                <a:solidFill>
                  <a:srgbClr val="92D050"/>
                </a:solidFill>
              </a:rPr>
              <a:t>// initialize buffer frame</a:t>
            </a:r>
            <a:br>
              <a:rPr lang="en-US" sz="1800" dirty="0">
                <a:solidFill>
                  <a:srgbClr val="92D050"/>
                </a:solidFill>
              </a:rPr>
            </a:br>
            <a:r>
              <a:rPr lang="en-US" sz="1800" dirty="0"/>
              <a:t>    void Set(File* filePtr, PageId pageNum); </a:t>
            </a:r>
            <a:r>
              <a:rPr lang="en-US" sz="1800" dirty="0">
                <a:solidFill>
                  <a:srgbClr val="92D050"/>
                </a:solidFill>
              </a:rPr>
              <a:t>//set BufDesc member variable values</a:t>
            </a:r>
          </a:p>
          <a:p>
            <a:r>
              <a:rPr lang="en-US" sz="1800" dirty="0"/>
              <a:t>    void Print()		</a:t>
            </a:r>
            <a:r>
              <a:rPr lang="en-US" sz="1800" dirty="0">
                <a:solidFill>
                  <a:srgbClr val="92D050"/>
                </a:solidFill>
              </a:rPr>
              <a:t>//Print values of member variables</a:t>
            </a:r>
          </a:p>
          <a:p>
            <a:r>
              <a:rPr lang="en-US" sz="1800" dirty="0"/>
              <a:t>    BufDesc();		</a:t>
            </a:r>
            <a:r>
              <a:rPr lang="en-US" sz="1800" dirty="0">
                <a:solidFill>
                  <a:srgbClr val="92D050"/>
                </a:solidFill>
              </a:rPr>
              <a:t>//Constructor</a:t>
            </a:r>
          </a:p>
        </p:txBody>
      </p:sp>
    </p:spTree>
    <p:extLst>
      <p:ext uri="{BB962C8B-B14F-4D97-AF65-F5344CB8AC3E}">
        <p14:creationId xmlns:p14="http://schemas.microsoft.com/office/powerpoint/2010/main" val="7973865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Buffer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BufMgr Class (buffer.cpp)</a:t>
            </a:r>
          </a:p>
          <a:p>
            <a:pPr lvl="1"/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This is where you write your code</a:t>
            </a:r>
            <a:endParaRPr lang="en-US" dirty="0"/>
          </a:p>
          <a:p>
            <a:pPr lvl="1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77E47-F6A2-3A49-906F-5976BDA84F1D}" type="datetime1">
              <a:rPr lang="en-US" smtClean="0"/>
              <a:pPr/>
              <a:t>2/6/17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3D578-E898-F74A-86BC-15098E2C24FD}" type="slidenum">
              <a:rPr lang="en-US"/>
              <a:pPr/>
              <a:t>28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43000" y="2286000"/>
            <a:ext cx="7848600" cy="2585323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800" dirty="0"/>
              <a:t>class BufMgr </a:t>
            </a:r>
            <a:br>
              <a:rPr lang="en-US" sz="1800" dirty="0"/>
            </a:br>
            <a:r>
              <a:rPr lang="en-US" sz="1800" dirty="0"/>
              <a:t>{ </a:t>
            </a:r>
            <a:br>
              <a:rPr lang="en-US" sz="1800" dirty="0"/>
            </a:br>
            <a:r>
              <a:rPr lang="en-US" sz="1800" dirty="0"/>
              <a:t>  private: </a:t>
            </a:r>
            <a:br>
              <a:rPr lang="en-US" sz="1800" dirty="0"/>
            </a:br>
            <a:r>
              <a:rPr lang="en-US" sz="1800" dirty="0"/>
              <a:t>    FrameId clockHand;	</a:t>
            </a:r>
            <a:r>
              <a:rPr lang="en-US" sz="1800" dirty="0">
                <a:solidFill>
                  <a:srgbClr val="92D050"/>
                </a:solidFill>
              </a:rPr>
              <a:t>// clock hand for clock algorithm</a:t>
            </a:r>
            <a:br>
              <a:rPr lang="en-US" sz="1800" dirty="0">
                <a:solidFill>
                  <a:srgbClr val="92D050"/>
                </a:solidFill>
              </a:rPr>
            </a:br>
            <a:r>
              <a:rPr lang="en-US" sz="1800" dirty="0"/>
              <a:t>    BufHashTbl *hashTable;	</a:t>
            </a:r>
            <a:r>
              <a:rPr lang="en-US" sz="1800" dirty="0">
                <a:solidFill>
                  <a:srgbClr val="92D050"/>
                </a:solidFill>
              </a:rPr>
              <a:t>// hash table mapping (File, page) to frame number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   BufDesc *bufDescTable;    </a:t>
            </a:r>
            <a:r>
              <a:rPr lang="en-US" sz="1800" dirty="0">
                <a:solidFill>
                  <a:srgbClr val="92D050"/>
                </a:solidFill>
              </a:rPr>
              <a:t>// BufDesc objects, one per frame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   std::uint32_t numBufs;      </a:t>
            </a:r>
            <a:r>
              <a:rPr lang="en-US" sz="1800" dirty="0">
                <a:solidFill>
                  <a:srgbClr val="92D050"/>
                </a:solidFill>
              </a:rPr>
              <a:t>// Number of frames in the buffer pool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public:</a:t>
            </a:r>
          </a:p>
          <a:p>
            <a:r>
              <a:rPr lang="en-US" sz="1800" dirty="0"/>
              <a:t>   Page* bufPool;</a:t>
            </a:r>
          </a:p>
        </p:txBody>
      </p:sp>
    </p:spTree>
    <p:extLst>
      <p:ext uri="{BB962C8B-B14F-4D97-AF65-F5344CB8AC3E}">
        <p14:creationId xmlns:p14="http://schemas.microsoft.com/office/powerpoint/2010/main" val="2590611226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Tasks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Complete member functions of BufMgr class</a:t>
            </a:r>
          </a:p>
          <a:p>
            <a:pPr lvl="1"/>
            <a:r>
              <a:rPr lang="en-US" dirty="0"/>
              <a:t> </a:t>
            </a:r>
            <a:r>
              <a:rPr lang="en-US" dirty="0">
                <a:solidFill>
                  <a:schemeClr val="bg2"/>
                </a:solidFill>
              </a:rPr>
              <a:t>~BufMgr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void </a:t>
            </a:r>
            <a:r>
              <a:rPr lang="en-US" dirty="0">
                <a:solidFill>
                  <a:schemeClr val="bg2"/>
                </a:solidFill>
              </a:rPr>
              <a:t>advanceClock</a:t>
            </a:r>
            <a:r>
              <a:rPr lang="en-US" dirty="0"/>
              <a:t>();</a:t>
            </a:r>
          </a:p>
          <a:p>
            <a:pPr lvl="1"/>
            <a:r>
              <a:rPr lang="en-US" dirty="0"/>
              <a:t>void </a:t>
            </a:r>
            <a:r>
              <a:rPr lang="en-US" dirty="0">
                <a:solidFill>
                  <a:schemeClr val="bg2"/>
                </a:solidFill>
              </a:rPr>
              <a:t>allocBuf</a:t>
            </a:r>
            <a:r>
              <a:rPr lang="en-US" dirty="0"/>
              <a:t>(FrameId&amp; frame);</a:t>
            </a:r>
          </a:p>
          <a:p>
            <a:pPr lvl="1"/>
            <a:r>
              <a:rPr lang="en-US" dirty="0"/>
              <a:t>void </a:t>
            </a:r>
            <a:r>
              <a:rPr lang="en-US" dirty="0">
                <a:solidFill>
                  <a:schemeClr val="bg2"/>
                </a:solidFill>
              </a:rPr>
              <a:t>readPage</a:t>
            </a:r>
            <a:r>
              <a:rPr lang="en-US" dirty="0"/>
              <a:t>(</a:t>
            </a:r>
          </a:p>
          <a:p>
            <a:pPr marL="457200" lvl="1" indent="0">
              <a:buNone/>
            </a:pPr>
            <a:r>
              <a:rPr lang="en-US" dirty="0"/>
              <a:t>      File *file, const PageId PageNo, Page*&amp; page);</a:t>
            </a:r>
          </a:p>
          <a:p>
            <a:pPr lvl="1"/>
            <a:r>
              <a:rPr lang="en-US" dirty="0"/>
              <a:t>void </a:t>
            </a:r>
            <a:r>
              <a:rPr lang="en-US" dirty="0">
                <a:solidFill>
                  <a:schemeClr val="bg2"/>
                </a:solidFill>
              </a:rPr>
              <a:t>unPinPage</a:t>
            </a:r>
            <a:r>
              <a:rPr lang="en-US" dirty="0"/>
              <a:t>(</a:t>
            </a:r>
          </a:p>
          <a:p>
            <a:pPr marL="457200" lvl="1" indent="0">
              <a:buNone/>
            </a:pPr>
            <a:r>
              <a:rPr lang="en-US" dirty="0"/>
              <a:t>      File *file, const PageID PageNo, const bool dirty)</a:t>
            </a:r>
          </a:p>
          <a:p>
            <a:pPr lvl="1"/>
            <a:r>
              <a:rPr lang="en-US" dirty="0"/>
              <a:t>void </a:t>
            </a:r>
            <a:r>
              <a:rPr lang="en-US" dirty="0">
                <a:solidFill>
                  <a:schemeClr val="bg2"/>
                </a:solidFill>
              </a:rPr>
              <a:t>allocPage</a:t>
            </a:r>
            <a:r>
              <a:rPr lang="en-US" dirty="0"/>
              <a:t>(</a:t>
            </a:r>
          </a:p>
          <a:p>
            <a:pPr marL="457200" lvl="1" indent="0">
              <a:buNone/>
            </a:pPr>
            <a:r>
              <a:rPr lang="en-US" dirty="0"/>
              <a:t>       File * file, PageID &amp; PageNo, Page *&amp; Page)</a:t>
            </a:r>
          </a:p>
          <a:p>
            <a:pPr lvl="1"/>
            <a:r>
              <a:rPr lang="en-US" dirty="0"/>
              <a:t>void </a:t>
            </a:r>
            <a:r>
              <a:rPr lang="en-US" dirty="0">
                <a:solidFill>
                  <a:schemeClr val="bg2"/>
                </a:solidFill>
              </a:rPr>
              <a:t>disposePage</a:t>
            </a:r>
            <a:r>
              <a:rPr lang="en-US" dirty="0"/>
              <a:t>(File * file, const PageId PageNo)</a:t>
            </a:r>
          </a:p>
          <a:p>
            <a:pPr lvl="1"/>
            <a:r>
              <a:rPr lang="en-US" dirty="0"/>
              <a:t>void </a:t>
            </a:r>
            <a:r>
              <a:rPr lang="en-US" dirty="0">
                <a:solidFill>
                  <a:schemeClr val="bg2"/>
                </a:solidFill>
              </a:rPr>
              <a:t>flushFile</a:t>
            </a:r>
            <a:r>
              <a:rPr lang="en-US" dirty="0"/>
              <a:t>(File *file)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4D013-D38A-444C-9F0A-762274EA3F23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E389D-E68C-B845-849E-08790ED12461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86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Logistics</a:t>
            </a:r>
          </a:p>
          <a:p>
            <a:r>
              <a:rPr lang="en-US" dirty="0"/>
              <a:t>Quick review of pointer and reference</a:t>
            </a:r>
          </a:p>
          <a:p>
            <a:r>
              <a:rPr lang="en-US" dirty="0" err="1"/>
              <a:t>BadgerDB</a:t>
            </a:r>
            <a:r>
              <a:rPr lang="en-US" dirty="0"/>
              <a:t>: </a:t>
            </a:r>
            <a:r>
              <a:rPr lang="en-US" dirty="0" err="1"/>
              <a:t>BufferManager</a:t>
            </a:r>
            <a:endParaRPr lang="en-US" dirty="0"/>
          </a:p>
          <a:p>
            <a:pPr lvl="1"/>
            <a:r>
              <a:rPr lang="en-US" dirty="0"/>
              <a:t>Specifications and Code </a:t>
            </a:r>
          </a:p>
          <a:p>
            <a:r>
              <a:rPr lang="en-US" dirty="0"/>
              <a:t>Q&amp;A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682-8282-D34C-A3EF-2AEFC6A8FF38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564: Database Management Systems, Jignesh M. Patel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4065-6240-C141-9574-41188974F23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6420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function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Test1~2 : allocPage, unPinPage, readPage</a:t>
            </a:r>
          </a:p>
          <a:p>
            <a:r>
              <a:rPr lang="en-US" dirty="0"/>
              <a:t>Test3 : reading a page from a invalid file</a:t>
            </a:r>
          </a:p>
          <a:p>
            <a:pPr lvl="1"/>
            <a:r>
              <a:rPr lang="en-US" dirty="0"/>
              <a:t> </a:t>
            </a:r>
            <a:r>
              <a:rPr lang="fr-FR" dirty="0"/>
              <a:t>InvalidPageException should be thrown</a:t>
            </a:r>
            <a:endParaRPr lang="en-US" dirty="0"/>
          </a:p>
          <a:p>
            <a:r>
              <a:rPr lang="en-US" dirty="0"/>
              <a:t>Test4 : unpinning a page whose pinCnt is already zero</a:t>
            </a:r>
          </a:p>
          <a:p>
            <a:pPr lvl="1"/>
            <a:r>
              <a:rPr lang="en-US" dirty="0"/>
              <a:t>PageNotPinnedException should be thrown</a:t>
            </a:r>
          </a:p>
          <a:p>
            <a:r>
              <a:rPr lang="en-US" dirty="0"/>
              <a:t>Test5 : allocating too many buffers</a:t>
            </a:r>
          </a:p>
          <a:p>
            <a:pPr lvl="1"/>
            <a:r>
              <a:rPr lang="en-US" dirty="0"/>
              <a:t>BufferExceededException should be thrown</a:t>
            </a:r>
          </a:p>
          <a:p>
            <a:r>
              <a:rPr lang="en-US" dirty="0"/>
              <a:t>Test6 : flushing file when it is still being used</a:t>
            </a:r>
          </a:p>
          <a:p>
            <a:pPr lvl="1"/>
            <a:r>
              <a:rPr lang="fr-FR" dirty="0"/>
              <a:t>PagePinnedException should be thrown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22682-8282-D34C-A3EF-2AEFC6A8FF38}" type="datetime1">
              <a:rPr lang="en-US" smtClean="0"/>
              <a:t>2/6/17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 564: Database Management Systems, Jignesh M. Patel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E4065-6240-C141-9574-41188974F236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112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310" y="2631903"/>
            <a:ext cx="7886700" cy="994172"/>
          </a:xfrm>
        </p:spPr>
        <p:txBody>
          <a:bodyPr/>
          <a:lstStyle/>
          <a:p>
            <a:r>
              <a:rPr lang="en-US" dirty="0"/>
              <a:t>Pointers and references</a:t>
            </a:r>
          </a:p>
        </p:txBody>
      </p:sp>
    </p:spTree>
    <p:extLst>
      <p:ext uri="{BB962C8B-B14F-4D97-AF65-F5344CB8AC3E}">
        <p14:creationId xmlns:p14="http://schemas.microsoft.com/office/powerpoint/2010/main" val="463134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Address-of operator (&amp;)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foo = &amp;</a:t>
            </a:r>
            <a:r>
              <a:rPr lang="en-US" dirty="0" err="1">
                <a:latin typeface="Consolas" panose="020B0609020204030204" pitchFamily="49" charset="0"/>
              </a:rPr>
              <a:t>myvar</a:t>
            </a: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/>
              <a:t>assign the </a:t>
            </a:r>
            <a:r>
              <a:rPr lang="en-US" dirty="0">
                <a:solidFill>
                  <a:srgbClr val="FF0000"/>
                </a:solidFill>
              </a:rPr>
              <a:t>address of </a:t>
            </a:r>
            <a:r>
              <a:rPr lang="en-US" dirty="0"/>
              <a:t>variable </a:t>
            </a:r>
            <a:r>
              <a:rPr lang="en-US" dirty="0" err="1">
                <a:latin typeface="Consolas" panose="020B0609020204030204" pitchFamily="49" charset="0"/>
              </a:rPr>
              <a:t>myvar</a:t>
            </a:r>
            <a:r>
              <a:rPr lang="en-US" dirty="0"/>
              <a:t> to </a:t>
            </a:r>
            <a:r>
              <a:rPr lang="en-US" dirty="0">
                <a:latin typeface="Consolas" panose="020B0609020204030204" pitchFamily="49" charset="0"/>
              </a:rPr>
              <a:t>foo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607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Address-of operator (&amp;)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foo = &amp;</a:t>
            </a:r>
            <a:r>
              <a:rPr lang="en-US" dirty="0" err="1">
                <a:latin typeface="Consolas" panose="020B0609020204030204" pitchFamily="49" charset="0"/>
              </a:rPr>
              <a:t>myvar</a:t>
            </a: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/>
              <a:t>assign the </a:t>
            </a:r>
            <a:r>
              <a:rPr lang="en-US" dirty="0">
                <a:solidFill>
                  <a:srgbClr val="FF0000"/>
                </a:solidFill>
              </a:rPr>
              <a:t>address of </a:t>
            </a:r>
            <a:r>
              <a:rPr lang="en-US" dirty="0"/>
              <a:t>variable </a:t>
            </a:r>
            <a:r>
              <a:rPr lang="en-US" dirty="0" err="1">
                <a:latin typeface="Consolas" panose="020B0609020204030204" pitchFamily="49" charset="0"/>
              </a:rPr>
              <a:t>myvar</a:t>
            </a:r>
            <a:r>
              <a:rPr lang="en-US" dirty="0"/>
              <a:t> to </a:t>
            </a:r>
            <a:r>
              <a:rPr lang="en-US" dirty="0">
                <a:latin typeface="Consolas" panose="020B0609020204030204" pitchFamily="49" charset="0"/>
              </a:rPr>
              <a:t>foo</a:t>
            </a:r>
          </a:p>
          <a:p>
            <a:pPr marL="0" indent="0">
              <a:buNone/>
            </a:pPr>
            <a:r>
              <a:rPr lang="nn-NO" sz="1800" dirty="0">
                <a:latin typeface="Consolas" panose="020B0609020204030204" pitchFamily="49" charset="0"/>
              </a:rPr>
              <a:t>        </a:t>
            </a:r>
            <a:r>
              <a:rPr lang="nn-NO" sz="2400" dirty="0">
                <a:latin typeface="Consolas" panose="020B0609020204030204" pitchFamily="49" charset="0"/>
              </a:rPr>
              <a:t>myvar = 25;</a:t>
            </a:r>
          </a:p>
          <a:p>
            <a:pPr marL="0" indent="0">
              <a:buNone/>
            </a:pPr>
            <a:r>
              <a:rPr lang="nn-NO" sz="2400" dirty="0">
                <a:latin typeface="Consolas" panose="020B0609020204030204" pitchFamily="49" charset="0"/>
              </a:rPr>
              <a:t>      foo = &amp;myvar;</a:t>
            </a:r>
          </a:p>
          <a:p>
            <a:pPr marL="0" indent="0">
              <a:buNone/>
            </a:pPr>
            <a:r>
              <a:rPr lang="nn-NO" sz="2400" dirty="0">
                <a:latin typeface="Consolas" panose="020B0609020204030204" pitchFamily="49" charset="0"/>
              </a:rPr>
              <a:t>      bar = myvar;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358" y="3996163"/>
            <a:ext cx="4437492" cy="149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19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Address-of operator (&amp;)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nsolas" panose="020B0609020204030204" pitchFamily="49" charset="0"/>
              </a:rPr>
              <a:t>foo = &amp;</a:t>
            </a:r>
            <a:r>
              <a:rPr lang="en-US" dirty="0" err="1">
                <a:latin typeface="Consolas" panose="020B0609020204030204" pitchFamily="49" charset="0"/>
              </a:rPr>
              <a:t>myvar</a:t>
            </a:r>
            <a:r>
              <a:rPr lang="en-US" dirty="0">
                <a:latin typeface="Consolas" panose="020B0609020204030204" pitchFamily="49" charset="0"/>
              </a:rPr>
              <a:t> </a:t>
            </a:r>
          </a:p>
          <a:p>
            <a:r>
              <a:rPr lang="en-US" dirty="0"/>
              <a:t>assign the </a:t>
            </a:r>
            <a:r>
              <a:rPr lang="en-US" dirty="0">
                <a:solidFill>
                  <a:srgbClr val="FF0000"/>
                </a:solidFill>
              </a:rPr>
              <a:t>address of </a:t>
            </a:r>
            <a:r>
              <a:rPr lang="en-US" dirty="0"/>
              <a:t>variable </a:t>
            </a:r>
            <a:r>
              <a:rPr lang="en-US" dirty="0" err="1">
                <a:latin typeface="Consolas" panose="020B0609020204030204" pitchFamily="49" charset="0"/>
              </a:rPr>
              <a:t>myvar</a:t>
            </a:r>
            <a:r>
              <a:rPr lang="en-US" dirty="0"/>
              <a:t> to </a:t>
            </a:r>
            <a:r>
              <a:rPr lang="en-US" dirty="0">
                <a:latin typeface="Consolas" panose="020B0609020204030204" pitchFamily="49" charset="0"/>
              </a:rPr>
              <a:t>foo</a:t>
            </a:r>
          </a:p>
          <a:p>
            <a:pPr marL="0" indent="0">
              <a:buNone/>
            </a:pPr>
            <a:r>
              <a:rPr lang="nn-NO" sz="1800" dirty="0">
                <a:latin typeface="Consolas" panose="020B0609020204030204" pitchFamily="49" charset="0"/>
              </a:rPr>
              <a:t>        </a:t>
            </a:r>
            <a:r>
              <a:rPr lang="nn-NO" sz="2400" dirty="0">
                <a:latin typeface="Consolas" panose="020B0609020204030204" pitchFamily="49" charset="0"/>
              </a:rPr>
              <a:t>myvar = 25;</a:t>
            </a:r>
          </a:p>
          <a:p>
            <a:pPr marL="0" indent="0">
              <a:buNone/>
            </a:pPr>
            <a:r>
              <a:rPr lang="nn-NO" sz="2400" dirty="0">
                <a:latin typeface="Consolas" panose="020B0609020204030204" pitchFamily="49" charset="0"/>
              </a:rPr>
              <a:t>      foo = &amp;myvar;</a:t>
            </a:r>
          </a:p>
          <a:p>
            <a:pPr marL="0" indent="0">
              <a:buNone/>
            </a:pPr>
            <a:r>
              <a:rPr lang="nn-NO" sz="2400" dirty="0">
                <a:latin typeface="Consolas" panose="020B0609020204030204" pitchFamily="49" charset="0"/>
              </a:rPr>
              <a:t>      bar = myvar;</a:t>
            </a:r>
          </a:p>
          <a:p>
            <a:pPr marL="0" indent="0">
              <a:buNone/>
            </a:pPr>
            <a:endParaRPr lang="en-US" sz="1800" dirty="0">
              <a:latin typeface="Consolas" panose="020B0609020204030204" pitchFamily="49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4358" y="3996163"/>
            <a:ext cx="4437492" cy="1493810"/>
          </a:xfrm>
          <a:prstGeom prst="rect">
            <a:avLst/>
          </a:prstGeom>
        </p:spPr>
      </p:pic>
      <p:cxnSp>
        <p:nvCxnSpPr>
          <p:cNvPr id="5" name="Straight Arrow Connector 4"/>
          <p:cNvCxnSpPr>
            <a:cxnSpLocks/>
            <a:stCxn id="6" idx="2"/>
          </p:cNvCxnSpPr>
          <p:nvPr/>
        </p:nvCxnSpPr>
        <p:spPr>
          <a:xfrm>
            <a:off x="499921" y="2819400"/>
            <a:ext cx="719279" cy="228601"/>
          </a:xfrm>
          <a:prstGeom prst="straightConnector1">
            <a:avLst/>
          </a:prstGeom>
          <a:ln>
            <a:solidFill>
              <a:schemeClr val="accent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241" y="2419290"/>
            <a:ext cx="981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pointer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3831" y="2876490"/>
            <a:ext cx="772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int</a:t>
            </a:r>
            <a:r>
              <a:rPr lang="en-US" sz="2000" dirty="0">
                <a:solidFill>
                  <a:srgbClr val="FF0000"/>
                </a:solidFill>
              </a:rPr>
              <a:t> *</a:t>
            </a:r>
          </a:p>
        </p:txBody>
      </p:sp>
    </p:spTree>
    <p:extLst>
      <p:ext uri="{BB962C8B-B14F-4D97-AF65-F5344CB8AC3E}">
        <p14:creationId xmlns:p14="http://schemas.microsoft.com/office/powerpoint/2010/main" val="3775546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Dereference operator (*)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baz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>
                <a:latin typeface="Consolas" panose="020B0609020204030204" pitchFamily="49" charset="0"/>
              </a:rPr>
              <a:t>*foo;</a:t>
            </a:r>
            <a:endParaRPr lang="en-US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661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Dereference operator (*)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</a:t>
            </a:r>
            <a:r>
              <a:rPr lang="en-US" dirty="0" err="1">
                <a:latin typeface="Consolas" panose="020B0609020204030204" pitchFamily="49" charset="0"/>
              </a:rPr>
              <a:t>baz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>
                <a:latin typeface="Consolas" panose="020B0609020204030204" pitchFamily="49" charset="0"/>
              </a:rPr>
              <a:t>*foo;</a:t>
            </a:r>
            <a:endParaRPr lang="en-US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119" y="2883601"/>
            <a:ext cx="5325255" cy="2190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63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303030"/>
      </a:dk2>
      <a:lt2>
        <a:srgbClr val="0000FF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triangle" w="lg" len="lg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3708</TotalTime>
  <Words>1485</Words>
  <Application>Microsoft Macintosh PowerPoint</Application>
  <PresentationFormat>On-screen Show (4:3)</PresentationFormat>
  <Paragraphs>329</Paragraphs>
  <Slides>30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Calibri</vt:lpstr>
      <vt:lpstr>Consolas</vt:lpstr>
      <vt:lpstr>ＭＳ Ｐゴシック</vt:lpstr>
      <vt:lpstr>Tahoma</vt:lpstr>
      <vt:lpstr>Wingdings</vt:lpstr>
      <vt:lpstr>맑은 고딕</vt:lpstr>
      <vt:lpstr>Arial</vt:lpstr>
      <vt:lpstr>Office Theme</vt:lpstr>
      <vt:lpstr>BadgerDB</vt:lpstr>
      <vt:lpstr>Structure of Database</vt:lpstr>
      <vt:lpstr>Plan for today</vt:lpstr>
      <vt:lpstr>Pointers and references</vt:lpstr>
      <vt:lpstr>Address-of operator (&amp;)</vt:lpstr>
      <vt:lpstr>Address-of operator (&amp;)</vt:lpstr>
      <vt:lpstr>Address-of operator (&amp;)</vt:lpstr>
      <vt:lpstr>Dereference operator (*)</vt:lpstr>
      <vt:lpstr>Dereference operator (*)</vt:lpstr>
      <vt:lpstr>Dereference operator (*)</vt:lpstr>
      <vt:lpstr>Dereference operator (*)</vt:lpstr>
      <vt:lpstr>References (&amp;)</vt:lpstr>
      <vt:lpstr>References (&amp;)</vt:lpstr>
      <vt:lpstr>References (&amp;)</vt:lpstr>
      <vt:lpstr>References (&amp;)</vt:lpstr>
      <vt:lpstr>References (&amp;)</vt:lpstr>
      <vt:lpstr>References (&amp;)</vt:lpstr>
      <vt:lpstr>BadgerDB: BufferManager</vt:lpstr>
      <vt:lpstr>Structure of Database</vt:lpstr>
      <vt:lpstr>BadgerDB: IO Layer</vt:lpstr>
      <vt:lpstr>BadgerDB: IO Layer</vt:lpstr>
      <vt:lpstr>Buffer Pool (frames)</vt:lpstr>
      <vt:lpstr>What does Buffer Manager do?</vt:lpstr>
      <vt:lpstr>Clock Algorithm</vt:lpstr>
      <vt:lpstr>The Clock Replacement Algorithm</vt:lpstr>
      <vt:lpstr>Structure of Buffer Manager</vt:lpstr>
      <vt:lpstr>Structure of Buffer Manager</vt:lpstr>
      <vt:lpstr>Structure of Buffer Manager</vt:lpstr>
      <vt:lpstr>Assignment Tasks</vt:lpstr>
      <vt:lpstr>Main function tests</vt:lpstr>
    </vt:vector>
  </TitlesOfParts>
  <Company>University of Michigan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584: Advanced Database Systems </dc:title>
  <dc:creator>jignesh</dc:creator>
  <cp:lastModifiedBy>UDIP PANT</cp:lastModifiedBy>
  <cp:revision>452</cp:revision>
  <cp:lastPrinted>2011-01-19T20:07:24Z</cp:lastPrinted>
  <dcterms:created xsi:type="dcterms:W3CDTF">2010-01-19T17:02:20Z</dcterms:created>
  <dcterms:modified xsi:type="dcterms:W3CDTF">2017-02-07T00:51:47Z</dcterms:modified>
</cp:coreProperties>
</file>