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9" r:id="rId2"/>
    <p:sldId id="266" r:id="rId3"/>
    <p:sldId id="280" r:id="rId4"/>
    <p:sldId id="271" r:id="rId5"/>
    <p:sldId id="279" r:id="rId6"/>
    <p:sldId id="283" r:id="rId7"/>
    <p:sldId id="281" r:id="rId8"/>
    <p:sldId id="272" r:id="rId9"/>
    <p:sldId id="273" r:id="rId10"/>
    <p:sldId id="274" r:id="rId11"/>
    <p:sldId id="260" r:id="rId12"/>
    <p:sldId id="258" r:id="rId13"/>
    <p:sldId id="262" r:id="rId14"/>
    <p:sldId id="264" r:id="rId15"/>
    <p:sldId id="257" r:id="rId16"/>
    <p:sldId id="265" r:id="rId17"/>
    <p:sldId id="268" r:id="rId18"/>
    <p:sldId id="275" r:id="rId19"/>
    <p:sldId id="276" r:id="rId20"/>
    <p:sldId id="282" r:id="rId21"/>
    <p:sldId id="269" r:id="rId22"/>
    <p:sldId id="277" r:id="rId23"/>
    <p:sldId id="278"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00FF00"/>
    <a:srgbClr val="66CCFF"/>
    <a:srgbClr val="FF0066"/>
    <a:srgbClr val="1B1B1B"/>
    <a:srgbClr val="343434"/>
    <a:srgbClr val="4747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19" autoAdjust="0"/>
  </p:normalViewPr>
  <p:slideViewPr>
    <p:cSldViewPr snapToGrid="0">
      <p:cViewPr>
        <p:scale>
          <a:sx n="100" d="100"/>
          <a:sy n="100" d="100"/>
        </p:scale>
        <p:origin x="-1848"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80" d="100"/>
          <a:sy n="80" d="100"/>
        </p:scale>
        <p:origin x="-3174" y="-144"/>
      </p:cViewPr>
      <p:guideLst>
        <p:guide orient="horz" pos="2880"/>
        <p:guide pos="2160"/>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C81A7-7A98-4F05-9D49-8D8D27EF8617}" type="datetimeFigureOut">
              <a:rPr lang="en-US" smtClean="0"/>
              <a:pPr/>
              <a:t>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2F3DD-13E4-4726-9AA3-64E45985F5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22F3DD-13E4-4726-9AA3-64E45985F5A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have discussed, spatial denoising method perform well when there is abundant locally similar structure but poorly when local patches are unique.</a:t>
            </a:r>
          </a:p>
          <a:p>
            <a:endParaRPr lang="en-US" dirty="0" smtClean="0"/>
          </a:p>
          <a:p>
            <a:r>
              <a:rPr lang="en-US" dirty="0" smtClean="0"/>
              <a:t>On the other hand, motion-compensated filtering (where we only filter temporally along the optical flow) performs well on unique local patches where the motion can be estimated reliably but poorly on locally similar structure where the motion cannot be estimated reliably due to the aperture problem.</a:t>
            </a:r>
          </a:p>
          <a:p>
            <a:endParaRPr lang="en-US" dirty="0" smtClean="0"/>
          </a:p>
          <a:p>
            <a:r>
              <a:rPr lang="en-US" dirty="0" smtClean="0"/>
              <a:t>To gain the benefits of both methods, our algorithm combines spatial and temporal denoising based on the reliability of the optical flow.</a:t>
            </a:r>
            <a:endParaRPr lang="en-US" dirty="0"/>
          </a:p>
        </p:txBody>
      </p:sp>
      <p:sp>
        <p:nvSpPr>
          <p:cNvPr id="4" name="Slide Number Placeholder 3"/>
          <p:cNvSpPr>
            <a:spLocks noGrp="1"/>
          </p:cNvSpPr>
          <p:nvPr>
            <p:ph type="sldNum" sz="quarter" idx="10"/>
          </p:nvPr>
        </p:nvSpPr>
        <p:spPr/>
        <p:txBody>
          <a:bodyPr/>
          <a:lstStyle/>
          <a:p>
            <a:fld id="{A922F3DD-13E4-4726-9AA3-64E45985F5A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Temporal denoising (or motion-compensated filtering), as mentioned, filters along the optical flow. We compute the flow over a window of +/- H frames. (We used H = 5.)</a:t>
            </a:r>
          </a:p>
          <a:p>
            <a:endParaRPr lang="en-US" dirty="0" smtClean="0"/>
          </a:p>
          <a:p>
            <a:r>
              <a:rPr lang="en-US" dirty="0" smtClean="0"/>
              <a:t>Our video captured with motion-based AE had a limited frame rate, so they contained large displacements (often 70 pixels or more).  Traditional gradient-based flow algorithms get</a:t>
            </a:r>
            <a:r>
              <a:rPr lang="en-US" baseline="0" dirty="0" smtClean="0"/>
              <a:t> stuck in local minima for such large motion, so we instead</a:t>
            </a:r>
            <a:r>
              <a:rPr lang="en-US" dirty="0" smtClean="0"/>
              <a:t> </a:t>
            </a:r>
            <a:r>
              <a:rPr lang="en-US" baseline="0" dirty="0" smtClean="0"/>
              <a:t>used a hierarchical block matching technique to estimate the flow. </a:t>
            </a:r>
          </a:p>
          <a:p>
            <a:endParaRPr lang="en-US" dirty="0" smtClean="0"/>
          </a:p>
          <a:p>
            <a:r>
              <a:rPr lang="en-US" dirty="0" smtClean="0"/>
              <a:t>Optical flow computed in such a manner will not always be reliable, as can be seen in the flow field on the right. The motion is uniform, so the</a:t>
            </a:r>
            <a:r>
              <a:rPr lang="en-US" baseline="0" dirty="0" smtClean="0"/>
              <a:t> field should be all one color (we visualize flows using the standard method where hue is the angle and saturation is the magnitude).</a:t>
            </a:r>
          </a:p>
          <a:p>
            <a:endParaRPr lang="en-US" baseline="0" dirty="0" smtClean="0"/>
          </a:p>
          <a:p>
            <a:r>
              <a:rPr lang="en-US" dirty="0" smtClean="0"/>
              <a:t>Temporal filtering along a bad flow trajectory will degrade the results, so we wish to detect unreliable flows and use spatial denoising rather than temporal.</a:t>
            </a:r>
            <a:endParaRPr lang="en-US" baseline="0" dirty="0" smtClean="0"/>
          </a:p>
          <a:p>
            <a:endParaRPr lang="en-US" dirty="0" smtClean="0"/>
          </a:p>
          <a:p>
            <a:r>
              <a:rPr lang="en-US" dirty="0" smtClean="0"/>
              <a:t>Our flow method is unreliable in regions with repetitive</a:t>
            </a:r>
            <a:r>
              <a:rPr lang="en-US" baseline="0" dirty="0" smtClean="0"/>
              <a:t> texture or uniform color since there may be many reasonable block matches.</a:t>
            </a:r>
            <a:r>
              <a:rPr lang="en-US" dirty="0" smtClean="0"/>
              <a:t> S</a:t>
            </a:r>
            <a:r>
              <a:rPr lang="en-US" baseline="0" dirty="0" smtClean="0"/>
              <a:t>patial denoising can handle these regions well, so reliable flow is not absolutely necessary.</a:t>
            </a:r>
          </a:p>
          <a:p>
            <a:endParaRPr lang="en-US" baseline="0" dirty="0" smtClean="0"/>
          </a:p>
          <a:p>
            <a:r>
              <a:rPr lang="en-US" baseline="0" dirty="0" smtClean="0"/>
              <a:t>Unique features can easily be matched from one frame to the next, so they can be denoised temporally without over-smoothing as in the spatial method</a:t>
            </a:r>
            <a:r>
              <a:rPr lang="en-US" dirty="0" smtClean="0"/>
              <a:t>.</a:t>
            </a:r>
            <a:endParaRPr lang="en-US" baseline="0" dirty="0" smtClean="0"/>
          </a:p>
        </p:txBody>
      </p:sp>
      <p:sp>
        <p:nvSpPr>
          <p:cNvPr id="4" name="Slide Number Placeholder 3"/>
          <p:cNvSpPr>
            <a:spLocks noGrp="1"/>
          </p:cNvSpPr>
          <p:nvPr>
            <p:ph type="sldNum" sz="quarter" idx="10"/>
          </p:nvPr>
        </p:nvSpPr>
        <p:spPr/>
        <p:txBody>
          <a:bodyPr/>
          <a:lstStyle/>
          <a:p>
            <a:fld id="{A922F3DD-13E4-4726-9AA3-64E45985F5A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Cambria Math" pitchFamily="18" charset="0"/>
                <a:cs typeface="Times New Roman" pitchFamily="18" charset="0"/>
              </a:rPr>
              <a:t>We use a forward/backward consistency check to estimate the flow reliability.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a typeface="Cambria Math"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Cambria Math" pitchFamily="18" charset="0"/>
                <a:cs typeface="Times New Roman" pitchFamily="18" charset="0"/>
              </a:rPr>
              <a:t>The flow is consistent if  the flow from a pixel </a:t>
            </a:r>
            <a:r>
              <a:rPr lang="en-US" dirty="0" smtClean="0">
                <a:ea typeface="Cambria Math" pitchFamily="18" charset="0"/>
                <a:cs typeface="Times New Roman" pitchFamily="18" charset="0"/>
              </a:rPr>
              <a:t>in frame </a:t>
            </a:r>
            <a:r>
              <a:rPr lang="en-US" dirty="0" err="1" smtClean="0">
                <a:ea typeface="Cambria Math" pitchFamily="18" charset="0"/>
                <a:cs typeface="Times New Roman" pitchFamily="18" charset="0"/>
              </a:rPr>
              <a:t>i</a:t>
            </a:r>
            <a:r>
              <a:rPr lang="en-US" dirty="0" smtClean="0">
                <a:ea typeface="Cambria Math" pitchFamily="18" charset="0"/>
                <a:cs typeface="Times New Roman" pitchFamily="18" charset="0"/>
              </a:rPr>
              <a:t> to a pixel in frame j is opposite the flow from that pixel in frame j back to frame </a:t>
            </a:r>
            <a:r>
              <a:rPr lang="en-US" dirty="0" err="1" smtClean="0">
                <a:ea typeface="Cambria Math" pitchFamily="18" charset="0"/>
                <a:cs typeface="Times New Roman" pitchFamily="18" charset="0"/>
              </a:rPr>
              <a:t>i</a:t>
            </a:r>
            <a:r>
              <a:rPr lang="en-US" dirty="0" smtClean="0">
                <a:ea typeface="Cambria Math" pitchFamily="18" charset="0"/>
                <a:cs typeface="Times New Roman" pitchFamily="18" charset="0"/>
              </a:rPr>
              <a:t>, and inconsistent if the flow from j to </a:t>
            </a:r>
            <a:r>
              <a:rPr lang="en-US" dirty="0" err="1" smtClean="0">
                <a:ea typeface="Cambria Math" pitchFamily="18" charset="0"/>
                <a:cs typeface="Times New Roman" pitchFamily="18" charset="0"/>
              </a:rPr>
              <a:t>i</a:t>
            </a:r>
            <a:r>
              <a:rPr lang="en-US" dirty="0" smtClean="0">
                <a:ea typeface="Cambria Math" pitchFamily="18" charset="0"/>
                <a:cs typeface="Times New Roman" pitchFamily="18" charset="0"/>
              </a:rPr>
              <a:t> does not go back to the same 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Cambria Math"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Cambria Math" pitchFamily="18" charset="0"/>
                <a:cs typeface="Times New Roman" pitchFamily="18" charset="0"/>
              </a:rPr>
              <a:t>We consider the flow to be reliable if the consistency error is below some threshold. </a:t>
            </a:r>
            <a:r>
              <a:rPr lang="en-US" sz="1200" dirty="0" smtClean="0">
                <a:cs typeface="Times New Roman" pitchFamily="18" charset="0"/>
              </a:rPr>
              <a:t>Thresholding works well</a:t>
            </a:r>
            <a:r>
              <a:rPr lang="en-US" sz="1200" baseline="0" dirty="0" smtClean="0">
                <a:cs typeface="Times New Roman" pitchFamily="18" charset="0"/>
              </a:rPr>
              <a:t> for our flow method, which usually has a very small consistency error when the flow is accurate, and a large error when it is inaccurate.</a:t>
            </a:r>
            <a:endParaRPr lang="en-US" sz="1200" dirty="0" smtClean="0">
              <a:cs typeface="Times New Roman" pitchFamily="18" charset="0"/>
            </a:endParaRPr>
          </a:p>
        </p:txBody>
      </p:sp>
      <p:sp>
        <p:nvSpPr>
          <p:cNvPr id="4" name="Slide Number Placeholder 3"/>
          <p:cNvSpPr>
            <a:spLocks noGrp="1"/>
          </p:cNvSpPr>
          <p:nvPr>
            <p:ph type="sldNum" sz="quarter" idx="10"/>
          </p:nvPr>
        </p:nvSpPr>
        <p:spPr/>
        <p:txBody>
          <a:bodyPr/>
          <a:lstStyle/>
          <a:p>
            <a:fld id="{A922F3DD-13E4-4726-9AA3-64E45985F5A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itchFamily="18" charset="0"/>
              </a:rPr>
              <a:t>We denote the set of frames with consistent flow by </a:t>
            </a:r>
            <a:r>
              <a:rPr lang="en-US" dirty="0" err="1" smtClean="0">
                <a:cs typeface="Times New Roman" pitchFamily="18" charset="0"/>
              </a:rPr>
              <a:t>H_c</a:t>
            </a:r>
            <a:r>
              <a:rPr lang="en-US" dirty="0" smtClean="0">
                <a:cs typeface="Times New Roman" pitchFamily="18" charset="0"/>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cs typeface="Times New Roman"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itchFamily="18" charset="0"/>
              </a:rPr>
              <a:t>The temporal filter is given by this weighted average over </a:t>
            </a:r>
            <a:r>
              <a:rPr lang="en-US" dirty="0" err="1" smtClean="0">
                <a:cs typeface="Times New Roman" pitchFamily="18" charset="0"/>
              </a:rPr>
              <a:t>H_c</a:t>
            </a:r>
            <a:r>
              <a:rPr lang="en-US" dirty="0" smtClean="0">
                <a:cs typeface="Times New Roman" pitchFamily="18" charset="0"/>
              </a:rPr>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Times New Roman" pitchFamily="18" charset="0"/>
              </a:rPr>
              <a:t>z_t</a:t>
            </a:r>
            <a:r>
              <a:rPr lang="en-US" dirty="0" smtClean="0">
                <a:cs typeface="Times New Roman" pitchFamily="18" charset="0"/>
              </a:rPr>
              <a:t> is the position of a pixel in the current frame t and </a:t>
            </a:r>
            <a:r>
              <a:rPr lang="en-US" dirty="0" err="1" smtClean="0">
                <a:cs typeface="Times New Roman" pitchFamily="18" charset="0"/>
              </a:rPr>
              <a:t>z_i</a:t>
            </a:r>
            <a:r>
              <a:rPr lang="en-US" dirty="0" smtClean="0">
                <a:cs typeface="Times New Roman" pitchFamily="18" charset="0"/>
              </a:rPr>
              <a:t> is the position of  the corresponding pixel (along the flow) in frame </a:t>
            </a:r>
            <a:r>
              <a:rPr lang="en-US" dirty="0" err="1" smtClean="0">
                <a:cs typeface="Times New Roman" pitchFamily="18" charset="0"/>
              </a:rPr>
              <a:t>i</a:t>
            </a:r>
            <a:r>
              <a:rPr lang="en-US" dirty="0" smtClean="0">
                <a:cs typeface="Times New Roman" pitchFamily="18" charset="0"/>
              </a:rPr>
              <a:t>. Big Z is just a normalization factor.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cs typeface="Times New Roman"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itchFamily="18" charset="0"/>
              </a:rPr>
              <a:t>Our weight function is similar to the one used by Liu and Freeman. The patch distance in the exponent is computed  as a Gaussian weighted sum-of-squared-distances.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cs typeface="Times New Roman" pitchFamily="18" charset="0"/>
              </a:rPr>
              <a:t>We include factors for the noise levels in the neighboring frames in addition to the current frame.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Times New Roman" pitchFamily="18" charset="0"/>
              </a:rPr>
              <a:t>beta_i</a:t>
            </a:r>
            <a:r>
              <a:rPr lang="en-US" dirty="0" smtClean="0">
                <a:cs typeface="Times New Roman" pitchFamily="18" charset="0"/>
              </a:rPr>
              <a:t> is proportional to the noise level in frame </a:t>
            </a:r>
            <a:r>
              <a:rPr lang="en-US" dirty="0" err="1" smtClean="0">
                <a:cs typeface="Times New Roman" pitchFamily="18" charset="0"/>
              </a:rPr>
              <a:t>i</a:t>
            </a:r>
            <a:r>
              <a:rPr lang="en-US" dirty="0" smtClean="0">
                <a:cs typeface="Times New Roman" pitchFamily="18" charset="0"/>
              </a:rPr>
              <a:t> and </a:t>
            </a:r>
            <a:r>
              <a:rPr lang="en-US" dirty="0" err="1" smtClean="0">
                <a:cs typeface="Times New Roman" pitchFamily="18" charset="0"/>
              </a:rPr>
              <a:t>beta_t</a:t>
            </a:r>
            <a:r>
              <a:rPr lang="en-US" dirty="0" smtClean="0">
                <a:cs typeface="Times New Roman" pitchFamily="18" charset="0"/>
              </a:rPr>
              <a:t> is proportional to the noise level in the current frame. </a:t>
            </a:r>
            <a:r>
              <a:rPr lang="en-US" baseline="0" dirty="0" smtClean="0"/>
              <a:t>The result is that more weight is assigned to pixels from clean images, so noisy frames can be denoised very effectively when there is reliable flow to a nearby clean frame.</a:t>
            </a:r>
          </a:p>
          <a:p>
            <a:endParaRPr lang="en-US" baseline="0" dirty="0" smtClean="0"/>
          </a:p>
          <a:p>
            <a:r>
              <a:rPr lang="en-US" baseline="0" dirty="0" smtClean="0"/>
              <a:t>We also use a threshold to completely reject pixels with large patch distances. If the patch distance is greater than </a:t>
            </a:r>
            <a:r>
              <a:rPr lang="en-US" baseline="0" dirty="0" err="1" smtClean="0"/>
              <a:t>tau_t</a:t>
            </a:r>
            <a:r>
              <a:rPr lang="en-US" baseline="0" dirty="0" smtClean="0"/>
              <a:t>, the patch is excluded from the filter. </a:t>
            </a:r>
          </a:p>
          <a:p>
            <a:endParaRPr lang="en-US" dirty="0" smtClean="0"/>
          </a:p>
          <a:p>
            <a:r>
              <a:rPr lang="en-US" baseline="0" dirty="0" smtClean="0"/>
              <a:t>The threshold is a function of the current frame’s noise level. Clean frames have a lower threshold to protect them from being degraded by nearby noisy frames</a:t>
            </a:r>
            <a:r>
              <a:rPr lang="en-US" dirty="0" smtClean="0"/>
              <a:t>.</a:t>
            </a:r>
          </a:p>
          <a:p>
            <a:r>
              <a:rPr lang="en-US" dirty="0" smtClean="0"/>
              <a:t>Noisy frames have a higher threshold to maintain denoising power.</a:t>
            </a:r>
          </a:p>
          <a:p>
            <a:r>
              <a:rPr lang="en-US" dirty="0" smtClean="0"/>
              <a:t>The parameter tau_0</a:t>
            </a:r>
            <a:r>
              <a:rPr lang="en-US" baseline="0" dirty="0" smtClean="0"/>
              <a:t> is slightly negative so that very high quality frames have thresholds close to or even at zero.</a:t>
            </a:r>
            <a:endParaRPr lang="en-US" dirty="0"/>
          </a:p>
        </p:txBody>
      </p:sp>
      <p:sp>
        <p:nvSpPr>
          <p:cNvPr id="4" name="Slide Number Placeholder 3"/>
          <p:cNvSpPr>
            <a:spLocks noGrp="1"/>
          </p:cNvSpPr>
          <p:nvPr>
            <p:ph type="sldNum" sz="quarter" idx="10"/>
          </p:nvPr>
        </p:nvSpPr>
        <p:spPr/>
        <p:txBody>
          <a:bodyPr/>
          <a:lstStyle/>
          <a:p>
            <a:fld id="{A922F3DD-13E4-4726-9AA3-64E45985F5A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quality of the temporal denoising result is based on the number of samples used in the filter. More frames of reliable flow means more samples which gives a lower output variance.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Based on this observation, we use the number of consistent flows, |</a:t>
            </a:r>
            <a:r>
              <a:rPr lang="en-US" dirty="0" err="1" smtClean="0"/>
              <a:t>H_c</a:t>
            </a:r>
            <a:r>
              <a:rPr lang="en-US" dirty="0" smtClean="0"/>
              <a:t>|, to interpolate between the temporal denoising result and the spatial denoising result computed using the CBM3D method. (The C just stands for the color version of the algorithm.)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If the flow is reliable for the entire temporal window, we get pure temporal denoising.</a:t>
            </a:r>
            <a:endParaRPr lang="en-US" dirty="0"/>
          </a:p>
        </p:txBody>
      </p:sp>
      <p:sp>
        <p:nvSpPr>
          <p:cNvPr id="4" name="Slide Number Placeholder 3"/>
          <p:cNvSpPr>
            <a:spLocks noGrp="1"/>
          </p:cNvSpPr>
          <p:nvPr>
            <p:ph type="sldNum" sz="quarter" idx="10"/>
          </p:nvPr>
        </p:nvSpPr>
        <p:spPr/>
        <p:txBody>
          <a:bodyPr/>
          <a:lstStyle/>
          <a:p>
            <a:fld id="{A922F3DD-13E4-4726-9AA3-64E45985F5A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spatial/temporal combination process can be summarized as the following: </a:t>
            </a:r>
          </a:p>
          <a:p>
            <a:pPr marL="228600" indent="-228600">
              <a:buFont typeface="+mj-lt"/>
              <a:buAutoNum type="arabicPeriod"/>
            </a:pPr>
            <a:r>
              <a:rPr lang="en-US" dirty="0" smtClean="0"/>
              <a:t>Forward and backward optical flows are computed over the temporal window -H to +H. </a:t>
            </a:r>
          </a:p>
          <a:p>
            <a:pPr marL="228600" indent="-228600">
              <a:buFont typeface="+mj-lt"/>
              <a:buAutoNum type="arabicPeriod"/>
            </a:pPr>
            <a:r>
              <a:rPr lang="en-US" dirty="0" smtClean="0"/>
              <a:t>The flows are used to compute a forward/backward consistency map for each frame in the window.</a:t>
            </a:r>
          </a:p>
          <a:p>
            <a:pPr marL="228600" indent="-228600">
              <a:buFont typeface="+mj-lt"/>
              <a:buAutoNum type="arabicPeriod"/>
            </a:pPr>
            <a:r>
              <a:rPr lang="en-US" dirty="0" smtClean="0"/>
              <a:t>The consistency maps are combined to create the weight map used for interpolation between the spatial and temporal results.</a:t>
            </a:r>
          </a:p>
        </p:txBody>
      </p:sp>
      <p:sp>
        <p:nvSpPr>
          <p:cNvPr id="4" name="Slide Number Placeholder 3"/>
          <p:cNvSpPr>
            <a:spLocks noGrp="1"/>
          </p:cNvSpPr>
          <p:nvPr>
            <p:ph type="sldNum" sz="quarter" idx="10"/>
          </p:nvPr>
        </p:nvSpPr>
        <p:spPr/>
        <p:txBody>
          <a:bodyPr/>
          <a:lstStyle/>
          <a:p>
            <a:fld id="{A922F3DD-13E4-4726-9AA3-64E45985F5A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of the low temporal weights come from regions of the image with uniform color such as the roof in the bottom-left corner of this frame. </a:t>
            </a:r>
          </a:p>
          <a:p>
            <a:endParaRPr lang="en-US" dirty="0" smtClean="0"/>
          </a:p>
          <a:p>
            <a:r>
              <a:rPr lang="en-US" dirty="0" smtClean="0"/>
              <a:t>The horizontal camera motion in this sequence produces vertical bands in the weight map as the sides of the image move out of the frame.</a:t>
            </a:r>
          </a:p>
        </p:txBody>
      </p:sp>
      <p:sp>
        <p:nvSpPr>
          <p:cNvPr id="4" name="Slide Number Placeholder 3"/>
          <p:cNvSpPr>
            <a:spLocks noGrp="1"/>
          </p:cNvSpPr>
          <p:nvPr>
            <p:ph type="sldNum" sz="quarter" idx="10"/>
          </p:nvPr>
        </p:nvSpPr>
        <p:spPr/>
        <p:txBody>
          <a:bodyPr/>
          <a:lstStyle/>
          <a:p>
            <a:fld id="{A922F3DD-13E4-4726-9AA3-64E45985F5A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tested our algorithm on synthetic sequences that simulate motion-based auto exposure. Each sequence was generated by moving a window over a large panoramic image with temporally-varying motion. The displacement of the window was used to determine the ideal exposure time and gain. Additive white Gaussian noise was added to each frame with noise level proportional to the gain.</a:t>
            </a:r>
            <a:endParaRPr lang="en-US" dirty="0"/>
          </a:p>
        </p:txBody>
      </p:sp>
      <p:sp>
        <p:nvSpPr>
          <p:cNvPr id="4" name="Slide Number Placeholder 3"/>
          <p:cNvSpPr>
            <a:spLocks noGrp="1"/>
          </p:cNvSpPr>
          <p:nvPr>
            <p:ph type="sldNum" sz="quarter" idx="10"/>
          </p:nvPr>
        </p:nvSpPr>
        <p:spPr/>
        <p:txBody>
          <a:bodyPr/>
          <a:lstStyle/>
          <a:p>
            <a:fld id="{A922F3DD-13E4-4726-9AA3-64E45985F5A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show close-up results from a synthetic video of a city scene.</a:t>
            </a:r>
          </a:p>
          <a:p>
            <a:endParaRPr lang="en-US" dirty="0" smtClean="0"/>
          </a:p>
          <a:p>
            <a:r>
              <a:rPr lang="en-US" dirty="0" smtClean="0"/>
              <a:t>The BM3D and Liu and Freeman results are over-smoothed. Our result is significantly closer to the ground truth.</a:t>
            </a:r>
          </a:p>
          <a:p>
            <a:endParaRPr lang="en-US" dirty="0" smtClean="0"/>
          </a:p>
          <a:p>
            <a:r>
              <a:rPr lang="en-US" dirty="0" smtClean="0"/>
              <a:t>The Peak-Signal-to-Noise-Ratio plot for the full video shows that our algorithm produces better results for any frames with significant noise. The red line is the input video. Peaks</a:t>
            </a:r>
            <a:r>
              <a:rPr lang="en-US" baseline="0" dirty="0" smtClean="0"/>
              <a:t> in the PSNR correspond to frames with slower motion.</a:t>
            </a:r>
            <a:endParaRPr lang="en-US" dirty="0"/>
          </a:p>
        </p:txBody>
      </p:sp>
      <p:sp>
        <p:nvSpPr>
          <p:cNvPr id="4" name="Slide Number Placeholder 3"/>
          <p:cNvSpPr>
            <a:spLocks noGrp="1"/>
          </p:cNvSpPr>
          <p:nvPr>
            <p:ph type="sldNum" sz="quarter" idx="10"/>
          </p:nvPr>
        </p:nvSpPr>
        <p:spPr/>
        <p:txBody>
          <a:bodyPr/>
          <a:lstStyle/>
          <a:p>
            <a:fld id="{A922F3DD-13E4-4726-9AA3-64E45985F5A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synthetic example is from an outdoor scene.</a:t>
            </a:r>
          </a:p>
          <a:p>
            <a:endParaRPr lang="en-US" dirty="0" smtClean="0"/>
          </a:p>
          <a:p>
            <a:r>
              <a:rPr lang="en-US" dirty="0" smtClean="0"/>
              <a:t>Again, the BM3D and Liu and Freeman results are over-smoothed, whereas our results retain detail in the tree branches and grass.</a:t>
            </a:r>
          </a:p>
          <a:p>
            <a:endParaRPr lang="en-US" dirty="0" smtClean="0"/>
          </a:p>
          <a:p>
            <a:r>
              <a:rPr lang="en-US" dirty="0" smtClean="0"/>
              <a:t>The PSNR plot shows results similar to the previous video.</a:t>
            </a:r>
            <a:endParaRPr lang="en-US" dirty="0"/>
          </a:p>
        </p:txBody>
      </p:sp>
      <p:sp>
        <p:nvSpPr>
          <p:cNvPr id="4" name="Slide Number Placeholder 3"/>
          <p:cNvSpPr>
            <a:spLocks noGrp="1"/>
          </p:cNvSpPr>
          <p:nvPr>
            <p:ph type="sldNum" sz="quarter" idx="10"/>
          </p:nvPr>
        </p:nvSpPr>
        <p:spPr/>
        <p:txBody>
          <a:bodyPr/>
          <a:lstStyle/>
          <a:p>
            <a:fld id="{A922F3DD-13E4-4726-9AA3-64E45985F5A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capturing video of dynamic scenes or with handheld cameras, some motion blur is inevitable under normal camera settings.</a:t>
            </a:r>
          </a:p>
          <a:p>
            <a:endParaRPr lang="en-US" dirty="0" smtClean="0"/>
          </a:p>
          <a:p>
            <a:r>
              <a:rPr lang="en-US" dirty="0" smtClean="0"/>
              <a:t>A video taken with a mobile phone, for example,</a:t>
            </a:r>
            <a:r>
              <a:rPr lang="en-US" baseline="0" dirty="0" smtClean="0"/>
              <a:t> is likely to contain handshake blur. Furthermore, the small aperture requires either a longer exposure time or a higher gain to achieve good brightness levels. This means you will either get a blurry video or a noisy video. In both cases, some sort of enhancement is necessary to obtain a high-quality video.</a:t>
            </a:r>
            <a:endParaRPr lang="en-US" dirty="0" smtClean="0"/>
          </a:p>
        </p:txBody>
      </p:sp>
      <p:sp>
        <p:nvSpPr>
          <p:cNvPr id="4" name="Slide Number Placeholder 3"/>
          <p:cNvSpPr>
            <a:spLocks noGrp="1"/>
          </p:cNvSpPr>
          <p:nvPr>
            <p:ph type="sldNum" sz="quarter" idx="10"/>
          </p:nvPr>
        </p:nvSpPr>
        <p:spPr/>
        <p:txBody>
          <a:bodyPr/>
          <a:lstStyle/>
          <a:p>
            <a:fld id="{A922F3DD-13E4-4726-9AA3-64E45985F5A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compared results for denoising a synthetic video with constant short exposure time to denoising the same video captured instead with motion-based Auto Exposure.</a:t>
            </a:r>
          </a:p>
          <a:p>
            <a:endParaRPr lang="en-US" dirty="0" smtClean="0"/>
          </a:p>
          <a:p>
            <a:r>
              <a:rPr lang="en-US" dirty="0" smtClean="0"/>
              <a:t>The constant exposure time video uses an exposure time that avoids motion blur in any frame.</a:t>
            </a:r>
          </a:p>
          <a:p>
            <a:endParaRPr lang="en-US" dirty="0" smtClean="0"/>
          </a:p>
          <a:p>
            <a:r>
              <a:rPr lang="en-US" dirty="0" smtClean="0"/>
              <a:t>The results show that we get a significantly higher quality denoised video when using motion-based auto exposure, which is expected.</a:t>
            </a:r>
            <a:endParaRPr lang="en-US" dirty="0"/>
          </a:p>
        </p:txBody>
      </p:sp>
      <p:sp>
        <p:nvSpPr>
          <p:cNvPr id="4" name="Slide Number Placeholder 3"/>
          <p:cNvSpPr>
            <a:spLocks noGrp="1"/>
          </p:cNvSpPr>
          <p:nvPr>
            <p:ph type="sldNum" sz="quarter" idx="10"/>
          </p:nvPr>
        </p:nvSpPr>
        <p:spPr/>
        <p:txBody>
          <a:bodyPr/>
          <a:lstStyle/>
          <a:p>
            <a:fld id="{A922F3DD-13E4-4726-9AA3-64E45985F5A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implemented motion-based AE using global coarse-to-fine image registration</a:t>
            </a:r>
            <a:r>
              <a:rPr lang="en-US" baseline="0" dirty="0" smtClean="0"/>
              <a:t> for motion estimation. This is performed on the previous two frames to determine the exposure time for the next frame.</a:t>
            </a:r>
          </a:p>
          <a:p>
            <a:endParaRPr lang="en-US" baseline="0" dirty="0" smtClean="0"/>
          </a:p>
          <a:p>
            <a:r>
              <a:rPr lang="en-US" baseline="0" dirty="0" smtClean="0"/>
              <a:t>We cannot completely eliminate motion blur since the motion is estimated between previous frames and there is a one frame delay in the new exposure time taking effect. Nevertheless, blur is significantly reduced in the captured video.</a:t>
            </a:r>
          </a:p>
          <a:p>
            <a:endParaRPr lang="en-US" baseline="0" dirty="0" smtClean="0"/>
          </a:p>
          <a:p>
            <a:r>
              <a:rPr lang="en-US" baseline="0" dirty="0" smtClean="0"/>
              <a:t>Since we are using global image registration, our videos are limited to scenes with mostly global translational motion.</a:t>
            </a:r>
            <a:endParaRPr lang="en-US" dirty="0"/>
          </a:p>
        </p:txBody>
      </p:sp>
      <p:sp>
        <p:nvSpPr>
          <p:cNvPr id="4" name="Slide Number Placeholder 3"/>
          <p:cNvSpPr>
            <a:spLocks noGrp="1"/>
          </p:cNvSpPr>
          <p:nvPr>
            <p:ph type="sldNum" sz="quarter" idx="10"/>
          </p:nvPr>
        </p:nvSpPr>
        <p:spPr/>
        <p:txBody>
          <a:bodyPr/>
          <a:lstStyle/>
          <a:p>
            <a:fld id="{A922F3DD-13E4-4726-9AA3-64E45985F5A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from a video that has a sheet of text and line art moving in front of the camera.</a:t>
            </a:r>
          </a:p>
          <a:p>
            <a:endParaRPr lang="en-US" dirty="0" smtClean="0"/>
          </a:p>
          <a:p>
            <a:r>
              <a:rPr lang="en-US" dirty="0" smtClean="0"/>
              <a:t>BM3D does</a:t>
            </a:r>
            <a:r>
              <a:rPr lang="en-US" baseline="0" dirty="0" smtClean="0"/>
              <a:t> poorly, distorting the text and line art. Our method is comparable to Liu and Freeman. Their results are slightly smoother in the uniform color region. Our results have slightly sharper text and line art.</a:t>
            </a:r>
            <a:endParaRPr lang="en-US" dirty="0"/>
          </a:p>
        </p:txBody>
      </p:sp>
      <p:sp>
        <p:nvSpPr>
          <p:cNvPr id="4" name="Slide Number Placeholder 3"/>
          <p:cNvSpPr>
            <a:spLocks noGrp="1"/>
          </p:cNvSpPr>
          <p:nvPr>
            <p:ph type="sldNum" sz="quarter" idx="10"/>
          </p:nvPr>
        </p:nvSpPr>
        <p:spPr/>
        <p:txBody>
          <a:bodyPr/>
          <a:lstStyle/>
          <a:p>
            <a:fld id="{A922F3DD-13E4-4726-9AA3-64E45985F5A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video shows the full results of our denoising method on the text sequence. The variations in the noise levels are no longer noticeable in the denoised video, which also lacks the motion blur of the constant exposure time video.</a:t>
            </a:r>
            <a:endParaRPr lang="en-US" dirty="0"/>
          </a:p>
        </p:txBody>
      </p:sp>
      <p:sp>
        <p:nvSpPr>
          <p:cNvPr id="4" name="Slide Number Placeholder 3"/>
          <p:cNvSpPr>
            <a:spLocks noGrp="1"/>
          </p:cNvSpPr>
          <p:nvPr>
            <p:ph type="sldNum" sz="quarter" idx="10"/>
          </p:nvPr>
        </p:nvSpPr>
        <p:spPr/>
        <p:txBody>
          <a:bodyPr/>
          <a:lstStyle/>
          <a:p>
            <a:fld id="{A922F3DD-13E4-4726-9AA3-64E45985F5A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currently resort</a:t>
            </a:r>
            <a:r>
              <a:rPr lang="en-US" baseline="0" dirty="0" smtClean="0"/>
              <a:t> to spatial denoising when there are no frames with reliable motion; in this case, we don’t get temporal coherence.</a:t>
            </a:r>
            <a:r>
              <a:rPr lang="en-US" dirty="0" smtClean="0"/>
              <a:t> </a:t>
            </a:r>
            <a:r>
              <a:rPr lang="en-US" baseline="0" dirty="0" smtClean="0"/>
              <a:t>This is not very noticeable since the noisier frames have large motion, but if we applied video stabilization to the results, it could become a problem.</a:t>
            </a:r>
          </a:p>
          <a:p>
            <a:endParaRPr lang="en-US" baseline="0" dirty="0" smtClean="0"/>
          </a:p>
          <a:p>
            <a:r>
              <a:rPr lang="en-US" baseline="0" dirty="0" smtClean="0"/>
              <a:t>We would also like to be able to apply this method to dynamic scenes with spatially varying motion. </a:t>
            </a:r>
            <a:r>
              <a:rPr lang="en-US" dirty="0" smtClean="0"/>
              <a:t> </a:t>
            </a:r>
            <a:r>
              <a:rPr lang="en-US" baseline="0" dirty="0" smtClean="0"/>
              <a:t>This requires an AE implementation that can track multiple motions, which is more computationally expensive and likely cannot be done every frame.</a:t>
            </a:r>
          </a:p>
          <a:p>
            <a:endParaRPr lang="en-US" baseline="0" dirty="0" smtClean="0"/>
          </a:p>
          <a:p>
            <a:r>
              <a:rPr lang="en-US" baseline="0" dirty="0" smtClean="0"/>
              <a:t>Decoupling the frame rate from the AE would allow for higher frame rates (meaning more accurate optical flow), but the latency in the AE would result in more frames with motion-blur. It is desirable to use the noisy and/or high-quality frames to help enhance the blurred frames.</a:t>
            </a:r>
          </a:p>
        </p:txBody>
      </p:sp>
      <p:sp>
        <p:nvSpPr>
          <p:cNvPr id="4" name="Slide Number Placeholder 3"/>
          <p:cNvSpPr>
            <a:spLocks noGrp="1"/>
          </p:cNvSpPr>
          <p:nvPr>
            <p:ph type="sldNum" sz="quarter" idx="10"/>
          </p:nvPr>
        </p:nvSpPr>
        <p:spPr/>
        <p:txBody>
          <a:bodyPr/>
          <a:lstStyle/>
          <a:p>
            <a:fld id="{A922F3DD-13E4-4726-9AA3-64E45985F5AA}"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the choice of keeping a longer exposure time and deblurring the captured video, or using a shorter exposure time and denoising the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If we choose to keep the longer exposure time, blind image deconvolution is required to enhance the blurred frames.</a:t>
            </a:r>
            <a:r>
              <a:rPr lang="en-US" baseline="0" dirty="0" smtClean="0"/>
              <a:t> </a:t>
            </a:r>
            <a:r>
              <a:rPr lang="en-US" dirty="0" smtClean="0"/>
              <a:t>This requires estimation of the blur kernel in addition to the underlying sharp image. Small errors in the estimated kernel can produce significant ringing artifacts in the result, making deblurring a very ill-posed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still a difficult problem, denoising is not as prone to artifacts as deblurring.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Denoising versus Deblurring work by co-author Li Zhang compares single image deblurring to multiple</a:t>
            </a:r>
            <a:r>
              <a:rPr lang="en-US" baseline="0" dirty="0" smtClean="0"/>
              <a:t> image denoising where the multiple noisy images are captured over the same time period as the single blurry image. Denoising produces higher quality results than deblurring in this context.</a:t>
            </a:r>
            <a:endParaRPr lang="en-US" dirty="0" smtClean="0"/>
          </a:p>
          <a:p>
            <a:endParaRPr lang="en-US" dirty="0"/>
          </a:p>
        </p:txBody>
      </p:sp>
      <p:sp>
        <p:nvSpPr>
          <p:cNvPr id="4" name="Slide Number Placeholder 3"/>
          <p:cNvSpPr>
            <a:spLocks noGrp="1"/>
          </p:cNvSpPr>
          <p:nvPr>
            <p:ph type="sldNum" sz="quarter" idx="10"/>
          </p:nvPr>
        </p:nvSpPr>
        <p:spPr/>
        <p:txBody>
          <a:bodyPr/>
          <a:lstStyle/>
          <a:p>
            <a:fld id="{A922F3DD-13E4-4726-9AA3-64E45985F5A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all frames require the same exposure time and gain to avoid motion blur. Some frames will naturally have less motion; using a longer exposure time and lower gain for these frames will produce a higher-quality video,</a:t>
            </a:r>
            <a:r>
              <a:rPr lang="en-US" baseline="0" dirty="0" smtClean="0"/>
              <a:t> and therefore a higher quality denoising result as will be shown later in the presentation.</a:t>
            </a:r>
            <a:endParaRPr lang="en-US" dirty="0" smtClean="0"/>
          </a:p>
          <a:p>
            <a:endParaRPr lang="en-US" dirty="0" smtClean="0"/>
          </a:p>
          <a:p>
            <a:r>
              <a:rPr lang="en-US" dirty="0" smtClean="0"/>
              <a:t>This can be accomplished using motion-based AE, where motion is estimated from</a:t>
            </a:r>
            <a:r>
              <a:rPr lang="en-US" baseline="0" dirty="0" smtClean="0"/>
              <a:t> previous frames and a new exposure setting is chosen to avoid blur while maintaining a constant brightness level.</a:t>
            </a:r>
          </a:p>
          <a:p>
            <a:endParaRPr lang="en-US" baseline="0" dirty="0" smtClean="0"/>
          </a:p>
          <a:p>
            <a:r>
              <a:rPr lang="en-US" baseline="0" dirty="0" smtClean="0"/>
              <a:t>Some patents exist on this idea, but there is little mention of it in academia. A few commercial cameras have motion-based AE features for single-shot mode, but none to our knowledge support it in video mode.</a:t>
            </a:r>
          </a:p>
        </p:txBody>
      </p:sp>
      <p:sp>
        <p:nvSpPr>
          <p:cNvPr id="4" name="Slide Number Placeholder 3"/>
          <p:cNvSpPr>
            <a:spLocks noGrp="1"/>
          </p:cNvSpPr>
          <p:nvPr>
            <p:ph type="sldNum" sz="quarter" idx="10"/>
          </p:nvPr>
        </p:nvSpPr>
        <p:spPr/>
        <p:txBody>
          <a:bodyPr/>
          <a:lstStyle/>
          <a:p>
            <a:fld id="{A922F3DD-13E4-4726-9AA3-64E45985F5A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video shows motion-based Auto</a:t>
            </a:r>
            <a:r>
              <a:rPr lang="en-US" baseline="0" dirty="0" smtClean="0"/>
              <a:t> Exposure in action. You can see that the noise level ramps up in the motion-based AE video as the motion gets faster, whereas the constant exposure time video gets blurrier. </a:t>
            </a:r>
          </a:p>
        </p:txBody>
      </p:sp>
      <p:sp>
        <p:nvSpPr>
          <p:cNvPr id="4" name="Slide Number Placeholder 3"/>
          <p:cNvSpPr>
            <a:spLocks noGrp="1"/>
          </p:cNvSpPr>
          <p:nvPr>
            <p:ph type="sldNum" sz="quarter" idx="10"/>
          </p:nvPr>
        </p:nvSpPr>
        <p:spPr/>
        <p:txBody>
          <a:bodyPr/>
          <a:lstStyle/>
          <a:p>
            <a:fld id="{A922F3DD-13E4-4726-9AA3-64E45985F5A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frame with</a:t>
            </a:r>
            <a:r>
              <a:rPr lang="en-US" baseline="0" dirty="0" smtClean="0"/>
              <a:t> large motion. The constant exposure time image is blurry, and the motion-based exposure image is sharp (but noisy).</a:t>
            </a:r>
          </a:p>
        </p:txBody>
      </p:sp>
      <p:sp>
        <p:nvSpPr>
          <p:cNvPr id="4" name="Slide Number Placeholder 3"/>
          <p:cNvSpPr>
            <a:spLocks noGrp="1"/>
          </p:cNvSpPr>
          <p:nvPr>
            <p:ph type="sldNum" sz="quarter" idx="10"/>
          </p:nvPr>
        </p:nvSpPr>
        <p:spPr/>
        <p:txBody>
          <a:bodyPr/>
          <a:lstStyle/>
          <a:p>
            <a:fld id="{A922F3DD-13E4-4726-9AA3-64E45985F5A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the captured video is noisy during fast motions, we need to perform denoising to obtain a high-quality video. Our main contribution is a denoising algorithm which exploits the varying noise levels under motion-base AE to outperform state-of-the-art algorithms.</a:t>
            </a:r>
          </a:p>
          <a:p>
            <a:endParaRPr lang="en-US" dirty="0"/>
          </a:p>
        </p:txBody>
      </p:sp>
      <p:sp>
        <p:nvSpPr>
          <p:cNvPr id="4" name="Slide Number Placeholder 3"/>
          <p:cNvSpPr>
            <a:spLocks noGrp="1"/>
          </p:cNvSpPr>
          <p:nvPr>
            <p:ph type="sldNum" sz="quarter" idx="10"/>
          </p:nvPr>
        </p:nvSpPr>
        <p:spPr/>
        <p:txBody>
          <a:bodyPr/>
          <a:lstStyle/>
          <a:p>
            <a:fld id="{A922F3DD-13E4-4726-9AA3-64E45985F5A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algorithm draws inspiration from (and makes use of) the single-image denoising algorithm known as BM3D.</a:t>
            </a:r>
          </a:p>
          <a:p>
            <a:endParaRPr lang="en-US" dirty="0" smtClean="0"/>
          </a:p>
          <a:p>
            <a:r>
              <a:rPr lang="en-US" dirty="0" smtClean="0"/>
              <a:t>This algorithm uses block matching and 3D</a:t>
            </a:r>
            <a:r>
              <a:rPr lang="en-US" baseline="0" dirty="0" smtClean="0"/>
              <a:t> filtering to exploit self-similarity within an image.</a:t>
            </a:r>
          </a:p>
          <a:p>
            <a:endParaRPr lang="en-US" dirty="0" smtClean="0"/>
          </a:p>
          <a:p>
            <a:r>
              <a:rPr lang="en-US" dirty="0" smtClean="0"/>
              <a:t>Repetitive texture and uniform color regions have a lot of self-similarity</a:t>
            </a:r>
            <a:r>
              <a:rPr lang="en-US" baseline="0" dirty="0" smtClean="0"/>
              <a:t> </a:t>
            </a:r>
            <a:r>
              <a:rPr lang="en-US" dirty="0" smtClean="0"/>
              <a:t>and</a:t>
            </a:r>
            <a:r>
              <a:rPr lang="en-US" baseline="0" dirty="0" smtClean="0"/>
              <a:t> thus plenty of good block matches. BM3D is very effective on these image regions.</a:t>
            </a:r>
          </a:p>
          <a:p>
            <a:r>
              <a:rPr lang="en-US" baseline="0" dirty="0" smtClean="0"/>
              <a:t>On the other hand, unique features do not have any good matches, so they are filtered with blocks that are not good matches, which tends to blur the features.</a:t>
            </a:r>
            <a:endParaRPr lang="en-US" dirty="0" smtClean="0"/>
          </a:p>
        </p:txBody>
      </p:sp>
      <p:sp>
        <p:nvSpPr>
          <p:cNvPr id="4" name="Slide Number Placeholder 3"/>
          <p:cNvSpPr>
            <a:spLocks noGrp="1"/>
          </p:cNvSpPr>
          <p:nvPr>
            <p:ph type="sldNum" sz="quarter" idx="10"/>
          </p:nvPr>
        </p:nvSpPr>
        <p:spPr/>
        <p:txBody>
          <a:bodyPr/>
          <a:lstStyle/>
          <a:p>
            <a:fld id="{A922F3DD-13E4-4726-9AA3-64E45985F5A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draw inspiration from the video denoising algorithm developed by Liu and Freeman.</a:t>
            </a:r>
          </a:p>
          <a:p>
            <a:endParaRPr lang="en-US" dirty="0" smtClean="0"/>
          </a:p>
          <a:p>
            <a:r>
              <a:rPr lang="en-US" dirty="0" smtClean="0"/>
              <a:t>This algorithm denoises in a non-local</a:t>
            </a:r>
            <a:r>
              <a:rPr lang="en-US" baseline="0" dirty="0" smtClean="0"/>
              <a:t> means fashion using patches found with an approximate K-nearest neighbors algorithm.</a:t>
            </a:r>
            <a:r>
              <a:rPr lang="en-US" dirty="0" smtClean="0"/>
              <a:t> The K-nearest neighbors algorithm is used to find matches within the current frame, and optical flow is used to find corresponding patches in nearby frames.</a:t>
            </a:r>
            <a:r>
              <a:rPr lang="en-US" baseline="0" dirty="0" smtClean="0"/>
              <a:t> These and their neighbors are aggregated with the current patch and its neighbors using a weighted average.</a:t>
            </a:r>
          </a:p>
          <a:p>
            <a:endParaRPr lang="en-US" baseline="0" dirty="0" smtClean="0"/>
          </a:p>
          <a:p>
            <a:r>
              <a:rPr lang="en-US" baseline="0" dirty="0" smtClean="0"/>
              <a:t>The use of optical flow provides temporal coherence between frames by ensuring that similar sets of patches are used to </a:t>
            </a:r>
            <a:r>
              <a:rPr lang="en-US" baseline="0" dirty="0" err="1" smtClean="0"/>
              <a:t>denoise</a:t>
            </a:r>
            <a:r>
              <a:rPr lang="en-US" baseline="0" dirty="0" smtClean="0"/>
              <a:t> corresponding pixels.</a:t>
            </a:r>
          </a:p>
          <a:p>
            <a:endParaRPr lang="en-US" baseline="0" dirty="0" smtClean="0"/>
          </a:p>
          <a:p>
            <a:r>
              <a:rPr lang="en-US" dirty="0" smtClean="0"/>
              <a:t>Similarly to the BM3D, this method can over-smooth features</a:t>
            </a:r>
            <a:r>
              <a:rPr lang="en-US" baseline="0" dirty="0" smtClean="0"/>
              <a:t> for which the K-nearest neighbors algorithm could not find good matches.</a:t>
            </a:r>
          </a:p>
          <a:p>
            <a:r>
              <a:rPr lang="en-US" baseline="0" dirty="0" smtClean="0"/>
              <a:t>Inaccuracies in the optical flow will also degrade the results by providing bad matches.</a:t>
            </a:r>
          </a:p>
          <a:p>
            <a:endParaRPr lang="en-US" baseline="0" dirty="0" smtClean="0"/>
          </a:p>
          <a:p>
            <a:r>
              <a:rPr lang="en-US" baseline="0" dirty="0" smtClean="0"/>
              <a:t>The algorithm does not consider noise level differences between frames when aggregating the patches,</a:t>
            </a:r>
            <a:r>
              <a:rPr lang="en-US" dirty="0" smtClean="0"/>
              <a:t> which is necessary to obtain optimal results in the context of motion-based AE. (It</a:t>
            </a:r>
            <a:r>
              <a:rPr lang="en-US" baseline="0" dirty="0" smtClean="0"/>
              <a:t> does use a different noise level parameter for denoising each frame, but that parameter is constant when aggregating neighboring frame patches.)</a:t>
            </a:r>
            <a:endParaRPr lang="en-US" dirty="0"/>
          </a:p>
        </p:txBody>
      </p:sp>
      <p:sp>
        <p:nvSpPr>
          <p:cNvPr id="4" name="Slide Number Placeholder 3"/>
          <p:cNvSpPr>
            <a:spLocks noGrp="1"/>
          </p:cNvSpPr>
          <p:nvPr>
            <p:ph type="sldNum" sz="quarter" idx="10"/>
          </p:nvPr>
        </p:nvSpPr>
        <p:spPr/>
        <p:txBody>
          <a:bodyPr/>
          <a:lstStyle/>
          <a:p>
            <a:fld id="{A922F3DD-13E4-4726-9AA3-64E45985F5A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IWMV 2011</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075A24A4-CF14-47C8-A577-9E7712D6C8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IWMV 2011</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075A24A4-CF14-47C8-A577-9E7712D6C8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IWMV 2011</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075A24A4-CF14-47C8-A577-9E7712D6C8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678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1400" b="0"/>
            </a:lvl1pPr>
          </a:lstStyle>
          <a:p>
            <a:r>
              <a:rPr lang="en-US" smtClean="0"/>
              <a:t>IWMV 2011</a:t>
            </a:r>
            <a:endParaRPr lang="en-US"/>
          </a:p>
        </p:txBody>
      </p:sp>
      <p:sp>
        <p:nvSpPr>
          <p:cNvPr id="5" name="Footer Placeholder 4"/>
          <p:cNvSpPr>
            <a:spLocks noGrp="1"/>
          </p:cNvSpPr>
          <p:nvPr>
            <p:ph type="ftr" sz="quarter" idx="11"/>
          </p:nvPr>
        </p:nvSpPr>
        <p:spPr/>
        <p:txBody>
          <a:bodyPr/>
          <a:lstStyle>
            <a:lvl1pPr>
              <a:defRPr sz="1400" b="0"/>
            </a:lvl1pPr>
          </a:lstStyle>
          <a:p>
            <a:r>
              <a:rPr lang="en-US" smtClean="0"/>
              <a:t>University of Wisconsin-Madison</a:t>
            </a:r>
            <a:endParaRPr lang="en-US" dirty="0"/>
          </a:p>
        </p:txBody>
      </p:sp>
      <p:sp>
        <p:nvSpPr>
          <p:cNvPr id="6" name="Slide Number Placeholder 5"/>
          <p:cNvSpPr>
            <a:spLocks noGrp="1"/>
          </p:cNvSpPr>
          <p:nvPr>
            <p:ph type="sldNum" sz="quarter" idx="12"/>
          </p:nvPr>
        </p:nvSpPr>
        <p:spPr/>
        <p:txBody>
          <a:bodyPr/>
          <a:lstStyle>
            <a:lvl1pPr>
              <a:defRPr sz="1400" b="0"/>
            </a:lvl1pPr>
          </a:lstStyle>
          <a:p>
            <a:fld id="{075A24A4-CF14-47C8-A577-9E7712D6C82F}" type="slidenum">
              <a:rPr lang="en-US" smtClean="0"/>
              <a:pPr/>
              <a:t>‹#›</a:t>
            </a:fld>
            <a:endParaRPr lang="en-US" dirty="0"/>
          </a:p>
        </p:txBody>
      </p:sp>
      <p:cxnSp>
        <p:nvCxnSpPr>
          <p:cNvPr id="7" name="Straight Connector 6"/>
          <p:cNvCxnSpPr/>
          <p:nvPr userDrawn="1"/>
        </p:nvCxnSpPr>
        <p:spPr>
          <a:xfrm>
            <a:off x="457200" y="1219200"/>
            <a:ext cx="82296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outerShdw blurRad="38100" dist="25400" dir="2700000" algn="tl" rotWithShape="0">
                    <a:prstClr val="black">
                      <a:alpha val="51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IWMV 2011</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a:p>
        </p:txBody>
      </p:sp>
      <p:sp>
        <p:nvSpPr>
          <p:cNvPr id="6" name="Slide Number Placeholder 5"/>
          <p:cNvSpPr>
            <a:spLocks noGrp="1"/>
          </p:cNvSpPr>
          <p:nvPr>
            <p:ph type="sldNum" sz="quarter" idx="12"/>
          </p:nvPr>
        </p:nvSpPr>
        <p:spPr/>
        <p:txBody>
          <a:bodyPr/>
          <a:lstStyle/>
          <a:p>
            <a:fld id="{075A24A4-CF14-47C8-A577-9E7712D6C8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IWMV 2011</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075A24A4-CF14-47C8-A577-9E7712D6C82F}" type="slidenum">
              <a:rPr lang="en-US" smtClean="0"/>
              <a:pPr/>
              <a:t>‹#›</a:t>
            </a:fld>
            <a:endParaRPr lang="en-US"/>
          </a:p>
        </p:txBody>
      </p:sp>
      <p:cxnSp>
        <p:nvCxnSpPr>
          <p:cNvPr id="8" name="Straight Connector 7"/>
          <p:cNvCxnSpPr/>
          <p:nvPr userDrawn="1"/>
        </p:nvCxnSpPr>
        <p:spPr>
          <a:xfrm>
            <a:off x="457200" y="1219200"/>
            <a:ext cx="82296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1600"/>
            <a:ext cx="4040188" cy="68580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68580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IWMV 2011</a:t>
            </a:r>
            <a:endParaRPr lang="en-US"/>
          </a:p>
        </p:txBody>
      </p:sp>
      <p:sp>
        <p:nvSpPr>
          <p:cNvPr id="8" name="Footer Placeholder 7"/>
          <p:cNvSpPr>
            <a:spLocks noGrp="1"/>
          </p:cNvSpPr>
          <p:nvPr>
            <p:ph type="ftr" sz="quarter" idx="11"/>
          </p:nvPr>
        </p:nvSpPr>
        <p:spPr/>
        <p:txBody>
          <a:bodyPr/>
          <a:lstStyle/>
          <a:p>
            <a:r>
              <a:rPr lang="en-US" smtClean="0"/>
              <a:t>University of Wisconsin-Madison</a:t>
            </a:r>
            <a:endParaRPr lang="en-US"/>
          </a:p>
        </p:txBody>
      </p:sp>
      <p:sp>
        <p:nvSpPr>
          <p:cNvPr id="9" name="Slide Number Placeholder 8"/>
          <p:cNvSpPr>
            <a:spLocks noGrp="1"/>
          </p:cNvSpPr>
          <p:nvPr>
            <p:ph type="sldNum" sz="quarter" idx="12"/>
          </p:nvPr>
        </p:nvSpPr>
        <p:spPr/>
        <p:txBody>
          <a:bodyPr/>
          <a:lstStyle/>
          <a:p>
            <a:fld id="{075A24A4-CF14-47C8-A577-9E7712D6C82F}" type="slidenum">
              <a:rPr lang="en-US" smtClean="0"/>
              <a:pPr/>
              <a:t>‹#›</a:t>
            </a:fld>
            <a:endParaRPr lang="en-US"/>
          </a:p>
        </p:txBody>
      </p:sp>
      <p:cxnSp>
        <p:nvCxnSpPr>
          <p:cNvPr id="10" name="Straight Connector 9"/>
          <p:cNvCxnSpPr/>
          <p:nvPr userDrawn="1"/>
        </p:nvCxnSpPr>
        <p:spPr>
          <a:xfrm>
            <a:off x="457200" y="1219200"/>
            <a:ext cx="82296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00" y="2057400"/>
            <a:ext cx="403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648200" y="2057400"/>
            <a:ext cx="40386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IWMV 2011</a:t>
            </a:r>
            <a:endParaRPr lang="en-US"/>
          </a:p>
        </p:txBody>
      </p:sp>
      <p:sp>
        <p:nvSpPr>
          <p:cNvPr id="4" name="Footer Placeholder 3"/>
          <p:cNvSpPr>
            <a:spLocks noGrp="1"/>
          </p:cNvSpPr>
          <p:nvPr>
            <p:ph type="ftr" sz="quarter" idx="11"/>
          </p:nvPr>
        </p:nvSpPr>
        <p:spPr/>
        <p:txBody>
          <a:bodyPr/>
          <a:lstStyle/>
          <a:p>
            <a:r>
              <a:rPr lang="en-US" smtClean="0"/>
              <a:t>University of Wisconsin-Madison</a:t>
            </a:r>
            <a:endParaRPr lang="en-US"/>
          </a:p>
        </p:txBody>
      </p:sp>
      <p:sp>
        <p:nvSpPr>
          <p:cNvPr id="5" name="Slide Number Placeholder 4"/>
          <p:cNvSpPr>
            <a:spLocks noGrp="1"/>
          </p:cNvSpPr>
          <p:nvPr>
            <p:ph type="sldNum" sz="quarter" idx="12"/>
          </p:nvPr>
        </p:nvSpPr>
        <p:spPr/>
        <p:txBody>
          <a:bodyPr/>
          <a:lstStyle/>
          <a:p>
            <a:fld id="{075A24A4-CF14-47C8-A577-9E7712D6C82F}" type="slidenum">
              <a:rPr lang="en-US" smtClean="0"/>
              <a:pPr/>
              <a:t>‹#›</a:t>
            </a:fld>
            <a:endParaRPr lang="en-US"/>
          </a:p>
        </p:txBody>
      </p:sp>
      <p:cxnSp>
        <p:nvCxnSpPr>
          <p:cNvPr id="6" name="Straight Connector 5"/>
          <p:cNvCxnSpPr/>
          <p:nvPr userDrawn="1"/>
        </p:nvCxnSpPr>
        <p:spPr>
          <a:xfrm>
            <a:off x="457200" y="1219200"/>
            <a:ext cx="82296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IWMV 2011</a:t>
            </a:r>
            <a:endParaRPr lang="en-US"/>
          </a:p>
        </p:txBody>
      </p:sp>
      <p:sp>
        <p:nvSpPr>
          <p:cNvPr id="3" name="Footer Placeholder 2"/>
          <p:cNvSpPr>
            <a:spLocks noGrp="1"/>
          </p:cNvSpPr>
          <p:nvPr>
            <p:ph type="ftr" sz="quarter" idx="11"/>
          </p:nvPr>
        </p:nvSpPr>
        <p:spPr/>
        <p:txBody>
          <a:bodyPr/>
          <a:lstStyle/>
          <a:p>
            <a:r>
              <a:rPr lang="en-US" smtClean="0"/>
              <a:t>University of Wisconsin-Madison</a:t>
            </a:r>
            <a:endParaRPr lang="en-US"/>
          </a:p>
        </p:txBody>
      </p:sp>
      <p:sp>
        <p:nvSpPr>
          <p:cNvPr id="4" name="Slide Number Placeholder 3"/>
          <p:cNvSpPr>
            <a:spLocks noGrp="1"/>
          </p:cNvSpPr>
          <p:nvPr>
            <p:ph type="sldNum" sz="quarter" idx="12"/>
          </p:nvPr>
        </p:nvSpPr>
        <p:spPr/>
        <p:txBody>
          <a:bodyPr/>
          <a:lstStyle/>
          <a:p>
            <a:fld id="{075A24A4-CF14-47C8-A577-9E7712D6C8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IWMV 2011</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075A24A4-CF14-47C8-A577-9E7712D6C82F}" type="slidenum">
              <a:rPr lang="en-US" smtClean="0"/>
              <a:pPr/>
              <a:t>‹#›</a:t>
            </a:fld>
            <a:endParaRPr lang="en-US"/>
          </a:p>
        </p:txBody>
      </p:sp>
      <p:cxnSp>
        <p:nvCxnSpPr>
          <p:cNvPr id="8" name="Straight Connector 7"/>
          <p:cNvCxnSpPr/>
          <p:nvPr userDrawn="1"/>
        </p:nvCxnSpPr>
        <p:spPr>
          <a:xfrm>
            <a:off x="457200" y="1447800"/>
            <a:ext cx="29718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IWMV 2011</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a:p>
        </p:txBody>
      </p:sp>
      <p:sp>
        <p:nvSpPr>
          <p:cNvPr id="7" name="Slide Number Placeholder 6"/>
          <p:cNvSpPr>
            <a:spLocks noGrp="1"/>
          </p:cNvSpPr>
          <p:nvPr>
            <p:ph type="sldNum" sz="quarter" idx="12"/>
          </p:nvPr>
        </p:nvSpPr>
        <p:spPr/>
        <p:txBody>
          <a:bodyPr/>
          <a:lstStyle/>
          <a:p>
            <a:fld id="{075A24A4-CF14-47C8-A577-9E7712D6C8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B1B1B"/>
            </a:gs>
            <a:gs pos="50000">
              <a:srgbClr val="343434"/>
            </a:gs>
            <a:gs pos="100000">
              <a:srgbClr val="474747"/>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IWMV 2011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Wisconsin-Madison</a:t>
            </a:r>
            <a:endParaRPr lang="en-US" dirty="0"/>
          </a:p>
        </p:txBody>
      </p:sp>
      <p:sp>
        <p:nvSpPr>
          <p:cNvPr id="6" name="Slide Number Placeholder 5"/>
          <p:cNvSpPr>
            <a:spLocks noGrp="1"/>
          </p:cNvSpPr>
          <p:nvPr>
            <p:ph type="sldNum" sz="quarter" idx="4"/>
          </p:nvPr>
        </p:nvSpPr>
        <p:spPr>
          <a:xfrm>
            <a:off x="6241690" y="6356350"/>
            <a:ext cx="244511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University of Wisconsin–Madison</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4400" kern="1200">
          <a:solidFill>
            <a:schemeClr val="accent3"/>
          </a:solidFill>
          <a:effectLst>
            <a:outerShdw blurRad="50800" dist="50800" dir="2700000" algn="tl" rotWithShape="0">
              <a:prstClr val="black">
                <a:alpha val="7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effectLst>
            <a:outerShdw blurRad="38100" dist="25400" dir="2700000" algn="tl" rotWithShape="0">
              <a:prstClr val="black">
                <a:alpha val="60000"/>
              </a:prst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effectLst>
            <a:outerShdw blurRad="38100" dist="25400" dir="2700000" algn="tl" rotWithShape="0">
              <a:prstClr val="black">
                <a:alpha val="60000"/>
              </a:prst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effectLst>
            <a:outerShdw blurRad="25400" dist="25400" dir="2700000" algn="tl" rotWithShape="0">
              <a:prstClr val="black">
                <a:alpha val="60000"/>
              </a:prst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effectLst>
            <a:outerShdw blurRad="25400" dist="25400" dir="2700000" algn="tl" rotWithShape="0">
              <a:prstClr val="black">
                <a:alpha val="60000"/>
              </a:prst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effectLst>
            <a:outerShdw blurRad="25400" dist="25400" dir="2700000" algn="tl" rotWithShape="0">
              <a:prstClr val="black">
                <a:alpha val="6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4.xml"/><Relationship Id="rId7" Type="http://schemas.openxmlformats.org/officeDocument/2006/relationships/notesSlide" Target="../notesSlides/notesSlide13.xml"/><Relationship Id="rId12"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11" Type="http://schemas.openxmlformats.org/officeDocument/2006/relationships/image" Target="../media/image26.png"/><Relationship Id="rId5" Type="http://schemas.openxmlformats.org/officeDocument/2006/relationships/tags" Target="../tags/tag6.xml"/><Relationship Id="rId10" Type="http://schemas.openxmlformats.org/officeDocument/2006/relationships/image" Target="../media/image25.png"/><Relationship Id="rId4" Type="http://schemas.openxmlformats.org/officeDocument/2006/relationships/tags" Target="../tags/tag5.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slideLayout" Target="../slideLayouts/slideLayout2.xml"/><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tags" Target="../tags/tag10.xml"/><Relationship Id="rId16" Type="http://schemas.openxmlformats.org/officeDocument/2006/relationships/image" Target="../media/image40.png"/><Relationship Id="rId1" Type="http://schemas.openxmlformats.org/officeDocument/2006/relationships/tags" Target="../tags/tag9.xml"/><Relationship Id="rId6" Type="http://schemas.openxmlformats.org/officeDocument/2006/relationships/image" Target="../media/image31.png"/><Relationship Id="rId11" Type="http://schemas.openxmlformats.org/officeDocument/2006/relationships/image" Target="../media/image16.png"/><Relationship Id="rId5" Type="http://schemas.openxmlformats.org/officeDocument/2006/relationships/image" Target="../media/image30.png"/><Relationship Id="rId15" Type="http://schemas.openxmlformats.org/officeDocument/2006/relationships/image" Target="../media/image39.png"/><Relationship Id="rId10" Type="http://schemas.openxmlformats.org/officeDocument/2006/relationships/image" Target="../media/image35.png"/><Relationship Id="rId4" Type="http://schemas.openxmlformats.org/officeDocument/2006/relationships/notesSlide" Target="../notesSlides/notesSlide15.xml"/><Relationship Id="rId9" Type="http://schemas.openxmlformats.org/officeDocument/2006/relationships/image" Target="../media/image34.pn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file:///C:\Users\Travis\Documents\Research\IWMV\Presentation\compare.mp4" TargetMode="Externa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Users\Travis\Documents\Research\IWMV\Presentation\autoexpo.mp4"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4050"/>
            <a:ext cx="7772400" cy="1470025"/>
          </a:xfrm>
        </p:spPr>
        <p:txBody>
          <a:bodyPr/>
          <a:lstStyle/>
          <a:p>
            <a:r>
              <a:rPr lang="en-US" dirty="0" smtClean="0"/>
              <a:t>High-quality Video Denoising for Motion-based Exposure Control</a:t>
            </a:r>
            <a:endParaRPr lang="en-US" dirty="0"/>
          </a:p>
        </p:txBody>
      </p:sp>
      <p:sp>
        <p:nvSpPr>
          <p:cNvPr id="3" name="Subtitle 2"/>
          <p:cNvSpPr>
            <a:spLocks noGrp="1"/>
          </p:cNvSpPr>
          <p:nvPr>
            <p:ph type="subTitle" idx="1"/>
          </p:nvPr>
        </p:nvSpPr>
        <p:spPr>
          <a:xfrm>
            <a:off x="1219200" y="4524374"/>
            <a:ext cx="6705600" cy="1866901"/>
          </a:xfrm>
        </p:spPr>
        <p:txBody>
          <a:bodyPr>
            <a:normAutofit/>
          </a:bodyPr>
          <a:lstStyle/>
          <a:p>
            <a:pPr>
              <a:spcAft>
                <a:spcPts val="1200"/>
              </a:spcAft>
            </a:pPr>
            <a:r>
              <a:rPr lang="en-US" sz="2800" dirty="0" smtClean="0"/>
              <a:t>Travis Portz, Li Zhang, and Hongrui Jiang</a:t>
            </a:r>
          </a:p>
          <a:p>
            <a:pPr>
              <a:spcAft>
                <a:spcPts val="1200"/>
              </a:spcAft>
            </a:pPr>
            <a:r>
              <a:rPr lang="en-US" sz="2400" dirty="0" smtClean="0"/>
              <a:t>University of Wisconsin–Madison</a:t>
            </a:r>
          </a:p>
          <a:p>
            <a:r>
              <a:rPr lang="en-US" sz="2400" dirty="0" smtClean="0"/>
              <a:t>Presented by Brandon M. Smith</a:t>
            </a:r>
            <a:endParaRPr lang="en-US" sz="2400" dirty="0"/>
          </a:p>
        </p:txBody>
      </p:sp>
      <p:grpSp>
        <p:nvGrpSpPr>
          <p:cNvPr id="8" name="Group 7"/>
          <p:cNvGrpSpPr/>
          <p:nvPr/>
        </p:nvGrpSpPr>
        <p:grpSpPr>
          <a:xfrm>
            <a:off x="1928813" y="2947987"/>
            <a:ext cx="5286374" cy="1390650"/>
            <a:chOff x="1752601" y="2300287"/>
            <a:chExt cx="5286374" cy="1390650"/>
          </a:xfrm>
        </p:grpSpPr>
        <p:pic>
          <p:nvPicPr>
            <p:cNvPr id="4098" name="Picture 2"/>
            <p:cNvPicPr>
              <a:picLocks noChangeAspect="1" noChangeArrowheads="1"/>
            </p:cNvPicPr>
            <p:nvPr/>
          </p:nvPicPr>
          <p:blipFill>
            <a:blip r:embed="rId3" cstate="print"/>
            <a:srcRect l="4966" r="2556"/>
            <a:stretch>
              <a:fillRect/>
            </a:stretch>
          </p:blipFill>
          <p:spPr bwMode="auto">
            <a:xfrm>
              <a:off x="3828660" y="2302669"/>
              <a:ext cx="1419225" cy="1385887"/>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b="2666"/>
            <a:stretch>
              <a:fillRect/>
            </a:stretch>
          </p:blipFill>
          <p:spPr bwMode="auto">
            <a:xfrm>
              <a:off x="6086475" y="2300287"/>
              <a:ext cx="952500" cy="139065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b="17327"/>
            <a:stretch>
              <a:fillRect/>
            </a:stretch>
          </p:blipFill>
          <p:spPr bwMode="auto">
            <a:xfrm>
              <a:off x="1752601" y="2305050"/>
              <a:ext cx="1237468" cy="1381125"/>
            </a:xfrm>
            <a:prstGeom prst="rect">
              <a:avLst/>
            </a:prstGeom>
            <a:noFill/>
            <a:ln w="9525">
              <a:noFill/>
              <a:miter lim="800000"/>
              <a:headEnd/>
              <a:tailEnd/>
            </a:ln>
          </p:spPr>
        </p:pic>
      </p:grpSp>
      <p:sp>
        <p:nvSpPr>
          <p:cNvPr id="9" name="TextBox 8"/>
          <p:cNvSpPr txBox="1"/>
          <p:nvPr/>
        </p:nvSpPr>
        <p:spPr>
          <a:xfrm>
            <a:off x="975743" y="2209800"/>
            <a:ext cx="7192515" cy="523220"/>
          </a:xfrm>
          <a:prstGeom prst="rect">
            <a:avLst/>
          </a:prstGeom>
          <a:noFill/>
        </p:spPr>
        <p:txBody>
          <a:bodyPr wrap="square" rtlCol="0">
            <a:spAutoFit/>
          </a:bodyPr>
          <a:lstStyle/>
          <a:p>
            <a:pPr algn="ctr"/>
            <a:r>
              <a:rPr lang="en-US" sz="2800" dirty="0" smtClean="0"/>
              <a:t>IWMV 2011</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Text Placeholder 2"/>
          <p:cNvSpPr>
            <a:spLocks noGrp="1"/>
          </p:cNvSpPr>
          <p:nvPr>
            <p:ph type="body" idx="1"/>
          </p:nvPr>
        </p:nvSpPr>
        <p:spPr/>
        <p:txBody>
          <a:bodyPr/>
          <a:lstStyle/>
          <a:p>
            <a:r>
              <a:rPr lang="en-US" dirty="0" smtClean="0"/>
              <a:t>Spatial Methods</a:t>
            </a:r>
            <a:endParaRPr lang="en-US" dirty="0"/>
          </a:p>
        </p:txBody>
      </p:sp>
      <p:sp>
        <p:nvSpPr>
          <p:cNvPr id="4" name="Content Placeholder 3"/>
          <p:cNvSpPr>
            <a:spLocks noGrp="1"/>
          </p:cNvSpPr>
          <p:nvPr>
            <p:ph sz="half" idx="2"/>
          </p:nvPr>
        </p:nvSpPr>
        <p:spPr>
          <a:xfrm>
            <a:off x="457200" y="2174875"/>
            <a:ext cx="4040188" cy="2216150"/>
          </a:xfrm>
        </p:spPr>
        <p:txBody>
          <a:bodyPr/>
          <a:lstStyle/>
          <a:p>
            <a:pPr marL="285750" indent="-285750">
              <a:buNone/>
            </a:pPr>
            <a:r>
              <a:rPr lang="en-US" dirty="0" smtClean="0">
                <a:latin typeface="Cambria Math" pitchFamily="18" charset="0"/>
                <a:ea typeface="Cambria Math" pitchFamily="18" charset="0"/>
              </a:rPr>
              <a:t>+</a:t>
            </a:r>
            <a:r>
              <a:rPr lang="en-US" dirty="0" smtClean="0"/>
              <a:t> Abundant locally similar structure</a:t>
            </a:r>
          </a:p>
          <a:p>
            <a:pPr marL="285750" indent="-285750">
              <a:buNone/>
            </a:pPr>
            <a:r>
              <a:rPr lang="en-US" dirty="0" smtClean="0">
                <a:latin typeface="Cambria Math" pitchFamily="18" charset="0"/>
                <a:ea typeface="Cambria Math" pitchFamily="18" charset="0"/>
              </a:rPr>
              <a:t>−</a:t>
            </a:r>
            <a:r>
              <a:rPr lang="en-US" dirty="0" smtClean="0"/>
              <a:t> Unique local patches</a:t>
            </a:r>
            <a:endParaRPr lang="en-US" dirty="0"/>
          </a:p>
        </p:txBody>
      </p:sp>
      <p:sp>
        <p:nvSpPr>
          <p:cNvPr id="5" name="Text Placeholder 4"/>
          <p:cNvSpPr>
            <a:spLocks noGrp="1"/>
          </p:cNvSpPr>
          <p:nvPr>
            <p:ph type="body" sz="quarter" idx="3"/>
          </p:nvPr>
        </p:nvSpPr>
        <p:spPr/>
        <p:txBody>
          <a:bodyPr/>
          <a:lstStyle/>
          <a:p>
            <a:r>
              <a:rPr lang="en-US" dirty="0" smtClean="0"/>
              <a:t>Motion-compensated Filtering</a:t>
            </a:r>
            <a:endParaRPr lang="en-US" dirty="0"/>
          </a:p>
        </p:txBody>
      </p:sp>
      <p:sp>
        <p:nvSpPr>
          <p:cNvPr id="6" name="Content Placeholder 5"/>
          <p:cNvSpPr>
            <a:spLocks noGrp="1"/>
          </p:cNvSpPr>
          <p:nvPr>
            <p:ph sz="quarter" idx="4"/>
          </p:nvPr>
        </p:nvSpPr>
        <p:spPr>
          <a:xfrm>
            <a:off x="4645025" y="2174875"/>
            <a:ext cx="4041775" cy="2511425"/>
          </a:xfrm>
        </p:spPr>
        <p:txBody>
          <a:bodyPr/>
          <a:lstStyle/>
          <a:p>
            <a:pPr marL="285750" indent="-285750">
              <a:buNone/>
            </a:pPr>
            <a:r>
              <a:rPr lang="en-US" dirty="0" smtClean="0">
                <a:latin typeface="Cambria Math" pitchFamily="18" charset="0"/>
                <a:ea typeface="Cambria Math" pitchFamily="18" charset="0"/>
              </a:rPr>
              <a:t>+</a:t>
            </a:r>
            <a:r>
              <a:rPr lang="en-US" dirty="0" smtClean="0"/>
              <a:t> Unique local patches</a:t>
            </a:r>
          </a:p>
          <a:p>
            <a:pPr marL="685800" lvl="1">
              <a:buFont typeface="Arial" pitchFamily="34" charset="0"/>
              <a:buChar char="+"/>
            </a:pPr>
            <a:r>
              <a:rPr lang="en-US" dirty="0" smtClean="0"/>
              <a:t>Reliable motion estimation</a:t>
            </a:r>
          </a:p>
          <a:p>
            <a:pPr marL="285750" indent="-285750">
              <a:buNone/>
            </a:pPr>
            <a:r>
              <a:rPr lang="en-US" dirty="0" smtClean="0">
                <a:latin typeface="Cambria Math" pitchFamily="18" charset="0"/>
                <a:ea typeface="Cambria Math" pitchFamily="18" charset="0"/>
              </a:rPr>
              <a:t>−</a:t>
            </a:r>
            <a:r>
              <a:rPr lang="en-US" dirty="0" smtClean="0"/>
              <a:t> Abundant locally similar structure</a:t>
            </a:r>
          </a:p>
          <a:p>
            <a:pPr marL="685800" lvl="1"/>
            <a:r>
              <a:rPr lang="en-US" dirty="0" smtClean="0"/>
              <a:t>Unreliable motion estimation</a:t>
            </a:r>
          </a:p>
          <a:p>
            <a:pPr>
              <a:buNone/>
            </a:pPr>
            <a:endParaRPr lang="en-US" dirty="0"/>
          </a:p>
        </p:txBody>
      </p:sp>
      <p:sp>
        <p:nvSpPr>
          <p:cNvPr id="7" name="Date Placeholder 6"/>
          <p:cNvSpPr>
            <a:spLocks noGrp="1"/>
          </p:cNvSpPr>
          <p:nvPr>
            <p:ph type="dt" sz="half" idx="10"/>
          </p:nvPr>
        </p:nvSpPr>
        <p:spPr/>
        <p:txBody>
          <a:bodyPr/>
          <a:lstStyle/>
          <a:p>
            <a:r>
              <a:rPr lang="en-US" smtClean="0"/>
              <a:t>IWMV 2011</a:t>
            </a:r>
            <a:endParaRPr lang="en-US"/>
          </a:p>
        </p:txBody>
      </p:sp>
      <p:sp>
        <p:nvSpPr>
          <p:cNvPr id="8" name="Footer Placeholder 7"/>
          <p:cNvSpPr>
            <a:spLocks noGrp="1"/>
          </p:cNvSpPr>
          <p:nvPr>
            <p:ph type="ftr" sz="quarter" idx="11"/>
          </p:nvPr>
        </p:nvSpPr>
        <p:spPr/>
        <p:txBody>
          <a:bodyPr/>
          <a:lstStyle/>
          <a:p>
            <a:r>
              <a:rPr lang="en-US" smtClean="0"/>
              <a:t>University of Wisconsin-Madison</a:t>
            </a:r>
            <a:endParaRPr lang="en-US"/>
          </a:p>
        </p:txBody>
      </p:sp>
      <p:sp>
        <p:nvSpPr>
          <p:cNvPr id="9" name="Slide Number Placeholder 8"/>
          <p:cNvSpPr>
            <a:spLocks noGrp="1"/>
          </p:cNvSpPr>
          <p:nvPr>
            <p:ph type="sldNum" sz="quarter" idx="12"/>
          </p:nvPr>
        </p:nvSpPr>
        <p:spPr/>
        <p:txBody>
          <a:bodyPr/>
          <a:lstStyle/>
          <a:p>
            <a:fld id="{075A24A4-CF14-47C8-A577-9E7712D6C82F}" type="slidenum">
              <a:rPr lang="en-US" smtClean="0"/>
              <a:pPr/>
              <a:t>10</a:t>
            </a:fld>
            <a:endParaRPr lang="en-US"/>
          </a:p>
        </p:txBody>
      </p:sp>
      <p:sp>
        <p:nvSpPr>
          <p:cNvPr id="14" name="Rectangle 13"/>
          <p:cNvSpPr/>
          <p:nvPr/>
        </p:nvSpPr>
        <p:spPr>
          <a:xfrm>
            <a:off x="452477" y="5006459"/>
            <a:ext cx="8234323" cy="954107"/>
          </a:xfrm>
          <a:prstGeom prst="rect">
            <a:avLst/>
          </a:prstGeom>
        </p:spPr>
        <p:txBody>
          <a:bodyPr wrap="square">
            <a:spAutoFit/>
          </a:bodyPr>
          <a:lstStyle/>
          <a:p>
            <a:pPr marL="342900" indent="-342900">
              <a:buFont typeface="Arial" pitchFamily="34" charset="0"/>
              <a:buChar char="•"/>
            </a:pPr>
            <a:r>
              <a:rPr lang="en-US" sz="2800" dirty="0" smtClean="0"/>
              <a:t>Combine spatial and motion-compensated (temporal) denoising based on reliability of flow</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Denoising</a:t>
            </a:r>
            <a:endParaRPr lang="en-US" dirty="0"/>
          </a:p>
        </p:txBody>
      </p:sp>
      <p:sp>
        <p:nvSpPr>
          <p:cNvPr id="3" name="Content Placeholder 2"/>
          <p:cNvSpPr>
            <a:spLocks noGrp="1"/>
          </p:cNvSpPr>
          <p:nvPr>
            <p:ph idx="1"/>
          </p:nvPr>
        </p:nvSpPr>
        <p:spPr/>
        <p:txBody>
          <a:bodyPr>
            <a:normAutofit/>
          </a:bodyPr>
          <a:lstStyle/>
          <a:p>
            <a:r>
              <a:rPr lang="en-US" dirty="0" smtClean="0"/>
              <a:t>Filter along optical flow</a:t>
            </a:r>
          </a:p>
          <a:p>
            <a:pPr lvl="1"/>
            <a:r>
              <a:rPr lang="en-US" dirty="0" smtClean="0"/>
              <a:t>Temporal window of ±H frames</a:t>
            </a:r>
          </a:p>
          <a:p>
            <a:pPr lvl="1"/>
            <a:r>
              <a:rPr lang="en-US" dirty="0" smtClean="0"/>
              <a:t>Hierarchical block matching</a:t>
            </a:r>
            <a:br>
              <a:rPr lang="en-US" dirty="0" smtClean="0"/>
            </a:br>
            <a:r>
              <a:rPr lang="en-US" dirty="0" smtClean="0"/>
              <a:t>to handle large displacements</a:t>
            </a:r>
          </a:p>
          <a:p>
            <a:r>
              <a:rPr lang="en-US" dirty="0" smtClean="0"/>
              <a:t>Not all flows are reliable</a:t>
            </a:r>
          </a:p>
          <a:p>
            <a:pPr lvl="1"/>
            <a:r>
              <a:rPr lang="en-US" dirty="0" smtClean="0"/>
              <a:t>Pixels from unreliable flows</a:t>
            </a:r>
            <a:br>
              <a:rPr lang="en-US" dirty="0" smtClean="0"/>
            </a:br>
            <a:r>
              <a:rPr lang="en-US" dirty="0" smtClean="0"/>
              <a:t>will degrade results</a:t>
            </a:r>
          </a:p>
          <a:p>
            <a:pPr lvl="1"/>
            <a:r>
              <a:rPr lang="en-US" dirty="0" smtClean="0"/>
              <a:t>Solution: detect unreliable flows</a:t>
            </a:r>
            <a:br>
              <a:rPr lang="en-US" dirty="0" smtClean="0"/>
            </a:br>
            <a:r>
              <a:rPr lang="en-US" dirty="0" smtClean="0"/>
              <a:t>and exclude them from filter</a:t>
            </a:r>
          </a:p>
        </p:txBody>
      </p:sp>
      <p:sp>
        <p:nvSpPr>
          <p:cNvPr id="4" name="Slide Number Placeholder 3"/>
          <p:cNvSpPr>
            <a:spLocks noGrp="1"/>
          </p:cNvSpPr>
          <p:nvPr>
            <p:ph type="sldNum" sz="quarter" idx="12"/>
          </p:nvPr>
        </p:nvSpPr>
        <p:spPr/>
        <p:txBody>
          <a:bodyPr/>
          <a:lstStyle/>
          <a:p>
            <a:fld id="{075A24A4-CF14-47C8-A577-9E7712D6C82F}" type="slidenum">
              <a:rPr lang="en-US" smtClean="0"/>
              <a:pPr/>
              <a:t>11</a:t>
            </a:fld>
            <a:endParaRPr lang="en-US" dirty="0"/>
          </a:p>
        </p:txBody>
      </p:sp>
      <p:sp>
        <p:nvSpPr>
          <p:cNvPr id="5" name="Date Placeholder 4"/>
          <p:cNvSpPr>
            <a:spLocks noGrp="1"/>
          </p:cNvSpPr>
          <p:nvPr>
            <p:ph type="dt" sz="half" idx="10"/>
          </p:nvPr>
        </p:nvSpPr>
        <p:spPr/>
        <p:txBody>
          <a:bodyPr/>
          <a:lstStyle/>
          <a:p>
            <a:r>
              <a:rPr lang="en-US" smtClean="0"/>
              <a:t>IWMV 2011</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dirty="0"/>
          </a:p>
        </p:txBody>
      </p:sp>
      <p:pic>
        <p:nvPicPr>
          <p:cNvPr id="7" name="Picture 6" descr="flow-19-18.png"/>
          <p:cNvPicPr>
            <a:picLocks noChangeAspect="1"/>
          </p:cNvPicPr>
          <p:nvPr/>
        </p:nvPicPr>
        <p:blipFill>
          <a:blip r:embed="rId3" cstate="print"/>
          <a:stretch>
            <a:fillRect/>
          </a:stretch>
        </p:blipFill>
        <p:spPr>
          <a:xfrm>
            <a:off x="6181726" y="4539986"/>
            <a:ext cx="1775090" cy="1775090"/>
          </a:xfrm>
          <a:prstGeom prst="rect">
            <a:avLst/>
          </a:prstGeom>
        </p:spPr>
      </p:pic>
      <p:grpSp>
        <p:nvGrpSpPr>
          <p:cNvPr id="26" name="Group 25"/>
          <p:cNvGrpSpPr/>
          <p:nvPr/>
        </p:nvGrpSpPr>
        <p:grpSpPr>
          <a:xfrm>
            <a:off x="5953126" y="1595438"/>
            <a:ext cx="2971720" cy="1262061"/>
            <a:chOff x="5953126" y="1595438"/>
            <a:chExt cx="2971720" cy="1262061"/>
          </a:xfrm>
        </p:grpSpPr>
        <p:grpSp>
          <p:nvGrpSpPr>
            <p:cNvPr id="12" name="Group 11"/>
            <p:cNvGrpSpPr/>
            <p:nvPr/>
          </p:nvGrpSpPr>
          <p:grpSpPr>
            <a:xfrm>
              <a:off x="5953126" y="1952624"/>
              <a:ext cx="1495345" cy="904875"/>
              <a:chOff x="5915025" y="2085975"/>
              <a:chExt cx="1857375" cy="1123950"/>
            </a:xfrm>
          </p:grpSpPr>
          <p:sp>
            <p:nvSpPr>
              <p:cNvPr id="8" name="Freeform 7"/>
              <p:cNvSpPr/>
              <p:nvPr/>
            </p:nvSpPr>
            <p:spPr>
              <a:xfrm>
                <a:off x="5915025" y="2438400"/>
                <a:ext cx="1857375" cy="771525"/>
              </a:xfrm>
              <a:custGeom>
                <a:avLst/>
                <a:gdLst>
                  <a:gd name="connsiteX0" fmla="*/ 0 w 1295400"/>
                  <a:gd name="connsiteY0" fmla="*/ 0 h 1038225"/>
                  <a:gd name="connsiteX1" fmla="*/ 1295400 w 1295400"/>
                  <a:gd name="connsiteY1" fmla="*/ 0 h 1038225"/>
                  <a:gd name="connsiteX2" fmla="*/ 1295400 w 1295400"/>
                  <a:gd name="connsiteY2" fmla="*/ 1038225 h 1038225"/>
                  <a:gd name="connsiteX3" fmla="*/ 0 w 1295400"/>
                  <a:gd name="connsiteY3" fmla="*/ 1038225 h 1038225"/>
                  <a:gd name="connsiteX4" fmla="*/ 0 w 1295400"/>
                  <a:gd name="connsiteY4" fmla="*/ 0 h 1038225"/>
                  <a:gd name="connsiteX0" fmla="*/ 0 w 1857375"/>
                  <a:gd name="connsiteY0" fmla="*/ 0 h 1038225"/>
                  <a:gd name="connsiteX1" fmla="*/ 1857375 w 1857375"/>
                  <a:gd name="connsiteY1" fmla="*/ 285750 h 1038225"/>
                  <a:gd name="connsiteX2" fmla="*/ 1295400 w 1857375"/>
                  <a:gd name="connsiteY2" fmla="*/ 1038225 h 1038225"/>
                  <a:gd name="connsiteX3" fmla="*/ 0 w 1857375"/>
                  <a:gd name="connsiteY3" fmla="*/ 1038225 h 1038225"/>
                  <a:gd name="connsiteX4" fmla="*/ 0 w 1857375"/>
                  <a:gd name="connsiteY4" fmla="*/ 0 h 1038225"/>
                  <a:gd name="connsiteX0" fmla="*/ 504825 w 1857375"/>
                  <a:gd name="connsiteY0" fmla="*/ 0 h 771525"/>
                  <a:gd name="connsiteX1" fmla="*/ 1857375 w 1857375"/>
                  <a:gd name="connsiteY1" fmla="*/ 19050 h 771525"/>
                  <a:gd name="connsiteX2" fmla="*/ 1295400 w 1857375"/>
                  <a:gd name="connsiteY2" fmla="*/ 771525 h 771525"/>
                  <a:gd name="connsiteX3" fmla="*/ 0 w 1857375"/>
                  <a:gd name="connsiteY3" fmla="*/ 771525 h 771525"/>
                  <a:gd name="connsiteX4" fmla="*/ 504825 w 1857375"/>
                  <a:gd name="connsiteY4" fmla="*/ 0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771525">
                    <a:moveTo>
                      <a:pt x="504825" y="0"/>
                    </a:moveTo>
                    <a:lnTo>
                      <a:pt x="1857375" y="19050"/>
                    </a:lnTo>
                    <a:lnTo>
                      <a:pt x="1295400" y="771525"/>
                    </a:lnTo>
                    <a:lnTo>
                      <a:pt x="0" y="771525"/>
                    </a:lnTo>
                    <a:lnTo>
                      <a:pt x="504825" y="0"/>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972175" y="2333625"/>
                <a:ext cx="1513417" cy="628650"/>
              </a:xfrm>
              <a:custGeom>
                <a:avLst/>
                <a:gdLst>
                  <a:gd name="connsiteX0" fmla="*/ 0 w 1295400"/>
                  <a:gd name="connsiteY0" fmla="*/ 0 h 1038225"/>
                  <a:gd name="connsiteX1" fmla="*/ 1295400 w 1295400"/>
                  <a:gd name="connsiteY1" fmla="*/ 0 h 1038225"/>
                  <a:gd name="connsiteX2" fmla="*/ 1295400 w 1295400"/>
                  <a:gd name="connsiteY2" fmla="*/ 1038225 h 1038225"/>
                  <a:gd name="connsiteX3" fmla="*/ 0 w 1295400"/>
                  <a:gd name="connsiteY3" fmla="*/ 1038225 h 1038225"/>
                  <a:gd name="connsiteX4" fmla="*/ 0 w 1295400"/>
                  <a:gd name="connsiteY4" fmla="*/ 0 h 1038225"/>
                  <a:gd name="connsiteX0" fmla="*/ 0 w 1857375"/>
                  <a:gd name="connsiteY0" fmla="*/ 0 h 1038225"/>
                  <a:gd name="connsiteX1" fmla="*/ 1857375 w 1857375"/>
                  <a:gd name="connsiteY1" fmla="*/ 285750 h 1038225"/>
                  <a:gd name="connsiteX2" fmla="*/ 1295400 w 1857375"/>
                  <a:gd name="connsiteY2" fmla="*/ 1038225 h 1038225"/>
                  <a:gd name="connsiteX3" fmla="*/ 0 w 1857375"/>
                  <a:gd name="connsiteY3" fmla="*/ 1038225 h 1038225"/>
                  <a:gd name="connsiteX4" fmla="*/ 0 w 1857375"/>
                  <a:gd name="connsiteY4" fmla="*/ 0 h 1038225"/>
                  <a:gd name="connsiteX0" fmla="*/ 504825 w 1857375"/>
                  <a:gd name="connsiteY0" fmla="*/ 0 h 771525"/>
                  <a:gd name="connsiteX1" fmla="*/ 1857375 w 1857375"/>
                  <a:gd name="connsiteY1" fmla="*/ 19050 h 771525"/>
                  <a:gd name="connsiteX2" fmla="*/ 1295400 w 1857375"/>
                  <a:gd name="connsiteY2" fmla="*/ 771525 h 771525"/>
                  <a:gd name="connsiteX3" fmla="*/ 0 w 1857375"/>
                  <a:gd name="connsiteY3" fmla="*/ 771525 h 771525"/>
                  <a:gd name="connsiteX4" fmla="*/ 504825 w 1857375"/>
                  <a:gd name="connsiteY4" fmla="*/ 0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771525">
                    <a:moveTo>
                      <a:pt x="504825" y="0"/>
                    </a:moveTo>
                    <a:lnTo>
                      <a:pt x="1857375" y="19050"/>
                    </a:lnTo>
                    <a:lnTo>
                      <a:pt x="1295400" y="771525"/>
                    </a:lnTo>
                    <a:lnTo>
                      <a:pt x="0" y="771525"/>
                    </a:lnTo>
                    <a:lnTo>
                      <a:pt x="504825" y="0"/>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038850" y="2200275"/>
                <a:ext cx="1192389" cy="495300"/>
              </a:xfrm>
              <a:custGeom>
                <a:avLst/>
                <a:gdLst>
                  <a:gd name="connsiteX0" fmla="*/ 0 w 1295400"/>
                  <a:gd name="connsiteY0" fmla="*/ 0 h 1038225"/>
                  <a:gd name="connsiteX1" fmla="*/ 1295400 w 1295400"/>
                  <a:gd name="connsiteY1" fmla="*/ 0 h 1038225"/>
                  <a:gd name="connsiteX2" fmla="*/ 1295400 w 1295400"/>
                  <a:gd name="connsiteY2" fmla="*/ 1038225 h 1038225"/>
                  <a:gd name="connsiteX3" fmla="*/ 0 w 1295400"/>
                  <a:gd name="connsiteY3" fmla="*/ 1038225 h 1038225"/>
                  <a:gd name="connsiteX4" fmla="*/ 0 w 1295400"/>
                  <a:gd name="connsiteY4" fmla="*/ 0 h 1038225"/>
                  <a:gd name="connsiteX0" fmla="*/ 0 w 1857375"/>
                  <a:gd name="connsiteY0" fmla="*/ 0 h 1038225"/>
                  <a:gd name="connsiteX1" fmla="*/ 1857375 w 1857375"/>
                  <a:gd name="connsiteY1" fmla="*/ 285750 h 1038225"/>
                  <a:gd name="connsiteX2" fmla="*/ 1295400 w 1857375"/>
                  <a:gd name="connsiteY2" fmla="*/ 1038225 h 1038225"/>
                  <a:gd name="connsiteX3" fmla="*/ 0 w 1857375"/>
                  <a:gd name="connsiteY3" fmla="*/ 1038225 h 1038225"/>
                  <a:gd name="connsiteX4" fmla="*/ 0 w 1857375"/>
                  <a:gd name="connsiteY4" fmla="*/ 0 h 1038225"/>
                  <a:gd name="connsiteX0" fmla="*/ 504825 w 1857375"/>
                  <a:gd name="connsiteY0" fmla="*/ 0 h 771525"/>
                  <a:gd name="connsiteX1" fmla="*/ 1857375 w 1857375"/>
                  <a:gd name="connsiteY1" fmla="*/ 19050 h 771525"/>
                  <a:gd name="connsiteX2" fmla="*/ 1295400 w 1857375"/>
                  <a:gd name="connsiteY2" fmla="*/ 771525 h 771525"/>
                  <a:gd name="connsiteX3" fmla="*/ 0 w 1857375"/>
                  <a:gd name="connsiteY3" fmla="*/ 771525 h 771525"/>
                  <a:gd name="connsiteX4" fmla="*/ 504825 w 1857375"/>
                  <a:gd name="connsiteY4" fmla="*/ 0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771525">
                    <a:moveTo>
                      <a:pt x="504825" y="0"/>
                    </a:moveTo>
                    <a:lnTo>
                      <a:pt x="1857375" y="19050"/>
                    </a:lnTo>
                    <a:lnTo>
                      <a:pt x="1295400" y="771525"/>
                    </a:lnTo>
                    <a:lnTo>
                      <a:pt x="0" y="771525"/>
                    </a:lnTo>
                    <a:lnTo>
                      <a:pt x="504825" y="0"/>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086476" y="2085975"/>
                <a:ext cx="963084" cy="400050"/>
              </a:xfrm>
              <a:custGeom>
                <a:avLst/>
                <a:gdLst>
                  <a:gd name="connsiteX0" fmla="*/ 0 w 1295400"/>
                  <a:gd name="connsiteY0" fmla="*/ 0 h 1038225"/>
                  <a:gd name="connsiteX1" fmla="*/ 1295400 w 1295400"/>
                  <a:gd name="connsiteY1" fmla="*/ 0 h 1038225"/>
                  <a:gd name="connsiteX2" fmla="*/ 1295400 w 1295400"/>
                  <a:gd name="connsiteY2" fmla="*/ 1038225 h 1038225"/>
                  <a:gd name="connsiteX3" fmla="*/ 0 w 1295400"/>
                  <a:gd name="connsiteY3" fmla="*/ 1038225 h 1038225"/>
                  <a:gd name="connsiteX4" fmla="*/ 0 w 1295400"/>
                  <a:gd name="connsiteY4" fmla="*/ 0 h 1038225"/>
                  <a:gd name="connsiteX0" fmla="*/ 0 w 1857375"/>
                  <a:gd name="connsiteY0" fmla="*/ 0 h 1038225"/>
                  <a:gd name="connsiteX1" fmla="*/ 1857375 w 1857375"/>
                  <a:gd name="connsiteY1" fmla="*/ 285750 h 1038225"/>
                  <a:gd name="connsiteX2" fmla="*/ 1295400 w 1857375"/>
                  <a:gd name="connsiteY2" fmla="*/ 1038225 h 1038225"/>
                  <a:gd name="connsiteX3" fmla="*/ 0 w 1857375"/>
                  <a:gd name="connsiteY3" fmla="*/ 1038225 h 1038225"/>
                  <a:gd name="connsiteX4" fmla="*/ 0 w 1857375"/>
                  <a:gd name="connsiteY4" fmla="*/ 0 h 1038225"/>
                  <a:gd name="connsiteX0" fmla="*/ 504825 w 1857375"/>
                  <a:gd name="connsiteY0" fmla="*/ 0 h 771525"/>
                  <a:gd name="connsiteX1" fmla="*/ 1857375 w 1857375"/>
                  <a:gd name="connsiteY1" fmla="*/ 19050 h 771525"/>
                  <a:gd name="connsiteX2" fmla="*/ 1295400 w 1857375"/>
                  <a:gd name="connsiteY2" fmla="*/ 771525 h 771525"/>
                  <a:gd name="connsiteX3" fmla="*/ 0 w 1857375"/>
                  <a:gd name="connsiteY3" fmla="*/ 771525 h 771525"/>
                  <a:gd name="connsiteX4" fmla="*/ 504825 w 1857375"/>
                  <a:gd name="connsiteY4" fmla="*/ 0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771525">
                    <a:moveTo>
                      <a:pt x="504825" y="0"/>
                    </a:moveTo>
                    <a:lnTo>
                      <a:pt x="1857375" y="19050"/>
                    </a:lnTo>
                    <a:lnTo>
                      <a:pt x="1295400" y="771525"/>
                    </a:lnTo>
                    <a:lnTo>
                      <a:pt x="0" y="771525"/>
                    </a:lnTo>
                    <a:lnTo>
                      <a:pt x="504825" y="0"/>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429501" y="1952624"/>
              <a:ext cx="1495345" cy="904875"/>
              <a:chOff x="5915025" y="2085975"/>
              <a:chExt cx="1857375" cy="1123950"/>
            </a:xfrm>
            <a:solidFill>
              <a:schemeClr val="accent1">
                <a:lumMod val="60000"/>
                <a:lumOff val="40000"/>
              </a:schemeClr>
            </a:solidFill>
          </p:grpSpPr>
          <p:sp>
            <p:nvSpPr>
              <p:cNvPr id="14" name="Freeform 13"/>
              <p:cNvSpPr/>
              <p:nvPr/>
            </p:nvSpPr>
            <p:spPr>
              <a:xfrm>
                <a:off x="5915025" y="2438400"/>
                <a:ext cx="1857375" cy="771525"/>
              </a:xfrm>
              <a:custGeom>
                <a:avLst/>
                <a:gdLst>
                  <a:gd name="connsiteX0" fmla="*/ 0 w 1295400"/>
                  <a:gd name="connsiteY0" fmla="*/ 0 h 1038225"/>
                  <a:gd name="connsiteX1" fmla="*/ 1295400 w 1295400"/>
                  <a:gd name="connsiteY1" fmla="*/ 0 h 1038225"/>
                  <a:gd name="connsiteX2" fmla="*/ 1295400 w 1295400"/>
                  <a:gd name="connsiteY2" fmla="*/ 1038225 h 1038225"/>
                  <a:gd name="connsiteX3" fmla="*/ 0 w 1295400"/>
                  <a:gd name="connsiteY3" fmla="*/ 1038225 h 1038225"/>
                  <a:gd name="connsiteX4" fmla="*/ 0 w 1295400"/>
                  <a:gd name="connsiteY4" fmla="*/ 0 h 1038225"/>
                  <a:gd name="connsiteX0" fmla="*/ 0 w 1857375"/>
                  <a:gd name="connsiteY0" fmla="*/ 0 h 1038225"/>
                  <a:gd name="connsiteX1" fmla="*/ 1857375 w 1857375"/>
                  <a:gd name="connsiteY1" fmla="*/ 285750 h 1038225"/>
                  <a:gd name="connsiteX2" fmla="*/ 1295400 w 1857375"/>
                  <a:gd name="connsiteY2" fmla="*/ 1038225 h 1038225"/>
                  <a:gd name="connsiteX3" fmla="*/ 0 w 1857375"/>
                  <a:gd name="connsiteY3" fmla="*/ 1038225 h 1038225"/>
                  <a:gd name="connsiteX4" fmla="*/ 0 w 1857375"/>
                  <a:gd name="connsiteY4" fmla="*/ 0 h 1038225"/>
                  <a:gd name="connsiteX0" fmla="*/ 504825 w 1857375"/>
                  <a:gd name="connsiteY0" fmla="*/ 0 h 771525"/>
                  <a:gd name="connsiteX1" fmla="*/ 1857375 w 1857375"/>
                  <a:gd name="connsiteY1" fmla="*/ 19050 h 771525"/>
                  <a:gd name="connsiteX2" fmla="*/ 1295400 w 1857375"/>
                  <a:gd name="connsiteY2" fmla="*/ 771525 h 771525"/>
                  <a:gd name="connsiteX3" fmla="*/ 0 w 1857375"/>
                  <a:gd name="connsiteY3" fmla="*/ 771525 h 771525"/>
                  <a:gd name="connsiteX4" fmla="*/ 504825 w 1857375"/>
                  <a:gd name="connsiteY4" fmla="*/ 0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771525">
                    <a:moveTo>
                      <a:pt x="504825" y="0"/>
                    </a:moveTo>
                    <a:lnTo>
                      <a:pt x="1857375" y="19050"/>
                    </a:lnTo>
                    <a:lnTo>
                      <a:pt x="1295400" y="771525"/>
                    </a:lnTo>
                    <a:lnTo>
                      <a:pt x="0" y="771525"/>
                    </a:lnTo>
                    <a:lnTo>
                      <a:pt x="504825"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972175" y="2333625"/>
                <a:ext cx="1513417" cy="628650"/>
              </a:xfrm>
              <a:custGeom>
                <a:avLst/>
                <a:gdLst>
                  <a:gd name="connsiteX0" fmla="*/ 0 w 1295400"/>
                  <a:gd name="connsiteY0" fmla="*/ 0 h 1038225"/>
                  <a:gd name="connsiteX1" fmla="*/ 1295400 w 1295400"/>
                  <a:gd name="connsiteY1" fmla="*/ 0 h 1038225"/>
                  <a:gd name="connsiteX2" fmla="*/ 1295400 w 1295400"/>
                  <a:gd name="connsiteY2" fmla="*/ 1038225 h 1038225"/>
                  <a:gd name="connsiteX3" fmla="*/ 0 w 1295400"/>
                  <a:gd name="connsiteY3" fmla="*/ 1038225 h 1038225"/>
                  <a:gd name="connsiteX4" fmla="*/ 0 w 1295400"/>
                  <a:gd name="connsiteY4" fmla="*/ 0 h 1038225"/>
                  <a:gd name="connsiteX0" fmla="*/ 0 w 1857375"/>
                  <a:gd name="connsiteY0" fmla="*/ 0 h 1038225"/>
                  <a:gd name="connsiteX1" fmla="*/ 1857375 w 1857375"/>
                  <a:gd name="connsiteY1" fmla="*/ 285750 h 1038225"/>
                  <a:gd name="connsiteX2" fmla="*/ 1295400 w 1857375"/>
                  <a:gd name="connsiteY2" fmla="*/ 1038225 h 1038225"/>
                  <a:gd name="connsiteX3" fmla="*/ 0 w 1857375"/>
                  <a:gd name="connsiteY3" fmla="*/ 1038225 h 1038225"/>
                  <a:gd name="connsiteX4" fmla="*/ 0 w 1857375"/>
                  <a:gd name="connsiteY4" fmla="*/ 0 h 1038225"/>
                  <a:gd name="connsiteX0" fmla="*/ 504825 w 1857375"/>
                  <a:gd name="connsiteY0" fmla="*/ 0 h 771525"/>
                  <a:gd name="connsiteX1" fmla="*/ 1857375 w 1857375"/>
                  <a:gd name="connsiteY1" fmla="*/ 19050 h 771525"/>
                  <a:gd name="connsiteX2" fmla="*/ 1295400 w 1857375"/>
                  <a:gd name="connsiteY2" fmla="*/ 771525 h 771525"/>
                  <a:gd name="connsiteX3" fmla="*/ 0 w 1857375"/>
                  <a:gd name="connsiteY3" fmla="*/ 771525 h 771525"/>
                  <a:gd name="connsiteX4" fmla="*/ 504825 w 1857375"/>
                  <a:gd name="connsiteY4" fmla="*/ 0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771525">
                    <a:moveTo>
                      <a:pt x="504825" y="0"/>
                    </a:moveTo>
                    <a:lnTo>
                      <a:pt x="1857375" y="19050"/>
                    </a:lnTo>
                    <a:lnTo>
                      <a:pt x="1295400" y="771525"/>
                    </a:lnTo>
                    <a:lnTo>
                      <a:pt x="0" y="771525"/>
                    </a:lnTo>
                    <a:lnTo>
                      <a:pt x="504825"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038850" y="2200275"/>
                <a:ext cx="1192389" cy="495300"/>
              </a:xfrm>
              <a:custGeom>
                <a:avLst/>
                <a:gdLst>
                  <a:gd name="connsiteX0" fmla="*/ 0 w 1295400"/>
                  <a:gd name="connsiteY0" fmla="*/ 0 h 1038225"/>
                  <a:gd name="connsiteX1" fmla="*/ 1295400 w 1295400"/>
                  <a:gd name="connsiteY1" fmla="*/ 0 h 1038225"/>
                  <a:gd name="connsiteX2" fmla="*/ 1295400 w 1295400"/>
                  <a:gd name="connsiteY2" fmla="*/ 1038225 h 1038225"/>
                  <a:gd name="connsiteX3" fmla="*/ 0 w 1295400"/>
                  <a:gd name="connsiteY3" fmla="*/ 1038225 h 1038225"/>
                  <a:gd name="connsiteX4" fmla="*/ 0 w 1295400"/>
                  <a:gd name="connsiteY4" fmla="*/ 0 h 1038225"/>
                  <a:gd name="connsiteX0" fmla="*/ 0 w 1857375"/>
                  <a:gd name="connsiteY0" fmla="*/ 0 h 1038225"/>
                  <a:gd name="connsiteX1" fmla="*/ 1857375 w 1857375"/>
                  <a:gd name="connsiteY1" fmla="*/ 285750 h 1038225"/>
                  <a:gd name="connsiteX2" fmla="*/ 1295400 w 1857375"/>
                  <a:gd name="connsiteY2" fmla="*/ 1038225 h 1038225"/>
                  <a:gd name="connsiteX3" fmla="*/ 0 w 1857375"/>
                  <a:gd name="connsiteY3" fmla="*/ 1038225 h 1038225"/>
                  <a:gd name="connsiteX4" fmla="*/ 0 w 1857375"/>
                  <a:gd name="connsiteY4" fmla="*/ 0 h 1038225"/>
                  <a:gd name="connsiteX0" fmla="*/ 504825 w 1857375"/>
                  <a:gd name="connsiteY0" fmla="*/ 0 h 771525"/>
                  <a:gd name="connsiteX1" fmla="*/ 1857375 w 1857375"/>
                  <a:gd name="connsiteY1" fmla="*/ 19050 h 771525"/>
                  <a:gd name="connsiteX2" fmla="*/ 1295400 w 1857375"/>
                  <a:gd name="connsiteY2" fmla="*/ 771525 h 771525"/>
                  <a:gd name="connsiteX3" fmla="*/ 0 w 1857375"/>
                  <a:gd name="connsiteY3" fmla="*/ 771525 h 771525"/>
                  <a:gd name="connsiteX4" fmla="*/ 504825 w 1857375"/>
                  <a:gd name="connsiteY4" fmla="*/ 0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771525">
                    <a:moveTo>
                      <a:pt x="504825" y="0"/>
                    </a:moveTo>
                    <a:lnTo>
                      <a:pt x="1857375" y="19050"/>
                    </a:lnTo>
                    <a:lnTo>
                      <a:pt x="1295400" y="771525"/>
                    </a:lnTo>
                    <a:lnTo>
                      <a:pt x="0" y="771525"/>
                    </a:lnTo>
                    <a:lnTo>
                      <a:pt x="504825"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086476" y="2085975"/>
                <a:ext cx="963084" cy="400050"/>
              </a:xfrm>
              <a:custGeom>
                <a:avLst/>
                <a:gdLst>
                  <a:gd name="connsiteX0" fmla="*/ 0 w 1295400"/>
                  <a:gd name="connsiteY0" fmla="*/ 0 h 1038225"/>
                  <a:gd name="connsiteX1" fmla="*/ 1295400 w 1295400"/>
                  <a:gd name="connsiteY1" fmla="*/ 0 h 1038225"/>
                  <a:gd name="connsiteX2" fmla="*/ 1295400 w 1295400"/>
                  <a:gd name="connsiteY2" fmla="*/ 1038225 h 1038225"/>
                  <a:gd name="connsiteX3" fmla="*/ 0 w 1295400"/>
                  <a:gd name="connsiteY3" fmla="*/ 1038225 h 1038225"/>
                  <a:gd name="connsiteX4" fmla="*/ 0 w 1295400"/>
                  <a:gd name="connsiteY4" fmla="*/ 0 h 1038225"/>
                  <a:gd name="connsiteX0" fmla="*/ 0 w 1857375"/>
                  <a:gd name="connsiteY0" fmla="*/ 0 h 1038225"/>
                  <a:gd name="connsiteX1" fmla="*/ 1857375 w 1857375"/>
                  <a:gd name="connsiteY1" fmla="*/ 285750 h 1038225"/>
                  <a:gd name="connsiteX2" fmla="*/ 1295400 w 1857375"/>
                  <a:gd name="connsiteY2" fmla="*/ 1038225 h 1038225"/>
                  <a:gd name="connsiteX3" fmla="*/ 0 w 1857375"/>
                  <a:gd name="connsiteY3" fmla="*/ 1038225 h 1038225"/>
                  <a:gd name="connsiteX4" fmla="*/ 0 w 1857375"/>
                  <a:gd name="connsiteY4" fmla="*/ 0 h 1038225"/>
                  <a:gd name="connsiteX0" fmla="*/ 504825 w 1857375"/>
                  <a:gd name="connsiteY0" fmla="*/ 0 h 771525"/>
                  <a:gd name="connsiteX1" fmla="*/ 1857375 w 1857375"/>
                  <a:gd name="connsiteY1" fmla="*/ 19050 h 771525"/>
                  <a:gd name="connsiteX2" fmla="*/ 1295400 w 1857375"/>
                  <a:gd name="connsiteY2" fmla="*/ 771525 h 771525"/>
                  <a:gd name="connsiteX3" fmla="*/ 0 w 1857375"/>
                  <a:gd name="connsiteY3" fmla="*/ 771525 h 771525"/>
                  <a:gd name="connsiteX4" fmla="*/ 504825 w 1857375"/>
                  <a:gd name="connsiteY4" fmla="*/ 0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771525">
                    <a:moveTo>
                      <a:pt x="504825" y="0"/>
                    </a:moveTo>
                    <a:lnTo>
                      <a:pt x="1857375" y="19050"/>
                    </a:lnTo>
                    <a:lnTo>
                      <a:pt x="1295400" y="771525"/>
                    </a:lnTo>
                    <a:lnTo>
                      <a:pt x="0" y="771525"/>
                    </a:lnTo>
                    <a:lnTo>
                      <a:pt x="504825" y="0"/>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17"/>
            <p:cNvSpPr/>
            <p:nvPr/>
          </p:nvSpPr>
          <p:spPr>
            <a:xfrm>
              <a:off x="6319759" y="2050681"/>
              <a:ext cx="195341" cy="81141"/>
            </a:xfrm>
            <a:custGeom>
              <a:avLst/>
              <a:gdLst>
                <a:gd name="connsiteX0" fmla="*/ 0 w 1295400"/>
                <a:gd name="connsiteY0" fmla="*/ 0 h 1038225"/>
                <a:gd name="connsiteX1" fmla="*/ 1295400 w 1295400"/>
                <a:gd name="connsiteY1" fmla="*/ 0 h 1038225"/>
                <a:gd name="connsiteX2" fmla="*/ 1295400 w 1295400"/>
                <a:gd name="connsiteY2" fmla="*/ 1038225 h 1038225"/>
                <a:gd name="connsiteX3" fmla="*/ 0 w 1295400"/>
                <a:gd name="connsiteY3" fmla="*/ 1038225 h 1038225"/>
                <a:gd name="connsiteX4" fmla="*/ 0 w 1295400"/>
                <a:gd name="connsiteY4" fmla="*/ 0 h 1038225"/>
                <a:gd name="connsiteX0" fmla="*/ 0 w 1857375"/>
                <a:gd name="connsiteY0" fmla="*/ 0 h 1038225"/>
                <a:gd name="connsiteX1" fmla="*/ 1857375 w 1857375"/>
                <a:gd name="connsiteY1" fmla="*/ 285750 h 1038225"/>
                <a:gd name="connsiteX2" fmla="*/ 1295400 w 1857375"/>
                <a:gd name="connsiteY2" fmla="*/ 1038225 h 1038225"/>
                <a:gd name="connsiteX3" fmla="*/ 0 w 1857375"/>
                <a:gd name="connsiteY3" fmla="*/ 1038225 h 1038225"/>
                <a:gd name="connsiteX4" fmla="*/ 0 w 1857375"/>
                <a:gd name="connsiteY4" fmla="*/ 0 h 1038225"/>
                <a:gd name="connsiteX0" fmla="*/ 504825 w 1857375"/>
                <a:gd name="connsiteY0" fmla="*/ 0 h 771525"/>
                <a:gd name="connsiteX1" fmla="*/ 1857375 w 1857375"/>
                <a:gd name="connsiteY1" fmla="*/ 19050 h 771525"/>
                <a:gd name="connsiteX2" fmla="*/ 1295400 w 1857375"/>
                <a:gd name="connsiteY2" fmla="*/ 771525 h 771525"/>
                <a:gd name="connsiteX3" fmla="*/ 0 w 1857375"/>
                <a:gd name="connsiteY3" fmla="*/ 771525 h 771525"/>
                <a:gd name="connsiteX4" fmla="*/ 504825 w 1857375"/>
                <a:gd name="connsiteY4" fmla="*/ 0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771525">
                  <a:moveTo>
                    <a:pt x="504825" y="0"/>
                  </a:moveTo>
                  <a:lnTo>
                    <a:pt x="1857375" y="19050"/>
                  </a:lnTo>
                  <a:lnTo>
                    <a:pt x="1295400" y="771525"/>
                  </a:lnTo>
                  <a:lnTo>
                    <a:pt x="0" y="771525"/>
                  </a:lnTo>
                  <a:lnTo>
                    <a:pt x="504825" y="0"/>
                  </a:lnTo>
                  <a:close/>
                </a:path>
              </a:pathLst>
            </a:cu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591300" y="1595438"/>
              <a:ext cx="1181100" cy="433387"/>
            </a:xfrm>
            <a:custGeom>
              <a:avLst/>
              <a:gdLst>
                <a:gd name="connsiteX0" fmla="*/ 0 w 1362075"/>
                <a:gd name="connsiteY0" fmla="*/ 500062 h 500062"/>
                <a:gd name="connsiteX1" fmla="*/ 685800 w 1362075"/>
                <a:gd name="connsiteY1" fmla="*/ 4762 h 500062"/>
                <a:gd name="connsiteX2" fmla="*/ 1362075 w 1362075"/>
                <a:gd name="connsiteY2" fmla="*/ 471487 h 500062"/>
                <a:gd name="connsiteX0" fmla="*/ 0 w 1362075"/>
                <a:gd name="connsiteY0" fmla="*/ 500062 h 500062"/>
                <a:gd name="connsiteX1" fmla="*/ 685800 w 1362075"/>
                <a:gd name="connsiteY1" fmla="*/ 4762 h 500062"/>
                <a:gd name="connsiteX2" fmla="*/ 1362075 w 1362075"/>
                <a:gd name="connsiteY2" fmla="*/ 471487 h 500062"/>
                <a:gd name="connsiteX0" fmla="*/ 0 w 1362075"/>
                <a:gd name="connsiteY0" fmla="*/ 500062 h 500062"/>
                <a:gd name="connsiteX1" fmla="*/ 685800 w 1362075"/>
                <a:gd name="connsiteY1" fmla="*/ 4762 h 500062"/>
                <a:gd name="connsiteX2" fmla="*/ 1362075 w 1362075"/>
                <a:gd name="connsiteY2" fmla="*/ 471487 h 500062"/>
                <a:gd name="connsiteX0" fmla="*/ 0 w 1362075"/>
                <a:gd name="connsiteY0" fmla="*/ 509587 h 509587"/>
                <a:gd name="connsiteX1" fmla="*/ 685800 w 1362075"/>
                <a:gd name="connsiteY1" fmla="*/ 14287 h 509587"/>
                <a:gd name="connsiteX2" fmla="*/ 1362075 w 1362075"/>
                <a:gd name="connsiteY2" fmla="*/ 481012 h 509587"/>
                <a:gd name="connsiteX0" fmla="*/ 0 w 1362075"/>
                <a:gd name="connsiteY0" fmla="*/ 495300 h 495300"/>
                <a:gd name="connsiteX1" fmla="*/ 685800 w 1362075"/>
                <a:gd name="connsiteY1" fmla="*/ 0 h 495300"/>
                <a:gd name="connsiteX2" fmla="*/ 1362075 w 1362075"/>
                <a:gd name="connsiteY2" fmla="*/ 466725 h 495300"/>
                <a:gd name="connsiteX0" fmla="*/ 0 w 1362075"/>
                <a:gd name="connsiteY0" fmla="*/ 557212 h 557212"/>
                <a:gd name="connsiteX1" fmla="*/ 685800 w 1362075"/>
                <a:gd name="connsiteY1" fmla="*/ 61912 h 557212"/>
                <a:gd name="connsiteX2" fmla="*/ 1362075 w 1362075"/>
                <a:gd name="connsiteY2" fmla="*/ 528637 h 557212"/>
                <a:gd name="connsiteX0" fmla="*/ 0 w 1362075"/>
                <a:gd name="connsiteY0" fmla="*/ 500062 h 500062"/>
                <a:gd name="connsiteX1" fmla="*/ 685800 w 1362075"/>
                <a:gd name="connsiteY1" fmla="*/ 4762 h 500062"/>
                <a:gd name="connsiteX2" fmla="*/ 1362075 w 1362075"/>
                <a:gd name="connsiteY2" fmla="*/ 471487 h 500062"/>
                <a:gd name="connsiteX0" fmla="*/ 0 w 1362075"/>
                <a:gd name="connsiteY0" fmla="*/ 509588 h 509588"/>
                <a:gd name="connsiteX1" fmla="*/ 685800 w 1362075"/>
                <a:gd name="connsiteY1" fmla="*/ 14288 h 509588"/>
                <a:gd name="connsiteX2" fmla="*/ 1362075 w 1362075"/>
                <a:gd name="connsiteY2" fmla="*/ 481013 h 509588"/>
                <a:gd name="connsiteX0" fmla="*/ 0 w 1362075"/>
                <a:gd name="connsiteY0" fmla="*/ 433388 h 433388"/>
                <a:gd name="connsiteX1" fmla="*/ 771525 w 1362075"/>
                <a:gd name="connsiteY1" fmla="*/ 14288 h 433388"/>
                <a:gd name="connsiteX2" fmla="*/ 1362075 w 1362075"/>
                <a:gd name="connsiteY2" fmla="*/ 404813 h 433388"/>
                <a:gd name="connsiteX0" fmla="*/ 0 w 1352550"/>
                <a:gd name="connsiteY0" fmla="*/ 433388 h 433388"/>
                <a:gd name="connsiteX1" fmla="*/ 771525 w 1352550"/>
                <a:gd name="connsiteY1" fmla="*/ 14288 h 433388"/>
                <a:gd name="connsiteX2" fmla="*/ 1352550 w 1352550"/>
                <a:gd name="connsiteY2" fmla="*/ 433388 h 433388"/>
                <a:gd name="connsiteX0" fmla="*/ 0 w 1352550"/>
                <a:gd name="connsiteY0" fmla="*/ 414338 h 414338"/>
                <a:gd name="connsiteX1" fmla="*/ 723900 w 1352550"/>
                <a:gd name="connsiteY1" fmla="*/ 14288 h 414338"/>
                <a:gd name="connsiteX2" fmla="*/ 1352550 w 1352550"/>
                <a:gd name="connsiteY2" fmla="*/ 414338 h 414338"/>
                <a:gd name="connsiteX0" fmla="*/ 0 w 1352550"/>
                <a:gd name="connsiteY0" fmla="*/ 404812 h 404812"/>
                <a:gd name="connsiteX1" fmla="*/ 723900 w 1352550"/>
                <a:gd name="connsiteY1" fmla="*/ 4762 h 404812"/>
                <a:gd name="connsiteX2" fmla="*/ 1352550 w 1352550"/>
                <a:gd name="connsiteY2" fmla="*/ 404812 h 404812"/>
                <a:gd name="connsiteX0" fmla="*/ 0 w 1352550"/>
                <a:gd name="connsiteY0" fmla="*/ 400050 h 400050"/>
                <a:gd name="connsiteX1" fmla="*/ 723900 w 1352550"/>
                <a:gd name="connsiteY1" fmla="*/ 0 h 400050"/>
                <a:gd name="connsiteX2" fmla="*/ 1352550 w 1352550"/>
                <a:gd name="connsiteY2" fmla="*/ 400050 h 400050"/>
                <a:gd name="connsiteX0" fmla="*/ 0 w 1181100"/>
                <a:gd name="connsiteY0" fmla="*/ 400050 h 400050"/>
                <a:gd name="connsiteX1" fmla="*/ 723900 w 1181100"/>
                <a:gd name="connsiteY1" fmla="*/ 0 h 400050"/>
                <a:gd name="connsiteX2" fmla="*/ 1181100 w 1181100"/>
                <a:gd name="connsiteY2" fmla="*/ 400050 h 400050"/>
                <a:gd name="connsiteX0" fmla="*/ 0 w 1181100"/>
                <a:gd name="connsiteY0" fmla="*/ 400050 h 400050"/>
                <a:gd name="connsiteX1" fmla="*/ 723900 w 1181100"/>
                <a:gd name="connsiteY1" fmla="*/ 0 h 400050"/>
                <a:gd name="connsiteX2" fmla="*/ 1181100 w 1181100"/>
                <a:gd name="connsiteY2" fmla="*/ 400050 h 400050"/>
                <a:gd name="connsiteX0" fmla="*/ 0 w 1181100"/>
                <a:gd name="connsiteY0" fmla="*/ 438150 h 438150"/>
                <a:gd name="connsiteX1" fmla="*/ 590550 w 1181100"/>
                <a:gd name="connsiteY1" fmla="*/ 0 h 438150"/>
                <a:gd name="connsiteX2" fmla="*/ 1181100 w 1181100"/>
                <a:gd name="connsiteY2" fmla="*/ 438150 h 438150"/>
                <a:gd name="connsiteX0" fmla="*/ 0 w 1181100"/>
                <a:gd name="connsiteY0" fmla="*/ 409575 h 409575"/>
                <a:gd name="connsiteX1" fmla="*/ 561975 w 1181100"/>
                <a:gd name="connsiteY1" fmla="*/ 0 h 409575"/>
                <a:gd name="connsiteX2" fmla="*/ 1181100 w 1181100"/>
                <a:gd name="connsiteY2" fmla="*/ 409575 h 409575"/>
                <a:gd name="connsiteX0" fmla="*/ 0 w 1181100"/>
                <a:gd name="connsiteY0" fmla="*/ 433387 h 433387"/>
                <a:gd name="connsiteX1" fmla="*/ 561975 w 1181100"/>
                <a:gd name="connsiteY1" fmla="*/ 23812 h 433387"/>
                <a:gd name="connsiteX2" fmla="*/ 1181100 w 1181100"/>
                <a:gd name="connsiteY2" fmla="*/ 433387 h 433387"/>
                <a:gd name="connsiteX0" fmla="*/ 0 w 1181100"/>
                <a:gd name="connsiteY0" fmla="*/ 433387 h 433387"/>
                <a:gd name="connsiteX1" fmla="*/ 561975 w 1181100"/>
                <a:gd name="connsiteY1" fmla="*/ 23812 h 433387"/>
                <a:gd name="connsiteX2" fmla="*/ 1181100 w 1181100"/>
                <a:gd name="connsiteY2" fmla="*/ 433387 h 433387"/>
                <a:gd name="connsiteX0" fmla="*/ 74613 w 1255713"/>
                <a:gd name="connsiteY0" fmla="*/ 433387 h 473075"/>
                <a:gd name="connsiteX1" fmla="*/ 93663 w 1255713"/>
                <a:gd name="connsiteY1" fmla="*/ 404812 h 473075"/>
                <a:gd name="connsiteX2" fmla="*/ 636588 w 1255713"/>
                <a:gd name="connsiteY2" fmla="*/ 23812 h 473075"/>
                <a:gd name="connsiteX3" fmla="*/ 1255713 w 1255713"/>
                <a:gd name="connsiteY3" fmla="*/ 433387 h 473075"/>
                <a:gd name="connsiteX0" fmla="*/ 74613 w 1255713"/>
                <a:gd name="connsiteY0" fmla="*/ 433387 h 473075"/>
                <a:gd name="connsiteX1" fmla="*/ 93663 w 1255713"/>
                <a:gd name="connsiteY1" fmla="*/ 404812 h 473075"/>
                <a:gd name="connsiteX2" fmla="*/ 636588 w 1255713"/>
                <a:gd name="connsiteY2" fmla="*/ 23812 h 473075"/>
                <a:gd name="connsiteX3" fmla="*/ 1255713 w 1255713"/>
                <a:gd name="connsiteY3" fmla="*/ 433387 h 473075"/>
                <a:gd name="connsiteX0" fmla="*/ 1587 w 1182687"/>
                <a:gd name="connsiteY0" fmla="*/ 433387 h 433387"/>
                <a:gd name="connsiteX1" fmla="*/ 163512 w 1182687"/>
                <a:gd name="connsiteY1" fmla="*/ 242887 h 433387"/>
                <a:gd name="connsiteX2" fmla="*/ 563562 w 1182687"/>
                <a:gd name="connsiteY2" fmla="*/ 23812 h 433387"/>
                <a:gd name="connsiteX3" fmla="*/ 1182687 w 1182687"/>
                <a:gd name="connsiteY3" fmla="*/ 433387 h 433387"/>
                <a:gd name="connsiteX0" fmla="*/ 0 w 1181100"/>
                <a:gd name="connsiteY0" fmla="*/ 433387 h 433387"/>
                <a:gd name="connsiteX1" fmla="*/ 561975 w 1181100"/>
                <a:gd name="connsiteY1" fmla="*/ 23812 h 433387"/>
                <a:gd name="connsiteX2" fmla="*/ 1181100 w 1181100"/>
                <a:gd name="connsiteY2" fmla="*/ 433387 h 433387"/>
                <a:gd name="connsiteX0" fmla="*/ 0 w 1181100"/>
                <a:gd name="connsiteY0" fmla="*/ 433387 h 433387"/>
                <a:gd name="connsiteX1" fmla="*/ 561975 w 1181100"/>
                <a:gd name="connsiteY1" fmla="*/ 23812 h 433387"/>
                <a:gd name="connsiteX2" fmla="*/ 1181100 w 1181100"/>
                <a:gd name="connsiteY2" fmla="*/ 433387 h 433387"/>
              </a:gdLst>
              <a:ahLst/>
              <a:cxnLst>
                <a:cxn ang="0">
                  <a:pos x="connsiteX0" y="connsiteY0"/>
                </a:cxn>
                <a:cxn ang="0">
                  <a:pos x="connsiteX1" y="connsiteY1"/>
                </a:cxn>
                <a:cxn ang="0">
                  <a:pos x="connsiteX2" y="connsiteY2"/>
                </a:cxn>
              </a:cxnLst>
              <a:rect l="l" t="t" r="r" b="b"/>
              <a:pathLst>
                <a:path w="1181100" h="433387">
                  <a:moveTo>
                    <a:pt x="0" y="433387"/>
                  </a:moveTo>
                  <a:cubicBezTo>
                    <a:pt x="231378" y="186134"/>
                    <a:pt x="365125" y="23812"/>
                    <a:pt x="561975" y="23812"/>
                  </a:cubicBezTo>
                  <a:cubicBezTo>
                    <a:pt x="903287" y="0"/>
                    <a:pt x="1074738" y="247650"/>
                    <a:pt x="1181100" y="433387"/>
                  </a:cubicBezTo>
                </a:path>
              </a:pathLst>
            </a:custGeom>
            <a:ln w="38100">
              <a:solidFill>
                <a:schemeClr val="accent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777084" y="2088781"/>
              <a:ext cx="195341" cy="81141"/>
            </a:xfrm>
            <a:custGeom>
              <a:avLst/>
              <a:gdLst>
                <a:gd name="connsiteX0" fmla="*/ 0 w 1295400"/>
                <a:gd name="connsiteY0" fmla="*/ 0 h 1038225"/>
                <a:gd name="connsiteX1" fmla="*/ 1295400 w 1295400"/>
                <a:gd name="connsiteY1" fmla="*/ 0 h 1038225"/>
                <a:gd name="connsiteX2" fmla="*/ 1295400 w 1295400"/>
                <a:gd name="connsiteY2" fmla="*/ 1038225 h 1038225"/>
                <a:gd name="connsiteX3" fmla="*/ 0 w 1295400"/>
                <a:gd name="connsiteY3" fmla="*/ 1038225 h 1038225"/>
                <a:gd name="connsiteX4" fmla="*/ 0 w 1295400"/>
                <a:gd name="connsiteY4" fmla="*/ 0 h 1038225"/>
                <a:gd name="connsiteX0" fmla="*/ 0 w 1857375"/>
                <a:gd name="connsiteY0" fmla="*/ 0 h 1038225"/>
                <a:gd name="connsiteX1" fmla="*/ 1857375 w 1857375"/>
                <a:gd name="connsiteY1" fmla="*/ 285750 h 1038225"/>
                <a:gd name="connsiteX2" fmla="*/ 1295400 w 1857375"/>
                <a:gd name="connsiteY2" fmla="*/ 1038225 h 1038225"/>
                <a:gd name="connsiteX3" fmla="*/ 0 w 1857375"/>
                <a:gd name="connsiteY3" fmla="*/ 1038225 h 1038225"/>
                <a:gd name="connsiteX4" fmla="*/ 0 w 1857375"/>
                <a:gd name="connsiteY4" fmla="*/ 0 h 1038225"/>
                <a:gd name="connsiteX0" fmla="*/ 504825 w 1857375"/>
                <a:gd name="connsiteY0" fmla="*/ 0 h 771525"/>
                <a:gd name="connsiteX1" fmla="*/ 1857375 w 1857375"/>
                <a:gd name="connsiteY1" fmla="*/ 19050 h 771525"/>
                <a:gd name="connsiteX2" fmla="*/ 1295400 w 1857375"/>
                <a:gd name="connsiteY2" fmla="*/ 771525 h 771525"/>
                <a:gd name="connsiteX3" fmla="*/ 0 w 1857375"/>
                <a:gd name="connsiteY3" fmla="*/ 771525 h 771525"/>
                <a:gd name="connsiteX4" fmla="*/ 504825 w 1857375"/>
                <a:gd name="connsiteY4" fmla="*/ 0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5" h="771525">
                  <a:moveTo>
                    <a:pt x="504825" y="0"/>
                  </a:moveTo>
                  <a:lnTo>
                    <a:pt x="1857375" y="19050"/>
                  </a:lnTo>
                  <a:lnTo>
                    <a:pt x="1295400" y="771525"/>
                  </a:lnTo>
                  <a:lnTo>
                    <a:pt x="0" y="771525"/>
                  </a:lnTo>
                  <a:lnTo>
                    <a:pt x="504825" y="0"/>
                  </a:lnTo>
                  <a:close/>
                </a:path>
              </a:pathLst>
            </a:cu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857875" y="3148012"/>
            <a:ext cx="3009901" cy="1152526"/>
            <a:chOff x="5857875" y="3148012"/>
            <a:chExt cx="3009901" cy="1152526"/>
          </a:xfrm>
        </p:grpSpPr>
        <p:pic>
          <p:nvPicPr>
            <p:cNvPr id="2050" name="Picture 2" descr="C:\Users\Travis\Documents\Research\Workshop\Presentation\City Input\frame-19.png"/>
            <p:cNvPicPr>
              <a:picLocks noChangeAspect="1" noChangeArrowheads="1"/>
            </p:cNvPicPr>
            <p:nvPr/>
          </p:nvPicPr>
          <p:blipFill>
            <a:blip r:embed="rId4" cstate="print"/>
            <a:srcRect/>
            <a:stretch>
              <a:fillRect/>
            </a:stretch>
          </p:blipFill>
          <p:spPr bwMode="auto">
            <a:xfrm>
              <a:off x="5857875" y="3157537"/>
              <a:ext cx="1133476" cy="1133476"/>
            </a:xfrm>
            <a:prstGeom prst="rect">
              <a:avLst/>
            </a:prstGeom>
            <a:noFill/>
          </p:spPr>
        </p:pic>
        <p:pic>
          <p:nvPicPr>
            <p:cNvPr id="2051" name="Picture 3" descr="C:\Users\Travis\Documents\Research\Workshop\Presentation\City Input\frame-18.png"/>
            <p:cNvPicPr>
              <a:picLocks noChangeAspect="1" noChangeArrowheads="1"/>
            </p:cNvPicPr>
            <p:nvPr/>
          </p:nvPicPr>
          <p:blipFill>
            <a:blip r:embed="rId5" cstate="print"/>
            <a:srcRect/>
            <a:stretch>
              <a:fillRect/>
            </a:stretch>
          </p:blipFill>
          <p:spPr bwMode="auto">
            <a:xfrm>
              <a:off x="7715250" y="3148012"/>
              <a:ext cx="1152526" cy="1152526"/>
            </a:xfrm>
            <a:prstGeom prst="rect">
              <a:avLst/>
            </a:prstGeom>
            <a:noFill/>
          </p:spPr>
        </p:pic>
        <p:sp>
          <p:nvSpPr>
            <p:cNvPr id="24" name="Right Arrow 23"/>
            <p:cNvSpPr/>
            <p:nvPr/>
          </p:nvSpPr>
          <p:spPr>
            <a:xfrm>
              <a:off x="7162800" y="3562350"/>
              <a:ext cx="400050" cy="323850"/>
            </a:xfrm>
            <a:prstGeom prst="rightArrow">
              <a:avLst/>
            </a:prstGeom>
            <a:solidFill>
              <a:schemeClr val="tx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4" descr="C:\Users\Travis\Documents\Research\Workshop\Presentation\flowlegend.png"/>
          <p:cNvPicPr>
            <a:picLocks noChangeAspect="1" noChangeArrowheads="1"/>
          </p:cNvPicPr>
          <p:nvPr/>
        </p:nvPicPr>
        <p:blipFill>
          <a:blip r:embed="rId6" cstate="print"/>
          <a:srcRect/>
          <a:stretch>
            <a:fillRect/>
          </a:stretch>
        </p:blipFill>
        <p:spPr bwMode="auto">
          <a:xfrm>
            <a:off x="8196262" y="5162550"/>
            <a:ext cx="614363" cy="614363"/>
          </a:xfrm>
          <a:prstGeom prst="rect">
            <a:avLst/>
          </a:prstGeom>
          <a:noFill/>
        </p:spPr>
      </p:pic>
      <p:cxnSp>
        <p:nvCxnSpPr>
          <p:cNvPr id="29" name="Straight Connector 28"/>
          <p:cNvCxnSpPr>
            <a:stCxn id="2052" idx="0"/>
            <a:endCxn id="2052" idx="2"/>
          </p:cNvCxnSpPr>
          <p:nvPr/>
        </p:nvCxnSpPr>
        <p:spPr>
          <a:xfrm>
            <a:off x="8503444" y="5162550"/>
            <a:ext cx="0" cy="6143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052" idx="1"/>
            <a:endCxn id="2052" idx="3"/>
          </p:cNvCxnSpPr>
          <p:nvPr/>
        </p:nvCxnSpPr>
        <p:spPr>
          <a:xfrm>
            <a:off x="8196262" y="5469732"/>
            <a:ext cx="61436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780356" y="5276850"/>
            <a:ext cx="306494" cy="369332"/>
          </a:xfrm>
          <a:prstGeom prst="rect">
            <a:avLst/>
          </a:prstGeom>
          <a:noFill/>
        </p:spPr>
        <p:txBody>
          <a:bodyPr wrap="none" rtlCol="0">
            <a:spAutoFit/>
          </a:bodyPr>
          <a:lstStyle/>
          <a:p>
            <a:r>
              <a:rPr lang="en-US" dirty="0" smtClean="0"/>
              <a:t>u</a:t>
            </a:r>
            <a:endParaRPr lang="en-US" dirty="0"/>
          </a:p>
        </p:txBody>
      </p:sp>
      <p:sp>
        <p:nvSpPr>
          <p:cNvPr id="33" name="TextBox 32"/>
          <p:cNvSpPr txBox="1"/>
          <p:nvPr/>
        </p:nvSpPr>
        <p:spPr>
          <a:xfrm>
            <a:off x="8372475" y="5695950"/>
            <a:ext cx="288862" cy="369332"/>
          </a:xfrm>
          <a:prstGeom prst="rect">
            <a:avLst/>
          </a:prstGeom>
          <a:noFill/>
        </p:spPr>
        <p:txBody>
          <a:bodyPr wrap="none" rtlCol="0">
            <a:spAutoFit/>
          </a:bodyPr>
          <a:lstStyle/>
          <a:p>
            <a:r>
              <a:rPr lang="en-US" dirty="0" smtClean="0"/>
              <a:t>v</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Flow Reliability Estimation</a:t>
            </a:r>
            <a:endParaRPr lang="en-US" dirty="0"/>
          </a:p>
        </p:txBody>
      </p:sp>
      <p:sp>
        <p:nvSpPr>
          <p:cNvPr id="4" name="Slide Number Placeholder 3"/>
          <p:cNvSpPr>
            <a:spLocks noGrp="1"/>
          </p:cNvSpPr>
          <p:nvPr>
            <p:ph type="sldNum" sz="quarter" idx="12"/>
          </p:nvPr>
        </p:nvSpPr>
        <p:spPr/>
        <p:txBody>
          <a:bodyPr/>
          <a:lstStyle/>
          <a:p>
            <a:fld id="{075A24A4-CF14-47C8-A577-9E7712D6C82F}" type="slidenum">
              <a:rPr lang="en-US" smtClean="0"/>
              <a:pPr/>
              <a:t>12</a:t>
            </a:fld>
            <a:endParaRPr lang="en-US" dirty="0"/>
          </a:p>
        </p:txBody>
      </p:sp>
      <p:pic>
        <p:nvPicPr>
          <p:cNvPr id="9" name="Picture 8" descr="frame-18.png"/>
          <p:cNvPicPr>
            <a:picLocks noChangeAspect="1"/>
          </p:cNvPicPr>
          <p:nvPr/>
        </p:nvPicPr>
        <p:blipFill>
          <a:blip r:embed="rId4" cstate="print"/>
          <a:stretch>
            <a:fillRect/>
          </a:stretch>
        </p:blipFill>
        <p:spPr>
          <a:xfrm>
            <a:off x="5343525" y="2127500"/>
            <a:ext cx="2819400" cy="2819400"/>
          </a:xfrm>
          <a:prstGeom prst="rect">
            <a:avLst/>
          </a:prstGeom>
        </p:spPr>
      </p:pic>
      <p:pic>
        <p:nvPicPr>
          <p:cNvPr id="10" name="Picture 9" descr="frame-19.png"/>
          <p:cNvPicPr>
            <a:picLocks noChangeAspect="1"/>
          </p:cNvPicPr>
          <p:nvPr/>
        </p:nvPicPr>
        <p:blipFill>
          <a:blip r:embed="rId5" cstate="print"/>
          <a:stretch>
            <a:fillRect/>
          </a:stretch>
        </p:blipFill>
        <p:spPr>
          <a:xfrm>
            <a:off x="1000125" y="2127500"/>
            <a:ext cx="2819400" cy="2819400"/>
          </a:xfrm>
          <a:prstGeom prst="rect">
            <a:avLst/>
          </a:prstGeom>
        </p:spPr>
      </p:pic>
      <p:grpSp>
        <p:nvGrpSpPr>
          <p:cNvPr id="19" name="Group 18"/>
          <p:cNvGrpSpPr/>
          <p:nvPr/>
        </p:nvGrpSpPr>
        <p:grpSpPr>
          <a:xfrm>
            <a:off x="1934718" y="2820137"/>
            <a:ext cx="4914709" cy="803257"/>
            <a:chOff x="1391793" y="2292837"/>
            <a:chExt cx="4914709" cy="803257"/>
          </a:xfrm>
        </p:grpSpPr>
        <p:cxnSp>
          <p:nvCxnSpPr>
            <p:cNvPr id="12" name="Straight Arrow Connector 11"/>
            <p:cNvCxnSpPr/>
            <p:nvPr/>
          </p:nvCxnSpPr>
          <p:spPr>
            <a:xfrm>
              <a:off x="1495425" y="2643188"/>
              <a:ext cx="4705350" cy="109537"/>
            </a:xfrm>
            <a:prstGeom prst="straightConnector1">
              <a:avLst/>
            </a:prstGeom>
            <a:ln w="349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391793" y="2591371"/>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215062" y="271700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379564" y="2292837"/>
              <a:ext cx="1279517" cy="400110"/>
            </a:xfrm>
            <a:prstGeom prst="rect">
              <a:avLst/>
            </a:prstGeom>
            <a:noFill/>
          </p:spPr>
          <p:txBody>
            <a:bodyPr wrap="none" rtlCol="0">
              <a:spAutoFit/>
            </a:bodyPr>
            <a:lstStyle/>
            <a:p>
              <a:r>
                <a:rPr lang="en-US" sz="2000" dirty="0" smtClean="0"/>
                <a:t>Consistent</a:t>
              </a:r>
              <a:endParaRPr lang="en-US" sz="2000" dirty="0"/>
            </a:p>
          </p:txBody>
        </p:sp>
        <p:sp>
          <p:nvSpPr>
            <p:cNvPr id="18" name="TextBox 17"/>
            <p:cNvSpPr txBox="1"/>
            <p:nvPr/>
          </p:nvSpPr>
          <p:spPr>
            <a:xfrm>
              <a:off x="3495208" y="2695984"/>
              <a:ext cx="1019831" cy="400110"/>
            </a:xfrm>
            <a:prstGeom prst="rect">
              <a:avLst/>
            </a:prstGeom>
            <a:noFill/>
          </p:spPr>
          <p:txBody>
            <a:bodyPr wrap="none" rtlCol="0">
              <a:spAutoFit/>
            </a:bodyPr>
            <a:lstStyle/>
            <a:p>
              <a:r>
                <a:rPr lang="en-US" sz="2000" dirty="0" smtClean="0">
                  <a:latin typeface="Times New Roman" pitchFamily="18" charset="0"/>
                  <a:ea typeface="Cambria Math" pitchFamily="18" charset="0"/>
                  <a:cs typeface="Times New Roman" pitchFamily="18" charset="0"/>
                </a:rPr>
                <a:t>v</a:t>
              </a:r>
              <a:r>
                <a:rPr lang="en-US" sz="2000" baseline="-25000" dirty="0" smtClean="0">
                  <a:latin typeface="Times New Roman" pitchFamily="18" charset="0"/>
                  <a:ea typeface="Cambria Math" pitchFamily="18" charset="0"/>
                  <a:cs typeface="Times New Roman" pitchFamily="18" charset="0"/>
                </a:rPr>
                <a:t>ij</a:t>
              </a:r>
              <a:r>
                <a:rPr lang="en-US" sz="2000" dirty="0" smtClean="0">
                  <a:latin typeface="Cambria Math" pitchFamily="18" charset="0"/>
                  <a:ea typeface="Cambria Math" pitchFamily="18" charset="0"/>
                </a:rPr>
                <a:t> = -</a:t>
              </a:r>
              <a:r>
                <a:rPr lang="en-US" sz="2000" dirty="0" smtClean="0">
                  <a:latin typeface="Times New Roman" pitchFamily="18" charset="0"/>
                  <a:ea typeface="Cambria Math" pitchFamily="18" charset="0"/>
                  <a:cs typeface="Times New Roman" pitchFamily="18" charset="0"/>
                </a:rPr>
                <a:t>v</a:t>
              </a:r>
              <a:r>
                <a:rPr lang="en-US" sz="2000" baseline="-25000" dirty="0" smtClean="0">
                  <a:latin typeface="Times New Roman" pitchFamily="18" charset="0"/>
                  <a:ea typeface="Cambria Math" pitchFamily="18" charset="0"/>
                  <a:cs typeface="Times New Roman" pitchFamily="18" charset="0"/>
                </a:rPr>
                <a:t>ji</a:t>
              </a:r>
              <a:endParaRPr lang="en-US" sz="2000" baseline="-25000" dirty="0">
                <a:latin typeface="Times New Roman" pitchFamily="18" charset="0"/>
                <a:ea typeface="Cambria Math" pitchFamily="18" charset="0"/>
                <a:cs typeface="Times New Roman" pitchFamily="18" charset="0"/>
              </a:endParaRPr>
            </a:p>
          </p:txBody>
        </p:sp>
      </p:grpSp>
      <p:grpSp>
        <p:nvGrpSpPr>
          <p:cNvPr id="48" name="Group 47"/>
          <p:cNvGrpSpPr/>
          <p:nvPr/>
        </p:nvGrpSpPr>
        <p:grpSpPr>
          <a:xfrm>
            <a:off x="3883163" y="3084520"/>
            <a:ext cx="1448923" cy="850758"/>
            <a:chOff x="3766747" y="2678932"/>
            <a:chExt cx="1448923" cy="850758"/>
          </a:xfrm>
        </p:grpSpPr>
        <p:sp>
          <p:nvSpPr>
            <p:cNvPr id="24" name="TextBox 23"/>
            <p:cNvSpPr txBox="1"/>
            <p:nvPr/>
          </p:nvSpPr>
          <p:spPr>
            <a:xfrm>
              <a:off x="3766747" y="2678932"/>
              <a:ext cx="1448923" cy="400110"/>
            </a:xfrm>
            <a:prstGeom prst="rect">
              <a:avLst/>
            </a:prstGeom>
            <a:noFill/>
          </p:spPr>
          <p:txBody>
            <a:bodyPr wrap="none" rtlCol="0">
              <a:spAutoFit/>
            </a:bodyPr>
            <a:lstStyle/>
            <a:p>
              <a:r>
                <a:rPr lang="en-US" sz="2000" dirty="0" smtClean="0"/>
                <a:t>Inconsistent</a:t>
              </a:r>
              <a:endParaRPr lang="en-US" sz="2000" dirty="0"/>
            </a:p>
          </p:txBody>
        </p:sp>
        <p:sp>
          <p:nvSpPr>
            <p:cNvPr id="25" name="TextBox 24"/>
            <p:cNvSpPr txBox="1"/>
            <p:nvPr/>
          </p:nvSpPr>
          <p:spPr>
            <a:xfrm>
              <a:off x="3989269" y="3129580"/>
              <a:ext cx="1031051" cy="400110"/>
            </a:xfrm>
            <a:prstGeom prst="rect">
              <a:avLst/>
            </a:prstGeom>
            <a:noFill/>
          </p:spPr>
          <p:txBody>
            <a:bodyPr wrap="none" rtlCol="0">
              <a:spAutoFit/>
            </a:bodyPr>
            <a:lstStyle/>
            <a:p>
              <a:r>
                <a:rPr lang="en-US" sz="2000" dirty="0" smtClean="0">
                  <a:solidFill>
                    <a:schemeClr val="accent4"/>
                  </a:solidFill>
                  <a:latin typeface="Times New Roman" pitchFamily="18" charset="0"/>
                  <a:ea typeface="Cambria Math" pitchFamily="18" charset="0"/>
                  <a:cs typeface="Times New Roman" pitchFamily="18" charset="0"/>
                </a:rPr>
                <a:t>v</a:t>
              </a:r>
              <a:r>
                <a:rPr lang="en-US" sz="2000" baseline="-25000" dirty="0" smtClean="0">
                  <a:solidFill>
                    <a:schemeClr val="accent4"/>
                  </a:solidFill>
                  <a:latin typeface="Times New Roman" pitchFamily="18" charset="0"/>
                  <a:ea typeface="Cambria Math" pitchFamily="18" charset="0"/>
                  <a:cs typeface="Times New Roman" pitchFamily="18" charset="0"/>
                </a:rPr>
                <a:t>ij</a:t>
              </a:r>
              <a:r>
                <a:rPr lang="en-US" sz="2000" dirty="0" smtClean="0">
                  <a:latin typeface="Times New Roman" pitchFamily="18" charset="0"/>
                  <a:ea typeface="Cambria Math" pitchFamily="18" charset="0"/>
                  <a:cs typeface="Times New Roman" pitchFamily="18" charset="0"/>
                </a:rPr>
                <a:t> </a:t>
              </a:r>
              <a:r>
                <a:rPr lang="en-US" sz="2000" dirty="0" smtClean="0">
                  <a:latin typeface="Cambria Math" pitchFamily="18" charset="0"/>
                  <a:ea typeface="Cambria Math" pitchFamily="18" charset="0"/>
                  <a:cs typeface="Times New Roman" pitchFamily="18" charset="0"/>
                </a:rPr>
                <a:t>≠ -</a:t>
              </a:r>
              <a:r>
                <a:rPr lang="en-US" sz="2000" dirty="0" smtClean="0">
                  <a:solidFill>
                    <a:schemeClr val="accent2"/>
                  </a:solidFill>
                  <a:latin typeface="Times New Roman" pitchFamily="18" charset="0"/>
                  <a:ea typeface="Cambria Math" pitchFamily="18" charset="0"/>
                  <a:cs typeface="Times New Roman" pitchFamily="18" charset="0"/>
                </a:rPr>
                <a:t>v</a:t>
              </a:r>
              <a:r>
                <a:rPr lang="en-US" sz="2000" baseline="-25000" dirty="0" smtClean="0">
                  <a:solidFill>
                    <a:schemeClr val="accent2"/>
                  </a:solidFill>
                  <a:latin typeface="Times New Roman" pitchFamily="18" charset="0"/>
                  <a:ea typeface="Cambria Math" pitchFamily="18" charset="0"/>
                  <a:cs typeface="Times New Roman" pitchFamily="18" charset="0"/>
                </a:rPr>
                <a:t>ji</a:t>
              </a:r>
              <a:endParaRPr lang="en-US" sz="2000" baseline="-25000" dirty="0">
                <a:solidFill>
                  <a:schemeClr val="accent2"/>
                </a:solidFill>
                <a:latin typeface="Times New Roman" pitchFamily="18" charset="0"/>
                <a:ea typeface="Cambria Math" pitchFamily="18" charset="0"/>
                <a:cs typeface="Times New Roman" pitchFamily="18" charset="0"/>
              </a:endParaRPr>
            </a:p>
          </p:txBody>
        </p:sp>
      </p:grpSp>
      <p:grpSp>
        <p:nvGrpSpPr>
          <p:cNvPr id="52" name="Group 51"/>
          <p:cNvGrpSpPr/>
          <p:nvPr/>
        </p:nvGrpSpPr>
        <p:grpSpPr>
          <a:xfrm>
            <a:off x="2853570" y="3363499"/>
            <a:ext cx="5006154" cy="308992"/>
            <a:chOff x="2720220" y="2940974"/>
            <a:chExt cx="5006154" cy="308992"/>
          </a:xfrm>
        </p:grpSpPr>
        <p:cxnSp>
          <p:nvCxnSpPr>
            <p:cNvPr id="28" name="Straight Arrow Connector 27"/>
            <p:cNvCxnSpPr>
              <a:stCxn id="42" idx="6"/>
            </p:cNvCxnSpPr>
            <p:nvPr/>
          </p:nvCxnSpPr>
          <p:spPr>
            <a:xfrm>
              <a:off x="2811660" y="3156909"/>
              <a:ext cx="4752923" cy="49429"/>
            </a:xfrm>
            <a:prstGeom prst="straightConnector1">
              <a:avLst/>
            </a:prstGeom>
            <a:ln w="34925" cap="rnd">
              <a:solidFill>
                <a:schemeClr val="accent2"/>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05326" y="2940974"/>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7634934" y="3158526"/>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2720220" y="3111189"/>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p:cNvCxnSpPr>
              <a:stCxn id="22" idx="6"/>
              <a:endCxn id="23" idx="2"/>
            </p:cNvCxnSpPr>
            <p:nvPr/>
          </p:nvCxnSpPr>
          <p:spPr>
            <a:xfrm>
              <a:off x="2896766" y="2986694"/>
              <a:ext cx="4738168" cy="217552"/>
            </a:xfrm>
            <a:prstGeom prst="straightConnector1">
              <a:avLst/>
            </a:prstGeom>
            <a:ln w="34925">
              <a:solidFill>
                <a:schemeClr val="accent4"/>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2103966" y="5174585"/>
            <a:ext cx="4936068" cy="461665"/>
          </a:xfrm>
          <a:prstGeom prst="rect">
            <a:avLst/>
          </a:prstGeom>
          <a:noFill/>
        </p:spPr>
        <p:txBody>
          <a:bodyPr wrap="square" rtlCol="0">
            <a:spAutoFit/>
          </a:bodyPr>
          <a:lstStyle/>
          <a:p>
            <a:pPr algn="ctr"/>
            <a:r>
              <a:rPr lang="en-US" sz="2400" dirty="0" smtClean="0"/>
              <a:t>Reliable if:</a:t>
            </a:r>
            <a:endParaRPr lang="en-US" sz="2400" dirty="0">
              <a:ea typeface="Cambria Math" pitchFamily="18" charset="0"/>
              <a:cs typeface="Times New Roman" pitchFamily="18" charset="0"/>
            </a:endParaRPr>
          </a:p>
        </p:txBody>
      </p:sp>
      <p:pic>
        <p:nvPicPr>
          <p:cNvPr id="37" name="Picture 36" descr="addin_tmp.png"/>
          <p:cNvPicPr>
            <a:picLocks noChangeAspect="1"/>
          </p:cNvPicPr>
          <p:nvPr>
            <p:custDataLst>
              <p:tags r:id="rId1"/>
            </p:custDataLst>
          </p:nvPr>
        </p:nvPicPr>
        <p:blipFill>
          <a:blip r:embed="rId6" cstate="print"/>
          <a:stretch>
            <a:fillRect/>
          </a:stretch>
        </p:blipFill>
        <p:spPr>
          <a:xfrm>
            <a:off x="3517011" y="5623373"/>
            <a:ext cx="2109978" cy="381762"/>
          </a:xfrm>
          <a:prstGeom prst="rect">
            <a:avLst/>
          </a:prstGeom>
        </p:spPr>
      </p:pic>
      <p:sp>
        <p:nvSpPr>
          <p:cNvPr id="38" name="TextBox 37"/>
          <p:cNvSpPr txBox="1"/>
          <p:nvPr/>
        </p:nvSpPr>
        <p:spPr>
          <a:xfrm>
            <a:off x="473670" y="1379835"/>
            <a:ext cx="4710200" cy="523220"/>
          </a:xfrm>
          <a:prstGeom prst="rect">
            <a:avLst/>
          </a:prstGeom>
          <a:noFill/>
        </p:spPr>
        <p:txBody>
          <a:bodyPr wrap="none" rtlCol="0">
            <a:spAutoFit/>
          </a:bodyPr>
          <a:lstStyle/>
          <a:p>
            <a:r>
              <a:rPr lang="en-US" sz="2800" dirty="0" smtClean="0"/>
              <a:t>Forward/backward consistency</a:t>
            </a:r>
            <a:endParaRPr lang="en-US" sz="2800" dirty="0"/>
          </a:p>
        </p:txBody>
      </p:sp>
      <p:sp>
        <p:nvSpPr>
          <p:cNvPr id="26" name="Date Placeholder 25"/>
          <p:cNvSpPr>
            <a:spLocks noGrp="1"/>
          </p:cNvSpPr>
          <p:nvPr>
            <p:ph type="dt" sz="half" idx="10"/>
          </p:nvPr>
        </p:nvSpPr>
        <p:spPr/>
        <p:txBody>
          <a:bodyPr/>
          <a:lstStyle/>
          <a:p>
            <a:r>
              <a:rPr lang="en-US" smtClean="0"/>
              <a:t>IWMV 2011</a:t>
            </a:r>
            <a:endParaRPr lang="en-US"/>
          </a:p>
        </p:txBody>
      </p:sp>
      <p:sp>
        <p:nvSpPr>
          <p:cNvPr id="27" name="Footer Placeholder 26"/>
          <p:cNvSpPr>
            <a:spLocks noGrp="1"/>
          </p:cNvSpPr>
          <p:nvPr>
            <p:ph type="ftr" sz="quarter" idx="11"/>
          </p:nvPr>
        </p:nvSpPr>
        <p:spPr/>
        <p:txBody>
          <a:bodyPr/>
          <a:lstStyle/>
          <a:p>
            <a:r>
              <a:rPr lang="en-US" smtClean="0"/>
              <a:t>University of Wisconsin-Madison</a:t>
            </a:r>
            <a:endParaRPr lang="en-US" dirty="0"/>
          </a:p>
        </p:txBody>
      </p:sp>
      <p:grpSp>
        <p:nvGrpSpPr>
          <p:cNvPr id="40" name="Group 39"/>
          <p:cNvGrpSpPr/>
          <p:nvPr/>
        </p:nvGrpSpPr>
        <p:grpSpPr>
          <a:xfrm>
            <a:off x="1765300" y="3371850"/>
            <a:ext cx="1530350" cy="2486025"/>
            <a:chOff x="1765300" y="3371850"/>
            <a:chExt cx="1530350" cy="2486025"/>
          </a:xfrm>
        </p:grpSpPr>
        <p:sp>
          <p:nvSpPr>
            <p:cNvPr id="32" name="Freeform 31"/>
            <p:cNvSpPr/>
            <p:nvPr/>
          </p:nvSpPr>
          <p:spPr>
            <a:xfrm>
              <a:off x="1765300" y="3495675"/>
              <a:ext cx="1530350" cy="2362200"/>
            </a:xfrm>
            <a:custGeom>
              <a:avLst/>
              <a:gdLst>
                <a:gd name="connsiteX0" fmla="*/ 1408112 w 1408112"/>
                <a:gd name="connsiteY0" fmla="*/ 2381250 h 2381250"/>
                <a:gd name="connsiteX1" fmla="*/ 188912 w 1408112"/>
                <a:gd name="connsiteY1" fmla="*/ 1104900 h 2381250"/>
                <a:gd name="connsiteX2" fmla="*/ 274637 w 1408112"/>
                <a:gd name="connsiteY2" fmla="*/ 209550 h 2381250"/>
                <a:gd name="connsiteX3" fmla="*/ 855662 w 1408112"/>
                <a:gd name="connsiteY3" fmla="*/ 0 h 2381250"/>
                <a:gd name="connsiteX0" fmla="*/ 1312862 w 1312862"/>
                <a:gd name="connsiteY0" fmla="*/ 2471737 h 2471737"/>
                <a:gd name="connsiteX1" fmla="*/ 188912 w 1312862"/>
                <a:gd name="connsiteY1" fmla="*/ 1890712 h 2471737"/>
                <a:gd name="connsiteX2" fmla="*/ 179387 w 1312862"/>
                <a:gd name="connsiteY2" fmla="*/ 300037 h 2471737"/>
                <a:gd name="connsiteX3" fmla="*/ 760412 w 1312862"/>
                <a:gd name="connsiteY3" fmla="*/ 90487 h 2471737"/>
                <a:gd name="connsiteX0" fmla="*/ 1312862 w 1312862"/>
                <a:gd name="connsiteY0" fmla="*/ 2471737 h 2471737"/>
                <a:gd name="connsiteX1" fmla="*/ 188912 w 1312862"/>
                <a:gd name="connsiteY1" fmla="*/ 1890712 h 2471737"/>
                <a:gd name="connsiteX2" fmla="*/ 179387 w 1312862"/>
                <a:gd name="connsiteY2" fmla="*/ 300037 h 2471737"/>
                <a:gd name="connsiteX3" fmla="*/ 760412 w 1312862"/>
                <a:gd name="connsiteY3" fmla="*/ 90487 h 2471737"/>
                <a:gd name="connsiteX0" fmla="*/ 1327150 w 1327150"/>
                <a:gd name="connsiteY0" fmla="*/ 2381250 h 2381250"/>
                <a:gd name="connsiteX1" fmla="*/ 203200 w 1327150"/>
                <a:gd name="connsiteY1" fmla="*/ 1800225 h 2381250"/>
                <a:gd name="connsiteX2" fmla="*/ 107950 w 1327150"/>
                <a:gd name="connsiteY2" fmla="*/ 609600 h 2381250"/>
                <a:gd name="connsiteX3" fmla="*/ 774700 w 1327150"/>
                <a:gd name="connsiteY3" fmla="*/ 0 h 2381250"/>
                <a:gd name="connsiteX0" fmla="*/ 1327150 w 1327150"/>
                <a:gd name="connsiteY0" fmla="*/ 2381250 h 2381250"/>
                <a:gd name="connsiteX1" fmla="*/ 203200 w 1327150"/>
                <a:gd name="connsiteY1" fmla="*/ 1800225 h 2381250"/>
                <a:gd name="connsiteX2" fmla="*/ 107950 w 1327150"/>
                <a:gd name="connsiteY2" fmla="*/ 609600 h 2381250"/>
                <a:gd name="connsiteX3" fmla="*/ 774700 w 1327150"/>
                <a:gd name="connsiteY3" fmla="*/ 0 h 2381250"/>
                <a:gd name="connsiteX0" fmla="*/ 1327150 w 1327150"/>
                <a:gd name="connsiteY0" fmla="*/ 2362200 h 2362200"/>
                <a:gd name="connsiteX1" fmla="*/ 203200 w 1327150"/>
                <a:gd name="connsiteY1" fmla="*/ 1781175 h 2362200"/>
                <a:gd name="connsiteX2" fmla="*/ 107950 w 1327150"/>
                <a:gd name="connsiteY2" fmla="*/ 590550 h 2362200"/>
                <a:gd name="connsiteX3" fmla="*/ 679450 w 1327150"/>
                <a:gd name="connsiteY3" fmla="*/ 0 h 2362200"/>
                <a:gd name="connsiteX0" fmla="*/ 1219200 w 1219200"/>
                <a:gd name="connsiteY0" fmla="*/ 2362200 h 2362200"/>
                <a:gd name="connsiteX1" fmla="*/ 0 w 1219200"/>
                <a:gd name="connsiteY1" fmla="*/ 590550 h 2362200"/>
                <a:gd name="connsiteX2" fmla="*/ 571500 w 1219200"/>
                <a:gd name="connsiteY2" fmla="*/ 0 h 2362200"/>
                <a:gd name="connsiteX0" fmla="*/ 1485900 w 1485900"/>
                <a:gd name="connsiteY0" fmla="*/ 2362200 h 2362200"/>
                <a:gd name="connsiteX1" fmla="*/ 0 w 1485900"/>
                <a:gd name="connsiteY1" fmla="*/ 1162050 h 2362200"/>
                <a:gd name="connsiteX2" fmla="*/ 838200 w 1485900"/>
                <a:gd name="connsiteY2" fmla="*/ 0 h 2362200"/>
                <a:gd name="connsiteX0" fmla="*/ 1530350 w 1530350"/>
                <a:gd name="connsiteY0" fmla="*/ 2362200 h 2362200"/>
                <a:gd name="connsiteX1" fmla="*/ 44450 w 1530350"/>
                <a:gd name="connsiteY1" fmla="*/ 1162050 h 2362200"/>
                <a:gd name="connsiteX2" fmla="*/ 882650 w 1530350"/>
                <a:gd name="connsiteY2" fmla="*/ 0 h 2362200"/>
                <a:gd name="connsiteX0" fmla="*/ 1530350 w 1530350"/>
                <a:gd name="connsiteY0" fmla="*/ 2362200 h 2362200"/>
                <a:gd name="connsiteX1" fmla="*/ 44450 w 1530350"/>
                <a:gd name="connsiteY1" fmla="*/ 1162050 h 2362200"/>
                <a:gd name="connsiteX2" fmla="*/ 882650 w 1530350"/>
                <a:gd name="connsiteY2" fmla="*/ 0 h 2362200"/>
                <a:gd name="connsiteX0" fmla="*/ 1530350 w 1530350"/>
                <a:gd name="connsiteY0" fmla="*/ 2362200 h 2362200"/>
                <a:gd name="connsiteX1" fmla="*/ 44450 w 1530350"/>
                <a:gd name="connsiteY1" fmla="*/ 1162050 h 2362200"/>
                <a:gd name="connsiteX2" fmla="*/ 882650 w 1530350"/>
                <a:gd name="connsiteY2" fmla="*/ 0 h 2362200"/>
              </a:gdLst>
              <a:ahLst/>
              <a:cxnLst>
                <a:cxn ang="0">
                  <a:pos x="connsiteX0" y="connsiteY0"/>
                </a:cxn>
                <a:cxn ang="0">
                  <a:pos x="connsiteX1" y="connsiteY1"/>
                </a:cxn>
                <a:cxn ang="0">
                  <a:pos x="connsiteX2" y="connsiteY2"/>
                </a:cxn>
              </a:cxnLst>
              <a:rect l="l" t="t" r="r" b="b"/>
              <a:pathLst>
                <a:path w="1530350" h="2362200">
                  <a:moveTo>
                    <a:pt x="1530350" y="2362200"/>
                  </a:moveTo>
                  <a:cubicBezTo>
                    <a:pt x="1009650" y="2316956"/>
                    <a:pt x="142875" y="2241550"/>
                    <a:pt x="44450" y="1162050"/>
                  </a:cubicBezTo>
                  <a:cubicBezTo>
                    <a:pt x="0" y="427038"/>
                    <a:pt x="517525" y="57150"/>
                    <a:pt x="882650"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flipV="1">
              <a:off x="2771775" y="3371850"/>
              <a:ext cx="104775" cy="228600"/>
            </a:xfrm>
            <a:prstGeom prst="straightConnector1">
              <a:avLst/>
            </a:prstGeom>
            <a:ln w="381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Denoising</a:t>
            </a:r>
            <a:endParaRPr lang="en-US" dirty="0"/>
          </a:p>
        </p:txBody>
      </p:sp>
      <p:sp>
        <p:nvSpPr>
          <p:cNvPr id="3" name="Content Placeholder 2"/>
          <p:cNvSpPr>
            <a:spLocks noGrp="1"/>
          </p:cNvSpPr>
          <p:nvPr>
            <p:ph idx="1"/>
          </p:nvPr>
        </p:nvSpPr>
        <p:spPr/>
        <p:txBody>
          <a:bodyPr>
            <a:normAutofit/>
          </a:bodyPr>
          <a:lstStyle/>
          <a:p>
            <a:r>
              <a:rPr lang="en-US" sz="2800" dirty="0" smtClean="0"/>
              <a:t>Set of frames with consistent flow:</a:t>
            </a:r>
          </a:p>
          <a:p>
            <a:pPr lvl="1"/>
            <a:endParaRPr lang="en-US" dirty="0" smtClean="0"/>
          </a:p>
          <a:p>
            <a:pPr>
              <a:spcAft>
                <a:spcPts val="1200"/>
              </a:spcAft>
            </a:pPr>
            <a:r>
              <a:rPr lang="en-US" sz="2800" dirty="0" smtClean="0"/>
              <a:t>Filter along flow:</a:t>
            </a:r>
          </a:p>
          <a:p>
            <a:pPr>
              <a:spcAft>
                <a:spcPts val="900"/>
              </a:spcAft>
            </a:pPr>
            <a:endParaRPr lang="en-US" dirty="0" smtClean="0"/>
          </a:p>
          <a:p>
            <a:pPr>
              <a:spcAft>
                <a:spcPts val="600"/>
              </a:spcAft>
            </a:pPr>
            <a:r>
              <a:rPr lang="en-US" sz="2800" dirty="0" smtClean="0"/>
              <a:t>Weight function:</a:t>
            </a:r>
          </a:p>
          <a:p>
            <a:pPr>
              <a:spcAft>
                <a:spcPts val="600"/>
              </a:spcAft>
            </a:pPr>
            <a:endParaRPr lang="en-US" dirty="0" smtClean="0"/>
          </a:p>
          <a:p>
            <a:r>
              <a:rPr lang="en-US" sz="2800" dirty="0" smtClean="0"/>
              <a:t>Threshold:</a:t>
            </a:r>
          </a:p>
        </p:txBody>
      </p:sp>
      <p:sp>
        <p:nvSpPr>
          <p:cNvPr id="4" name="Slide Number Placeholder 3"/>
          <p:cNvSpPr>
            <a:spLocks noGrp="1"/>
          </p:cNvSpPr>
          <p:nvPr>
            <p:ph type="sldNum" sz="quarter" idx="12"/>
          </p:nvPr>
        </p:nvSpPr>
        <p:spPr/>
        <p:txBody>
          <a:bodyPr/>
          <a:lstStyle/>
          <a:p>
            <a:fld id="{075A24A4-CF14-47C8-A577-9E7712D6C82F}" type="slidenum">
              <a:rPr lang="en-US" smtClean="0"/>
              <a:pPr/>
              <a:t>13</a:t>
            </a:fld>
            <a:endParaRPr lang="en-US" dirty="0"/>
          </a:p>
        </p:txBody>
      </p:sp>
      <p:pic>
        <p:nvPicPr>
          <p:cNvPr id="14" name="Picture 13" descr="addin_tmp.png"/>
          <p:cNvPicPr>
            <a:picLocks noChangeAspect="1"/>
          </p:cNvPicPr>
          <p:nvPr>
            <p:custDataLst>
              <p:tags r:id="rId1"/>
            </p:custDataLst>
          </p:nvPr>
        </p:nvPicPr>
        <p:blipFill>
          <a:blip r:embed="rId8" cstate="print"/>
          <a:stretch>
            <a:fillRect/>
          </a:stretch>
        </p:blipFill>
        <p:spPr>
          <a:xfrm>
            <a:off x="2768345" y="2022502"/>
            <a:ext cx="3607308" cy="381762"/>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2609469" y="3049524"/>
            <a:ext cx="3925062" cy="802386"/>
          </a:xfrm>
          <a:prstGeom prst="rect">
            <a:avLst/>
          </a:prstGeom>
        </p:spPr>
      </p:pic>
      <p:pic>
        <p:nvPicPr>
          <p:cNvPr id="12" name="Picture 11" descr="addin_tmp.png"/>
          <p:cNvPicPr>
            <a:picLocks noChangeAspect="1"/>
          </p:cNvPicPr>
          <p:nvPr>
            <p:custDataLst>
              <p:tags r:id="rId3"/>
            </p:custDataLst>
          </p:nvPr>
        </p:nvPicPr>
        <p:blipFill>
          <a:blip r:embed="rId10" cstate="print"/>
          <a:stretch>
            <a:fillRect/>
          </a:stretch>
        </p:blipFill>
        <p:spPr>
          <a:xfrm>
            <a:off x="1341882" y="4336766"/>
            <a:ext cx="6460236" cy="752094"/>
          </a:xfrm>
          <a:prstGeom prst="rect">
            <a:avLst/>
          </a:prstGeom>
        </p:spPr>
      </p:pic>
      <p:sp>
        <p:nvSpPr>
          <p:cNvPr id="8" name="Date Placeholder 7"/>
          <p:cNvSpPr>
            <a:spLocks noGrp="1"/>
          </p:cNvSpPr>
          <p:nvPr>
            <p:ph type="dt" sz="half" idx="10"/>
          </p:nvPr>
        </p:nvSpPr>
        <p:spPr/>
        <p:txBody>
          <a:bodyPr/>
          <a:lstStyle/>
          <a:p>
            <a:r>
              <a:rPr lang="en-US" smtClean="0"/>
              <a:t>IWMV 2011</a:t>
            </a:r>
            <a:endParaRPr lang="en-US"/>
          </a:p>
        </p:txBody>
      </p:sp>
      <p:sp>
        <p:nvSpPr>
          <p:cNvPr id="9" name="Footer Placeholder 8"/>
          <p:cNvSpPr>
            <a:spLocks noGrp="1"/>
          </p:cNvSpPr>
          <p:nvPr>
            <p:ph type="ftr" sz="quarter" idx="11"/>
          </p:nvPr>
        </p:nvSpPr>
        <p:spPr/>
        <p:txBody>
          <a:bodyPr/>
          <a:lstStyle/>
          <a:p>
            <a:r>
              <a:rPr lang="en-US" smtClean="0"/>
              <a:t>University of Wisconsin-Madison</a:t>
            </a:r>
            <a:endParaRPr lang="en-US" dirty="0"/>
          </a:p>
        </p:txBody>
      </p:sp>
      <p:pic>
        <p:nvPicPr>
          <p:cNvPr id="16" name="Picture 15" descr="addin_tmp.png"/>
          <p:cNvPicPr>
            <a:picLocks noChangeAspect="1"/>
          </p:cNvPicPr>
          <p:nvPr>
            <p:custDataLst>
              <p:tags r:id="rId4"/>
            </p:custDataLst>
          </p:nvPr>
        </p:nvPicPr>
        <p:blipFill>
          <a:blip r:embed="rId11" cstate="print"/>
          <a:stretch>
            <a:fillRect/>
          </a:stretch>
        </p:blipFill>
        <p:spPr>
          <a:xfrm>
            <a:off x="2433543" y="5581721"/>
            <a:ext cx="2619375" cy="339471"/>
          </a:xfrm>
          <a:prstGeom prst="rect">
            <a:avLst/>
          </a:prstGeom>
        </p:spPr>
      </p:pic>
      <p:pic>
        <p:nvPicPr>
          <p:cNvPr id="11" name="Picture 10" descr="addin_tmp.png"/>
          <p:cNvPicPr>
            <a:picLocks noChangeAspect="1"/>
          </p:cNvPicPr>
          <p:nvPr>
            <p:custDataLst>
              <p:tags r:id="rId5"/>
            </p:custDataLst>
          </p:nvPr>
        </p:nvPicPr>
        <p:blipFill>
          <a:blip r:embed="rId12" cstate="print"/>
          <a:stretch>
            <a:fillRect/>
          </a:stretch>
        </p:blipFill>
        <p:spPr>
          <a:xfrm>
            <a:off x="5168900" y="5654675"/>
            <a:ext cx="1542288" cy="251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Spatial/Temporal Denoising</a:t>
            </a:r>
            <a:endParaRPr lang="en-US" dirty="0"/>
          </a:p>
        </p:txBody>
      </p:sp>
      <p:sp>
        <p:nvSpPr>
          <p:cNvPr id="3" name="Content Placeholder 2"/>
          <p:cNvSpPr>
            <a:spLocks noGrp="1"/>
          </p:cNvSpPr>
          <p:nvPr>
            <p:ph idx="1"/>
          </p:nvPr>
        </p:nvSpPr>
        <p:spPr/>
        <p:txBody>
          <a:bodyPr/>
          <a:lstStyle/>
          <a:p>
            <a:r>
              <a:rPr lang="en-US" dirty="0" smtClean="0"/>
              <a:t>Quality of temporal result is based on number of samples used in filter</a:t>
            </a:r>
          </a:p>
          <a:p>
            <a:r>
              <a:rPr lang="en-US" dirty="0" smtClean="0"/>
              <a:t>Interpolate between spatial and temporal results:</a:t>
            </a:r>
            <a:endParaRPr lang="en-US" dirty="0"/>
          </a:p>
        </p:txBody>
      </p:sp>
      <p:sp>
        <p:nvSpPr>
          <p:cNvPr id="4" name="Slide Number Placeholder 3"/>
          <p:cNvSpPr>
            <a:spLocks noGrp="1"/>
          </p:cNvSpPr>
          <p:nvPr>
            <p:ph type="sldNum" sz="quarter" idx="12"/>
          </p:nvPr>
        </p:nvSpPr>
        <p:spPr/>
        <p:txBody>
          <a:bodyPr/>
          <a:lstStyle/>
          <a:p>
            <a:fld id="{075A24A4-CF14-47C8-A577-9E7712D6C82F}" type="slidenum">
              <a:rPr lang="en-US" smtClean="0"/>
              <a:pPr/>
              <a:t>14</a:t>
            </a:fld>
            <a:endParaRPr lang="en-US" dirty="0"/>
          </a:p>
        </p:txBody>
      </p:sp>
      <p:pic>
        <p:nvPicPr>
          <p:cNvPr id="5" name="Picture 4" descr="addin_tmp.png"/>
          <p:cNvPicPr>
            <a:picLocks noChangeAspect="1"/>
          </p:cNvPicPr>
          <p:nvPr>
            <p:custDataLst>
              <p:tags r:id="rId1"/>
            </p:custDataLst>
          </p:nvPr>
        </p:nvPicPr>
        <p:blipFill>
          <a:blip r:embed="rId5" cstate="print"/>
          <a:stretch>
            <a:fillRect/>
          </a:stretch>
        </p:blipFill>
        <p:spPr>
          <a:xfrm>
            <a:off x="1930527" y="3711575"/>
            <a:ext cx="5282946" cy="731520"/>
          </a:xfrm>
          <a:prstGeom prst="rect">
            <a:avLst/>
          </a:prstGeom>
        </p:spPr>
      </p:pic>
      <p:sp>
        <p:nvSpPr>
          <p:cNvPr id="6" name="Date Placeholder 5"/>
          <p:cNvSpPr>
            <a:spLocks noGrp="1"/>
          </p:cNvSpPr>
          <p:nvPr>
            <p:ph type="dt" sz="half" idx="10"/>
          </p:nvPr>
        </p:nvSpPr>
        <p:spPr/>
        <p:txBody>
          <a:bodyPr/>
          <a:lstStyle/>
          <a:p>
            <a:r>
              <a:rPr lang="en-US" smtClean="0"/>
              <a:t>IWMV 2011</a:t>
            </a:r>
            <a:endParaRPr lang="en-US"/>
          </a:p>
        </p:txBody>
      </p:sp>
      <p:sp>
        <p:nvSpPr>
          <p:cNvPr id="7" name="Footer Placeholder 6"/>
          <p:cNvSpPr>
            <a:spLocks noGrp="1"/>
          </p:cNvSpPr>
          <p:nvPr>
            <p:ph type="ftr" sz="quarter" idx="11"/>
          </p:nvPr>
        </p:nvSpPr>
        <p:spPr/>
        <p:txBody>
          <a:bodyPr/>
          <a:lstStyle/>
          <a:p>
            <a:r>
              <a:rPr lang="en-US" smtClean="0"/>
              <a:t>University of Wisconsin-Madison</a:t>
            </a:r>
            <a:endParaRPr lang="en-US" dirty="0"/>
          </a:p>
        </p:txBody>
      </p:sp>
      <p:pic>
        <p:nvPicPr>
          <p:cNvPr id="8" name="Picture 7" descr="addin_tmp.png"/>
          <p:cNvPicPr>
            <a:picLocks noChangeAspect="1"/>
          </p:cNvPicPr>
          <p:nvPr>
            <p:custDataLst>
              <p:tags r:id="rId2"/>
            </p:custDataLst>
          </p:nvPr>
        </p:nvPicPr>
        <p:blipFill>
          <a:blip r:embed="rId6" cstate="print"/>
          <a:stretch>
            <a:fillRect/>
          </a:stretch>
        </p:blipFill>
        <p:spPr>
          <a:xfrm>
            <a:off x="5227325" y="5034385"/>
            <a:ext cx="3145536" cy="368046"/>
          </a:xfrm>
          <a:prstGeom prst="rect">
            <a:avLst/>
          </a:prstGeom>
        </p:spPr>
      </p:pic>
      <p:cxnSp>
        <p:nvCxnSpPr>
          <p:cNvPr id="10" name="Straight Arrow Connector 9"/>
          <p:cNvCxnSpPr/>
          <p:nvPr/>
        </p:nvCxnSpPr>
        <p:spPr>
          <a:xfrm flipH="1" flipV="1">
            <a:off x="6705600" y="4362450"/>
            <a:ext cx="114300" cy="5429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25400" dist="25400" dir="2700000" algn="tl" rotWithShape="0">
              <a:schemeClr val="bg1">
                <a:alpha val="60000"/>
              </a:schemeClr>
            </a:outerShdw>
          </a:effectLst>
        </p:spPr>
        <p:txBody>
          <a:bodyPr>
            <a:normAutofit fontScale="90000"/>
          </a:bodyPr>
          <a:lstStyle/>
          <a:p>
            <a:r>
              <a:rPr lang="en-US" dirty="0" smtClean="0">
                <a:solidFill>
                  <a:schemeClr val="accent3"/>
                </a:solidFill>
              </a:rPr>
              <a:t>Combining Spatial/Temporal Denoising</a:t>
            </a:r>
            <a:endParaRPr lang="en-US" dirty="0">
              <a:solidFill>
                <a:schemeClr val="accent3"/>
              </a:solidFill>
            </a:endParaRPr>
          </a:p>
        </p:txBody>
      </p:sp>
      <p:pic>
        <p:nvPicPr>
          <p:cNvPr id="5" name="Content Placeholder 4" descr="const-19-17.png"/>
          <p:cNvPicPr>
            <a:picLocks noGrp="1" noChangeAspect="1"/>
          </p:cNvPicPr>
          <p:nvPr>
            <p:ph idx="1"/>
          </p:nvPr>
        </p:nvPicPr>
        <p:blipFill>
          <a:blip r:embed="rId5" cstate="print"/>
          <a:stretch>
            <a:fillRect/>
          </a:stretch>
        </p:blipFill>
        <p:spPr>
          <a:xfrm>
            <a:off x="4516861" y="2239511"/>
            <a:ext cx="1024128" cy="1024128"/>
          </a:xfrm>
        </p:spPr>
      </p:pic>
      <p:sp>
        <p:nvSpPr>
          <p:cNvPr id="4" name="Slide Number Placeholder 3"/>
          <p:cNvSpPr>
            <a:spLocks noGrp="1"/>
          </p:cNvSpPr>
          <p:nvPr>
            <p:ph type="sldNum" sz="quarter" idx="12"/>
          </p:nvPr>
        </p:nvSpPr>
        <p:spPr/>
        <p:txBody>
          <a:bodyPr/>
          <a:lstStyle/>
          <a:p>
            <a:fld id="{075A24A4-CF14-47C8-A577-9E7712D6C82F}" type="slidenum">
              <a:rPr lang="en-US" smtClean="0"/>
              <a:pPr/>
              <a:t>15</a:t>
            </a:fld>
            <a:endParaRPr lang="en-US" dirty="0"/>
          </a:p>
        </p:txBody>
      </p:sp>
      <p:pic>
        <p:nvPicPr>
          <p:cNvPr id="6" name="Picture 5" descr="const-19-18.png"/>
          <p:cNvPicPr>
            <a:picLocks noChangeAspect="1"/>
          </p:cNvPicPr>
          <p:nvPr/>
        </p:nvPicPr>
        <p:blipFill>
          <a:blip r:embed="rId6" cstate="print"/>
          <a:stretch>
            <a:fillRect/>
          </a:stretch>
        </p:blipFill>
        <p:spPr>
          <a:xfrm>
            <a:off x="4516861" y="3377936"/>
            <a:ext cx="1024128" cy="1024128"/>
          </a:xfrm>
          <a:prstGeom prst="rect">
            <a:avLst/>
          </a:prstGeom>
        </p:spPr>
      </p:pic>
      <p:pic>
        <p:nvPicPr>
          <p:cNvPr id="7" name="Picture 6" descr="const-19-20.png"/>
          <p:cNvPicPr>
            <a:picLocks noChangeAspect="1"/>
          </p:cNvPicPr>
          <p:nvPr/>
        </p:nvPicPr>
        <p:blipFill>
          <a:blip r:embed="rId7" cstate="print"/>
          <a:stretch>
            <a:fillRect/>
          </a:stretch>
        </p:blipFill>
        <p:spPr>
          <a:xfrm>
            <a:off x="4516861" y="4516361"/>
            <a:ext cx="1024128" cy="1024128"/>
          </a:xfrm>
          <a:prstGeom prst="rect">
            <a:avLst/>
          </a:prstGeom>
        </p:spPr>
      </p:pic>
      <p:pic>
        <p:nvPicPr>
          <p:cNvPr id="8" name="Picture 7" descr="flow-17-19.png"/>
          <p:cNvPicPr>
            <a:picLocks noChangeAspect="1"/>
          </p:cNvPicPr>
          <p:nvPr/>
        </p:nvPicPr>
        <p:blipFill>
          <a:blip r:embed="rId8" cstate="print"/>
          <a:stretch>
            <a:fillRect/>
          </a:stretch>
        </p:blipFill>
        <p:spPr>
          <a:xfrm>
            <a:off x="2222164" y="2239511"/>
            <a:ext cx="1019175" cy="1019175"/>
          </a:xfrm>
          <a:prstGeom prst="rect">
            <a:avLst/>
          </a:prstGeom>
        </p:spPr>
      </p:pic>
      <p:pic>
        <p:nvPicPr>
          <p:cNvPr id="9" name="Picture 8" descr="flow-18-19.png"/>
          <p:cNvPicPr>
            <a:picLocks noChangeAspect="1"/>
          </p:cNvPicPr>
          <p:nvPr/>
        </p:nvPicPr>
        <p:blipFill>
          <a:blip r:embed="rId9" cstate="print"/>
          <a:stretch>
            <a:fillRect/>
          </a:stretch>
        </p:blipFill>
        <p:spPr>
          <a:xfrm>
            <a:off x="2222164" y="3377936"/>
            <a:ext cx="1019175" cy="1019175"/>
          </a:xfrm>
          <a:prstGeom prst="rect">
            <a:avLst/>
          </a:prstGeom>
        </p:spPr>
      </p:pic>
      <p:pic>
        <p:nvPicPr>
          <p:cNvPr id="10" name="Picture 9" descr="flow-19-17.png"/>
          <p:cNvPicPr>
            <a:picLocks noChangeAspect="1"/>
          </p:cNvPicPr>
          <p:nvPr/>
        </p:nvPicPr>
        <p:blipFill>
          <a:blip r:embed="rId10" cstate="print"/>
          <a:stretch>
            <a:fillRect/>
          </a:stretch>
        </p:blipFill>
        <p:spPr>
          <a:xfrm>
            <a:off x="1083739" y="2239511"/>
            <a:ext cx="1019175" cy="1019175"/>
          </a:xfrm>
          <a:prstGeom prst="rect">
            <a:avLst/>
          </a:prstGeom>
        </p:spPr>
      </p:pic>
      <p:pic>
        <p:nvPicPr>
          <p:cNvPr id="11" name="Picture 10" descr="flow-19-18.png"/>
          <p:cNvPicPr>
            <a:picLocks noChangeAspect="1"/>
          </p:cNvPicPr>
          <p:nvPr/>
        </p:nvPicPr>
        <p:blipFill>
          <a:blip r:embed="rId11" cstate="print"/>
          <a:stretch>
            <a:fillRect/>
          </a:stretch>
        </p:blipFill>
        <p:spPr>
          <a:xfrm>
            <a:off x="1083739" y="3377936"/>
            <a:ext cx="1019175" cy="1019175"/>
          </a:xfrm>
          <a:prstGeom prst="rect">
            <a:avLst/>
          </a:prstGeom>
        </p:spPr>
      </p:pic>
      <p:pic>
        <p:nvPicPr>
          <p:cNvPr id="12" name="Picture 11" descr="flow-19-20.png"/>
          <p:cNvPicPr>
            <a:picLocks noChangeAspect="1"/>
          </p:cNvPicPr>
          <p:nvPr/>
        </p:nvPicPr>
        <p:blipFill>
          <a:blip r:embed="rId12" cstate="print"/>
          <a:stretch>
            <a:fillRect/>
          </a:stretch>
        </p:blipFill>
        <p:spPr>
          <a:xfrm>
            <a:off x="1083739" y="4516361"/>
            <a:ext cx="1019175" cy="1019175"/>
          </a:xfrm>
          <a:prstGeom prst="rect">
            <a:avLst/>
          </a:prstGeom>
        </p:spPr>
      </p:pic>
      <p:pic>
        <p:nvPicPr>
          <p:cNvPr id="13" name="Picture 12" descr="flow-20-19.png"/>
          <p:cNvPicPr>
            <a:picLocks noChangeAspect="1"/>
          </p:cNvPicPr>
          <p:nvPr/>
        </p:nvPicPr>
        <p:blipFill>
          <a:blip r:embed="rId13" cstate="print"/>
          <a:stretch>
            <a:fillRect/>
          </a:stretch>
        </p:blipFill>
        <p:spPr>
          <a:xfrm>
            <a:off x="2222164" y="4516361"/>
            <a:ext cx="1019175" cy="1019175"/>
          </a:xfrm>
          <a:prstGeom prst="rect">
            <a:avLst/>
          </a:prstGeom>
        </p:spPr>
      </p:pic>
      <p:pic>
        <p:nvPicPr>
          <p:cNvPr id="14" name="Picture 13" descr="weight-19.png"/>
          <p:cNvPicPr>
            <a:picLocks noChangeAspect="1"/>
          </p:cNvPicPr>
          <p:nvPr/>
        </p:nvPicPr>
        <p:blipFill>
          <a:blip r:embed="rId14" cstate="print"/>
          <a:stretch>
            <a:fillRect/>
          </a:stretch>
        </p:blipFill>
        <p:spPr>
          <a:xfrm>
            <a:off x="7193605" y="3224621"/>
            <a:ext cx="1219200" cy="1219200"/>
          </a:xfrm>
          <a:prstGeom prst="rect">
            <a:avLst/>
          </a:prstGeom>
        </p:spPr>
      </p:pic>
      <p:sp>
        <p:nvSpPr>
          <p:cNvPr id="15" name="TextBox 14"/>
          <p:cNvSpPr txBox="1"/>
          <p:nvPr/>
        </p:nvSpPr>
        <p:spPr>
          <a:xfrm>
            <a:off x="6772955" y="2618986"/>
            <a:ext cx="2060500" cy="400110"/>
          </a:xfrm>
          <a:prstGeom prst="rect">
            <a:avLst/>
          </a:prstGeom>
          <a:noFill/>
        </p:spPr>
        <p:txBody>
          <a:bodyPr wrap="none" rtlCol="0">
            <a:spAutoFit/>
          </a:bodyPr>
          <a:lstStyle/>
          <a:p>
            <a:r>
              <a:rPr lang="en-US" sz="2000" dirty="0" smtClean="0"/>
              <a:t>Temporal Weights</a:t>
            </a:r>
            <a:endParaRPr lang="en-US" sz="2000" dirty="0"/>
          </a:p>
        </p:txBody>
      </p:sp>
      <p:sp>
        <p:nvSpPr>
          <p:cNvPr id="16" name="TextBox 15"/>
          <p:cNvSpPr txBox="1"/>
          <p:nvPr/>
        </p:nvSpPr>
        <p:spPr>
          <a:xfrm>
            <a:off x="4319051" y="1632351"/>
            <a:ext cx="1419748" cy="400110"/>
          </a:xfrm>
          <a:prstGeom prst="rect">
            <a:avLst/>
          </a:prstGeom>
          <a:noFill/>
        </p:spPr>
        <p:txBody>
          <a:bodyPr wrap="none" rtlCol="0">
            <a:spAutoFit/>
          </a:bodyPr>
          <a:lstStyle/>
          <a:p>
            <a:r>
              <a:rPr lang="en-US" sz="2000" dirty="0" smtClean="0"/>
              <a:t>Consistency</a:t>
            </a:r>
            <a:endParaRPr lang="en-US" sz="2000" dirty="0"/>
          </a:p>
        </p:txBody>
      </p:sp>
      <p:sp>
        <p:nvSpPr>
          <p:cNvPr id="17" name="TextBox 16"/>
          <p:cNvSpPr txBox="1"/>
          <p:nvPr/>
        </p:nvSpPr>
        <p:spPr>
          <a:xfrm>
            <a:off x="1033080" y="1379835"/>
            <a:ext cx="2272545" cy="707886"/>
          </a:xfrm>
          <a:prstGeom prst="rect">
            <a:avLst/>
          </a:prstGeom>
          <a:noFill/>
        </p:spPr>
        <p:txBody>
          <a:bodyPr wrap="none" rtlCol="0">
            <a:spAutoFit/>
          </a:bodyPr>
          <a:lstStyle/>
          <a:p>
            <a:pPr algn="ctr"/>
            <a:r>
              <a:rPr lang="en-US" sz="2000" dirty="0" smtClean="0"/>
              <a:t>Optical Flow</a:t>
            </a:r>
            <a:br>
              <a:rPr lang="en-US" sz="2000" dirty="0" smtClean="0"/>
            </a:br>
            <a:r>
              <a:rPr lang="en-US" sz="2000" dirty="0" smtClean="0"/>
              <a:t>(forward/backward)</a:t>
            </a:r>
            <a:endParaRPr lang="en-US" sz="2000" dirty="0"/>
          </a:p>
        </p:txBody>
      </p:sp>
      <p:sp>
        <p:nvSpPr>
          <p:cNvPr id="18" name="Right Arrow 17"/>
          <p:cNvSpPr/>
          <p:nvPr/>
        </p:nvSpPr>
        <p:spPr>
          <a:xfrm>
            <a:off x="3533040" y="3605621"/>
            <a:ext cx="685800"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ight Arrow 18"/>
          <p:cNvSpPr/>
          <p:nvPr/>
        </p:nvSpPr>
        <p:spPr>
          <a:xfrm>
            <a:off x="6047640" y="3605621"/>
            <a:ext cx="685800"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TextBox 20"/>
          <p:cNvSpPr txBox="1"/>
          <p:nvPr/>
        </p:nvSpPr>
        <p:spPr>
          <a:xfrm>
            <a:off x="416209" y="4905979"/>
            <a:ext cx="550151" cy="369332"/>
          </a:xfrm>
          <a:prstGeom prst="rect">
            <a:avLst/>
          </a:prstGeom>
          <a:noFill/>
        </p:spPr>
        <p:txBody>
          <a:bodyPr wrap="none" rtlCol="0">
            <a:spAutoFit/>
          </a:bodyPr>
          <a:lstStyle/>
          <a:p>
            <a:pPr algn="ctr"/>
            <a:r>
              <a:rPr lang="en-US" dirty="0" smtClean="0">
                <a:latin typeface="Cambria Math" pitchFamily="18" charset="0"/>
                <a:ea typeface="Cambria Math" pitchFamily="18" charset="0"/>
              </a:rPr>
              <a:t>i+1</a:t>
            </a:r>
            <a:endParaRPr lang="en-US" dirty="0">
              <a:latin typeface="Cambria Math" pitchFamily="18" charset="0"/>
              <a:ea typeface="Cambria Math" pitchFamily="18" charset="0"/>
            </a:endParaRPr>
          </a:p>
        </p:txBody>
      </p:sp>
      <p:sp>
        <p:nvSpPr>
          <p:cNvPr id="22" name="TextBox 21"/>
          <p:cNvSpPr txBox="1"/>
          <p:nvPr/>
        </p:nvSpPr>
        <p:spPr>
          <a:xfrm>
            <a:off x="464299" y="2618986"/>
            <a:ext cx="453970" cy="369332"/>
          </a:xfrm>
          <a:prstGeom prst="rect">
            <a:avLst/>
          </a:prstGeom>
          <a:noFill/>
        </p:spPr>
        <p:txBody>
          <a:bodyPr wrap="none" rtlCol="0">
            <a:spAutoFit/>
          </a:bodyPr>
          <a:lstStyle/>
          <a:p>
            <a:pPr algn="ctr"/>
            <a:r>
              <a:rPr lang="en-US" dirty="0" smtClean="0">
                <a:latin typeface="Cambria Math" pitchFamily="18" charset="0"/>
                <a:ea typeface="Cambria Math" pitchFamily="18" charset="0"/>
              </a:rPr>
              <a:t>i-2</a:t>
            </a:r>
            <a:endParaRPr lang="en-US" dirty="0">
              <a:latin typeface="Cambria Math" pitchFamily="18" charset="0"/>
              <a:ea typeface="Cambria Math" pitchFamily="18" charset="0"/>
            </a:endParaRPr>
          </a:p>
        </p:txBody>
      </p:sp>
      <p:sp>
        <p:nvSpPr>
          <p:cNvPr id="23" name="TextBox 22"/>
          <p:cNvSpPr txBox="1"/>
          <p:nvPr/>
        </p:nvSpPr>
        <p:spPr>
          <a:xfrm>
            <a:off x="464299" y="3767554"/>
            <a:ext cx="453970" cy="369332"/>
          </a:xfrm>
          <a:prstGeom prst="rect">
            <a:avLst/>
          </a:prstGeom>
          <a:noFill/>
        </p:spPr>
        <p:txBody>
          <a:bodyPr wrap="none" rtlCol="0">
            <a:spAutoFit/>
          </a:bodyPr>
          <a:lstStyle/>
          <a:p>
            <a:pPr algn="ctr"/>
            <a:r>
              <a:rPr lang="en-US" dirty="0" smtClean="0">
                <a:latin typeface="Cambria Math" pitchFamily="18" charset="0"/>
                <a:ea typeface="Cambria Math" pitchFamily="18" charset="0"/>
              </a:rPr>
              <a:t>i-1</a:t>
            </a:r>
            <a:endParaRPr lang="en-US" dirty="0">
              <a:latin typeface="Cambria Math" pitchFamily="18" charset="0"/>
              <a:ea typeface="Cambria Math" pitchFamily="18" charset="0"/>
            </a:endParaRPr>
          </a:p>
        </p:txBody>
      </p:sp>
      <p:sp>
        <p:nvSpPr>
          <p:cNvPr id="24" name="TextBox 23"/>
          <p:cNvSpPr txBox="1"/>
          <p:nvPr/>
        </p:nvSpPr>
        <p:spPr>
          <a:xfrm>
            <a:off x="550861" y="1929636"/>
            <a:ext cx="280846" cy="461665"/>
          </a:xfrm>
          <a:prstGeom prst="rect">
            <a:avLst/>
          </a:prstGeom>
          <a:noFill/>
        </p:spPr>
        <p:txBody>
          <a:bodyPr wrap="none" rtlCol="0">
            <a:spAutoFit/>
          </a:bodyPr>
          <a:lstStyle/>
          <a:p>
            <a:pPr algn="ctr"/>
            <a:r>
              <a:rPr lang="en-US" sz="2400" dirty="0" smtClean="0">
                <a:latin typeface="Cambria Math"/>
                <a:ea typeface="Cambria Math"/>
              </a:rPr>
              <a:t>⋮</a:t>
            </a:r>
            <a:endParaRPr lang="en-US" sz="2400" dirty="0"/>
          </a:p>
        </p:txBody>
      </p:sp>
      <p:sp>
        <p:nvSpPr>
          <p:cNvPr id="25" name="TextBox 24"/>
          <p:cNvSpPr txBox="1"/>
          <p:nvPr/>
        </p:nvSpPr>
        <p:spPr>
          <a:xfrm>
            <a:off x="550861" y="5420806"/>
            <a:ext cx="280846" cy="461665"/>
          </a:xfrm>
          <a:prstGeom prst="rect">
            <a:avLst/>
          </a:prstGeom>
          <a:noFill/>
        </p:spPr>
        <p:txBody>
          <a:bodyPr wrap="none" rtlCol="0">
            <a:spAutoFit/>
          </a:bodyPr>
          <a:lstStyle/>
          <a:p>
            <a:pPr algn="ctr"/>
            <a:r>
              <a:rPr lang="en-US" sz="2400" dirty="0" smtClean="0">
                <a:latin typeface="Cambria Math"/>
                <a:ea typeface="Cambria Math"/>
              </a:rPr>
              <a:t>⋮</a:t>
            </a:r>
            <a:endParaRPr lang="en-US" sz="2400" dirty="0"/>
          </a:p>
        </p:txBody>
      </p:sp>
      <p:sp>
        <p:nvSpPr>
          <p:cNvPr id="28" name="TextBox 27"/>
          <p:cNvSpPr txBox="1"/>
          <p:nvPr/>
        </p:nvSpPr>
        <p:spPr>
          <a:xfrm>
            <a:off x="400980" y="5857640"/>
            <a:ext cx="580608" cy="369332"/>
          </a:xfrm>
          <a:prstGeom prst="rect">
            <a:avLst/>
          </a:prstGeom>
          <a:noFill/>
        </p:spPr>
        <p:txBody>
          <a:bodyPr wrap="none" rtlCol="0">
            <a:spAutoFit/>
          </a:bodyPr>
          <a:lstStyle/>
          <a:p>
            <a:pPr algn="ctr"/>
            <a:r>
              <a:rPr lang="en-US" dirty="0" err="1" smtClean="0">
                <a:latin typeface="Cambria Math" pitchFamily="18" charset="0"/>
                <a:ea typeface="Cambria Math" pitchFamily="18" charset="0"/>
              </a:rPr>
              <a:t>i+H</a:t>
            </a:r>
            <a:endParaRPr lang="en-US" dirty="0">
              <a:latin typeface="Cambria Math" pitchFamily="18" charset="0"/>
              <a:ea typeface="Cambria Math" pitchFamily="18" charset="0"/>
            </a:endParaRPr>
          </a:p>
        </p:txBody>
      </p:sp>
      <p:sp>
        <p:nvSpPr>
          <p:cNvPr id="29" name="TextBox 28"/>
          <p:cNvSpPr txBox="1"/>
          <p:nvPr/>
        </p:nvSpPr>
        <p:spPr>
          <a:xfrm>
            <a:off x="397775" y="1541768"/>
            <a:ext cx="587020" cy="369332"/>
          </a:xfrm>
          <a:prstGeom prst="rect">
            <a:avLst/>
          </a:prstGeom>
          <a:noFill/>
        </p:spPr>
        <p:txBody>
          <a:bodyPr wrap="none" rtlCol="0">
            <a:spAutoFit/>
          </a:bodyPr>
          <a:lstStyle/>
          <a:p>
            <a:pPr algn="ctr"/>
            <a:r>
              <a:rPr lang="en-US" dirty="0" smtClean="0">
                <a:latin typeface="Cambria Math" pitchFamily="18" charset="0"/>
                <a:ea typeface="Cambria Math" pitchFamily="18" charset="0"/>
              </a:rPr>
              <a:t>i - H</a:t>
            </a:r>
            <a:endParaRPr lang="en-US" dirty="0">
              <a:latin typeface="Cambria Math" pitchFamily="18" charset="0"/>
              <a:ea typeface="Cambria Math" pitchFamily="18" charset="0"/>
            </a:endParaRPr>
          </a:p>
        </p:txBody>
      </p:sp>
      <p:pic>
        <p:nvPicPr>
          <p:cNvPr id="43" name="Picture 42" descr="addin_tmp.png"/>
          <p:cNvPicPr>
            <a:picLocks noChangeAspect="1"/>
          </p:cNvPicPr>
          <p:nvPr>
            <p:custDataLst>
              <p:tags r:id="rId1"/>
            </p:custDataLst>
          </p:nvPr>
        </p:nvPicPr>
        <p:blipFill>
          <a:blip r:embed="rId15" cstate="print"/>
          <a:stretch>
            <a:fillRect/>
          </a:stretch>
        </p:blipFill>
        <p:spPr>
          <a:xfrm>
            <a:off x="7575557" y="4819941"/>
            <a:ext cx="546354" cy="642366"/>
          </a:xfrm>
          <a:prstGeom prst="rect">
            <a:avLst/>
          </a:prstGeom>
        </p:spPr>
      </p:pic>
      <p:pic>
        <p:nvPicPr>
          <p:cNvPr id="44" name="Picture 43" descr="addin_tmp.png"/>
          <p:cNvPicPr>
            <a:picLocks noChangeAspect="1"/>
          </p:cNvPicPr>
          <p:nvPr>
            <p:custDataLst>
              <p:tags r:id="rId2"/>
            </p:custDataLst>
          </p:nvPr>
        </p:nvPicPr>
        <p:blipFill>
          <a:blip r:embed="rId16" cstate="print"/>
          <a:stretch>
            <a:fillRect/>
          </a:stretch>
        </p:blipFill>
        <p:spPr>
          <a:xfrm>
            <a:off x="3466256" y="5730681"/>
            <a:ext cx="3306699" cy="349948"/>
          </a:xfrm>
          <a:prstGeom prst="rect">
            <a:avLst/>
          </a:prstGeom>
        </p:spPr>
      </p:pic>
      <p:sp>
        <p:nvSpPr>
          <p:cNvPr id="30" name="Date Placeholder 29"/>
          <p:cNvSpPr>
            <a:spLocks noGrp="1"/>
          </p:cNvSpPr>
          <p:nvPr>
            <p:ph type="dt" sz="half" idx="10"/>
          </p:nvPr>
        </p:nvSpPr>
        <p:spPr/>
        <p:txBody>
          <a:bodyPr/>
          <a:lstStyle/>
          <a:p>
            <a:r>
              <a:rPr lang="en-US" smtClean="0"/>
              <a:t>IWMV 2011</a:t>
            </a:r>
            <a:endParaRPr lang="en-US"/>
          </a:p>
        </p:txBody>
      </p:sp>
      <p:sp>
        <p:nvSpPr>
          <p:cNvPr id="31" name="Footer Placeholder 30"/>
          <p:cNvSpPr>
            <a:spLocks noGrp="1"/>
          </p:cNvSpPr>
          <p:nvPr>
            <p:ph type="ftr" sz="quarter" idx="11"/>
          </p:nvPr>
        </p:nvSpPr>
        <p:spPr/>
        <p:txBody>
          <a:bodyPr/>
          <a:lstStyle/>
          <a:p>
            <a:r>
              <a:rPr lang="en-US" smtClean="0"/>
              <a:t>University of Wisconsin-Madison</a:t>
            </a:r>
            <a:endParaRPr lang="en-US" dirty="0"/>
          </a:p>
        </p:txBody>
      </p:sp>
      <p:sp>
        <p:nvSpPr>
          <p:cNvPr id="32" name="Right Arrow 31"/>
          <p:cNvSpPr/>
          <p:nvPr/>
        </p:nvSpPr>
        <p:spPr>
          <a:xfrm>
            <a:off x="3533040" y="2548346"/>
            <a:ext cx="685800"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Right Arrow 32"/>
          <p:cNvSpPr/>
          <p:nvPr/>
        </p:nvSpPr>
        <p:spPr>
          <a:xfrm>
            <a:off x="3533040" y="4786721"/>
            <a:ext cx="685800"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Spatial/Temporal Denoising</a:t>
            </a:r>
            <a:endParaRPr lang="en-US" dirty="0"/>
          </a:p>
        </p:txBody>
      </p:sp>
      <p:sp>
        <p:nvSpPr>
          <p:cNvPr id="4" name="Slide Number Placeholder 3"/>
          <p:cNvSpPr>
            <a:spLocks noGrp="1"/>
          </p:cNvSpPr>
          <p:nvPr>
            <p:ph type="sldNum" sz="quarter" idx="12"/>
          </p:nvPr>
        </p:nvSpPr>
        <p:spPr/>
        <p:txBody>
          <a:bodyPr/>
          <a:lstStyle/>
          <a:p>
            <a:fld id="{075A24A4-CF14-47C8-A577-9E7712D6C82F}" type="slidenum">
              <a:rPr lang="en-US" smtClean="0"/>
              <a:pPr/>
              <a:t>16</a:t>
            </a:fld>
            <a:endParaRPr lang="en-US" dirty="0"/>
          </a:p>
        </p:txBody>
      </p:sp>
      <p:pic>
        <p:nvPicPr>
          <p:cNvPr id="5" name="Picture 4" descr="frame-19.png"/>
          <p:cNvPicPr>
            <a:picLocks noChangeAspect="1"/>
          </p:cNvPicPr>
          <p:nvPr/>
        </p:nvPicPr>
        <p:blipFill>
          <a:blip r:embed="rId3" cstate="print"/>
          <a:stretch>
            <a:fillRect/>
          </a:stretch>
        </p:blipFill>
        <p:spPr>
          <a:xfrm>
            <a:off x="929040" y="2214680"/>
            <a:ext cx="3415275" cy="3415275"/>
          </a:xfrm>
          <a:prstGeom prst="rect">
            <a:avLst/>
          </a:prstGeom>
        </p:spPr>
      </p:pic>
      <p:pic>
        <p:nvPicPr>
          <p:cNvPr id="6" name="Picture 5" descr="weight-big-19.png"/>
          <p:cNvPicPr>
            <a:picLocks noChangeAspect="1"/>
          </p:cNvPicPr>
          <p:nvPr/>
        </p:nvPicPr>
        <p:blipFill>
          <a:blip r:embed="rId4" cstate="print"/>
          <a:stretch>
            <a:fillRect/>
          </a:stretch>
        </p:blipFill>
        <p:spPr>
          <a:xfrm>
            <a:off x="4875580" y="2214680"/>
            <a:ext cx="3415276" cy="3415276"/>
          </a:xfrm>
          <a:prstGeom prst="rect">
            <a:avLst/>
          </a:prstGeom>
        </p:spPr>
      </p:pic>
      <p:sp>
        <p:nvSpPr>
          <p:cNvPr id="7" name="Content Placeholder 6"/>
          <p:cNvSpPr>
            <a:spLocks noGrp="1"/>
          </p:cNvSpPr>
          <p:nvPr>
            <p:ph idx="1"/>
          </p:nvPr>
        </p:nvSpPr>
        <p:spPr/>
        <p:txBody>
          <a:bodyPr/>
          <a:lstStyle/>
          <a:p>
            <a:r>
              <a:rPr lang="en-US" dirty="0" smtClean="0"/>
              <a:t>Example weight map</a:t>
            </a:r>
            <a:endParaRPr lang="en-US" dirty="0"/>
          </a:p>
        </p:txBody>
      </p:sp>
      <p:sp>
        <p:nvSpPr>
          <p:cNvPr id="8" name="Date Placeholder 7"/>
          <p:cNvSpPr>
            <a:spLocks noGrp="1"/>
          </p:cNvSpPr>
          <p:nvPr>
            <p:ph type="dt" sz="half" idx="10"/>
          </p:nvPr>
        </p:nvSpPr>
        <p:spPr/>
        <p:txBody>
          <a:bodyPr/>
          <a:lstStyle/>
          <a:p>
            <a:r>
              <a:rPr lang="en-US" smtClean="0"/>
              <a:t>IWMV 2011</a:t>
            </a:r>
            <a:endParaRPr lang="en-US"/>
          </a:p>
        </p:txBody>
      </p:sp>
      <p:sp>
        <p:nvSpPr>
          <p:cNvPr id="9" name="Footer Placeholder 8"/>
          <p:cNvSpPr>
            <a:spLocks noGrp="1"/>
          </p:cNvSpPr>
          <p:nvPr>
            <p:ph type="ftr" sz="quarter" idx="11"/>
          </p:nvPr>
        </p:nvSpPr>
        <p:spPr/>
        <p:txBody>
          <a:bodyPr/>
          <a:lstStyle/>
          <a:p>
            <a:r>
              <a:rPr lang="en-US" smtClean="0"/>
              <a:t>University of Wisconsin-Madison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sp>
        <p:nvSpPr>
          <p:cNvPr id="3" name="Content Placeholder 2"/>
          <p:cNvSpPr>
            <a:spLocks noGrp="1"/>
          </p:cNvSpPr>
          <p:nvPr>
            <p:ph idx="1"/>
          </p:nvPr>
        </p:nvSpPr>
        <p:spPr/>
        <p:txBody>
          <a:bodyPr>
            <a:normAutofit/>
          </a:bodyPr>
          <a:lstStyle/>
          <a:p>
            <a:r>
              <a:rPr lang="en-US" dirty="0" smtClean="0"/>
              <a:t>Sliding window over panoramic image</a:t>
            </a:r>
          </a:p>
          <a:p>
            <a:endParaRPr lang="en-US" dirty="0" smtClean="0"/>
          </a:p>
          <a:p>
            <a:endParaRPr lang="en-US" dirty="0" smtClean="0"/>
          </a:p>
          <a:p>
            <a:endParaRPr lang="en-US" dirty="0" smtClean="0"/>
          </a:p>
          <a:p>
            <a:pPr lvl="1"/>
            <a:r>
              <a:rPr lang="en-US" dirty="0" smtClean="0"/>
              <a:t>Temporally-varying motion</a:t>
            </a:r>
          </a:p>
          <a:p>
            <a:pPr lvl="1"/>
            <a:r>
              <a:rPr lang="en-US" dirty="0" smtClean="0"/>
              <a:t>AWGN with noise level proportional to window displacement</a:t>
            </a:r>
            <a:endParaRPr lang="en-US" dirty="0"/>
          </a:p>
        </p:txBody>
      </p:sp>
      <p:sp>
        <p:nvSpPr>
          <p:cNvPr id="4" name="Slide Number Placeholder 3"/>
          <p:cNvSpPr>
            <a:spLocks noGrp="1"/>
          </p:cNvSpPr>
          <p:nvPr>
            <p:ph type="sldNum" sz="quarter" idx="12"/>
          </p:nvPr>
        </p:nvSpPr>
        <p:spPr/>
        <p:txBody>
          <a:bodyPr/>
          <a:lstStyle/>
          <a:p>
            <a:fld id="{075A24A4-CF14-47C8-A577-9E7712D6C82F}" type="slidenum">
              <a:rPr lang="en-US" smtClean="0"/>
              <a:pPr/>
              <a:t>17</a:t>
            </a:fld>
            <a:endParaRPr lang="en-US" dirty="0"/>
          </a:p>
        </p:txBody>
      </p:sp>
      <p:sp>
        <p:nvSpPr>
          <p:cNvPr id="5" name="Date Placeholder 4"/>
          <p:cNvSpPr>
            <a:spLocks noGrp="1"/>
          </p:cNvSpPr>
          <p:nvPr>
            <p:ph type="dt" sz="half" idx="10"/>
          </p:nvPr>
        </p:nvSpPr>
        <p:spPr/>
        <p:txBody>
          <a:bodyPr/>
          <a:lstStyle/>
          <a:p>
            <a:r>
              <a:rPr lang="en-US" smtClean="0"/>
              <a:t>IWMV 2011</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dirty="0"/>
          </a:p>
        </p:txBody>
      </p:sp>
      <p:pic>
        <p:nvPicPr>
          <p:cNvPr id="7" name="Picture 4"/>
          <p:cNvPicPr>
            <a:picLocks noChangeAspect="1" noChangeArrowheads="1"/>
          </p:cNvPicPr>
          <p:nvPr/>
        </p:nvPicPr>
        <p:blipFill>
          <a:blip r:embed="rId3" cstate="print"/>
          <a:srcRect/>
          <a:stretch>
            <a:fillRect/>
          </a:stretch>
        </p:blipFill>
        <p:spPr bwMode="auto">
          <a:xfrm>
            <a:off x="2433638" y="2133600"/>
            <a:ext cx="4276725" cy="156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Synthetic Videos</a:t>
            </a:r>
            <a:endParaRPr lang="en-US" dirty="0"/>
          </a:p>
        </p:txBody>
      </p:sp>
      <p:sp>
        <p:nvSpPr>
          <p:cNvPr id="4" name="Slide Number Placeholder 3"/>
          <p:cNvSpPr>
            <a:spLocks noGrp="1"/>
          </p:cNvSpPr>
          <p:nvPr>
            <p:ph type="sldNum" sz="quarter" idx="12"/>
          </p:nvPr>
        </p:nvSpPr>
        <p:spPr/>
        <p:txBody>
          <a:bodyPr/>
          <a:lstStyle/>
          <a:p>
            <a:fld id="{075A24A4-CF14-47C8-A577-9E7712D6C82F}" type="slidenum">
              <a:rPr lang="en-US" smtClean="0"/>
              <a:pPr/>
              <a:t>18</a:t>
            </a:fld>
            <a:endParaRPr lang="en-US" dirty="0"/>
          </a:p>
        </p:txBody>
      </p:sp>
      <p:sp>
        <p:nvSpPr>
          <p:cNvPr id="5" name="Date Placeholder 4"/>
          <p:cNvSpPr>
            <a:spLocks noGrp="1"/>
          </p:cNvSpPr>
          <p:nvPr>
            <p:ph type="dt" sz="half" idx="10"/>
          </p:nvPr>
        </p:nvSpPr>
        <p:spPr/>
        <p:txBody>
          <a:bodyPr/>
          <a:lstStyle/>
          <a:p>
            <a:r>
              <a:rPr lang="en-US" smtClean="0"/>
              <a:t>IWMV 2011</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dirty="0"/>
          </a:p>
        </p:txBody>
      </p:sp>
      <p:grpSp>
        <p:nvGrpSpPr>
          <p:cNvPr id="18" name="Group 17"/>
          <p:cNvGrpSpPr/>
          <p:nvPr/>
        </p:nvGrpSpPr>
        <p:grpSpPr>
          <a:xfrm>
            <a:off x="728663" y="1452562"/>
            <a:ext cx="7686675" cy="4795838"/>
            <a:chOff x="509587" y="1357312"/>
            <a:chExt cx="7686675" cy="4795838"/>
          </a:xfrm>
        </p:grpSpPr>
        <p:grpSp>
          <p:nvGrpSpPr>
            <p:cNvPr id="17" name="Group 16"/>
            <p:cNvGrpSpPr/>
            <p:nvPr/>
          </p:nvGrpSpPr>
          <p:grpSpPr>
            <a:xfrm>
              <a:off x="509587" y="1357312"/>
              <a:ext cx="7686675" cy="2286000"/>
              <a:chOff x="509587" y="1357312"/>
              <a:chExt cx="7686675" cy="2286000"/>
            </a:xfrm>
          </p:grpSpPr>
          <p:pic>
            <p:nvPicPr>
              <p:cNvPr id="1029" name="Picture 5"/>
              <p:cNvPicPr>
                <a:picLocks noChangeAspect="1" noChangeArrowheads="1"/>
              </p:cNvPicPr>
              <p:nvPr/>
            </p:nvPicPr>
            <p:blipFill>
              <a:blip r:embed="rId3" cstate="print"/>
              <a:srcRect/>
              <a:stretch>
                <a:fillRect/>
              </a:stretch>
            </p:blipFill>
            <p:spPr bwMode="auto">
              <a:xfrm>
                <a:off x="509587" y="1357312"/>
                <a:ext cx="2286000" cy="228600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5910262" y="1357312"/>
                <a:ext cx="2286000" cy="2286000"/>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3209925" y="1357312"/>
                <a:ext cx="2286000" cy="2286000"/>
              </a:xfrm>
              <a:prstGeom prst="rect">
                <a:avLst/>
              </a:prstGeom>
              <a:noFill/>
              <a:ln w="9525">
                <a:noFill/>
                <a:miter lim="800000"/>
                <a:headEnd/>
                <a:tailEnd/>
              </a:ln>
            </p:spPr>
          </p:pic>
        </p:grpSp>
        <p:grpSp>
          <p:nvGrpSpPr>
            <p:cNvPr id="16" name="Group 15"/>
            <p:cNvGrpSpPr/>
            <p:nvPr/>
          </p:nvGrpSpPr>
          <p:grpSpPr>
            <a:xfrm>
              <a:off x="509587" y="3867150"/>
              <a:ext cx="7686675" cy="2286000"/>
              <a:chOff x="509587" y="3867150"/>
              <a:chExt cx="7686675" cy="2286000"/>
            </a:xfrm>
          </p:grpSpPr>
          <p:pic>
            <p:nvPicPr>
              <p:cNvPr id="1032" name="Picture 8"/>
              <p:cNvPicPr>
                <a:picLocks noChangeAspect="1" noChangeArrowheads="1"/>
              </p:cNvPicPr>
              <p:nvPr/>
            </p:nvPicPr>
            <p:blipFill>
              <a:blip r:embed="rId6" cstate="print"/>
              <a:srcRect/>
              <a:stretch>
                <a:fillRect/>
              </a:stretch>
            </p:blipFill>
            <p:spPr bwMode="auto">
              <a:xfrm>
                <a:off x="509587" y="3867150"/>
                <a:ext cx="2286000" cy="2286000"/>
              </a:xfrm>
              <a:prstGeom prst="rect">
                <a:avLst/>
              </a:prstGeom>
              <a:noFill/>
              <a:ln w="9525">
                <a:noFill/>
                <a:miter lim="800000"/>
                <a:headEnd/>
                <a:tailEnd/>
              </a:ln>
            </p:spPr>
          </p:pic>
          <p:pic>
            <p:nvPicPr>
              <p:cNvPr id="1033" name="Picture 9"/>
              <p:cNvPicPr>
                <a:picLocks noChangeAspect="1" noChangeArrowheads="1"/>
              </p:cNvPicPr>
              <p:nvPr/>
            </p:nvPicPr>
            <p:blipFill>
              <a:blip r:embed="rId7" cstate="print"/>
              <a:srcRect/>
              <a:stretch>
                <a:fillRect/>
              </a:stretch>
            </p:blipFill>
            <p:spPr bwMode="auto">
              <a:xfrm>
                <a:off x="3209925" y="3867150"/>
                <a:ext cx="2286000" cy="2286000"/>
              </a:xfrm>
              <a:prstGeom prst="rect">
                <a:avLst/>
              </a:prstGeom>
              <a:noFill/>
              <a:ln w="9525">
                <a:noFill/>
                <a:miter lim="800000"/>
                <a:headEnd/>
                <a:tailEnd/>
              </a:ln>
            </p:spPr>
          </p:pic>
          <p:pic>
            <p:nvPicPr>
              <p:cNvPr id="1034" name="Picture 10"/>
              <p:cNvPicPr>
                <a:picLocks noChangeAspect="1" noChangeArrowheads="1"/>
              </p:cNvPicPr>
              <p:nvPr/>
            </p:nvPicPr>
            <p:blipFill>
              <a:blip r:embed="rId8" cstate="print"/>
              <a:srcRect/>
              <a:stretch>
                <a:fillRect/>
              </a:stretch>
            </p:blipFill>
            <p:spPr bwMode="auto">
              <a:xfrm>
                <a:off x="5910262" y="3867150"/>
                <a:ext cx="2286000" cy="2286000"/>
              </a:xfrm>
              <a:prstGeom prst="rect">
                <a:avLst/>
              </a:prstGeom>
              <a:noFill/>
              <a:ln w="9525">
                <a:noFill/>
                <a:miter lim="800000"/>
                <a:headEnd/>
                <a:tailEnd/>
              </a:ln>
            </p:spPr>
          </p:pic>
        </p:grpSp>
      </p:grpSp>
      <p:sp>
        <p:nvSpPr>
          <p:cNvPr id="19" name="TextBox 18"/>
          <p:cNvSpPr txBox="1"/>
          <p:nvPr/>
        </p:nvSpPr>
        <p:spPr>
          <a:xfrm>
            <a:off x="733425" y="1447800"/>
            <a:ext cx="1932645" cy="646331"/>
          </a:xfrm>
          <a:prstGeom prst="rect">
            <a:avLst/>
          </a:prstGeom>
          <a:noFill/>
        </p:spPr>
        <p:txBody>
          <a:bodyPr wrap="none" rtlCol="0">
            <a:spAutoFit/>
          </a:bodyPr>
          <a:lstStyle/>
          <a:p>
            <a:r>
              <a:rPr lang="en-US" dirty="0" smtClean="0">
                <a:effectLst>
                  <a:outerShdw blurRad="50800" dist="38100" dir="2700000" algn="tl" rotWithShape="0">
                    <a:prstClr val="black">
                      <a:alpha val="65000"/>
                    </a:prstClr>
                  </a:outerShdw>
                </a:effectLst>
              </a:rPr>
              <a:t>Constant Exposure</a:t>
            </a:r>
          </a:p>
          <a:p>
            <a:r>
              <a:rPr lang="en-US" dirty="0" smtClean="0">
                <a:effectLst>
                  <a:outerShdw blurRad="50800" dist="38100" dir="2700000" algn="tl" rotWithShape="0">
                    <a:prstClr val="black">
                      <a:alpha val="65000"/>
                    </a:prstClr>
                  </a:outerShdw>
                </a:effectLst>
              </a:rPr>
              <a:t>Time</a:t>
            </a:r>
            <a:endParaRPr lang="en-US" dirty="0">
              <a:effectLst>
                <a:outerShdw blurRad="50800" dist="38100" dir="2700000" algn="tl" rotWithShape="0">
                  <a:prstClr val="black">
                    <a:alpha val="65000"/>
                  </a:prstClr>
                </a:outerShdw>
              </a:effectLst>
            </a:endParaRPr>
          </a:p>
        </p:txBody>
      </p:sp>
      <p:sp>
        <p:nvSpPr>
          <p:cNvPr id="20" name="TextBox 19"/>
          <p:cNvSpPr txBox="1"/>
          <p:nvPr/>
        </p:nvSpPr>
        <p:spPr>
          <a:xfrm>
            <a:off x="3429000" y="1447800"/>
            <a:ext cx="1251305" cy="369332"/>
          </a:xfrm>
          <a:prstGeom prst="rect">
            <a:avLst/>
          </a:prstGeom>
          <a:noFill/>
        </p:spPr>
        <p:txBody>
          <a:bodyPr wrap="none" rtlCol="0">
            <a:spAutoFit/>
          </a:bodyPr>
          <a:lstStyle/>
          <a:p>
            <a:r>
              <a:rPr lang="en-US" dirty="0" smtClean="0">
                <a:effectLst>
                  <a:outerShdw blurRad="50800" dist="38100" dir="2700000" algn="tl" rotWithShape="0">
                    <a:prstClr val="black">
                      <a:alpha val="65000"/>
                    </a:prstClr>
                  </a:outerShdw>
                </a:effectLst>
              </a:rPr>
              <a:t>Noisy Input</a:t>
            </a:r>
          </a:p>
        </p:txBody>
      </p:sp>
      <p:sp>
        <p:nvSpPr>
          <p:cNvPr id="21" name="TextBox 20"/>
          <p:cNvSpPr txBox="1"/>
          <p:nvPr/>
        </p:nvSpPr>
        <p:spPr>
          <a:xfrm>
            <a:off x="6134100" y="1447800"/>
            <a:ext cx="889987" cy="369332"/>
          </a:xfrm>
          <a:prstGeom prst="rect">
            <a:avLst/>
          </a:prstGeom>
          <a:noFill/>
        </p:spPr>
        <p:txBody>
          <a:bodyPr wrap="none" rtlCol="0">
            <a:spAutoFit/>
          </a:bodyPr>
          <a:lstStyle/>
          <a:p>
            <a:r>
              <a:rPr lang="en-US" dirty="0" smtClean="0">
                <a:effectLst>
                  <a:outerShdw blurRad="50800" dist="38100" dir="2700000" algn="tl" rotWithShape="0">
                    <a:prstClr val="black">
                      <a:alpha val="65000"/>
                    </a:prstClr>
                  </a:outerShdw>
                </a:effectLst>
              </a:rPr>
              <a:t>CBM3D</a:t>
            </a:r>
          </a:p>
        </p:txBody>
      </p:sp>
      <p:sp>
        <p:nvSpPr>
          <p:cNvPr id="22" name="TextBox 21"/>
          <p:cNvSpPr txBox="1"/>
          <p:nvPr/>
        </p:nvSpPr>
        <p:spPr>
          <a:xfrm>
            <a:off x="733425" y="3962400"/>
            <a:ext cx="1747786" cy="369332"/>
          </a:xfrm>
          <a:prstGeom prst="rect">
            <a:avLst/>
          </a:prstGeom>
          <a:noFill/>
        </p:spPr>
        <p:txBody>
          <a:bodyPr wrap="none" rtlCol="0">
            <a:spAutoFit/>
          </a:bodyPr>
          <a:lstStyle/>
          <a:p>
            <a:r>
              <a:rPr lang="en-US" dirty="0" smtClean="0">
                <a:effectLst>
                  <a:outerShdw blurRad="50800" dist="38100" dir="2700000" algn="tl" rotWithShape="0">
                    <a:prstClr val="black">
                      <a:alpha val="65000"/>
                    </a:prstClr>
                  </a:outerShdw>
                </a:effectLst>
              </a:rPr>
              <a:t>Liu and Freeman</a:t>
            </a:r>
          </a:p>
        </p:txBody>
      </p:sp>
      <p:sp>
        <p:nvSpPr>
          <p:cNvPr id="23" name="TextBox 22"/>
          <p:cNvSpPr txBox="1"/>
          <p:nvPr/>
        </p:nvSpPr>
        <p:spPr>
          <a:xfrm>
            <a:off x="3429000" y="3962400"/>
            <a:ext cx="1345625" cy="369332"/>
          </a:xfrm>
          <a:prstGeom prst="rect">
            <a:avLst/>
          </a:prstGeom>
          <a:noFill/>
        </p:spPr>
        <p:txBody>
          <a:bodyPr wrap="none" rtlCol="0">
            <a:spAutoFit/>
          </a:bodyPr>
          <a:lstStyle/>
          <a:p>
            <a:r>
              <a:rPr lang="en-US" dirty="0" smtClean="0">
                <a:effectLst>
                  <a:outerShdw blurRad="50800" dist="38100" dir="2700000" algn="tl" rotWithShape="0">
                    <a:prstClr val="black">
                      <a:alpha val="65000"/>
                    </a:prstClr>
                  </a:outerShdw>
                </a:effectLst>
              </a:rPr>
              <a:t>Our Method</a:t>
            </a:r>
          </a:p>
        </p:txBody>
      </p:sp>
      <p:sp>
        <p:nvSpPr>
          <p:cNvPr id="24" name="TextBox 23"/>
          <p:cNvSpPr txBox="1"/>
          <p:nvPr/>
        </p:nvSpPr>
        <p:spPr>
          <a:xfrm>
            <a:off x="6134100" y="3962400"/>
            <a:ext cx="1445845" cy="369332"/>
          </a:xfrm>
          <a:prstGeom prst="rect">
            <a:avLst/>
          </a:prstGeom>
          <a:noFill/>
        </p:spPr>
        <p:txBody>
          <a:bodyPr wrap="none" rtlCol="0">
            <a:spAutoFit/>
          </a:bodyPr>
          <a:lstStyle/>
          <a:p>
            <a:r>
              <a:rPr lang="en-US" dirty="0" smtClean="0">
                <a:effectLst>
                  <a:outerShdw blurRad="50800" dist="38100" dir="2700000" algn="tl" rotWithShape="0">
                    <a:prstClr val="black">
                      <a:alpha val="65000"/>
                    </a:prstClr>
                  </a:outerShdw>
                </a:effectLst>
              </a:rPr>
              <a:t>Ground Truth</a:t>
            </a:r>
          </a:p>
        </p:txBody>
      </p:sp>
      <p:pic>
        <p:nvPicPr>
          <p:cNvPr id="1035" name="Picture 11" descr="C:\Users\Travis\Documents\Research\Workshop\supplementary\content\images\city\psnr.png"/>
          <p:cNvPicPr>
            <a:picLocks noChangeAspect="1" noChangeArrowheads="1"/>
          </p:cNvPicPr>
          <p:nvPr/>
        </p:nvPicPr>
        <p:blipFill>
          <a:blip r:embed="rId9" cstate="print"/>
          <a:srcRect/>
          <a:stretch>
            <a:fillRect/>
          </a:stretch>
        </p:blipFill>
        <p:spPr bwMode="auto">
          <a:xfrm>
            <a:off x="2395537" y="1504950"/>
            <a:ext cx="4352926" cy="3848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cstate="print"/>
          <a:srcRect/>
          <a:stretch>
            <a:fillRect/>
          </a:stretch>
        </p:blipFill>
        <p:spPr bwMode="auto">
          <a:xfrm>
            <a:off x="6134100" y="3962400"/>
            <a:ext cx="2286000" cy="2286000"/>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3419474" y="3952875"/>
            <a:ext cx="2295525" cy="22955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733425" y="3962400"/>
            <a:ext cx="2286000" cy="228600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6134100" y="1447800"/>
            <a:ext cx="2286000" cy="2286000"/>
          </a:xfrm>
          <a:prstGeom prst="rect">
            <a:avLst/>
          </a:prstGeom>
          <a:noFill/>
          <a:ln w="9525">
            <a:noFill/>
            <a:miter lim="800000"/>
            <a:headEnd/>
            <a:tailEnd/>
          </a:ln>
        </p:spPr>
      </p:pic>
      <p:pic>
        <p:nvPicPr>
          <p:cNvPr id="2051" name="Picture 3"/>
          <p:cNvPicPr>
            <a:picLocks noChangeAspect="1" noChangeArrowheads="1"/>
          </p:cNvPicPr>
          <p:nvPr/>
        </p:nvPicPr>
        <p:blipFill>
          <a:blip r:embed="rId7" cstate="print"/>
          <a:srcRect/>
          <a:stretch>
            <a:fillRect/>
          </a:stretch>
        </p:blipFill>
        <p:spPr bwMode="auto">
          <a:xfrm>
            <a:off x="3419474" y="1438275"/>
            <a:ext cx="2295525" cy="2295525"/>
          </a:xfrm>
          <a:prstGeom prst="rect">
            <a:avLst/>
          </a:prstGeom>
          <a:noFill/>
          <a:ln w="9525">
            <a:noFill/>
            <a:miter lim="800000"/>
            <a:headEnd/>
            <a:tailEnd/>
          </a:ln>
        </p:spPr>
      </p:pic>
      <p:pic>
        <p:nvPicPr>
          <p:cNvPr id="2050" name="Picture 2"/>
          <p:cNvPicPr>
            <a:picLocks noChangeAspect="1" noChangeArrowheads="1"/>
          </p:cNvPicPr>
          <p:nvPr/>
        </p:nvPicPr>
        <p:blipFill>
          <a:blip r:embed="rId8" cstate="print"/>
          <a:srcRect/>
          <a:stretch>
            <a:fillRect/>
          </a:stretch>
        </p:blipFill>
        <p:spPr bwMode="auto">
          <a:xfrm>
            <a:off x="733425" y="1447800"/>
            <a:ext cx="2286000" cy="2286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Results on Synthetic Videos</a:t>
            </a:r>
            <a:endParaRPr lang="en-US" dirty="0"/>
          </a:p>
        </p:txBody>
      </p:sp>
      <p:sp>
        <p:nvSpPr>
          <p:cNvPr id="4" name="Slide Number Placeholder 3"/>
          <p:cNvSpPr>
            <a:spLocks noGrp="1"/>
          </p:cNvSpPr>
          <p:nvPr>
            <p:ph type="sldNum" sz="quarter" idx="12"/>
          </p:nvPr>
        </p:nvSpPr>
        <p:spPr/>
        <p:txBody>
          <a:bodyPr/>
          <a:lstStyle/>
          <a:p>
            <a:fld id="{075A24A4-CF14-47C8-A577-9E7712D6C82F}" type="slidenum">
              <a:rPr lang="en-US" smtClean="0"/>
              <a:pPr/>
              <a:t>19</a:t>
            </a:fld>
            <a:endParaRPr lang="en-US" dirty="0"/>
          </a:p>
        </p:txBody>
      </p:sp>
      <p:sp>
        <p:nvSpPr>
          <p:cNvPr id="5" name="Date Placeholder 4"/>
          <p:cNvSpPr>
            <a:spLocks noGrp="1"/>
          </p:cNvSpPr>
          <p:nvPr>
            <p:ph type="dt" sz="half" idx="10"/>
          </p:nvPr>
        </p:nvSpPr>
        <p:spPr/>
        <p:txBody>
          <a:bodyPr/>
          <a:lstStyle/>
          <a:p>
            <a:r>
              <a:rPr lang="en-US" smtClean="0"/>
              <a:t>IWMV 2011</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dirty="0"/>
          </a:p>
        </p:txBody>
      </p:sp>
      <p:sp>
        <p:nvSpPr>
          <p:cNvPr id="19" name="TextBox 18"/>
          <p:cNvSpPr txBox="1"/>
          <p:nvPr/>
        </p:nvSpPr>
        <p:spPr>
          <a:xfrm>
            <a:off x="733425" y="1447800"/>
            <a:ext cx="1932645" cy="646331"/>
          </a:xfrm>
          <a:prstGeom prst="rect">
            <a:avLst/>
          </a:prstGeom>
          <a:noFill/>
        </p:spPr>
        <p:txBody>
          <a:bodyPr wrap="none" rtlCol="0">
            <a:spAutoFit/>
          </a:bodyPr>
          <a:lstStyle/>
          <a:p>
            <a:r>
              <a:rPr lang="en-US" dirty="0" smtClean="0">
                <a:effectLst>
                  <a:outerShdw blurRad="50800" dist="38100" dir="2700000" algn="tl" rotWithShape="0">
                    <a:prstClr val="black">
                      <a:alpha val="65000"/>
                    </a:prstClr>
                  </a:outerShdw>
                </a:effectLst>
              </a:rPr>
              <a:t>Constant Exposure</a:t>
            </a:r>
          </a:p>
          <a:p>
            <a:r>
              <a:rPr lang="en-US" dirty="0" smtClean="0">
                <a:effectLst>
                  <a:outerShdw blurRad="50800" dist="38100" dir="2700000" algn="tl" rotWithShape="0">
                    <a:prstClr val="black">
                      <a:alpha val="65000"/>
                    </a:prstClr>
                  </a:outerShdw>
                </a:effectLst>
              </a:rPr>
              <a:t>Time</a:t>
            </a:r>
            <a:endParaRPr lang="en-US" dirty="0">
              <a:effectLst>
                <a:outerShdw blurRad="50800" dist="38100" dir="2700000" algn="tl" rotWithShape="0">
                  <a:prstClr val="black">
                    <a:alpha val="65000"/>
                  </a:prstClr>
                </a:outerShdw>
              </a:effectLst>
            </a:endParaRPr>
          </a:p>
        </p:txBody>
      </p:sp>
      <p:sp>
        <p:nvSpPr>
          <p:cNvPr id="20" name="TextBox 19"/>
          <p:cNvSpPr txBox="1"/>
          <p:nvPr/>
        </p:nvSpPr>
        <p:spPr>
          <a:xfrm>
            <a:off x="3429000" y="1447800"/>
            <a:ext cx="1251305" cy="369332"/>
          </a:xfrm>
          <a:prstGeom prst="rect">
            <a:avLst/>
          </a:prstGeom>
          <a:noFill/>
        </p:spPr>
        <p:txBody>
          <a:bodyPr wrap="none" rtlCol="0">
            <a:spAutoFit/>
          </a:bodyPr>
          <a:lstStyle/>
          <a:p>
            <a:r>
              <a:rPr lang="en-US" dirty="0" smtClean="0">
                <a:effectLst>
                  <a:outerShdw blurRad="50800" dist="38100" dir="2700000" algn="tl" rotWithShape="0">
                    <a:prstClr val="black">
                      <a:alpha val="65000"/>
                    </a:prstClr>
                  </a:outerShdw>
                </a:effectLst>
              </a:rPr>
              <a:t>Noisy Input</a:t>
            </a:r>
          </a:p>
        </p:txBody>
      </p:sp>
      <p:sp>
        <p:nvSpPr>
          <p:cNvPr id="21" name="TextBox 20"/>
          <p:cNvSpPr txBox="1"/>
          <p:nvPr/>
        </p:nvSpPr>
        <p:spPr>
          <a:xfrm>
            <a:off x="6134100" y="1447800"/>
            <a:ext cx="889987" cy="369332"/>
          </a:xfrm>
          <a:prstGeom prst="rect">
            <a:avLst/>
          </a:prstGeom>
          <a:noFill/>
        </p:spPr>
        <p:txBody>
          <a:bodyPr wrap="none" rtlCol="0">
            <a:spAutoFit/>
          </a:bodyPr>
          <a:lstStyle/>
          <a:p>
            <a:r>
              <a:rPr lang="en-US" dirty="0" smtClean="0">
                <a:effectLst>
                  <a:outerShdw blurRad="50800" dist="38100" dir="2700000" algn="tl" rotWithShape="0">
                    <a:prstClr val="black">
                      <a:alpha val="65000"/>
                    </a:prstClr>
                  </a:outerShdw>
                </a:effectLst>
              </a:rPr>
              <a:t>CBM3D</a:t>
            </a:r>
          </a:p>
        </p:txBody>
      </p:sp>
      <p:sp>
        <p:nvSpPr>
          <p:cNvPr id="22" name="TextBox 21"/>
          <p:cNvSpPr txBox="1"/>
          <p:nvPr/>
        </p:nvSpPr>
        <p:spPr>
          <a:xfrm>
            <a:off x="733425" y="3962400"/>
            <a:ext cx="1747786" cy="369332"/>
          </a:xfrm>
          <a:prstGeom prst="rect">
            <a:avLst/>
          </a:prstGeom>
          <a:noFill/>
        </p:spPr>
        <p:txBody>
          <a:bodyPr wrap="none" rtlCol="0">
            <a:spAutoFit/>
          </a:bodyPr>
          <a:lstStyle/>
          <a:p>
            <a:r>
              <a:rPr lang="en-US" dirty="0" smtClean="0">
                <a:effectLst>
                  <a:outerShdw blurRad="50800" dist="38100" dir="2700000" algn="tl" rotWithShape="0">
                    <a:prstClr val="black">
                      <a:alpha val="65000"/>
                    </a:prstClr>
                  </a:outerShdw>
                </a:effectLst>
              </a:rPr>
              <a:t>Liu and Freeman</a:t>
            </a:r>
          </a:p>
        </p:txBody>
      </p:sp>
      <p:sp>
        <p:nvSpPr>
          <p:cNvPr id="23" name="TextBox 22"/>
          <p:cNvSpPr txBox="1"/>
          <p:nvPr/>
        </p:nvSpPr>
        <p:spPr>
          <a:xfrm>
            <a:off x="3429000" y="3962400"/>
            <a:ext cx="1345625" cy="369332"/>
          </a:xfrm>
          <a:prstGeom prst="rect">
            <a:avLst/>
          </a:prstGeom>
          <a:noFill/>
        </p:spPr>
        <p:txBody>
          <a:bodyPr wrap="none" rtlCol="0">
            <a:spAutoFit/>
          </a:bodyPr>
          <a:lstStyle/>
          <a:p>
            <a:r>
              <a:rPr lang="en-US" dirty="0" smtClean="0">
                <a:effectLst>
                  <a:outerShdw blurRad="50800" dist="38100" dir="2700000" algn="tl" rotWithShape="0">
                    <a:prstClr val="black">
                      <a:alpha val="65000"/>
                    </a:prstClr>
                  </a:outerShdw>
                </a:effectLst>
              </a:rPr>
              <a:t>Our Method</a:t>
            </a:r>
          </a:p>
        </p:txBody>
      </p:sp>
      <p:sp>
        <p:nvSpPr>
          <p:cNvPr id="24" name="TextBox 23"/>
          <p:cNvSpPr txBox="1"/>
          <p:nvPr/>
        </p:nvSpPr>
        <p:spPr>
          <a:xfrm>
            <a:off x="6134100" y="3962400"/>
            <a:ext cx="1445845" cy="369332"/>
          </a:xfrm>
          <a:prstGeom prst="rect">
            <a:avLst/>
          </a:prstGeom>
          <a:noFill/>
        </p:spPr>
        <p:txBody>
          <a:bodyPr wrap="none" rtlCol="0">
            <a:spAutoFit/>
          </a:bodyPr>
          <a:lstStyle/>
          <a:p>
            <a:r>
              <a:rPr lang="en-US" dirty="0" smtClean="0">
                <a:effectLst>
                  <a:outerShdw blurRad="50800" dist="38100" dir="2700000" algn="tl" rotWithShape="0">
                    <a:prstClr val="black">
                      <a:alpha val="65000"/>
                    </a:prstClr>
                  </a:outerShdw>
                </a:effectLst>
              </a:rPr>
              <a:t>Ground Truth</a:t>
            </a:r>
          </a:p>
        </p:txBody>
      </p:sp>
      <p:pic>
        <p:nvPicPr>
          <p:cNvPr id="2056" name="Picture 8" descr="C:\Users\Travis\Documents\Research\Workshop\supplementary\content\images\mountain\psnr.png"/>
          <p:cNvPicPr>
            <a:picLocks noChangeAspect="1" noChangeArrowheads="1"/>
          </p:cNvPicPr>
          <p:nvPr/>
        </p:nvPicPr>
        <p:blipFill>
          <a:blip r:embed="rId9" cstate="print"/>
          <a:srcRect/>
          <a:stretch>
            <a:fillRect/>
          </a:stretch>
        </p:blipFill>
        <p:spPr bwMode="auto">
          <a:xfrm>
            <a:off x="2395538" y="1524000"/>
            <a:ext cx="4352925"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Motion blur from dynamic scenes</a:t>
            </a:r>
            <a:br>
              <a:rPr lang="en-US" dirty="0" smtClean="0"/>
            </a:br>
            <a:r>
              <a:rPr lang="en-US" dirty="0" smtClean="0"/>
              <a:t>or handheld cameras</a:t>
            </a:r>
          </a:p>
          <a:p>
            <a:r>
              <a:rPr lang="en-US" dirty="0" smtClean="0"/>
              <a:t>Example: mobile phone camera</a:t>
            </a:r>
          </a:p>
          <a:p>
            <a:pPr lvl="1"/>
            <a:r>
              <a:rPr lang="en-US" sz="2700" dirty="0" smtClean="0"/>
              <a:t>Small and light</a:t>
            </a:r>
            <a:r>
              <a:rPr lang="en-US" sz="2700" dirty="0" smtClean="0">
                <a:cs typeface="Arial"/>
              </a:rPr>
              <a:t> → easy to introduce handshake blur</a:t>
            </a:r>
          </a:p>
          <a:p>
            <a:pPr lvl="1"/>
            <a:r>
              <a:rPr lang="en-US" sz="2700" dirty="0" smtClean="0">
                <a:cs typeface="Arial"/>
              </a:rPr>
              <a:t>Small aperture →</a:t>
            </a:r>
          </a:p>
        </p:txBody>
      </p:sp>
      <p:sp>
        <p:nvSpPr>
          <p:cNvPr id="4" name="Slide Number Placeholder 3"/>
          <p:cNvSpPr>
            <a:spLocks noGrp="1"/>
          </p:cNvSpPr>
          <p:nvPr>
            <p:ph type="sldNum" sz="quarter" idx="12"/>
          </p:nvPr>
        </p:nvSpPr>
        <p:spPr/>
        <p:txBody>
          <a:bodyPr/>
          <a:lstStyle/>
          <a:p>
            <a:fld id="{075A24A4-CF14-47C8-A577-9E7712D6C82F}" type="slidenum">
              <a:rPr lang="en-US" smtClean="0"/>
              <a:pPr/>
              <a:t>2</a:t>
            </a:fld>
            <a:endParaRPr lang="en-US" dirty="0"/>
          </a:p>
        </p:txBody>
      </p:sp>
      <p:sp>
        <p:nvSpPr>
          <p:cNvPr id="5" name="Date Placeholder 4"/>
          <p:cNvSpPr>
            <a:spLocks noGrp="1"/>
          </p:cNvSpPr>
          <p:nvPr>
            <p:ph type="dt" sz="half" idx="10"/>
          </p:nvPr>
        </p:nvSpPr>
        <p:spPr/>
        <p:txBody>
          <a:bodyPr/>
          <a:lstStyle/>
          <a:p>
            <a:r>
              <a:rPr lang="en-US" smtClean="0"/>
              <a:t>IWMV 2011</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dirty="0"/>
          </a:p>
        </p:txBody>
      </p:sp>
      <p:pic>
        <p:nvPicPr>
          <p:cNvPr id="11" name="Picture 2" descr="C:\Users\Travis\Documents\Research\Workshop\supplementary\content\images\city\19\blurry.png"/>
          <p:cNvPicPr>
            <a:picLocks noChangeAspect="1" noChangeArrowheads="1"/>
          </p:cNvPicPr>
          <p:nvPr/>
        </p:nvPicPr>
        <p:blipFill>
          <a:blip r:embed="rId3" cstate="print"/>
          <a:srcRect/>
          <a:stretch>
            <a:fillRect/>
          </a:stretch>
        </p:blipFill>
        <p:spPr bwMode="auto">
          <a:xfrm>
            <a:off x="2181225" y="4219563"/>
            <a:ext cx="2038829" cy="2038823"/>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6276975" y="4219563"/>
            <a:ext cx="2028825" cy="2028825"/>
          </a:xfrm>
          <a:prstGeom prst="rect">
            <a:avLst/>
          </a:prstGeom>
          <a:noFill/>
          <a:ln w="9525">
            <a:noFill/>
            <a:miter lim="800000"/>
            <a:headEnd/>
            <a:tailEnd/>
          </a:ln>
        </p:spPr>
      </p:pic>
      <p:sp>
        <p:nvSpPr>
          <p:cNvPr id="12" name="TextBox 11"/>
          <p:cNvSpPr txBox="1"/>
          <p:nvPr/>
        </p:nvSpPr>
        <p:spPr>
          <a:xfrm>
            <a:off x="446621" y="4295775"/>
            <a:ext cx="1694503" cy="1015663"/>
          </a:xfrm>
          <a:prstGeom prst="rect">
            <a:avLst/>
          </a:prstGeom>
          <a:noFill/>
        </p:spPr>
        <p:txBody>
          <a:bodyPr wrap="none" rtlCol="0">
            <a:spAutoFit/>
          </a:bodyPr>
          <a:lstStyle/>
          <a:p>
            <a:pPr algn="r"/>
            <a:r>
              <a:rPr lang="en-US" sz="2000" dirty="0" smtClean="0">
                <a:effectLst>
                  <a:outerShdw blurRad="50800" dist="38100" dir="2700000" algn="tl">
                    <a:srgbClr val="000000">
                      <a:alpha val="66000"/>
                    </a:srgbClr>
                  </a:outerShdw>
                </a:effectLst>
              </a:rPr>
              <a:t>Long Exposure</a:t>
            </a:r>
          </a:p>
          <a:p>
            <a:pPr algn="r"/>
            <a:r>
              <a:rPr lang="en-US" sz="2000" dirty="0" smtClean="0">
                <a:effectLst>
                  <a:outerShdw blurRad="50800" dist="38100" dir="2700000" algn="tl">
                    <a:srgbClr val="000000">
                      <a:alpha val="66000"/>
                    </a:srgbClr>
                  </a:outerShdw>
                </a:effectLst>
              </a:rPr>
              <a:t>Low Gain</a:t>
            </a:r>
          </a:p>
          <a:p>
            <a:pPr algn="r"/>
            <a:r>
              <a:rPr lang="en-US" sz="2000" dirty="0" smtClean="0">
                <a:effectLst>
                  <a:outerShdw blurRad="50800" dist="38100" dir="2700000" algn="tl">
                    <a:srgbClr val="000000">
                      <a:alpha val="66000"/>
                    </a:srgbClr>
                  </a:outerShdw>
                </a:effectLst>
              </a:rPr>
              <a:t>Motion Blur</a:t>
            </a:r>
          </a:p>
        </p:txBody>
      </p:sp>
      <p:sp>
        <p:nvSpPr>
          <p:cNvPr id="13" name="TextBox 12"/>
          <p:cNvSpPr txBox="1"/>
          <p:nvPr/>
        </p:nvSpPr>
        <p:spPr>
          <a:xfrm>
            <a:off x="4484570" y="4295775"/>
            <a:ext cx="1761829" cy="1015663"/>
          </a:xfrm>
          <a:prstGeom prst="rect">
            <a:avLst/>
          </a:prstGeom>
          <a:noFill/>
        </p:spPr>
        <p:txBody>
          <a:bodyPr wrap="none" rtlCol="0">
            <a:spAutoFit/>
          </a:bodyPr>
          <a:lstStyle/>
          <a:p>
            <a:pPr algn="r"/>
            <a:r>
              <a:rPr lang="en-US" sz="2000" dirty="0" smtClean="0">
                <a:effectLst>
                  <a:outerShdw blurRad="50800" dist="38100" dir="2700000" algn="tl">
                    <a:srgbClr val="000000">
                      <a:alpha val="66000"/>
                    </a:srgbClr>
                  </a:outerShdw>
                </a:effectLst>
              </a:rPr>
              <a:t>Short Exposure</a:t>
            </a:r>
          </a:p>
          <a:p>
            <a:pPr algn="r"/>
            <a:r>
              <a:rPr lang="en-US" sz="2000" dirty="0" smtClean="0">
                <a:effectLst>
                  <a:outerShdw blurRad="50800" dist="38100" dir="2700000" algn="tl">
                    <a:srgbClr val="000000">
                      <a:alpha val="66000"/>
                    </a:srgbClr>
                  </a:outerShdw>
                </a:effectLst>
              </a:rPr>
              <a:t>High Gain</a:t>
            </a:r>
          </a:p>
          <a:p>
            <a:pPr algn="r"/>
            <a:r>
              <a:rPr lang="en-US" sz="2000" dirty="0" smtClean="0">
                <a:effectLst>
                  <a:outerShdw blurRad="50800" dist="38100" dir="2700000" algn="tl">
                    <a:srgbClr val="000000">
                      <a:alpha val="66000"/>
                    </a:srgbClr>
                  </a:outerShdw>
                </a:effectLst>
              </a:rPr>
              <a:t>Noise</a:t>
            </a:r>
          </a:p>
        </p:txBody>
      </p:sp>
      <p:pic>
        <p:nvPicPr>
          <p:cNvPr id="1026" name="Picture 2"/>
          <p:cNvPicPr>
            <a:picLocks noChangeAspect="1" noChangeArrowheads="1"/>
          </p:cNvPicPr>
          <p:nvPr/>
        </p:nvPicPr>
        <p:blipFill>
          <a:blip r:embed="rId5" cstate="print"/>
          <a:srcRect/>
          <a:stretch>
            <a:fillRect/>
          </a:stretch>
        </p:blipFill>
        <p:spPr bwMode="auto">
          <a:xfrm>
            <a:off x="6781800" y="1609725"/>
            <a:ext cx="1873250" cy="140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Synthetic Videos</a:t>
            </a:r>
            <a:endParaRPr lang="en-US" dirty="0"/>
          </a:p>
        </p:txBody>
      </p:sp>
      <p:sp>
        <p:nvSpPr>
          <p:cNvPr id="3" name="Content Placeholder 2"/>
          <p:cNvSpPr>
            <a:spLocks noGrp="1"/>
          </p:cNvSpPr>
          <p:nvPr>
            <p:ph idx="1"/>
          </p:nvPr>
        </p:nvSpPr>
        <p:spPr/>
        <p:txBody>
          <a:bodyPr>
            <a:normAutofit/>
          </a:bodyPr>
          <a:lstStyle/>
          <a:p>
            <a:r>
              <a:rPr lang="en-US" sz="2800" dirty="0" smtClean="0"/>
              <a:t>Constant short exposure vs. motion-based exposure</a:t>
            </a:r>
            <a:endParaRPr lang="en-US" sz="2800" dirty="0"/>
          </a:p>
        </p:txBody>
      </p:sp>
      <p:sp>
        <p:nvSpPr>
          <p:cNvPr id="4" name="Date Placeholder 3"/>
          <p:cNvSpPr>
            <a:spLocks noGrp="1"/>
          </p:cNvSpPr>
          <p:nvPr>
            <p:ph type="dt" sz="half" idx="10"/>
          </p:nvPr>
        </p:nvSpPr>
        <p:spPr/>
        <p:txBody>
          <a:bodyPr/>
          <a:lstStyle/>
          <a:p>
            <a:r>
              <a:rPr lang="en-US" smtClean="0"/>
              <a:t>IWMV 2011</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dirty="0"/>
          </a:p>
        </p:txBody>
      </p:sp>
      <p:sp>
        <p:nvSpPr>
          <p:cNvPr id="6" name="Slide Number Placeholder 5"/>
          <p:cNvSpPr>
            <a:spLocks noGrp="1"/>
          </p:cNvSpPr>
          <p:nvPr>
            <p:ph type="sldNum" sz="quarter" idx="12"/>
          </p:nvPr>
        </p:nvSpPr>
        <p:spPr/>
        <p:txBody>
          <a:bodyPr/>
          <a:lstStyle/>
          <a:p>
            <a:fld id="{075A24A4-CF14-47C8-A577-9E7712D6C82F}" type="slidenum">
              <a:rPr lang="en-US" smtClean="0"/>
              <a:pPr/>
              <a:t>20</a:t>
            </a:fld>
            <a:endParaRPr lang="en-US" dirty="0"/>
          </a:p>
        </p:txBody>
      </p:sp>
      <p:pic>
        <p:nvPicPr>
          <p:cNvPr id="7" name="Picture 2" descr="C:\Users\Travis\Documents\Research\Workshop\station\psnr\psnr-const.png"/>
          <p:cNvPicPr>
            <a:picLocks noChangeAspect="1" noChangeArrowheads="1"/>
          </p:cNvPicPr>
          <p:nvPr/>
        </p:nvPicPr>
        <p:blipFill>
          <a:blip r:embed="rId3" cstate="print"/>
          <a:srcRect/>
          <a:stretch>
            <a:fillRect/>
          </a:stretch>
        </p:blipFill>
        <p:spPr bwMode="auto">
          <a:xfrm>
            <a:off x="4752181" y="2613590"/>
            <a:ext cx="3915569" cy="2818270"/>
          </a:xfrm>
          <a:prstGeom prst="rect">
            <a:avLst/>
          </a:prstGeom>
          <a:noFill/>
        </p:spPr>
      </p:pic>
      <p:pic>
        <p:nvPicPr>
          <p:cNvPr id="4098" name="Picture 2" descr="C:\Users\Travis\Documents\Research\Workshop\Latex\Figures\Station\Plots\panorama.png"/>
          <p:cNvPicPr>
            <a:picLocks noChangeAspect="1" noChangeArrowheads="1"/>
          </p:cNvPicPr>
          <p:nvPr/>
        </p:nvPicPr>
        <p:blipFill>
          <a:blip r:embed="rId4" cstate="print"/>
          <a:srcRect/>
          <a:stretch>
            <a:fillRect/>
          </a:stretch>
        </p:blipFill>
        <p:spPr bwMode="auto">
          <a:xfrm>
            <a:off x="466726" y="3292475"/>
            <a:ext cx="4076099" cy="14605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Video</a:t>
            </a:r>
            <a:endParaRPr lang="en-US" dirty="0"/>
          </a:p>
        </p:txBody>
      </p:sp>
      <p:sp>
        <p:nvSpPr>
          <p:cNvPr id="3" name="Content Placeholder 2"/>
          <p:cNvSpPr>
            <a:spLocks noGrp="1"/>
          </p:cNvSpPr>
          <p:nvPr>
            <p:ph idx="1"/>
          </p:nvPr>
        </p:nvSpPr>
        <p:spPr/>
        <p:txBody>
          <a:bodyPr/>
          <a:lstStyle/>
          <a:p>
            <a:r>
              <a:rPr lang="en-US" dirty="0" smtClean="0"/>
              <a:t>Motion-base AE</a:t>
            </a:r>
          </a:p>
          <a:p>
            <a:pPr lvl="1"/>
            <a:r>
              <a:rPr lang="en-US" dirty="0" smtClean="0"/>
              <a:t>Global, hierarchical image registration between previous two frames</a:t>
            </a:r>
            <a:endParaRPr lang="en-US" dirty="0"/>
          </a:p>
          <a:p>
            <a:r>
              <a:rPr lang="en-US" dirty="0" smtClean="0"/>
              <a:t>Scenes with approximately planar motion</a:t>
            </a:r>
          </a:p>
        </p:txBody>
      </p:sp>
      <p:sp>
        <p:nvSpPr>
          <p:cNvPr id="4" name="Slide Number Placeholder 3"/>
          <p:cNvSpPr>
            <a:spLocks noGrp="1"/>
          </p:cNvSpPr>
          <p:nvPr>
            <p:ph type="sldNum" sz="quarter" idx="12"/>
          </p:nvPr>
        </p:nvSpPr>
        <p:spPr/>
        <p:txBody>
          <a:bodyPr/>
          <a:lstStyle/>
          <a:p>
            <a:fld id="{075A24A4-CF14-47C8-A577-9E7712D6C82F}" type="slidenum">
              <a:rPr lang="en-US" smtClean="0"/>
              <a:pPr/>
              <a:t>21</a:t>
            </a:fld>
            <a:endParaRPr lang="en-US" dirty="0"/>
          </a:p>
        </p:txBody>
      </p:sp>
      <p:sp>
        <p:nvSpPr>
          <p:cNvPr id="5" name="Date Placeholder 4"/>
          <p:cNvSpPr>
            <a:spLocks noGrp="1"/>
          </p:cNvSpPr>
          <p:nvPr>
            <p:ph type="dt" sz="half" idx="10"/>
          </p:nvPr>
        </p:nvSpPr>
        <p:spPr/>
        <p:txBody>
          <a:bodyPr/>
          <a:lstStyle/>
          <a:p>
            <a:r>
              <a:rPr lang="en-US" smtClean="0"/>
              <a:t>IWMV 2011</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on Real Video</a:t>
            </a:r>
            <a:endParaRPr lang="en-US" dirty="0"/>
          </a:p>
        </p:txBody>
      </p:sp>
      <p:sp>
        <p:nvSpPr>
          <p:cNvPr id="3" name="Date Placeholder 2"/>
          <p:cNvSpPr>
            <a:spLocks noGrp="1"/>
          </p:cNvSpPr>
          <p:nvPr>
            <p:ph type="dt" sz="half" idx="10"/>
          </p:nvPr>
        </p:nvSpPr>
        <p:spPr/>
        <p:txBody>
          <a:bodyPr/>
          <a:lstStyle/>
          <a:p>
            <a:r>
              <a:rPr lang="en-US" smtClean="0"/>
              <a:t>IWMV 2011</a:t>
            </a:r>
            <a:endParaRPr lang="en-US"/>
          </a:p>
        </p:txBody>
      </p:sp>
      <p:sp>
        <p:nvSpPr>
          <p:cNvPr id="4" name="Footer Placeholder 3"/>
          <p:cNvSpPr>
            <a:spLocks noGrp="1"/>
          </p:cNvSpPr>
          <p:nvPr>
            <p:ph type="ftr" sz="quarter" idx="11"/>
          </p:nvPr>
        </p:nvSpPr>
        <p:spPr/>
        <p:txBody>
          <a:bodyPr/>
          <a:lstStyle/>
          <a:p>
            <a:r>
              <a:rPr lang="en-US" smtClean="0"/>
              <a:t>University of Wisconsin-Madison</a:t>
            </a:r>
            <a:endParaRPr lang="en-US"/>
          </a:p>
        </p:txBody>
      </p:sp>
      <p:sp>
        <p:nvSpPr>
          <p:cNvPr id="5" name="Slide Number Placeholder 4"/>
          <p:cNvSpPr>
            <a:spLocks noGrp="1"/>
          </p:cNvSpPr>
          <p:nvPr>
            <p:ph type="sldNum" sz="quarter" idx="12"/>
          </p:nvPr>
        </p:nvSpPr>
        <p:spPr/>
        <p:txBody>
          <a:bodyPr/>
          <a:lstStyle/>
          <a:p>
            <a:fld id="{075A24A4-CF14-47C8-A577-9E7712D6C82F}" type="slidenum">
              <a:rPr lang="en-US" smtClean="0"/>
              <a:pPr/>
              <a:t>22</a:t>
            </a:fld>
            <a:endParaRPr lang="en-US"/>
          </a:p>
        </p:txBody>
      </p:sp>
      <p:pic>
        <p:nvPicPr>
          <p:cNvPr id="1035" name="Picture 11" descr="C:\Users\Travis\Documents\Research\Workshop\supplementary\content\images\text\2\ours.png"/>
          <p:cNvPicPr>
            <a:picLocks noChangeAspect="1" noChangeArrowheads="1"/>
          </p:cNvPicPr>
          <p:nvPr/>
        </p:nvPicPr>
        <p:blipFill>
          <a:blip r:embed="rId3" cstate="print"/>
          <a:srcRect/>
          <a:stretch>
            <a:fillRect/>
          </a:stretch>
        </p:blipFill>
        <p:spPr bwMode="auto">
          <a:xfrm>
            <a:off x="2838450" y="1685925"/>
            <a:ext cx="4286250" cy="4286250"/>
          </a:xfrm>
          <a:prstGeom prst="rect">
            <a:avLst/>
          </a:prstGeom>
          <a:noFill/>
        </p:spPr>
      </p:pic>
      <p:pic>
        <p:nvPicPr>
          <p:cNvPr id="1034" name="Picture 10" descr="C:\Users\Travis\Documents\Research\Workshop\supplementary\content\images\text\2\liu.png"/>
          <p:cNvPicPr>
            <a:picLocks noChangeAspect="1" noChangeArrowheads="1"/>
          </p:cNvPicPr>
          <p:nvPr/>
        </p:nvPicPr>
        <p:blipFill>
          <a:blip r:embed="rId4" cstate="print"/>
          <a:srcRect/>
          <a:stretch>
            <a:fillRect/>
          </a:stretch>
        </p:blipFill>
        <p:spPr bwMode="auto">
          <a:xfrm>
            <a:off x="2838450" y="1685925"/>
            <a:ext cx="4286250" cy="4286250"/>
          </a:xfrm>
          <a:prstGeom prst="rect">
            <a:avLst/>
          </a:prstGeom>
          <a:noFill/>
        </p:spPr>
      </p:pic>
      <p:pic>
        <p:nvPicPr>
          <p:cNvPr id="1036" name="Picture 12" descr="C:\Users\Travis\Documents\Research\Workshop\supplementary\content\images\text\2\bm3d.png"/>
          <p:cNvPicPr>
            <a:picLocks noChangeAspect="1" noChangeArrowheads="1"/>
          </p:cNvPicPr>
          <p:nvPr/>
        </p:nvPicPr>
        <p:blipFill>
          <a:blip r:embed="rId5" cstate="print"/>
          <a:srcRect/>
          <a:stretch>
            <a:fillRect/>
          </a:stretch>
        </p:blipFill>
        <p:spPr bwMode="auto">
          <a:xfrm>
            <a:off x="2838450" y="1685925"/>
            <a:ext cx="4286250" cy="4286250"/>
          </a:xfrm>
          <a:prstGeom prst="rect">
            <a:avLst/>
          </a:prstGeom>
          <a:noFill/>
        </p:spPr>
      </p:pic>
      <p:pic>
        <p:nvPicPr>
          <p:cNvPr id="1037" name="Picture 13" descr="C:\Users\Travis\Documents\Research\Workshop\supplementary\content\images\text\2\input.png"/>
          <p:cNvPicPr>
            <a:picLocks noChangeAspect="1" noChangeArrowheads="1"/>
          </p:cNvPicPr>
          <p:nvPr/>
        </p:nvPicPr>
        <p:blipFill>
          <a:blip r:embed="rId6" cstate="print"/>
          <a:srcRect/>
          <a:stretch>
            <a:fillRect/>
          </a:stretch>
        </p:blipFill>
        <p:spPr bwMode="auto">
          <a:xfrm>
            <a:off x="2838450" y="1685925"/>
            <a:ext cx="4286250" cy="4286250"/>
          </a:xfrm>
          <a:prstGeom prst="rect">
            <a:avLst/>
          </a:prstGeom>
          <a:noFill/>
        </p:spPr>
      </p:pic>
      <p:sp>
        <p:nvSpPr>
          <p:cNvPr id="18" name="TextBox 17"/>
          <p:cNvSpPr txBox="1"/>
          <p:nvPr/>
        </p:nvSpPr>
        <p:spPr>
          <a:xfrm>
            <a:off x="1955939" y="1895475"/>
            <a:ext cx="849913" cy="461665"/>
          </a:xfrm>
          <a:prstGeom prst="rect">
            <a:avLst/>
          </a:prstGeom>
          <a:noFill/>
        </p:spPr>
        <p:txBody>
          <a:bodyPr wrap="none" rtlCol="0">
            <a:spAutoFit/>
          </a:bodyPr>
          <a:lstStyle/>
          <a:p>
            <a:pPr algn="r"/>
            <a:r>
              <a:rPr lang="en-US" sz="2400" dirty="0" smtClean="0"/>
              <a:t>Input</a:t>
            </a:r>
            <a:endParaRPr lang="en-US" sz="2400" dirty="0"/>
          </a:p>
        </p:txBody>
      </p:sp>
      <p:sp>
        <p:nvSpPr>
          <p:cNvPr id="19" name="TextBox 18"/>
          <p:cNvSpPr txBox="1"/>
          <p:nvPr/>
        </p:nvSpPr>
        <p:spPr>
          <a:xfrm>
            <a:off x="1846935" y="2432050"/>
            <a:ext cx="958917" cy="461665"/>
          </a:xfrm>
          <a:prstGeom prst="rect">
            <a:avLst/>
          </a:prstGeom>
          <a:noFill/>
        </p:spPr>
        <p:txBody>
          <a:bodyPr wrap="none" rtlCol="0">
            <a:spAutoFit/>
          </a:bodyPr>
          <a:lstStyle/>
          <a:p>
            <a:pPr algn="r"/>
            <a:r>
              <a:rPr lang="en-US" sz="2400" dirty="0" smtClean="0"/>
              <a:t>BM3D</a:t>
            </a:r>
            <a:endParaRPr lang="en-US" sz="2400" dirty="0"/>
          </a:p>
        </p:txBody>
      </p:sp>
      <p:sp>
        <p:nvSpPr>
          <p:cNvPr id="20" name="TextBox 19"/>
          <p:cNvSpPr txBox="1"/>
          <p:nvPr/>
        </p:nvSpPr>
        <p:spPr>
          <a:xfrm>
            <a:off x="542925" y="2968625"/>
            <a:ext cx="2262927" cy="461665"/>
          </a:xfrm>
          <a:prstGeom prst="rect">
            <a:avLst/>
          </a:prstGeom>
          <a:noFill/>
        </p:spPr>
        <p:txBody>
          <a:bodyPr wrap="none" rtlCol="0">
            <a:spAutoFit/>
          </a:bodyPr>
          <a:lstStyle/>
          <a:p>
            <a:pPr algn="r"/>
            <a:r>
              <a:rPr lang="en-US" sz="2400" dirty="0" smtClean="0"/>
              <a:t>Liu and Freeman</a:t>
            </a:r>
            <a:endParaRPr lang="en-US" sz="2400" dirty="0"/>
          </a:p>
        </p:txBody>
      </p:sp>
      <p:sp>
        <p:nvSpPr>
          <p:cNvPr id="21" name="TextBox 20"/>
          <p:cNvSpPr txBox="1"/>
          <p:nvPr/>
        </p:nvSpPr>
        <p:spPr>
          <a:xfrm>
            <a:off x="1075955" y="3505200"/>
            <a:ext cx="1729897" cy="461665"/>
          </a:xfrm>
          <a:prstGeom prst="rect">
            <a:avLst/>
          </a:prstGeom>
          <a:noFill/>
        </p:spPr>
        <p:txBody>
          <a:bodyPr wrap="none" rtlCol="0">
            <a:spAutoFit/>
          </a:bodyPr>
          <a:lstStyle/>
          <a:p>
            <a:pPr algn="r"/>
            <a:r>
              <a:rPr lang="en-US" sz="2400" dirty="0" smtClean="0"/>
              <a:t>Our Method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3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9" grpId="1"/>
      <p:bldP spid="20" grpId="0"/>
      <p:bldP spid="20" grpId="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Real Video</a:t>
            </a:r>
            <a:endParaRPr lang="en-US" dirty="0"/>
          </a:p>
        </p:txBody>
      </p:sp>
      <p:sp>
        <p:nvSpPr>
          <p:cNvPr id="4" name="Date Placeholder 3"/>
          <p:cNvSpPr>
            <a:spLocks noGrp="1"/>
          </p:cNvSpPr>
          <p:nvPr>
            <p:ph type="dt" sz="half" idx="10"/>
          </p:nvPr>
        </p:nvSpPr>
        <p:spPr/>
        <p:txBody>
          <a:bodyPr/>
          <a:lstStyle/>
          <a:p>
            <a:r>
              <a:rPr lang="en-US" smtClean="0"/>
              <a:t>IWMV 2011</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dirty="0"/>
          </a:p>
        </p:txBody>
      </p:sp>
      <p:sp>
        <p:nvSpPr>
          <p:cNvPr id="6" name="Slide Number Placeholder 5"/>
          <p:cNvSpPr>
            <a:spLocks noGrp="1"/>
          </p:cNvSpPr>
          <p:nvPr>
            <p:ph type="sldNum" sz="quarter" idx="12"/>
          </p:nvPr>
        </p:nvSpPr>
        <p:spPr/>
        <p:txBody>
          <a:bodyPr/>
          <a:lstStyle/>
          <a:p>
            <a:fld id="{075A24A4-CF14-47C8-A577-9E7712D6C82F}" type="slidenum">
              <a:rPr lang="en-US" smtClean="0"/>
              <a:pPr/>
              <a:t>23</a:t>
            </a:fld>
            <a:endParaRPr lang="en-US" dirty="0"/>
          </a:p>
        </p:txBody>
      </p:sp>
      <p:sp>
        <p:nvSpPr>
          <p:cNvPr id="8" name="TextBox 7"/>
          <p:cNvSpPr txBox="1"/>
          <p:nvPr/>
        </p:nvSpPr>
        <p:spPr>
          <a:xfrm>
            <a:off x="409575" y="1557338"/>
            <a:ext cx="2450414" cy="646331"/>
          </a:xfrm>
          <a:prstGeom prst="rect">
            <a:avLst/>
          </a:prstGeom>
          <a:noFill/>
        </p:spPr>
        <p:txBody>
          <a:bodyPr wrap="none" rtlCol="0">
            <a:spAutoFit/>
          </a:bodyPr>
          <a:lstStyle/>
          <a:p>
            <a:r>
              <a:rPr lang="en-US" dirty="0" smtClean="0"/>
              <a:t>Constant exposure time</a:t>
            </a:r>
          </a:p>
          <a:p>
            <a:pPr algn="ctr"/>
            <a:r>
              <a:rPr lang="en-US" dirty="0" smtClean="0"/>
              <a:t>(Canon EOS 7D)</a:t>
            </a:r>
            <a:endParaRPr lang="en-US" dirty="0"/>
          </a:p>
        </p:txBody>
      </p:sp>
      <p:sp>
        <p:nvSpPr>
          <p:cNvPr id="9" name="TextBox 8"/>
          <p:cNvSpPr txBox="1"/>
          <p:nvPr/>
        </p:nvSpPr>
        <p:spPr>
          <a:xfrm>
            <a:off x="3305175" y="1557338"/>
            <a:ext cx="2552365" cy="646331"/>
          </a:xfrm>
          <a:prstGeom prst="rect">
            <a:avLst/>
          </a:prstGeom>
          <a:noFill/>
        </p:spPr>
        <p:txBody>
          <a:bodyPr wrap="none" rtlCol="0">
            <a:spAutoFit/>
          </a:bodyPr>
          <a:lstStyle/>
          <a:p>
            <a:pPr algn="ctr"/>
            <a:r>
              <a:rPr lang="en-US" dirty="0" smtClean="0"/>
              <a:t>Motion-based exposure</a:t>
            </a:r>
          </a:p>
          <a:p>
            <a:pPr algn="ctr"/>
            <a:r>
              <a:rPr lang="en-US" dirty="0" smtClean="0"/>
              <a:t>(Point Grey Grasshopper)</a:t>
            </a:r>
            <a:endParaRPr lang="en-US" dirty="0"/>
          </a:p>
        </p:txBody>
      </p:sp>
      <p:sp>
        <p:nvSpPr>
          <p:cNvPr id="10" name="TextBox 9"/>
          <p:cNvSpPr txBox="1"/>
          <p:nvPr/>
        </p:nvSpPr>
        <p:spPr>
          <a:xfrm>
            <a:off x="6457950" y="1695837"/>
            <a:ext cx="2086020" cy="369332"/>
          </a:xfrm>
          <a:prstGeom prst="rect">
            <a:avLst/>
          </a:prstGeom>
          <a:noFill/>
        </p:spPr>
        <p:txBody>
          <a:bodyPr wrap="none" rtlCol="0" anchor="ctr">
            <a:spAutoFit/>
          </a:bodyPr>
          <a:lstStyle/>
          <a:p>
            <a:r>
              <a:rPr lang="en-US" dirty="0" smtClean="0"/>
              <a:t>Our denoising result</a:t>
            </a:r>
            <a:endParaRPr lang="en-US" dirty="0"/>
          </a:p>
        </p:txBody>
      </p:sp>
      <p:pic>
        <p:nvPicPr>
          <p:cNvPr id="11" name="compare.mp4">
            <a:hlinkClick r:id="" action="ppaction://media"/>
          </p:cNvPr>
          <p:cNvPicPr preferRelativeResize="0">
            <a:picLocks noRot="1"/>
          </p:cNvPicPr>
          <p:nvPr>
            <a:videoFile r:link="rId1"/>
          </p:nvPr>
        </p:nvPicPr>
        <p:blipFill>
          <a:blip r:embed="rId4" cstate="print"/>
          <a:stretch>
            <a:fillRect/>
          </a:stretch>
        </p:blipFill>
        <p:spPr>
          <a:xfrm>
            <a:off x="242697" y="2476500"/>
            <a:ext cx="8668512" cy="28895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Different weighting schemes</a:t>
            </a:r>
          </a:p>
          <a:p>
            <a:pPr lvl="1"/>
            <a:r>
              <a:rPr lang="en-US" dirty="0" smtClean="0"/>
              <a:t>Temporal coherence</a:t>
            </a:r>
          </a:p>
          <a:p>
            <a:r>
              <a:rPr lang="en-US" dirty="0" smtClean="0"/>
              <a:t>Dynamic scenes, spatially varying motion</a:t>
            </a:r>
          </a:p>
          <a:p>
            <a:r>
              <a:rPr lang="en-US" dirty="0" smtClean="0"/>
              <a:t>Higher frame rates </a:t>
            </a:r>
            <a:r>
              <a:rPr lang="en-US" dirty="0" smtClean="0">
                <a:cs typeface="Arial"/>
              </a:rPr>
              <a:t>→</a:t>
            </a:r>
            <a:r>
              <a:rPr lang="en-US" dirty="0" smtClean="0"/>
              <a:t> more accurate flow</a:t>
            </a:r>
          </a:p>
          <a:p>
            <a:pPr lvl="1"/>
            <a:r>
              <a:rPr lang="en-US" dirty="0" smtClean="0"/>
              <a:t>More AE latency </a:t>
            </a:r>
            <a:r>
              <a:rPr lang="en-US" dirty="0" smtClean="0">
                <a:cs typeface="Arial"/>
              </a:rPr>
              <a:t>→</a:t>
            </a:r>
            <a:r>
              <a:rPr lang="en-US" dirty="0" smtClean="0"/>
              <a:t> blurred frames</a:t>
            </a:r>
          </a:p>
          <a:p>
            <a:pPr lvl="1"/>
            <a:r>
              <a:rPr lang="en-US" dirty="0" smtClean="0"/>
              <a:t>Use noisy/high-quality frames to enhance blurred frames</a:t>
            </a:r>
          </a:p>
        </p:txBody>
      </p:sp>
      <p:sp>
        <p:nvSpPr>
          <p:cNvPr id="4" name="Slide Number Placeholder 3"/>
          <p:cNvSpPr>
            <a:spLocks noGrp="1"/>
          </p:cNvSpPr>
          <p:nvPr>
            <p:ph type="sldNum" sz="quarter" idx="12"/>
          </p:nvPr>
        </p:nvSpPr>
        <p:spPr/>
        <p:txBody>
          <a:bodyPr/>
          <a:lstStyle/>
          <a:p>
            <a:fld id="{075A24A4-CF14-47C8-A577-9E7712D6C82F}" type="slidenum">
              <a:rPr lang="en-US" smtClean="0"/>
              <a:pPr/>
              <a:t>24</a:t>
            </a:fld>
            <a:endParaRPr lang="en-US" dirty="0"/>
          </a:p>
        </p:txBody>
      </p:sp>
      <p:sp>
        <p:nvSpPr>
          <p:cNvPr id="5" name="Date Placeholder 4"/>
          <p:cNvSpPr>
            <a:spLocks noGrp="1"/>
          </p:cNvSpPr>
          <p:nvPr>
            <p:ph type="dt" sz="half" idx="10"/>
          </p:nvPr>
        </p:nvSpPr>
        <p:spPr/>
        <p:txBody>
          <a:bodyPr/>
          <a:lstStyle/>
          <a:p>
            <a:r>
              <a:rPr lang="en-US" smtClean="0"/>
              <a:t>IWMV 2011</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Travis\Documents\Research\Workshop\Presentation\HDR\Zoomed_0000_Blurry.png"/>
          <p:cNvPicPr>
            <a:picLocks noChangeAspect="1" noChangeArrowheads="1"/>
          </p:cNvPicPr>
          <p:nvPr/>
        </p:nvPicPr>
        <p:blipFill>
          <a:blip r:embed="rId3" cstate="print"/>
          <a:srcRect/>
          <a:stretch>
            <a:fillRect/>
          </a:stretch>
        </p:blipFill>
        <p:spPr bwMode="auto">
          <a:xfrm>
            <a:off x="381000" y="4224337"/>
            <a:ext cx="1971675" cy="1971675"/>
          </a:xfrm>
          <a:prstGeom prst="rect">
            <a:avLst/>
          </a:prstGeom>
          <a:noFill/>
        </p:spPr>
      </p:pic>
      <p:pic>
        <p:nvPicPr>
          <p:cNvPr id="11" name="Picture 3" descr="C:\Users\Travis\Documents\Research\Workshop\Presentation\HDR\Zoomed_0001_Noisy.png"/>
          <p:cNvPicPr>
            <a:picLocks noChangeAspect="1" noChangeArrowheads="1"/>
          </p:cNvPicPr>
          <p:nvPr/>
        </p:nvPicPr>
        <p:blipFill>
          <a:blip r:embed="rId4" cstate="print"/>
          <a:srcRect/>
          <a:stretch>
            <a:fillRect/>
          </a:stretch>
        </p:blipFill>
        <p:spPr bwMode="auto">
          <a:xfrm>
            <a:off x="4648200" y="4224337"/>
            <a:ext cx="1971675" cy="1971675"/>
          </a:xfrm>
          <a:prstGeom prst="rect">
            <a:avLst/>
          </a:prstGeom>
          <a:noFill/>
        </p:spPr>
      </p:pic>
      <p:pic>
        <p:nvPicPr>
          <p:cNvPr id="12" name="Picture 4" descr="C:\Users\Travis\Documents\Research\Workshop\Presentation\HDR\Zoomed_0002_Denoised.png"/>
          <p:cNvPicPr>
            <a:picLocks noChangeAspect="1" noChangeArrowheads="1"/>
          </p:cNvPicPr>
          <p:nvPr/>
        </p:nvPicPr>
        <p:blipFill>
          <a:blip r:embed="rId5" cstate="print"/>
          <a:srcRect/>
          <a:stretch>
            <a:fillRect/>
          </a:stretch>
        </p:blipFill>
        <p:spPr bwMode="auto">
          <a:xfrm>
            <a:off x="6781800" y="4224337"/>
            <a:ext cx="1971675" cy="1971675"/>
          </a:xfrm>
          <a:prstGeom prst="rect">
            <a:avLst/>
          </a:prstGeom>
          <a:noFill/>
        </p:spPr>
      </p:pic>
      <p:pic>
        <p:nvPicPr>
          <p:cNvPr id="13" name="Picture 5" descr="C:\Users\Travis\Documents\Research\Workshop\Presentation\HDR\Zoomed_0003_Deblurred.png"/>
          <p:cNvPicPr>
            <a:picLocks noChangeAspect="1" noChangeArrowheads="1"/>
          </p:cNvPicPr>
          <p:nvPr/>
        </p:nvPicPr>
        <p:blipFill>
          <a:blip r:embed="rId6" cstate="print"/>
          <a:srcRect/>
          <a:stretch>
            <a:fillRect/>
          </a:stretch>
        </p:blipFill>
        <p:spPr bwMode="auto">
          <a:xfrm>
            <a:off x="2514600" y="4224337"/>
            <a:ext cx="1971675" cy="1971675"/>
          </a:xfrm>
          <a:prstGeom prst="rect">
            <a:avLst/>
          </a:prstGeom>
          <a:noFill/>
        </p:spPr>
      </p:pic>
      <p:sp>
        <p:nvSpPr>
          <p:cNvPr id="2" name="Title 1"/>
          <p:cNvSpPr>
            <a:spLocks noGrp="1"/>
          </p:cNvSpPr>
          <p:nvPr>
            <p:ph type="title"/>
          </p:nvPr>
        </p:nvSpPr>
        <p:spPr/>
        <p:txBody>
          <a:bodyPr/>
          <a:lstStyle/>
          <a:p>
            <a:r>
              <a:rPr lang="en-US" dirty="0" smtClean="0"/>
              <a:t>Deblurring vs. Denoising</a:t>
            </a:r>
            <a:endParaRPr lang="en-US" dirty="0"/>
          </a:p>
        </p:txBody>
      </p:sp>
      <p:sp>
        <p:nvSpPr>
          <p:cNvPr id="3" name="Content Placeholder 2"/>
          <p:cNvSpPr>
            <a:spLocks noGrp="1"/>
          </p:cNvSpPr>
          <p:nvPr>
            <p:ph idx="1"/>
          </p:nvPr>
        </p:nvSpPr>
        <p:spPr/>
        <p:txBody>
          <a:bodyPr/>
          <a:lstStyle/>
          <a:p>
            <a:r>
              <a:rPr lang="en-US" sz="2800" dirty="0" smtClean="0"/>
              <a:t>Blind image deconvolution is ill-posed</a:t>
            </a:r>
          </a:p>
          <a:p>
            <a:endParaRPr lang="en-US" sz="2400" dirty="0" smtClean="0"/>
          </a:p>
          <a:p>
            <a:endParaRPr lang="en-US" sz="2400" dirty="0" smtClean="0"/>
          </a:p>
          <a:p>
            <a:endParaRPr lang="en-US" sz="2800" dirty="0" smtClean="0"/>
          </a:p>
          <a:p>
            <a:r>
              <a:rPr lang="en-US" sz="2400" dirty="0" smtClean="0"/>
              <a:t>L. Zhang, A. </a:t>
            </a:r>
            <a:r>
              <a:rPr lang="en-US" sz="2400" dirty="0" err="1" smtClean="0"/>
              <a:t>Deshpande</a:t>
            </a:r>
            <a:r>
              <a:rPr lang="en-US" sz="2400" dirty="0" smtClean="0"/>
              <a:t>, X. Chen, Denoising versus Deblurring: HDR Techniques Using Moving Cameras, CVPR 2010</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IWMV 2011</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dirty="0"/>
          </a:p>
        </p:txBody>
      </p:sp>
      <p:sp>
        <p:nvSpPr>
          <p:cNvPr id="6" name="Slide Number Placeholder 5"/>
          <p:cNvSpPr>
            <a:spLocks noGrp="1"/>
          </p:cNvSpPr>
          <p:nvPr>
            <p:ph type="sldNum" sz="quarter" idx="12"/>
          </p:nvPr>
        </p:nvSpPr>
        <p:spPr/>
        <p:txBody>
          <a:bodyPr/>
          <a:lstStyle/>
          <a:p>
            <a:fld id="{075A24A4-CF14-47C8-A577-9E7712D6C82F}" type="slidenum">
              <a:rPr lang="en-US" smtClean="0"/>
              <a:pPr/>
              <a:t>3</a:t>
            </a:fld>
            <a:endParaRPr lang="en-US" dirty="0"/>
          </a:p>
        </p:txBody>
      </p:sp>
      <p:grpSp>
        <p:nvGrpSpPr>
          <p:cNvPr id="7" name="Group 6"/>
          <p:cNvGrpSpPr/>
          <p:nvPr/>
        </p:nvGrpSpPr>
        <p:grpSpPr>
          <a:xfrm>
            <a:off x="2171222" y="1876424"/>
            <a:ext cx="4801557" cy="1569660"/>
            <a:chOff x="1486485" y="3345591"/>
            <a:chExt cx="5298270" cy="1732045"/>
          </a:xfrm>
        </p:grpSpPr>
        <p:pic>
          <p:nvPicPr>
            <p:cNvPr id="8" name="Picture 2" descr="C:\Users\Travis\Documents\Research\Workshop\supplementary\content\images\city\19\blurry.png"/>
            <p:cNvPicPr>
              <a:picLocks noChangeAspect="1" noChangeArrowheads="1"/>
            </p:cNvPicPr>
            <p:nvPr/>
          </p:nvPicPr>
          <p:blipFill>
            <a:blip r:embed="rId7" cstate="print"/>
            <a:srcRect/>
            <a:stretch>
              <a:fillRect/>
            </a:stretch>
          </p:blipFill>
          <p:spPr bwMode="auto">
            <a:xfrm>
              <a:off x="5229226" y="3429663"/>
              <a:ext cx="1555529" cy="1555530"/>
            </a:xfrm>
            <a:prstGeom prst="rect">
              <a:avLst/>
            </a:prstGeom>
            <a:noFill/>
          </p:spPr>
        </p:pic>
        <p:sp>
          <p:nvSpPr>
            <p:cNvPr id="9" name="Rectangle 8"/>
            <p:cNvSpPr/>
            <p:nvPr/>
          </p:nvSpPr>
          <p:spPr>
            <a:xfrm>
              <a:off x="1486485" y="3345591"/>
              <a:ext cx="3587711" cy="1732045"/>
            </a:xfrm>
            <a:prstGeom prst="rect">
              <a:avLst/>
            </a:prstGeom>
            <a:noFill/>
          </p:spPr>
          <p:txBody>
            <a:bodyPr wrap="square" lIns="91440" tIns="45720" rIns="91440" bIns="45720">
              <a:spAutoFit/>
            </a:bodyPr>
            <a:lstStyle/>
            <a:p>
              <a:pPr algn="ctr"/>
              <a:r>
                <a:rPr lang="en-US" sz="8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5400" b="1" cap="none" spc="0" baseline="30000" dirty="0" smtClean="0">
                  <a:ln w="10541" cmpd="sng">
                    <a:solidFill>
                      <a:schemeClr val="tx1"/>
                    </a:solidFill>
                    <a:prstDash val="solid"/>
                  </a:ln>
                  <a:effectLst/>
                  <a:latin typeface="Cambria Math"/>
                  <a:ea typeface="Cambria Math"/>
                </a:rPr>
                <a:t>⊗</a:t>
              </a:r>
              <a:r>
                <a:rPr lang="en-US"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mbria Math"/>
                </a:rPr>
                <a:t> </a:t>
              </a:r>
              <a:r>
                <a:rPr lang="en-US" sz="8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Cambria Math"/>
                </a:rPr>
                <a:t>?</a:t>
              </a:r>
              <a: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a typeface="Cambria Math"/>
                </a:rPr>
                <a:t> </a:t>
              </a:r>
              <a:r>
                <a:rPr lang="en-US" sz="5400" b="1" baseline="30000" dirty="0" smtClean="0">
                  <a:ln w="10541" cmpd="sng">
                    <a:solidFill>
                      <a:schemeClr val="tx1"/>
                    </a:solidFill>
                    <a:prstDash val="solid"/>
                  </a:ln>
                  <a:latin typeface="Cambria Math"/>
                  <a:ea typeface="Cambria Math"/>
                </a:rPr>
                <a:t>=</a:t>
              </a:r>
              <a:endParaRPr lang="en-US" sz="5400" b="1" cap="none" spc="0" baseline="30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sp>
        <p:nvSpPr>
          <p:cNvPr id="15" name="TextBox 14"/>
          <p:cNvSpPr txBox="1"/>
          <p:nvPr/>
        </p:nvSpPr>
        <p:spPr>
          <a:xfrm>
            <a:off x="381000" y="5829300"/>
            <a:ext cx="750077" cy="369332"/>
          </a:xfrm>
          <a:prstGeom prst="rect">
            <a:avLst/>
          </a:prstGeom>
          <a:noFill/>
        </p:spPr>
        <p:txBody>
          <a:bodyPr wrap="none" rtlCol="0">
            <a:spAutoFit/>
          </a:bodyPr>
          <a:lstStyle/>
          <a:p>
            <a:r>
              <a:rPr lang="en-US" dirty="0" smtClean="0"/>
              <a:t>Blurry</a:t>
            </a:r>
            <a:endParaRPr lang="en-US" dirty="0"/>
          </a:p>
        </p:txBody>
      </p:sp>
      <p:sp>
        <p:nvSpPr>
          <p:cNvPr id="16" name="TextBox 15"/>
          <p:cNvSpPr txBox="1"/>
          <p:nvPr/>
        </p:nvSpPr>
        <p:spPr>
          <a:xfrm>
            <a:off x="2524125" y="5829300"/>
            <a:ext cx="1133837" cy="369332"/>
          </a:xfrm>
          <a:prstGeom prst="rect">
            <a:avLst/>
          </a:prstGeom>
          <a:noFill/>
        </p:spPr>
        <p:txBody>
          <a:bodyPr wrap="none" rtlCol="0">
            <a:spAutoFit/>
          </a:bodyPr>
          <a:lstStyle/>
          <a:p>
            <a:r>
              <a:rPr lang="en-US" dirty="0" err="1" smtClean="0"/>
              <a:t>Deblurred</a:t>
            </a:r>
            <a:endParaRPr lang="en-US" dirty="0"/>
          </a:p>
        </p:txBody>
      </p:sp>
      <p:sp>
        <p:nvSpPr>
          <p:cNvPr id="17" name="TextBox 16"/>
          <p:cNvSpPr txBox="1"/>
          <p:nvPr/>
        </p:nvSpPr>
        <p:spPr>
          <a:xfrm>
            <a:off x="4657725" y="5829300"/>
            <a:ext cx="698268" cy="369332"/>
          </a:xfrm>
          <a:prstGeom prst="rect">
            <a:avLst/>
          </a:prstGeom>
          <a:noFill/>
        </p:spPr>
        <p:txBody>
          <a:bodyPr wrap="none" rtlCol="0">
            <a:spAutoFit/>
          </a:bodyPr>
          <a:lstStyle/>
          <a:p>
            <a:r>
              <a:rPr lang="en-US" dirty="0" smtClean="0"/>
              <a:t>Noisy</a:t>
            </a:r>
            <a:endParaRPr lang="en-US" dirty="0"/>
          </a:p>
        </p:txBody>
      </p:sp>
      <p:sp>
        <p:nvSpPr>
          <p:cNvPr id="18" name="TextBox 17"/>
          <p:cNvSpPr txBox="1"/>
          <p:nvPr/>
        </p:nvSpPr>
        <p:spPr>
          <a:xfrm>
            <a:off x="6781800" y="5829300"/>
            <a:ext cx="1066318" cy="369332"/>
          </a:xfrm>
          <a:prstGeom prst="rect">
            <a:avLst/>
          </a:prstGeom>
          <a:noFill/>
        </p:spPr>
        <p:txBody>
          <a:bodyPr wrap="none" rtlCol="0">
            <a:spAutoFit/>
          </a:bodyPr>
          <a:lstStyle/>
          <a:p>
            <a:r>
              <a:rPr lang="en-US" dirty="0" smtClean="0"/>
              <a:t>Denoised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Motion-based Auto Exposure</a:t>
            </a:r>
            <a:endParaRPr lang="en-US" dirty="0"/>
          </a:p>
        </p:txBody>
      </p:sp>
      <p:sp>
        <p:nvSpPr>
          <p:cNvPr id="3" name="Content Placeholder 2"/>
          <p:cNvSpPr>
            <a:spLocks noGrp="1"/>
          </p:cNvSpPr>
          <p:nvPr>
            <p:ph idx="1"/>
          </p:nvPr>
        </p:nvSpPr>
        <p:spPr/>
        <p:txBody>
          <a:bodyPr>
            <a:normAutofit/>
          </a:bodyPr>
          <a:lstStyle/>
          <a:p>
            <a:r>
              <a:rPr lang="en-US" dirty="0" smtClean="0"/>
              <a:t>Not all frames need shorter exposure time</a:t>
            </a:r>
          </a:p>
          <a:p>
            <a:r>
              <a:rPr lang="en-US" dirty="0" smtClean="0"/>
              <a:t>Estimate motion in previous frames to set exposure for next frame</a:t>
            </a:r>
          </a:p>
          <a:p>
            <a:r>
              <a:rPr lang="en-US" dirty="0" smtClean="0"/>
              <a:t>Some patents on this idea, not many academic papers</a:t>
            </a:r>
          </a:p>
          <a:p>
            <a:r>
              <a:rPr lang="en-US" dirty="0" smtClean="0"/>
              <a:t>Single-shot versions in Canon </a:t>
            </a:r>
            <a:r>
              <a:rPr lang="en-US" dirty="0" err="1" smtClean="0"/>
              <a:t>Powershot</a:t>
            </a:r>
            <a:r>
              <a:rPr lang="en-US" dirty="0" smtClean="0"/>
              <a:t>, Nikon </a:t>
            </a:r>
            <a:r>
              <a:rPr lang="en-US" dirty="0" err="1" smtClean="0"/>
              <a:t>Coolpix</a:t>
            </a:r>
            <a:r>
              <a:rPr lang="en-US" dirty="0" smtClean="0"/>
              <a:t> </a:t>
            </a:r>
          </a:p>
        </p:txBody>
      </p:sp>
      <p:sp>
        <p:nvSpPr>
          <p:cNvPr id="4" name="Slide Number Placeholder 3"/>
          <p:cNvSpPr>
            <a:spLocks noGrp="1"/>
          </p:cNvSpPr>
          <p:nvPr>
            <p:ph type="sldNum" sz="quarter" idx="12"/>
          </p:nvPr>
        </p:nvSpPr>
        <p:spPr/>
        <p:txBody>
          <a:bodyPr/>
          <a:lstStyle/>
          <a:p>
            <a:fld id="{075A24A4-CF14-47C8-A577-9E7712D6C82F}" type="slidenum">
              <a:rPr lang="en-US" smtClean="0"/>
              <a:pPr/>
              <a:t>4</a:t>
            </a:fld>
            <a:endParaRPr lang="en-US" dirty="0"/>
          </a:p>
        </p:txBody>
      </p:sp>
      <p:sp>
        <p:nvSpPr>
          <p:cNvPr id="5" name="Date Placeholder 4"/>
          <p:cNvSpPr>
            <a:spLocks noGrp="1"/>
          </p:cNvSpPr>
          <p:nvPr>
            <p:ph type="dt" sz="half" idx="10"/>
          </p:nvPr>
        </p:nvSpPr>
        <p:spPr/>
        <p:txBody>
          <a:bodyPr/>
          <a:lstStyle/>
          <a:p>
            <a:r>
              <a:rPr lang="en-US" smtClean="0"/>
              <a:t>IWMV 2011</a:t>
            </a:r>
            <a:endParaRPr lang="en-US"/>
          </a:p>
        </p:txBody>
      </p:sp>
      <p:sp>
        <p:nvSpPr>
          <p:cNvPr id="6" name="Footer Placeholder 5"/>
          <p:cNvSpPr>
            <a:spLocks noGrp="1"/>
          </p:cNvSpPr>
          <p:nvPr>
            <p:ph type="ftr" sz="quarter" idx="11"/>
          </p:nvPr>
        </p:nvSpPr>
        <p:spPr/>
        <p:txBody>
          <a:bodyPr/>
          <a:lstStyle/>
          <a:p>
            <a:r>
              <a:rPr lang="en-US" smtClean="0"/>
              <a:t>University of Wisconsin-Madison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Motion-based Auto Exposure</a:t>
            </a:r>
            <a:endParaRPr lang="en-US" dirty="0"/>
          </a:p>
        </p:txBody>
      </p:sp>
      <p:sp>
        <p:nvSpPr>
          <p:cNvPr id="4" name="Date Placeholder 3"/>
          <p:cNvSpPr>
            <a:spLocks noGrp="1"/>
          </p:cNvSpPr>
          <p:nvPr>
            <p:ph type="dt" sz="half" idx="10"/>
          </p:nvPr>
        </p:nvSpPr>
        <p:spPr/>
        <p:txBody>
          <a:bodyPr/>
          <a:lstStyle/>
          <a:p>
            <a:r>
              <a:rPr lang="en-US" smtClean="0"/>
              <a:t>IWMV 2011</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dirty="0"/>
          </a:p>
        </p:txBody>
      </p:sp>
      <p:sp>
        <p:nvSpPr>
          <p:cNvPr id="6" name="Slide Number Placeholder 5"/>
          <p:cNvSpPr>
            <a:spLocks noGrp="1"/>
          </p:cNvSpPr>
          <p:nvPr>
            <p:ph type="sldNum" sz="quarter" idx="12"/>
          </p:nvPr>
        </p:nvSpPr>
        <p:spPr/>
        <p:txBody>
          <a:bodyPr/>
          <a:lstStyle/>
          <a:p>
            <a:fld id="{075A24A4-CF14-47C8-A577-9E7712D6C82F}" type="slidenum">
              <a:rPr lang="en-US" smtClean="0"/>
              <a:pPr/>
              <a:t>5</a:t>
            </a:fld>
            <a:endParaRPr lang="en-US" dirty="0"/>
          </a:p>
        </p:txBody>
      </p:sp>
      <p:sp>
        <p:nvSpPr>
          <p:cNvPr id="8" name="TextBox 7"/>
          <p:cNvSpPr txBox="1"/>
          <p:nvPr/>
        </p:nvSpPr>
        <p:spPr>
          <a:xfrm>
            <a:off x="1343025" y="1412424"/>
            <a:ext cx="2450414" cy="646331"/>
          </a:xfrm>
          <a:prstGeom prst="rect">
            <a:avLst/>
          </a:prstGeom>
          <a:noFill/>
        </p:spPr>
        <p:txBody>
          <a:bodyPr wrap="none" rtlCol="0">
            <a:spAutoFit/>
          </a:bodyPr>
          <a:lstStyle/>
          <a:p>
            <a:r>
              <a:rPr lang="en-US" dirty="0" smtClean="0"/>
              <a:t>Constant exposure time</a:t>
            </a:r>
          </a:p>
          <a:p>
            <a:pPr algn="ctr"/>
            <a:r>
              <a:rPr lang="en-US" dirty="0" smtClean="0"/>
              <a:t>(Canon EOS 7D)</a:t>
            </a:r>
            <a:endParaRPr lang="en-US" dirty="0"/>
          </a:p>
        </p:txBody>
      </p:sp>
      <p:sp>
        <p:nvSpPr>
          <p:cNvPr id="9" name="TextBox 8"/>
          <p:cNvSpPr txBox="1"/>
          <p:nvPr/>
        </p:nvSpPr>
        <p:spPr>
          <a:xfrm>
            <a:off x="5324475" y="1412424"/>
            <a:ext cx="2552365" cy="646331"/>
          </a:xfrm>
          <a:prstGeom prst="rect">
            <a:avLst/>
          </a:prstGeom>
          <a:noFill/>
        </p:spPr>
        <p:txBody>
          <a:bodyPr wrap="none" rtlCol="0">
            <a:spAutoFit/>
          </a:bodyPr>
          <a:lstStyle/>
          <a:p>
            <a:pPr algn="ctr"/>
            <a:r>
              <a:rPr lang="en-US" dirty="0" smtClean="0"/>
              <a:t>Motion-based exposure</a:t>
            </a:r>
          </a:p>
          <a:p>
            <a:pPr algn="ctr"/>
            <a:r>
              <a:rPr lang="en-US" dirty="0" smtClean="0"/>
              <a:t>(Point Grey Grasshopper)</a:t>
            </a:r>
            <a:endParaRPr lang="en-US" dirty="0"/>
          </a:p>
        </p:txBody>
      </p:sp>
      <p:pic>
        <p:nvPicPr>
          <p:cNvPr id="10" name="autoexpo.mp4">
            <a:hlinkClick r:id="" action="ppaction://media"/>
          </p:cNvPr>
          <p:cNvPicPr preferRelativeResize="0">
            <a:picLocks noRot="1"/>
          </p:cNvPicPr>
          <p:nvPr>
            <a:videoFile r:link="rId1"/>
          </p:nvPr>
        </p:nvPicPr>
        <p:blipFill>
          <a:blip r:embed="rId4" cstate="print"/>
          <a:stretch>
            <a:fillRect/>
          </a:stretch>
        </p:blipFill>
        <p:spPr>
          <a:xfrm>
            <a:off x="420624" y="2109079"/>
            <a:ext cx="8302752" cy="41432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Motion-based Auto Exposure</a:t>
            </a:r>
            <a:endParaRPr lang="en-US" dirty="0"/>
          </a:p>
        </p:txBody>
      </p:sp>
      <p:sp>
        <p:nvSpPr>
          <p:cNvPr id="4" name="Date Placeholder 3"/>
          <p:cNvSpPr>
            <a:spLocks noGrp="1"/>
          </p:cNvSpPr>
          <p:nvPr>
            <p:ph type="dt" sz="half" idx="10"/>
          </p:nvPr>
        </p:nvSpPr>
        <p:spPr/>
        <p:txBody>
          <a:bodyPr/>
          <a:lstStyle/>
          <a:p>
            <a:r>
              <a:rPr lang="en-US" smtClean="0"/>
              <a:t>IWMV 2011</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dirty="0"/>
          </a:p>
        </p:txBody>
      </p:sp>
      <p:sp>
        <p:nvSpPr>
          <p:cNvPr id="6" name="Slide Number Placeholder 5"/>
          <p:cNvSpPr>
            <a:spLocks noGrp="1"/>
          </p:cNvSpPr>
          <p:nvPr>
            <p:ph type="sldNum" sz="quarter" idx="12"/>
          </p:nvPr>
        </p:nvSpPr>
        <p:spPr/>
        <p:txBody>
          <a:bodyPr/>
          <a:lstStyle/>
          <a:p>
            <a:fld id="{075A24A4-CF14-47C8-A577-9E7712D6C82F}" type="slidenum">
              <a:rPr lang="en-US" smtClean="0"/>
              <a:pPr/>
              <a:t>6</a:t>
            </a:fld>
            <a:endParaRPr lang="en-US" dirty="0"/>
          </a:p>
        </p:txBody>
      </p:sp>
      <p:sp>
        <p:nvSpPr>
          <p:cNvPr id="8" name="TextBox 7"/>
          <p:cNvSpPr txBox="1"/>
          <p:nvPr/>
        </p:nvSpPr>
        <p:spPr>
          <a:xfrm>
            <a:off x="1343025" y="1412424"/>
            <a:ext cx="2450414" cy="646331"/>
          </a:xfrm>
          <a:prstGeom prst="rect">
            <a:avLst/>
          </a:prstGeom>
          <a:noFill/>
        </p:spPr>
        <p:txBody>
          <a:bodyPr wrap="none" rtlCol="0">
            <a:spAutoFit/>
          </a:bodyPr>
          <a:lstStyle/>
          <a:p>
            <a:r>
              <a:rPr lang="en-US" dirty="0" smtClean="0"/>
              <a:t>Constant exposure time</a:t>
            </a:r>
          </a:p>
          <a:p>
            <a:pPr algn="ctr"/>
            <a:r>
              <a:rPr lang="en-US" dirty="0" smtClean="0"/>
              <a:t>(Canon EOS 7D)</a:t>
            </a:r>
            <a:endParaRPr lang="en-US" dirty="0"/>
          </a:p>
        </p:txBody>
      </p:sp>
      <p:sp>
        <p:nvSpPr>
          <p:cNvPr id="9" name="TextBox 8"/>
          <p:cNvSpPr txBox="1"/>
          <p:nvPr/>
        </p:nvSpPr>
        <p:spPr>
          <a:xfrm>
            <a:off x="5324475" y="1412424"/>
            <a:ext cx="2552365" cy="646331"/>
          </a:xfrm>
          <a:prstGeom prst="rect">
            <a:avLst/>
          </a:prstGeom>
          <a:noFill/>
        </p:spPr>
        <p:txBody>
          <a:bodyPr wrap="none" rtlCol="0">
            <a:spAutoFit/>
          </a:bodyPr>
          <a:lstStyle/>
          <a:p>
            <a:pPr algn="ctr"/>
            <a:r>
              <a:rPr lang="en-US" dirty="0" smtClean="0"/>
              <a:t>Motion-based exposure</a:t>
            </a:r>
          </a:p>
          <a:p>
            <a:pPr algn="ctr"/>
            <a:r>
              <a:rPr lang="en-US" dirty="0" smtClean="0"/>
              <a:t>(Point Grey Grasshopper)</a:t>
            </a:r>
            <a:endParaRPr lang="en-US" dirty="0"/>
          </a:p>
        </p:txBody>
      </p:sp>
      <p:pic>
        <p:nvPicPr>
          <p:cNvPr id="12" name="Content Placeholder 11" descr="autoexpo-frame.png"/>
          <p:cNvPicPr>
            <a:picLocks noGrp="1" noChangeAspect="1"/>
          </p:cNvPicPr>
          <p:nvPr>
            <p:ph idx="1"/>
          </p:nvPr>
        </p:nvPicPr>
        <p:blipFill>
          <a:blip r:embed="rId3" cstate="print"/>
          <a:stretch>
            <a:fillRect/>
          </a:stretch>
        </p:blipFill>
        <p:spPr>
          <a:xfrm>
            <a:off x="457200" y="2124124"/>
            <a:ext cx="8229600" cy="410676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err="1" smtClean="0"/>
              <a:t>Denoise</a:t>
            </a:r>
            <a:r>
              <a:rPr lang="en-US" dirty="0" smtClean="0"/>
              <a:t> videos captured using motion-based auto exposure</a:t>
            </a:r>
          </a:p>
          <a:p>
            <a:r>
              <a:rPr lang="en-US" dirty="0" smtClean="0"/>
              <a:t>Exploit varying noise levels to obtain higher quality results</a:t>
            </a:r>
            <a:endParaRPr lang="en-US" dirty="0"/>
          </a:p>
        </p:txBody>
      </p:sp>
      <p:sp>
        <p:nvSpPr>
          <p:cNvPr id="4" name="Date Placeholder 3"/>
          <p:cNvSpPr>
            <a:spLocks noGrp="1"/>
          </p:cNvSpPr>
          <p:nvPr>
            <p:ph type="dt" sz="half" idx="10"/>
          </p:nvPr>
        </p:nvSpPr>
        <p:spPr/>
        <p:txBody>
          <a:bodyPr/>
          <a:lstStyle/>
          <a:p>
            <a:r>
              <a:rPr lang="en-US" smtClean="0"/>
              <a:t>IWMV 2011</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dirty="0"/>
          </a:p>
        </p:txBody>
      </p:sp>
      <p:sp>
        <p:nvSpPr>
          <p:cNvPr id="6" name="Slide Number Placeholder 5"/>
          <p:cNvSpPr>
            <a:spLocks noGrp="1"/>
          </p:cNvSpPr>
          <p:nvPr>
            <p:ph type="sldNum" sz="quarter" idx="12"/>
          </p:nvPr>
        </p:nvSpPr>
        <p:spPr/>
        <p:txBody>
          <a:bodyPr/>
          <a:lstStyle/>
          <a:p>
            <a:fld id="{075A24A4-CF14-47C8-A577-9E7712D6C82F}"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3200" dirty="0" smtClean="0"/>
              <a:t>Inspiration: Spatial Image Denoising</a:t>
            </a:r>
            <a:endParaRPr lang="en-US" sz="3200" dirty="0"/>
          </a:p>
        </p:txBody>
      </p:sp>
      <p:sp>
        <p:nvSpPr>
          <p:cNvPr id="3" name="Content Placeholder 2"/>
          <p:cNvSpPr>
            <a:spLocks noGrp="1"/>
          </p:cNvSpPr>
          <p:nvPr>
            <p:ph idx="1"/>
          </p:nvPr>
        </p:nvSpPr>
        <p:spPr/>
        <p:txBody>
          <a:bodyPr/>
          <a:lstStyle/>
          <a:p>
            <a:r>
              <a:rPr lang="en-US" dirty="0" smtClean="0"/>
              <a:t>BM3D</a:t>
            </a:r>
          </a:p>
          <a:p>
            <a:pPr lvl="1"/>
            <a:r>
              <a:rPr lang="en-US" dirty="0" err="1" smtClean="0"/>
              <a:t>Dabov</a:t>
            </a:r>
            <a:r>
              <a:rPr lang="en-US" dirty="0" smtClean="0"/>
              <a:t>, et al., Image denoising by sparse 3D transform-domain collaborative filtering. TIP August 2007</a:t>
            </a:r>
            <a:endParaRPr lang="en-US" dirty="0"/>
          </a:p>
        </p:txBody>
      </p:sp>
      <p:sp>
        <p:nvSpPr>
          <p:cNvPr id="4" name="Date Placeholder 3"/>
          <p:cNvSpPr>
            <a:spLocks noGrp="1"/>
          </p:cNvSpPr>
          <p:nvPr>
            <p:ph type="dt" sz="half" idx="10"/>
          </p:nvPr>
        </p:nvSpPr>
        <p:spPr/>
        <p:txBody>
          <a:bodyPr/>
          <a:lstStyle/>
          <a:p>
            <a:r>
              <a:rPr lang="en-US" smtClean="0"/>
              <a:t>IWMV 2011</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dirty="0"/>
          </a:p>
        </p:txBody>
      </p:sp>
      <p:sp>
        <p:nvSpPr>
          <p:cNvPr id="6" name="Slide Number Placeholder 5"/>
          <p:cNvSpPr>
            <a:spLocks noGrp="1"/>
          </p:cNvSpPr>
          <p:nvPr>
            <p:ph type="sldNum" sz="quarter" idx="12"/>
          </p:nvPr>
        </p:nvSpPr>
        <p:spPr/>
        <p:txBody>
          <a:bodyPr/>
          <a:lstStyle/>
          <a:p>
            <a:fld id="{075A24A4-CF14-47C8-A577-9E7712D6C82F}" type="slidenum">
              <a:rPr lang="en-US" smtClean="0"/>
              <a:pPr/>
              <a:t>8</a:t>
            </a:fld>
            <a:endParaRPr lang="en-US" dirty="0"/>
          </a:p>
        </p:txBody>
      </p:sp>
      <p:pic>
        <p:nvPicPr>
          <p:cNvPr id="3075" name="Picture 3" descr="C:\Users\Travis\Documents\Research\Workshop\supplementary\content\images\city\19\input.png"/>
          <p:cNvPicPr>
            <a:picLocks noChangeAspect="1" noChangeArrowheads="1"/>
          </p:cNvPicPr>
          <p:nvPr/>
        </p:nvPicPr>
        <p:blipFill>
          <a:blip r:embed="rId3" cstate="print"/>
          <a:srcRect l="3509" t="34386" r="34386" b="3509"/>
          <a:stretch>
            <a:fillRect/>
          </a:stretch>
        </p:blipFill>
        <p:spPr bwMode="auto">
          <a:xfrm>
            <a:off x="323850" y="3543301"/>
            <a:ext cx="2419350" cy="2419350"/>
          </a:xfrm>
          <a:prstGeom prst="rect">
            <a:avLst/>
          </a:prstGeom>
          <a:noFill/>
        </p:spPr>
      </p:pic>
      <p:sp>
        <p:nvSpPr>
          <p:cNvPr id="10" name="Rectangle 9"/>
          <p:cNvSpPr/>
          <p:nvPr/>
        </p:nvSpPr>
        <p:spPr>
          <a:xfrm>
            <a:off x="1104901" y="4324349"/>
            <a:ext cx="228600" cy="228601"/>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00151" y="4495799"/>
            <a:ext cx="228600" cy="228601"/>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95401" y="4667249"/>
            <a:ext cx="228600" cy="228601"/>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04951" y="5038724"/>
            <a:ext cx="228600" cy="228601"/>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19251" y="5210174"/>
            <a:ext cx="228600" cy="228601"/>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04976" y="5391149"/>
            <a:ext cx="228600" cy="228601"/>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09701" y="4848223"/>
            <a:ext cx="228600"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762250" y="4136893"/>
            <a:ext cx="1285875" cy="984693"/>
          </a:xfrm>
          <a:prstGeom prst="rect">
            <a:avLst/>
          </a:prstGeom>
          <a:noFill/>
        </p:spPr>
        <p:txBody>
          <a:bodyPr wrap="square" rtlCol="0" anchor="ctr">
            <a:spAutoFit/>
          </a:bodyPr>
          <a:lstStyle/>
          <a:p>
            <a:pPr algn="ctr">
              <a:lnSpc>
                <a:spcPts val="2300"/>
              </a:lnSpc>
            </a:pPr>
            <a:r>
              <a:rPr lang="en-US" sz="2400" dirty="0" smtClean="0"/>
              <a:t>Stack of similar blocks</a:t>
            </a:r>
            <a:endParaRPr lang="en-US" sz="2400" dirty="0"/>
          </a:p>
        </p:txBody>
      </p:sp>
      <p:grpSp>
        <p:nvGrpSpPr>
          <p:cNvPr id="28" name="Group 27"/>
          <p:cNvGrpSpPr/>
          <p:nvPr/>
        </p:nvGrpSpPr>
        <p:grpSpPr>
          <a:xfrm>
            <a:off x="4029075" y="4352925"/>
            <a:ext cx="990600" cy="1017032"/>
            <a:chOff x="4191000" y="4543425"/>
            <a:chExt cx="990600" cy="1017032"/>
          </a:xfrm>
        </p:grpSpPr>
        <p:sp>
          <p:nvSpPr>
            <p:cNvPr id="21" name="Right Arrow 20"/>
            <p:cNvSpPr/>
            <p:nvPr/>
          </p:nvSpPr>
          <p:spPr>
            <a:xfrm>
              <a:off x="4257675" y="4543425"/>
              <a:ext cx="923925" cy="60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91000" y="5191125"/>
              <a:ext cx="978858" cy="369332"/>
            </a:xfrm>
            <a:prstGeom prst="rect">
              <a:avLst/>
            </a:prstGeom>
            <a:noFill/>
          </p:spPr>
          <p:txBody>
            <a:bodyPr wrap="none" rtlCol="0">
              <a:spAutoFit/>
            </a:bodyPr>
            <a:lstStyle/>
            <a:p>
              <a:pPr algn="ctr"/>
              <a:r>
                <a:rPr lang="en-US" dirty="0" smtClean="0"/>
                <a:t>3D Filter</a:t>
              </a:r>
              <a:endParaRPr lang="en-US" dirty="0"/>
            </a:p>
          </p:txBody>
        </p:sp>
      </p:grpSp>
      <p:sp>
        <p:nvSpPr>
          <p:cNvPr id="23" name="TextBox 22"/>
          <p:cNvSpPr txBox="1"/>
          <p:nvPr/>
        </p:nvSpPr>
        <p:spPr>
          <a:xfrm>
            <a:off x="5091112" y="4136893"/>
            <a:ext cx="1395413" cy="984693"/>
          </a:xfrm>
          <a:prstGeom prst="rect">
            <a:avLst/>
          </a:prstGeom>
          <a:noFill/>
        </p:spPr>
        <p:txBody>
          <a:bodyPr wrap="square" rtlCol="0" anchor="ctr">
            <a:spAutoFit/>
          </a:bodyPr>
          <a:lstStyle/>
          <a:p>
            <a:pPr algn="ctr">
              <a:lnSpc>
                <a:spcPts val="2300"/>
              </a:lnSpc>
            </a:pPr>
            <a:r>
              <a:rPr lang="en-US" sz="2400" dirty="0" smtClean="0"/>
              <a:t>Stack of block estimates</a:t>
            </a:r>
            <a:endParaRPr lang="en-US" sz="2400" dirty="0"/>
          </a:p>
        </p:txBody>
      </p:sp>
      <p:grpSp>
        <p:nvGrpSpPr>
          <p:cNvPr id="27" name="Group 26"/>
          <p:cNvGrpSpPr/>
          <p:nvPr/>
        </p:nvGrpSpPr>
        <p:grpSpPr>
          <a:xfrm>
            <a:off x="6457951" y="4352925"/>
            <a:ext cx="1085850" cy="1243004"/>
            <a:chOff x="6591301" y="4248150"/>
            <a:chExt cx="1085850" cy="1243004"/>
          </a:xfrm>
        </p:grpSpPr>
        <p:sp>
          <p:nvSpPr>
            <p:cNvPr id="24" name="Right Arrow 23"/>
            <p:cNvSpPr/>
            <p:nvPr/>
          </p:nvSpPr>
          <p:spPr>
            <a:xfrm>
              <a:off x="6677025" y="4248150"/>
              <a:ext cx="923925" cy="60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endParaRPr lang="en-US"/>
            </a:p>
          </p:txBody>
        </p:sp>
        <p:sp>
          <p:nvSpPr>
            <p:cNvPr id="25" name="TextBox 24"/>
            <p:cNvSpPr txBox="1"/>
            <p:nvPr/>
          </p:nvSpPr>
          <p:spPr>
            <a:xfrm>
              <a:off x="6591301" y="4933950"/>
              <a:ext cx="1085850" cy="557204"/>
            </a:xfrm>
            <a:prstGeom prst="rect">
              <a:avLst/>
            </a:prstGeom>
            <a:noFill/>
          </p:spPr>
          <p:txBody>
            <a:bodyPr wrap="square" rtlCol="0">
              <a:spAutoFit/>
            </a:bodyPr>
            <a:lstStyle/>
            <a:p>
              <a:pPr algn="ctr">
                <a:lnSpc>
                  <a:spcPts val="1800"/>
                </a:lnSpc>
              </a:pPr>
              <a:r>
                <a:rPr lang="en-US" dirty="0" smtClean="0"/>
                <a:t>Weighted Average</a:t>
              </a:r>
              <a:endParaRPr lang="en-US" dirty="0"/>
            </a:p>
          </p:txBody>
        </p:sp>
      </p:grpSp>
      <p:sp>
        <p:nvSpPr>
          <p:cNvPr id="26" name="TextBox 25"/>
          <p:cNvSpPr txBox="1"/>
          <p:nvPr/>
        </p:nvSpPr>
        <p:spPr>
          <a:xfrm>
            <a:off x="7553325" y="4284369"/>
            <a:ext cx="1476375" cy="689741"/>
          </a:xfrm>
          <a:prstGeom prst="rect">
            <a:avLst/>
          </a:prstGeom>
          <a:noFill/>
        </p:spPr>
        <p:txBody>
          <a:bodyPr wrap="square" rtlCol="0" anchor="ctr">
            <a:spAutoFit/>
          </a:bodyPr>
          <a:lstStyle/>
          <a:p>
            <a:pPr algn="ctr">
              <a:lnSpc>
                <a:spcPts val="2300"/>
              </a:lnSpc>
            </a:pPr>
            <a:r>
              <a:rPr lang="en-US" sz="2400" dirty="0" smtClean="0"/>
              <a:t>Denoised block</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342900" y="2911739"/>
            <a:ext cx="8458200" cy="1993635"/>
            <a:chOff x="295275" y="2911739"/>
            <a:chExt cx="8458200" cy="1993635"/>
          </a:xfrm>
        </p:grpSpPr>
        <p:pic>
          <p:nvPicPr>
            <p:cNvPr id="5137" name="Picture 17" descr="C:\Users\Travis\Documents\Research\Workshop\Presentation\City Input\cropped-b.png"/>
            <p:cNvPicPr>
              <a:picLocks noChangeAspect="1" noChangeArrowheads="1"/>
            </p:cNvPicPr>
            <p:nvPr/>
          </p:nvPicPr>
          <p:blipFill>
            <a:blip r:embed="rId3" cstate="print"/>
            <a:srcRect/>
            <a:stretch>
              <a:fillRect/>
            </a:stretch>
          </p:blipFill>
          <p:spPr bwMode="auto">
            <a:xfrm>
              <a:off x="3219450" y="2911739"/>
              <a:ext cx="2609850" cy="1993635"/>
            </a:xfrm>
            <a:prstGeom prst="rect">
              <a:avLst/>
            </a:prstGeom>
            <a:noFill/>
          </p:spPr>
        </p:pic>
        <p:pic>
          <p:nvPicPr>
            <p:cNvPr id="5138" name="Picture 18" descr="C:\Users\Travis\Documents\Research\Workshop\Presentation\City Input\cropped-c.png"/>
            <p:cNvPicPr>
              <a:picLocks noChangeAspect="1" noChangeArrowheads="1"/>
            </p:cNvPicPr>
            <p:nvPr/>
          </p:nvPicPr>
          <p:blipFill>
            <a:blip r:embed="rId4" cstate="print"/>
            <a:srcRect/>
            <a:stretch>
              <a:fillRect/>
            </a:stretch>
          </p:blipFill>
          <p:spPr bwMode="auto">
            <a:xfrm>
              <a:off x="295275" y="2911739"/>
              <a:ext cx="2609850" cy="1993635"/>
            </a:xfrm>
            <a:prstGeom prst="rect">
              <a:avLst/>
            </a:prstGeom>
            <a:noFill/>
          </p:spPr>
        </p:pic>
        <p:pic>
          <p:nvPicPr>
            <p:cNvPr id="5139" name="Picture 19" descr="C:\Users\Travis\Documents\Research\Workshop\Presentation\City Input\cropped-a.png"/>
            <p:cNvPicPr>
              <a:picLocks noChangeAspect="1" noChangeArrowheads="1"/>
            </p:cNvPicPr>
            <p:nvPr/>
          </p:nvPicPr>
          <p:blipFill>
            <a:blip r:embed="rId5" cstate="print"/>
            <a:srcRect/>
            <a:stretch>
              <a:fillRect/>
            </a:stretch>
          </p:blipFill>
          <p:spPr bwMode="auto">
            <a:xfrm>
              <a:off x="6143625" y="2911739"/>
              <a:ext cx="2609850" cy="1993635"/>
            </a:xfrm>
            <a:prstGeom prst="rect">
              <a:avLst/>
            </a:prstGeom>
            <a:noFill/>
          </p:spPr>
        </p:pic>
      </p:grpSp>
      <p:sp>
        <p:nvSpPr>
          <p:cNvPr id="51" name="Rectangle 50"/>
          <p:cNvSpPr/>
          <p:nvPr/>
        </p:nvSpPr>
        <p:spPr>
          <a:xfrm>
            <a:off x="6191251" y="3657599"/>
            <a:ext cx="228600" cy="228601"/>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b">
            <a:normAutofit/>
          </a:bodyPr>
          <a:lstStyle/>
          <a:p>
            <a:r>
              <a:rPr lang="en-US" sz="3200" dirty="0" smtClean="0"/>
              <a:t>Inspiration: Spatiotemporal Video Denoising</a:t>
            </a:r>
            <a:endParaRPr lang="en-US" sz="3200" dirty="0"/>
          </a:p>
        </p:txBody>
      </p:sp>
      <p:sp>
        <p:nvSpPr>
          <p:cNvPr id="3" name="Content Placeholder 2"/>
          <p:cNvSpPr>
            <a:spLocks noGrp="1"/>
          </p:cNvSpPr>
          <p:nvPr>
            <p:ph idx="1"/>
          </p:nvPr>
        </p:nvSpPr>
        <p:spPr>
          <a:xfrm>
            <a:off x="447675" y="1447800"/>
            <a:ext cx="8229600" cy="1533525"/>
          </a:xfrm>
        </p:spPr>
        <p:txBody>
          <a:bodyPr>
            <a:normAutofit/>
          </a:bodyPr>
          <a:lstStyle/>
          <a:p>
            <a:r>
              <a:rPr lang="en-US" sz="2600" dirty="0" smtClean="0"/>
              <a:t>Liu and Freeman, A High-Quality Video Denoising Algorithm based on Reliable Motion Estimation. ECCV 2010</a:t>
            </a:r>
            <a:endParaRPr lang="en-US" sz="2600" dirty="0"/>
          </a:p>
        </p:txBody>
      </p:sp>
      <p:sp>
        <p:nvSpPr>
          <p:cNvPr id="4" name="Date Placeholder 3"/>
          <p:cNvSpPr>
            <a:spLocks noGrp="1"/>
          </p:cNvSpPr>
          <p:nvPr>
            <p:ph type="dt" sz="half" idx="10"/>
          </p:nvPr>
        </p:nvSpPr>
        <p:spPr/>
        <p:txBody>
          <a:bodyPr/>
          <a:lstStyle/>
          <a:p>
            <a:r>
              <a:rPr lang="en-US" smtClean="0"/>
              <a:t>IWMV 2011</a:t>
            </a:r>
            <a:endParaRPr lang="en-US"/>
          </a:p>
        </p:txBody>
      </p:sp>
      <p:sp>
        <p:nvSpPr>
          <p:cNvPr id="5" name="Footer Placeholder 4"/>
          <p:cNvSpPr>
            <a:spLocks noGrp="1"/>
          </p:cNvSpPr>
          <p:nvPr>
            <p:ph type="ftr" sz="quarter" idx="11"/>
          </p:nvPr>
        </p:nvSpPr>
        <p:spPr/>
        <p:txBody>
          <a:bodyPr/>
          <a:lstStyle/>
          <a:p>
            <a:r>
              <a:rPr lang="en-US" smtClean="0"/>
              <a:t>University of Wisconsin-Madison</a:t>
            </a:r>
            <a:endParaRPr lang="en-US" dirty="0"/>
          </a:p>
        </p:txBody>
      </p:sp>
      <p:sp>
        <p:nvSpPr>
          <p:cNvPr id="6" name="Slide Number Placeholder 5"/>
          <p:cNvSpPr>
            <a:spLocks noGrp="1"/>
          </p:cNvSpPr>
          <p:nvPr>
            <p:ph type="sldNum" sz="quarter" idx="12"/>
          </p:nvPr>
        </p:nvSpPr>
        <p:spPr/>
        <p:txBody>
          <a:bodyPr/>
          <a:lstStyle/>
          <a:p>
            <a:fld id="{075A24A4-CF14-47C8-A577-9E7712D6C82F}" type="slidenum">
              <a:rPr lang="en-US" smtClean="0"/>
              <a:pPr/>
              <a:t>9</a:t>
            </a:fld>
            <a:endParaRPr lang="en-US" dirty="0"/>
          </a:p>
        </p:txBody>
      </p:sp>
      <p:sp>
        <p:nvSpPr>
          <p:cNvPr id="17" name="Rectangle 16"/>
          <p:cNvSpPr/>
          <p:nvPr/>
        </p:nvSpPr>
        <p:spPr>
          <a:xfrm>
            <a:off x="4343401" y="3933824"/>
            <a:ext cx="228600" cy="228601"/>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43426" y="4286249"/>
            <a:ext cx="228600" cy="228601"/>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381751" y="4019549"/>
            <a:ext cx="228600" cy="228601"/>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315076" y="3914774"/>
            <a:ext cx="228600" cy="228601"/>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466976" y="4229099"/>
            <a:ext cx="228600" cy="228601"/>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628901" y="4505324"/>
            <a:ext cx="228600" cy="228601"/>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562226" y="4333873"/>
            <a:ext cx="228600" cy="228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V="1">
            <a:off x="4514850" y="3867150"/>
            <a:ext cx="1819275" cy="3048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txBox="1">
            <a:spLocks/>
          </p:cNvSpPr>
          <p:nvPr/>
        </p:nvSpPr>
        <p:spPr>
          <a:xfrm>
            <a:off x="447675" y="4933950"/>
            <a:ext cx="8229600" cy="1362075"/>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2800" dirty="0" smtClean="0">
                <a:effectLst>
                  <a:outerShdw blurRad="38100" dist="25400" dir="2700000" algn="tl" rotWithShape="0">
                    <a:prstClr val="black">
                      <a:alpha val="60000"/>
                    </a:prstClr>
                  </a:outerShdw>
                </a:effectLst>
              </a:rPr>
              <a:t>Non-local means using </a:t>
            </a:r>
            <a:r>
              <a:rPr lang="en-US" sz="2800" dirty="0" smtClean="0">
                <a:solidFill>
                  <a:schemeClr val="tx2">
                    <a:lumMod val="90000"/>
                  </a:schemeClr>
                </a:solidFill>
                <a:effectLst>
                  <a:outerShdw blurRad="38100" dist="25400" dir="2700000" algn="tl" rotWithShape="0">
                    <a:prstClr val="black">
                      <a:alpha val="60000"/>
                    </a:prstClr>
                  </a:outerShdw>
                </a:effectLst>
              </a:rPr>
              <a:t>approximate K-nearest neighbors </a:t>
            </a:r>
            <a:r>
              <a:rPr lang="en-US" sz="2800" dirty="0" smtClean="0">
                <a:effectLst>
                  <a:outerShdw blurRad="38100" dist="25400" dir="2700000" algn="tl" rotWithShape="0">
                    <a:prstClr val="black">
                      <a:alpha val="60000"/>
                    </a:prstClr>
                  </a:outerShdw>
                </a:effectLst>
              </a:rPr>
              <a:t>and </a:t>
            </a:r>
            <a:r>
              <a:rPr lang="en-US" sz="2800" dirty="0" smtClean="0">
                <a:solidFill>
                  <a:srgbClr val="FF7C80"/>
                </a:solidFill>
                <a:effectLst>
                  <a:outerShdw blurRad="38100" dist="25400" dir="2700000" algn="tl" rotWithShape="0">
                    <a:prstClr val="black">
                      <a:alpha val="60000"/>
                    </a:prstClr>
                  </a:outerShdw>
                </a:effectLst>
              </a:rPr>
              <a:t>optical flow</a:t>
            </a:r>
            <a:endParaRPr kumimoji="0" lang="en-US" sz="2800" b="0" i="0" u="none" strike="noStrike" kern="1200" cap="none" spc="0" normalizeH="0" baseline="0" noProof="0" dirty="0">
              <a:ln>
                <a:noFill/>
              </a:ln>
              <a:solidFill>
                <a:schemeClr val="tx2">
                  <a:lumMod val="90000"/>
                </a:schemeClr>
              </a:solidFill>
              <a:effectLst>
                <a:outerShdw blurRad="38100" dist="25400" dir="2700000" algn="tl" rotWithShape="0">
                  <a:prstClr val="black">
                    <a:alpha val="60000"/>
                  </a:prstClr>
                </a:outerShdw>
              </a:effectLst>
              <a:uLnTx/>
              <a:uFillTx/>
              <a:latin typeface="+mn-lt"/>
              <a:ea typeface="+mn-ea"/>
              <a:cs typeface="+mn-cs"/>
            </a:endParaRPr>
          </a:p>
        </p:txBody>
      </p:sp>
      <p:sp>
        <p:nvSpPr>
          <p:cNvPr id="46" name="Rectangle 45"/>
          <p:cNvSpPr/>
          <p:nvPr/>
        </p:nvSpPr>
        <p:spPr>
          <a:xfrm>
            <a:off x="2371726" y="4057649"/>
            <a:ext cx="228600" cy="228601"/>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66951" y="3876674"/>
            <a:ext cx="228600" cy="228601"/>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267201" y="3809999"/>
            <a:ext cx="228600" cy="228601"/>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191001" y="3667124"/>
            <a:ext cx="228600" cy="228601"/>
          </a:xfrm>
          <a:prstGeom prst="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219826" y="3752848"/>
            <a:ext cx="228600" cy="228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19601" y="4057648"/>
            <a:ext cx="228600" cy="228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V="1">
            <a:off x="2657475" y="4171951"/>
            <a:ext cx="1876425" cy="2762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usenames,dvipsnames]{color}&#10;\definecolor{CustomBlue}{RGB}{0,173,220}&#10;\definecolor{CustomRed}{RGB}{234,21,122}&#10;\pagestyle{empty}&#10;\begin{document}&#10;&#10;{\color{White}&#10;&#10;\begin{equation*}&#10;\left\| {\color{CustomBlue}\textbf{v}_{ij}} +&#10;{\color{CustomRed}\textbf{v}_{ji}} \right\|^2 &lt; \delta&#10;\end{equation*}&#10;&#10;}&#10;&#10;\end{document}"/>
  <p:tag name="IGUANATEXSIZE" val="24"/>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usenames]{color}&#10;\pagestyle{empty}&#10;\begin{document}&#10;&#10;{\color{White}&#10;&#10;\begin{equation*}&#10;H_c = \{ j : \left\|\textbf{v}_{ij} + \textbf{v}_{ji}\right\|^2 &lt; \delta \}&#10;\end{equation*}&#10;&#10;}&#10;&#10;\end{document}"/>
  <p:tag name="IGUANATEXSIZE" val="22"/>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usenames]{color}&#10;\definecolor{CustomBlue}{RGB}{0,173,220}&#10;\pagestyle{empty}&#10;\begin{document}&#10;&#10;{\color{White}&#10;&#10;\begin{equation*}&#10;{\color{CustomBlue} H_c} = \{ j : \left\|\textbf{v}_{ij} + \textbf{v}_{ji}\right\|^2 &lt; \delta \}&#10;\end{equation*}&#10;&#10;}&#10;&#10;\end{document}"/>
  <p:tag name="IGUANATEXSIZE" val="24"/>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usenames]{color}&#10;\definecolor{CustomBlue}{RGB}{0,173,220}&#10;\pagestyle{empty}&#10;\begin{document}&#10;&#10;{\color{White}&#10;&#10;\begin{equation*}&#10;\hat{I}_T(\mathbf{z}_t) = \frac{1}{Z}&#10;\sum_{i \in {\color{CustomBlue} H_c}}&#10;W(\mathbf{z}_i) \cdot I_i(\mathbf{z}_i)\end{equation*}&#10;&#10;}&#10;&#10;\end{document}"/>
  <p:tag name="IGUANATEXSIZE" val="24"/>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usenames]{color}&#10;\pagestyle{empty}&#10;\begin{document}&#10;&#10;{\color{White}&#10;&#10;\begin{equation*}&#10;W(\mathbf{z}_i) = \left(\beta_i^2+\beta_t^2 \right)^{-\frac{3}{2}}&#10;\exp \left\{-\frac{\| P(\mathbf{z}_t) - P(\mathbf{z}_i)\| ^2}{\beta_i^2 + \beta_t^2} \right\}&#10;\end{equation*}&#10;&#10;}&#10;&#10;\end{document}"/>
  <p:tag name="IGUANATEXSIZE" val="24"/>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usenames]{color}&#10;\pagestyle{empty}&#10;\begin{document}&#10;&#10;{\color{White}&#10;&#10;\begin{equation*}&#10;\left\|P(\textbf{z}_t) - P(\textbf{z}_i)\right\|^2 &gt; \tau_t&#10;\end{equation*}&#10;&#10;}&#10;&#10;\end{document}"/>
  <p:tag name="IGUANATEXSIZE" val="22"/>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usenames]{color}&#10;\pagestyle{empty}&#10;\begin{document}&#10;&#10;{\color{White}&#10;&#10;\begin{equation*}&#10;= m \cdot \beta_t + \tau_0&#10;\end{equation*}&#10;&#10;}&#10;&#10;\end{document}"/>
  <p:tag name="IGUANATEXSIZE" val="22"/>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usenames]{color}&#10;\pagestyle{empty}&#10;\begin{document}&#10;{\color{White}&#10;\begin{equation*}&#10;\hat{I}(\mathbf{z}_t) = \frac{\left|H_c\right|}{2 H}&#10;\hat{I}_T(\mathbf{z}_t) + &#10;\left(1 - \frac{\left|H_c\right|}{2 H}\right)&#10;\hat{I}_S(\mathbf{z}_t)&#10;\end{equation*}&#10;}&#10;\end{document}"/>
  <p:tag name="IGUANATEXSIZE" val="24"/>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usenames]{color}&#10;\pagestyle{empty}&#10;\begin{document}&#10;{\color{White}&#10;\begin{equation*}&#10;\hat{I}_S(\mathbf{z}_t) = \mathrm{CBM3D}(I_t,\mathbf{z}_t)&#10;\end{equation*}&#10;}&#10;\end{document}"/>
  <p:tag name="IGUANATEXSIZE" val="24"/>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usenames]{color}&#10;\pagestyle{empty}&#10;\begin{document}&#10;&#10;{\color{White}&#10;&#10;\begin{equation*}&#10;\frac{|H_c|}{2H}&#10;\end{equation*}&#10;&#10;}&#10;&#10;\end{document}"/>
  <p:tag name="IGUANATEXSIZE" val="24"/>
</p:tagLst>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1706</TotalTime>
  <Words>2964</Words>
  <Application>Microsoft Office PowerPoint</Application>
  <PresentationFormat>On-screen Show (4:3)</PresentationFormat>
  <Paragraphs>357</Paragraphs>
  <Slides>24</Slides>
  <Notes>24</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High-quality Video Denoising for Motion-based Exposure Control</vt:lpstr>
      <vt:lpstr>Motivation</vt:lpstr>
      <vt:lpstr>Deblurring vs. Denoising</vt:lpstr>
      <vt:lpstr>Motion-based Auto Exposure</vt:lpstr>
      <vt:lpstr>Motion-based Auto Exposure</vt:lpstr>
      <vt:lpstr>Motion-based Auto Exposure</vt:lpstr>
      <vt:lpstr>Motivation</vt:lpstr>
      <vt:lpstr>Inspiration: Spatial Image Denoising</vt:lpstr>
      <vt:lpstr>Inspiration: Spatiotemporal Video Denoising</vt:lpstr>
      <vt:lpstr>Our Approach</vt:lpstr>
      <vt:lpstr>Temporal Denoising</vt:lpstr>
      <vt:lpstr>Flow Reliability Estimation</vt:lpstr>
      <vt:lpstr>Temporal Denoising</vt:lpstr>
      <vt:lpstr>Combining Spatial/Temporal Denoising</vt:lpstr>
      <vt:lpstr>Combining Spatial/Temporal Denoising</vt:lpstr>
      <vt:lpstr>Combining Spatial/Temporal Denoising</vt:lpstr>
      <vt:lpstr>Simulation</vt:lpstr>
      <vt:lpstr>Results on Synthetic Videos</vt:lpstr>
      <vt:lpstr>Results on Synthetic Videos</vt:lpstr>
      <vt:lpstr>Results on Synthetic Videos</vt:lpstr>
      <vt:lpstr>Real Video</vt:lpstr>
      <vt:lpstr>Results on Real Video</vt:lpstr>
      <vt:lpstr>Results on Real Video</vt:lpstr>
      <vt:lpstr>Future Work</vt:lpstr>
    </vt:vector>
  </TitlesOfParts>
  <Company>Arizona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High-quality Video Denoising for Motion-based Exposure Control</dc:title>
  <dc:creator>Travis Portz</dc:creator>
  <cp:lastModifiedBy>Travis Portz</cp:lastModifiedBy>
  <cp:revision>198</cp:revision>
  <dcterms:created xsi:type="dcterms:W3CDTF">2011-10-24T16:02:07Z</dcterms:created>
  <dcterms:modified xsi:type="dcterms:W3CDTF">2011-12-09T20:21:31Z</dcterms:modified>
</cp:coreProperties>
</file>