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_rels/presentation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9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1.jpeg" ContentType="image/jpeg"/>
  <Override PartName="/ppt/media/image2.png" ContentType="image/png"/>
  <Override PartName="/ppt/presProps.xml" ContentType="application/vnd.openxmlformats-officedocument.presentationml.presProps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_rels/slide19.xml.rels" ContentType="application/vnd.openxmlformats-package.relationships+xml"/>
  <Override PartName="/ppt/slides/_rels/slide13.xml.rels" ContentType="application/vnd.openxmlformats-package.relationships+xml"/>
  <Override PartName="/ppt/slides/_rels/slide18.xml.rels" ContentType="application/vnd.openxmlformats-package.relationships+xml"/>
  <Override PartName="/ppt/slides/_rels/slide12.xml.rels" ContentType="application/vnd.openxmlformats-package.relationships+xml"/>
  <Override PartName="/ppt/slides/_rels/slide17.xml.rels" ContentType="application/vnd.openxmlformats-package.relationships+xml"/>
  <Override PartName="/ppt/slides/_rels/slide11.xml.rels" ContentType="application/vnd.openxmlformats-package.relationships+xml"/>
  <Override PartName="/ppt/slides/_rels/slide26.xml.rels" ContentType="application/vnd.openxmlformats-package.relationships+xml"/>
  <Override PartName="/ppt/slides/_rels/slide4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14.xml.rels" ContentType="application/vnd.openxmlformats-package.relationships+xml"/>
  <Override PartName="/ppt/slides/_rels/slide23.xml.rels" ContentType="application/vnd.openxmlformats-package.relationships+xml"/>
  <Override PartName="/ppt/slides/_rels/slide38.xml.rels" ContentType="application/vnd.openxmlformats-package.relationships+xml"/>
  <Override PartName="/ppt/slides/_rels/slide3.xml.rels" ContentType="application/vnd.openxmlformats-package.relationships+xml"/>
  <Override PartName="/ppt/slides/_rels/slide9.xml.rels" ContentType="application/vnd.openxmlformats-package.relationships+xml"/>
  <Override PartName="/ppt/slides/_rels/slide22.xml.rels" ContentType="application/vnd.openxmlformats-package.relationships+xml"/>
  <Override PartName="/ppt/slides/_rels/slide37.xml.rels" ContentType="application/vnd.openxmlformats-package.relationships+xml"/>
  <Override PartName="/ppt/slides/_rels/slide28.xml.rels" ContentType="application/vnd.openxmlformats-package.relationships+xml"/>
  <Override PartName="/ppt/slides/_rels/slide15.xml.rels" ContentType="application/vnd.openxmlformats-package.relationships+xml"/>
  <Override PartName="/ppt/slides/_rels/slide31.xml.rels" ContentType="application/vnd.openxmlformats-package.relationships+xml"/>
  <Override PartName="/ppt/slides/_rels/slide24.xml.rels" ContentType="application/vnd.openxmlformats-package.relationships+xml"/>
  <Override PartName="/ppt/slides/_rels/slide21.xml.rels" ContentType="application/vnd.openxmlformats-package.relationships+xml"/>
  <Override PartName="/ppt/slides/_rels/slide36.xml.rels" ContentType="application/vnd.openxmlformats-package.relationships+xml"/>
  <Override PartName="/ppt/slides/_rels/slide27.xml.rels" ContentType="application/vnd.openxmlformats-package.relationships+xml"/>
  <Override PartName="/ppt/slides/_rels/slide2.xml.rels" ContentType="application/vnd.openxmlformats-package.relationships+xml"/>
  <Override PartName="/ppt/slides/_rels/slide8.xml.rels" ContentType="application/vnd.openxmlformats-package.relationships+xml"/>
  <Override PartName="/ppt/slides/_rels/slide25.xml.rels" ContentType="application/vnd.openxmlformats-package.relationships+xml"/>
  <Override PartName="/ppt/slides/_rels/slide10.xml.rels" ContentType="application/vnd.openxmlformats-package.relationships+xml"/>
  <Override PartName="/ppt/slides/_rels/slide32.xml.rels" ContentType="application/vnd.openxmlformats-package.relationships+xml"/>
  <Override PartName="/ppt/slides/_rels/slide16.xml.rels" ContentType="application/vnd.openxmlformats-package.relationships+xml"/>
  <Override PartName="/ppt/slides/_rels/slide35.xml.rels" ContentType="application/vnd.openxmlformats-package.relationships+xml"/>
  <Override PartName="/ppt/slides/_rels/slide20.xml.rels" ContentType="application/vnd.openxmlformats-package.relationships+xml"/>
  <Override PartName="/ppt/slides/_rels/slide1.xml.rels" ContentType="application/vnd.openxmlformats-package.relationships+xml"/>
  <Override PartName="/ppt/slides/_rels/slide7.xml.rels" ContentType="application/vnd.openxmlformats-package.relationships+xml"/>
  <Override PartName="/ppt/slides/_rels/slide34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33.xml.rels" ContentType="application/vnd.openxmlformats-package.relationships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13.xml" ContentType="application/vnd.openxmlformats-officedocument.presentationml.slide+xml"/>
  <Override PartName="/ppt/slides/slide37.xml" ContentType="application/vnd.openxmlformats-officedocument.presentationml.slide+xml"/>
  <Override PartName="/ppt/slides/slide1.xml" ContentType="application/vnd.openxmlformats-officedocument.presentationml.slide+xml"/>
  <Override PartName="/ppt/slides/slide38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6EA0A89-D4BB-4A2A-89D0-58F7D5687B4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D0E5E9F-65FA-48B6-880C-6772943EE40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19824DD-4DCF-441A-9F0C-29EFA21A224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A4303DC-1683-40D2-B6E1-C9A9FF589FE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CACC46C-7674-4689-8957-97610727702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8682B2E-7DB5-48E0-80BF-46997984D85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9DAADA8-18D5-46BE-A315-51B9F012535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6264B0D-F5F0-472F-949A-1C33F5A6039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C08CC9D-8910-42DA-A8AD-D2BC6BA6357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50F4F4E-79E0-42CE-955C-F39018D3702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0179DB3-9EB5-4456-A5B5-537AE9247A9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2029C2A-1DA2-48E2-A847-1AA88F93906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44B5EE9-B2BF-49B8-A0B8-D2F1228E5B3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C08F4BD-ADBB-4BA1-AD38-D1D9D1057E6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705B5FF-034A-49A2-BF19-274C4278606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8C7CDE2-CB03-46D3-AD0F-1D58592CCF2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97BF30C-CC17-4543-BA58-A132F3B9B74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C46EBA5-3BA0-49E8-878C-302427E1F47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6B0DE66-D988-453C-9591-AAA4DD50288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80B2199-ACA6-43C3-B703-42EB71E171C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1E29926-4B33-43AF-84EF-02236E822D0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0072AA8-E67B-49AF-A978-1B78EAAB664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3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DAC68E2-0FDB-4989-91E8-F63906F73FE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9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20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B2A1089-62C4-454E-9ED3-AD1EE969841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8DDEF131-350E-4937-B311-FFD7443E2D5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8670FB6-10AE-4A2A-9FAF-3D17672F8D6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77EDD24-D5EA-4C09-9A55-9933CCCECBA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3CF760A8-6599-47E9-BB6D-6E35C6CC4FB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3D23056D-3005-4B89-B8B2-3AF6CED7D5D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09DB024D-D041-40E8-B34C-6212EBD61D3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2D37C8F-343D-451C-B22A-10408E19704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EED9B9F2-08D0-40C5-BC86-512EF762790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92EED02A-61D3-4A9A-B0A2-EB4A66EB367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546770FE-1ABF-40A4-BF0D-17CF13BE068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5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B045936F-EDF5-433F-A166-D1707D55EA1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61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62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9A5DB6DD-2DD6-40B6-95D3-2D7BEB65251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hteck 7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0047d6"/>
          </a:solidFill>
          <a:ln>
            <a:noFill/>
          </a:ln>
          <a:effectLst>
            <a:innerShdw blurRad="114300">
              <a:srgbClr val="00000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46044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  <a:tabLst>
                <a:tab algn="l" pos="39996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9996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  <a:tabLst>
                <a:tab algn="l" pos="39996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9996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9996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9996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</a:rPr>
              <a:t>&lt;date/time&gt;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86FFD8E-277E-4B70-B189-722A4083CE11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46044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  <a:tabLst>
                <a:tab algn="l" pos="39996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9996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  <a:tabLst>
                <a:tab algn="l" pos="39996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9996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9996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9996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Click to edit Master text styles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Second level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2" marL="682560" indent="-1713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39996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Third level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3" marL="912960" indent="-2300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  <a:tabLst>
                <a:tab algn="l" pos="39996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Fourth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4" marL="20574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  <a:tabLst>
                <a:tab algn="l" pos="39996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Fifth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dt" idx="4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</a:rPr>
              <a:t>&lt;date/time&gt;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ftr" idx="5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sldNum" idx="6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7B3F5E4-5C22-42F1-8128-04210FFFE73C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Click to edit Master text styles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Second level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682560" indent="-17136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algn="l" pos="39996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Third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3" marL="912960" indent="-2300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  <a:tabLst>
                <a:tab algn="l" pos="39996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alibri Light"/>
              </a:rPr>
              <a:t>Fourth level</a:t>
            </a:r>
            <a:endParaRPr b="0" lang="en-US" sz="1800" spc="-1" strike="noStrike">
              <a:solidFill>
                <a:srgbClr val="000000"/>
              </a:solidFill>
              <a:latin typeface="Calibri Light"/>
            </a:endParaRPr>
          </a:p>
          <a:p>
            <a:pPr lvl="4" marL="2057400" indent="-2286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  <a:tabLst>
                <a:tab algn="l" pos="39996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alibri Light"/>
              </a:rPr>
              <a:t>Fifth level</a:t>
            </a:r>
            <a:endParaRPr b="0" lang="en-US" sz="1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464832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Click to edit Master text styles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Second level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682560" indent="-17136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algn="l" pos="39996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Third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3" marL="912960" indent="-2300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  <a:tabLst>
                <a:tab algn="l" pos="39996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alibri Light"/>
              </a:rPr>
              <a:t>Fourth level</a:t>
            </a:r>
            <a:endParaRPr b="0" lang="en-US" sz="1800" spc="-1" strike="noStrike">
              <a:solidFill>
                <a:srgbClr val="000000"/>
              </a:solidFill>
              <a:latin typeface="Calibri Light"/>
            </a:endParaRPr>
          </a:p>
          <a:p>
            <a:pPr lvl="4" marL="2057400" indent="-2286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  <a:tabLst>
                <a:tab algn="l" pos="39996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alibri Light"/>
              </a:rPr>
              <a:t>Fifth level</a:t>
            </a:r>
            <a:endParaRPr b="0" lang="en-US" sz="1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 type="dt" idx="7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</a:rPr>
              <a:t>&lt;date/time&gt;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25" name="PlaceHolder 5"/>
          <p:cNvSpPr>
            <a:spLocks noGrp="1"/>
          </p:cNvSpPr>
          <p:nvPr>
            <p:ph type="ftr" idx="8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26" name="PlaceHolder 6"/>
          <p:cNvSpPr>
            <a:spLocks noGrp="1"/>
          </p:cNvSpPr>
          <p:nvPr>
            <p:ph type="sldNum" idx="9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485BF12-79DD-484B-B308-8A51C94AADAB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0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0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0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5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0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0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0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0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0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0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40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0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0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LR Bottom-up Parsing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6944FFF-C4CB-4A15-9DEF-31011878AAA0}" type="slidenum">
              <a:t>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0000"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How does Bottom-up Parsing work?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Already seen 1 such parser: CYK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Simultaneously tracked every possible parse tree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LR parsers work in a similar same way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Contrast to top-down parser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We know exactly where we are in the parse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Make predictions about what’s next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3431224-340D-4421-88C3-74CAD2FED2E6}" type="slidenum">
              <a:t>10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83" dur="indefinite" restart="never" nodeType="tmRoot">
          <p:childTnLst>
            <p:seq>
              <p:cTn id="184" dur="indefinite" nodeType="mainSeq">
                <p:childTnLst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Parser State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69000"/>
          </a:bodyPr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Top-down parser state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Current token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Stack of symbols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682560" indent="-17136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algn="l" pos="39996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Represented what we expect in the rest of our descent to the leaves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Worked down and to the left through tree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Bottom-up parser state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Also maintains a stack and token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682560" indent="-17136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algn="l" pos="39996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Represents summary of input we’ve seen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Works upward and to the right through the tree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Also has an auxiliary state machine to help disambiguate rules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93" name="TextBox 2"/>
          <p:cNvSpPr/>
          <p:nvPr/>
        </p:nvSpPr>
        <p:spPr>
          <a:xfrm>
            <a:off x="4806360" y="1981080"/>
            <a:ext cx="1827000" cy="11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Grammar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ourier New"/>
              </a:rPr>
              <a:t>S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::= </a:t>
            </a:r>
            <a:r>
              <a:rPr b="0" lang="el-GR" sz="1800" spc="-1" strike="noStrike">
                <a:solidFill>
                  <a:srgbClr val="000000"/>
                </a:solidFill>
                <a:latin typeface="Calibri"/>
              </a:rPr>
              <a:t>ε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| 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(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ourier New"/>
              </a:rPr>
              <a:t>S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| 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[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ourier New"/>
              </a:rPr>
              <a:t>S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]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94" name="Rectangle 4"/>
          <p:cNvSpPr/>
          <p:nvPr/>
        </p:nvSpPr>
        <p:spPr>
          <a:xfrm>
            <a:off x="7056720" y="1764360"/>
            <a:ext cx="6688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Stack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95" name="Rectangle 11"/>
          <p:cNvSpPr/>
          <p:nvPr/>
        </p:nvSpPr>
        <p:spPr>
          <a:xfrm>
            <a:off x="6934320" y="3962520"/>
            <a:ext cx="914040" cy="45684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EOF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96" name="Rectangle 12"/>
          <p:cNvSpPr/>
          <p:nvPr/>
        </p:nvSpPr>
        <p:spPr>
          <a:xfrm>
            <a:off x="6934320" y="3505320"/>
            <a:ext cx="914040" cy="45684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97" name="Rectangle 13"/>
          <p:cNvSpPr/>
          <p:nvPr/>
        </p:nvSpPr>
        <p:spPr>
          <a:xfrm>
            <a:off x="6934320" y="3015720"/>
            <a:ext cx="914040" cy="45684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]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98" name="Rectangle 14"/>
          <p:cNvSpPr/>
          <p:nvPr/>
        </p:nvSpPr>
        <p:spPr>
          <a:xfrm>
            <a:off x="6934320" y="2634840"/>
            <a:ext cx="914040" cy="45684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99" name="Rectangle 15"/>
          <p:cNvSpPr/>
          <p:nvPr/>
        </p:nvSpPr>
        <p:spPr>
          <a:xfrm>
            <a:off x="6934320" y="2177640"/>
            <a:ext cx="914040" cy="45684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[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00" name="Rectangle 16"/>
          <p:cNvSpPr/>
          <p:nvPr/>
        </p:nvSpPr>
        <p:spPr>
          <a:xfrm>
            <a:off x="8168040" y="1752480"/>
            <a:ext cx="8866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Current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01" name="Down Arrow 17"/>
          <p:cNvSpPr/>
          <p:nvPr/>
        </p:nvSpPr>
        <p:spPr>
          <a:xfrm>
            <a:off x="8381880" y="2406240"/>
            <a:ext cx="456840" cy="45684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2" name="TextBox 18"/>
          <p:cNvSpPr/>
          <p:nvPr/>
        </p:nvSpPr>
        <p:spPr>
          <a:xfrm>
            <a:off x="8509680" y="2895480"/>
            <a:ext cx="2512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[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0DCA4E51-39F9-4528-AFBB-74F8F24D8345}" type="slidenum">
              <a:t>11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09" dur="indefinite" restart="never" nodeType="tmRoot">
          <p:childTnLst>
            <p:seq>
              <p:cTn id="210" dur="indefinite" nodeType="mainSeq">
                <p:childTnLst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LR Derivation Order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Let’s remember derivation orders again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05" name="Rectangle 4"/>
          <p:cNvSpPr/>
          <p:nvPr/>
        </p:nvSpPr>
        <p:spPr>
          <a:xfrm>
            <a:off x="6781680" y="2666880"/>
            <a:ext cx="38052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06" name="Rectangle 6"/>
          <p:cNvSpPr/>
          <p:nvPr/>
        </p:nvSpPr>
        <p:spPr>
          <a:xfrm>
            <a:off x="6019920" y="3505320"/>
            <a:ext cx="38052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07" name="Rectangle 7"/>
          <p:cNvSpPr/>
          <p:nvPr/>
        </p:nvSpPr>
        <p:spPr>
          <a:xfrm>
            <a:off x="6781680" y="3505320"/>
            <a:ext cx="38052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+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08" name="Rectangle 8"/>
          <p:cNvSpPr/>
          <p:nvPr/>
        </p:nvSpPr>
        <p:spPr>
          <a:xfrm>
            <a:off x="7620120" y="3505320"/>
            <a:ext cx="38052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09" name="Rectangle 9"/>
          <p:cNvSpPr/>
          <p:nvPr/>
        </p:nvSpPr>
        <p:spPr>
          <a:xfrm>
            <a:off x="6019920" y="4191120"/>
            <a:ext cx="38052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0" name="Rectangle 10"/>
          <p:cNvSpPr/>
          <p:nvPr/>
        </p:nvSpPr>
        <p:spPr>
          <a:xfrm>
            <a:off x="6019920" y="4876920"/>
            <a:ext cx="38052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1" name="Rectangle 11"/>
          <p:cNvSpPr/>
          <p:nvPr/>
        </p:nvSpPr>
        <p:spPr>
          <a:xfrm>
            <a:off x="6019920" y="5638680"/>
            <a:ext cx="38052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2" name="Rectangle 12"/>
          <p:cNvSpPr/>
          <p:nvPr/>
        </p:nvSpPr>
        <p:spPr>
          <a:xfrm>
            <a:off x="7086600" y="4191120"/>
            <a:ext cx="38052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3" name="Rectangle 13"/>
          <p:cNvSpPr/>
          <p:nvPr/>
        </p:nvSpPr>
        <p:spPr>
          <a:xfrm>
            <a:off x="7620120" y="4191120"/>
            <a:ext cx="38052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*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4" name="Rectangle 14"/>
          <p:cNvSpPr/>
          <p:nvPr/>
        </p:nvSpPr>
        <p:spPr>
          <a:xfrm>
            <a:off x="8153280" y="4191120"/>
            <a:ext cx="38052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5" name="Rectangle 15"/>
          <p:cNvSpPr/>
          <p:nvPr/>
        </p:nvSpPr>
        <p:spPr>
          <a:xfrm>
            <a:off x="8153280" y="4876920"/>
            <a:ext cx="38052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6" name="Rectangle 16"/>
          <p:cNvSpPr/>
          <p:nvPr/>
        </p:nvSpPr>
        <p:spPr>
          <a:xfrm>
            <a:off x="7086600" y="4876920"/>
            <a:ext cx="38052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7" name="Rectangle 17"/>
          <p:cNvSpPr/>
          <p:nvPr/>
        </p:nvSpPr>
        <p:spPr>
          <a:xfrm>
            <a:off x="7086600" y="5638680"/>
            <a:ext cx="38052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8" name="Straight Arrow Connector 18"/>
          <p:cNvSpPr/>
          <p:nvPr/>
        </p:nvSpPr>
        <p:spPr>
          <a:xfrm flipH="1">
            <a:off x="6210360" y="3048120"/>
            <a:ext cx="761760" cy="456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rgbClr val="ffffff"/>
          </a:solidFill>
          <a:ln>
            <a:solidFill>
              <a:srgbClr val="000000"/>
            </a:solidFill>
            <a:round/>
            <a:tailEnd len="med" type="arrow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19" name="Straight Arrow Connector 20"/>
          <p:cNvSpPr/>
          <p:nvPr/>
        </p:nvSpPr>
        <p:spPr>
          <a:xfrm>
            <a:off x="6972480" y="3048120"/>
            <a:ext cx="360" cy="456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rgbClr val="ffffff"/>
          </a:solidFill>
          <a:ln>
            <a:solidFill>
              <a:srgbClr val="000000"/>
            </a:solidFill>
            <a:round/>
            <a:tailEnd len="med" type="arrow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20" name="Straight Arrow Connector 22"/>
          <p:cNvSpPr/>
          <p:nvPr/>
        </p:nvSpPr>
        <p:spPr>
          <a:xfrm>
            <a:off x="6972480" y="3048120"/>
            <a:ext cx="837720" cy="456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rgbClr val="ffffff"/>
          </a:solidFill>
          <a:ln>
            <a:solidFill>
              <a:srgbClr val="000000"/>
            </a:solidFill>
            <a:round/>
            <a:tailEnd len="med" type="arrow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21" name="Straight Arrow Connector 24"/>
          <p:cNvSpPr/>
          <p:nvPr/>
        </p:nvSpPr>
        <p:spPr>
          <a:xfrm>
            <a:off x="6210360" y="3886200"/>
            <a:ext cx="360" cy="304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rgbClr val="ffffff"/>
          </a:solidFill>
          <a:ln>
            <a:solidFill>
              <a:srgbClr val="000000"/>
            </a:solidFill>
            <a:round/>
            <a:tailEnd len="med" type="arrow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22" name="Straight Arrow Connector 26"/>
          <p:cNvSpPr/>
          <p:nvPr/>
        </p:nvSpPr>
        <p:spPr>
          <a:xfrm>
            <a:off x="6210360" y="4572000"/>
            <a:ext cx="360" cy="304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rgbClr val="ffffff"/>
          </a:solidFill>
          <a:ln>
            <a:solidFill>
              <a:srgbClr val="000000"/>
            </a:solidFill>
            <a:round/>
            <a:tailEnd len="med" type="arrow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23" name="Straight Arrow Connector 28"/>
          <p:cNvSpPr/>
          <p:nvPr/>
        </p:nvSpPr>
        <p:spPr>
          <a:xfrm>
            <a:off x="6210360" y="5257800"/>
            <a:ext cx="360" cy="380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rgbClr val="ffffff"/>
          </a:solidFill>
          <a:ln>
            <a:solidFill>
              <a:srgbClr val="000000"/>
            </a:solidFill>
            <a:round/>
            <a:tailEnd len="med" type="arrow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24" name="Straight Arrow Connector 30"/>
          <p:cNvSpPr/>
          <p:nvPr/>
        </p:nvSpPr>
        <p:spPr>
          <a:xfrm flipH="1">
            <a:off x="7276320" y="3886200"/>
            <a:ext cx="533160" cy="304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rgbClr val="ffffff"/>
          </a:solidFill>
          <a:ln>
            <a:solidFill>
              <a:srgbClr val="000000"/>
            </a:solidFill>
            <a:round/>
            <a:tailEnd len="med" type="arrow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25" name="Straight Arrow Connector 32"/>
          <p:cNvSpPr/>
          <p:nvPr/>
        </p:nvSpPr>
        <p:spPr>
          <a:xfrm>
            <a:off x="7810560" y="3886200"/>
            <a:ext cx="360" cy="304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rgbClr val="ffffff"/>
          </a:solidFill>
          <a:ln>
            <a:solidFill>
              <a:srgbClr val="000000"/>
            </a:solidFill>
            <a:round/>
            <a:tailEnd len="med" type="arrow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26" name="Straight Arrow Connector 34"/>
          <p:cNvSpPr/>
          <p:nvPr/>
        </p:nvSpPr>
        <p:spPr>
          <a:xfrm>
            <a:off x="7810560" y="3886200"/>
            <a:ext cx="533160" cy="304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rgbClr val="ffffff"/>
          </a:solidFill>
          <a:ln>
            <a:solidFill>
              <a:srgbClr val="000000"/>
            </a:solidFill>
            <a:round/>
            <a:tailEnd len="med" type="arrow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27" name="Straight Arrow Connector 36"/>
          <p:cNvSpPr/>
          <p:nvPr/>
        </p:nvSpPr>
        <p:spPr>
          <a:xfrm>
            <a:off x="7277040" y="4572000"/>
            <a:ext cx="360" cy="304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rgbClr val="ffffff"/>
          </a:solidFill>
          <a:ln>
            <a:solidFill>
              <a:srgbClr val="000000"/>
            </a:solidFill>
            <a:round/>
            <a:tailEnd len="med" type="arrow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28" name="Straight Arrow Connector 38"/>
          <p:cNvSpPr/>
          <p:nvPr/>
        </p:nvSpPr>
        <p:spPr>
          <a:xfrm>
            <a:off x="7277040" y="5257800"/>
            <a:ext cx="360" cy="380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rgbClr val="ffffff"/>
          </a:solidFill>
          <a:ln>
            <a:solidFill>
              <a:srgbClr val="000000"/>
            </a:solidFill>
            <a:round/>
            <a:tailEnd len="med" type="arrow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29" name="Straight Arrow Connector 40"/>
          <p:cNvSpPr/>
          <p:nvPr/>
        </p:nvSpPr>
        <p:spPr>
          <a:xfrm>
            <a:off x="8344080" y="4572000"/>
            <a:ext cx="360" cy="304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rgbClr val="ffffff"/>
          </a:solidFill>
          <a:ln>
            <a:solidFill>
              <a:srgbClr val="000000"/>
            </a:solidFill>
            <a:round/>
            <a:tailEnd len="med" type="arrow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30" name="TextBox 41"/>
          <p:cNvSpPr/>
          <p:nvPr/>
        </p:nvSpPr>
        <p:spPr>
          <a:xfrm>
            <a:off x="1526040" y="2362320"/>
            <a:ext cx="21182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Rightmost derivation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31" name="Rectangle 44"/>
          <p:cNvSpPr/>
          <p:nvPr/>
        </p:nvSpPr>
        <p:spPr>
          <a:xfrm>
            <a:off x="1938600" y="2819520"/>
            <a:ext cx="12142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 ⟹ E + T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32" name="Rectangle 43"/>
          <p:cNvSpPr/>
          <p:nvPr/>
        </p:nvSpPr>
        <p:spPr>
          <a:xfrm>
            <a:off x="2052000" y="3153600"/>
            <a:ext cx="13744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⟹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 + T * F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33" name="Rectangle 46"/>
          <p:cNvSpPr/>
          <p:nvPr/>
        </p:nvSpPr>
        <p:spPr>
          <a:xfrm>
            <a:off x="2053080" y="3487680"/>
            <a:ext cx="14414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⟹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 + T * 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34" name="Rectangle 47"/>
          <p:cNvSpPr/>
          <p:nvPr/>
        </p:nvSpPr>
        <p:spPr>
          <a:xfrm>
            <a:off x="2052720" y="3821760"/>
            <a:ext cx="14353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⟹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 + F * 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35" name="Rectangle 48"/>
          <p:cNvSpPr/>
          <p:nvPr/>
        </p:nvSpPr>
        <p:spPr>
          <a:xfrm>
            <a:off x="2053440" y="4202640"/>
            <a:ext cx="15026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⟹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 + id * 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36" name="Rectangle 49"/>
          <p:cNvSpPr/>
          <p:nvPr/>
        </p:nvSpPr>
        <p:spPr>
          <a:xfrm>
            <a:off x="2053440" y="4583520"/>
            <a:ext cx="15026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⟹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 + id * 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37" name="Rectangle 50"/>
          <p:cNvSpPr/>
          <p:nvPr/>
        </p:nvSpPr>
        <p:spPr>
          <a:xfrm>
            <a:off x="2053440" y="4964760"/>
            <a:ext cx="1496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⟹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 + id * 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38" name="Rectangle 51"/>
          <p:cNvSpPr/>
          <p:nvPr/>
        </p:nvSpPr>
        <p:spPr>
          <a:xfrm>
            <a:off x="2054520" y="5345640"/>
            <a:ext cx="15634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⟹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id + id * id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239" name="Group 85"/>
          <p:cNvGrpSpPr/>
          <p:nvPr/>
        </p:nvGrpSpPr>
        <p:grpSpPr>
          <a:xfrm>
            <a:off x="8065440" y="2590920"/>
            <a:ext cx="542520" cy="1148400"/>
            <a:chOff x="8065440" y="2590920"/>
            <a:chExt cx="542520" cy="1148400"/>
          </a:xfrm>
        </p:grpSpPr>
        <p:sp>
          <p:nvSpPr>
            <p:cNvPr id="240" name="Freeform 54"/>
            <p:cNvSpPr/>
            <p:nvPr/>
          </p:nvSpPr>
          <p:spPr>
            <a:xfrm>
              <a:off x="8065440" y="2950200"/>
              <a:ext cx="405720" cy="789120"/>
            </a:xfrm>
            <a:custGeom>
              <a:avLst/>
              <a:gdLst/>
              <a:ahLst/>
              <a:rect l="l" t="t" r="r" b="b"/>
              <a:pathLst>
                <a:path w="406037" h="789482">
                  <a:moveTo>
                    <a:pt x="386861" y="4035"/>
                  </a:moveTo>
                  <a:cubicBezTo>
                    <a:pt x="403468" y="-3780"/>
                    <a:pt x="420076" y="-11595"/>
                    <a:pt x="386861" y="97820"/>
                  </a:cubicBezTo>
                  <a:cubicBezTo>
                    <a:pt x="353646" y="207235"/>
                    <a:pt x="252046" y="545251"/>
                    <a:pt x="187569" y="660528"/>
                  </a:cubicBezTo>
                  <a:cubicBezTo>
                    <a:pt x="123092" y="775805"/>
                    <a:pt x="61546" y="782643"/>
                    <a:pt x="0" y="789482"/>
                  </a:cubicBezTo>
                </a:path>
              </a:pathLst>
            </a:custGeom>
            <a:noFill/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41" name="TextBox 56"/>
            <p:cNvSpPr/>
            <p:nvPr/>
          </p:nvSpPr>
          <p:spPr>
            <a:xfrm>
              <a:off x="8310960" y="2590920"/>
              <a:ext cx="29700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2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242" name="TextBox 55"/>
          <p:cNvSpPr/>
          <p:nvPr/>
        </p:nvSpPr>
        <p:spPr>
          <a:xfrm>
            <a:off x="1594440" y="2819520"/>
            <a:ext cx="297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43" name="TextBox 62"/>
          <p:cNvSpPr/>
          <p:nvPr/>
        </p:nvSpPr>
        <p:spPr>
          <a:xfrm>
            <a:off x="1594440" y="3135960"/>
            <a:ext cx="297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44" name="TextBox 63"/>
          <p:cNvSpPr/>
          <p:nvPr/>
        </p:nvSpPr>
        <p:spPr>
          <a:xfrm>
            <a:off x="1594440" y="3440520"/>
            <a:ext cx="297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3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45" name="TextBox 64"/>
          <p:cNvSpPr/>
          <p:nvPr/>
        </p:nvSpPr>
        <p:spPr>
          <a:xfrm>
            <a:off x="1594440" y="3821760"/>
            <a:ext cx="297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4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46" name="TextBox 65"/>
          <p:cNvSpPr/>
          <p:nvPr/>
        </p:nvSpPr>
        <p:spPr>
          <a:xfrm>
            <a:off x="1594440" y="4202640"/>
            <a:ext cx="297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5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47" name="TextBox 66"/>
          <p:cNvSpPr/>
          <p:nvPr/>
        </p:nvSpPr>
        <p:spPr>
          <a:xfrm>
            <a:off x="1594440" y="4583520"/>
            <a:ext cx="297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6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48" name="TextBox 67"/>
          <p:cNvSpPr/>
          <p:nvPr/>
        </p:nvSpPr>
        <p:spPr>
          <a:xfrm>
            <a:off x="1594440" y="4964760"/>
            <a:ext cx="297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7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49" name="TextBox 68"/>
          <p:cNvSpPr/>
          <p:nvPr/>
        </p:nvSpPr>
        <p:spPr>
          <a:xfrm>
            <a:off x="1594440" y="5345640"/>
            <a:ext cx="297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8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250" name="Group 86"/>
          <p:cNvGrpSpPr/>
          <p:nvPr/>
        </p:nvGrpSpPr>
        <p:grpSpPr>
          <a:xfrm>
            <a:off x="8615880" y="3657600"/>
            <a:ext cx="297000" cy="831960"/>
            <a:chOff x="8615880" y="3657600"/>
            <a:chExt cx="297000" cy="831960"/>
          </a:xfrm>
        </p:grpSpPr>
        <p:sp>
          <p:nvSpPr>
            <p:cNvPr id="251" name="Freeform 61"/>
            <p:cNvSpPr/>
            <p:nvPr/>
          </p:nvSpPr>
          <p:spPr>
            <a:xfrm>
              <a:off x="8622360" y="4056120"/>
              <a:ext cx="199080" cy="433440"/>
            </a:xfrm>
            <a:custGeom>
              <a:avLst/>
              <a:gdLst/>
              <a:ahLst/>
              <a:rect l="l" t="t" r="r" b="b"/>
              <a:pathLst>
                <a:path w="199372" h="433979">
                  <a:moveTo>
                    <a:pt x="164123" y="0"/>
                  </a:moveTo>
                  <a:cubicBezTo>
                    <a:pt x="189523" y="145561"/>
                    <a:pt x="214923" y="291123"/>
                    <a:pt x="187569" y="363415"/>
                  </a:cubicBezTo>
                  <a:cubicBezTo>
                    <a:pt x="160215" y="435707"/>
                    <a:pt x="80107" y="434730"/>
                    <a:pt x="0" y="433754"/>
                  </a:cubicBezTo>
                </a:path>
              </a:pathLst>
            </a:custGeom>
            <a:noFill/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52" name="TextBox 70"/>
            <p:cNvSpPr/>
            <p:nvPr/>
          </p:nvSpPr>
          <p:spPr>
            <a:xfrm>
              <a:off x="8615880" y="3657600"/>
              <a:ext cx="29700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3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253" name="Group 87"/>
          <p:cNvGrpSpPr/>
          <p:nvPr/>
        </p:nvGrpSpPr>
        <p:grpSpPr>
          <a:xfrm>
            <a:off x="7420680" y="4653000"/>
            <a:ext cx="501480" cy="587880"/>
            <a:chOff x="7420680" y="4653000"/>
            <a:chExt cx="501480" cy="587880"/>
          </a:xfrm>
        </p:grpSpPr>
        <p:sp>
          <p:nvSpPr>
            <p:cNvPr id="254" name="TextBox 71"/>
            <p:cNvSpPr/>
            <p:nvPr/>
          </p:nvSpPr>
          <p:spPr>
            <a:xfrm>
              <a:off x="7625160" y="4876920"/>
              <a:ext cx="29700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4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255" name="Freeform 69"/>
            <p:cNvSpPr/>
            <p:nvPr/>
          </p:nvSpPr>
          <p:spPr>
            <a:xfrm>
              <a:off x="7420680" y="4653000"/>
              <a:ext cx="304560" cy="235080"/>
            </a:xfrm>
            <a:custGeom>
              <a:avLst/>
              <a:gdLst/>
              <a:ahLst/>
              <a:rect l="l" t="t" r="r" b="b"/>
              <a:pathLst>
                <a:path w="304800" h="235561">
                  <a:moveTo>
                    <a:pt x="304800" y="235561"/>
                  </a:moveTo>
                  <a:cubicBezTo>
                    <a:pt x="242277" y="148615"/>
                    <a:pt x="179754" y="61669"/>
                    <a:pt x="128954" y="24546"/>
                  </a:cubicBezTo>
                  <a:cubicBezTo>
                    <a:pt x="78154" y="-12577"/>
                    <a:pt x="39077" y="123"/>
                    <a:pt x="0" y="12823"/>
                  </a:cubicBezTo>
                </a:path>
              </a:pathLst>
            </a:custGeom>
            <a:noFill/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grpSp>
        <p:nvGrpSpPr>
          <p:cNvPr id="256" name="Group 88"/>
          <p:cNvGrpSpPr/>
          <p:nvPr/>
        </p:nvGrpSpPr>
        <p:grpSpPr>
          <a:xfrm>
            <a:off x="7572960" y="5257800"/>
            <a:ext cx="501840" cy="587880"/>
            <a:chOff x="7572960" y="5257800"/>
            <a:chExt cx="501840" cy="587880"/>
          </a:xfrm>
        </p:grpSpPr>
        <p:sp>
          <p:nvSpPr>
            <p:cNvPr id="257" name="TextBox 73"/>
            <p:cNvSpPr/>
            <p:nvPr/>
          </p:nvSpPr>
          <p:spPr>
            <a:xfrm>
              <a:off x="7777800" y="5481720"/>
              <a:ext cx="29700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5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258" name="Freeform 74"/>
            <p:cNvSpPr/>
            <p:nvPr/>
          </p:nvSpPr>
          <p:spPr>
            <a:xfrm>
              <a:off x="7572960" y="5257800"/>
              <a:ext cx="304560" cy="235080"/>
            </a:xfrm>
            <a:custGeom>
              <a:avLst/>
              <a:gdLst/>
              <a:ahLst/>
              <a:rect l="l" t="t" r="r" b="b"/>
              <a:pathLst>
                <a:path w="304800" h="235561">
                  <a:moveTo>
                    <a:pt x="304800" y="235561"/>
                  </a:moveTo>
                  <a:cubicBezTo>
                    <a:pt x="242277" y="148615"/>
                    <a:pt x="179754" y="61669"/>
                    <a:pt x="128954" y="24546"/>
                  </a:cubicBezTo>
                  <a:cubicBezTo>
                    <a:pt x="78154" y="-12577"/>
                    <a:pt x="39077" y="123"/>
                    <a:pt x="0" y="12823"/>
                  </a:cubicBezTo>
                </a:path>
              </a:pathLst>
            </a:custGeom>
            <a:noFill/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grpSp>
        <p:nvGrpSpPr>
          <p:cNvPr id="259" name="Group 82"/>
          <p:cNvGrpSpPr/>
          <p:nvPr/>
        </p:nvGrpSpPr>
        <p:grpSpPr>
          <a:xfrm>
            <a:off x="6377400" y="3962520"/>
            <a:ext cx="551160" cy="439920"/>
            <a:chOff x="6377400" y="3962520"/>
            <a:chExt cx="551160" cy="439920"/>
          </a:xfrm>
        </p:grpSpPr>
        <p:sp>
          <p:nvSpPr>
            <p:cNvPr id="260" name="Freeform 72"/>
            <p:cNvSpPr/>
            <p:nvPr/>
          </p:nvSpPr>
          <p:spPr>
            <a:xfrm>
              <a:off x="6377400" y="3962520"/>
              <a:ext cx="257400" cy="192240"/>
            </a:xfrm>
            <a:custGeom>
              <a:avLst/>
              <a:gdLst/>
              <a:ahLst/>
              <a:rect l="l" t="t" r="r" b="b"/>
              <a:pathLst>
                <a:path w="257908" h="192766">
                  <a:moveTo>
                    <a:pt x="0" y="0"/>
                  </a:moveTo>
                  <a:cubicBezTo>
                    <a:pt x="78153" y="73269"/>
                    <a:pt x="156307" y="146538"/>
                    <a:pt x="199292" y="175846"/>
                  </a:cubicBezTo>
                  <a:cubicBezTo>
                    <a:pt x="242277" y="205154"/>
                    <a:pt x="250092" y="190500"/>
                    <a:pt x="257908" y="175846"/>
                  </a:cubicBezTo>
                </a:path>
              </a:pathLst>
            </a:custGeom>
            <a:noFill/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61" name="TextBox 76"/>
            <p:cNvSpPr/>
            <p:nvPr/>
          </p:nvSpPr>
          <p:spPr>
            <a:xfrm>
              <a:off x="6631560" y="4038480"/>
              <a:ext cx="29700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6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262" name="Group 81"/>
          <p:cNvGrpSpPr/>
          <p:nvPr/>
        </p:nvGrpSpPr>
        <p:grpSpPr>
          <a:xfrm>
            <a:off x="6324480" y="4659840"/>
            <a:ext cx="551160" cy="440280"/>
            <a:chOff x="6324480" y="4659840"/>
            <a:chExt cx="551160" cy="440280"/>
          </a:xfrm>
        </p:grpSpPr>
        <p:sp>
          <p:nvSpPr>
            <p:cNvPr id="263" name="Freeform 77"/>
            <p:cNvSpPr/>
            <p:nvPr/>
          </p:nvSpPr>
          <p:spPr>
            <a:xfrm>
              <a:off x="6324480" y="4659840"/>
              <a:ext cx="257400" cy="192240"/>
            </a:xfrm>
            <a:custGeom>
              <a:avLst/>
              <a:gdLst/>
              <a:ahLst/>
              <a:rect l="l" t="t" r="r" b="b"/>
              <a:pathLst>
                <a:path w="257908" h="192766">
                  <a:moveTo>
                    <a:pt x="0" y="0"/>
                  </a:moveTo>
                  <a:cubicBezTo>
                    <a:pt x="78153" y="73269"/>
                    <a:pt x="156307" y="146538"/>
                    <a:pt x="199292" y="175846"/>
                  </a:cubicBezTo>
                  <a:cubicBezTo>
                    <a:pt x="242277" y="205154"/>
                    <a:pt x="250092" y="190500"/>
                    <a:pt x="257908" y="175846"/>
                  </a:cubicBezTo>
                </a:path>
              </a:pathLst>
            </a:custGeom>
            <a:noFill/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64" name="TextBox 78"/>
            <p:cNvSpPr/>
            <p:nvPr/>
          </p:nvSpPr>
          <p:spPr>
            <a:xfrm>
              <a:off x="6578640" y="4736160"/>
              <a:ext cx="29700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7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265" name="Group 75"/>
          <p:cNvGrpSpPr/>
          <p:nvPr/>
        </p:nvGrpSpPr>
        <p:grpSpPr>
          <a:xfrm>
            <a:off x="6324480" y="5334120"/>
            <a:ext cx="551160" cy="439920"/>
            <a:chOff x="6324480" y="5334120"/>
            <a:chExt cx="551160" cy="439920"/>
          </a:xfrm>
        </p:grpSpPr>
        <p:sp>
          <p:nvSpPr>
            <p:cNvPr id="266" name="Freeform 79"/>
            <p:cNvSpPr/>
            <p:nvPr/>
          </p:nvSpPr>
          <p:spPr>
            <a:xfrm>
              <a:off x="6324480" y="5334120"/>
              <a:ext cx="257400" cy="192240"/>
            </a:xfrm>
            <a:custGeom>
              <a:avLst/>
              <a:gdLst/>
              <a:ahLst/>
              <a:rect l="l" t="t" r="r" b="b"/>
              <a:pathLst>
                <a:path w="257908" h="192766">
                  <a:moveTo>
                    <a:pt x="0" y="0"/>
                  </a:moveTo>
                  <a:cubicBezTo>
                    <a:pt x="78153" y="73269"/>
                    <a:pt x="156307" y="146538"/>
                    <a:pt x="199292" y="175846"/>
                  </a:cubicBezTo>
                  <a:cubicBezTo>
                    <a:pt x="242277" y="205154"/>
                    <a:pt x="250092" y="190500"/>
                    <a:pt x="257908" y="175846"/>
                  </a:cubicBezTo>
                </a:path>
              </a:pathLst>
            </a:custGeom>
            <a:noFill/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67" name="TextBox 80"/>
            <p:cNvSpPr/>
            <p:nvPr/>
          </p:nvSpPr>
          <p:spPr>
            <a:xfrm>
              <a:off x="6578640" y="5410080"/>
              <a:ext cx="29700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8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268" name="Group 84"/>
          <p:cNvGrpSpPr/>
          <p:nvPr/>
        </p:nvGrpSpPr>
        <p:grpSpPr>
          <a:xfrm>
            <a:off x="7268400" y="2133720"/>
            <a:ext cx="574560" cy="773280"/>
            <a:chOff x="7268400" y="2133720"/>
            <a:chExt cx="574560" cy="773280"/>
          </a:xfrm>
        </p:grpSpPr>
        <p:sp>
          <p:nvSpPr>
            <p:cNvPr id="269" name="TextBox 60"/>
            <p:cNvSpPr/>
            <p:nvPr/>
          </p:nvSpPr>
          <p:spPr>
            <a:xfrm>
              <a:off x="7545960" y="2133720"/>
              <a:ext cx="29700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1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270" name="Freeform 83"/>
            <p:cNvSpPr/>
            <p:nvPr/>
          </p:nvSpPr>
          <p:spPr>
            <a:xfrm>
              <a:off x="7268400" y="2496960"/>
              <a:ext cx="362880" cy="410040"/>
            </a:xfrm>
            <a:custGeom>
              <a:avLst/>
              <a:gdLst/>
              <a:ahLst/>
              <a:rect l="l" t="t" r="r" b="b"/>
              <a:pathLst>
                <a:path w="363415" h="410308">
                  <a:moveTo>
                    <a:pt x="363415" y="0"/>
                  </a:moveTo>
                  <a:cubicBezTo>
                    <a:pt x="358530" y="71315"/>
                    <a:pt x="353646" y="142631"/>
                    <a:pt x="293077" y="211016"/>
                  </a:cubicBezTo>
                  <a:cubicBezTo>
                    <a:pt x="232508" y="279401"/>
                    <a:pt x="116254" y="344854"/>
                    <a:pt x="0" y="410308"/>
                  </a:cubicBezTo>
                </a:path>
              </a:pathLst>
            </a:custGeom>
            <a:noFill/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271" name="TextBox 90"/>
          <p:cNvSpPr/>
          <p:nvPr/>
        </p:nvSpPr>
        <p:spPr>
          <a:xfrm>
            <a:off x="461520" y="2362320"/>
            <a:ext cx="909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Reverse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72" name="TextBox 91"/>
          <p:cNvSpPr/>
          <p:nvPr/>
        </p:nvSpPr>
        <p:spPr>
          <a:xfrm>
            <a:off x="840240" y="2819520"/>
            <a:ext cx="297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8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73" name="TextBox 92"/>
          <p:cNvSpPr/>
          <p:nvPr/>
        </p:nvSpPr>
        <p:spPr>
          <a:xfrm>
            <a:off x="840240" y="3135960"/>
            <a:ext cx="297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7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74" name="TextBox 93"/>
          <p:cNvSpPr/>
          <p:nvPr/>
        </p:nvSpPr>
        <p:spPr>
          <a:xfrm>
            <a:off x="840240" y="3440520"/>
            <a:ext cx="297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6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75" name="TextBox 94"/>
          <p:cNvSpPr/>
          <p:nvPr/>
        </p:nvSpPr>
        <p:spPr>
          <a:xfrm>
            <a:off x="840240" y="3821760"/>
            <a:ext cx="297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5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76" name="TextBox 95"/>
          <p:cNvSpPr/>
          <p:nvPr/>
        </p:nvSpPr>
        <p:spPr>
          <a:xfrm>
            <a:off x="840240" y="4202640"/>
            <a:ext cx="297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4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77" name="TextBox 96"/>
          <p:cNvSpPr/>
          <p:nvPr/>
        </p:nvSpPr>
        <p:spPr>
          <a:xfrm>
            <a:off x="840240" y="4583520"/>
            <a:ext cx="297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3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78" name="TextBox 97"/>
          <p:cNvSpPr/>
          <p:nvPr/>
        </p:nvSpPr>
        <p:spPr>
          <a:xfrm>
            <a:off x="840240" y="4964760"/>
            <a:ext cx="297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79" name="TextBox 98"/>
          <p:cNvSpPr/>
          <p:nvPr/>
        </p:nvSpPr>
        <p:spPr>
          <a:xfrm>
            <a:off x="840240" y="5345640"/>
            <a:ext cx="297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7636A81-45FA-488D-92AC-D159FE6A5E01}" type="slidenum">
              <a:t>12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73" dur="indefinite" restart="never" nodeType="tmRoot">
          <p:childTnLst>
            <p:seq>
              <p:cTn id="274" dur="indefinite" nodeType="mainSeq">
                <p:childTnLst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Parser Operations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Top-down parser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i="1" lang="en-US" sz="2800" spc="-1" strike="noStrike">
                <a:solidFill>
                  <a:srgbClr val="000000"/>
                </a:solidFill>
                <a:latin typeface="Calibri Light"/>
              </a:rPr>
              <a:t>Scan</a:t>
            </a: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 the next input token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i="1" lang="en-US" sz="2800" spc="-1" strike="noStrike">
                <a:solidFill>
                  <a:srgbClr val="000000"/>
                </a:solidFill>
                <a:latin typeface="Calibri Light"/>
              </a:rPr>
              <a:t>Push </a:t>
            </a: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a bunch of RHS symbols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i="1" lang="en-US" sz="2800" spc="-1" strike="noStrike">
                <a:solidFill>
                  <a:srgbClr val="000000"/>
                </a:solidFill>
                <a:latin typeface="Calibri Light"/>
              </a:rPr>
              <a:t>Pop </a:t>
            </a: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a single symbol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Bottom-up parser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i="1" lang="en-US" sz="2800" spc="-1" strike="noStrike">
                <a:solidFill>
                  <a:srgbClr val="000000"/>
                </a:solidFill>
                <a:latin typeface="Calibri Light"/>
              </a:rPr>
              <a:t>Shift</a:t>
            </a: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 an input token into a stack item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i="1" lang="en-US" sz="2800" spc="-1" strike="noStrike">
                <a:solidFill>
                  <a:srgbClr val="000000"/>
                </a:solidFill>
                <a:latin typeface="Calibri Light"/>
              </a:rPr>
              <a:t>Reduce</a:t>
            </a: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 a bunch of stack items into a new parent item (on the stack)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98A6DC5-3FD5-4782-BCD2-0D71DA6412AE}" type="slidenum">
              <a:t>13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Parser Actions: Simplified view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3" name="Rectangle 4"/>
          <p:cNvSpPr/>
          <p:nvPr/>
        </p:nvSpPr>
        <p:spPr>
          <a:xfrm>
            <a:off x="7162920" y="3352680"/>
            <a:ext cx="380520" cy="380520"/>
          </a:xfrm>
          <a:prstGeom prst="rect">
            <a:avLst/>
          </a:prstGeom>
          <a:solidFill>
            <a:srgbClr val="ffffff"/>
          </a:solidFill>
          <a:ln>
            <a:solidFill>
              <a:srgbClr val="ffffff">
                <a:lumMod val="65000"/>
              </a:srgb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84" name="Rectangle 6"/>
          <p:cNvSpPr/>
          <p:nvPr/>
        </p:nvSpPr>
        <p:spPr>
          <a:xfrm>
            <a:off x="6400800" y="4191120"/>
            <a:ext cx="380520" cy="380520"/>
          </a:xfrm>
          <a:prstGeom prst="rect">
            <a:avLst/>
          </a:prstGeom>
          <a:solidFill>
            <a:srgbClr val="ffffff"/>
          </a:solidFill>
          <a:ln>
            <a:solidFill>
              <a:srgbClr val="ffffff">
                <a:lumMod val="65000"/>
              </a:srgb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85" name="Rectangle 7"/>
          <p:cNvSpPr/>
          <p:nvPr/>
        </p:nvSpPr>
        <p:spPr>
          <a:xfrm>
            <a:off x="7162920" y="4191120"/>
            <a:ext cx="380520" cy="380520"/>
          </a:xfrm>
          <a:prstGeom prst="rect">
            <a:avLst/>
          </a:prstGeom>
          <a:solidFill>
            <a:srgbClr val="ffffff"/>
          </a:solidFill>
          <a:ln>
            <a:solidFill>
              <a:srgbClr val="ffffff">
                <a:lumMod val="65000"/>
              </a:srgb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+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86" name="Rectangle 8"/>
          <p:cNvSpPr/>
          <p:nvPr/>
        </p:nvSpPr>
        <p:spPr>
          <a:xfrm>
            <a:off x="8001000" y="4191120"/>
            <a:ext cx="380520" cy="380520"/>
          </a:xfrm>
          <a:prstGeom prst="rect">
            <a:avLst/>
          </a:prstGeom>
          <a:solidFill>
            <a:srgbClr val="ffffff"/>
          </a:solidFill>
          <a:ln>
            <a:solidFill>
              <a:srgbClr val="ffffff">
                <a:lumMod val="65000"/>
              </a:srgb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87" name="Rectangle 9"/>
          <p:cNvSpPr/>
          <p:nvPr/>
        </p:nvSpPr>
        <p:spPr>
          <a:xfrm>
            <a:off x="6400800" y="4876920"/>
            <a:ext cx="380520" cy="380520"/>
          </a:xfrm>
          <a:prstGeom prst="rect">
            <a:avLst/>
          </a:prstGeom>
          <a:solidFill>
            <a:srgbClr val="ffffff"/>
          </a:solidFill>
          <a:ln>
            <a:solidFill>
              <a:srgbClr val="ffffff">
                <a:lumMod val="65000"/>
              </a:srgb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88" name="Rectangle 10"/>
          <p:cNvSpPr/>
          <p:nvPr/>
        </p:nvSpPr>
        <p:spPr>
          <a:xfrm>
            <a:off x="6400800" y="5562720"/>
            <a:ext cx="380520" cy="380520"/>
          </a:xfrm>
          <a:prstGeom prst="rect">
            <a:avLst/>
          </a:prstGeom>
          <a:solidFill>
            <a:srgbClr val="ffffff"/>
          </a:solidFill>
          <a:ln>
            <a:solidFill>
              <a:srgbClr val="ffffff">
                <a:lumMod val="65000"/>
              </a:srgb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89" name="Rectangle 11"/>
          <p:cNvSpPr/>
          <p:nvPr/>
        </p:nvSpPr>
        <p:spPr>
          <a:xfrm>
            <a:off x="6400800" y="6324480"/>
            <a:ext cx="380520" cy="380520"/>
          </a:xfrm>
          <a:prstGeom prst="rect">
            <a:avLst/>
          </a:prstGeom>
          <a:solidFill>
            <a:srgbClr val="ffffff"/>
          </a:solidFill>
          <a:ln>
            <a:solidFill>
              <a:srgbClr val="ffffff">
                <a:lumMod val="65000"/>
              </a:srgb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90" name="Rectangle 12"/>
          <p:cNvSpPr/>
          <p:nvPr/>
        </p:nvSpPr>
        <p:spPr>
          <a:xfrm>
            <a:off x="7467480" y="4876920"/>
            <a:ext cx="380520" cy="380520"/>
          </a:xfrm>
          <a:prstGeom prst="rect">
            <a:avLst/>
          </a:prstGeom>
          <a:solidFill>
            <a:srgbClr val="ffffff"/>
          </a:solidFill>
          <a:ln>
            <a:solidFill>
              <a:srgbClr val="ffffff">
                <a:lumMod val="65000"/>
              </a:srgb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91" name="Rectangle 13"/>
          <p:cNvSpPr/>
          <p:nvPr/>
        </p:nvSpPr>
        <p:spPr>
          <a:xfrm>
            <a:off x="8001000" y="4876920"/>
            <a:ext cx="380520" cy="380520"/>
          </a:xfrm>
          <a:prstGeom prst="rect">
            <a:avLst/>
          </a:prstGeom>
          <a:solidFill>
            <a:srgbClr val="ffffff"/>
          </a:solidFill>
          <a:ln>
            <a:solidFill>
              <a:srgbClr val="ffffff">
                <a:lumMod val="65000"/>
              </a:srgb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*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92" name="Rectangle 14"/>
          <p:cNvSpPr/>
          <p:nvPr/>
        </p:nvSpPr>
        <p:spPr>
          <a:xfrm>
            <a:off x="8534520" y="4876920"/>
            <a:ext cx="380520" cy="380520"/>
          </a:xfrm>
          <a:prstGeom prst="rect">
            <a:avLst/>
          </a:prstGeom>
          <a:solidFill>
            <a:srgbClr val="ffffff"/>
          </a:solidFill>
          <a:ln>
            <a:solidFill>
              <a:srgbClr val="ffffff">
                <a:lumMod val="65000"/>
              </a:srgb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93" name="Rectangle 15"/>
          <p:cNvSpPr/>
          <p:nvPr/>
        </p:nvSpPr>
        <p:spPr>
          <a:xfrm>
            <a:off x="8534520" y="5562720"/>
            <a:ext cx="380520" cy="380520"/>
          </a:xfrm>
          <a:prstGeom prst="rect">
            <a:avLst/>
          </a:prstGeom>
          <a:solidFill>
            <a:srgbClr val="ffffff"/>
          </a:solidFill>
          <a:ln>
            <a:solidFill>
              <a:srgbClr val="ffffff">
                <a:lumMod val="65000"/>
              </a:srgb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94" name="Rectangle 16"/>
          <p:cNvSpPr/>
          <p:nvPr/>
        </p:nvSpPr>
        <p:spPr>
          <a:xfrm>
            <a:off x="7467480" y="5562720"/>
            <a:ext cx="380520" cy="380520"/>
          </a:xfrm>
          <a:prstGeom prst="rect">
            <a:avLst/>
          </a:prstGeom>
          <a:solidFill>
            <a:srgbClr val="ffffff"/>
          </a:solidFill>
          <a:ln>
            <a:solidFill>
              <a:srgbClr val="ffffff">
                <a:lumMod val="65000"/>
              </a:srgb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95" name="Rectangle 17"/>
          <p:cNvSpPr/>
          <p:nvPr/>
        </p:nvSpPr>
        <p:spPr>
          <a:xfrm>
            <a:off x="7467480" y="6324480"/>
            <a:ext cx="380520" cy="380520"/>
          </a:xfrm>
          <a:prstGeom prst="rect">
            <a:avLst/>
          </a:prstGeom>
          <a:solidFill>
            <a:srgbClr val="ffffff"/>
          </a:solidFill>
          <a:ln>
            <a:solidFill>
              <a:srgbClr val="ffffff">
                <a:lumMod val="65000"/>
              </a:srgb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96" name="Straight Arrow Connector 18"/>
          <p:cNvSpPr/>
          <p:nvPr/>
        </p:nvSpPr>
        <p:spPr>
          <a:xfrm flipH="1">
            <a:off x="6591240" y="3733920"/>
            <a:ext cx="761760" cy="456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rgbClr val="ffffff"/>
          </a:solidFill>
          <a:ln>
            <a:solidFill>
              <a:srgbClr val="ffffff">
                <a:lumMod val="65000"/>
              </a:srgbClr>
            </a:solidFill>
            <a:round/>
            <a:tailEnd len="med" type="arrow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97" name="Straight Arrow Connector 20"/>
          <p:cNvSpPr/>
          <p:nvPr/>
        </p:nvSpPr>
        <p:spPr>
          <a:xfrm>
            <a:off x="7353360" y="3733920"/>
            <a:ext cx="360" cy="456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rgbClr val="ffffff"/>
          </a:solidFill>
          <a:ln>
            <a:solidFill>
              <a:srgbClr val="ffffff">
                <a:lumMod val="65000"/>
              </a:srgbClr>
            </a:solidFill>
            <a:round/>
            <a:tailEnd len="med" type="arrow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98" name="Straight Arrow Connector 22"/>
          <p:cNvSpPr/>
          <p:nvPr/>
        </p:nvSpPr>
        <p:spPr>
          <a:xfrm>
            <a:off x="7353360" y="3733920"/>
            <a:ext cx="837720" cy="456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rgbClr val="ffffff"/>
          </a:solidFill>
          <a:ln>
            <a:solidFill>
              <a:srgbClr val="ffffff">
                <a:lumMod val="65000"/>
              </a:srgbClr>
            </a:solidFill>
            <a:round/>
            <a:tailEnd len="med" type="arrow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99" name="Straight Arrow Connector 24"/>
          <p:cNvSpPr/>
          <p:nvPr/>
        </p:nvSpPr>
        <p:spPr>
          <a:xfrm>
            <a:off x="6591240" y="4572000"/>
            <a:ext cx="360" cy="304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rgbClr val="ffffff"/>
          </a:solidFill>
          <a:ln>
            <a:solidFill>
              <a:srgbClr val="ffffff">
                <a:lumMod val="65000"/>
              </a:srgbClr>
            </a:solidFill>
            <a:round/>
            <a:tailEnd len="med" type="arrow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00" name="Straight Arrow Connector 26"/>
          <p:cNvSpPr/>
          <p:nvPr/>
        </p:nvSpPr>
        <p:spPr>
          <a:xfrm>
            <a:off x="6591240" y="5257800"/>
            <a:ext cx="360" cy="304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rgbClr val="ffffff"/>
          </a:solidFill>
          <a:ln>
            <a:solidFill>
              <a:srgbClr val="ffffff">
                <a:lumMod val="65000"/>
              </a:srgbClr>
            </a:solidFill>
            <a:round/>
            <a:tailEnd len="med" type="arrow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01" name="Straight Arrow Connector 28"/>
          <p:cNvSpPr/>
          <p:nvPr/>
        </p:nvSpPr>
        <p:spPr>
          <a:xfrm>
            <a:off x="6591240" y="5943600"/>
            <a:ext cx="360" cy="380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rgbClr val="ffffff"/>
          </a:solidFill>
          <a:ln>
            <a:solidFill>
              <a:srgbClr val="ffffff">
                <a:lumMod val="65000"/>
              </a:srgbClr>
            </a:solidFill>
            <a:round/>
            <a:tailEnd len="med" type="arrow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02" name="Straight Arrow Connector 30"/>
          <p:cNvSpPr/>
          <p:nvPr/>
        </p:nvSpPr>
        <p:spPr>
          <a:xfrm flipH="1">
            <a:off x="7657560" y="4572000"/>
            <a:ext cx="533160" cy="304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rgbClr val="ffffff"/>
          </a:solidFill>
          <a:ln>
            <a:solidFill>
              <a:srgbClr val="ffffff">
                <a:lumMod val="65000"/>
              </a:srgbClr>
            </a:solidFill>
            <a:round/>
            <a:tailEnd len="med" type="arrow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03" name="Straight Arrow Connector 32"/>
          <p:cNvSpPr/>
          <p:nvPr/>
        </p:nvSpPr>
        <p:spPr>
          <a:xfrm>
            <a:off x="8191440" y="4572000"/>
            <a:ext cx="360" cy="304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rgbClr val="ffffff"/>
          </a:solidFill>
          <a:ln>
            <a:solidFill>
              <a:srgbClr val="ffffff">
                <a:lumMod val="65000"/>
              </a:srgbClr>
            </a:solidFill>
            <a:round/>
            <a:tailEnd len="med" type="arrow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04" name="Straight Arrow Connector 34"/>
          <p:cNvSpPr/>
          <p:nvPr/>
        </p:nvSpPr>
        <p:spPr>
          <a:xfrm>
            <a:off x="8191440" y="4572000"/>
            <a:ext cx="533160" cy="304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rgbClr val="ffffff"/>
          </a:solidFill>
          <a:ln>
            <a:solidFill>
              <a:srgbClr val="ffffff">
                <a:lumMod val="65000"/>
              </a:srgbClr>
            </a:solidFill>
            <a:round/>
            <a:tailEnd len="med" type="arrow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05" name="Straight Arrow Connector 36"/>
          <p:cNvSpPr/>
          <p:nvPr/>
        </p:nvSpPr>
        <p:spPr>
          <a:xfrm>
            <a:off x="7658280" y="5257800"/>
            <a:ext cx="360" cy="304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rgbClr val="ffffff"/>
          </a:solidFill>
          <a:ln>
            <a:solidFill>
              <a:srgbClr val="ffffff">
                <a:lumMod val="65000"/>
              </a:srgbClr>
            </a:solidFill>
            <a:round/>
            <a:tailEnd len="med" type="arrow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06" name="Straight Arrow Connector 38"/>
          <p:cNvSpPr/>
          <p:nvPr/>
        </p:nvSpPr>
        <p:spPr>
          <a:xfrm>
            <a:off x="7658280" y="5943600"/>
            <a:ext cx="360" cy="380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rgbClr val="ffffff"/>
          </a:solidFill>
          <a:ln>
            <a:solidFill>
              <a:srgbClr val="ffffff">
                <a:lumMod val="65000"/>
              </a:srgbClr>
            </a:solidFill>
            <a:round/>
            <a:tailEnd len="med" type="arrow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07" name="Straight Arrow Connector 40"/>
          <p:cNvSpPr/>
          <p:nvPr/>
        </p:nvSpPr>
        <p:spPr>
          <a:xfrm>
            <a:off x="8724960" y="5257800"/>
            <a:ext cx="360" cy="304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rgbClr val="ffffff"/>
          </a:solidFill>
          <a:ln>
            <a:solidFill>
              <a:srgbClr val="ffffff">
                <a:lumMod val="65000"/>
              </a:srgbClr>
            </a:solidFill>
            <a:round/>
            <a:tailEnd len="med" type="arrow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08" name="TextBox 41"/>
          <p:cNvSpPr/>
          <p:nvPr/>
        </p:nvSpPr>
        <p:spPr>
          <a:xfrm>
            <a:off x="1528200" y="1523880"/>
            <a:ext cx="6868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Input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09" name="Rectangle 48"/>
          <p:cNvSpPr/>
          <p:nvPr/>
        </p:nvSpPr>
        <p:spPr>
          <a:xfrm>
            <a:off x="1685160" y="2945160"/>
            <a:ext cx="1325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+ id * id EOF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10" name="Rectangle 49"/>
          <p:cNvSpPr/>
          <p:nvPr/>
        </p:nvSpPr>
        <p:spPr>
          <a:xfrm>
            <a:off x="1685160" y="2598480"/>
            <a:ext cx="1325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+ id * id EOF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11" name="Rectangle 50"/>
          <p:cNvSpPr/>
          <p:nvPr/>
        </p:nvSpPr>
        <p:spPr>
          <a:xfrm>
            <a:off x="1685160" y="2251800"/>
            <a:ext cx="1325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+ id * id EOF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12" name="Rectangle 51"/>
          <p:cNvSpPr/>
          <p:nvPr/>
        </p:nvSpPr>
        <p:spPr>
          <a:xfrm>
            <a:off x="1459080" y="1905120"/>
            <a:ext cx="15498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id + id * id EOF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13" name="TextBox 89"/>
          <p:cNvSpPr/>
          <p:nvPr/>
        </p:nvSpPr>
        <p:spPr>
          <a:xfrm>
            <a:off x="3509280" y="1523880"/>
            <a:ext cx="7952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Action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14" name="Rectangle 115"/>
          <p:cNvSpPr/>
          <p:nvPr/>
        </p:nvSpPr>
        <p:spPr>
          <a:xfrm>
            <a:off x="1852200" y="3638520"/>
            <a:ext cx="1159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id * id EOF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15" name="Rectangle 116"/>
          <p:cNvSpPr/>
          <p:nvPr/>
        </p:nvSpPr>
        <p:spPr>
          <a:xfrm>
            <a:off x="1685160" y="3291840"/>
            <a:ext cx="1325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+ id * id EOF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16" name="Rectangle 117"/>
          <p:cNvSpPr/>
          <p:nvPr/>
        </p:nvSpPr>
        <p:spPr>
          <a:xfrm>
            <a:off x="2077920" y="3985200"/>
            <a:ext cx="9356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* id EOF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17" name="Rectangle 118"/>
          <p:cNvSpPr/>
          <p:nvPr/>
        </p:nvSpPr>
        <p:spPr>
          <a:xfrm>
            <a:off x="2077920" y="4332240"/>
            <a:ext cx="9356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* id EOF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18" name="Rectangle 119"/>
          <p:cNvSpPr/>
          <p:nvPr/>
        </p:nvSpPr>
        <p:spPr>
          <a:xfrm>
            <a:off x="2077920" y="4678920"/>
            <a:ext cx="9356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* id EOF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19" name="Rectangle 120"/>
          <p:cNvSpPr/>
          <p:nvPr/>
        </p:nvSpPr>
        <p:spPr>
          <a:xfrm>
            <a:off x="2245320" y="5025600"/>
            <a:ext cx="7693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id EOF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20" name="Rectangle 121"/>
          <p:cNvSpPr/>
          <p:nvPr/>
        </p:nvSpPr>
        <p:spPr>
          <a:xfrm>
            <a:off x="2471040" y="5372280"/>
            <a:ext cx="5454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EOF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21" name="Rectangle 122"/>
          <p:cNvSpPr/>
          <p:nvPr/>
        </p:nvSpPr>
        <p:spPr>
          <a:xfrm>
            <a:off x="2471040" y="5718960"/>
            <a:ext cx="5454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EOF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22" name="Rectangle 123"/>
          <p:cNvSpPr/>
          <p:nvPr/>
        </p:nvSpPr>
        <p:spPr>
          <a:xfrm>
            <a:off x="2471040" y="6065640"/>
            <a:ext cx="5454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EOF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23" name="Rectangle 124"/>
          <p:cNvSpPr/>
          <p:nvPr/>
        </p:nvSpPr>
        <p:spPr>
          <a:xfrm>
            <a:off x="2471040" y="6412320"/>
            <a:ext cx="5454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EOF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24" name="Rectangle 125"/>
          <p:cNvSpPr/>
          <p:nvPr/>
        </p:nvSpPr>
        <p:spPr>
          <a:xfrm>
            <a:off x="3471480" y="1905120"/>
            <a:ext cx="8928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shift(id)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25" name="Rectangle 126"/>
          <p:cNvSpPr/>
          <p:nvPr/>
        </p:nvSpPr>
        <p:spPr>
          <a:xfrm>
            <a:off x="3445200" y="2209680"/>
            <a:ext cx="18561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reduce by F ⟶ 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26" name="Rectangle 127"/>
          <p:cNvSpPr/>
          <p:nvPr/>
        </p:nvSpPr>
        <p:spPr>
          <a:xfrm>
            <a:off x="3444840" y="2526120"/>
            <a:ext cx="17949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reduce by T ⟶ F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27" name="Rectangle 128"/>
          <p:cNvSpPr/>
          <p:nvPr/>
        </p:nvSpPr>
        <p:spPr>
          <a:xfrm>
            <a:off x="3444840" y="2907360"/>
            <a:ext cx="1801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reduce by E ⟶ 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28" name="Rectangle 130"/>
          <p:cNvSpPr/>
          <p:nvPr/>
        </p:nvSpPr>
        <p:spPr>
          <a:xfrm>
            <a:off x="3469320" y="3276720"/>
            <a:ext cx="749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shift +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29" name="Rectangle 131"/>
          <p:cNvSpPr/>
          <p:nvPr/>
        </p:nvSpPr>
        <p:spPr>
          <a:xfrm>
            <a:off x="3470040" y="3623400"/>
            <a:ext cx="8074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shift 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30" name="Rectangle 132"/>
          <p:cNvSpPr/>
          <p:nvPr/>
        </p:nvSpPr>
        <p:spPr>
          <a:xfrm>
            <a:off x="3445200" y="3970080"/>
            <a:ext cx="18561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reduce by F ⟶ 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31" name="Rectangle 133"/>
          <p:cNvSpPr/>
          <p:nvPr/>
        </p:nvSpPr>
        <p:spPr>
          <a:xfrm>
            <a:off x="3444840" y="4286160"/>
            <a:ext cx="17949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reduce by T ⟶ F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32" name="Rectangle 134"/>
          <p:cNvSpPr/>
          <p:nvPr/>
        </p:nvSpPr>
        <p:spPr>
          <a:xfrm>
            <a:off x="3469320" y="4678920"/>
            <a:ext cx="749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shift *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33" name="Rectangle 135"/>
          <p:cNvSpPr/>
          <p:nvPr/>
        </p:nvSpPr>
        <p:spPr>
          <a:xfrm>
            <a:off x="3470040" y="4983480"/>
            <a:ext cx="8074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shift 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34" name="Rectangle 136"/>
          <p:cNvSpPr/>
          <p:nvPr/>
        </p:nvSpPr>
        <p:spPr>
          <a:xfrm>
            <a:off x="3445200" y="5352840"/>
            <a:ext cx="18561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reduce by F ⟶ 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35" name="Rectangle 137"/>
          <p:cNvSpPr/>
          <p:nvPr/>
        </p:nvSpPr>
        <p:spPr>
          <a:xfrm>
            <a:off x="3446640" y="5669280"/>
            <a:ext cx="21243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reduce by T ⟶ T * F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36" name="Rectangle 138"/>
          <p:cNvSpPr/>
          <p:nvPr/>
        </p:nvSpPr>
        <p:spPr>
          <a:xfrm>
            <a:off x="3447000" y="6050520"/>
            <a:ext cx="21304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reduce by E ⟶ E + 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37" name="Rectangle 139"/>
          <p:cNvSpPr/>
          <p:nvPr/>
        </p:nvSpPr>
        <p:spPr>
          <a:xfrm>
            <a:off x="3467160" y="6412320"/>
            <a:ext cx="7923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accept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38" name="TextBox 140"/>
          <p:cNvSpPr/>
          <p:nvPr/>
        </p:nvSpPr>
        <p:spPr>
          <a:xfrm>
            <a:off x="469080" y="1523880"/>
            <a:ext cx="6854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Stack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39" name="Rectangle 141"/>
          <p:cNvSpPr/>
          <p:nvPr/>
        </p:nvSpPr>
        <p:spPr>
          <a:xfrm>
            <a:off x="905400" y="2945160"/>
            <a:ext cx="2923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40" name="Rectangle 142"/>
          <p:cNvSpPr/>
          <p:nvPr/>
        </p:nvSpPr>
        <p:spPr>
          <a:xfrm>
            <a:off x="911520" y="2598480"/>
            <a:ext cx="2862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41" name="Rectangle 143"/>
          <p:cNvSpPr/>
          <p:nvPr/>
        </p:nvSpPr>
        <p:spPr>
          <a:xfrm>
            <a:off x="834480" y="2251800"/>
            <a:ext cx="3531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42" name="Rectangle 144"/>
          <p:cNvSpPr/>
          <p:nvPr/>
        </p:nvSpPr>
        <p:spPr>
          <a:xfrm>
            <a:off x="722160" y="3638520"/>
            <a:ext cx="4582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 +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43" name="Rectangle 145"/>
          <p:cNvSpPr/>
          <p:nvPr/>
        </p:nvSpPr>
        <p:spPr>
          <a:xfrm>
            <a:off x="905400" y="3291840"/>
            <a:ext cx="2923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44" name="Rectangle 146"/>
          <p:cNvSpPr/>
          <p:nvPr/>
        </p:nvSpPr>
        <p:spPr>
          <a:xfrm>
            <a:off x="464040" y="3985200"/>
            <a:ext cx="682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 + 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45" name="Rectangle 147"/>
          <p:cNvSpPr/>
          <p:nvPr/>
        </p:nvSpPr>
        <p:spPr>
          <a:xfrm>
            <a:off x="532440" y="4332240"/>
            <a:ext cx="615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 + F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46" name="Rectangle 148"/>
          <p:cNvSpPr/>
          <p:nvPr/>
        </p:nvSpPr>
        <p:spPr>
          <a:xfrm>
            <a:off x="526320" y="4678920"/>
            <a:ext cx="6213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 + 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47" name="Rectangle 149"/>
          <p:cNvSpPr/>
          <p:nvPr/>
        </p:nvSpPr>
        <p:spPr>
          <a:xfrm>
            <a:off x="358560" y="5025600"/>
            <a:ext cx="7876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 + T *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48" name="Rectangle 150"/>
          <p:cNvSpPr/>
          <p:nvPr/>
        </p:nvSpPr>
        <p:spPr>
          <a:xfrm>
            <a:off x="133200" y="5372280"/>
            <a:ext cx="1011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 + T * 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49" name="Rectangle 151"/>
          <p:cNvSpPr/>
          <p:nvPr/>
        </p:nvSpPr>
        <p:spPr>
          <a:xfrm>
            <a:off x="218880" y="5718960"/>
            <a:ext cx="9446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 + T * F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50" name="Rectangle 152"/>
          <p:cNvSpPr/>
          <p:nvPr/>
        </p:nvSpPr>
        <p:spPr>
          <a:xfrm>
            <a:off x="544320" y="6065640"/>
            <a:ext cx="6213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 + 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51" name="Rectangle 153"/>
          <p:cNvSpPr/>
          <p:nvPr/>
        </p:nvSpPr>
        <p:spPr>
          <a:xfrm>
            <a:off x="848160" y="6412320"/>
            <a:ext cx="2923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C0BAB1F-5325-4DD0-81C1-C4B933466687}" type="slidenum">
              <a:t>14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45" dur="indefinite" restart="never" nodeType="tmRoot">
          <p:childTnLst>
            <p:seq>
              <p:cTn id="346" dur="indefinite" nodeType="mainSeq">
                <p:childTnLst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>
                      <p:stCondLst>
                        <p:cond delay="indefinite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>
                      <p:stCondLst>
                        <p:cond delay="indefinite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Stack Items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3000"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Note that the previous slide was called “simplified”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Stack elements are representative of symbols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Actually known as items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2" marL="682560" indent="-1713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39996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Indicate a production and a position within the production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marL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682560" indent="-1713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39996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Means 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3" marL="912960" indent="-2300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  <a:tabLst>
                <a:tab algn="l" pos="39996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we are in a production of X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3" marL="912960" indent="-2300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  <a:tabLst>
                <a:tab algn="l" pos="39996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We believe we’ve parsed (arbitrary) symbol string α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3" marL="912960" indent="-2300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  <a:tabLst>
                <a:tab algn="l" pos="39996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We could handle a production of B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3" marL="912960" indent="-2300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  <a:tabLst>
                <a:tab algn="l" pos="39996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After that we’ll have β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marL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54" name="Rectangle 19"/>
          <p:cNvSpPr/>
          <p:nvPr/>
        </p:nvSpPr>
        <p:spPr>
          <a:xfrm>
            <a:off x="3982320" y="3886200"/>
            <a:ext cx="13712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X ⟶ α . B β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F0E5791-A6B2-4FFC-8BD2-7F04A99776CA}" type="slidenum">
              <a:t>15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Stack Item Examples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Example 1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i="1" lang="en-US" sz="28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0" i="1" lang="en-US" sz="2800" spc="-1" strike="noStrike">
                <a:solidFill>
                  <a:srgbClr val="000000"/>
                </a:solidFill>
                <a:latin typeface="Calibri Light"/>
              </a:rPr>
              <a:t>PList</a:t>
            </a: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 → </a:t>
            </a:r>
            <a:r>
              <a:rPr b="1" lang="en-US" sz="2800" spc="-1" strike="noStrike">
                <a:solidFill>
                  <a:srgbClr val="000000"/>
                </a:solidFill>
                <a:latin typeface="Calibri Light"/>
              </a:rPr>
              <a:t>(</a:t>
            </a: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 . IDList </a:t>
            </a:r>
            <a:r>
              <a:rPr b="1" lang="en-US" sz="2800" spc="-1" strike="noStrike">
                <a:solidFill>
                  <a:srgbClr val="000000"/>
                </a:solidFill>
                <a:latin typeface="Calibri Light"/>
              </a:rPr>
              <a:t>)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Example 2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i="1" lang="en-US" sz="28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0" i="1" lang="en-US" sz="2800" spc="-1" strike="noStrike">
                <a:solidFill>
                  <a:srgbClr val="000000"/>
                </a:solidFill>
                <a:latin typeface="Calibri Light"/>
              </a:rPr>
              <a:t>PList</a:t>
            </a: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 → </a:t>
            </a:r>
            <a:r>
              <a:rPr b="1" lang="en-US" sz="2800" spc="-1" strike="noStrike">
                <a:solidFill>
                  <a:srgbClr val="000000"/>
                </a:solidFill>
                <a:latin typeface="Calibri Light"/>
              </a:rPr>
              <a:t>(</a:t>
            </a: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 IDList . </a:t>
            </a:r>
            <a:r>
              <a:rPr b="1" lang="en-US" sz="2800" spc="-1" strike="noStrike">
                <a:solidFill>
                  <a:srgbClr val="000000"/>
                </a:solidFill>
                <a:latin typeface="Calibri Light"/>
              </a:rPr>
              <a:t>)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Example 3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i="1" lang="en-US" sz="28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0" i="1" lang="en-US" sz="2800" spc="-1" strike="noStrike">
                <a:solidFill>
                  <a:srgbClr val="000000"/>
                </a:solidFill>
                <a:latin typeface="Calibri Light"/>
              </a:rPr>
              <a:t>PList</a:t>
            </a: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 → </a:t>
            </a:r>
            <a:r>
              <a:rPr b="1" lang="en-US" sz="2800" spc="-1" strike="noStrike">
                <a:solidFill>
                  <a:srgbClr val="000000"/>
                </a:solidFill>
                <a:latin typeface="Calibri Light"/>
              </a:rPr>
              <a:t>(</a:t>
            </a: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 IDList </a:t>
            </a:r>
            <a:r>
              <a:rPr b="1" lang="en-US" sz="2800" spc="-1" strike="noStrike">
                <a:solidFill>
                  <a:srgbClr val="000000"/>
                </a:solidFill>
                <a:latin typeface="Calibri Light"/>
              </a:rPr>
              <a:t>) .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Example 4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i="1" lang="en-US" sz="28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0" i="1" lang="en-US" sz="2800" spc="-1" strike="noStrike">
                <a:solidFill>
                  <a:srgbClr val="000000"/>
                </a:solidFill>
                <a:latin typeface="Calibri Light"/>
              </a:rPr>
              <a:t>PList</a:t>
            </a: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 → </a:t>
            </a:r>
            <a:r>
              <a:rPr b="1" lang="en-US" sz="2800" spc="-1" strike="noStrike">
                <a:solidFill>
                  <a:srgbClr val="000000"/>
                </a:solidFill>
                <a:latin typeface="Calibri Light"/>
              </a:rPr>
              <a:t>.</a:t>
            </a: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 </a:t>
            </a:r>
            <a:r>
              <a:rPr b="1" lang="en-US" sz="2800" spc="-1" strike="noStrike">
                <a:solidFill>
                  <a:srgbClr val="000000"/>
                </a:solidFill>
                <a:latin typeface="Calibri Light"/>
              </a:rPr>
              <a:t>(</a:t>
            </a: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 IDList </a:t>
            </a:r>
            <a:r>
              <a:rPr b="1" lang="en-US" sz="2800" spc="-1" strike="noStrike">
                <a:solidFill>
                  <a:srgbClr val="000000"/>
                </a:solidFill>
                <a:latin typeface="Calibri Light"/>
              </a:rPr>
              <a:t>)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2A3C605-5E26-4569-B8C6-0994EC4B2A29}" type="slidenum">
              <a:t>16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57" dur="indefinite" restart="never" nodeType="tmRoot">
          <p:childTnLst>
            <p:seq>
              <p:cTn id="458" dur="indefinite" nodeType="mainSeq">
                <p:childTnLst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>
                      <p:stCondLst>
                        <p:cond delay="indefinite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Stack Item State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3430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You may not know exactly which item you are parsing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LR Parsers actually track the set of states that you </a:t>
            </a:r>
            <a:r>
              <a:rPr b="0" i="1" lang="en-US" sz="3200" spc="-1" strike="noStrike">
                <a:solidFill>
                  <a:srgbClr val="000000"/>
                </a:solidFill>
                <a:latin typeface="Calibri Light"/>
              </a:rPr>
              <a:t>could</a:t>
            </a: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 have been in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59" name="Rectangle 2"/>
          <p:cNvSpPr/>
          <p:nvPr/>
        </p:nvSpPr>
        <p:spPr>
          <a:xfrm>
            <a:off x="5791320" y="1523880"/>
            <a:ext cx="2666520" cy="200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Grammar snippet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 →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A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A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→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B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C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B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→ D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C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→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D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→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60" name="Rectangle 5"/>
          <p:cNvSpPr/>
          <p:nvPr/>
        </p:nvSpPr>
        <p:spPr>
          <a:xfrm>
            <a:off x="5105520" y="4267080"/>
            <a:ext cx="396216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{S → . </a:t>
            </a:r>
            <a:r>
              <a:rPr b="0" i="1" lang="en-US" sz="2400" spc="-1" strike="noStrike">
                <a:solidFill>
                  <a:srgbClr val="000000"/>
                </a:solidFill>
                <a:latin typeface="Calibri"/>
              </a:rPr>
              <a:t>A, A 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→ . </a:t>
            </a:r>
            <a:r>
              <a:rPr b="0" i="1" lang="en-US" sz="2400" spc="-1" strike="noStrike">
                <a:solidFill>
                  <a:srgbClr val="000000"/>
                </a:solidFill>
                <a:latin typeface="Calibri"/>
              </a:rPr>
              <a:t>B, A 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→ . </a:t>
            </a:r>
            <a:r>
              <a:rPr b="0" i="1" lang="en-US" sz="2400" spc="-1" strike="noStrike">
                <a:solidFill>
                  <a:srgbClr val="000000"/>
                </a:solidFill>
                <a:latin typeface="Calibri"/>
              </a:rPr>
              <a:t>C, …}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19E414B-A26F-48C8-9429-4FADCEDEEA0F}" type="slidenum">
              <a:t>17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83" dur="indefinite" restart="never" nodeType="tmRoot">
          <p:childTnLst>
            <p:seq>
              <p:cTn id="484" dur="indefinite" nodeType="mainSeq">
                <p:childTnLst>
                  <p:par>
                    <p:cTn id="485" fill="hold">
                      <p:stCondLst>
                        <p:cond delay="indefinite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3" fill="hold">
                      <p:stCondLst>
                        <p:cond delay="indefinite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Rectangle 11"/>
          <p:cNvSpPr/>
          <p:nvPr/>
        </p:nvSpPr>
        <p:spPr>
          <a:xfrm>
            <a:off x="762120" y="3018600"/>
            <a:ext cx="2051640" cy="146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Grammar G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S' →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PList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PList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→ (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→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→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6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LR Parser FSM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363" name="Group 45"/>
          <p:cNvGrpSpPr/>
          <p:nvPr/>
        </p:nvGrpSpPr>
        <p:grpSpPr>
          <a:xfrm>
            <a:off x="3581280" y="1459440"/>
            <a:ext cx="2133360" cy="990000"/>
            <a:chOff x="3581280" y="1459440"/>
            <a:chExt cx="2133360" cy="990000"/>
          </a:xfrm>
        </p:grpSpPr>
        <p:sp>
          <p:nvSpPr>
            <p:cNvPr id="364" name="Rounded Rectangle 47"/>
            <p:cNvSpPr/>
            <p:nvPr/>
          </p:nvSpPr>
          <p:spPr>
            <a:xfrm>
              <a:off x="3733920" y="1611720"/>
              <a:ext cx="1980720" cy="8377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S’ → .</a:t>
              </a: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 PList</a:t>
              </a:r>
              <a:endParaRPr b="0" lang="en-US" sz="18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.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(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)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365" name="Oval 48"/>
            <p:cNvSpPr/>
            <p:nvPr/>
          </p:nvSpPr>
          <p:spPr>
            <a:xfrm>
              <a:off x="3581280" y="145944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0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366" name="Group 55"/>
          <p:cNvGrpSpPr/>
          <p:nvPr/>
        </p:nvGrpSpPr>
        <p:grpSpPr>
          <a:xfrm>
            <a:off x="6477120" y="1317960"/>
            <a:ext cx="1599840" cy="902880"/>
            <a:chOff x="6477120" y="1317960"/>
            <a:chExt cx="1599840" cy="902880"/>
          </a:xfrm>
        </p:grpSpPr>
        <p:sp>
          <p:nvSpPr>
            <p:cNvPr id="367" name="Rounded Rectangle 56"/>
            <p:cNvSpPr/>
            <p:nvPr/>
          </p:nvSpPr>
          <p:spPr>
            <a:xfrm>
              <a:off x="6629400" y="1611720"/>
              <a:ext cx="1447560" cy="6091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S’ → </a:t>
              </a: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 .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368" name="Oval 62"/>
            <p:cNvSpPr/>
            <p:nvPr/>
          </p:nvSpPr>
          <p:spPr>
            <a:xfrm>
              <a:off x="6477120" y="131796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1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369" name="Group 63"/>
          <p:cNvGrpSpPr/>
          <p:nvPr/>
        </p:nvGrpSpPr>
        <p:grpSpPr>
          <a:xfrm>
            <a:off x="3429000" y="2831040"/>
            <a:ext cx="2361960" cy="1523880"/>
            <a:chOff x="3429000" y="2831040"/>
            <a:chExt cx="2361960" cy="1523880"/>
          </a:xfrm>
        </p:grpSpPr>
        <p:sp>
          <p:nvSpPr>
            <p:cNvPr id="370" name="Rounded Rectangle 64"/>
            <p:cNvSpPr/>
            <p:nvPr/>
          </p:nvSpPr>
          <p:spPr>
            <a:xfrm>
              <a:off x="3657600" y="3135960"/>
              <a:ext cx="2133360" cy="121896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(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.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)</a:t>
              </a:r>
              <a:endParaRPr b="0" lang="en-US" sz="1800" spc="-1" strike="noStrike">
                <a:latin typeface="Arial"/>
              </a:endParaRPr>
            </a:p>
            <a:p>
              <a:pPr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.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</a:t>
              </a:r>
              <a:endParaRPr b="0" lang="en-US" sz="1800" spc="-1" strike="noStrike">
                <a:latin typeface="Arial"/>
              </a:endParaRPr>
            </a:p>
            <a:p>
              <a:pPr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.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371" name="Oval 65"/>
            <p:cNvSpPr/>
            <p:nvPr/>
          </p:nvSpPr>
          <p:spPr>
            <a:xfrm>
              <a:off x="3429000" y="283104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2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372" name="Group 66"/>
          <p:cNvGrpSpPr/>
          <p:nvPr/>
        </p:nvGrpSpPr>
        <p:grpSpPr>
          <a:xfrm>
            <a:off x="3733920" y="4648320"/>
            <a:ext cx="1752120" cy="913680"/>
            <a:chOff x="3733920" y="4648320"/>
            <a:chExt cx="1752120" cy="913680"/>
          </a:xfrm>
        </p:grpSpPr>
        <p:sp>
          <p:nvSpPr>
            <p:cNvPr id="373" name="Rounded Rectangle 67"/>
            <p:cNvSpPr/>
            <p:nvPr/>
          </p:nvSpPr>
          <p:spPr>
            <a:xfrm>
              <a:off x="3962520" y="4952880"/>
              <a:ext cx="1523520" cy="6091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 .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374" name="Oval 68"/>
            <p:cNvSpPr/>
            <p:nvPr/>
          </p:nvSpPr>
          <p:spPr>
            <a:xfrm>
              <a:off x="3733920" y="464832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4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375" name="Group 69"/>
          <p:cNvGrpSpPr/>
          <p:nvPr/>
        </p:nvGrpSpPr>
        <p:grpSpPr>
          <a:xfrm>
            <a:off x="6477120" y="3352680"/>
            <a:ext cx="2361960" cy="1131840"/>
            <a:chOff x="6477120" y="3352680"/>
            <a:chExt cx="2361960" cy="1131840"/>
          </a:xfrm>
        </p:grpSpPr>
        <p:sp>
          <p:nvSpPr>
            <p:cNvPr id="376" name="Rounded Rectangle 70"/>
            <p:cNvSpPr/>
            <p:nvPr/>
          </p:nvSpPr>
          <p:spPr>
            <a:xfrm>
              <a:off x="6705720" y="3646800"/>
              <a:ext cx="2133360" cy="8377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PList’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(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IDList .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)</a:t>
              </a:r>
              <a:endParaRPr b="0" lang="en-US" sz="1800" spc="-1" strike="noStrike">
                <a:latin typeface="Arial"/>
              </a:endParaRPr>
            </a:p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IDList .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377" name="Oval 71"/>
            <p:cNvSpPr/>
            <p:nvPr/>
          </p:nvSpPr>
          <p:spPr>
            <a:xfrm>
              <a:off x="6477120" y="335268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3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378" name="Group 72"/>
          <p:cNvGrpSpPr/>
          <p:nvPr/>
        </p:nvGrpSpPr>
        <p:grpSpPr>
          <a:xfrm>
            <a:off x="6477120" y="4561200"/>
            <a:ext cx="2361960" cy="837720"/>
            <a:chOff x="6477120" y="4561200"/>
            <a:chExt cx="2361960" cy="837720"/>
          </a:xfrm>
        </p:grpSpPr>
        <p:sp>
          <p:nvSpPr>
            <p:cNvPr id="379" name="Rounded Rectangle 73"/>
            <p:cNvSpPr/>
            <p:nvPr/>
          </p:nvSpPr>
          <p:spPr>
            <a:xfrm>
              <a:off x="6705720" y="4865760"/>
              <a:ext cx="2133360" cy="53316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 .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380" name="Oval 74"/>
            <p:cNvSpPr/>
            <p:nvPr/>
          </p:nvSpPr>
          <p:spPr>
            <a:xfrm>
              <a:off x="6477120" y="456120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6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381" name="Straight Arrow Connector 75"/>
          <p:cNvSpPr/>
          <p:nvPr/>
        </p:nvSpPr>
        <p:spPr>
          <a:xfrm flipV="1">
            <a:off x="5715000" y="1915920"/>
            <a:ext cx="914040" cy="114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382" name="Rectangle 76"/>
          <p:cNvSpPr/>
          <p:nvPr/>
        </p:nvSpPr>
        <p:spPr>
          <a:xfrm>
            <a:off x="5770080" y="1535760"/>
            <a:ext cx="6094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PList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83" name="Straight Arrow Connector 77"/>
          <p:cNvSpPr/>
          <p:nvPr/>
        </p:nvSpPr>
        <p:spPr>
          <a:xfrm>
            <a:off x="4724280" y="2450160"/>
            <a:ext cx="360" cy="685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384" name="Rectangle 78"/>
          <p:cNvSpPr/>
          <p:nvPr/>
        </p:nvSpPr>
        <p:spPr>
          <a:xfrm>
            <a:off x="4870080" y="2602440"/>
            <a:ext cx="252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(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85" name="Straight Arrow Connector 79"/>
          <p:cNvSpPr/>
          <p:nvPr/>
        </p:nvSpPr>
        <p:spPr>
          <a:xfrm>
            <a:off x="4724280" y="4354920"/>
            <a:ext cx="360" cy="597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386" name="Rectangle 80"/>
          <p:cNvSpPr/>
          <p:nvPr/>
        </p:nvSpPr>
        <p:spPr>
          <a:xfrm>
            <a:off x="4802760" y="4507560"/>
            <a:ext cx="3592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87" name="Straight Arrow Connector 81"/>
          <p:cNvSpPr/>
          <p:nvPr/>
        </p:nvSpPr>
        <p:spPr>
          <a:xfrm>
            <a:off x="5791320" y="3745440"/>
            <a:ext cx="914040" cy="320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388" name="Rectangle 82"/>
          <p:cNvSpPr/>
          <p:nvPr/>
        </p:nvSpPr>
        <p:spPr>
          <a:xfrm rot="1608600">
            <a:off x="5838840" y="3425760"/>
            <a:ext cx="690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389" name="Group 83"/>
          <p:cNvGrpSpPr/>
          <p:nvPr/>
        </p:nvGrpSpPr>
        <p:grpSpPr>
          <a:xfrm>
            <a:off x="6553080" y="2396520"/>
            <a:ext cx="2213640" cy="891360"/>
            <a:chOff x="6553080" y="2396520"/>
            <a:chExt cx="2213640" cy="891360"/>
          </a:xfrm>
        </p:grpSpPr>
        <p:sp>
          <p:nvSpPr>
            <p:cNvPr id="390" name="Rounded Rectangle 84"/>
            <p:cNvSpPr/>
            <p:nvPr/>
          </p:nvSpPr>
          <p:spPr>
            <a:xfrm>
              <a:off x="6786000" y="2690280"/>
              <a:ext cx="1980720" cy="597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(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) .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391" name="Oval 85"/>
            <p:cNvSpPr/>
            <p:nvPr/>
          </p:nvSpPr>
          <p:spPr>
            <a:xfrm>
              <a:off x="6553080" y="239652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5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392" name="Straight Arrow Connector 86"/>
          <p:cNvSpPr/>
          <p:nvPr/>
        </p:nvSpPr>
        <p:spPr>
          <a:xfrm flipV="1">
            <a:off x="7772400" y="3287520"/>
            <a:ext cx="3960" cy="358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393" name="Straight Arrow Connector 87"/>
          <p:cNvSpPr/>
          <p:nvPr/>
        </p:nvSpPr>
        <p:spPr>
          <a:xfrm>
            <a:off x="7772400" y="4484880"/>
            <a:ext cx="360" cy="380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394" name="Rectangle 88"/>
          <p:cNvSpPr/>
          <p:nvPr/>
        </p:nvSpPr>
        <p:spPr>
          <a:xfrm>
            <a:off x="8050680" y="3277440"/>
            <a:ext cx="252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95" name="Rectangle 89"/>
          <p:cNvSpPr/>
          <p:nvPr/>
        </p:nvSpPr>
        <p:spPr>
          <a:xfrm>
            <a:off x="7926840" y="4484880"/>
            <a:ext cx="3592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703F4F8-1219-463B-B086-68F9908E3740}" type="slidenum">
              <a:t>18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01" dur="indefinite" restart="never" nodeType="tmRoot">
          <p:childTnLst>
            <p:seq>
              <p:cTn id="502" dur="indefinite" nodeType="mainSeq">
                <p:childTnLst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>
                      <p:stCondLst>
                        <p:cond delay="indefinite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1" fill="hold">
                      <p:stCondLst>
                        <p:cond delay="indefinite"/>
                      </p:stCondLst>
                      <p:childTnLst>
                        <p:par>
                          <p:cTn id="512" fill="hold">
                            <p:stCondLst>
                              <p:cond delay="0"/>
                            </p:stCondLst>
                            <p:childTnLst>
                              <p:par>
                                <p:cTn id="5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7" fill="hold">
                      <p:stCondLst>
                        <p:cond delay="indefinite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7" fill="hold">
                      <p:stCondLst>
                        <p:cond delay="indefinite"/>
                      </p:stCondLst>
                      <p:childTnLst>
                        <p:par>
                          <p:cTn id="528" fill="hold">
                            <p:stCondLst>
                              <p:cond delay="0"/>
                            </p:stCondLst>
                            <p:childTnLst>
                              <p:par>
                                <p:cTn id="5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1" fill="hold">
                      <p:stCondLst>
                        <p:cond delay="indefinite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7" fill="hold">
                      <p:stCondLst>
                        <p:cond delay="indefinite"/>
                      </p:stCondLst>
                      <p:childTnLst>
                        <p:par>
                          <p:cTn id="538" fill="hold">
                            <p:stCondLst>
                              <p:cond delay="0"/>
                            </p:stCondLst>
                            <p:childTnLst>
                              <p:par>
                                <p:cTn id="5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3" fill="hold">
                      <p:stCondLst>
                        <p:cond delay="indefinite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7" fill="hold">
                      <p:stCondLst>
                        <p:cond delay="indefinite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1" fill="hold">
                      <p:stCondLst>
                        <p:cond delay="indefinite"/>
                      </p:stCondLst>
                      <p:childTnLst>
                        <p:par>
                          <p:cTn id="552" fill="hold">
                            <p:stCondLst>
                              <p:cond delay="0"/>
                            </p:stCondLst>
                            <p:childTnLst>
                              <p:par>
                                <p:cTn id="5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9" fill="hold">
                      <p:stCondLst>
                        <p:cond delay="indefinite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Oval 23"/>
          <p:cNvSpPr/>
          <p:nvPr/>
        </p:nvSpPr>
        <p:spPr>
          <a:xfrm>
            <a:off x="304920" y="163440"/>
            <a:ext cx="533160" cy="522000"/>
          </a:xfrm>
          <a:prstGeom prst="ellipse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I</a:t>
            </a:r>
            <a:r>
              <a:rPr b="0" lang="en-US" sz="1800" spc="-1" strike="noStrike" baseline="-25000">
                <a:solidFill>
                  <a:srgbClr val="ffffff"/>
                </a:solidFill>
                <a:latin typeface="Calibri"/>
              </a:rPr>
              <a:t>0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97" name="Oval 26"/>
          <p:cNvSpPr/>
          <p:nvPr/>
        </p:nvSpPr>
        <p:spPr>
          <a:xfrm>
            <a:off x="1752480" y="163440"/>
            <a:ext cx="533160" cy="522000"/>
          </a:xfrm>
          <a:prstGeom prst="ellipse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I</a:t>
            </a:r>
            <a:r>
              <a:rPr b="0" lang="en-US" sz="1800" spc="-1" strike="noStrike" baseline="-25000">
                <a:solidFill>
                  <a:srgbClr val="ffffff"/>
                </a:solidFill>
                <a:latin typeface="Calibri"/>
              </a:rPr>
              <a:t>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98" name="Oval 29"/>
          <p:cNvSpPr/>
          <p:nvPr/>
        </p:nvSpPr>
        <p:spPr>
          <a:xfrm>
            <a:off x="228600" y="1066680"/>
            <a:ext cx="533160" cy="522000"/>
          </a:xfrm>
          <a:prstGeom prst="ellipse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I</a:t>
            </a:r>
            <a:r>
              <a:rPr b="0" lang="en-US" sz="1800" spc="-1" strike="noStrike" baseline="-25000">
                <a:solidFill>
                  <a:srgbClr val="ffffff"/>
                </a:solidFill>
                <a:latin typeface="Calibri"/>
              </a:rPr>
              <a:t>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99" name="Oval 32"/>
          <p:cNvSpPr/>
          <p:nvPr/>
        </p:nvSpPr>
        <p:spPr>
          <a:xfrm>
            <a:off x="228600" y="1992240"/>
            <a:ext cx="533160" cy="522000"/>
          </a:xfrm>
          <a:prstGeom prst="ellipse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I</a:t>
            </a:r>
            <a:r>
              <a:rPr b="0" lang="en-US" sz="1800" spc="-1" strike="noStrike" baseline="-25000">
                <a:solidFill>
                  <a:srgbClr val="ffffff"/>
                </a:solidFill>
                <a:latin typeface="Calibri"/>
              </a:rPr>
              <a:t>4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00" name="Oval 35"/>
          <p:cNvSpPr/>
          <p:nvPr/>
        </p:nvSpPr>
        <p:spPr>
          <a:xfrm>
            <a:off x="1676520" y="1828800"/>
            <a:ext cx="533160" cy="522000"/>
          </a:xfrm>
          <a:prstGeom prst="ellipse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I</a:t>
            </a:r>
            <a:r>
              <a:rPr b="0" lang="en-US" sz="1800" spc="-1" strike="noStrike" baseline="-25000">
                <a:solidFill>
                  <a:srgbClr val="ffffff"/>
                </a:solidFill>
                <a:latin typeface="Calibri"/>
              </a:rPr>
              <a:t>3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01" name="Oval 38"/>
          <p:cNvSpPr/>
          <p:nvPr/>
        </p:nvSpPr>
        <p:spPr>
          <a:xfrm>
            <a:off x="1676520" y="2666880"/>
            <a:ext cx="533160" cy="522000"/>
          </a:xfrm>
          <a:prstGeom prst="ellipse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I</a:t>
            </a:r>
            <a:r>
              <a:rPr b="0" lang="en-US" sz="1800" spc="-1" strike="noStrike" baseline="-25000">
                <a:solidFill>
                  <a:srgbClr val="ffffff"/>
                </a:solidFill>
                <a:latin typeface="Calibri"/>
              </a:rPr>
              <a:t>6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02" name="Straight Arrow Connector 39"/>
          <p:cNvSpPr/>
          <p:nvPr/>
        </p:nvSpPr>
        <p:spPr>
          <a:xfrm flipV="1">
            <a:off x="838080" y="456120"/>
            <a:ext cx="914040" cy="21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403" name="Rectangle 40"/>
          <p:cNvSpPr/>
          <p:nvPr/>
        </p:nvSpPr>
        <p:spPr>
          <a:xfrm>
            <a:off x="893160" y="76320"/>
            <a:ext cx="6094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PList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04" name="Straight Arrow Connector 41"/>
          <p:cNvSpPr/>
          <p:nvPr/>
        </p:nvSpPr>
        <p:spPr>
          <a:xfrm>
            <a:off x="533520" y="641880"/>
            <a:ext cx="360" cy="424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405" name="Rectangle 42"/>
          <p:cNvSpPr/>
          <p:nvPr/>
        </p:nvSpPr>
        <p:spPr>
          <a:xfrm>
            <a:off x="78120" y="685800"/>
            <a:ext cx="252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(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06" name="Straight Arrow Connector 43"/>
          <p:cNvSpPr/>
          <p:nvPr/>
        </p:nvSpPr>
        <p:spPr>
          <a:xfrm>
            <a:off x="533520" y="1539720"/>
            <a:ext cx="360" cy="441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407" name="Rectangle 44"/>
          <p:cNvSpPr/>
          <p:nvPr/>
        </p:nvSpPr>
        <p:spPr>
          <a:xfrm>
            <a:off x="78480" y="1600200"/>
            <a:ext cx="3592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08" name="Straight Arrow Connector 45"/>
          <p:cNvSpPr/>
          <p:nvPr/>
        </p:nvSpPr>
        <p:spPr>
          <a:xfrm>
            <a:off x="762120" y="1328040"/>
            <a:ext cx="914040" cy="761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409" name="Rectangle 46"/>
          <p:cNvSpPr/>
          <p:nvPr/>
        </p:nvSpPr>
        <p:spPr>
          <a:xfrm rot="2624400">
            <a:off x="952200" y="1281600"/>
            <a:ext cx="690120" cy="36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10" name="Oval 49"/>
          <p:cNvSpPr/>
          <p:nvPr/>
        </p:nvSpPr>
        <p:spPr>
          <a:xfrm>
            <a:off x="1676520" y="914400"/>
            <a:ext cx="533160" cy="522000"/>
          </a:xfrm>
          <a:prstGeom prst="ellipse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I</a:t>
            </a:r>
            <a:r>
              <a:rPr b="0" lang="en-US" sz="1800" spc="-1" strike="noStrike" baseline="-25000">
                <a:solidFill>
                  <a:srgbClr val="ffffff"/>
                </a:solidFill>
                <a:latin typeface="Calibri"/>
              </a:rPr>
              <a:t>5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11" name="Straight Arrow Connector 50"/>
          <p:cNvSpPr/>
          <p:nvPr/>
        </p:nvSpPr>
        <p:spPr>
          <a:xfrm flipV="1">
            <a:off x="1905120" y="1458720"/>
            <a:ext cx="3960" cy="358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412" name="Straight Arrow Connector 51"/>
          <p:cNvSpPr/>
          <p:nvPr/>
        </p:nvSpPr>
        <p:spPr>
          <a:xfrm>
            <a:off x="1943280" y="2351160"/>
            <a:ext cx="360" cy="315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413" name="Rectangle 52"/>
          <p:cNvSpPr/>
          <p:nvPr/>
        </p:nvSpPr>
        <p:spPr>
          <a:xfrm>
            <a:off x="2059200" y="1448640"/>
            <a:ext cx="252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14" name="Rectangle 53"/>
          <p:cNvSpPr/>
          <p:nvPr/>
        </p:nvSpPr>
        <p:spPr>
          <a:xfrm>
            <a:off x="2059560" y="2351160"/>
            <a:ext cx="3592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15" name="TextBox 1"/>
          <p:cNvSpPr/>
          <p:nvPr/>
        </p:nvSpPr>
        <p:spPr>
          <a:xfrm>
            <a:off x="4588560" y="304920"/>
            <a:ext cx="415728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3600" spc="-1" strike="noStrike">
                <a:solidFill>
                  <a:srgbClr val="000000"/>
                </a:solidFill>
                <a:latin typeface="Calibri"/>
              </a:rPr>
              <a:t>Automaton as a table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416" name="Rectangle 2"/>
          <p:cNvSpPr/>
          <p:nvPr/>
        </p:nvSpPr>
        <p:spPr>
          <a:xfrm>
            <a:off x="3809880" y="1143000"/>
            <a:ext cx="5181120" cy="1552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lvl="1" marL="8002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i="1" lang="en-US" sz="2400" spc="-1" strike="noStrike">
                <a:solidFill>
                  <a:srgbClr val="000000"/>
                </a:solidFill>
                <a:latin typeface="Calibri"/>
              </a:rPr>
              <a:t>Shift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 corresponds to taking a terminal edge</a:t>
            </a:r>
            <a:endParaRPr b="0" lang="en-US" sz="2400" spc="-1" strike="noStrike">
              <a:latin typeface="Arial"/>
            </a:endParaRPr>
          </a:p>
          <a:p>
            <a:pPr lvl="1" marL="8002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i="1" lang="en-US" sz="2400" spc="-1" strike="noStrike">
                <a:solidFill>
                  <a:srgbClr val="000000"/>
                </a:solidFill>
                <a:latin typeface="Calibri"/>
              </a:rPr>
              <a:t>Reduce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 corresponds to taking  a nonterminal edge</a:t>
            </a:r>
            <a:endParaRPr b="0" lang="en-US" sz="2400" spc="-1" strike="noStrike">
              <a:latin typeface="Arial"/>
            </a:endParaRPr>
          </a:p>
        </p:txBody>
      </p:sp>
      <p:graphicFrame>
        <p:nvGraphicFramePr>
          <p:cNvPr id="417" name="Table 88"/>
          <p:cNvGraphicFramePr/>
          <p:nvPr/>
        </p:nvGraphicFramePr>
        <p:xfrm>
          <a:off x="380880" y="3657600"/>
          <a:ext cx="3365640" cy="2966400"/>
        </p:xfrm>
        <a:graphic>
          <a:graphicData uri="http://schemas.openxmlformats.org/drawingml/2006/table">
            <a:tbl>
              <a:tblPr/>
              <a:tblGrid>
                <a:gridCol w="673200"/>
                <a:gridCol w="673200"/>
                <a:gridCol w="673200"/>
                <a:gridCol w="673200"/>
                <a:gridCol w="673200"/>
              </a:tblGrid>
              <a:tr h="37080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(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id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eof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  <p:sp>
        <p:nvSpPr>
          <p:cNvPr id="418" name="Rectangle 89"/>
          <p:cNvSpPr/>
          <p:nvPr/>
        </p:nvSpPr>
        <p:spPr>
          <a:xfrm>
            <a:off x="1208160" y="4013280"/>
            <a:ext cx="4539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 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19" name="Rectangle 90"/>
          <p:cNvSpPr/>
          <p:nvPr/>
        </p:nvSpPr>
        <p:spPr>
          <a:xfrm>
            <a:off x="2514240" y="4724280"/>
            <a:ext cx="4539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 4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20" name="Rectangle 91"/>
          <p:cNvSpPr/>
          <p:nvPr/>
        </p:nvSpPr>
        <p:spPr>
          <a:xfrm>
            <a:off x="2517480" y="5117040"/>
            <a:ext cx="4539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 6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21" name="Rectangle 92"/>
          <p:cNvSpPr/>
          <p:nvPr/>
        </p:nvSpPr>
        <p:spPr>
          <a:xfrm>
            <a:off x="1908000" y="5105520"/>
            <a:ext cx="4539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 5</a:t>
            </a:r>
            <a:endParaRPr b="0" lang="en-US" sz="1800" spc="-1" strike="noStrike">
              <a:latin typeface="Arial"/>
            </a:endParaRPr>
          </a:p>
        </p:txBody>
      </p:sp>
      <p:graphicFrame>
        <p:nvGraphicFramePr>
          <p:cNvPr id="422" name="Table 9"/>
          <p:cNvGraphicFramePr/>
          <p:nvPr/>
        </p:nvGraphicFramePr>
        <p:xfrm>
          <a:off x="3787200" y="3662640"/>
          <a:ext cx="1569600" cy="2966400"/>
        </p:xfrm>
        <a:graphic>
          <a:graphicData uri="http://schemas.openxmlformats.org/drawingml/2006/table">
            <a:tbl>
              <a:tblPr/>
              <a:tblGrid>
                <a:gridCol w="784800"/>
                <a:gridCol w="784800"/>
              </a:tblGrid>
              <a:tr h="37080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i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PList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i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IDList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80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7080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80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7080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80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7080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  <p:sp>
        <p:nvSpPr>
          <p:cNvPr id="423" name="TextBox 10"/>
          <p:cNvSpPr/>
          <p:nvPr/>
        </p:nvSpPr>
        <p:spPr>
          <a:xfrm>
            <a:off x="1757880" y="3276720"/>
            <a:ext cx="13316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Action table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24" name="TextBox 93"/>
          <p:cNvSpPr/>
          <p:nvPr/>
        </p:nvSpPr>
        <p:spPr>
          <a:xfrm>
            <a:off x="3792600" y="3288240"/>
            <a:ext cx="1203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GoTo table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25" name="Oval Callout 3"/>
          <p:cNvSpPr/>
          <p:nvPr/>
        </p:nvSpPr>
        <p:spPr>
          <a:xfrm>
            <a:off x="2819520" y="5638680"/>
            <a:ext cx="1904760" cy="1066320"/>
          </a:xfrm>
          <a:prstGeom prst="wedgeEllipseCallout">
            <a:avLst>
              <a:gd name="adj1" fmla="val -49093"/>
              <a:gd name="adj2" fmla="val -65187"/>
            </a:avLst>
          </a:prstGeom>
          <a:gradFill rotWithShape="0">
            <a:gsLst>
              <a:gs pos="0">
                <a:srgbClr val="2e5f99"/>
              </a:gs>
              <a:gs pos="100000">
                <a:srgbClr val="3c7ac7"/>
              </a:gs>
            </a:gsLst>
            <a:lin ang="16200000"/>
          </a:gradFill>
          <a:ln>
            <a:solidFill>
              <a:srgbClr val="4a7ebb"/>
            </a:solidFill>
            <a:round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Shift and go to state 6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76B7CD9A-7EAC-4902-A160-F2D94522A043}" type="slidenum">
              <a:t>19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67" dur="indefinite" restart="never" nodeType="tmRoot">
          <p:childTnLst>
            <p:seq>
              <p:cTn id="568" dur="indefinite" nodeType="mainSeq">
                <p:childTnLst>
                  <p:par>
                    <p:cTn id="569" fill="hold">
                      <p:stCondLst>
                        <p:cond delay="indefinite"/>
                      </p:stCondLst>
                      <p:childTnLst>
                        <p:par>
                          <p:cTn id="570" fill="hold">
                            <p:stCondLst>
                              <p:cond delay="0"/>
                            </p:stCondLst>
                            <p:childTnLst>
                              <p:par>
                                <p:cTn id="5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3" fill="hold">
                      <p:stCondLst>
                        <p:cond delay="indefinite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7" fill="hold">
                      <p:stCondLst>
                        <p:cond delay="indefinite"/>
                      </p:stCondLst>
                      <p:childTnLst>
                        <p:par>
                          <p:cTn id="578" fill="hold">
                            <p:stCondLst>
                              <p:cond delay="0"/>
                            </p:stCondLst>
                            <p:childTnLst>
                              <p:par>
                                <p:cTn id="5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1" fill="hold">
                      <p:stCondLst>
                        <p:cond delay="indefinite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5" fill="hold">
                      <p:stCondLst>
                        <p:cond delay="indefinite"/>
                      </p:stCondLst>
                      <p:childTnLst>
                        <p:par>
                          <p:cTn id="586" fill="hold">
                            <p:stCondLst>
                              <p:cond delay="0"/>
                            </p:stCondLst>
                            <p:childTnLst>
                              <p:par>
                                <p:cTn id="5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9" fill="hold">
                      <p:stCondLst>
                        <p:cond delay="indefinite"/>
                      </p:stCondLst>
                      <p:childTnLst>
                        <p:par>
                          <p:cTn id="590" fill="hold">
                            <p:stCondLst>
                              <p:cond delay="0"/>
                            </p:stCondLst>
                            <p:childTnLst>
                              <p:par>
                                <p:cTn id="5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3" fill="hold">
                      <p:stCondLst>
                        <p:cond delay="indefinite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Roadmap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Last class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Name analysis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Previous-ish last class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LL(1)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Today’s class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LR Parsing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2" marL="682560" indent="-1713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39996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SLR(1)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A05A426-A92F-43DF-9ADD-A240BC75F601}" type="slidenum">
              <a:t>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6" name="Table 88"/>
          <p:cNvGraphicFramePr/>
          <p:nvPr/>
        </p:nvGraphicFramePr>
        <p:xfrm>
          <a:off x="152280" y="1752480"/>
          <a:ext cx="3365640" cy="2966400"/>
        </p:xfrm>
        <a:graphic>
          <a:graphicData uri="http://schemas.openxmlformats.org/drawingml/2006/table">
            <a:tbl>
              <a:tblPr/>
              <a:tblGrid>
                <a:gridCol w="673200"/>
                <a:gridCol w="673200"/>
                <a:gridCol w="673200"/>
                <a:gridCol w="673200"/>
                <a:gridCol w="673200"/>
              </a:tblGrid>
              <a:tr h="37080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(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id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eof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  <p:sp>
        <p:nvSpPr>
          <p:cNvPr id="427" name="Rectangle 89"/>
          <p:cNvSpPr/>
          <p:nvPr/>
        </p:nvSpPr>
        <p:spPr>
          <a:xfrm>
            <a:off x="979560" y="2108160"/>
            <a:ext cx="4539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 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28" name="Rectangle 90"/>
          <p:cNvSpPr/>
          <p:nvPr/>
        </p:nvSpPr>
        <p:spPr>
          <a:xfrm>
            <a:off x="2285640" y="2907360"/>
            <a:ext cx="4539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 4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29" name="Rectangle 91"/>
          <p:cNvSpPr/>
          <p:nvPr/>
        </p:nvSpPr>
        <p:spPr>
          <a:xfrm>
            <a:off x="2288880" y="3211920"/>
            <a:ext cx="4539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 6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30" name="Rectangle 92"/>
          <p:cNvSpPr/>
          <p:nvPr/>
        </p:nvSpPr>
        <p:spPr>
          <a:xfrm>
            <a:off x="1679400" y="3200400"/>
            <a:ext cx="4539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 5</a:t>
            </a:r>
            <a:endParaRPr b="0" lang="en-US" sz="1800" spc="-1" strike="noStrike">
              <a:latin typeface="Arial"/>
            </a:endParaRPr>
          </a:p>
        </p:txBody>
      </p:sp>
      <p:graphicFrame>
        <p:nvGraphicFramePr>
          <p:cNvPr id="431" name="Table 9"/>
          <p:cNvGraphicFramePr/>
          <p:nvPr/>
        </p:nvGraphicFramePr>
        <p:xfrm>
          <a:off x="3558600" y="1728720"/>
          <a:ext cx="1569600" cy="2966400"/>
        </p:xfrm>
        <a:graphic>
          <a:graphicData uri="http://schemas.openxmlformats.org/drawingml/2006/table">
            <a:tbl>
              <a:tblPr/>
              <a:tblGrid>
                <a:gridCol w="784800"/>
                <a:gridCol w="784800"/>
              </a:tblGrid>
              <a:tr h="37080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i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PList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i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IDList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80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7080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80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7080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80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7080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  <p:sp>
        <p:nvSpPr>
          <p:cNvPr id="432" name="TextBox 10"/>
          <p:cNvSpPr/>
          <p:nvPr/>
        </p:nvSpPr>
        <p:spPr>
          <a:xfrm>
            <a:off x="1529280" y="1371600"/>
            <a:ext cx="13316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Action table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33" name="TextBox 93"/>
          <p:cNvSpPr/>
          <p:nvPr/>
        </p:nvSpPr>
        <p:spPr>
          <a:xfrm>
            <a:off x="3564000" y="1383120"/>
            <a:ext cx="1203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GoTo table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How do we know when to reduce?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5" name="PlaceHolder 2"/>
          <p:cNvSpPr>
            <a:spLocks noGrp="1"/>
          </p:cNvSpPr>
          <p:nvPr>
            <p:ph/>
          </p:nvPr>
        </p:nvSpPr>
        <p:spPr>
          <a:xfrm>
            <a:off x="5181480" y="1600200"/>
            <a:ext cx="3733560" cy="48002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0000"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Only see terminals in the input 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Actually do reduce steps in 2 phases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Action table will tell us when to reduce (and how much)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GoTo will tell us where to… go to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36" name="Rectangle 33"/>
          <p:cNvSpPr/>
          <p:nvPr/>
        </p:nvSpPr>
        <p:spPr>
          <a:xfrm>
            <a:off x="1461600" y="3593160"/>
            <a:ext cx="659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R ❸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37" name="Rectangle 34"/>
          <p:cNvSpPr/>
          <p:nvPr/>
        </p:nvSpPr>
        <p:spPr>
          <a:xfrm>
            <a:off x="2154960" y="3581280"/>
            <a:ext cx="659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R ❸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38" name="Rectangle 36"/>
          <p:cNvSpPr/>
          <p:nvPr/>
        </p:nvSpPr>
        <p:spPr>
          <a:xfrm>
            <a:off x="2823840" y="3974040"/>
            <a:ext cx="659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R ❷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39" name="Rectangle 37"/>
          <p:cNvSpPr/>
          <p:nvPr/>
        </p:nvSpPr>
        <p:spPr>
          <a:xfrm>
            <a:off x="1452240" y="4354920"/>
            <a:ext cx="659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R ❹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40" name="Rectangle 47"/>
          <p:cNvSpPr/>
          <p:nvPr/>
        </p:nvSpPr>
        <p:spPr>
          <a:xfrm>
            <a:off x="2154960" y="4343400"/>
            <a:ext cx="659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R ❹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41" name="Rectangle 48"/>
          <p:cNvSpPr/>
          <p:nvPr/>
        </p:nvSpPr>
        <p:spPr>
          <a:xfrm>
            <a:off x="1405800" y="4999680"/>
            <a:ext cx="2556360" cy="146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Grammar G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❶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S' →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PList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❷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PList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→ (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)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❸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→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❹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→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05C8991-0083-4161-8CD0-7D9AC1BD46FF}" type="slidenum">
              <a:t>20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99" dur="indefinite" restart="never" nodeType="tmRoot">
          <p:childTnLst>
            <p:seq>
              <p:cTn id="600" dur="indefinite" nodeType="mainSeq">
                <p:childTnLst>
                  <p:par>
                    <p:cTn id="601" fill="hold">
                      <p:stCondLst>
                        <p:cond delay="indefinite"/>
                      </p:stCondLst>
                      <p:childTnLst>
                        <p:par>
                          <p:cTn id="602" fill="hold">
                            <p:stCondLst>
                              <p:cond delay="0"/>
                            </p:stCondLst>
                            <p:childTnLst>
                              <p:par>
                                <p:cTn id="6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5" fill="hold">
                      <p:stCondLst>
                        <p:cond delay="indefinite"/>
                      </p:stCondLst>
                      <p:childTnLst>
                        <p:par>
                          <p:cTn id="606" fill="hold">
                            <p:stCondLst>
                              <p:cond delay="0"/>
                            </p:stCondLst>
                            <p:childTnLst>
                              <p:par>
                                <p:cTn id="6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7" fill="hold">
                      <p:stCondLst>
                        <p:cond delay="indefinite"/>
                      </p:stCondLst>
                      <p:childTnLst>
                        <p:par>
                          <p:cTn id="618" fill="hold">
                            <p:stCondLst>
                              <p:cond delay="0"/>
                            </p:stCondLst>
                            <p:childTnLst>
                              <p:par>
                                <p:cTn id="6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1" fill="hold">
                      <p:stCondLst>
                        <p:cond delay="indefinite"/>
                      </p:stCondLst>
                      <p:childTnLst>
                        <p:par>
                          <p:cTn id="622" fill="hold">
                            <p:stCondLst>
                              <p:cond delay="0"/>
                            </p:stCondLst>
                            <p:childTnLst>
                              <p:par>
                                <p:cTn id="6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5" fill="hold">
                      <p:stCondLst>
                        <p:cond delay="indefinite"/>
                      </p:stCondLst>
                      <p:childTnLst>
                        <p:par>
                          <p:cTn id="626" fill="hold">
                            <p:stCondLst>
                              <p:cond delay="0"/>
                            </p:stCondLst>
                            <p:childTnLst>
                              <p:par>
                                <p:cTn id="6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9" fill="hold">
                      <p:stCondLst>
                        <p:cond delay="indefinite"/>
                      </p:stCondLst>
                      <p:childTnLst>
                        <p:par>
                          <p:cTn id="630" fill="hold">
                            <p:stCondLst>
                              <p:cond delay="0"/>
                            </p:stCondLst>
                            <p:childTnLst>
                              <p:par>
                                <p:cTn id="6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2" name="Table 88"/>
          <p:cNvGraphicFramePr/>
          <p:nvPr/>
        </p:nvGraphicFramePr>
        <p:xfrm>
          <a:off x="152280" y="1752480"/>
          <a:ext cx="3365640" cy="2966400"/>
        </p:xfrm>
        <a:graphic>
          <a:graphicData uri="http://schemas.openxmlformats.org/drawingml/2006/table">
            <a:tbl>
              <a:tblPr/>
              <a:tblGrid>
                <a:gridCol w="673200"/>
                <a:gridCol w="673200"/>
                <a:gridCol w="673200"/>
                <a:gridCol w="673200"/>
                <a:gridCol w="673200"/>
              </a:tblGrid>
              <a:tr h="37080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(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id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eof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  <p:sp>
        <p:nvSpPr>
          <p:cNvPr id="443" name="Rectangle 89"/>
          <p:cNvSpPr/>
          <p:nvPr/>
        </p:nvSpPr>
        <p:spPr>
          <a:xfrm>
            <a:off x="979560" y="2108160"/>
            <a:ext cx="4539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 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44" name="Rectangle 90"/>
          <p:cNvSpPr/>
          <p:nvPr/>
        </p:nvSpPr>
        <p:spPr>
          <a:xfrm>
            <a:off x="2285640" y="2907360"/>
            <a:ext cx="4539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 4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45" name="Rectangle 91"/>
          <p:cNvSpPr/>
          <p:nvPr/>
        </p:nvSpPr>
        <p:spPr>
          <a:xfrm>
            <a:off x="2288880" y="3211920"/>
            <a:ext cx="4539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 6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46" name="Rectangle 92"/>
          <p:cNvSpPr/>
          <p:nvPr/>
        </p:nvSpPr>
        <p:spPr>
          <a:xfrm>
            <a:off x="1679400" y="3200400"/>
            <a:ext cx="4539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 5</a:t>
            </a:r>
            <a:endParaRPr b="0" lang="en-US" sz="1800" spc="-1" strike="noStrike">
              <a:latin typeface="Arial"/>
            </a:endParaRPr>
          </a:p>
        </p:txBody>
      </p:sp>
      <p:graphicFrame>
        <p:nvGraphicFramePr>
          <p:cNvPr id="447" name="Table 9"/>
          <p:cNvGraphicFramePr/>
          <p:nvPr/>
        </p:nvGraphicFramePr>
        <p:xfrm>
          <a:off x="3558600" y="1728720"/>
          <a:ext cx="1569600" cy="2966400"/>
        </p:xfrm>
        <a:graphic>
          <a:graphicData uri="http://schemas.openxmlformats.org/drawingml/2006/table">
            <a:tbl>
              <a:tblPr/>
              <a:tblGrid>
                <a:gridCol w="784800"/>
                <a:gridCol w="784800"/>
              </a:tblGrid>
              <a:tr h="37080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i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PList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i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IDList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80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7080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80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7080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80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7080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  <p:sp>
        <p:nvSpPr>
          <p:cNvPr id="448" name="TextBox 10"/>
          <p:cNvSpPr/>
          <p:nvPr/>
        </p:nvSpPr>
        <p:spPr>
          <a:xfrm>
            <a:off x="1529280" y="1371600"/>
            <a:ext cx="13316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Action table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49" name="TextBox 93"/>
          <p:cNvSpPr/>
          <p:nvPr/>
        </p:nvSpPr>
        <p:spPr>
          <a:xfrm>
            <a:off x="3564000" y="1383120"/>
            <a:ext cx="1203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GoTo table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How do we know we’re done?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1" name="PlaceHolder 2"/>
          <p:cNvSpPr>
            <a:spLocks noGrp="1"/>
          </p:cNvSpPr>
          <p:nvPr>
            <p:ph/>
          </p:nvPr>
        </p:nvSpPr>
        <p:spPr>
          <a:xfrm>
            <a:off x="5181480" y="1600200"/>
            <a:ext cx="3733560" cy="48002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Add an accept token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Any other cell is an error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52" name="Rectangle 33"/>
          <p:cNvSpPr/>
          <p:nvPr/>
        </p:nvSpPr>
        <p:spPr>
          <a:xfrm>
            <a:off x="1461600" y="3593160"/>
            <a:ext cx="659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R ❸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53" name="Rectangle 34"/>
          <p:cNvSpPr/>
          <p:nvPr/>
        </p:nvSpPr>
        <p:spPr>
          <a:xfrm>
            <a:off x="2154960" y="3581280"/>
            <a:ext cx="659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R ❸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54" name="Rectangle 36"/>
          <p:cNvSpPr/>
          <p:nvPr/>
        </p:nvSpPr>
        <p:spPr>
          <a:xfrm>
            <a:off x="2840760" y="3974040"/>
            <a:ext cx="659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R ❷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55" name="Rectangle 37"/>
          <p:cNvSpPr/>
          <p:nvPr/>
        </p:nvSpPr>
        <p:spPr>
          <a:xfrm>
            <a:off x="1452240" y="4354920"/>
            <a:ext cx="659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R ❹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56" name="Rectangle 47"/>
          <p:cNvSpPr/>
          <p:nvPr/>
        </p:nvSpPr>
        <p:spPr>
          <a:xfrm>
            <a:off x="2154960" y="4343400"/>
            <a:ext cx="659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R ❹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57" name="Rectangle 48"/>
          <p:cNvSpPr/>
          <p:nvPr/>
        </p:nvSpPr>
        <p:spPr>
          <a:xfrm>
            <a:off x="1405800" y="4999680"/>
            <a:ext cx="2556360" cy="146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Grammar G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❶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S' →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PList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❷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PList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→ (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)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❸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→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❹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→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58" name="Rectangle 18"/>
          <p:cNvSpPr/>
          <p:nvPr/>
        </p:nvSpPr>
        <p:spPr>
          <a:xfrm>
            <a:off x="2973240" y="2474640"/>
            <a:ext cx="3913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Wingdings"/>
              </a:rPr>
              <a:t>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055C0F3-8F5C-4FE0-B5DF-4BF573417F82}" type="slidenum">
              <a:t>21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33" dur="indefinite" restart="never" nodeType="tmRoot">
          <p:childTnLst>
            <p:seq>
              <p:cTn id="634" dur="indefinite" nodeType="mainSeq">
                <p:childTnLst>
                  <p:par>
                    <p:cTn id="635" fill="hold">
                      <p:stCondLst>
                        <p:cond delay="indefinite"/>
                      </p:stCondLst>
                      <p:childTnLst>
                        <p:par>
                          <p:cTn id="636" fill="hold">
                            <p:stCondLst>
                              <p:cond delay="0"/>
                            </p:stCondLst>
                            <p:childTnLst>
                              <p:par>
                                <p:cTn id="6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9" fill="hold">
                      <p:stCondLst>
                        <p:cond delay="indefinite"/>
                      </p:stCondLst>
                      <p:childTnLst>
                        <p:par>
                          <p:cTn id="640" fill="hold">
                            <p:stCondLst>
                              <p:cond delay="0"/>
                            </p:stCondLst>
                            <p:childTnLst>
                              <p:par>
                                <p:cTn id="6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3" fill="hold">
                      <p:stCondLst>
                        <p:cond delay="indefinite"/>
                      </p:stCondLst>
                      <p:childTnLst>
                        <p:par>
                          <p:cTn id="644" fill="hold">
                            <p:stCondLst>
                              <p:cond delay="0"/>
                            </p:stCondLst>
                            <p:childTnLst>
                              <p:par>
                                <p:cTn id="6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Full Parse Table Operation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0" name="Rectangle 19"/>
          <p:cNvSpPr/>
          <p:nvPr/>
        </p:nvSpPr>
        <p:spPr>
          <a:xfrm>
            <a:off x="1295280" y="1371600"/>
            <a:ext cx="7238520" cy="5301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Initialize stack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a = scan()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do forever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t = top-of-stack (state) symbol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switch action[t, a] {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case shift s: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push(s)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a = scan()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case reduce by A → alpha: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for i = 1 to length(alpha) do pop() end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t = top-of-stack symbol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push(goto[t, A])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case accept: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return( SUCCESS 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case error: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call the error handler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return( FAILURE 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end do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D05B56D-1D1E-4E9B-9352-A76DD9819F24}" type="slidenum">
              <a:t>22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PlaceHolder 1"/>
          <p:cNvSpPr>
            <a:spLocks noGrp="1"/>
          </p:cNvSpPr>
          <p:nvPr>
            <p:ph type="title"/>
          </p:nvPr>
        </p:nvSpPr>
        <p:spPr>
          <a:xfrm>
            <a:off x="457200" y="30481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Example Time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B8EBCCE-6FC6-4C08-853C-E69F90FC7EA8}" type="slidenum">
              <a:t>23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PlaceHolder 1"/>
          <p:cNvSpPr>
            <a:spLocks noGrp="1"/>
          </p:cNvSpPr>
          <p:nvPr>
            <p:ph type="sldNum" idx="10"/>
          </p:nvPr>
        </p:nvSpPr>
        <p:spPr>
          <a:xfrm>
            <a:off x="63244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0F6A052-0D0B-4AC6-AAED-97ED51631792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graphicFrame>
        <p:nvGraphicFramePr>
          <p:cNvPr id="463" name="Table 6"/>
          <p:cNvGraphicFramePr/>
          <p:nvPr/>
        </p:nvGraphicFramePr>
        <p:xfrm>
          <a:off x="4467600" y="3814920"/>
          <a:ext cx="4447440" cy="2966400"/>
        </p:xfrm>
        <a:graphic>
          <a:graphicData uri="http://schemas.openxmlformats.org/drawingml/2006/table">
            <a:tbl>
              <a:tblPr/>
              <a:tblGrid>
                <a:gridCol w="348840"/>
                <a:gridCol w="523080"/>
                <a:gridCol w="697680"/>
                <a:gridCol w="697680"/>
                <a:gridCol w="610200"/>
                <a:gridCol w="784800"/>
                <a:gridCol w="785160"/>
              </a:tblGrid>
              <a:tr h="37080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(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id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eof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i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PList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i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IDList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 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 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 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 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 ❸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 ❸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R❷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 ❹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 ❹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  <p:sp>
        <p:nvSpPr>
          <p:cNvPr id="464" name="TextBox 17"/>
          <p:cNvSpPr/>
          <p:nvPr/>
        </p:nvSpPr>
        <p:spPr>
          <a:xfrm>
            <a:off x="6332040" y="914400"/>
            <a:ext cx="14292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( id id id ) eof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65" name="Rectangle 18"/>
          <p:cNvSpPr/>
          <p:nvPr/>
        </p:nvSpPr>
        <p:spPr>
          <a:xfrm>
            <a:off x="304920" y="5867280"/>
            <a:ext cx="533160" cy="45684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[I</a:t>
            </a:r>
            <a:r>
              <a:rPr b="0" lang="en-US" sz="1800" spc="-1" strike="noStrike" baseline="-25000">
                <a:solidFill>
                  <a:srgbClr val="ffffff"/>
                </a:solidFill>
                <a:latin typeface="Calibri"/>
              </a:rPr>
              <a:t>0 </a:t>
            </a: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]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66" name="Rectangle 19"/>
          <p:cNvSpPr/>
          <p:nvPr/>
        </p:nvSpPr>
        <p:spPr>
          <a:xfrm>
            <a:off x="304920" y="5410080"/>
            <a:ext cx="533160" cy="45684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[I</a:t>
            </a:r>
            <a:r>
              <a:rPr b="0" lang="en-US" sz="1800" spc="-1" strike="noStrike" baseline="-25000">
                <a:solidFill>
                  <a:srgbClr val="ffffff"/>
                </a:solidFill>
                <a:latin typeface="Calibri"/>
              </a:rPr>
              <a:t>2</a:t>
            </a: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]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67" name="Rectangle 20"/>
          <p:cNvSpPr/>
          <p:nvPr/>
        </p:nvSpPr>
        <p:spPr>
          <a:xfrm>
            <a:off x="304920" y="4952880"/>
            <a:ext cx="533160" cy="45684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[I</a:t>
            </a:r>
            <a:r>
              <a:rPr b="0" lang="en-US" sz="1800" spc="-1" strike="noStrike" baseline="-25000">
                <a:solidFill>
                  <a:srgbClr val="ffffff"/>
                </a:solidFill>
                <a:latin typeface="Calibri"/>
              </a:rPr>
              <a:t>4</a:t>
            </a: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]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468" name="Group 21"/>
          <p:cNvGrpSpPr/>
          <p:nvPr/>
        </p:nvGrpSpPr>
        <p:grpSpPr>
          <a:xfrm>
            <a:off x="152280" y="65160"/>
            <a:ext cx="2133360" cy="804960"/>
            <a:chOff x="152280" y="65160"/>
            <a:chExt cx="2133360" cy="804960"/>
          </a:xfrm>
        </p:grpSpPr>
        <p:sp>
          <p:nvSpPr>
            <p:cNvPr id="469" name="Rounded Rectangle 22"/>
            <p:cNvSpPr/>
            <p:nvPr/>
          </p:nvSpPr>
          <p:spPr>
            <a:xfrm>
              <a:off x="304920" y="217800"/>
              <a:ext cx="1980720" cy="6523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S’ → .</a:t>
              </a: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 PList</a:t>
              </a:r>
              <a:endParaRPr b="0" lang="en-US" sz="18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.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(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)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470" name="Oval 23"/>
            <p:cNvSpPr/>
            <p:nvPr/>
          </p:nvSpPr>
          <p:spPr>
            <a:xfrm>
              <a:off x="152280" y="6516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0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471" name="Group 24"/>
          <p:cNvGrpSpPr/>
          <p:nvPr/>
        </p:nvGrpSpPr>
        <p:grpSpPr>
          <a:xfrm>
            <a:off x="3048120" y="-76320"/>
            <a:ext cx="1599840" cy="903240"/>
            <a:chOff x="3048120" y="-76320"/>
            <a:chExt cx="1599840" cy="903240"/>
          </a:xfrm>
        </p:grpSpPr>
        <p:sp>
          <p:nvSpPr>
            <p:cNvPr id="472" name="Rounded Rectangle 25"/>
            <p:cNvSpPr/>
            <p:nvPr/>
          </p:nvSpPr>
          <p:spPr>
            <a:xfrm>
              <a:off x="3200400" y="217800"/>
              <a:ext cx="1447560" cy="6091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S’ → </a:t>
              </a: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 .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473" name="Oval 26"/>
            <p:cNvSpPr/>
            <p:nvPr/>
          </p:nvSpPr>
          <p:spPr>
            <a:xfrm>
              <a:off x="3048120" y="-7632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1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474" name="Group 27"/>
          <p:cNvGrpSpPr/>
          <p:nvPr/>
        </p:nvGrpSpPr>
        <p:grpSpPr>
          <a:xfrm>
            <a:off x="0" y="1001520"/>
            <a:ext cx="2361960" cy="1223280"/>
            <a:chOff x="0" y="1001520"/>
            <a:chExt cx="2361960" cy="1223280"/>
          </a:xfrm>
        </p:grpSpPr>
        <p:sp>
          <p:nvSpPr>
            <p:cNvPr id="475" name="Rounded Rectangle 28"/>
            <p:cNvSpPr/>
            <p:nvPr/>
          </p:nvSpPr>
          <p:spPr>
            <a:xfrm>
              <a:off x="228600" y="1295280"/>
              <a:ext cx="2133360" cy="9295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(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.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)</a:t>
              </a:r>
              <a:endParaRPr b="0" lang="en-US" sz="1800" spc="-1" strike="noStrike">
                <a:latin typeface="Arial"/>
              </a:endParaRPr>
            </a:p>
            <a:p>
              <a:pPr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.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</a:t>
              </a:r>
              <a:endParaRPr b="0" lang="en-US" sz="1800" spc="-1" strike="noStrike">
                <a:latin typeface="Arial"/>
              </a:endParaRPr>
            </a:p>
            <a:p>
              <a:pPr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.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476" name="Oval 29"/>
            <p:cNvSpPr/>
            <p:nvPr/>
          </p:nvSpPr>
          <p:spPr>
            <a:xfrm>
              <a:off x="0" y="100152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2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477" name="Group 30"/>
          <p:cNvGrpSpPr/>
          <p:nvPr/>
        </p:nvGrpSpPr>
        <p:grpSpPr>
          <a:xfrm>
            <a:off x="304920" y="2438280"/>
            <a:ext cx="1752120" cy="837720"/>
            <a:chOff x="304920" y="2438280"/>
            <a:chExt cx="1752120" cy="837720"/>
          </a:xfrm>
        </p:grpSpPr>
        <p:sp>
          <p:nvSpPr>
            <p:cNvPr id="478" name="Rounded Rectangle 31"/>
            <p:cNvSpPr/>
            <p:nvPr/>
          </p:nvSpPr>
          <p:spPr>
            <a:xfrm>
              <a:off x="533520" y="2666880"/>
              <a:ext cx="1523520" cy="6091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 .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479" name="Oval 32"/>
            <p:cNvSpPr/>
            <p:nvPr/>
          </p:nvSpPr>
          <p:spPr>
            <a:xfrm>
              <a:off x="304920" y="243828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4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480" name="Group 33"/>
          <p:cNvGrpSpPr/>
          <p:nvPr/>
        </p:nvGrpSpPr>
        <p:grpSpPr>
          <a:xfrm>
            <a:off x="3048120" y="1707480"/>
            <a:ext cx="2361960" cy="1131480"/>
            <a:chOff x="3048120" y="1707480"/>
            <a:chExt cx="2361960" cy="1131480"/>
          </a:xfrm>
        </p:grpSpPr>
        <p:sp>
          <p:nvSpPr>
            <p:cNvPr id="481" name="Rounded Rectangle 34"/>
            <p:cNvSpPr/>
            <p:nvPr/>
          </p:nvSpPr>
          <p:spPr>
            <a:xfrm>
              <a:off x="3276720" y="2001240"/>
              <a:ext cx="2133360" cy="8377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(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IDList .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)</a:t>
              </a:r>
              <a:endParaRPr b="0" lang="en-US" sz="1800" spc="-1" strike="noStrike">
                <a:latin typeface="Arial"/>
              </a:endParaRPr>
            </a:p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IDList .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482" name="Oval 35"/>
            <p:cNvSpPr/>
            <p:nvPr/>
          </p:nvSpPr>
          <p:spPr>
            <a:xfrm>
              <a:off x="3048120" y="170748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3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483" name="Group 36"/>
          <p:cNvGrpSpPr/>
          <p:nvPr/>
        </p:nvGrpSpPr>
        <p:grpSpPr>
          <a:xfrm>
            <a:off x="2286000" y="2915640"/>
            <a:ext cx="2361960" cy="838080"/>
            <a:chOff x="2286000" y="2915640"/>
            <a:chExt cx="2361960" cy="838080"/>
          </a:xfrm>
        </p:grpSpPr>
        <p:sp>
          <p:nvSpPr>
            <p:cNvPr id="484" name="Rounded Rectangle 37"/>
            <p:cNvSpPr/>
            <p:nvPr/>
          </p:nvSpPr>
          <p:spPr>
            <a:xfrm>
              <a:off x="2514600" y="3220560"/>
              <a:ext cx="2133360" cy="53316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 .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485" name="Oval 38"/>
            <p:cNvSpPr/>
            <p:nvPr/>
          </p:nvSpPr>
          <p:spPr>
            <a:xfrm>
              <a:off x="2286000" y="291564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6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486" name="Straight Arrow Connector 39"/>
          <p:cNvSpPr/>
          <p:nvPr/>
        </p:nvSpPr>
        <p:spPr>
          <a:xfrm flipV="1">
            <a:off x="2286000" y="521280"/>
            <a:ext cx="914040" cy="21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487" name="Rectangle 40"/>
          <p:cNvSpPr/>
          <p:nvPr/>
        </p:nvSpPr>
        <p:spPr>
          <a:xfrm>
            <a:off x="2341080" y="141480"/>
            <a:ext cx="6094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PList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88" name="Straight Arrow Connector 41"/>
          <p:cNvSpPr/>
          <p:nvPr/>
        </p:nvSpPr>
        <p:spPr>
          <a:xfrm>
            <a:off x="1295280" y="870480"/>
            <a:ext cx="360" cy="424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489" name="Rectangle 42"/>
          <p:cNvSpPr/>
          <p:nvPr/>
        </p:nvSpPr>
        <p:spPr>
          <a:xfrm>
            <a:off x="1441080" y="914400"/>
            <a:ext cx="252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(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90" name="Straight Arrow Connector 43"/>
          <p:cNvSpPr/>
          <p:nvPr/>
        </p:nvSpPr>
        <p:spPr>
          <a:xfrm>
            <a:off x="1295280" y="2225520"/>
            <a:ext cx="360" cy="441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491" name="Rectangle 44"/>
          <p:cNvSpPr/>
          <p:nvPr/>
        </p:nvSpPr>
        <p:spPr>
          <a:xfrm>
            <a:off x="1373760" y="2286000"/>
            <a:ext cx="3592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92" name="Straight Arrow Connector 45"/>
          <p:cNvSpPr/>
          <p:nvPr/>
        </p:nvSpPr>
        <p:spPr>
          <a:xfrm>
            <a:off x="2362320" y="1760400"/>
            <a:ext cx="914040" cy="659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493" name="Rectangle 46"/>
          <p:cNvSpPr/>
          <p:nvPr/>
        </p:nvSpPr>
        <p:spPr>
          <a:xfrm rot="1608600">
            <a:off x="2409840" y="1509120"/>
            <a:ext cx="690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494" name="Group 47"/>
          <p:cNvGrpSpPr/>
          <p:nvPr/>
        </p:nvGrpSpPr>
        <p:grpSpPr>
          <a:xfrm>
            <a:off x="2971800" y="914400"/>
            <a:ext cx="2365920" cy="728280"/>
            <a:chOff x="2971800" y="914400"/>
            <a:chExt cx="2365920" cy="728280"/>
          </a:xfrm>
        </p:grpSpPr>
        <p:sp>
          <p:nvSpPr>
            <p:cNvPr id="495" name="Rounded Rectangle 48"/>
            <p:cNvSpPr/>
            <p:nvPr/>
          </p:nvSpPr>
          <p:spPr>
            <a:xfrm>
              <a:off x="3357000" y="1045080"/>
              <a:ext cx="1980720" cy="597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(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) .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496" name="Oval 49"/>
            <p:cNvSpPr/>
            <p:nvPr/>
          </p:nvSpPr>
          <p:spPr>
            <a:xfrm>
              <a:off x="2971800" y="91440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5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497" name="Straight Arrow Connector 50"/>
          <p:cNvSpPr/>
          <p:nvPr/>
        </p:nvSpPr>
        <p:spPr>
          <a:xfrm flipV="1">
            <a:off x="4343400" y="1642320"/>
            <a:ext cx="3960" cy="358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498" name="Straight Arrow Connector 51"/>
          <p:cNvSpPr/>
          <p:nvPr/>
        </p:nvSpPr>
        <p:spPr>
          <a:xfrm>
            <a:off x="3581280" y="2839680"/>
            <a:ext cx="360" cy="380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499" name="Rectangle 52"/>
          <p:cNvSpPr/>
          <p:nvPr/>
        </p:nvSpPr>
        <p:spPr>
          <a:xfrm>
            <a:off x="4621680" y="1632240"/>
            <a:ext cx="252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00" name="Rectangle 53"/>
          <p:cNvSpPr/>
          <p:nvPr/>
        </p:nvSpPr>
        <p:spPr>
          <a:xfrm>
            <a:off x="3736080" y="2839680"/>
            <a:ext cx="3592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01" name="Rectangle 61"/>
          <p:cNvSpPr/>
          <p:nvPr/>
        </p:nvSpPr>
        <p:spPr>
          <a:xfrm>
            <a:off x="304920" y="4952880"/>
            <a:ext cx="533160" cy="45684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[I</a:t>
            </a:r>
            <a:r>
              <a:rPr b="0" lang="en-US" sz="1800" spc="-1" strike="noStrike" baseline="-25000">
                <a:solidFill>
                  <a:srgbClr val="ffffff"/>
                </a:solidFill>
                <a:latin typeface="Calibri"/>
              </a:rPr>
              <a:t>3</a:t>
            </a: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]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02" name="Rectangle 62"/>
          <p:cNvSpPr/>
          <p:nvPr/>
        </p:nvSpPr>
        <p:spPr>
          <a:xfrm>
            <a:off x="304920" y="4495680"/>
            <a:ext cx="533160" cy="45684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[I</a:t>
            </a:r>
            <a:r>
              <a:rPr b="0" lang="en-US" sz="1800" spc="-1" strike="noStrike" baseline="-25000">
                <a:solidFill>
                  <a:srgbClr val="ffffff"/>
                </a:solidFill>
                <a:latin typeface="Calibri"/>
              </a:rPr>
              <a:t>6</a:t>
            </a: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]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503" name="Group 65"/>
          <p:cNvGrpSpPr/>
          <p:nvPr/>
        </p:nvGrpSpPr>
        <p:grpSpPr>
          <a:xfrm>
            <a:off x="6026040" y="304920"/>
            <a:ext cx="860760" cy="630720"/>
            <a:chOff x="6026040" y="304920"/>
            <a:chExt cx="860760" cy="630720"/>
          </a:xfrm>
        </p:grpSpPr>
        <p:sp>
          <p:nvSpPr>
            <p:cNvPr id="504" name="Down Arrow 63"/>
            <p:cNvSpPr/>
            <p:nvPr/>
          </p:nvSpPr>
          <p:spPr>
            <a:xfrm>
              <a:off x="6318000" y="609480"/>
              <a:ext cx="270360" cy="32616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05" name="TextBox 64"/>
            <p:cNvSpPr/>
            <p:nvPr/>
          </p:nvSpPr>
          <p:spPr>
            <a:xfrm>
              <a:off x="6026040" y="304920"/>
              <a:ext cx="86076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current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506" name="Group 66"/>
          <p:cNvGrpSpPr/>
          <p:nvPr/>
        </p:nvGrpSpPr>
        <p:grpSpPr>
          <a:xfrm>
            <a:off x="6219000" y="304920"/>
            <a:ext cx="860760" cy="630720"/>
            <a:chOff x="6219000" y="304920"/>
            <a:chExt cx="860760" cy="630720"/>
          </a:xfrm>
        </p:grpSpPr>
        <p:sp>
          <p:nvSpPr>
            <p:cNvPr id="507" name="Down Arrow 67"/>
            <p:cNvSpPr/>
            <p:nvPr/>
          </p:nvSpPr>
          <p:spPr>
            <a:xfrm>
              <a:off x="6511320" y="609480"/>
              <a:ext cx="270360" cy="32616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08" name="TextBox 68"/>
            <p:cNvSpPr/>
            <p:nvPr/>
          </p:nvSpPr>
          <p:spPr>
            <a:xfrm>
              <a:off x="6219000" y="304920"/>
              <a:ext cx="86076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current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509" name="Group 69"/>
          <p:cNvGrpSpPr/>
          <p:nvPr/>
        </p:nvGrpSpPr>
        <p:grpSpPr>
          <a:xfrm>
            <a:off x="6447600" y="304920"/>
            <a:ext cx="860760" cy="630720"/>
            <a:chOff x="6447600" y="304920"/>
            <a:chExt cx="860760" cy="630720"/>
          </a:xfrm>
        </p:grpSpPr>
        <p:sp>
          <p:nvSpPr>
            <p:cNvPr id="510" name="Down Arrow 70"/>
            <p:cNvSpPr/>
            <p:nvPr/>
          </p:nvSpPr>
          <p:spPr>
            <a:xfrm>
              <a:off x="6739920" y="609480"/>
              <a:ext cx="270360" cy="32616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11" name="TextBox 71"/>
            <p:cNvSpPr/>
            <p:nvPr/>
          </p:nvSpPr>
          <p:spPr>
            <a:xfrm>
              <a:off x="6447600" y="304920"/>
              <a:ext cx="86076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current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512" name="Group 72"/>
          <p:cNvGrpSpPr/>
          <p:nvPr/>
        </p:nvGrpSpPr>
        <p:grpSpPr>
          <a:xfrm>
            <a:off x="6676200" y="304920"/>
            <a:ext cx="860760" cy="630720"/>
            <a:chOff x="6676200" y="304920"/>
            <a:chExt cx="860760" cy="630720"/>
          </a:xfrm>
        </p:grpSpPr>
        <p:sp>
          <p:nvSpPr>
            <p:cNvPr id="513" name="Down Arrow 73"/>
            <p:cNvSpPr/>
            <p:nvPr/>
          </p:nvSpPr>
          <p:spPr>
            <a:xfrm>
              <a:off x="6968520" y="609480"/>
              <a:ext cx="270360" cy="32616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14" name="TextBox 74"/>
            <p:cNvSpPr/>
            <p:nvPr/>
          </p:nvSpPr>
          <p:spPr>
            <a:xfrm>
              <a:off x="6676200" y="304920"/>
              <a:ext cx="86076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current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515" name="Rectangle 75"/>
          <p:cNvSpPr/>
          <p:nvPr/>
        </p:nvSpPr>
        <p:spPr>
          <a:xfrm>
            <a:off x="304920" y="4952880"/>
            <a:ext cx="533160" cy="45684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[I</a:t>
            </a:r>
            <a:r>
              <a:rPr b="0" lang="en-US" sz="1800" spc="-1" strike="noStrike" baseline="-25000">
                <a:solidFill>
                  <a:srgbClr val="ffffff"/>
                </a:solidFill>
                <a:latin typeface="Calibri"/>
              </a:rPr>
              <a:t>3</a:t>
            </a: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]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16" name="Rectangle 76"/>
          <p:cNvSpPr/>
          <p:nvPr/>
        </p:nvSpPr>
        <p:spPr>
          <a:xfrm>
            <a:off x="304920" y="4495680"/>
            <a:ext cx="533160" cy="45684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[I</a:t>
            </a:r>
            <a:r>
              <a:rPr b="0" lang="en-US" sz="1800" spc="-1" strike="noStrike" baseline="-25000">
                <a:solidFill>
                  <a:srgbClr val="ffffff"/>
                </a:solidFill>
                <a:latin typeface="Calibri"/>
              </a:rPr>
              <a:t>6</a:t>
            </a: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]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517" name="Group 77"/>
          <p:cNvGrpSpPr/>
          <p:nvPr/>
        </p:nvGrpSpPr>
        <p:grpSpPr>
          <a:xfrm>
            <a:off x="6828840" y="304920"/>
            <a:ext cx="860760" cy="630720"/>
            <a:chOff x="6828840" y="304920"/>
            <a:chExt cx="860760" cy="630720"/>
          </a:xfrm>
        </p:grpSpPr>
        <p:sp>
          <p:nvSpPr>
            <p:cNvPr id="518" name="Down Arrow 78"/>
            <p:cNvSpPr/>
            <p:nvPr/>
          </p:nvSpPr>
          <p:spPr>
            <a:xfrm>
              <a:off x="7120800" y="609480"/>
              <a:ext cx="270360" cy="32616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19" name="TextBox 79"/>
            <p:cNvSpPr/>
            <p:nvPr/>
          </p:nvSpPr>
          <p:spPr>
            <a:xfrm>
              <a:off x="6828840" y="304920"/>
              <a:ext cx="86076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current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520" name="Rectangle 80"/>
          <p:cNvSpPr/>
          <p:nvPr/>
        </p:nvSpPr>
        <p:spPr>
          <a:xfrm>
            <a:off x="304920" y="4952880"/>
            <a:ext cx="533160" cy="45684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[I</a:t>
            </a:r>
            <a:r>
              <a:rPr b="0" lang="en-US" sz="1800" spc="-1" strike="noStrike" baseline="-25000">
                <a:solidFill>
                  <a:srgbClr val="ffffff"/>
                </a:solidFill>
                <a:latin typeface="Calibri"/>
              </a:rPr>
              <a:t>3</a:t>
            </a: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]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521" name="Group 81"/>
          <p:cNvGrpSpPr/>
          <p:nvPr/>
        </p:nvGrpSpPr>
        <p:grpSpPr>
          <a:xfrm>
            <a:off x="7057440" y="283320"/>
            <a:ext cx="860760" cy="630720"/>
            <a:chOff x="7057440" y="283320"/>
            <a:chExt cx="860760" cy="630720"/>
          </a:xfrm>
        </p:grpSpPr>
        <p:sp>
          <p:nvSpPr>
            <p:cNvPr id="522" name="Down Arrow 82"/>
            <p:cNvSpPr/>
            <p:nvPr/>
          </p:nvSpPr>
          <p:spPr>
            <a:xfrm>
              <a:off x="7349400" y="587880"/>
              <a:ext cx="270360" cy="32616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23" name="TextBox 83"/>
            <p:cNvSpPr/>
            <p:nvPr/>
          </p:nvSpPr>
          <p:spPr>
            <a:xfrm>
              <a:off x="7057440" y="283320"/>
              <a:ext cx="86076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current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524" name="Rectangle 84"/>
          <p:cNvSpPr/>
          <p:nvPr/>
        </p:nvSpPr>
        <p:spPr>
          <a:xfrm>
            <a:off x="304920" y="4495680"/>
            <a:ext cx="533160" cy="45684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[I</a:t>
            </a:r>
            <a:r>
              <a:rPr b="0" lang="en-US" sz="1800" spc="-1" strike="noStrike" baseline="-25000">
                <a:solidFill>
                  <a:srgbClr val="ffffff"/>
                </a:solidFill>
                <a:latin typeface="Calibri"/>
              </a:rPr>
              <a:t>5</a:t>
            </a: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]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25" name="Rectangle 85"/>
          <p:cNvSpPr/>
          <p:nvPr/>
        </p:nvSpPr>
        <p:spPr>
          <a:xfrm>
            <a:off x="304920" y="5410080"/>
            <a:ext cx="533160" cy="45684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[I</a:t>
            </a:r>
            <a:r>
              <a:rPr b="0" lang="en-US" sz="1800" spc="-1" strike="noStrike" baseline="-25000">
                <a:solidFill>
                  <a:srgbClr val="ffffff"/>
                </a:solidFill>
                <a:latin typeface="Calibri"/>
              </a:rPr>
              <a:t>1 </a:t>
            </a: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]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26" name="Rectangle 86"/>
          <p:cNvSpPr/>
          <p:nvPr/>
        </p:nvSpPr>
        <p:spPr>
          <a:xfrm>
            <a:off x="6854040" y="4583520"/>
            <a:ext cx="3913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Wingdings"/>
              </a:rPr>
              <a:t>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27" name="Rectangle 87"/>
          <p:cNvSpPr/>
          <p:nvPr/>
        </p:nvSpPr>
        <p:spPr>
          <a:xfrm>
            <a:off x="6054120" y="1752480"/>
            <a:ext cx="2556360" cy="146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Grammar G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❶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S' →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PList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❷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PList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→ (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)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❸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→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❹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→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47" dur="indefinite" restart="never" nodeType="tmRoot">
          <p:childTnLst>
            <p:seq>
              <p:cTn id="648" dur="indefinite" nodeType="mainSeq">
                <p:childTnLst>
                  <p:par>
                    <p:cTn id="649" fill="hold">
                      <p:stCondLst>
                        <p:cond delay="indefinite"/>
                      </p:stCondLst>
                      <p:childTnLst>
                        <p:par>
                          <p:cTn id="650" fill="hold">
                            <p:stCondLst>
                              <p:cond delay="0"/>
                            </p:stCondLst>
                            <p:childTnLst>
                              <p:par>
                                <p:cTn id="6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3" fill="hold">
                      <p:stCondLst>
                        <p:cond delay="indefinite"/>
                      </p:stCondLst>
                      <p:childTnLst>
                        <p:par>
                          <p:cTn id="654" fill="hold">
                            <p:stCondLst>
                              <p:cond delay="0"/>
                            </p:stCondLst>
                            <p:childTnLst>
                              <p:par>
                                <p:cTn id="6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7" fill="hold">
                      <p:stCondLst>
                        <p:cond delay="indefinite"/>
                      </p:stCondLst>
                      <p:childTnLst>
                        <p:par>
                          <p:cTn id="658" fill="hold">
                            <p:stCondLst>
                              <p:cond delay="0"/>
                            </p:stCondLst>
                            <p:childTnLst>
                              <p:par>
                                <p:cTn id="6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1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5" fill="hold">
                      <p:stCondLst>
                        <p:cond delay="indefinite"/>
                      </p:stCondLst>
                      <p:childTnLst>
                        <p:par>
                          <p:cTn id="666" fill="hold">
                            <p:stCondLst>
                              <p:cond delay="0"/>
                            </p:stCondLst>
                            <p:childTnLst>
                              <p:par>
                                <p:cTn id="6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3" fill="hold">
                      <p:stCondLst>
                        <p:cond delay="indefinite"/>
                      </p:stCondLst>
                      <p:childTnLst>
                        <p:par>
                          <p:cTn id="674" fill="hold">
                            <p:stCondLst>
                              <p:cond delay="0"/>
                            </p:stCondLst>
                            <p:childTnLst>
                              <p:par>
                                <p:cTn id="675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7" fill="hold">
                      <p:stCondLst>
                        <p:cond delay="indefinite"/>
                      </p:stCondLst>
                      <p:childTnLst>
                        <p:par>
                          <p:cTn id="678" fill="hold">
                            <p:stCondLst>
                              <p:cond delay="0"/>
                            </p:stCondLst>
                            <p:childTnLst>
                              <p:par>
                                <p:cTn id="6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1" fill="hold">
                      <p:stCondLst>
                        <p:cond delay="indefinite"/>
                      </p:stCondLst>
                      <p:childTnLst>
                        <p:par>
                          <p:cTn id="682" fill="hold">
                            <p:stCondLst>
                              <p:cond delay="0"/>
                            </p:stCondLst>
                            <p:childTnLst>
                              <p:par>
                                <p:cTn id="6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7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9" fill="hold">
                      <p:stCondLst>
                        <p:cond delay="indefinite"/>
                      </p:stCondLst>
                      <p:childTnLst>
                        <p:par>
                          <p:cTn id="690" fill="hold">
                            <p:stCondLst>
                              <p:cond delay="0"/>
                            </p:stCondLst>
                            <p:childTnLst>
                              <p:par>
                                <p:cTn id="691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3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5" fill="hold">
                      <p:stCondLst>
                        <p:cond delay="indefinite"/>
                      </p:stCondLst>
                      <p:childTnLst>
                        <p:par>
                          <p:cTn id="696" fill="hold">
                            <p:stCondLst>
                              <p:cond delay="0"/>
                            </p:stCondLst>
                            <p:childTnLst>
                              <p:par>
                                <p:cTn id="6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9" fill="hold">
                      <p:stCondLst>
                        <p:cond delay="indefinite"/>
                      </p:stCondLst>
                      <p:childTnLst>
                        <p:par>
                          <p:cTn id="700" fill="hold">
                            <p:stCondLst>
                              <p:cond delay="0"/>
                            </p:stCondLst>
                            <p:childTnLst>
                              <p:par>
                                <p:cTn id="7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5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7" fill="hold">
                      <p:stCondLst>
                        <p:cond delay="indefinite"/>
                      </p:stCondLst>
                      <p:childTnLst>
                        <p:par>
                          <p:cTn id="708" fill="hold">
                            <p:stCondLst>
                              <p:cond delay="0"/>
                            </p:stCondLst>
                            <p:childTnLst>
                              <p:par>
                                <p:cTn id="709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1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3" fill="hold">
                      <p:stCondLst>
                        <p:cond delay="indefinite"/>
                      </p:stCondLst>
                      <p:childTnLst>
                        <p:par>
                          <p:cTn id="714" fill="hold">
                            <p:stCondLst>
                              <p:cond delay="0"/>
                            </p:stCondLst>
                            <p:childTnLst>
                              <p:par>
                                <p:cTn id="7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7" fill="hold">
                      <p:stCondLst>
                        <p:cond delay="indefinite"/>
                      </p:stCondLst>
                      <p:childTnLst>
                        <p:par>
                          <p:cTn id="718" fill="hold">
                            <p:stCondLst>
                              <p:cond delay="0"/>
                            </p:stCondLst>
                            <p:childTnLst>
                              <p:par>
                                <p:cTn id="7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3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5" fill="hold">
                      <p:stCondLst>
                        <p:cond delay="indefinite"/>
                      </p:stCondLst>
                      <p:childTnLst>
                        <p:par>
                          <p:cTn id="726" fill="hold">
                            <p:stCondLst>
                              <p:cond delay="0"/>
                            </p:stCondLst>
                            <p:childTnLst>
                              <p:par>
                                <p:cTn id="727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9" fill="hold">
                      <p:stCondLst>
                        <p:cond delay="indefinite"/>
                      </p:stCondLst>
                      <p:childTnLst>
                        <p:par>
                          <p:cTn id="730" fill="hold">
                            <p:stCondLst>
                              <p:cond delay="0"/>
                            </p:stCondLst>
                            <p:childTnLst>
                              <p:par>
                                <p:cTn id="731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3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5" fill="hold">
                      <p:stCondLst>
                        <p:cond delay="indefinite"/>
                      </p:stCondLst>
                      <p:childTnLst>
                        <p:par>
                          <p:cTn id="736" fill="hold">
                            <p:stCondLst>
                              <p:cond delay="0"/>
                            </p:stCondLst>
                            <p:childTnLst>
                              <p:par>
                                <p:cTn id="7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77000"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Seems that LR Parser works great </a:t>
            </a:r>
            <a:br>
              <a:rPr sz="4400"/>
            </a:b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What could possible go wrong?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6AE1999-2B6C-4415-A26E-D782254BF68A}" type="slidenum">
              <a:t>25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LR Parser State Explosion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3430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Tracking sets of states can cause the size of the FSM to blow up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The SLR and LALR variants exist to combat this explosion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Slight modification to item and table form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31" name="AutoShape 4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32" name="Picture 7" descr=""/>
          <p:cNvPicPr/>
          <p:nvPr/>
        </p:nvPicPr>
        <p:blipFill>
          <a:blip r:embed="rId1"/>
          <a:stretch/>
        </p:blipFill>
        <p:spPr>
          <a:xfrm>
            <a:off x="4890960" y="1371600"/>
            <a:ext cx="4024080" cy="482868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6BA47F9-1B45-4E88-A8B2-2D86149A71CF}" type="slidenum">
              <a:t>26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39" dur="indefinite" restart="never" nodeType="tmRoot">
          <p:childTnLst>
            <p:seq>
              <p:cTn id="740" dur="indefinite" nodeType="mainSeq">
                <p:childTnLst>
                  <p:par>
                    <p:cTn id="741" fill="hold">
                      <p:stCondLst>
                        <p:cond delay="indefinite"/>
                      </p:stCondLst>
                      <p:childTnLst>
                        <p:par>
                          <p:cTn id="742" fill="hold">
                            <p:stCondLst>
                              <p:cond delay="0"/>
                            </p:stCondLst>
                            <p:childTnLst>
                              <p:par>
                                <p:cTn id="7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5" fill="hold">
                      <p:stCondLst>
                        <p:cond delay="indefinite"/>
                      </p:stCondLst>
                      <p:childTnLst>
                        <p:par>
                          <p:cTn id="746" fill="hold">
                            <p:stCondLst>
                              <p:cond delay="0"/>
                            </p:stCondLst>
                            <p:childTnLst>
                              <p:par>
                                <p:cTn id="7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9" fill="hold">
                      <p:stCondLst>
                        <p:cond delay="indefinite"/>
                      </p:stCondLst>
                      <p:childTnLst>
                        <p:par>
                          <p:cTn id="750" fill="hold">
                            <p:stCondLst>
                              <p:cond delay="0"/>
                            </p:stCondLst>
                            <p:childTnLst>
                              <p:par>
                                <p:cTn id="7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Building the SLR Automaton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Uses 2 sets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Closure(I)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2" marL="682560" indent="-1713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39996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What is the set of items we could be in?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682560" indent="-1713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39996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Given I: what is the set of items that could be mistaken for I (reflexive)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Goto(s,X)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2" marL="682560" indent="-1713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39996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If we are in state I, where might we be after parsing X?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Vaguely reminiscent of FIRST and FOLLOW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35" name="AutoShape 4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F032001-A3BE-4AD1-BAFB-6FBF7651ED40}" type="slidenum">
              <a:t>27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53" dur="indefinite" restart="never" nodeType="tmRoot">
          <p:childTnLst>
            <p:seq>
              <p:cTn id="754" dur="indefinite" nodeType="mainSeq">
                <p:childTnLst>
                  <p:par>
                    <p:cTn id="755" fill="hold">
                      <p:stCondLst>
                        <p:cond delay="indefinite"/>
                      </p:stCondLst>
                      <p:childTnLst>
                        <p:par>
                          <p:cTn id="756" fill="hold">
                            <p:stCondLst>
                              <p:cond delay="0"/>
                            </p:stCondLst>
                            <p:childTnLst>
                              <p:par>
                                <p:cTn id="7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9" fill="hold">
                      <p:stCondLst>
                        <p:cond delay="indefinite"/>
                      </p:stCondLst>
                      <p:childTnLst>
                        <p:par>
                          <p:cTn id="760" fill="hold">
                            <p:stCondLst>
                              <p:cond delay="0"/>
                            </p:stCondLst>
                            <p:childTnLst>
                              <p:par>
                                <p:cTn id="7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7" fill="hold">
                      <p:stCondLst>
                        <p:cond delay="indefinite"/>
                      </p:stCondLst>
                      <p:childTnLst>
                        <p:par>
                          <p:cTn id="768" fill="hold">
                            <p:stCondLst>
                              <p:cond delay="0"/>
                            </p:stCondLst>
                            <p:childTnLst>
                              <p:par>
                                <p:cTn id="7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3" fill="hold">
                      <p:stCondLst>
                        <p:cond delay="indefinite"/>
                      </p:stCondLst>
                      <p:childTnLst>
                        <p:par>
                          <p:cTn id="774" fill="hold">
                            <p:stCondLst>
                              <p:cond delay="0"/>
                            </p:stCondLst>
                            <p:childTnLst>
                              <p:par>
                                <p:cTn id="7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Closure Sets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Put I itself into Closure(I)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While there exists an item in Closure(I) of form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X ⟶ α . B β 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such that there is a production B ⟶ γ</a:t>
            </a: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	</a:t>
            </a:r>
            <a:br>
              <a:rPr sz="3200"/>
            </a:b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and B ⟶ . γ is not in Closure(I)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add B ⟶ . γ to Closure(I)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D74D2FF-B1B0-4B03-A81D-C5A599707857}" type="slidenum">
              <a:t>28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GoTo Sets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Goto(I, X) = </a:t>
            </a:r>
            <a:br>
              <a:rPr sz="3200"/>
            </a:b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Closure({ A ⟶ α X . </a:t>
            </a:r>
            <a:r>
              <a:rPr b="0" lang="el-GR" sz="3200" spc="-1" strike="noStrike">
                <a:solidFill>
                  <a:srgbClr val="000000"/>
                </a:solidFill>
                <a:latin typeface="Calibri Light"/>
              </a:rPr>
              <a:t>Β</a:t>
            </a: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 | A ⟶ α . X β is in I })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072F46D-5501-4DD2-BA34-44E0995E9209}" type="slidenum">
              <a:t>29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Lecture Outline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Bottom-Up parsing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Talk about the language class / theory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Describe the state that it keeps / intuition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Show how it works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Show how it is built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865016F-4F6C-40BA-93E5-F89E23AA4DE9}" type="slidenum">
              <a:t>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0" name="Group 21"/>
          <p:cNvGrpSpPr/>
          <p:nvPr/>
        </p:nvGrpSpPr>
        <p:grpSpPr>
          <a:xfrm>
            <a:off x="152280" y="304920"/>
            <a:ext cx="2133360" cy="990000"/>
            <a:chOff x="152280" y="304920"/>
            <a:chExt cx="2133360" cy="990000"/>
          </a:xfrm>
        </p:grpSpPr>
        <p:sp>
          <p:nvSpPr>
            <p:cNvPr id="541" name="Rounded Rectangle 4"/>
            <p:cNvSpPr/>
            <p:nvPr/>
          </p:nvSpPr>
          <p:spPr>
            <a:xfrm>
              <a:off x="304920" y="457200"/>
              <a:ext cx="1980720" cy="8377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S’ → .</a:t>
              </a: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 PList</a:t>
              </a:r>
              <a:endParaRPr b="0" lang="en-US" sz="18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.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(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)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542" name="Oval 5"/>
            <p:cNvSpPr/>
            <p:nvPr/>
          </p:nvSpPr>
          <p:spPr>
            <a:xfrm>
              <a:off x="152280" y="30492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0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543" name="Group 22"/>
          <p:cNvGrpSpPr/>
          <p:nvPr/>
        </p:nvGrpSpPr>
        <p:grpSpPr>
          <a:xfrm>
            <a:off x="3048120" y="163440"/>
            <a:ext cx="1599840" cy="902880"/>
            <a:chOff x="3048120" y="163440"/>
            <a:chExt cx="1599840" cy="902880"/>
          </a:xfrm>
        </p:grpSpPr>
        <p:sp>
          <p:nvSpPr>
            <p:cNvPr id="544" name="Rounded Rectangle 7"/>
            <p:cNvSpPr/>
            <p:nvPr/>
          </p:nvSpPr>
          <p:spPr>
            <a:xfrm>
              <a:off x="3200400" y="457200"/>
              <a:ext cx="1447560" cy="6091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S’ → </a:t>
              </a: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 .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545" name="Oval 8"/>
            <p:cNvSpPr/>
            <p:nvPr/>
          </p:nvSpPr>
          <p:spPr>
            <a:xfrm>
              <a:off x="3048120" y="16344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1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546" name="Group 28"/>
          <p:cNvGrpSpPr/>
          <p:nvPr/>
        </p:nvGrpSpPr>
        <p:grpSpPr>
          <a:xfrm>
            <a:off x="0" y="1676520"/>
            <a:ext cx="2361960" cy="1523520"/>
            <a:chOff x="0" y="1676520"/>
            <a:chExt cx="2361960" cy="1523520"/>
          </a:xfrm>
        </p:grpSpPr>
        <p:sp>
          <p:nvSpPr>
            <p:cNvPr id="547" name="Rounded Rectangle 9"/>
            <p:cNvSpPr/>
            <p:nvPr/>
          </p:nvSpPr>
          <p:spPr>
            <a:xfrm>
              <a:off x="228600" y="1981080"/>
              <a:ext cx="2133360" cy="121896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(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.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)</a:t>
              </a:r>
              <a:endParaRPr b="0" lang="en-US" sz="1800" spc="-1" strike="noStrike">
                <a:latin typeface="Arial"/>
              </a:endParaRPr>
            </a:p>
            <a:p>
              <a:pPr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.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</a:t>
              </a:r>
              <a:endParaRPr b="0" lang="en-US" sz="1800" spc="-1" strike="noStrike">
                <a:latin typeface="Arial"/>
              </a:endParaRPr>
            </a:p>
            <a:p>
              <a:pPr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.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548" name="Oval 10"/>
            <p:cNvSpPr/>
            <p:nvPr/>
          </p:nvSpPr>
          <p:spPr>
            <a:xfrm>
              <a:off x="0" y="167652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2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549" name="Rectangle 11"/>
          <p:cNvSpPr/>
          <p:nvPr/>
        </p:nvSpPr>
        <p:spPr>
          <a:xfrm>
            <a:off x="5638680" y="152280"/>
            <a:ext cx="2051640" cy="146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Grammar G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S' →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PList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PList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→ (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→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→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550" name="Group 33"/>
          <p:cNvGrpSpPr/>
          <p:nvPr/>
        </p:nvGrpSpPr>
        <p:grpSpPr>
          <a:xfrm>
            <a:off x="304920" y="3493440"/>
            <a:ext cx="1752120" cy="914040"/>
            <a:chOff x="304920" y="3493440"/>
            <a:chExt cx="1752120" cy="914040"/>
          </a:xfrm>
        </p:grpSpPr>
        <p:sp>
          <p:nvSpPr>
            <p:cNvPr id="551" name="Rounded Rectangle 13"/>
            <p:cNvSpPr/>
            <p:nvPr/>
          </p:nvSpPr>
          <p:spPr>
            <a:xfrm>
              <a:off x="533520" y="3798360"/>
              <a:ext cx="1523520" cy="6091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 .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552" name="Oval 14"/>
            <p:cNvSpPr/>
            <p:nvPr/>
          </p:nvSpPr>
          <p:spPr>
            <a:xfrm>
              <a:off x="304920" y="349344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4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553" name="Group 57"/>
          <p:cNvGrpSpPr/>
          <p:nvPr/>
        </p:nvGrpSpPr>
        <p:grpSpPr>
          <a:xfrm>
            <a:off x="3048120" y="2198160"/>
            <a:ext cx="2361960" cy="1131480"/>
            <a:chOff x="3048120" y="2198160"/>
            <a:chExt cx="2361960" cy="1131480"/>
          </a:xfrm>
        </p:grpSpPr>
        <p:sp>
          <p:nvSpPr>
            <p:cNvPr id="554" name="Rounded Rectangle 15"/>
            <p:cNvSpPr/>
            <p:nvPr/>
          </p:nvSpPr>
          <p:spPr>
            <a:xfrm>
              <a:off x="3276720" y="2491920"/>
              <a:ext cx="2133360" cy="8377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PList’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(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IDList .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)</a:t>
              </a:r>
              <a:endParaRPr b="0" lang="en-US" sz="1800" spc="-1" strike="noStrike">
                <a:latin typeface="Arial"/>
              </a:endParaRPr>
            </a:p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IDList .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555" name="Oval 16"/>
            <p:cNvSpPr/>
            <p:nvPr/>
          </p:nvSpPr>
          <p:spPr>
            <a:xfrm>
              <a:off x="3048120" y="219816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3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556" name="Group 52"/>
          <p:cNvGrpSpPr/>
          <p:nvPr/>
        </p:nvGrpSpPr>
        <p:grpSpPr>
          <a:xfrm>
            <a:off x="3048120" y="3406320"/>
            <a:ext cx="2361960" cy="838080"/>
            <a:chOff x="3048120" y="3406320"/>
            <a:chExt cx="2361960" cy="838080"/>
          </a:xfrm>
        </p:grpSpPr>
        <p:sp>
          <p:nvSpPr>
            <p:cNvPr id="557" name="Rounded Rectangle 17"/>
            <p:cNvSpPr/>
            <p:nvPr/>
          </p:nvSpPr>
          <p:spPr>
            <a:xfrm>
              <a:off x="3276720" y="3711240"/>
              <a:ext cx="2133360" cy="53316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 .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558" name="Oval 18"/>
            <p:cNvSpPr/>
            <p:nvPr/>
          </p:nvSpPr>
          <p:spPr>
            <a:xfrm>
              <a:off x="3048120" y="340632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6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559" name="Straight Arrow Connector 19"/>
          <p:cNvSpPr/>
          <p:nvPr/>
        </p:nvSpPr>
        <p:spPr>
          <a:xfrm flipV="1">
            <a:off x="2286000" y="761400"/>
            <a:ext cx="914040" cy="114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560" name="Rectangle 24"/>
          <p:cNvSpPr/>
          <p:nvPr/>
        </p:nvSpPr>
        <p:spPr>
          <a:xfrm>
            <a:off x="2341080" y="380880"/>
            <a:ext cx="6094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PList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61" name="Straight Arrow Connector 26"/>
          <p:cNvSpPr/>
          <p:nvPr/>
        </p:nvSpPr>
        <p:spPr>
          <a:xfrm>
            <a:off x="1295280" y="1295280"/>
            <a:ext cx="360" cy="685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562" name="Rectangle 29"/>
          <p:cNvSpPr/>
          <p:nvPr/>
        </p:nvSpPr>
        <p:spPr>
          <a:xfrm>
            <a:off x="1441080" y="1447920"/>
            <a:ext cx="252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(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63" name="Straight Arrow Connector 31"/>
          <p:cNvSpPr/>
          <p:nvPr/>
        </p:nvSpPr>
        <p:spPr>
          <a:xfrm>
            <a:off x="1295280" y="3200400"/>
            <a:ext cx="360" cy="597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564" name="Rectangle 35"/>
          <p:cNvSpPr/>
          <p:nvPr/>
        </p:nvSpPr>
        <p:spPr>
          <a:xfrm>
            <a:off x="1373760" y="3352680"/>
            <a:ext cx="3592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65" name="Straight Arrow Connector 36"/>
          <p:cNvSpPr/>
          <p:nvPr/>
        </p:nvSpPr>
        <p:spPr>
          <a:xfrm>
            <a:off x="2362320" y="2590920"/>
            <a:ext cx="914040" cy="320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566" name="Rectangle 37"/>
          <p:cNvSpPr/>
          <p:nvPr/>
        </p:nvSpPr>
        <p:spPr>
          <a:xfrm rot="1608600">
            <a:off x="2409840" y="2271240"/>
            <a:ext cx="690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567" name="Group 40"/>
          <p:cNvGrpSpPr/>
          <p:nvPr/>
        </p:nvGrpSpPr>
        <p:grpSpPr>
          <a:xfrm>
            <a:off x="3124080" y="1241640"/>
            <a:ext cx="2213640" cy="891720"/>
            <a:chOff x="3124080" y="1241640"/>
            <a:chExt cx="2213640" cy="891720"/>
          </a:xfrm>
        </p:grpSpPr>
        <p:sp>
          <p:nvSpPr>
            <p:cNvPr id="568" name="Rounded Rectangle 41"/>
            <p:cNvSpPr/>
            <p:nvPr/>
          </p:nvSpPr>
          <p:spPr>
            <a:xfrm>
              <a:off x="3357000" y="1535760"/>
              <a:ext cx="1980720" cy="597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(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) .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569" name="Oval 42"/>
            <p:cNvSpPr/>
            <p:nvPr/>
          </p:nvSpPr>
          <p:spPr>
            <a:xfrm>
              <a:off x="3124080" y="124164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5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570" name="Straight Arrow Connector 43"/>
          <p:cNvSpPr/>
          <p:nvPr/>
        </p:nvSpPr>
        <p:spPr>
          <a:xfrm flipV="1">
            <a:off x="4343400" y="2133000"/>
            <a:ext cx="3960" cy="358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571" name="Straight Arrow Connector 46"/>
          <p:cNvSpPr/>
          <p:nvPr/>
        </p:nvSpPr>
        <p:spPr>
          <a:xfrm>
            <a:off x="4343400" y="3330360"/>
            <a:ext cx="360" cy="380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572" name="Rectangle 50"/>
          <p:cNvSpPr/>
          <p:nvPr/>
        </p:nvSpPr>
        <p:spPr>
          <a:xfrm>
            <a:off x="4621680" y="2122560"/>
            <a:ext cx="252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73" name="Rectangle 51"/>
          <p:cNvSpPr/>
          <p:nvPr/>
        </p:nvSpPr>
        <p:spPr>
          <a:xfrm>
            <a:off x="4497840" y="3330360"/>
            <a:ext cx="3592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74" name="TextBox 49"/>
          <p:cNvSpPr/>
          <p:nvPr/>
        </p:nvSpPr>
        <p:spPr>
          <a:xfrm>
            <a:off x="110520" y="4951440"/>
            <a:ext cx="5883840" cy="177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Parse Table Construction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1: Add new start S’ and S’ → S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2: Build State I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0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for Closure( {S’ → . S  } )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3: Saturate FSM: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for each symbol X s.t. there is a item in state j containing . X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add transition from state j to state for  GoTo(j, X)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75" name="ClosureI0"/>
          <p:cNvSpPr/>
          <p:nvPr/>
        </p:nvSpPr>
        <p:spPr>
          <a:xfrm>
            <a:off x="6226560" y="3912120"/>
            <a:ext cx="2369520" cy="200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Closure{ S’ → .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PList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} = {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S’ → .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PList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79646"/>
                </a:solidFill>
                <a:latin typeface="Calibri"/>
              </a:rPr>
              <a:t>     </a:t>
            </a:r>
            <a:r>
              <a:rPr b="1" lang="en-US" sz="1800" spc="-1" strike="noStrike">
                <a:solidFill>
                  <a:srgbClr val="f79646"/>
                </a:solidFill>
                <a:latin typeface="Calibri"/>
              </a:rPr>
              <a:t>(rules </a:t>
            </a:r>
            <a:r>
              <a:rPr b="1" i="1" lang="en-US" sz="1800" spc="-1" strike="noStrike">
                <a:solidFill>
                  <a:srgbClr val="f79646"/>
                </a:solidFill>
                <a:latin typeface="Calibri"/>
              </a:rPr>
              <a:t>PList </a:t>
            </a:r>
            <a:r>
              <a:rPr b="1" lang="en-US" sz="1800" spc="-1" strike="noStrike">
                <a:solidFill>
                  <a:srgbClr val="f79646"/>
                </a:solidFill>
                <a:latin typeface="Calibri"/>
              </a:rPr>
              <a:t>→ . </a:t>
            </a:r>
            <a:r>
              <a:rPr b="1" lang="el-GR" sz="1800" spc="-1" strike="noStrike">
                <a:solidFill>
                  <a:srgbClr val="f79646"/>
                </a:solidFill>
                <a:latin typeface="Calibri"/>
              </a:rPr>
              <a:t>γ</a:t>
            </a:r>
            <a:r>
              <a:rPr b="1" lang="en-US" sz="1800" spc="-1" strike="noStrike">
                <a:solidFill>
                  <a:srgbClr val="f79646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PList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→ .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 IDList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76" name="ClosureRules"/>
          <p:cNvSpPr/>
          <p:nvPr/>
        </p:nvSpPr>
        <p:spPr>
          <a:xfrm>
            <a:off x="5715000" y="1752480"/>
            <a:ext cx="3504960" cy="173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Closure(I)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Put I in Closure(I)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Repeat for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X → </a:t>
            </a:r>
            <a:r>
              <a:rPr b="0" lang="el-GR" sz="1800" spc="-1" strike="noStrike">
                <a:solidFill>
                  <a:srgbClr val="000000"/>
                </a:solidFill>
                <a:latin typeface="Calibri"/>
              </a:rPr>
              <a:t>α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.B</a:t>
            </a:r>
            <a:r>
              <a:rPr b="0" lang="el-GR" sz="1800" spc="-1" strike="noStrike">
                <a:solidFill>
                  <a:srgbClr val="000000"/>
                </a:solidFill>
                <a:latin typeface="Calibri"/>
              </a:rPr>
              <a:t>β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l-GR" sz="1800" spc="-1" strike="noStrike">
                <a:solidFill>
                  <a:srgbClr val="000000"/>
                </a:solidFill>
                <a:latin typeface="Calibri"/>
              </a:rPr>
              <a:t>ϵ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Closure(I) s.t.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mbria Math"/>
                <a:ea typeface="Cambria Math"/>
              </a:rPr>
              <a:t>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Cambria Math"/>
              </a:rPr>
              <a:t>B →</a:t>
            </a:r>
            <a:r>
              <a:rPr b="0" lang="el-GR" sz="1800" spc="-1" strike="noStrike">
                <a:solidFill>
                  <a:srgbClr val="000000"/>
                </a:solidFill>
                <a:latin typeface="Calibri"/>
                <a:ea typeface="Cambria Math"/>
              </a:rPr>
              <a:t>γ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Cambria Math"/>
              </a:rPr>
              <a:t>, add B →.</a:t>
            </a:r>
            <a:r>
              <a:rPr b="0" lang="el-GR" sz="1800" spc="-1" strike="noStrike">
                <a:solidFill>
                  <a:srgbClr val="000000"/>
                </a:solidFill>
                <a:latin typeface="Calibri"/>
                <a:ea typeface="Cambria Math"/>
              </a:rPr>
              <a:t>γ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Cambria Math"/>
              </a:rPr>
              <a:t> to Closure(I)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Cambria Math"/>
              </a:rPr>
              <a:t>until saturation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77" name="GotoRules"/>
          <p:cNvSpPr/>
          <p:nvPr/>
        </p:nvSpPr>
        <p:spPr>
          <a:xfrm>
            <a:off x="5715000" y="1752480"/>
            <a:ext cx="3504960" cy="91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GoTo(I,X)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Closure of all items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 → </a:t>
            </a:r>
            <a:r>
              <a:rPr b="0" lang="el-GR" sz="1800" spc="-1" strike="noStrike">
                <a:solidFill>
                  <a:srgbClr val="000000"/>
                </a:solidFill>
                <a:latin typeface="Calibri"/>
              </a:rPr>
              <a:t>α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X.</a:t>
            </a:r>
            <a:r>
              <a:rPr b="0" lang="el-GR" sz="1800" spc="-1" strike="noStrike">
                <a:solidFill>
                  <a:srgbClr val="000000"/>
                </a:solidFill>
                <a:latin typeface="Calibri"/>
              </a:rPr>
              <a:t>β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s.t. A → </a:t>
            </a:r>
            <a:r>
              <a:rPr b="0" lang="el-GR" sz="1800" spc="-1" strike="noStrike">
                <a:solidFill>
                  <a:srgbClr val="000000"/>
                </a:solidFill>
                <a:latin typeface="Calibri"/>
              </a:rPr>
              <a:t>α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.X</a:t>
            </a:r>
            <a:r>
              <a:rPr b="0" lang="el-GR" sz="1800" spc="-1" strike="noStrike">
                <a:solidFill>
                  <a:srgbClr val="000000"/>
                </a:solidFill>
                <a:latin typeface="Calibri"/>
              </a:rPr>
              <a:t>β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l-GR" sz="1800" spc="-1" strike="noStrike">
                <a:solidFill>
                  <a:srgbClr val="000000"/>
                </a:solidFill>
                <a:latin typeface="Calibri"/>
              </a:rPr>
              <a:t>ϵ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I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78" name="GoTo from I0,I1"/>
          <p:cNvSpPr/>
          <p:nvPr/>
        </p:nvSpPr>
        <p:spPr>
          <a:xfrm>
            <a:off x="5638680" y="2971800"/>
            <a:ext cx="3580920" cy="2670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GoTo(I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0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,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PList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79646"/>
                </a:solidFill>
                <a:latin typeface="Calibri"/>
              </a:rPr>
              <a:t> </a:t>
            </a:r>
            <a:r>
              <a:rPr b="1" lang="en-US" sz="1800" spc="-1" strike="noStrike">
                <a:solidFill>
                  <a:srgbClr val="f79646"/>
                </a:solidFill>
                <a:latin typeface="Calibri"/>
              </a:rPr>
              <a:t>(all Items A → </a:t>
            </a:r>
            <a:r>
              <a:rPr b="1" lang="el-GR" sz="1800" spc="-1" strike="noStrike">
                <a:solidFill>
                  <a:srgbClr val="f79646"/>
                </a:solidFill>
                <a:latin typeface="Calibri"/>
              </a:rPr>
              <a:t>α</a:t>
            </a:r>
            <a:r>
              <a:rPr b="1" i="1" lang="en-US" sz="1800" spc="-1" strike="noStrike">
                <a:solidFill>
                  <a:srgbClr val="f79646"/>
                </a:solidFill>
                <a:latin typeface="Calibri"/>
              </a:rPr>
              <a:t>PList</a:t>
            </a:r>
            <a:r>
              <a:rPr b="1" lang="en-US" sz="1800" spc="-1" strike="noStrike">
                <a:solidFill>
                  <a:srgbClr val="f79646"/>
                </a:solidFill>
                <a:latin typeface="Calibri"/>
              </a:rPr>
              <a:t>.</a:t>
            </a:r>
            <a:r>
              <a:rPr b="1" lang="el-GR" sz="1800" spc="-1" strike="noStrike">
                <a:solidFill>
                  <a:srgbClr val="f79646"/>
                </a:solidFill>
                <a:latin typeface="Calibri"/>
              </a:rPr>
              <a:t>β</a:t>
            </a:r>
            <a:r>
              <a:rPr b="1" lang="en-US" sz="1800" spc="-1" strike="noStrike">
                <a:solidFill>
                  <a:srgbClr val="f79646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[1] S’ →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PList 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79646"/>
                </a:solidFill>
                <a:latin typeface="Calibri"/>
              </a:rPr>
              <a:t> </a:t>
            </a:r>
            <a:r>
              <a:rPr b="1" lang="en-US" sz="1800" spc="-1" strike="noStrike">
                <a:solidFill>
                  <a:srgbClr val="f79646"/>
                </a:solidFill>
                <a:latin typeface="Calibri"/>
              </a:rPr>
              <a:t>(those where A → </a:t>
            </a:r>
            <a:r>
              <a:rPr b="1" lang="el-GR" sz="1800" spc="-1" strike="noStrike">
                <a:solidFill>
                  <a:srgbClr val="f79646"/>
                </a:solidFill>
                <a:latin typeface="Calibri"/>
              </a:rPr>
              <a:t>α</a:t>
            </a:r>
            <a:r>
              <a:rPr b="1" lang="en-US" sz="1800" spc="-1" strike="noStrike">
                <a:solidFill>
                  <a:srgbClr val="f79646"/>
                </a:solidFill>
                <a:latin typeface="Calibri"/>
              </a:rPr>
              <a:t>.PList </a:t>
            </a:r>
            <a:r>
              <a:rPr b="1" lang="el-GR" sz="1800" spc="-1" strike="noStrike">
                <a:solidFill>
                  <a:srgbClr val="f79646"/>
                </a:solidFill>
                <a:latin typeface="Calibri"/>
              </a:rPr>
              <a:t>β</a:t>
            </a:r>
            <a:r>
              <a:rPr b="1" lang="en-US" sz="1800" spc="-1" strike="noStrike">
                <a:solidFill>
                  <a:srgbClr val="f79646"/>
                </a:solidFill>
                <a:latin typeface="Calibri"/>
              </a:rPr>
              <a:t> </a:t>
            </a:r>
            <a:r>
              <a:rPr b="1" lang="el-GR" sz="1800" spc="-1" strike="noStrike">
                <a:solidFill>
                  <a:srgbClr val="f79646"/>
                </a:solidFill>
                <a:latin typeface="Calibri"/>
              </a:rPr>
              <a:t>ϵ</a:t>
            </a:r>
            <a:r>
              <a:rPr b="1" lang="en-US" sz="1800" spc="-1" strike="noStrike">
                <a:solidFill>
                  <a:srgbClr val="f79646"/>
                </a:solidFill>
                <a:latin typeface="Calibri"/>
              </a:rPr>
              <a:t> I</a:t>
            </a:r>
            <a:r>
              <a:rPr b="1" lang="en-US" sz="1800" spc="-1" strike="noStrike" baseline="-25000">
                <a:solidFill>
                  <a:srgbClr val="f79646"/>
                </a:solidFill>
                <a:latin typeface="Calibri"/>
              </a:rPr>
              <a:t>0</a:t>
            </a:r>
            <a:r>
              <a:rPr b="1" lang="en-US" sz="1800" spc="-1" strike="noStrike">
                <a:solidFill>
                  <a:srgbClr val="f79646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for [1] S’ → .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PList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is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in I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0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79646"/>
                </a:solidFill>
                <a:latin typeface="Calibri"/>
              </a:rPr>
              <a:t>(take closure of the following):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{ S’ →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PList .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79646"/>
                </a:solidFill>
                <a:latin typeface="Calibri"/>
              </a:rPr>
              <a:t>(adds nothing)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= { S’ →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PList .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}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79" name="GoTo from I0,I2"/>
          <p:cNvSpPr/>
          <p:nvPr/>
        </p:nvSpPr>
        <p:spPr>
          <a:xfrm>
            <a:off x="5181480" y="2971800"/>
            <a:ext cx="3962160" cy="321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GoTo(I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0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,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79646"/>
                </a:solidFill>
                <a:latin typeface="Calibri"/>
              </a:rPr>
              <a:t> </a:t>
            </a:r>
            <a:r>
              <a:rPr b="1" lang="en-US" sz="1800" spc="-1" strike="noStrike">
                <a:solidFill>
                  <a:srgbClr val="f79646"/>
                </a:solidFill>
                <a:latin typeface="Calibri"/>
              </a:rPr>
              <a:t>all Items A → </a:t>
            </a:r>
            <a:r>
              <a:rPr b="1" lang="el-GR" sz="1800" spc="-1" strike="noStrike">
                <a:solidFill>
                  <a:srgbClr val="f79646"/>
                </a:solidFill>
                <a:latin typeface="Calibri"/>
              </a:rPr>
              <a:t>α</a:t>
            </a:r>
            <a:r>
              <a:rPr b="1" lang="en-US" sz="1800" spc="-1" strike="noStrike">
                <a:solidFill>
                  <a:srgbClr val="f79646"/>
                </a:solidFill>
                <a:latin typeface="Calibri"/>
              </a:rPr>
              <a:t>(.</a:t>
            </a:r>
            <a:r>
              <a:rPr b="1" lang="el-GR" sz="1800" spc="-1" strike="noStrike">
                <a:solidFill>
                  <a:srgbClr val="f79646"/>
                </a:solidFill>
                <a:latin typeface="Calibri"/>
              </a:rPr>
              <a:t>β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[1]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PList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→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.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79646"/>
                </a:solidFill>
                <a:latin typeface="Calibri"/>
              </a:rPr>
              <a:t> </a:t>
            </a:r>
            <a:r>
              <a:rPr b="1" lang="en-US" sz="1800" spc="-1" strike="noStrike">
                <a:solidFill>
                  <a:srgbClr val="f79646"/>
                </a:solidFill>
                <a:latin typeface="Calibri"/>
              </a:rPr>
              <a:t>those where A → </a:t>
            </a:r>
            <a:r>
              <a:rPr b="1" lang="el-GR" sz="1800" spc="-1" strike="noStrike">
                <a:solidFill>
                  <a:srgbClr val="f79646"/>
                </a:solidFill>
                <a:latin typeface="Calibri"/>
              </a:rPr>
              <a:t>α</a:t>
            </a:r>
            <a:r>
              <a:rPr b="1" lang="en-US" sz="1800" spc="-1" strike="noStrike">
                <a:solidFill>
                  <a:srgbClr val="f79646"/>
                </a:solidFill>
                <a:latin typeface="Calibri"/>
              </a:rPr>
              <a:t>.(</a:t>
            </a:r>
            <a:r>
              <a:rPr b="1" lang="el-GR" sz="1800" spc="-1" strike="noStrike">
                <a:solidFill>
                  <a:srgbClr val="f79646"/>
                </a:solidFill>
                <a:latin typeface="Calibri"/>
              </a:rPr>
              <a:t>β</a:t>
            </a:r>
            <a:r>
              <a:rPr b="1" lang="en-US" sz="1800" spc="-1" strike="noStrike">
                <a:solidFill>
                  <a:srgbClr val="f79646"/>
                </a:solidFill>
                <a:latin typeface="Calibri"/>
              </a:rPr>
              <a:t> </a:t>
            </a:r>
            <a:r>
              <a:rPr b="1" lang="el-GR" sz="1800" spc="-1" strike="noStrike">
                <a:solidFill>
                  <a:srgbClr val="f79646"/>
                </a:solidFill>
                <a:latin typeface="Calibri"/>
              </a:rPr>
              <a:t>ϵ</a:t>
            </a:r>
            <a:r>
              <a:rPr b="1" lang="en-US" sz="1800" spc="-1" strike="noStrike">
                <a:solidFill>
                  <a:srgbClr val="f79646"/>
                </a:solidFill>
                <a:latin typeface="Calibri"/>
              </a:rPr>
              <a:t> I</a:t>
            </a:r>
            <a:r>
              <a:rPr b="1" lang="en-US" sz="1800" spc="-1" strike="noStrike" baseline="-25000">
                <a:solidFill>
                  <a:srgbClr val="f79646"/>
                </a:solidFill>
                <a:latin typeface="Calibri"/>
              </a:rPr>
              <a:t>0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for [1]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PList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→ . (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)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is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in I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0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79646"/>
                </a:solidFill>
                <a:latin typeface="Calibri"/>
              </a:rPr>
              <a:t> </a:t>
            </a:r>
            <a:r>
              <a:rPr b="1" lang="en-US" sz="1800" spc="-1" strike="noStrike">
                <a:solidFill>
                  <a:srgbClr val="f79646"/>
                </a:solidFill>
                <a:latin typeface="Calibri"/>
              </a:rPr>
              <a:t>set to closure is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{ PList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→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.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)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79646"/>
                </a:solidFill>
                <a:latin typeface="Calibri"/>
              </a:rPr>
              <a:t>Items IDList → . </a:t>
            </a:r>
            <a:r>
              <a:rPr b="1" lang="el-GR" sz="1800" spc="-1" strike="noStrike">
                <a:solidFill>
                  <a:srgbClr val="f79646"/>
                </a:solidFill>
                <a:latin typeface="Calibri"/>
              </a:rPr>
              <a:t>γ</a:t>
            </a:r>
            <a:r>
              <a:rPr b="1" lang="en-US" sz="1800" spc="-1" strike="noStrike">
                <a:solidFill>
                  <a:srgbClr val="f79646"/>
                </a:solidFill>
                <a:latin typeface="Calibri"/>
              </a:rPr>
              <a:t> where IDList → </a:t>
            </a:r>
            <a:r>
              <a:rPr b="1" lang="el-GR" sz="1800" spc="-1" strike="noStrike">
                <a:solidFill>
                  <a:srgbClr val="f79646"/>
                </a:solidFill>
                <a:latin typeface="Calibri"/>
              </a:rPr>
              <a:t>γ</a:t>
            </a:r>
            <a:r>
              <a:rPr b="1" lang="en-US" sz="1800" spc="-1" strike="noStrike">
                <a:solidFill>
                  <a:srgbClr val="f79646"/>
                </a:solidFill>
                <a:latin typeface="Calibri"/>
              </a:rPr>
              <a:t> </a:t>
            </a:r>
            <a:r>
              <a:rPr b="1" lang="el-GR" sz="1800" spc="-1" strike="noStrike">
                <a:solidFill>
                  <a:srgbClr val="f79646"/>
                </a:solidFill>
                <a:latin typeface="Calibri"/>
              </a:rPr>
              <a:t>ϵ </a:t>
            </a:r>
            <a:r>
              <a:rPr b="1" lang="en-US" sz="1800" spc="-1" strike="noStrike">
                <a:solidFill>
                  <a:srgbClr val="f79646"/>
                </a:solidFill>
                <a:latin typeface="Calibri"/>
              </a:rPr>
              <a:t> G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{ IDList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→ .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→ .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79646"/>
                </a:solidFill>
                <a:latin typeface="Calibri"/>
              </a:rPr>
              <a:t>Done with closure, and GoTo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80" name="GoTo from I2,I3"/>
          <p:cNvSpPr/>
          <p:nvPr/>
        </p:nvSpPr>
        <p:spPr>
          <a:xfrm>
            <a:off x="5410080" y="3124080"/>
            <a:ext cx="3962160" cy="298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GoTo(I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2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,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79646"/>
                </a:solidFill>
                <a:latin typeface="Calibri"/>
              </a:rPr>
              <a:t> </a:t>
            </a:r>
            <a:r>
              <a:rPr b="1" lang="en-US" sz="1800" spc="-1" strike="noStrike">
                <a:solidFill>
                  <a:srgbClr val="f79646"/>
                </a:solidFill>
                <a:latin typeface="Calibri"/>
              </a:rPr>
              <a:t>all Items A → </a:t>
            </a:r>
            <a:r>
              <a:rPr b="1" lang="el-GR" sz="1800" spc="-1" strike="noStrike">
                <a:solidFill>
                  <a:srgbClr val="f79646"/>
                </a:solidFill>
                <a:latin typeface="Calibri"/>
              </a:rPr>
              <a:t>α</a:t>
            </a:r>
            <a:r>
              <a:rPr b="1" lang="en-US" sz="1800" spc="-1" strike="noStrike">
                <a:solidFill>
                  <a:srgbClr val="f79646"/>
                </a:solidFill>
                <a:latin typeface="Calibri"/>
              </a:rPr>
              <a:t>IDList.</a:t>
            </a:r>
            <a:r>
              <a:rPr b="1" lang="el-GR" sz="1800" spc="-1" strike="noStrike">
                <a:solidFill>
                  <a:srgbClr val="f79646"/>
                </a:solidFill>
                <a:latin typeface="Calibri"/>
              </a:rPr>
              <a:t>β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[1]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PList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→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.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[2]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→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.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 id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79646"/>
                </a:solidFill>
                <a:latin typeface="Calibri"/>
              </a:rPr>
              <a:t> </a:t>
            </a:r>
            <a:r>
              <a:rPr b="1" lang="en-US" sz="1800" spc="-1" strike="noStrike">
                <a:solidFill>
                  <a:srgbClr val="f79646"/>
                </a:solidFill>
                <a:latin typeface="Calibri"/>
              </a:rPr>
              <a:t>those where A → </a:t>
            </a:r>
            <a:r>
              <a:rPr b="1" lang="el-GR" sz="1800" spc="-1" strike="noStrike">
                <a:solidFill>
                  <a:srgbClr val="f79646"/>
                </a:solidFill>
                <a:latin typeface="Calibri"/>
              </a:rPr>
              <a:t>α</a:t>
            </a:r>
            <a:r>
              <a:rPr b="1" lang="en-US" sz="1800" spc="-1" strike="noStrike">
                <a:solidFill>
                  <a:srgbClr val="f79646"/>
                </a:solidFill>
                <a:latin typeface="Calibri"/>
              </a:rPr>
              <a:t>.IDList</a:t>
            </a:r>
            <a:r>
              <a:rPr b="1" lang="el-GR" sz="1800" spc="-1" strike="noStrike">
                <a:solidFill>
                  <a:srgbClr val="f79646"/>
                </a:solidFill>
                <a:latin typeface="Calibri"/>
              </a:rPr>
              <a:t>β</a:t>
            </a:r>
            <a:r>
              <a:rPr b="1" lang="en-US" sz="1800" spc="-1" strike="noStrike">
                <a:solidFill>
                  <a:srgbClr val="f79646"/>
                </a:solidFill>
                <a:latin typeface="Calibri"/>
              </a:rPr>
              <a:t> </a:t>
            </a:r>
            <a:r>
              <a:rPr b="1" lang="el-GR" sz="1800" spc="-1" strike="noStrike">
                <a:solidFill>
                  <a:srgbClr val="f79646"/>
                </a:solidFill>
                <a:latin typeface="Calibri"/>
              </a:rPr>
              <a:t>ϵ</a:t>
            </a:r>
            <a:r>
              <a:rPr b="1" lang="en-US" sz="1800" spc="-1" strike="noStrike">
                <a:solidFill>
                  <a:srgbClr val="f79646"/>
                </a:solidFill>
                <a:latin typeface="Calibri"/>
              </a:rPr>
              <a:t> I</a:t>
            </a:r>
            <a:r>
              <a:rPr b="1" lang="en-US" sz="1800" spc="-1" strike="noStrike" baseline="-25000">
                <a:solidFill>
                  <a:srgbClr val="f79646"/>
                </a:solidFill>
                <a:latin typeface="Calibri"/>
              </a:rPr>
              <a:t>2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for [1]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PList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→ ( .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) is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in I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2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for [2]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PList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→ .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also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in I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2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79646"/>
                </a:solidFill>
                <a:latin typeface="Calibri"/>
              </a:rPr>
              <a:t> </a:t>
            </a:r>
            <a:r>
              <a:rPr b="1" lang="en-US" sz="1800" spc="-1" strike="noStrike">
                <a:solidFill>
                  <a:srgbClr val="f79646"/>
                </a:solidFill>
                <a:latin typeface="Calibri"/>
              </a:rPr>
              <a:t>set to closure is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{ PList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→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.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),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→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.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)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79646"/>
                </a:solidFill>
                <a:latin typeface="Calibri"/>
              </a:rPr>
              <a:t>Only terminals after . so closure done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C615B54-8C22-409D-88EE-752CD1DA2C77}" type="slidenum">
              <a:t>30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77" dur="indefinite" restart="never" nodeType="tmRoot">
          <p:childTnLst>
            <p:seq>
              <p:cTn id="778" dur="indefinite" nodeType="mainSeq">
                <p:childTnLst>
                  <p:par>
                    <p:cTn id="779" fill="hold">
                      <p:stCondLst>
                        <p:cond delay="indefinite"/>
                      </p:stCondLst>
                      <p:childTnLst>
                        <p:par>
                          <p:cTn id="780" fill="hold">
                            <p:stCondLst>
                              <p:cond delay="0"/>
                            </p:stCondLst>
                            <p:childTnLst>
                              <p:par>
                                <p:cTn id="7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3" fill="hold">
                      <p:stCondLst>
                        <p:cond delay="indefinite"/>
                      </p:stCondLst>
                      <p:childTnLst>
                        <p:par>
                          <p:cTn id="784" fill="hold">
                            <p:stCondLst>
                              <p:cond delay="0"/>
                            </p:stCondLst>
                            <p:childTnLst>
                              <p:par>
                                <p:cTn id="7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7" fill="hold">
                      <p:stCondLst>
                        <p:cond delay="indefinite"/>
                      </p:stCondLst>
                      <p:childTnLst>
                        <p:par>
                          <p:cTn id="788" fill="hold">
                            <p:stCondLst>
                              <p:cond delay="0"/>
                            </p:stCondLst>
                            <p:childTnLst>
                              <p:par>
                                <p:cTn id="7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1" fill="hold">
                      <p:stCondLst>
                        <p:cond delay="indefinite"/>
                      </p:stCondLst>
                      <p:childTnLst>
                        <p:par>
                          <p:cTn id="792" fill="hold">
                            <p:stCondLst>
                              <p:cond delay="0"/>
                            </p:stCondLst>
                            <p:childTnLst>
                              <p:par>
                                <p:cTn id="7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5" fill="hold">
                      <p:stCondLst>
                        <p:cond delay="indefinite"/>
                      </p:stCondLst>
                      <p:childTnLst>
                        <p:par>
                          <p:cTn id="796" fill="hold">
                            <p:stCondLst>
                              <p:cond delay="0"/>
                            </p:stCondLst>
                            <p:childTnLst>
                              <p:par>
                                <p:cTn id="7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9" fill="hold">
                      <p:stCondLst>
                        <p:cond delay="indefinite"/>
                      </p:stCondLst>
                      <p:childTnLst>
                        <p:par>
                          <p:cTn id="800" fill="hold">
                            <p:stCondLst>
                              <p:cond delay="0"/>
                            </p:stCondLst>
                            <p:childTnLst>
                              <p:par>
                                <p:cTn id="8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3" fill="hold">
                      <p:stCondLst>
                        <p:cond delay="indefinite"/>
                      </p:stCondLst>
                      <p:childTnLst>
                        <p:par>
                          <p:cTn id="804" fill="hold">
                            <p:stCondLst>
                              <p:cond delay="0"/>
                            </p:stCondLst>
                            <p:childTnLst>
                              <p:par>
                                <p:cTn id="8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7" fill="hold">
                      <p:stCondLst>
                        <p:cond delay="indefinite"/>
                      </p:stCondLst>
                      <p:childTnLst>
                        <p:par>
                          <p:cTn id="808" fill="hold">
                            <p:stCondLst>
                              <p:cond delay="0"/>
                            </p:stCondLst>
                            <p:childTnLst>
                              <p:par>
                                <p:cTn id="809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1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3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5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7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9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1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3" fill="hold">
                      <p:stCondLst>
                        <p:cond delay="indefinite"/>
                      </p:stCondLst>
                      <p:childTnLst>
                        <p:par>
                          <p:cTn id="824" fill="hold">
                            <p:stCondLst>
                              <p:cond delay="0"/>
                            </p:stCondLst>
                            <p:childTnLst>
                              <p:par>
                                <p:cTn id="8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9" fill="hold">
                      <p:stCondLst>
                        <p:cond delay="indefinite"/>
                      </p:stCondLst>
                      <p:childTnLst>
                        <p:par>
                          <p:cTn id="830" fill="hold">
                            <p:stCondLst>
                              <p:cond delay="0"/>
                            </p:stCondLst>
                            <p:childTnLst>
                              <p:par>
                                <p:cTn id="8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5" fill="hold">
                      <p:stCondLst>
                        <p:cond delay="indefinite"/>
                      </p:stCondLst>
                      <p:childTnLst>
                        <p:par>
                          <p:cTn id="836" fill="hold">
                            <p:stCondLst>
                              <p:cond delay="0"/>
                            </p:stCondLst>
                            <p:childTnLst>
                              <p:par>
                                <p:cTn id="8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9" fill="hold">
                      <p:stCondLst>
                        <p:cond delay="indefinite"/>
                      </p:stCondLst>
                      <p:childTnLst>
                        <p:par>
                          <p:cTn id="840" fill="hold">
                            <p:stCondLst>
                              <p:cond delay="0"/>
                            </p:stCondLst>
                            <p:childTnLst>
                              <p:par>
                                <p:cTn id="8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3" fill="hold">
                      <p:stCondLst>
                        <p:cond delay="indefinite"/>
                      </p:stCondLst>
                      <p:childTnLst>
                        <p:par>
                          <p:cTn id="844" fill="hold">
                            <p:stCondLst>
                              <p:cond delay="0"/>
                            </p:stCondLst>
                            <p:childTnLst>
                              <p:par>
                                <p:cTn id="8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7" fill="hold">
                      <p:stCondLst>
                        <p:cond delay="indefinite"/>
                      </p:stCondLst>
                      <p:childTnLst>
                        <p:par>
                          <p:cTn id="848" fill="hold">
                            <p:stCondLst>
                              <p:cond delay="0"/>
                            </p:stCondLst>
                            <p:childTnLst>
                              <p:par>
                                <p:cTn id="8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1" fill="hold">
                      <p:stCondLst>
                        <p:cond delay="indefinite"/>
                      </p:stCondLst>
                      <p:childTnLst>
                        <p:par>
                          <p:cTn id="852" fill="hold">
                            <p:stCondLst>
                              <p:cond delay="0"/>
                            </p:stCondLst>
                            <p:childTnLst>
                              <p:par>
                                <p:cTn id="8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5" fill="hold">
                      <p:stCondLst>
                        <p:cond delay="indefinite"/>
                      </p:stCondLst>
                      <p:childTnLst>
                        <p:par>
                          <p:cTn id="856" fill="hold">
                            <p:stCondLst>
                              <p:cond delay="0"/>
                            </p:stCondLst>
                            <p:childTnLst>
                              <p:par>
                                <p:cTn id="8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9" fill="hold">
                      <p:stCondLst>
                        <p:cond delay="indefinite"/>
                      </p:stCondLst>
                      <p:childTnLst>
                        <p:par>
                          <p:cTn id="860" fill="hold">
                            <p:stCondLst>
                              <p:cond delay="0"/>
                            </p:stCondLst>
                            <p:childTnLst>
                              <p:par>
                                <p:cTn id="8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3" fill="hold">
                      <p:stCondLst>
                        <p:cond delay="indefinite"/>
                      </p:stCondLst>
                      <p:childTnLst>
                        <p:par>
                          <p:cTn id="864" fill="hold">
                            <p:stCondLst>
                              <p:cond delay="0"/>
                            </p:stCondLst>
                            <p:childTnLst>
                              <p:par>
                                <p:cTn id="8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7" fill="hold">
                      <p:stCondLst>
                        <p:cond delay="indefinite"/>
                      </p:stCondLst>
                      <p:childTnLst>
                        <p:par>
                          <p:cTn id="868" fill="hold">
                            <p:stCondLst>
                              <p:cond delay="0"/>
                            </p:stCondLst>
                            <p:childTnLst>
                              <p:par>
                                <p:cTn id="8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1" fill="hold">
                      <p:stCondLst>
                        <p:cond delay="indefinite"/>
                      </p:stCondLst>
                      <p:childTnLst>
                        <p:par>
                          <p:cTn id="872" fill="hold">
                            <p:stCondLst>
                              <p:cond delay="0"/>
                            </p:stCondLst>
                            <p:childTnLst>
                              <p:par>
                                <p:cTn id="8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5" fill="hold">
                      <p:stCondLst>
                        <p:cond delay="indefinite"/>
                      </p:stCondLst>
                      <p:childTnLst>
                        <p:par>
                          <p:cTn id="876" fill="hold">
                            <p:stCondLst>
                              <p:cond delay="0"/>
                            </p:stCondLst>
                            <p:childTnLst>
                              <p:par>
                                <p:cTn id="8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9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1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3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5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7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9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1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3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5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7" fill="hold">
                      <p:stCondLst>
                        <p:cond delay="indefinite"/>
                      </p:stCondLst>
                      <p:childTnLst>
                        <p:par>
                          <p:cTn id="898" fill="hold">
                            <p:stCondLst>
                              <p:cond delay="0"/>
                            </p:stCondLst>
                            <p:childTnLst>
                              <p:par>
                                <p:cTn id="8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1" fill="hold">
                      <p:stCondLst>
                        <p:cond delay="indefinite"/>
                      </p:stCondLst>
                      <p:childTnLst>
                        <p:par>
                          <p:cTn id="902" fill="hold">
                            <p:stCondLst>
                              <p:cond delay="0"/>
                            </p:stCondLst>
                            <p:childTnLst>
                              <p:par>
                                <p:cTn id="9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5" fill="hold">
                      <p:stCondLst>
                        <p:cond delay="indefinite"/>
                      </p:stCondLst>
                      <p:childTnLst>
                        <p:par>
                          <p:cTn id="906" fill="hold">
                            <p:stCondLst>
                              <p:cond delay="0"/>
                            </p:stCondLst>
                            <p:childTnLst>
                              <p:par>
                                <p:cTn id="9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9" fill="hold">
                      <p:stCondLst>
                        <p:cond delay="indefinite"/>
                      </p:stCondLst>
                      <p:childTnLst>
                        <p:par>
                          <p:cTn id="910" fill="hold">
                            <p:stCondLst>
                              <p:cond delay="0"/>
                            </p:stCondLst>
                            <p:childTnLst>
                              <p:par>
                                <p:cTn id="9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3" fill="hold">
                      <p:stCondLst>
                        <p:cond delay="indefinite"/>
                      </p:stCondLst>
                      <p:childTnLst>
                        <p:par>
                          <p:cTn id="914" fill="hold">
                            <p:stCondLst>
                              <p:cond delay="0"/>
                            </p:stCondLst>
                            <p:childTnLst>
                              <p:par>
                                <p:cTn id="9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7" fill="hold">
                      <p:stCondLst>
                        <p:cond delay="indefinite"/>
                      </p:stCondLst>
                      <p:childTnLst>
                        <p:par>
                          <p:cTn id="918" fill="hold">
                            <p:stCondLst>
                              <p:cond delay="0"/>
                            </p:stCondLst>
                            <p:childTnLst>
                              <p:par>
                                <p:cTn id="9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1" fill="hold">
                      <p:stCondLst>
                        <p:cond delay="indefinite"/>
                      </p:stCondLst>
                      <p:childTnLst>
                        <p:par>
                          <p:cTn id="922" fill="hold">
                            <p:stCondLst>
                              <p:cond delay="0"/>
                            </p:stCondLst>
                            <p:childTnLst>
                              <p:par>
                                <p:cTn id="9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5" fill="hold">
                      <p:stCondLst>
                        <p:cond delay="indefinite"/>
                      </p:stCondLst>
                      <p:childTnLst>
                        <p:par>
                          <p:cTn id="926" fill="hold">
                            <p:stCondLst>
                              <p:cond delay="0"/>
                            </p:stCondLst>
                            <p:childTnLst>
                              <p:par>
                                <p:cTn id="9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9" fill="hold">
                      <p:stCondLst>
                        <p:cond delay="indefinite"/>
                      </p:stCondLst>
                      <p:childTnLst>
                        <p:par>
                          <p:cTn id="930" fill="hold">
                            <p:stCondLst>
                              <p:cond delay="0"/>
                            </p:stCondLst>
                            <p:childTnLst>
                              <p:par>
                                <p:cTn id="9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3" fill="hold">
                      <p:stCondLst>
                        <p:cond delay="indefinite"/>
                      </p:stCondLst>
                      <p:childTnLst>
                        <p:par>
                          <p:cTn id="934" fill="hold">
                            <p:stCondLst>
                              <p:cond delay="0"/>
                            </p:stCondLst>
                            <p:childTnLst>
                              <p:par>
                                <p:cTn id="9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7" fill="hold">
                      <p:stCondLst>
                        <p:cond delay="indefinite"/>
                      </p:stCondLst>
                      <p:childTnLst>
                        <p:par>
                          <p:cTn id="938" fill="hold">
                            <p:stCondLst>
                              <p:cond delay="0"/>
                            </p:stCondLst>
                            <p:childTnLst>
                              <p:par>
                                <p:cTn id="9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1" fill="hold">
                      <p:stCondLst>
                        <p:cond delay="indefinite"/>
                      </p:stCondLst>
                      <p:childTnLst>
                        <p:par>
                          <p:cTn id="942" fill="hold">
                            <p:stCondLst>
                              <p:cond delay="0"/>
                            </p:stCondLst>
                            <p:childTnLst>
                              <p:par>
                                <p:cTn id="9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5" fill="hold">
                      <p:stCondLst>
                        <p:cond delay="indefinite"/>
                      </p:stCondLst>
                      <p:childTnLst>
                        <p:par>
                          <p:cTn id="946" fill="hold">
                            <p:stCondLst>
                              <p:cond delay="0"/>
                            </p:stCondLst>
                            <p:childTnLst>
                              <p:par>
                                <p:cTn id="947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9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1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3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5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7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9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1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3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5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7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9" fill="hold">
                      <p:stCondLst>
                        <p:cond delay="indefinite"/>
                      </p:stCondLst>
                      <p:childTnLst>
                        <p:par>
                          <p:cTn id="970" fill="hold">
                            <p:stCondLst>
                              <p:cond delay="0"/>
                            </p:stCondLst>
                            <p:childTnLst>
                              <p:par>
                                <p:cTn id="971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3" fill="hold">
                      <p:stCondLst>
                        <p:cond delay="indefinite"/>
                      </p:stCondLst>
                      <p:childTnLst>
                        <p:par>
                          <p:cTn id="974" fill="hold">
                            <p:stCondLst>
                              <p:cond delay="0"/>
                            </p:stCondLst>
                            <p:childTnLst>
                              <p:par>
                                <p:cTn id="9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9" fill="hold">
                      <p:stCondLst>
                        <p:cond delay="indefinite"/>
                      </p:stCondLst>
                      <p:childTnLst>
                        <p:par>
                          <p:cTn id="980" fill="hold">
                            <p:stCondLst>
                              <p:cond delay="0"/>
                            </p:stCondLst>
                            <p:childTnLst>
                              <p:par>
                                <p:cTn id="9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5" fill="hold">
                      <p:stCondLst>
                        <p:cond delay="indefinite"/>
                      </p:stCondLst>
                      <p:childTnLst>
                        <p:par>
                          <p:cTn id="986" fill="hold">
                            <p:stCondLst>
                              <p:cond delay="0"/>
                            </p:stCondLst>
                            <p:childTnLst>
                              <p:par>
                                <p:cTn id="9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9" fill="hold">
                      <p:stCondLst>
                        <p:cond delay="indefinite"/>
                      </p:stCondLst>
                      <p:childTnLst>
                        <p:par>
                          <p:cTn id="990" fill="hold">
                            <p:stCondLst>
                              <p:cond delay="0"/>
                            </p:stCondLst>
                            <p:childTnLst>
                              <p:par>
                                <p:cTn id="9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3" fill="hold">
                      <p:stCondLst>
                        <p:cond delay="indefinite"/>
                      </p:stCondLst>
                      <p:childTnLst>
                        <p:par>
                          <p:cTn id="994" fill="hold">
                            <p:stCondLst>
                              <p:cond delay="0"/>
                            </p:stCondLst>
                            <p:childTnLst>
                              <p:par>
                                <p:cTn id="9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7" fill="hold">
                      <p:stCondLst>
                        <p:cond delay="indefinite"/>
                      </p:stCondLst>
                      <p:childTnLst>
                        <p:par>
                          <p:cTn id="998" fill="hold">
                            <p:stCondLst>
                              <p:cond delay="0"/>
                            </p:stCondLst>
                            <p:childTnLst>
                              <p:par>
                                <p:cTn id="9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1" fill="hold">
                      <p:stCondLst>
                        <p:cond delay="indefinite"/>
                      </p:stCondLst>
                      <p:childTnLst>
                        <p:par>
                          <p:cTn id="1002" fill="hold">
                            <p:stCondLst>
                              <p:cond delay="0"/>
                            </p:stCondLst>
                            <p:childTnLst>
                              <p:par>
                                <p:cTn id="10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5" fill="hold">
                      <p:stCondLst>
                        <p:cond delay="indefinite"/>
                      </p:stCondLst>
                      <p:childTnLst>
                        <p:par>
                          <p:cTn id="1006" fill="hold">
                            <p:stCondLst>
                              <p:cond delay="0"/>
                            </p:stCondLst>
                            <p:childTnLst>
                              <p:par>
                                <p:cTn id="10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9" fill="hold">
                      <p:stCondLst>
                        <p:cond delay="indefinite"/>
                      </p:stCondLst>
                      <p:childTnLst>
                        <p:par>
                          <p:cTn id="1010" fill="hold">
                            <p:stCondLst>
                              <p:cond delay="0"/>
                            </p:stCondLst>
                            <p:childTnLst>
                              <p:par>
                                <p:cTn id="10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3" fill="hold">
                      <p:stCondLst>
                        <p:cond delay="indefinite"/>
                      </p:stCondLst>
                      <p:childTnLst>
                        <p:par>
                          <p:cTn id="1014" fill="hold">
                            <p:stCondLst>
                              <p:cond delay="0"/>
                            </p:stCondLst>
                            <p:childTnLst>
                              <p:par>
                                <p:cTn id="10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7" fill="hold">
                      <p:stCondLst>
                        <p:cond delay="indefinite"/>
                      </p:stCondLst>
                      <p:childTnLst>
                        <p:par>
                          <p:cTn id="1018" fill="hold">
                            <p:stCondLst>
                              <p:cond delay="0"/>
                            </p:stCondLst>
                            <p:childTnLst>
                              <p:par>
                                <p:cTn id="10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1" fill="hold">
                      <p:stCondLst>
                        <p:cond delay="indefinite"/>
                      </p:stCondLst>
                      <p:childTnLst>
                        <p:par>
                          <p:cTn id="1022" fill="hold">
                            <p:stCondLst>
                              <p:cond delay="0"/>
                            </p:stCondLst>
                            <p:childTnLst>
                              <p:par>
                                <p:cTn id="10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5" fill="hold">
                      <p:stCondLst>
                        <p:cond delay="indefinite"/>
                      </p:stCondLst>
                      <p:childTnLst>
                        <p:par>
                          <p:cTn id="1026" fill="hold">
                            <p:stCondLst>
                              <p:cond delay="0"/>
                            </p:stCondLst>
                            <p:childTnLst>
                              <p:par>
                                <p:cTn id="10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9" fill="hold">
                      <p:stCondLst>
                        <p:cond delay="indefinite"/>
                      </p:stCondLst>
                      <p:childTnLst>
                        <p:par>
                          <p:cTn id="1030" fill="hold">
                            <p:stCondLst>
                              <p:cond delay="0"/>
                            </p:stCondLst>
                            <p:childTnLst>
                              <p:par>
                                <p:cTn id="1031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3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5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7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9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1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3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5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7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9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1" fill="hold">
                      <p:stCondLst>
                        <p:cond delay="indefinite"/>
                      </p:stCondLst>
                      <p:childTnLst>
                        <p:par>
                          <p:cTn id="1052" fill="hold">
                            <p:stCondLst>
                              <p:cond delay="0"/>
                            </p:stCondLst>
                            <p:childTnLst>
                              <p:par>
                                <p:cTn id="10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5" fill="hold">
                      <p:stCondLst>
                        <p:cond delay="indefinite"/>
                      </p:stCondLst>
                      <p:childTnLst>
                        <p:par>
                          <p:cTn id="1056" fill="hold">
                            <p:stCondLst>
                              <p:cond delay="0"/>
                            </p:stCondLst>
                            <p:childTnLst>
                              <p:par>
                                <p:cTn id="10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PlaceHolder 1"/>
          <p:cNvSpPr>
            <a:spLocks noGrp="1"/>
          </p:cNvSpPr>
          <p:nvPr>
            <p:ph type="title"/>
          </p:nvPr>
        </p:nvSpPr>
        <p:spPr>
          <a:xfrm>
            <a:off x="457200" y="3808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From FSM to parse table(s)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582" name="Group 5"/>
          <p:cNvGrpSpPr/>
          <p:nvPr/>
        </p:nvGrpSpPr>
        <p:grpSpPr>
          <a:xfrm>
            <a:off x="380880" y="1818000"/>
            <a:ext cx="2133360" cy="990000"/>
            <a:chOff x="380880" y="1818000"/>
            <a:chExt cx="2133360" cy="990000"/>
          </a:xfrm>
        </p:grpSpPr>
        <p:sp>
          <p:nvSpPr>
            <p:cNvPr id="583" name="Rounded Rectangle 7"/>
            <p:cNvSpPr/>
            <p:nvPr/>
          </p:nvSpPr>
          <p:spPr>
            <a:xfrm>
              <a:off x="533520" y="1970280"/>
              <a:ext cx="1980720" cy="8377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S’ → .</a:t>
              </a: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 PList</a:t>
              </a:r>
              <a:endParaRPr b="0" lang="en-US" sz="18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.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(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)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584" name="Oval 8"/>
            <p:cNvSpPr/>
            <p:nvPr/>
          </p:nvSpPr>
          <p:spPr>
            <a:xfrm>
              <a:off x="380880" y="181800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0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585" name="Group 9"/>
          <p:cNvGrpSpPr/>
          <p:nvPr/>
        </p:nvGrpSpPr>
        <p:grpSpPr>
          <a:xfrm>
            <a:off x="3276720" y="1676520"/>
            <a:ext cx="1599840" cy="902880"/>
            <a:chOff x="3276720" y="1676520"/>
            <a:chExt cx="1599840" cy="902880"/>
          </a:xfrm>
        </p:grpSpPr>
        <p:sp>
          <p:nvSpPr>
            <p:cNvPr id="586" name="Rounded Rectangle 10"/>
            <p:cNvSpPr/>
            <p:nvPr/>
          </p:nvSpPr>
          <p:spPr>
            <a:xfrm>
              <a:off x="3429000" y="1970280"/>
              <a:ext cx="1447560" cy="6091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S’ → </a:t>
              </a: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 .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587" name="Oval 11"/>
            <p:cNvSpPr/>
            <p:nvPr/>
          </p:nvSpPr>
          <p:spPr>
            <a:xfrm>
              <a:off x="3276720" y="167652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1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588" name="Group 12"/>
          <p:cNvGrpSpPr/>
          <p:nvPr/>
        </p:nvGrpSpPr>
        <p:grpSpPr>
          <a:xfrm>
            <a:off x="228600" y="3189600"/>
            <a:ext cx="2361960" cy="1523520"/>
            <a:chOff x="228600" y="3189600"/>
            <a:chExt cx="2361960" cy="1523520"/>
          </a:xfrm>
        </p:grpSpPr>
        <p:sp>
          <p:nvSpPr>
            <p:cNvPr id="589" name="Rounded Rectangle 13"/>
            <p:cNvSpPr/>
            <p:nvPr/>
          </p:nvSpPr>
          <p:spPr>
            <a:xfrm>
              <a:off x="457200" y="3494160"/>
              <a:ext cx="2133360" cy="121896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(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.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)</a:t>
              </a:r>
              <a:endParaRPr b="0" lang="en-US" sz="1800" spc="-1" strike="noStrike">
                <a:latin typeface="Arial"/>
              </a:endParaRPr>
            </a:p>
            <a:p>
              <a:pPr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.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</a:t>
              </a:r>
              <a:endParaRPr b="0" lang="en-US" sz="1800" spc="-1" strike="noStrike">
                <a:latin typeface="Arial"/>
              </a:endParaRPr>
            </a:p>
            <a:p>
              <a:pPr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.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590" name="Oval 14"/>
            <p:cNvSpPr/>
            <p:nvPr/>
          </p:nvSpPr>
          <p:spPr>
            <a:xfrm>
              <a:off x="228600" y="318960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2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591" name="Group 15"/>
          <p:cNvGrpSpPr/>
          <p:nvPr/>
        </p:nvGrpSpPr>
        <p:grpSpPr>
          <a:xfrm>
            <a:off x="533520" y="5006520"/>
            <a:ext cx="1752120" cy="914040"/>
            <a:chOff x="533520" y="5006520"/>
            <a:chExt cx="1752120" cy="914040"/>
          </a:xfrm>
        </p:grpSpPr>
        <p:sp>
          <p:nvSpPr>
            <p:cNvPr id="592" name="Rounded Rectangle 16"/>
            <p:cNvSpPr/>
            <p:nvPr/>
          </p:nvSpPr>
          <p:spPr>
            <a:xfrm>
              <a:off x="762120" y="5311440"/>
              <a:ext cx="1523520" cy="6091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 .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593" name="Oval 17"/>
            <p:cNvSpPr/>
            <p:nvPr/>
          </p:nvSpPr>
          <p:spPr>
            <a:xfrm>
              <a:off x="533520" y="500652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4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594" name="Group 18"/>
          <p:cNvGrpSpPr/>
          <p:nvPr/>
        </p:nvGrpSpPr>
        <p:grpSpPr>
          <a:xfrm>
            <a:off x="3276720" y="3711240"/>
            <a:ext cx="2361960" cy="1131480"/>
            <a:chOff x="3276720" y="3711240"/>
            <a:chExt cx="2361960" cy="1131480"/>
          </a:xfrm>
        </p:grpSpPr>
        <p:sp>
          <p:nvSpPr>
            <p:cNvPr id="595" name="Rounded Rectangle 19"/>
            <p:cNvSpPr/>
            <p:nvPr/>
          </p:nvSpPr>
          <p:spPr>
            <a:xfrm>
              <a:off x="3505320" y="4005000"/>
              <a:ext cx="2133360" cy="8377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PList’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(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IDList .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)</a:t>
              </a:r>
              <a:endParaRPr b="0" lang="en-US" sz="1800" spc="-1" strike="noStrike">
                <a:latin typeface="Arial"/>
              </a:endParaRPr>
            </a:p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IDList .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596" name="Oval 20"/>
            <p:cNvSpPr/>
            <p:nvPr/>
          </p:nvSpPr>
          <p:spPr>
            <a:xfrm>
              <a:off x="3276720" y="371124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3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597" name="Group 21"/>
          <p:cNvGrpSpPr/>
          <p:nvPr/>
        </p:nvGrpSpPr>
        <p:grpSpPr>
          <a:xfrm>
            <a:off x="3276720" y="4919400"/>
            <a:ext cx="2361960" cy="838080"/>
            <a:chOff x="3276720" y="4919400"/>
            <a:chExt cx="2361960" cy="838080"/>
          </a:xfrm>
        </p:grpSpPr>
        <p:sp>
          <p:nvSpPr>
            <p:cNvPr id="598" name="Rounded Rectangle 22"/>
            <p:cNvSpPr/>
            <p:nvPr/>
          </p:nvSpPr>
          <p:spPr>
            <a:xfrm>
              <a:off x="3505320" y="5224320"/>
              <a:ext cx="2133360" cy="53316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 .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599" name="Oval 23"/>
            <p:cNvSpPr/>
            <p:nvPr/>
          </p:nvSpPr>
          <p:spPr>
            <a:xfrm>
              <a:off x="3276720" y="491940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6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600" name="Straight Arrow Connector 24"/>
          <p:cNvSpPr/>
          <p:nvPr/>
        </p:nvSpPr>
        <p:spPr>
          <a:xfrm flipV="1">
            <a:off x="2514600" y="2274480"/>
            <a:ext cx="914040" cy="114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601" name="Rectangle 25"/>
          <p:cNvSpPr/>
          <p:nvPr/>
        </p:nvSpPr>
        <p:spPr>
          <a:xfrm>
            <a:off x="2569680" y="1893960"/>
            <a:ext cx="6094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PList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02" name="Straight Arrow Connector 26"/>
          <p:cNvSpPr/>
          <p:nvPr/>
        </p:nvSpPr>
        <p:spPr>
          <a:xfrm>
            <a:off x="1523880" y="2808360"/>
            <a:ext cx="360" cy="685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603" name="Rectangle 27"/>
          <p:cNvSpPr/>
          <p:nvPr/>
        </p:nvSpPr>
        <p:spPr>
          <a:xfrm>
            <a:off x="1669680" y="2961000"/>
            <a:ext cx="252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(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04" name="Straight Arrow Connector 28"/>
          <p:cNvSpPr/>
          <p:nvPr/>
        </p:nvSpPr>
        <p:spPr>
          <a:xfrm>
            <a:off x="1523880" y="4713480"/>
            <a:ext cx="360" cy="597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605" name="Rectangle 29"/>
          <p:cNvSpPr/>
          <p:nvPr/>
        </p:nvSpPr>
        <p:spPr>
          <a:xfrm>
            <a:off x="1602360" y="4865760"/>
            <a:ext cx="3592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06" name="Straight Arrow Connector 30"/>
          <p:cNvSpPr/>
          <p:nvPr/>
        </p:nvSpPr>
        <p:spPr>
          <a:xfrm>
            <a:off x="2590920" y="4104000"/>
            <a:ext cx="914040" cy="320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607" name="Rectangle 31"/>
          <p:cNvSpPr/>
          <p:nvPr/>
        </p:nvSpPr>
        <p:spPr>
          <a:xfrm rot="1608600">
            <a:off x="2638440" y="3784320"/>
            <a:ext cx="690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608" name="Group 32"/>
          <p:cNvGrpSpPr/>
          <p:nvPr/>
        </p:nvGrpSpPr>
        <p:grpSpPr>
          <a:xfrm>
            <a:off x="3352680" y="2754720"/>
            <a:ext cx="2213640" cy="891720"/>
            <a:chOff x="3352680" y="2754720"/>
            <a:chExt cx="2213640" cy="891720"/>
          </a:xfrm>
        </p:grpSpPr>
        <p:sp>
          <p:nvSpPr>
            <p:cNvPr id="609" name="Rounded Rectangle 33"/>
            <p:cNvSpPr/>
            <p:nvPr/>
          </p:nvSpPr>
          <p:spPr>
            <a:xfrm>
              <a:off x="3585600" y="3048840"/>
              <a:ext cx="1980720" cy="597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(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) .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610" name="Oval 34"/>
            <p:cNvSpPr/>
            <p:nvPr/>
          </p:nvSpPr>
          <p:spPr>
            <a:xfrm>
              <a:off x="3352680" y="275472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5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611" name="Straight Arrow Connector 35"/>
          <p:cNvSpPr/>
          <p:nvPr/>
        </p:nvSpPr>
        <p:spPr>
          <a:xfrm flipV="1">
            <a:off x="4572000" y="3646080"/>
            <a:ext cx="3960" cy="358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612" name="Straight Arrow Connector 36"/>
          <p:cNvSpPr/>
          <p:nvPr/>
        </p:nvSpPr>
        <p:spPr>
          <a:xfrm>
            <a:off x="4572000" y="4843440"/>
            <a:ext cx="360" cy="380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613" name="Rectangle 37"/>
          <p:cNvSpPr/>
          <p:nvPr/>
        </p:nvSpPr>
        <p:spPr>
          <a:xfrm>
            <a:off x="4850280" y="3636000"/>
            <a:ext cx="252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14" name="Rectangle 38"/>
          <p:cNvSpPr/>
          <p:nvPr/>
        </p:nvSpPr>
        <p:spPr>
          <a:xfrm>
            <a:off x="4726440" y="4843440"/>
            <a:ext cx="3592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15" name="Rectangle 39"/>
          <p:cNvSpPr/>
          <p:nvPr/>
        </p:nvSpPr>
        <p:spPr>
          <a:xfrm>
            <a:off x="6054120" y="3475800"/>
            <a:ext cx="2556360" cy="146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Grammar G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❶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S' →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PList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❷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PList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→ (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)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❸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→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❹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→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16" name="TextBox 2"/>
          <p:cNvSpPr/>
          <p:nvPr/>
        </p:nvSpPr>
        <p:spPr>
          <a:xfrm>
            <a:off x="5984640" y="1818000"/>
            <a:ext cx="25358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Need to connect the FSM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back to the grammar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D6099DD9-1E5B-4CDA-8521-38A00E0737BB}" type="slidenum">
              <a:t>31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PlaceHolder 1"/>
          <p:cNvSpPr>
            <a:spLocks noGrp="1"/>
          </p:cNvSpPr>
          <p:nvPr>
            <p:ph type="title"/>
          </p:nvPr>
        </p:nvSpPr>
        <p:spPr>
          <a:xfrm>
            <a:off x="457200" y="3808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78000"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Can Now Build Action and GoTo Tables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618" name="Group 5"/>
          <p:cNvGrpSpPr/>
          <p:nvPr/>
        </p:nvGrpSpPr>
        <p:grpSpPr>
          <a:xfrm>
            <a:off x="1981080" y="1818000"/>
            <a:ext cx="2133360" cy="990000"/>
            <a:chOff x="1981080" y="1818000"/>
            <a:chExt cx="2133360" cy="990000"/>
          </a:xfrm>
        </p:grpSpPr>
        <p:sp>
          <p:nvSpPr>
            <p:cNvPr id="619" name="Rounded Rectangle 7"/>
            <p:cNvSpPr/>
            <p:nvPr/>
          </p:nvSpPr>
          <p:spPr>
            <a:xfrm>
              <a:off x="2133720" y="1970280"/>
              <a:ext cx="1980720" cy="8377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S’ → .</a:t>
              </a: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 PList</a:t>
              </a:r>
              <a:endParaRPr b="0" lang="en-US" sz="18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.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(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)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620" name="Oval 8"/>
            <p:cNvSpPr/>
            <p:nvPr/>
          </p:nvSpPr>
          <p:spPr>
            <a:xfrm>
              <a:off x="1981080" y="181800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0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621" name="Group 9"/>
          <p:cNvGrpSpPr/>
          <p:nvPr/>
        </p:nvGrpSpPr>
        <p:grpSpPr>
          <a:xfrm>
            <a:off x="4876920" y="1676520"/>
            <a:ext cx="1599840" cy="902880"/>
            <a:chOff x="4876920" y="1676520"/>
            <a:chExt cx="1599840" cy="902880"/>
          </a:xfrm>
        </p:grpSpPr>
        <p:sp>
          <p:nvSpPr>
            <p:cNvPr id="622" name="Rounded Rectangle 10"/>
            <p:cNvSpPr/>
            <p:nvPr/>
          </p:nvSpPr>
          <p:spPr>
            <a:xfrm>
              <a:off x="5029200" y="1970280"/>
              <a:ext cx="1447560" cy="6091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S’ → </a:t>
              </a: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 .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623" name="Oval 11"/>
            <p:cNvSpPr/>
            <p:nvPr/>
          </p:nvSpPr>
          <p:spPr>
            <a:xfrm>
              <a:off x="4876920" y="167652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1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624" name="Group 12"/>
          <p:cNvGrpSpPr/>
          <p:nvPr/>
        </p:nvGrpSpPr>
        <p:grpSpPr>
          <a:xfrm>
            <a:off x="1828800" y="3189600"/>
            <a:ext cx="2361960" cy="1523520"/>
            <a:chOff x="1828800" y="3189600"/>
            <a:chExt cx="2361960" cy="1523520"/>
          </a:xfrm>
        </p:grpSpPr>
        <p:sp>
          <p:nvSpPr>
            <p:cNvPr id="625" name="Rounded Rectangle 13"/>
            <p:cNvSpPr/>
            <p:nvPr/>
          </p:nvSpPr>
          <p:spPr>
            <a:xfrm>
              <a:off x="2057400" y="3494160"/>
              <a:ext cx="2133360" cy="121896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(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.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)</a:t>
              </a:r>
              <a:endParaRPr b="0" lang="en-US" sz="1800" spc="-1" strike="noStrike">
                <a:latin typeface="Arial"/>
              </a:endParaRPr>
            </a:p>
            <a:p>
              <a:pPr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.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</a:t>
              </a:r>
              <a:endParaRPr b="0" lang="en-US" sz="1800" spc="-1" strike="noStrike">
                <a:latin typeface="Arial"/>
              </a:endParaRPr>
            </a:p>
            <a:p>
              <a:pPr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.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626" name="Oval 14"/>
            <p:cNvSpPr/>
            <p:nvPr/>
          </p:nvSpPr>
          <p:spPr>
            <a:xfrm>
              <a:off x="1828800" y="318960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2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627" name="Group 15"/>
          <p:cNvGrpSpPr/>
          <p:nvPr/>
        </p:nvGrpSpPr>
        <p:grpSpPr>
          <a:xfrm>
            <a:off x="2133720" y="5006520"/>
            <a:ext cx="1752120" cy="914040"/>
            <a:chOff x="2133720" y="5006520"/>
            <a:chExt cx="1752120" cy="914040"/>
          </a:xfrm>
        </p:grpSpPr>
        <p:sp>
          <p:nvSpPr>
            <p:cNvPr id="628" name="Rounded Rectangle 16"/>
            <p:cNvSpPr/>
            <p:nvPr/>
          </p:nvSpPr>
          <p:spPr>
            <a:xfrm>
              <a:off x="2362320" y="5311440"/>
              <a:ext cx="1523520" cy="6091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 .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629" name="Oval 17"/>
            <p:cNvSpPr/>
            <p:nvPr/>
          </p:nvSpPr>
          <p:spPr>
            <a:xfrm>
              <a:off x="2133720" y="500652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4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630" name="Group 18"/>
          <p:cNvGrpSpPr/>
          <p:nvPr/>
        </p:nvGrpSpPr>
        <p:grpSpPr>
          <a:xfrm>
            <a:off x="4876920" y="3711240"/>
            <a:ext cx="2361960" cy="1131480"/>
            <a:chOff x="4876920" y="3711240"/>
            <a:chExt cx="2361960" cy="1131480"/>
          </a:xfrm>
        </p:grpSpPr>
        <p:sp>
          <p:nvSpPr>
            <p:cNvPr id="631" name="Rounded Rectangle 19"/>
            <p:cNvSpPr/>
            <p:nvPr/>
          </p:nvSpPr>
          <p:spPr>
            <a:xfrm>
              <a:off x="5105520" y="4005000"/>
              <a:ext cx="2133360" cy="8377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PList’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(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IDList .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)</a:t>
              </a:r>
              <a:endParaRPr b="0" lang="en-US" sz="1800" spc="-1" strike="noStrike">
                <a:latin typeface="Arial"/>
              </a:endParaRPr>
            </a:p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IDList .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632" name="Oval 20"/>
            <p:cNvSpPr/>
            <p:nvPr/>
          </p:nvSpPr>
          <p:spPr>
            <a:xfrm>
              <a:off x="4876920" y="371124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3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633" name="Group 21"/>
          <p:cNvGrpSpPr/>
          <p:nvPr/>
        </p:nvGrpSpPr>
        <p:grpSpPr>
          <a:xfrm>
            <a:off x="4876920" y="4919400"/>
            <a:ext cx="2361960" cy="838080"/>
            <a:chOff x="4876920" y="4919400"/>
            <a:chExt cx="2361960" cy="838080"/>
          </a:xfrm>
        </p:grpSpPr>
        <p:sp>
          <p:nvSpPr>
            <p:cNvPr id="634" name="Rounded Rectangle 22"/>
            <p:cNvSpPr/>
            <p:nvPr/>
          </p:nvSpPr>
          <p:spPr>
            <a:xfrm>
              <a:off x="5105520" y="5224320"/>
              <a:ext cx="2133360" cy="53316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 .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635" name="Oval 23"/>
            <p:cNvSpPr/>
            <p:nvPr/>
          </p:nvSpPr>
          <p:spPr>
            <a:xfrm>
              <a:off x="4876920" y="491940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6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636" name="Straight Arrow Connector 24"/>
          <p:cNvSpPr/>
          <p:nvPr/>
        </p:nvSpPr>
        <p:spPr>
          <a:xfrm flipV="1">
            <a:off x="4114800" y="2274480"/>
            <a:ext cx="914040" cy="114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637" name="Rectangle 25"/>
          <p:cNvSpPr/>
          <p:nvPr/>
        </p:nvSpPr>
        <p:spPr>
          <a:xfrm>
            <a:off x="4169880" y="1893960"/>
            <a:ext cx="6094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PList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38" name="Straight Arrow Connector 26"/>
          <p:cNvSpPr/>
          <p:nvPr/>
        </p:nvSpPr>
        <p:spPr>
          <a:xfrm>
            <a:off x="3124080" y="2808360"/>
            <a:ext cx="360" cy="685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639" name="Rectangle 27"/>
          <p:cNvSpPr/>
          <p:nvPr/>
        </p:nvSpPr>
        <p:spPr>
          <a:xfrm>
            <a:off x="3269880" y="2961000"/>
            <a:ext cx="252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(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40" name="Straight Arrow Connector 28"/>
          <p:cNvSpPr/>
          <p:nvPr/>
        </p:nvSpPr>
        <p:spPr>
          <a:xfrm>
            <a:off x="3124080" y="4713480"/>
            <a:ext cx="360" cy="597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641" name="Rectangle 29"/>
          <p:cNvSpPr/>
          <p:nvPr/>
        </p:nvSpPr>
        <p:spPr>
          <a:xfrm>
            <a:off x="3202560" y="4865760"/>
            <a:ext cx="3592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42" name="Straight Arrow Connector 30"/>
          <p:cNvSpPr/>
          <p:nvPr/>
        </p:nvSpPr>
        <p:spPr>
          <a:xfrm>
            <a:off x="4191120" y="4104000"/>
            <a:ext cx="914040" cy="320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643" name="Rectangle 31"/>
          <p:cNvSpPr/>
          <p:nvPr/>
        </p:nvSpPr>
        <p:spPr>
          <a:xfrm rot="1608600">
            <a:off x="4238640" y="3784320"/>
            <a:ext cx="690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644" name="Group 32"/>
          <p:cNvGrpSpPr/>
          <p:nvPr/>
        </p:nvGrpSpPr>
        <p:grpSpPr>
          <a:xfrm>
            <a:off x="4952880" y="2754720"/>
            <a:ext cx="2213640" cy="891720"/>
            <a:chOff x="4952880" y="2754720"/>
            <a:chExt cx="2213640" cy="891720"/>
          </a:xfrm>
        </p:grpSpPr>
        <p:sp>
          <p:nvSpPr>
            <p:cNvPr id="645" name="Rounded Rectangle 33"/>
            <p:cNvSpPr/>
            <p:nvPr/>
          </p:nvSpPr>
          <p:spPr>
            <a:xfrm>
              <a:off x="5185800" y="3048840"/>
              <a:ext cx="1980720" cy="597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(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) .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646" name="Oval 34"/>
            <p:cNvSpPr/>
            <p:nvPr/>
          </p:nvSpPr>
          <p:spPr>
            <a:xfrm>
              <a:off x="4952880" y="275472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5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647" name="Straight Arrow Connector 35"/>
          <p:cNvSpPr/>
          <p:nvPr/>
        </p:nvSpPr>
        <p:spPr>
          <a:xfrm flipV="1">
            <a:off x="6172200" y="3646080"/>
            <a:ext cx="3960" cy="358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648" name="Straight Arrow Connector 36"/>
          <p:cNvSpPr/>
          <p:nvPr/>
        </p:nvSpPr>
        <p:spPr>
          <a:xfrm>
            <a:off x="6172200" y="4843440"/>
            <a:ext cx="360" cy="380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649" name="Rectangle 37"/>
          <p:cNvSpPr/>
          <p:nvPr/>
        </p:nvSpPr>
        <p:spPr>
          <a:xfrm>
            <a:off x="6450480" y="3636000"/>
            <a:ext cx="252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50" name="Rectangle 38"/>
          <p:cNvSpPr/>
          <p:nvPr/>
        </p:nvSpPr>
        <p:spPr>
          <a:xfrm>
            <a:off x="6326640" y="4843440"/>
            <a:ext cx="3592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9BB30582-F452-4090-980D-9DFC16BFEF82}" type="slidenum">
              <a:t>32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Building the GoTo Table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2" name="Rectangle 4"/>
          <p:cNvSpPr/>
          <p:nvPr/>
        </p:nvSpPr>
        <p:spPr>
          <a:xfrm>
            <a:off x="5105520" y="1905120"/>
            <a:ext cx="3885840" cy="1004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For every nonterminal </a:t>
            </a:r>
            <a:r>
              <a:rPr b="0" i="1" lang="en-US" sz="2000" spc="-1" strike="noStrike">
                <a:solidFill>
                  <a:srgbClr val="000000"/>
                </a:solidFill>
                <a:latin typeface="Calibri"/>
              </a:rPr>
              <a:t>X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if there is an (i,j) edge on </a:t>
            </a:r>
            <a:r>
              <a:rPr b="0" i="1" lang="en-US" sz="2000" spc="-1" strike="noStrike">
                <a:solidFill>
                  <a:srgbClr val="000000"/>
                </a:solidFill>
                <a:latin typeface="Calibri"/>
              </a:rPr>
              <a:t>X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set GoTo[i,</a:t>
            </a:r>
            <a:r>
              <a:rPr b="0" i="1" lang="en-US" sz="2000" spc="-1" strike="noStrike">
                <a:solidFill>
                  <a:srgbClr val="000000"/>
                </a:solidFill>
                <a:latin typeface="Calibri"/>
              </a:rPr>
              <a:t>X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] = j</a:t>
            </a:r>
            <a:endParaRPr b="0" lang="en-US" sz="2000" spc="-1" strike="noStrike">
              <a:latin typeface="Arial"/>
            </a:endParaRPr>
          </a:p>
        </p:txBody>
      </p:sp>
      <p:grpSp>
        <p:nvGrpSpPr>
          <p:cNvPr id="653" name="Group 5"/>
          <p:cNvGrpSpPr/>
          <p:nvPr/>
        </p:nvGrpSpPr>
        <p:grpSpPr>
          <a:xfrm>
            <a:off x="152280" y="1818000"/>
            <a:ext cx="2133360" cy="990000"/>
            <a:chOff x="152280" y="1818000"/>
            <a:chExt cx="2133360" cy="990000"/>
          </a:xfrm>
        </p:grpSpPr>
        <p:sp>
          <p:nvSpPr>
            <p:cNvPr id="654" name="Rounded Rectangle 6"/>
            <p:cNvSpPr/>
            <p:nvPr/>
          </p:nvSpPr>
          <p:spPr>
            <a:xfrm>
              <a:off x="304920" y="1970280"/>
              <a:ext cx="1980720" cy="8377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S’ → .</a:t>
              </a: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 PList</a:t>
              </a:r>
              <a:endParaRPr b="0" lang="en-US" sz="18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.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(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)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655" name="Oval 7"/>
            <p:cNvSpPr/>
            <p:nvPr/>
          </p:nvSpPr>
          <p:spPr>
            <a:xfrm>
              <a:off x="152280" y="181800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0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656" name="Group 8"/>
          <p:cNvGrpSpPr/>
          <p:nvPr/>
        </p:nvGrpSpPr>
        <p:grpSpPr>
          <a:xfrm>
            <a:off x="3048120" y="1676520"/>
            <a:ext cx="1599840" cy="902880"/>
            <a:chOff x="3048120" y="1676520"/>
            <a:chExt cx="1599840" cy="902880"/>
          </a:xfrm>
        </p:grpSpPr>
        <p:sp>
          <p:nvSpPr>
            <p:cNvPr id="657" name="Rounded Rectangle 9"/>
            <p:cNvSpPr/>
            <p:nvPr/>
          </p:nvSpPr>
          <p:spPr>
            <a:xfrm>
              <a:off x="3200400" y="1970280"/>
              <a:ext cx="1447560" cy="6091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S’ → </a:t>
              </a: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 .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658" name="Oval 10"/>
            <p:cNvSpPr/>
            <p:nvPr/>
          </p:nvSpPr>
          <p:spPr>
            <a:xfrm>
              <a:off x="3048120" y="167652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1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659" name="Group 11"/>
          <p:cNvGrpSpPr/>
          <p:nvPr/>
        </p:nvGrpSpPr>
        <p:grpSpPr>
          <a:xfrm>
            <a:off x="0" y="3189600"/>
            <a:ext cx="2361960" cy="1523520"/>
            <a:chOff x="0" y="3189600"/>
            <a:chExt cx="2361960" cy="1523520"/>
          </a:xfrm>
        </p:grpSpPr>
        <p:sp>
          <p:nvSpPr>
            <p:cNvPr id="660" name="Rounded Rectangle 12"/>
            <p:cNvSpPr/>
            <p:nvPr/>
          </p:nvSpPr>
          <p:spPr>
            <a:xfrm>
              <a:off x="228600" y="3494160"/>
              <a:ext cx="2133360" cy="121896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(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.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)</a:t>
              </a:r>
              <a:endParaRPr b="0" lang="en-US" sz="1800" spc="-1" strike="noStrike">
                <a:latin typeface="Arial"/>
              </a:endParaRPr>
            </a:p>
            <a:p>
              <a:pPr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.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</a:t>
              </a:r>
              <a:endParaRPr b="0" lang="en-US" sz="1800" spc="-1" strike="noStrike">
                <a:latin typeface="Arial"/>
              </a:endParaRPr>
            </a:p>
            <a:p>
              <a:pPr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.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661" name="Oval 13"/>
            <p:cNvSpPr/>
            <p:nvPr/>
          </p:nvSpPr>
          <p:spPr>
            <a:xfrm>
              <a:off x="0" y="318960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2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662" name="Group 14"/>
          <p:cNvGrpSpPr/>
          <p:nvPr/>
        </p:nvGrpSpPr>
        <p:grpSpPr>
          <a:xfrm>
            <a:off x="304920" y="5006520"/>
            <a:ext cx="1752120" cy="914040"/>
            <a:chOff x="304920" y="5006520"/>
            <a:chExt cx="1752120" cy="914040"/>
          </a:xfrm>
        </p:grpSpPr>
        <p:sp>
          <p:nvSpPr>
            <p:cNvPr id="663" name="Rounded Rectangle 15"/>
            <p:cNvSpPr/>
            <p:nvPr/>
          </p:nvSpPr>
          <p:spPr>
            <a:xfrm>
              <a:off x="533520" y="5311440"/>
              <a:ext cx="1523520" cy="6091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 .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664" name="Oval 16"/>
            <p:cNvSpPr/>
            <p:nvPr/>
          </p:nvSpPr>
          <p:spPr>
            <a:xfrm>
              <a:off x="304920" y="500652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4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665" name="Group 17"/>
          <p:cNvGrpSpPr/>
          <p:nvPr/>
        </p:nvGrpSpPr>
        <p:grpSpPr>
          <a:xfrm>
            <a:off x="3048120" y="3711240"/>
            <a:ext cx="2361960" cy="1131480"/>
            <a:chOff x="3048120" y="3711240"/>
            <a:chExt cx="2361960" cy="1131480"/>
          </a:xfrm>
        </p:grpSpPr>
        <p:sp>
          <p:nvSpPr>
            <p:cNvPr id="666" name="Rounded Rectangle 18"/>
            <p:cNvSpPr/>
            <p:nvPr/>
          </p:nvSpPr>
          <p:spPr>
            <a:xfrm>
              <a:off x="3276720" y="4005000"/>
              <a:ext cx="2133360" cy="8377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PList’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(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IDList .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)</a:t>
              </a:r>
              <a:endParaRPr b="0" lang="en-US" sz="1800" spc="-1" strike="noStrike">
                <a:latin typeface="Arial"/>
              </a:endParaRPr>
            </a:p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IDList .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667" name="Oval 19"/>
            <p:cNvSpPr/>
            <p:nvPr/>
          </p:nvSpPr>
          <p:spPr>
            <a:xfrm>
              <a:off x="3048120" y="371124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3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668" name="Group 20"/>
          <p:cNvGrpSpPr/>
          <p:nvPr/>
        </p:nvGrpSpPr>
        <p:grpSpPr>
          <a:xfrm>
            <a:off x="3048120" y="4919400"/>
            <a:ext cx="2361960" cy="838080"/>
            <a:chOff x="3048120" y="4919400"/>
            <a:chExt cx="2361960" cy="838080"/>
          </a:xfrm>
        </p:grpSpPr>
        <p:sp>
          <p:nvSpPr>
            <p:cNvPr id="669" name="Rounded Rectangle 21"/>
            <p:cNvSpPr/>
            <p:nvPr/>
          </p:nvSpPr>
          <p:spPr>
            <a:xfrm>
              <a:off x="3276720" y="5224320"/>
              <a:ext cx="2133360" cy="53316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 .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670" name="Oval 22"/>
            <p:cNvSpPr/>
            <p:nvPr/>
          </p:nvSpPr>
          <p:spPr>
            <a:xfrm>
              <a:off x="3048120" y="491940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6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671" name="Straight Arrow Connector 23"/>
          <p:cNvSpPr/>
          <p:nvPr/>
        </p:nvSpPr>
        <p:spPr>
          <a:xfrm flipV="1">
            <a:off x="2286000" y="2274480"/>
            <a:ext cx="914040" cy="114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672" name="Rectangle 24"/>
          <p:cNvSpPr/>
          <p:nvPr/>
        </p:nvSpPr>
        <p:spPr>
          <a:xfrm>
            <a:off x="2341080" y="1893960"/>
            <a:ext cx="6094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PList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73" name="Straight Arrow Connector 25"/>
          <p:cNvSpPr/>
          <p:nvPr/>
        </p:nvSpPr>
        <p:spPr>
          <a:xfrm>
            <a:off x="1295280" y="2808360"/>
            <a:ext cx="360" cy="685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674" name="Rectangle 26"/>
          <p:cNvSpPr/>
          <p:nvPr/>
        </p:nvSpPr>
        <p:spPr>
          <a:xfrm>
            <a:off x="1441080" y="2961000"/>
            <a:ext cx="252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(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75" name="Straight Arrow Connector 27"/>
          <p:cNvSpPr/>
          <p:nvPr/>
        </p:nvSpPr>
        <p:spPr>
          <a:xfrm>
            <a:off x="1295280" y="4713480"/>
            <a:ext cx="360" cy="597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676" name="Rectangle 28"/>
          <p:cNvSpPr/>
          <p:nvPr/>
        </p:nvSpPr>
        <p:spPr>
          <a:xfrm>
            <a:off x="1373760" y="4865760"/>
            <a:ext cx="3592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77" name="Straight Arrow Connector 29"/>
          <p:cNvSpPr/>
          <p:nvPr/>
        </p:nvSpPr>
        <p:spPr>
          <a:xfrm>
            <a:off x="2362320" y="4104000"/>
            <a:ext cx="914040" cy="320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678" name="Rectangle 30"/>
          <p:cNvSpPr/>
          <p:nvPr/>
        </p:nvSpPr>
        <p:spPr>
          <a:xfrm rot="1608600">
            <a:off x="2409840" y="3784320"/>
            <a:ext cx="690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679" name="Group 31"/>
          <p:cNvGrpSpPr/>
          <p:nvPr/>
        </p:nvGrpSpPr>
        <p:grpSpPr>
          <a:xfrm>
            <a:off x="3124080" y="2754720"/>
            <a:ext cx="2213640" cy="891720"/>
            <a:chOff x="3124080" y="2754720"/>
            <a:chExt cx="2213640" cy="891720"/>
          </a:xfrm>
        </p:grpSpPr>
        <p:sp>
          <p:nvSpPr>
            <p:cNvPr id="680" name="Rounded Rectangle 32"/>
            <p:cNvSpPr/>
            <p:nvPr/>
          </p:nvSpPr>
          <p:spPr>
            <a:xfrm>
              <a:off x="3357000" y="3048840"/>
              <a:ext cx="1980720" cy="597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(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) .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681" name="Oval 33"/>
            <p:cNvSpPr/>
            <p:nvPr/>
          </p:nvSpPr>
          <p:spPr>
            <a:xfrm>
              <a:off x="3124080" y="275472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5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682" name="Straight Arrow Connector 34"/>
          <p:cNvSpPr/>
          <p:nvPr/>
        </p:nvSpPr>
        <p:spPr>
          <a:xfrm flipV="1">
            <a:off x="4343400" y="3646080"/>
            <a:ext cx="3960" cy="358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683" name="Straight Arrow Connector 35"/>
          <p:cNvSpPr/>
          <p:nvPr/>
        </p:nvSpPr>
        <p:spPr>
          <a:xfrm>
            <a:off x="4343400" y="4843440"/>
            <a:ext cx="360" cy="380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684" name="Rectangle 36"/>
          <p:cNvSpPr/>
          <p:nvPr/>
        </p:nvSpPr>
        <p:spPr>
          <a:xfrm>
            <a:off x="4621680" y="3636000"/>
            <a:ext cx="252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85" name="Rectangle 37"/>
          <p:cNvSpPr/>
          <p:nvPr/>
        </p:nvSpPr>
        <p:spPr>
          <a:xfrm>
            <a:off x="4497840" y="4843440"/>
            <a:ext cx="3592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</p:txBody>
      </p:sp>
      <p:graphicFrame>
        <p:nvGraphicFramePr>
          <p:cNvPr id="686" name="Table 2"/>
          <p:cNvGraphicFramePr/>
          <p:nvPr/>
        </p:nvGraphicFramePr>
        <p:xfrm>
          <a:off x="5638680" y="3276720"/>
          <a:ext cx="3365640" cy="2966400"/>
        </p:xfrm>
        <a:graphic>
          <a:graphicData uri="http://schemas.openxmlformats.org/drawingml/2006/table">
            <a:tbl>
              <a:tblPr/>
              <a:tblGrid>
                <a:gridCol w="1121760"/>
                <a:gridCol w="1121760"/>
                <a:gridCol w="1122120"/>
              </a:tblGrid>
              <a:tr h="37080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i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PList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i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IDList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9D653A3D-0BF2-4036-B37E-41C1B4409FD7}" type="slidenum">
              <a:t>33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069" dur="indefinite" restart="never" nodeType="tmRoot">
          <p:childTnLst>
            <p:seq>
              <p:cTn id="1070" dur="indefinite" nodeType="mainSeq">
                <p:childTnLst>
                  <p:par>
                    <p:cTn id="1071" fill="hold">
                      <p:stCondLst>
                        <p:cond delay="indefinite"/>
                      </p:stCondLst>
                      <p:childTnLst>
                        <p:par>
                          <p:cTn id="1072" fill="hold">
                            <p:stCondLst>
                              <p:cond delay="0"/>
                            </p:stCondLst>
                            <p:childTnLst>
                              <p:par>
                                <p:cTn id="1073" nodeType="clickEffect" fill="hold" presetClass="emph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4" dur="indefinite"/>
                                        <p:tgtEl>
                                          <p:spTgt spid="67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075" dur="indefinite"/>
                                        <p:tgtEl>
                                          <p:spTgt spid="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6" nodeType="withEffect" fill="hold" presetClass="emph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7" dur="indefinite"/>
                                        <p:tgtEl>
                                          <p:spTgt spid="67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078" dur="indefinite"/>
                                        <p:tgtEl>
                                          <p:spTgt spid="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9" nodeType="withEffect" fill="hold" presetClass="emph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0" dur="indefinite"/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081" dur="indefinite"/>
                                        <p:tgtEl>
                                          <p:spTgt spid="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2" nodeType="withEffect" fill="hold" presetClass="emph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3" dur="indefinite"/>
                                        <p:tgtEl>
                                          <p:spTgt spid="67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084" dur="indefinite"/>
                                        <p:tgtEl>
                                          <p:spTgt spid="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5" nodeType="withEffect" fill="hold" presetClass="emph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6" dur="indefinite"/>
                                        <p:tgtEl>
                                          <p:spTgt spid="6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087" dur="indefinite"/>
                                        <p:tgtEl>
                                          <p:spTgt spid="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8" nodeType="withEffect" fill="hold" presetClass="emph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9" dur="indefinite"/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090" dur="indefinite"/>
                                        <p:tgtEl>
                                          <p:spTgt spid="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1" nodeType="withEffect" fill="hold" presetClass="emph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2" dur="indefinite"/>
                                        <p:tgtEl>
                                          <p:spTgt spid="68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093" dur="indefinite"/>
                                        <p:tgtEl>
                                          <p:spTgt spid="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4" nodeType="withEffect" fill="hold" presetClass="emph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5" dur="indefinite"/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096" dur="indefinite"/>
                                        <p:tgtEl>
                                          <p:spTgt spid="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7" nodeType="withEffect" fill="hold" presetClass="emph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8" dur="indefinite"/>
                                        <p:tgtEl>
                                          <p:spTgt spid="67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099" dur="indefinite"/>
                                        <p:tgtEl>
                                          <p:spTgt spid="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0" nodeType="withEffect" fill="hold" presetClass="emph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1" dur="indefinite"/>
                                        <p:tgtEl>
                                          <p:spTgt spid="68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102" dur="indefinite"/>
                                        <p:tgtEl>
                                          <p:spTgt spid="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3" nodeType="withEffect" fill="hold" presetClass="emph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4" dur="indefinite"/>
                                        <p:tgtEl>
                                          <p:spTgt spid="68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105" dur="indefinite"/>
                                        <p:tgtEl>
                                          <p:spTgt spid="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6" fill="hold">
                      <p:stCondLst>
                        <p:cond delay="indefinite"/>
                      </p:stCondLst>
                      <p:childTnLst>
                        <p:par>
                          <p:cTn id="1107" fill="hold">
                            <p:stCondLst>
                              <p:cond delay="0"/>
                            </p:stCondLst>
                            <p:childTnLst>
                              <p:par>
                                <p:cTn id="110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Building the Action Table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9000"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If state i includes item A → </a:t>
            </a:r>
            <a:r>
              <a:rPr b="0" lang="el-GR" sz="2000" spc="-1" strike="noStrike">
                <a:solidFill>
                  <a:srgbClr val="000000"/>
                </a:solidFill>
                <a:latin typeface="Calibri Light"/>
              </a:rPr>
              <a:t>α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 . </a:t>
            </a:r>
            <a:r>
              <a:rPr b="1" lang="en-US" sz="2000" spc="-1" strike="noStrike">
                <a:solidFill>
                  <a:srgbClr val="000000"/>
                </a:solidFill>
                <a:latin typeface="Calibri Light"/>
              </a:rPr>
              <a:t>t </a:t>
            </a:r>
            <a:r>
              <a:rPr b="0" lang="el-GR" sz="2000" spc="-1" strike="noStrike">
                <a:solidFill>
                  <a:srgbClr val="000000"/>
                </a:solidFill>
                <a:latin typeface="Calibri Light"/>
              </a:rPr>
              <a:t>β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 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marL="343080" indent="-3430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where </a:t>
            </a:r>
            <a:r>
              <a:rPr b="1" lang="en-US" sz="2000" spc="-1" strike="noStrike">
                <a:solidFill>
                  <a:srgbClr val="000000"/>
                </a:solidFill>
                <a:latin typeface="Calibri Light"/>
              </a:rPr>
              <a:t>t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 is a terminal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marL="343080" indent="-3430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and there is an (i,j) transition on </a:t>
            </a:r>
            <a:r>
              <a:rPr b="1" lang="en-US" sz="2000" spc="-1" strike="noStrike">
                <a:solidFill>
                  <a:srgbClr val="000000"/>
                </a:solidFill>
                <a:latin typeface="Calibri Light"/>
              </a:rPr>
              <a:t>t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marL="343080" indent="-3430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set Action[i,</a:t>
            </a:r>
            <a:r>
              <a:rPr b="1" lang="en-US" sz="2000" spc="-1" strike="noStrike">
                <a:solidFill>
                  <a:srgbClr val="000000"/>
                </a:solidFill>
                <a:latin typeface="Calibri Light"/>
              </a:rPr>
              <a:t>t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] = shift j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If state i includes item A → </a:t>
            </a:r>
            <a:r>
              <a:rPr b="0" lang="el-GR" sz="2000" spc="-1" strike="noStrike">
                <a:solidFill>
                  <a:srgbClr val="000000"/>
                </a:solidFill>
                <a:latin typeface="Calibri Light"/>
              </a:rPr>
              <a:t>α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 . 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marL="343080" indent="-3430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where A is not S’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	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marL="343080" indent="-3430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for each t in FOLLOW(A):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marL="343080" indent="-3430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set Action[i,</a:t>
            </a:r>
            <a:r>
              <a:rPr b="1" lang="en-US" sz="2000" spc="-1" strike="noStrike">
                <a:solidFill>
                  <a:srgbClr val="000000"/>
                </a:solidFill>
                <a:latin typeface="Calibri Light"/>
              </a:rPr>
              <a:t>t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] = reduce by A → </a:t>
            </a:r>
            <a:r>
              <a:rPr b="0" lang="el-GR" sz="2000" spc="-1" strike="noStrike">
                <a:solidFill>
                  <a:srgbClr val="000000"/>
                </a:solidFill>
                <a:latin typeface="Calibri Light"/>
              </a:rPr>
              <a:t>α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If state i includes item S → S .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marL="343080" indent="-3430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set Action[i, </a:t>
            </a:r>
            <a:r>
              <a:rPr b="1" lang="en-US" sz="2000" spc="-1" strike="noStrike">
                <a:solidFill>
                  <a:srgbClr val="000000"/>
                </a:solidFill>
                <a:latin typeface="Calibri Light"/>
              </a:rPr>
              <a:t>eof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] = accept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All other entries are error actions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EDF3F66-5C34-40C2-BDBA-F5B879D31AD3}" type="slidenum">
              <a:t>34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PlaceHolder 1"/>
          <p:cNvSpPr>
            <a:spLocks noGrp="1"/>
          </p:cNvSpPr>
          <p:nvPr>
            <p:ph type="title"/>
          </p:nvPr>
        </p:nvSpPr>
        <p:spPr>
          <a:xfrm>
            <a:off x="457200" y="76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Action Table: Shift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0" name="Rectangle 4"/>
          <p:cNvSpPr/>
          <p:nvPr/>
        </p:nvSpPr>
        <p:spPr>
          <a:xfrm>
            <a:off x="5105520" y="1523880"/>
            <a:ext cx="3657240" cy="1309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if state i includes item A → </a:t>
            </a: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α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. </a:t>
            </a:r>
            <a:r>
              <a:rPr b="1" lang="en-US" sz="2000" spc="-1" strike="noStrike">
                <a:solidFill>
                  <a:srgbClr val="000000"/>
                </a:solidFill>
                <a:latin typeface="Calibri"/>
              </a:rPr>
              <a:t>t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β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where </a:t>
            </a:r>
            <a:r>
              <a:rPr b="1" lang="en-US" sz="2000" spc="-1" strike="noStrike">
                <a:solidFill>
                  <a:srgbClr val="000000"/>
                </a:solidFill>
                <a:latin typeface="Calibri"/>
              </a:rPr>
              <a:t>t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is a terminal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and there is an (i,j) transition on </a:t>
            </a:r>
            <a:r>
              <a:rPr b="1" lang="en-US" sz="2000" spc="-1" strike="noStrike">
                <a:solidFill>
                  <a:srgbClr val="000000"/>
                </a:solidFill>
                <a:latin typeface="Calibri"/>
              </a:rPr>
              <a:t>t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en-US" sz="20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set Action[i,</a:t>
            </a:r>
            <a:r>
              <a:rPr b="1" lang="en-US" sz="2000" spc="-1" strike="noStrike">
                <a:solidFill>
                  <a:srgbClr val="000000"/>
                </a:solidFill>
                <a:latin typeface="Calibri"/>
              </a:rPr>
              <a:t>t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] = shift j</a:t>
            </a:r>
            <a:endParaRPr b="0" lang="en-US" sz="2000" spc="-1" strike="noStrike">
              <a:latin typeface="Arial"/>
            </a:endParaRPr>
          </a:p>
        </p:txBody>
      </p:sp>
      <p:grpSp>
        <p:nvGrpSpPr>
          <p:cNvPr id="691" name="Group 5"/>
          <p:cNvGrpSpPr/>
          <p:nvPr/>
        </p:nvGrpSpPr>
        <p:grpSpPr>
          <a:xfrm>
            <a:off x="152280" y="1513080"/>
            <a:ext cx="2133360" cy="990000"/>
            <a:chOff x="152280" y="1513080"/>
            <a:chExt cx="2133360" cy="990000"/>
          </a:xfrm>
        </p:grpSpPr>
        <p:sp>
          <p:nvSpPr>
            <p:cNvPr id="692" name="Rounded Rectangle 6"/>
            <p:cNvSpPr/>
            <p:nvPr/>
          </p:nvSpPr>
          <p:spPr>
            <a:xfrm>
              <a:off x="304920" y="1665360"/>
              <a:ext cx="1980720" cy="8377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S’ → .</a:t>
              </a: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 PList</a:t>
              </a:r>
              <a:endParaRPr b="0" lang="en-US" sz="18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.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(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)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693" name="Oval 7"/>
            <p:cNvSpPr/>
            <p:nvPr/>
          </p:nvSpPr>
          <p:spPr>
            <a:xfrm>
              <a:off x="152280" y="151308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0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694" name="Group 8"/>
          <p:cNvGrpSpPr/>
          <p:nvPr/>
        </p:nvGrpSpPr>
        <p:grpSpPr>
          <a:xfrm>
            <a:off x="3048120" y="1371600"/>
            <a:ext cx="1599840" cy="902880"/>
            <a:chOff x="3048120" y="1371600"/>
            <a:chExt cx="1599840" cy="902880"/>
          </a:xfrm>
        </p:grpSpPr>
        <p:sp>
          <p:nvSpPr>
            <p:cNvPr id="695" name="Rounded Rectangle 9"/>
            <p:cNvSpPr/>
            <p:nvPr/>
          </p:nvSpPr>
          <p:spPr>
            <a:xfrm>
              <a:off x="3200400" y="1665360"/>
              <a:ext cx="1447560" cy="6091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S’ → </a:t>
              </a: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 .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696" name="Oval 10"/>
            <p:cNvSpPr/>
            <p:nvPr/>
          </p:nvSpPr>
          <p:spPr>
            <a:xfrm>
              <a:off x="3048120" y="137160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1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697" name="Group 11"/>
          <p:cNvGrpSpPr/>
          <p:nvPr/>
        </p:nvGrpSpPr>
        <p:grpSpPr>
          <a:xfrm>
            <a:off x="0" y="2884680"/>
            <a:ext cx="2361960" cy="1523880"/>
            <a:chOff x="0" y="2884680"/>
            <a:chExt cx="2361960" cy="1523880"/>
          </a:xfrm>
        </p:grpSpPr>
        <p:sp>
          <p:nvSpPr>
            <p:cNvPr id="698" name="Rounded Rectangle 12"/>
            <p:cNvSpPr/>
            <p:nvPr/>
          </p:nvSpPr>
          <p:spPr>
            <a:xfrm>
              <a:off x="228600" y="3189600"/>
              <a:ext cx="2133360" cy="121896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(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.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)</a:t>
              </a:r>
              <a:endParaRPr b="0" lang="en-US" sz="1800" spc="-1" strike="noStrike">
                <a:latin typeface="Arial"/>
              </a:endParaRPr>
            </a:p>
            <a:p>
              <a:pPr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.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</a:t>
              </a:r>
              <a:endParaRPr b="0" lang="en-US" sz="1800" spc="-1" strike="noStrike">
                <a:latin typeface="Arial"/>
              </a:endParaRPr>
            </a:p>
            <a:p>
              <a:pPr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.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699" name="Oval 13"/>
            <p:cNvSpPr/>
            <p:nvPr/>
          </p:nvSpPr>
          <p:spPr>
            <a:xfrm>
              <a:off x="0" y="288468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2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700" name="Group 14"/>
          <p:cNvGrpSpPr/>
          <p:nvPr/>
        </p:nvGrpSpPr>
        <p:grpSpPr>
          <a:xfrm>
            <a:off x="304920" y="4701960"/>
            <a:ext cx="1752120" cy="913680"/>
            <a:chOff x="304920" y="4701960"/>
            <a:chExt cx="1752120" cy="913680"/>
          </a:xfrm>
        </p:grpSpPr>
        <p:sp>
          <p:nvSpPr>
            <p:cNvPr id="701" name="Rounded Rectangle 15"/>
            <p:cNvSpPr/>
            <p:nvPr/>
          </p:nvSpPr>
          <p:spPr>
            <a:xfrm>
              <a:off x="533520" y="5006520"/>
              <a:ext cx="1523520" cy="6091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 .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702" name="Oval 16"/>
            <p:cNvSpPr/>
            <p:nvPr/>
          </p:nvSpPr>
          <p:spPr>
            <a:xfrm>
              <a:off x="304920" y="470196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4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703" name="Group 17"/>
          <p:cNvGrpSpPr/>
          <p:nvPr/>
        </p:nvGrpSpPr>
        <p:grpSpPr>
          <a:xfrm>
            <a:off x="3048120" y="3406320"/>
            <a:ext cx="2361960" cy="1131840"/>
            <a:chOff x="3048120" y="3406320"/>
            <a:chExt cx="2361960" cy="1131840"/>
          </a:xfrm>
        </p:grpSpPr>
        <p:sp>
          <p:nvSpPr>
            <p:cNvPr id="704" name="Rounded Rectangle 18"/>
            <p:cNvSpPr/>
            <p:nvPr/>
          </p:nvSpPr>
          <p:spPr>
            <a:xfrm>
              <a:off x="3276720" y="3700440"/>
              <a:ext cx="2133360" cy="8377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(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IDList .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)</a:t>
              </a:r>
              <a:endParaRPr b="0" lang="en-US" sz="1800" spc="-1" strike="noStrike">
                <a:latin typeface="Arial"/>
              </a:endParaRPr>
            </a:p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IDList .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705" name="Oval 19"/>
            <p:cNvSpPr/>
            <p:nvPr/>
          </p:nvSpPr>
          <p:spPr>
            <a:xfrm>
              <a:off x="3048120" y="340632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3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706" name="Group 20"/>
          <p:cNvGrpSpPr/>
          <p:nvPr/>
        </p:nvGrpSpPr>
        <p:grpSpPr>
          <a:xfrm>
            <a:off x="3048120" y="4614840"/>
            <a:ext cx="2361960" cy="837720"/>
            <a:chOff x="3048120" y="4614840"/>
            <a:chExt cx="2361960" cy="837720"/>
          </a:xfrm>
        </p:grpSpPr>
        <p:sp>
          <p:nvSpPr>
            <p:cNvPr id="707" name="Rounded Rectangle 21"/>
            <p:cNvSpPr/>
            <p:nvPr/>
          </p:nvSpPr>
          <p:spPr>
            <a:xfrm>
              <a:off x="3276720" y="4919400"/>
              <a:ext cx="2133360" cy="53316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 .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708" name="Oval 22"/>
            <p:cNvSpPr/>
            <p:nvPr/>
          </p:nvSpPr>
          <p:spPr>
            <a:xfrm>
              <a:off x="3048120" y="461484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6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709" name="Straight Arrow Connector 23"/>
          <p:cNvSpPr/>
          <p:nvPr/>
        </p:nvSpPr>
        <p:spPr>
          <a:xfrm flipV="1">
            <a:off x="2286000" y="1969560"/>
            <a:ext cx="914040" cy="114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710" name="Rectangle 24"/>
          <p:cNvSpPr/>
          <p:nvPr/>
        </p:nvSpPr>
        <p:spPr>
          <a:xfrm>
            <a:off x="2341080" y="1589400"/>
            <a:ext cx="6094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PList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11" name="Straight Arrow Connector 25"/>
          <p:cNvSpPr/>
          <p:nvPr/>
        </p:nvSpPr>
        <p:spPr>
          <a:xfrm>
            <a:off x="1295280" y="2503800"/>
            <a:ext cx="360" cy="685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712" name="Rectangle 26"/>
          <p:cNvSpPr/>
          <p:nvPr/>
        </p:nvSpPr>
        <p:spPr>
          <a:xfrm>
            <a:off x="1441080" y="2656080"/>
            <a:ext cx="252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(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13" name="Straight Arrow Connector 27"/>
          <p:cNvSpPr/>
          <p:nvPr/>
        </p:nvSpPr>
        <p:spPr>
          <a:xfrm>
            <a:off x="1295280" y="4408560"/>
            <a:ext cx="360" cy="597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714" name="Rectangle 28"/>
          <p:cNvSpPr/>
          <p:nvPr/>
        </p:nvSpPr>
        <p:spPr>
          <a:xfrm>
            <a:off x="1373760" y="4561200"/>
            <a:ext cx="3592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15" name="Straight Arrow Connector 29"/>
          <p:cNvSpPr/>
          <p:nvPr/>
        </p:nvSpPr>
        <p:spPr>
          <a:xfrm>
            <a:off x="2362320" y="3799080"/>
            <a:ext cx="914040" cy="320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716" name="Rectangle 30"/>
          <p:cNvSpPr/>
          <p:nvPr/>
        </p:nvSpPr>
        <p:spPr>
          <a:xfrm rot="1608600">
            <a:off x="2409840" y="3479400"/>
            <a:ext cx="690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717" name="Group 31"/>
          <p:cNvGrpSpPr/>
          <p:nvPr/>
        </p:nvGrpSpPr>
        <p:grpSpPr>
          <a:xfrm>
            <a:off x="3124080" y="2450160"/>
            <a:ext cx="2213640" cy="891360"/>
            <a:chOff x="3124080" y="2450160"/>
            <a:chExt cx="2213640" cy="891360"/>
          </a:xfrm>
        </p:grpSpPr>
        <p:sp>
          <p:nvSpPr>
            <p:cNvPr id="718" name="Rounded Rectangle 32"/>
            <p:cNvSpPr/>
            <p:nvPr/>
          </p:nvSpPr>
          <p:spPr>
            <a:xfrm>
              <a:off x="3357000" y="2743920"/>
              <a:ext cx="1980720" cy="597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(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) .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719" name="Oval 33"/>
            <p:cNvSpPr/>
            <p:nvPr/>
          </p:nvSpPr>
          <p:spPr>
            <a:xfrm>
              <a:off x="3124080" y="245016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5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720" name="Straight Arrow Connector 34"/>
          <p:cNvSpPr/>
          <p:nvPr/>
        </p:nvSpPr>
        <p:spPr>
          <a:xfrm flipV="1">
            <a:off x="4343400" y="3341160"/>
            <a:ext cx="3960" cy="358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721" name="Straight Arrow Connector 35"/>
          <p:cNvSpPr/>
          <p:nvPr/>
        </p:nvSpPr>
        <p:spPr>
          <a:xfrm>
            <a:off x="4343400" y="4538520"/>
            <a:ext cx="360" cy="380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722" name="Rectangle 36"/>
          <p:cNvSpPr/>
          <p:nvPr/>
        </p:nvSpPr>
        <p:spPr>
          <a:xfrm>
            <a:off x="4621680" y="3331080"/>
            <a:ext cx="252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23" name="Rectangle 37"/>
          <p:cNvSpPr/>
          <p:nvPr/>
        </p:nvSpPr>
        <p:spPr>
          <a:xfrm>
            <a:off x="4497840" y="4538520"/>
            <a:ext cx="3592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</p:txBody>
      </p:sp>
      <p:graphicFrame>
        <p:nvGraphicFramePr>
          <p:cNvPr id="724" name="Table 38"/>
          <p:cNvGraphicFramePr/>
          <p:nvPr/>
        </p:nvGraphicFramePr>
        <p:xfrm>
          <a:off x="5638680" y="3124080"/>
          <a:ext cx="3365640" cy="2966400"/>
        </p:xfrm>
        <a:graphic>
          <a:graphicData uri="http://schemas.openxmlformats.org/drawingml/2006/table">
            <a:tbl>
              <a:tblPr/>
              <a:tblGrid>
                <a:gridCol w="673200"/>
                <a:gridCol w="673200"/>
                <a:gridCol w="673200"/>
                <a:gridCol w="673200"/>
                <a:gridCol w="673200"/>
              </a:tblGrid>
              <a:tr h="37080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(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id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eof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  <p:sp>
        <p:nvSpPr>
          <p:cNvPr id="725" name="Rectangle 2"/>
          <p:cNvSpPr/>
          <p:nvPr/>
        </p:nvSpPr>
        <p:spPr>
          <a:xfrm>
            <a:off x="6465960" y="3479760"/>
            <a:ext cx="4539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 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26" name="Rectangle 39"/>
          <p:cNvSpPr/>
          <p:nvPr/>
        </p:nvSpPr>
        <p:spPr>
          <a:xfrm>
            <a:off x="7772040" y="4278960"/>
            <a:ext cx="4539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 4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27" name="Rectangle 40"/>
          <p:cNvSpPr/>
          <p:nvPr/>
        </p:nvSpPr>
        <p:spPr>
          <a:xfrm>
            <a:off x="7775280" y="4583520"/>
            <a:ext cx="4539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 6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28" name="Rectangle 41"/>
          <p:cNvSpPr/>
          <p:nvPr/>
        </p:nvSpPr>
        <p:spPr>
          <a:xfrm>
            <a:off x="7165800" y="4572000"/>
            <a:ext cx="4539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 5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F75BE368-2701-48AD-8AB0-8DBB7085A3CA}" type="slidenum">
              <a:t>35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10" dur="indefinite" restart="never" nodeType="tmRoot">
          <p:childTnLst>
            <p:seq>
              <p:cTn id="1111" dur="indefinite" nodeType="mainSeq">
                <p:childTnLst>
                  <p:par>
                    <p:cTn id="1112" fill="hold">
                      <p:stCondLst>
                        <p:cond delay="indefinite"/>
                      </p:stCondLst>
                      <p:childTnLst>
                        <p:par>
                          <p:cTn id="1113" fill="hold">
                            <p:stCondLst>
                              <p:cond delay="0"/>
                            </p:stCondLst>
                            <p:childTnLst>
                              <p:par>
                                <p:cTn id="111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6" fill="hold">
                      <p:stCondLst>
                        <p:cond delay="indefinite"/>
                      </p:stCondLst>
                      <p:childTnLst>
                        <p:par>
                          <p:cTn id="1117" fill="hold">
                            <p:stCondLst>
                              <p:cond delay="0"/>
                            </p:stCondLst>
                            <p:childTnLst>
                              <p:par>
                                <p:cTn id="111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0" fill="hold">
                      <p:stCondLst>
                        <p:cond delay="indefinite"/>
                      </p:stCondLst>
                      <p:childTnLst>
                        <p:par>
                          <p:cTn id="1121" fill="hold">
                            <p:stCondLst>
                              <p:cond delay="0"/>
                            </p:stCondLst>
                            <p:childTnLst>
                              <p:par>
                                <p:cTn id="112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4" fill="hold">
                      <p:stCondLst>
                        <p:cond delay="indefinite"/>
                      </p:stCondLst>
                      <p:childTnLst>
                        <p:par>
                          <p:cTn id="1125" fill="hold">
                            <p:stCondLst>
                              <p:cond delay="0"/>
                            </p:stCondLst>
                            <p:childTnLst>
                              <p:par>
                                <p:cTn id="112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8" fill="hold">
                      <p:stCondLst>
                        <p:cond delay="indefinite"/>
                      </p:stCondLst>
                      <p:childTnLst>
                        <p:par>
                          <p:cTn id="1129" fill="hold">
                            <p:stCondLst>
                              <p:cond delay="0"/>
                            </p:stCondLst>
                            <p:childTnLst>
                              <p:par>
                                <p:cTn id="113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" name="PlaceHolder 1"/>
          <p:cNvSpPr>
            <a:spLocks noGrp="1"/>
          </p:cNvSpPr>
          <p:nvPr>
            <p:ph type="title"/>
          </p:nvPr>
        </p:nvSpPr>
        <p:spPr>
          <a:xfrm>
            <a:off x="1143000" y="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Action Table: Reduce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730" name="Table 38"/>
          <p:cNvGraphicFramePr/>
          <p:nvPr/>
        </p:nvGraphicFramePr>
        <p:xfrm>
          <a:off x="5638680" y="3124080"/>
          <a:ext cx="3365640" cy="2966400"/>
        </p:xfrm>
        <a:graphic>
          <a:graphicData uri="http://schemas.openxmlformats.org/drawingml/2006/table">
            <a:tbl>
              <a:tblPr/>
              <a:tblGrid>
                <a:gridCol w="673200"/>
                <a:gridCol w="673200"/>
                <a:gridCol w="673200"/>
                <a:gridCol w="673200"/>
                <a:gridCol w="673200"/>
              </a:tblGrid>
              <a:tr h="37080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(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id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eof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  <p:sp>
        <p:nvSpPr>
          <p:cNvPr id="731" name="Rectangle 2"/>
          <p:cNvSpPr/>
          <p:nvPr/>
        </p:nvSpPr>
        <p:spPr>
          <a:xfrm>
            <a:off x="6465960" y="3479760"/>
            <a:ext cx="4539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 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32" name="Rectangle 39"/>
          <p:cNvSpPr/>
          <p:nvPr/>
        </p:nvSpPr>
        <p:spPr>
          <a:xfrm>
            <a:off x="7772040" y="4278960"/>
            <a:ext cx="4539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 4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33" name="Rectangle 40"/>
          <p:cNvSpPr/>
          <p:nvPr/>
        </p:nvSpPr>
        <p:spPr>
          <a:xfrm>
            <a:off x="7775280" y="4583520"/>
            <a:ext cx="4539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 6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34" name="Rectangle 41"/>
          <p:cNvSpPr/>
          <p:nvPr/>
        </p:nvSpPr>
        <p:spPr>
          <a:xfrm>
            <a:off x="7165800" y="4572000"/>
            <a:ext cx="4539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 5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35" name="Rectangle 42"/>
          <p:cNvSpPr/>
          <p:nvPr/>
        </p:nvSpPr>
        <p:spPr>
          <a:xfrm>
            <a:off x="5181480" y="1143000"/>
            <a:ext cx="3885840" cy="11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if state i includes item A → </a:t>
            </a:r>
            <a:r>
              <a:rPr b="0" lang="el-GR" sz="1800" spc="-1" strike="noStrike">
                <a:solidFill>
                  <a:srgbClr val="000000"/>
                </a:solidFill>
                <a:latin typeface="Calibri"/>
              </a:rPr>
              <a:t>α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.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where A is not S’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for each t in FOLLOW(A):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set Action[i,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] = reduce by A → </a:t>
            </a:r>
            <a:r>
              <a:rPr b="0" lang="el-GR" sz="1800" spc="-1" strike="noStrike">
                <a:solidFill>
                  <a:srgbClr val="000000"/>
                </a:solidFill>
                <a:latin typeface="Calibri"/>
              </a:rPr>
              <a:t>α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36" name="Rectangle 43"/>
          <p:cNvSpPr/>
          <p:nvPr/>
        </p:nvSpPr>
        <p:spPr>
          <a:xfrm>
            <a:off x="3082320" y="5334120"/>
            <a:ext cx="2556360" cy="146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Grammar G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❶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S' →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PList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❷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PList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→ (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)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❸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→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❹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→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737" name="Group 44"/>
          <p:cNvGrpSpPr/>
          <p:nvPr/>
        </p:nvGrpSpPr>
        <p:grpSpPr>
          <a:xfrm>
            <a:off x="152280" y="1284480"/>
            <a:ext cx="2133360" cy="990000"/>
            <a:chOff x="152280" y="1284480"/>
            <a:chExt cx="2133360" cy="990000"/>
          </a:xfrm>
        </p:grpSpPr>
        <p:sp>
          <p:nvSpPr>
            <p:cNvPr id="738" name="Rounded Rectangle 45"/>
            <p:cNvSpPr/>
            <p:nvPr/>
          </p:nvSpPr>
          <p:spPr>
            <a:xfrm>
              <a:off x="304920" y="1436760"/>
              <a:ext cx="1980720" cy="8377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S’ → .</a:t>
              </a: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 PList</a:t>
              </a:r>
              <a:endParaRPr b="0" lang="en-US" sz="18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.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(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)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739" name="Oval 46"/>
            <p:cNvSpPr/>
            <p:nvPr/>
          </p:nvSpPr>
          <p:spPr>
            <a:xfrm>
              <a:off x="152280" y="128448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0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740" name="Group 47"/>
          <p:cNvGrpSpPr/>
          <p:nvPr/>
        </p:nvGrpSpPr>
        <p:grpSpPr>
          <a:xfrm>
            <a:off x="3048120" y="1143000"/>
            <a:ext cx="1599840" cy="902880"/>
            <a:chOff x="3048120" y="1143000"/>
            <a:chExt cx="1599840" cy="902880"/>
          </a:xfrm>
        </p:grpSpPr>
        <p:sp>
          <p:nvSpPr>
            <p:cNvPr id="741" name="Rounded Rectangle 48"/>
            <p:cNvSpPr/>
            <p:nvPr/>
          </p:nvSpPr>
          <p:spPr>
            <a:xfrm>
              <a:off x="3200400" y="1436760"/>
              <a:ext cx="1447560" cy="6091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S’ → </a:t>
              </a: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 .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742" name="Oval 49"/>
            <p:cNvSpPr/>
            <p:nvPr/>
          </p:nvSpPr>
          <p:spPr>
            <a:xfrm>
              <a:off x="3048120" y="114300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1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743" name="Group 50"/>
          <p:cNvGrpSpPr/>
          <p:nvPr/>
        </p:nvGrpSpPr>
        <p:grpSpPr>
          <a:xfrm>
            <a:off x="0" y="2656080"/>
            <a:ext cx="2361960" cy="1523880"/>
            <a:chOff x="0" y="2656080"/>
            <a:chExt cx="2361960" cy="1523880"/>
          </a:xfrm>
        </p:grpSpPr>
        <p:sp>
          <p:nvSpPr>
            <p:cNvPr id="744" name="Rounded Rectangle 51"/>
            <p:cNvSpPr/>
            <p:nvPr/>
          </p:nvSpPr>
          <p:spPr>
            <a:xfrm>
              <a:off x="228600" y="2961000"/>
              <a:ext cx="2133360" cy="121896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(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.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)</a:t>
              </a:r>
              <a:endParaRPr b="0" lang="en-US" sz="1800" spc="-1" strike="noStrike">
                <a:latin typeface="Arial"/>
              </a:endParaRPr>
            </a:p>
            <a:p>
              <a:pPr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.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</a:t>
              </a:r>
              <a:endParaRPr b="0" lang="en-US" sz="1800" spc="-1" strike="noStrike">
                <a:latin typeface="Arial"/>
              </a:endParaRPr>
            </a:p>
            <a:p>
              <a:pPr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.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745" name="Oval 52"/>
            <p:cNvSpPr/>
            <p:nvPr/>
          </p:nvSpPr>
          <p:spPr>
            <a:xfrm>
              <a:off x="0" y="265608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2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746" name="Group 53"/>
          <p:cNvGrpSpPr/>
          <p:nvPr/>
        </p:nvGrpSpPr>
        <p:grpSpPr>
          <a:xfrm>
            <a:off x="304920" y="4473360"/>
            <a:ext cx="1752120" cy="913680"/>
            <a:chOff x="304920" y="4473360"/>
            <a:chExt cx="1752120" cy="913680"/>
          </a:xfrm>
        </p:grpSpPr>
        <p:sp>
          <p:nvSpPr>
            <p:cNvPr id="747" name="Rounded Rectangle 54"/>
            <p:cNvSpPr/>
            <p:nvPr/>
          </p:nvSpPr>
          <p:spPr>
            <a:xfrm>
              <a:off x="533520" y="4777920"/>
              <a:ext cx="1523520" cy="6091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 .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748" name="Oval 55"/>
            <p:cNvSpPr/>
            <p:nvPr/>
          </p:nvSpPr>
          <p:spPr>
            <a:xfrm>
              <a:off x="304920" y="447336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4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749" name="Group 56"/>
          <p:cNvGrpSpPr/>
          <p:nvPr/>
        </p:nvGrpSpPr>
        <p:grpSpPr>
          <a:xfrm>
            <a:off x="3048120" y="3177720"/>
            <a:ext cx="2361960" cy="1131840"/>
            <a:chOff x="3048120" y="3177720"/>
            <a:chExt cx="2361960" cy="1131840"/>
          </a:xfrm>
        </p:grpSpPr>
        <p:sp>
          <p:nvSpPr>
            <p:cNvPr id="750" name="Rounded Rectangle 57"/>
            <p:cNvSpPr/>
            <p:nvPr/>
          </p:nvSpPr>
          <p:spPr>
            <a:xfrm>
              <a:off x="3276720" y="3471840"/>
              <a:ext cx="2133360" cy="8377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(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IDList .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)</a:t>
              </a:r>
              <a:endParaRPr b="0" lang="en-US" sz="1800" spc="-1" strike="noStrike">
                <a:latin typeface="Arial"/>
              </a:endParaRPr>
            </a:p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IDList .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751" name="Oval 58"/>
            <p:cNvSpPr/>
            <p:nvPr/>
          </p:nvSpPr>
          <p:spPr>
            <a:xfrm>
              <a:off x="3048120" y="317772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3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752" name="Group 59"/>
          <p:cNvGrpSpPr/>
          <p:nvPr/>
        </p:nvGrpSpPr>
        <p:grpSpPr>
          <a:xfrm>
            <a:off x="3048120" y="4386240"/>
            <a:ext cx="2361960" cy="837720"/>
            <a:chOff x="3048120" y="4386240"/>
            <a:chExt cx="2361960" cy="837720"/>
          </a:xfrm>
        </p:grpSpPr>
        <p:sp>
          <p:nvSpPr>
            <p:cNvPr id="753" name="Rounded Rectangle 60"/>
            <p:cNvSpPr/>
            <p:nvPr/>
          </p:nvSpPr>
          <p:spPr>
            <a:xfrm>
              <a:off x="3276720" y="4690800"/>
              <a:ext cx="2133360" cy="53316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 .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754" name="Oval 61"/>
            <p:cNvSpPr/>
            <p:nvPr/>
          </p:nvSpPr>
          <p:spPr>
            <a:xfrm>
              <a:off x="3048120" y="438624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6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755" name="Straight Arrow Connector 62"/>
          <p:cNvSpPr/>
          <p:nvPr/>
        </p:nvSpPr>
        <p:spPr>
          <a:xfrm flipV="1">
            <a:off x="2286000" y="1740960"/>
            <a:ext cx="914040" cy="114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756" name="Rectangle 63"/>
          <p:cNvSpPr/>
          <p:nvPr/>
        </p:nvSpPr>
        <p:spPr>
          <a:xfrm>
            <a:off x="2341080" y="1360800"/>
            <a:ext cx="6094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PList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57" name="Straight Arrow Connector 64"/>
          <p:cNvSpPr/>
          <p:nvPr/>
        </p:nvSpPr>
        <p:spPr>
          <a:xfrm>
            <a:off x="1295280" y="2275200"/>
            <a:ext cx="360" cy="685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758" name="Rectangle 65"/>
          <p:cNvSpPr/>
          <p:nvPr/>
        </p:nvSpPr>
        <p:spPr>
          <a:xfrm>
            <a:off x="1441080" y="2427480"/>
            <a:ext cx="252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(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59" name="Straight Arrow Connector 66"/>
          <p:cNvSpPr/>
          <p:nvPr/>
        </p:nvSpPr>
        <p:spPr>
          <a:xfrm>
            <a:off x="1295280" y="4179960"/>
            <a:ext cx="360" cy="597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760" name="Rectangle 67"/>
          <p:cNvSpPr/>
          <p:nvPr/>
        </p:nvSpPr>
        <p:spPr>
          <a:xfrm>
            <a:off x="1373760" y="4332600"/>
            <a:ext cx="3592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61" name="Straight Arrow Connector 68"/>
          <p:cNvSpPr/>
          <p:nvPr/>
        </p:nvSpPr>
        <p:spPr>
          <a:xfrm>
            <a:off x="2362320" y="3570480"/>
            <a:ext cx="914040" cy="320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762" name="Rectangle 69"/>
          <p:cNvSpPr/>
          <p:nvPr/>
        </p:nvSpPr>
        <p:spPr>
          <a:xfrm rot="1608600">
            <a:off x="2409840" y="3250800"/>
            <a:ext cx="690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763" name="Group 70"/>
          <p:cNvGrpSpPr/>
          <p:nvPr/>
        </p:nvGrpSpPr>
        <p:grpSpPr>
          <a:xfrm>
            <a:off x="3124080" y="2221560"/>
            <a:ext cx="2213640" cy="891360"/>
            <a:chOff x="3124080" y="2221560"/>
            <a:chExt cx="2213640" cy="891360"/>
          </a:xfrm>
        </p:grpSpPr>
        <p:sp>
          <p:nvSpPr>
            <p:cNvPr id="764" name="Rounded Rectangle 71"/>
            <p:cNvSpPr/>
            <p:nvPr/>
          </p:nvSpPr>
          <p:spPr>
            <a:xfrm>
              <a:off x="3357000" y="2515320"/>
              <a:ext cx="1980720" cy="597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(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) .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765" name="Oval 72"/>
            <p:cNvSpPr/>
            <p:nvPr/>
          </p:nvSpPr>
          <p:spPr>
            <a:xfrm>
              <a:off x="3124080" y="222156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5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766" name="Straight Arrow Connector 73"/>
          <p:cNvSpPr/>
          <p:nvPr/>
        </p:nvSpPr>
        <p:spPr>
          <a:xfrm flipV="1">
            <a:off x="4343400" y="3112560"/>
            <a:ext cx="3960" cy="358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767" name="Straight Arrow Connector 74"/>
          <p:cNvSpPr/>
          <p:nvPr/>
        </p:nvSpPr>
        <p:spPr>
          <a:xfrm>
            <a:off x="4343400" y="4309920"/>
            <a:ext cx="360" cy="380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768" name="Rectangle 75"/>
          <p:cNvSpPr/>
          <p:nvPr/>
        </p:nvSpPr>
        <p:spPr>
          <a:xfrm>
            <a:off x="4621680" y="3102480"/>
            <a:ext cx="252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69" name="Rectangle 76"/>
          <p:cNvSpPr/>
          <p:nvPr/>
        </p:nvSpPr>
        <p:spPr>
          <a:xfrm>
            <a:off x="4497840" y="4309920"/>
            <a:ext cx="3592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70" name="Rectangle 111"/>
          <p:cNvSpPr/>
          <p:nvPr/>
        </p:nvSpPr>
        <p:spPr>
          <a:xfrm>
            <a:off x="5957640" y="2354040"/>
            <a:ext cx="250020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FOLLOW(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) = {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,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FOLLOW(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PList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) = {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eof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}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71" name="Rectangle 112"/>
          <p:cNvSpPr/>
          <p:nvPr/>
        </p:nvSpPr>
        <p:spPr>
          <a:xfrm>
            <a:off x="7059600" y="4964760"/>
            <a:ext cx="659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R ❸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72" name="Rectangle 113"/>
          <p:cNvSpPr/>
          <p:nvPr/>
        </p:nvSpPr>
        <p:spPr>
          <a:xfrm>
            <a:off x="7659720" y="4952880"/>
            <a:ext cx="659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R ❸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73" name="Rectangle 114"/>
          <p:cNvSpPr/>
          <p:nvPr/>
        </p:nvSpPr>
        <p:spPr>
          <a:xfrm>
            <a:off x="8291880" y="5345640"/>
            <a:ext cx="659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R ❷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74" name="Rectangle 115"/>
          <p:cNvSpPr/>
          <p:nvPr/>
        </p:nvSpPr>
        <p:spPr>
          <a:xfrm>
            <a:off x="7050240" y="5726520"/>
            <a:ext cx="659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R ❹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75" name="Rectangle 116"/>
          <p:cNvSpPr/>
          <p:nvPr/>
        </p:nvSpPr>
        <p:spPr>
          <a:xfrm>
            <a:off x="7659720" y="5715000"/>
            <a:ext cx="659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R ❹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3F4279DD-B18A-48CD-A4BC-86D97249B0CA}" type="slidenum">
              <a:t>36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32" dur="indefinite" restart="never" nodeType="tmRoot">
          <p:childTnLst>
            <p:seq>
              <p:cTn id="1133" dur="indefinite" nodeType="mainSeq">
                <p:childTnLst>
                  <p:par>
                    <p:cTn id="1134" fill="hold">
                      <p:stCondLst>
                        <p:cond delay="indefinite"/>
                      </p:stCondLst>
                      <p:childTnLst>
                        <p:par>
                          <p:cTn id="1135" fill="hold">
                            <p:stCondLst>
                              <p:cond delay="0"/>
                            </p:stCondLst>
                            <p:childTnLst>
                              <p:par>
                                <p:cTn id="113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8" fill="hold">
                      <p:stCondLst>
                        <p:cond delay="indefinite"/>
                      </p:stCondLst>
                      <p:childTnLst>
                        <p:par>
                          <p:cTn id="1139" fill="hold">
                            <p:stCondLst>
                              <p:cond delay="0"/>
                            </p:stCondLst>
                            <p:childTnLst>
                              <p:par>
                                <p:cTn id="114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2" fill="hold">
                      <p:stCondLst>
                        <p:cond delay="indefinite"/>
                      </p:stCondLst>
                      <p:childTnLst>
                        <p:par>
                          <p:cTn id="1143" fill="hold">
                            <p:stCondLst>
                              <p:cond delay="0"/>
                            </p:stCondLst>
                            <p:childTnLst>
                              <p:par>
                                <p:cTn id="114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6" fill="hold">
                      <p:stCondLst>
                        <p:cond delay="indefinite"/>
                      </p:stCondLst>
                      <p:childTnLst>
                        <p:par>
                          <p:cTn id="1147" fill="hold">
                            <p:stCondLst>
                              <p:cond delay="0"/>
                            </p:stCondLst>
                            <p:childTnLst>
                              <p:par>
                                <p:cTn id="114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0" fill="hold">
                      <p:stCondLst>
                        <p:cond delay="indefinite"/>
                      </p:stCondLst>
                      <p:childTnLst>
                        <p:par>
                          <p:cTn id="1151" fill="hold">
                            <p:stCondLst>
                              <p:cond delay="0"/>
                            </p:stCondLst>
                            <p:childTnLst>
                              <p:par>
                                <p:cTn id="115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4" fill="hold">
                      <p:stCondLst>
                        <p:cond delay="indefinite"/>
                      </p:stCondLst>
                      <p:childTnLst>
                        <p:par>
                          <p:cTn id="1155" fill="hold">
                            <p:stCondLst>
                              <p:cond delay="0"/>
                            </p:stCondLst>
                            <p:childTnLst>
                              <p:par>
                                <p:cTn id="115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8" fill="hold">
                      <p:stCondLst>
                        <p:cond delay="indefinite"/>
                      </p:stCondLst>
                      <p:childTnLst>
                        <p:par>
                          <p:cTn id="1159" fill="hold">
                            <p:stCondLst>
                              <p:cond delay="0"/>
                            </p:stCondLst>
                            <p:childTnLst>
                              <p:par>
                                <p:cTn id="116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" name="PlaceHolder 1"/>
          <p:cNvSpPr>
            <a:spLocks noGrp="1"/>
          </p:cNvSpPr>
          <p:nvPr>
            <p:ph type="title"/>
          </p:nvPr>
        </p:nvSpPr>
        <p:spPr>
          <a:xfrm>
            <a:off x="1143000" y="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Action Table: Accept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7" name="Rectangle 42"/>
          <p:cNvSpPr/>
          <p:nvPr/>
        </p:nvSpPr>
        <p:spPr>
          <a:xfrm>
            <a:off x="5181480" y="1143000"/>
            <a:ext cx="38858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if state i includes item S’ → S .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set Action[i,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eof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] = accept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778" name="Group 44"/>
          <p:cNvGrpSpPr/>
          <p:nvPr/>
        </p:nvGrpSpPr>
        <p:grpSpPr>
          <a:xfrm>
            <a:off x="152280" y="1284480"/>
            <a:ext cx="2133360" cy="990000"/>
            <a:chOff x="152280" y="1284480"/>
            <a:chExt cx="2133360" cy="990000"/>
          </a:xfrm>
        </p:grpSpPr>
        <p:sp>
          <p:nvSpPr>
            <p:cNvPr id="779" name="Rounded Rectangle 45"/>
            <p:cNvSpPr/>
            <p:nvPr/>
          </p:nvSpPr>
          <p:spPr>
            <a:xfrm>
              <a:off x="304920" y="1436760"/>
              <a:ext cx="1980720" cy="8377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S’ → .</a:t>
              </a: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 PList</a:t>
              </a:r>
              <a:endParaRPr b="0" lang="en-US" sz="18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.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(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)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780" name="Oval 46"/>
            <p:cNvSpPr/>
            <p:nvPr/>
          </p:nvSpPr>
          <p:spPr>
            <a:xfrm>
              <a:off x="152280" y="128448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0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781" name="Group 47"/>
          <p:cNvGrpSpPr/>
          <p:nvPr/>
        </p:nvGrpSpPr>
        <p:grpSpPr>
          <a:xfrm>
            <a:off x="3048120" y="1143000"/>
            <a:ext cx="1599840" cy="902880"/>
            <a:chOff x="3048120" y="1143000"/>
            <a:chExt cx="1599840" cy="902880"/>
          </a:xfrm>
        </p:grpSpPr>
        <p:sp>
          <p:nvSpPr>
            <p:cNvPr id="782" name="Rounded Rectangle 48"/>
            <p:cNvSpPr/>
            <p:nvPr/>
          </p:nvSpPr>
          <p:spPr>
            <a:xfrm>
              <a:off x="3200400" y="1436760"/>
              <a:ext cx="1447560" cy="6091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S’ → </a:t>
              </a: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 .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783" name="Oval 49"/>
            <p:cNvSpPr/>
            <p:nvPr/>
          </p:nvSpPr>
          <p:spPr>
            <a:xfrm>
              <a:off x="3048120" y="114300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1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784" name="Group 50"/>
          <p:cNvGrpSpPr/>
          <p:nvPr/>
        </p:nvGrpSpPr>
        <p:grpSpPr>
          <a:xfrm>
            <a:off x="0" y="2656080"/>
            <a:ext cx="2361960" cy="1523880"/>
            <a:chOff x="0" y="2656080"/>
            <a:chExt cx="2361960" cy="1523880"/>
          </a:xfrm>
        </p:grpSpPr>
        <p:sp>
          <p:nvSpPr>
            <p:cNvPr id="785" name="Rounded Rectangle 51"/>
            <p:cNvSpPr/>
            <p:nvPr/>
          </p:nvSpPr>
          <p:spPr>
            <a:xfrm>
              <a:off x="228600" y="2961000"/>
              <a:ext cx="2133360" cy="121896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(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.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)</a:t>
              </a:r>
              <a:endParaRPr b="0" lang="en-US" sz="1800" spc="-1" strike="noStrike">
                <a:latin typeface="Arial"/>
              </a:endParaRPr>
            </a:p>
            <a:p>
              <a:pPr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.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</a:t>
              </a:r>
              <a:endParaRPr b="0" lang="en-US" sz="1800" spc="-1" strike="noStrike">
                <a:latin typeface="Arial"/>
              </a:endParaRPr>
            </a:p>
            <a:p>
              <a:pPr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.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786" name="Oval 52"/>
            <p:cNvSpPr/>
            <p:nvPr/>
          </p:nvSpPr>
          <p:spPr>
            <a:xfrm>
              <a:off x="0" y="265608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2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787" name="Group 53"/>
          <p:cNvGrpSpPr/>
          <p:nvPr/>
        </p:nvGrpSpPr>
        <p:grpSpPr>
          <a:xfrm>
            <a:off x="304920" y="4473360"/>
            <a:ext cx="1752120" cy="913680"/>
            <a:chOff x="304920" y="4473360"/>
            <a:chExt cx="1752120" cy="913680"/>
          </a:xfrm>
        </p:grpSpPr>
        <p:sp>
          <p:nvSpPr>
            <p:cNvPr id="788" name="Rounded Rectangle 54"/>
            <p:cNvSpPr/>
            <p:nvPr/>
          </p:nvSpPr>
          <p:spPr>
            <a:xfrm>
              <a:off x="533520" y="4777920"/>
              <a:ext cx="1523520" cy="6091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 .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789" name="Oval 55"/>
            <p:cNvSpPr/>
            <p:nvPr/>
          </p:nvSpPr>
          <p:spPr>
            <a:xfrm>
              <a:off x="304920" y="447336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4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790" name="Group 56"/>
          <p:cNvGrpSpPr/>
          <p:nvPr/>
        </p:nvGrpSpPr>
        <p:grpSpPr>
          <a:xfrm>
            <a:off x="3048120" y="3177720"/>
            <a:ext cx="2361960" cy="1131840"/>
            <a:chOff x="3048120" y="3177720"/>
            <a:chExt cx="2361960" cy="1131840"/>
          </a:xfrm>
        </p:grpSpPr>
        <p:sp>
          <p:nvSpPr>
            <p:cNvPr id="791" name="Rounded Rectangle 57"/>
            <p:cNvSpPr/>
            <p:nvPr/>
          </p:nvSpPr>
          <p:spPr>
            <a:xfrm>
              <a:off x="3276720" y="3471840"/>
              <a:ext cx="2133360" cy="8377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(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IDList .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)</a:t>
              </a:r>
              <a:endParaRPr b="0" lang="en-US" sz="1800" spc="-1" strike="noStrike">
                <a:latin typeface="Arial"/>
              </a:endParaRPr>
            </a:p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IDList .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792" name="Oval 58"/>
            <p:cNvSpPr/>
            <p:nvPr/>
          </p:nvSpPr>
          <p:spPr>
            <a:xfrm>
              <a:off x="3048120" y="317772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3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793" name="Group 59"/>
          <p:cNvGrpSpPr/>
          <p:nvPr/>
        </p:nvGrpSpPr>
        <p:grpSpPr>
          <a:xfrm>
            <a:off x="3048120" y="4386240"/>
            <a:ext cx="2361960" cy="837720"/>
            <a:chOff x="3048120" y="4386240"/>
            <a:chExt cx="2361960" cy="837720"/>
          </a:xfrm>
        </p:grpSpPr>
        <p:sp>
          <p:nvSpPr>
            <p:cNvPr id="794" name="Rounded Rectangle 60"/>
            <p:cNvSpPr/>
            <p:nvPr/>
          </p:nvSpPr>
          <p:spPr>
            <a:xfrm>
              <a:off x="3276720" y="4690800"/>
              <a:ext cx="2133360" cy="53316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IDList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Id .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795" name="Oval 61"/>
            <p:cNvSpPr/>
            <p:nvPr/>
          </p:nvSpPr>
          <p:spPr>
            <a:xfrm>
              <a:off x="3048120" y="438624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6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796" name="Straight Arrow Connector 62"/>
          <p:cNvSpPr/>
          <p:nvPr/>
        </p:nvSpPr>
        <p:spPr>
          <a:xfrm flipV="1">
            <a:off x="2286000" y="1740960"/>
            <a:ext cx="914040" cy="114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797" name="Rectangle 63"/>
          <p:cNvSpPr/>
          <p:nvPr/>
        </p:nvSpPr>
        <p:spPr>
          <a:xfrm>
            <a:off x="2341080" y="1360800"/>
            <a:ext cx="6094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PList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98" name="Straight Arrow Connector 64"/>
          <p:cNvSpPr/>
          <p:nvPr/>
        </p:nvSpPr>
        <p:spPr>
          <a:xfrm>
            <a:off x="1295280" y="2275200"/>
            <a:ext cx="360" cy="685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799" name="Rectangle 65"/>
          <p:cNvSpPr/>
          <p:nvPr/>
        </p:nvSpPr>
        <p:spPr>
          <a:xfrm>
            <a:off x="1441080" y="2427480"/>
            <a:ext cx="252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(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00" name="Straight Arrow Connector 66"/>
          <p:cNvSpPr/>
          <p:nvPr/>
        </p:nvSpPr>
        <p:spPr>
          <a:xfrm>
            <a:off x="1295280" y="4179960"/>
            <a:ext cx="360" cy="597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801" name="Rectangle 67"/>
          <p:cNvSpPr/>
          <p:nvPr/>
        </p:nvSpPr>
        <p:spPr>
          <a:xfrm>
            <a:off x="1373760" y="4332600"/>
            <a:ext cx="3592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02" name="Straight Arrow Connector 68"/>
          <p:cNvSpPr/>
          <p:nvPr/>
        </p:nvSpPr>
        <p:spPr>
          <a:xfrm>
            <a:off x="2362320" y="3570480"/>
            <a:ext cx="914040" cy="320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803" name="Rectangle 69"/>
          <p:cNvSpPr/>
          <p:nvPr/>
        </p:nvSpPr>
        <p:spPr>
          <a:xfrm rot="1608600">
            <a:off x="2409840" y="3250800"/>
            <a:ext cx="690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804" name="Group 70"/>
          <p:cNvGrpSpPr/>
          <p:nvPr/>
        </p:nvGrpSpPr>
        <p:grpSpPr>
          <a:xfrm>
            <a:off x="3124080" y="2221560"/>
            <a:ext cx="2213640" cy="891360"/>
            <a:chOff x="3124080" y="2221560"/>
            <a:chExt cx="2213640" cy="891360"/>
          </a:xfrm>
        </p:grpSpPr>
        <p:sp>
          <p:nvSpPr>
            <p:cNvPr id="805" name="Rounded Rectangle 71"/>
            <p:cNvSpPr/>
            <p:nvPr/>
          </p:nvSpPr>
          <p:spPr>
            <a:xfrm>
              <a:off x="3357000" y="2515320"/>
              <a:ext cx="1980720" cy="597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PList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→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(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IDList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) .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806" name="Oval 72"/>
            <p:cNvSpPr/>
            <p:nvPr/>
          </p:nvSpPr>
          <p:spPr>
            <a:xfrm>
              <a:off x="3124080" y="2221560"/>
              <a:ext cx="533160" cy="52200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I</a:t>
              </a:r>
              <a:r>
                <a:rPr b="0" lang="en-US" sz="1800" spc="-1" strike="noStrike" baseline="-25000">
                  <a:solidFill>
                    <a:srgbClr val="ffffff"/>
                  </a:solidFill>
                  <a:latin typeface="Calibri"/>
                </a:rPr>
                <a:t>5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807" name="Straight Arrow Connector 73"/>
          <p:cNvSpPr/>
          <p:nvPr/>
        </p:nvSpPr>
        <p:spPr>
          <a:xfrm flipV="1">
            <a:off x="4343400" y="3112560"/>
            <a:ext cx="3960" cy="358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808" name="Straight Arrow Connector 74"/>
          <p:cNvSpPr/>
          <p:nvPr/>
        </p:nvSpPr>
        <p:spPr>
          <a:xfrm>
            <a:off x="4343400" y="4309920"/>
            <a:ext cx="360" cy="380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809" name="Rectangle 75"/>
          <p:cNvSpPr/>
          <p:nvPr/>
        </p:nvSpPr>
        <p:spPr>
          <a:xfrm>
            <a:off x="4621680" y="3102480"/>
            <a:ext cx="252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10" name="Rectangle 76"/>
          <p:cNvSpPr/>
          <p:nvPr/>
        </p:nvSpPr>
        <p:spPr>
          <a:xfrm>
            <a:off x="4497840" y="4309920"/>
            <a:ext cx="3592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</p:txBody>
      </p:sp>
      <p:graphicFrame>
        <p:nvGraphicFramePr>
          <p:cNvPr id="811" name="Table 78"/>
          <p:cNvGraphicFramePr/>
          <p:nvPr/>
        </p:nvGraphicFramePr>
        <p:xfrm>
          <a:off x="5638680" y="3124080"/>
          <a:ext cx="3365640" cy="2966400"/>
        </p:xfrm>
        <a:graphic>
          <a:graphicData uri="http://schemas.openxmlformats.org/drawingml/2006/table">
            <a:tbl>
              <a:tblPr/>
              <a:tblGrid>
                <a:gridCol w="673200"/>
                <a:gridCol w="673200"/>
                <a:gridCol w="673200"/>
                <a:gridCol w="673200"/>
                <a:gridCol w="673200"/>
              </a:tblGrid>
              <a:tr h="37080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(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id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eof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  <p:sp>
        <p:nvSpPr>
          <p:cNvPr id="812" name="Rectangle 79"/>
          <p:cNvSpPr/>
          <p:nvPr/>
        </p:nvSpPr>
        <p:spPr>
          <a:xfrm>
            <a:off x="6465960" y="3479760"/>
            <a:ext cx="4539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 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13" name="Rectangle 80"/>
          <p:cNvSpPr/>
          <p:nvPr/>
        </p:nvSpPr>
        <p:spPr>
          <a:xfrm>
            <a:off x="7772040" y="4278960"/>
            <a:ext cx="4539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 4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14" name="Rectangle 81"/>
          <p:cNvSpPr/>
          <p:nvPr/>
        </p:nvSpPr>
        <p:spPr>
          <a:xfrm>
            <a:off x="7775280" y="4583520"/>
            <a:ext cx="4539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 6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15" name="Rectangle 82"/>
          <p:cNvSpPr/>
          <p:nvPr/>
        </p:nvSpPr>
        <p:spPr>
          <a:xfrm>
            <a:off x="7165800" y="4572000"/>
            <a:ext cx="4539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 5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16" name="Rectangle 83"/>
          <p:cNvSpPr/>
          <p:nvPr/>
        </p:nvSpPr>
        <p:spPr>
          <a:xfrm>
            <a:off x="7059600" y="4964760"/>
            <a:ext cx="659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R ❸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17" name="Rectangle 84"/>
          <p:cNvSpPr/>
          <p:nvPr/>
        </p:nvSpPr>
        <p:spPr>
          <a:xfrm>
            <a:off x="7659720" y="4952880"/>
            <a:ext cx="659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R ❸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18" name="Rectangle 85"/>
          <p:cNvSpPr/>
          <p:nvPr/>
        </p:nvSpPr>
        <p:spPr>
          <a:xfrm>
            <a:off x="8291880" y="5345640"/>
            <a:ext cx="659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R ❷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19" name="Rectangle 86"/>
          <p:cNvSpPr/>
          <p:nvPr/>
        </p:nvSpPr>
        <p:spPr>
          <a:xfrm>
            <a:off x="7050240" y="5726520"/>
            <a:ext cx="659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R ❹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20" name="Rectangle 87"/>
          <p:cNvSpPr/>
          <p:nvPr/>
        </p:nvSpPr>
        <p:spPr>
          <a:xfrm>
            <a:off x="7659720" y="5715000"/>
            <a:ext cx="659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R ❹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21" name="Rectangle 88"/>
          <p:cNvSpPr/>
          <p:nvPr/>
        </p:nvSpPr>
        <p:spPr>
          <a:xfrm>
            <a:off x="3082320" y="5334120"/>
            <a:ext cx="2556360" cy="146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Grammar G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❶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S' →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PList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❷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PList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→ (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)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❸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→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❹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→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22" name="Rectangle 89"/>
          <p:cNvSpPr/>
          <p:nvPr/>
        </p:nvSpPr>
        <p:spPr>
          <a:xfrm>
            <a:off x="8461440" y="3886200"/>
            <a:ext cx="3913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Wingdings"/>
              </a:rPr>
              <a:t>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D3BD563B-6D51-46C1-B848-1D5A1955AEF7}" type="slidenum">
              <a:t>37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62" dur="indefinite" restart="never" nodeType="tmRoot">
          <p:childTnLst>
            <p:seq>
              <p:cTn id="1163" dur="indefinite" nodeType="mainSeq">
                <p:childTnLst>
                  <p:par>
                    <p:cTn id="1164" fill="hold">
                      <p:stCondLst>
                        <p:cond delay="indefinite"/>
                      </p:stCondLst>
                      <p:childTnLst>
                        <p:par>
                          <p:cTn id="1165" fill="hold">
                            <p:stCondLst>
                              <p:cond delay="0"/>
                            </p:stCondLst>
                            <p:childTnLst>
                              <p:par>
                                <p:cTn id="116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0000"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Some Final Thoughts on LR Parsing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A bit complicated to build the parse table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Fortunately, algorithms exist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Still not as powerful as CYK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Shift/reduce: action table cell includes S and R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Reduce/reduce: cell include &gt; 1 R rule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SDT similar to LL(1)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Embed SDT action numbers in action table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Fire off on reduce rules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69BE600-95C6-48CE-AF5F-A02F3EADBC81}" type="slidenum">
              <a:t>38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68" dur="indefinite" restart="never" nodeType="tmRoot">
          <p:childTnLst>
            <p:seq>
              <p:cTn id="1169" dur="indefinite" nodeType="mainSeq">
                <p:childTnLst>
                  <p:par>
                    <p:cTn id="1170" fill="hold">
                      <p:stCondLst>
                        <p:cond delay="indefinite"/>
                      </p:stCondLst>
                      <p:childTnLst>
                        <p:par>
                          <p:cTn id="1171" fill="hold">
                            <p:stCondLst>
                              <p:cond delay="0"/>
                            </p:stCondLst>
                            <p:childTnLst>
                              <p:par>
                                <p:cTn id="117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4" fill="hold">
                      <p:stCondLst>
                        <p:cond delay="indefinite"/>
                      </p:stCondLst>
                      <p:childTnLst>
                        <p:par>
                          <p:cTn id="1175" fill="hold">
                            <p:stCondLst>
                              <p:cond delay="0"/>
                            </p:stCondLst>
                            <p:childTnLst>
                              <p:par>
                                <p:cTn id="117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8" fill="hold">
                      <p:stCondLst>
                        <p:cond delay="indefinite"/>
                      </p:stCondLst>
                      <p:childTnLst>
                        <p:par>
                          <p:cTn id="1179" fill="hold">
                            <p:stCondLst>
                              <p:cond delay="0"/>
                            </p:stCondLst>
                            <p:childTnLst>
                              <p:par>
                                <p:cTn id="118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2" fill="hold">
                      <p:stCondLst>
                        <p:cond delay="indefinite"/>
                      </p:stCondLst>
                      <p:childTnLst>
                        <p:par>
                          <p:cTn id="1183" fill="hold">
                            <p:stCondLst>
                              <p:cond delay="0"/>
                            </p:stCondLst>
                            <p:childTnLst>
                              <p:par>
                                <p:cTn id="118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6" fill="hold">
                      <p:stCondLst>
                        <p:cond delay="indefinite"/>
                      </p:stCondLst>
                      <p:childTnLst>
                        <p:par>
                          <p:cTn id="1187" fill="hold">
                            <p:stCondLst>
                              <p:cond delay="0"/>
                            </p:stCondLst>
                            <p:childTnLst>
                              <p:par>
                                <p:cTn id="118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0" fill="hold">
                      <p:stCondLst>
                        <p:cond delay="indefinite"/>
                      </p:stCondLst>
                      <p:childTnLst>
                        <p:par>
                          <p:cTn id="1191" fill="hold">
                            <p:stCondLst>
                              <p:cond delay="0"/>
                            </p:stCondLst>
                            <p:childTnLst>
                              <p:par>
                                <p:cTn id="119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4" fill="hold">
                      <p:stCondLst>
                        <p:cond delay="indefinite"/>
                      </p:stCondLst>
                      <p:childTnLst>
                        <p:par>
                          <p:cTn id="1195" fill="hold">
                            <p:stCondLst>
                              <p:cond delay="0"/>
                            </p:stCondLst>
                            <p:childTnLst>
                              <p:par>
                                <p:cTn id="119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8" fill="hold">
                      <p:stCondLst>
                        <p:cond delay="indefinite"/>
                      </p:stCondLst>
                      <p:childTnLst>
                        <p:par>
                          <p:cTn id="1199" fill="hold">
                            <p:stCondLst>
                              <p:cond delay="0"/>
                            </p:stCondLst>
                            <p:childTnLst>
                              <p:par>
                                <p:cTn id="120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79000"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LL(1) Not Powerful Enough for all PL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Left-recursion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Not left factored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Doesn’t mean LL(1) is bad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Right tool for simple parsing jobs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71" name="Rectangle 4"/>
          <p:cNvSpPr/>
          <p:nvPr/>
        </p:nvSpPr>
        <p:spPr>
          <a:xfrm>
            <a:off x="4800600" y="4001760"/>
            <a:ext cx="4038120" cy="11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stmtList  ::= stmtList stmt               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|  /* epsilon */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;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172" name="Picture 4" descr="http://2.bp.blogspot.com/-1Z8kbj3jsN0/TZxGuRTmvLI/AAAAAAAABCw/-kNSCzXSQng/s1600/baby_lofter.jpg"/>
          <p:cNvPicPr/>
          <p:nvPr/>
        </p:nvPicPr>
        <p:blipFill>
          <a:blip r:embed="rId1"/>
          <a:stretch/>
        </p:blipFill>
        <p:spPr>
          <a:xfrm>
            <a:off x="4876920" y="2362320"/>
            <a:ext cx="3864240" cy="137916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5E1D4B1E-72F4-4CD6-9A55-41C4E48BD10A}" type="slidenum">
              <a:t>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3" dur="indefinite" restart="never" nodeType="tmRoot">
          <p:childTnLst>
            <p:seq>
              <p:cTn id="24" dur="indefinite" nodeType="mainSeq">
                <p:childTnLst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We Need a </a:t>
            </a:r>
            <a:r>
              <a:rPr b="0" i="1" lang="en-US" sz="4400" spc="-1" strike="noStrike">
                <a:solidFill>
                  <a:srgbClr val="000000"/>
                </a:solidFill>
                <a:latin typeface="Calibri Light"/>
              </a:rPr>
              <a:t>Little</a:t>
            </a: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 More Power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Could increase the lookahead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Up until the mid 90s, this was considered impractical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Could increase the runtime complexity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CYK has us covered there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Could increase the memory complexity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i.e. more elaborate parse table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C51D1D4-78B6-4733-8249-ADF876002D1C}" type="slidenum">
              <a:t>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3" dur="indefinite" restart="never" nodeType="tmRoot">
          <p:childTnLst>
            <p:seq>
              <p:cTn id="44" dur="indefinite" nodeType="mainSeq">
                <p:childTnLst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LR Parsers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5000"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Left-to-right scan of the input file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Reverse rightmost derivation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Advantages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Can recognize almost any programming language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Time and space O(n) in the input size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More powerful than the corresponding LL parser i.e. LL(1) &lt; LR(1)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Disadvantages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More complex parser generation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Larger parse tables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21CCF68-8C6E-48A8-AED2-112F551C42DA}" type="slidenum">
              <a:t>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3" dur="indefinite" restart="never" nodeType="tmRoot">
          <p:childTnLst>
            <p:seq>
              <p:cTn id="64" dur="indefinite" nodeType="mainSeq">
                <p:childTnLst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457200" y="3808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LR Parser Power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07696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Let S ⟹ </a:t>
            </a:r>
            <a:r>
              <a:rPr b="0" lang="el-GR" sz="2800" spc="-1" strike="noStrike">
                <a:solidFill>
                  <a:srgbClr val="000000"/>
                </a:solidFill>
                <a:latin typeface="Calibri Light"/>
              </a:rPr>
              <a:t>α</a:t>
            </a:r>
            <a:r>
              <a:rPr b="0" lang="en-US" sz="2800" spc="-1" strike="noStrike" baseline="-25000">
                <a:solidFill>
                  <a:srgbClr val="000000"/>
                </a:solidFill>
                <a:latin typeface="Calibri Light"/>
              </a:rPr>
              <a:t>1</a:t>
            </a: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 ⟹ </a:t>
            </a:r>
            <a:r>
              <a:rPr b="0" lang="el-GR" sz="2800" spc="-1" strike="noStrike">
                <a:solidFill>
                  <a:srgbClr val="000000"/>
                </a:solidFill>
                <a:latin typeface="Calibri Light"/>
              </a:rPr>
              <a:t>α</a:t>
            </a:r>
            <a:r>
              <a:rPr b="0" lang="en-US" sz="2800" spc="-1" strike="noStrike" baseline="-25000">
                <a:solidFill>
                  <a:srgbClr val="000000"/>
                </a:solidFill>
                <a:latin typeface="Calibri Light"/>
              </a:rPr>
              <a:t>2</a:t>
            </a: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⟹ … ⟹ w be a rightmost derivation, where </a:t>
            </a:r>
            <a:r>
              <a:rPr b="0" lang="el-GR" sz="2800" spc="-1" strike="noStrike">
                <a:solidFill>
                  <a:srgbClr val="000000"/>
                </a:solidFill>
                <a:latin typeface="Calibri Light"/>
              </a:rPr>
              <a:t>ω</a:t>
            </a: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 is a terminal string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Let </a:t>
            </a:r>
            <a:r>
              <a:rPr b="0" lang="el-GR" sz="2800" spc="-1" strike="noStrike">
                <a:solidFill>
                  <a:srgbClr val="000000"/>
                </a:solidFill>
                <a:latin typeface="Calibri Light"/>
              </a:rPr>
              <a:t> α</a:t>
            </a:r>
            <a:r>
              <a:rPr b="0" i="1" lang="en-US" sz="2800" spc="-1" strike="noStrike">
                <a:solidFill>
                  <a:srgbClr val="000000"/>
                </a:solidFill>
                <a:latin typeface="Calibri Light"/>
              </a:rPr>
              <a:t>A</a:t>
            </a:r>
            <a:r>
              <a:rPr b="0" lang="el-GR" sz="2800" spc="-1" strike="noStrike">
                <a:solidFill>
                  <a:srgbClr val="000000"/>
                </a:solidFill>
                <a:latin typeface="Calibri Light"/>
              </a:rPr>
              <a:t>γ</a:t>
            </a: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 ⟹ </a:t>
            </a:r>
            <a:r>
              <a:rPr b="0" lang="el-GR" sz="2800" spc="-1" strike="noStrike">
                <a:solidFill>
                  <a:srgbClr val="000000"/>
                </a:solidFill>
                <a:latin typeface="Calibri Light"/>
              </a:rPr>
              <a:t>αβγ</a:t>
            </a: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 be a step in the derivation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2" marL="682560" indent="-17136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algn="l" pos="39996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So </a:t>
            </a:r>
            <a:r>
              <a:rPr b="0" i="1" lang="en-US" sz="2000" spc="-1" strike="noStrike">
                <a:solidFill>
                  <a:srgbClr val="000000"/>
                </a:solidFill>
                <a:latin typeface="Calibri Light"/>
              </a:rPr>
              <a:t>A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 ⟶ </a:t>
            </a:r>
            <a:r>
              <a:rPr b="0" lang="el-GR" sz="2000" spc="-1" strike="noStrike">
                <a:solidFill>
                  <a:srgbClr val="000000"/>
                </a:solidFill>
                <a:latin typeface="Calibri Light"/>
              </a:rPr>
              <a:t>β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 must have been a production in the grammar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2" marL="682560" indent="-17136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algn="l" pos="399960"/>
              </a:tabLst>
            </a:pPr>
            <a:r>
              <a:rPr b="0" lang="el-GR" sz="2000" spc="-1" strike="noStrike">
                <a:solidFill>
                  <a:srgbClr val="000000"/>
                </a:solidFill>
                <a:latin typeface="Calibri Light"/>
              </a:rPr>
              <a:t>αβγ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 must be some </a:t>
            </a:r>
            <a:r>
              <a:rPr b="0" lang="el-GR" sz="2000" spc="-1" strike="noStrike">
                <a:solidFill>
                  <a:srgbClr val="000000"/>
                </a:solidFill>
                <a:latin typeface="Calibri Light"/>
              </a:rPr>
              <a:t>α</a:t>
            </a:r>
            <a:r>
              <a:rPr b="0" lang="en-US" sz="2000" spc="-1" strike="noStrike" baseline="-25000">
                <a:solidFill>
                  <a:srgbClr val="000000"/>
                </a:solidFill>
                <a:latin typeface="Calibri Light"/>
              </a:rPr>
              <a:t>i 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or w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A grammar is LR(k) if for every derivation step, </a:t>
            </a:r>
            <a:br>
              <a:rPr sz="2400"/>
            </a:br>
            <a:r>
              <a:rPr b="0" i="1" lang="en-US" sz="2400" spc="-1" strike="noStrike">
                <a:solidFill>
                  <a:srgbClr val="000000"/>
                </a:solidFill>
                <a:latin typeface="Calibri Light"/>
              </a:rPr>
              <a:t>A</a:t>
            </a: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 ⟶ </a:t>
            </a:r>
            <a:r>
              <a:rPr b="0" lang="el-GR" sz="2400" spc="-1" strike="noStrike">
                <a:solidFill>
                  <a:srgbClr val="000000"/>
                </a:solidFill>
                <a:latin typeface="Calibri Light"/>
              </a:rPr>
              <a:t>β</a:t>
            </a:r>
            <a:r>
              <a:rPr b="0" i="1" lang="en-US" sz="2400" spc="-1" strike="noStrike">
                <a:solidFill>
                  <a:srgbClr val="000000"/>
                </a:solidFill>
                <a:latin typeface="Calibri Light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can be inferred using only a scan of </a:t>
            </a:r>
            <a:r>
              <a:rPr b="0" lang="el-GR" sz="2400" spc="-1" strike="noStrike">
                <a:solidFill>
                  <a:srgbClr val="000000"/>
                </a:solidFill>
                <a:latin typeface="Calibri Light"/>
              </a:rPr>
              <a:t>αβ</a:t>
            </a: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 and at most k symbols of </a:t>
            </a:r>
            <a:r>
              <a:rPr b="0" lang="el-GR" sz="2400" spc="-1" strike="noStrike">
                <a:solidFill>
                  <a:srgbClr val="000000"/>
                </a:solidFill>
                <a:latin typeface="Calibri Light"/>
              </a:rPr>
              <a:t>γ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Much like LL(1), you generally just have to go ahead and try it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37C7B137-81B3-4220-BEFA-A3BBC8F3CAB2}" type="slidenum">
              <a:t>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01" dur="indefinite" restart="never" nodeType="tmRoot">
          <p:childTnLst>
            <p:seq>
              <p:cTn id="102" dur="indefinite" nodeType="mainSeq">
                <p:childTnLst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LR Parser types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LR(1)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Can recognize any DCFG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Can experience blowup in parse table size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LALR(1)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SLR(1)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Both proposed at the same time to limit parse table size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81" name="Rectangle 5"/>
          <p:cNvSpPr/>
          <p:nvPr/>
        </p:nvSpPr>
        <p:spPr>
          <a:xfrm>
            <a:off x="4841640" y="2532240"/>
            <a:ext cx="3504960" cy="28951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LR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82" name="Rectangle 8"/>
          <p:cNvSpPr/>
          <p:nvPr/>
        </p:nvSpPr>
        <p:spPr>
          <a:xfrm>
            <a:off x="5298840" y="3065760"/>
            <a:ext cx="2590560" cy="19807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LALR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83" name="Rectangle 9"/>
          <p:cNvSpPr/>
          <p:nvPr/>
        </p:nvSpPr>
        <p:spPr>
          <a:xfrm>
            <a:off x="5756040" y="3598920"/>
            <a:ext cx="1676160" cy="1218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SLR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184" name="Group 7"/>
          <p:cNvGrpSpPr/>
          <p:nvPr/>
        </p:nvGrpSpPr>
        <p:grpSpPr>
          <a:xfrm>
            <a:off x="3962520" y="1487160"/>
            <a:ext cx="3030840" cy="645840"/>
            <a:chOff x="3962520" y="1487160"/>
            <a:chExt cx="3030840" cy="645840"/>
          </a:xfrm>
        </p:grpSpPr>
        <p:sp>
          <p:nvSpPr>
            <p:cNvPr id="185" name="Freeform 2"/>
            <p:cNvSpPr/>
            <p:nvPr/>
          </p:nvSpPr>
          <p:spPr>
            <a:xfrm>
              <a:off x="3962520" y="1658160"/>
              <a:ext cx="1136880" cy="474840"/>
            </a:xfrm>
            <a:custGeom>
              <a:avLst/>
              <a:gdLst/>
              <a:ahLst/>
              <a:rect l="l" t="t" r="r" b="b"/>
              <a:pathLst>
                <a:path w="1137138" h="475275">
                  <a:moveTo>
                    <a:pt x="1137138" y="135306"/>
                  </a:moveTo>
                  <a:cubicBezTo>
                    <a:pt x="915376" y="48359"/>
                    <a:pt x="693615" y="-38587"/>
                    <a:pt x="504092" y="18075"/>
                  </a:cubicBezTo>
                  <a:cubicBezTo>
                    <a:pt x="314569" y="74736"/>
                    <a:pt x="157284" y="275005"/>
                    <a:pt x="0" y="475275"/>
                  </a:cubicBezTo>
                </a:path>
              </a:pathLst>
            </a:custGeom>
            <a:noFill/>
            <a:ln>
              <a:solidFill>
                <a:srgbClr val="3a5f8b"/>
              </a:solidFill>
              <a:round/>
              <a:tailEnd len="lg" type="triangle" w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86" name="TextBox 4"/>
            <p:cNvSpPr/>
            <p:nvPr/>
          </p:nvSpPr>
          <p:spPr>
            <a:xfrm>
              <a:off x="5114520" y="1487160"/>
              <a:ext cx="1878840" cy="638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4f81bd"/>
                  </a:solidFill>
                  <a:latin typeface="Calibri"/>
                </a:rPr>
                <a:t>Recognizable by a</a:t>
              </a:r>
              <a:endParaRPr b="0" lang="en-US" sz="1800" spc="-1" strike="noStrike">
                <a:latin typeface="Arial"/>
              </a:endParaRPr>
            </a:p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4f81bd"/>
                  </a:solidFill>
                  <a:latin typeface="Calibri"/>
                </a:rPr>
                <a:t>deterministic PDA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ED979352-C19D-4551-A13F-B0BCA4E78B75}" type="slidenum">
              <a:t>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27" dur="indefinite" restart="never" nodeType="tmRoot">
          <p:childTnLst>
            <p:seq>
              <p:cTn id="128" dur="indefinite" nodeType="mainSeq">
                <p:childTnLst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8000"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Which parser should we use?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3000"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Different variants mostly differ in how they build the parse table, we can still talk about all the family in general terms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Today we’ll cover SLR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Pretty easy to learn LALR from there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LALR(1)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Generally considered a good compromise between parse table size and expressiveness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511200" indent="-2811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46044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Class for Java CUP, yacc, and bison 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B13C7F1-E033-41A1-AB4A-1BE4759FD111}" type="slidenum">
              <a:t>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61" dur="indefinite" restart="never" nodeType="tmRoot">
          <p:childTnLst>
            <p:seq>
              <p:cTn id="162" dur="indefinite" nodeType="mainSeq">
                <p:childTnLst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9088</TotalTime>
  <Application>LibreOffice/7.3.7.2$Linux_X86_64 LibreOffice_project/30$Build-2</Application>
  <AppVersion>15.0000</AppVersion>
  <Words>3081</Words>
  <Paragraphs>891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2014-09-28T19:00:34Z</dcterms:created>
  <dc:creator>drew</dc:creator>
  <dc:description/>
  <dc:language>en-US</dc:language>
  <cp:lastModifiedBy/>
  <dcterms:modified xsi:type="dcterms:W3CDTF">2023-02-15T14:09:49Z</dcterms:modified>
  <cp:revision>382</cp:revision>
  <dc:subject/>
  <dc:title>CS536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1</vt:i4>
  </property>
  <property fmtid="{D5CDD505-2E9C-101B-9397-08002B2CF9AE}" pid="3" name="Notes">
    <vt:i4>1</vt:i4>
  </property>
  <property fmtid="{D5CDD505-2E9C-101B-9397-08002B2CF9AE}" pid="4" name="PresentationFormat">
    <vt:lpwstr>On-screen Show (4:3)</vt:lpwstr>
  </property>
  <property fmtid="{D5CDD505-2E9C-101B-9397-08002B2CF9AE}" pid="5" name="Slides">
    <vt:i4>39</vt:i4>
  </property>
</Properties>
</file>