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36.xml.rels" ContentType="application/vnd.openxmlformats-package.relationships+xml"/>
  <Override PartName="/ppt/slides/_rels/slide21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CA528F-2822-46FE-9B52-0984CC83EC4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EDF35C-9CB1-4265-8A20-E43E2D6851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2B40D0-6A33-41E4-9FA7-DF075EFCAF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A6B85B-CF03-46E9-8761-69D5014BB0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9D160DE-4F35-4386-9360-FDEA9A449BA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80C2E2-3295-455F-BBA3-5E35720177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4E4809-0869-4705-8E73-080D586C03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EA49F3-F85D-449F-BC90-8FAF14010D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3CBC6B-7579-48D5-AF3A-815947075F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1E23E6-1C83-4D91-8E7B-AE5F7D1A8C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9E1D3B-CBAC-4696-8F32-6AF9F783233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54EAC1-C61B-4CE9-92E6-D3A433D329B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0B7653C-676C-4A89-AFD1-99C7ACCB64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981216-651C-4A46-BF24-331EDB485B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B92C864-6992-46B4-9592-C27C9D3440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0B1D1F-1ECD-479D-B817-2AA3D6B85E3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55252F-2005-4266-87CC-E0E137B8D0C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111D6A3-05A5-4C6C-9734-63E19618749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7191B12-A244-45AA-843C-7553E76F6A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4ABB8A-DA68-40B8-988E-C3016E0D94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0069593-D842-4018-A67B-AED70FBB0A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EB15686-9063-4CFD-B091-32C89CF6CC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B6B1B12-CA2C-4EB4-A6E9-59BC3B0DF82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21E7D4B-A6F6-4E29-9AF8-DF7521461E0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C84E210-986E-4A8B-97E3-03BDDCF15D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3FAF4AD-57A1-410D-818F-794C1AF46D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5547598-758C-4C16-9D9C-3125DB713A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B7066C8-50C8-4BEC-BCA2-7035C9E64D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564C99C-345F-4A71-A1E8-24F8FC1656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1F33DFC-F455-4407-9D03-1D6333572C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B77ACC9-85D3-406C-B329-58056C8E38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0AC8D8F-A86A-4AFA-9FFD-50EFF771CE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4085DF3-65D4-44FB-9D65-34C6AA7ED8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B465DD2-007E-40A2-BE75-FAD6E049E90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B61AE11-A7DF-4070-95FA-803E7FCD4B1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2F2BDBC-62D5-4993-8F98-F875C3AE6FF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FC2282B-3B46-4449-8C07-DB73755D442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2F111FF-001C-4777-BF91-704A417C53D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5D87EE4-FA2D-41DD-9065-774F98CEBF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8549F99-4AD8-43E0-A59A-6F0EF469790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35A6BB1-DDA1-4A16-B48C-87628AC805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2505B11-A149-45D0-9C34-DBF9DAA36E3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67B0521-180F-4B86-91E8-8E6300DA9F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17FFEA3-A4BE-4593-B4A6-B459F0D30D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6116FF3-34CE-410E-A77F-AACBE5F535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BFFECB1-7FAB-4BBE-B295-4522F9C5C1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E0BA561-45F3-4B73-8084-34393E378AB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DBE1237-80F8-4DBA-B7B5-8A8209C061D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hteck 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srgbClr val="0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2" marL="52056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3" marL="800280" indent="-279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FE73907-4AC8-4DF8-BB6D-5B43242C937B}" type="slidenum"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F6AF9BD-6E9E-498C-A1FE-E604FCF6BDC1}" type="slidenum"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 cap="all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b8b8b"/>
                </a:solidFill>
                <a:latin typeface="Calibri Light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0B66EC2-4616-40DF-9115-F8F1A73873F3}" type="slidenum"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52056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800280" indent="-279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52056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800280" indent="-279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E17D9C8-DE8A-4083-88C5-4CACFE9E1E2E}" type="slidenum"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Special topics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Should we?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A8B1B8-1C26-4D09-9251-3F7535F1FDA5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Program behavior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6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Two terms in program analysis / behavior detection: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Soundness: All results that are output are valid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Completeness: All results that are valid are output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These terms are necessarily mutually exclusive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If an algorithm was sound </a:t>
            </a:r>
            <a:r>
              <a:rPr b="0" i="1" lang="en-US" sz="2800" spc="-1" strike="noStrike">
                <a:solidFill>
                  <a:srgbClr val="000000"/>
                </a:solidFill>
                <a:latin typeface="Calibri Light"/>
              </a:rPr>
              <a:t>and 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complete, it would either: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2" marL="1371600" indent="-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Solve the halting program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1371600" indent="-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Detect a trivial property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E45BD4-58DB-4015-A340-D928876694F9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Back to optimization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We want our optimizations to be </a:t>
            </a:r>
            <a:r>
              <a:rPr b="0" i="1" lang="en-US" sz="3200" spc="-1" strike="noStrike">
                <a:solidFill>
                  <a:srgbClr val="000000"/>
                </a:solidFill>
                <a:latin typeface="Calibri Light"/>
              </a:rPr>
              <a:t>sound 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transformations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In other words, they are always valid, but will miss some behaviors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229" name="Picture 2" descr=""/>
          <p:cNvPicPr/>
          <p:nvPr/>
        </p:nvPicPr>
        <p:blipFill>
          <a:blip r:embed="rId1"/>
          <a:stretch/>
        </p:blipFill>
        <p:spPr>
          <a:xfrm>
            <a:off x="3352680" y="3733920"/>
            <a:ext cx="2476080" cy="28890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4A98315-5814-447E-94C7-EDD939FE0942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You may be thinking</a:t>
            </a:r>
            <a:r>
              <a:rPr b="0" lang="is-IS" sz="4400" spc="-1" strike="noStrike">
                <a:solidFill>
                  <a:srgbClr val="000000"/>
                </a:solidFill>
                <a:latin typeface="Calibri Light"/>
              </a:rPr>
              <a:t>…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I’m sad because this makes optimization seem pretty limited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232" name="Picture 3" descr=""/>
          <p:cNvPicPr/>
          <p:nvPr/>
        </p:nvPicPr>
        <p:blipFill>
          <a:blip r:embed="rId1"/>
          <a:stretch/>
        </p:blipFill>
        <p:spPr>
          <a:xfrm>
            <a:off x="3338640" y="2895480"/>
            <a:ext cx="2466720" cy="1847520"/>
          </a:xfrm>
          <a:prstGeom prst="rect">
            <a:avLst/>
          </a:prstGeom>
          <a:ln w="0">
            <a:noFill/>
          </a:ln>
        </p:spPr>
      </p:pic>
      <p:sp>
        <p:nvSpPr>
          <p:cNvPr id="233" name="Content Placeholder 2"/>
          <p:cNvSpPr/>
          <p:nvPr/>
        </p:nvSpPr>
        <p:spPr>
          <a:xfrm>
            <a:off x="380880" y="5029200"/>
            <a:ext cx="8229240" cy="12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81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Cheer up! Our optimization may be able to detect many </a:t>
            </a:r>
            <a:r>
              <a:rPr b="0" i="1" lang="en-US" sz="3200" spc="-1" strike="noStrike">
                <a:solidFill>
                  <a:srgbClr val="000000"/>
                </a:solidFill>
                <a:latin typeface="Calibri Light"/>
              </a:rPr>
              <a:t>practical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instances of the behavior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97BF8F-3329-46B7-B654-0CC3013687A7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Now you may be thinking</a:t>
            </a:r>
            <a:r>
              <a:rPr b="0" lang="is-IS" sz="4400" spc="-1" strike="noStrike">
                <a:solidFill>
                  <a:srgbClr val="000000"/>
                </a:solidFill>
                <a:latin typeface="Calibri Light"/>
              </a:rPr>
              <a:t>…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I’m happy because I’m guaranteed that my optimization won’t do any harm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6" name="Content Placeholder 2"/>
          <p:cNvSpPr/>
          <p:nvPr/>
        </p:nvSpPr>
        <p:spPr>
          <a:xfrm>
            <a:off x="380880" y="5029200"/>
            <a:ext cx="8229240" cy="12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Settle down! Our optimization still needs to be efficient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37" name="Picture 2" descr=""/>
          <p:cNvPicPr/>
          <p:nvPr/>
        </p:nvPicPr>
        <p:blipFill>
          <a:blip r:embed="rId1"/>
          <a:stretch/>
        </p:blipFill>
        <p:spPr>
          <a:xfrm>
            <a:off x="3262320" y="3048120"/>
            <a:ext cx="2619000" cy="17521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5B207C-C285-4F69-B30C-7B16C86AD2DE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Or maybe you are thinking</a:t>
            </a:r>
            <a:r>
              <a:rPr b="0" lang="is-IS" sz="4400" spc="-1" strike="noStrike">
                <a:solidFill>
                  <a:srgbClr val="000000"/>
                </a:solidFill>
                <a:latin typeface="Calibri Light"/>
              </a:rPr>
              <a:t>…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I don’t know how to feel about any of this without understanding how often it comes up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0" name="Content Placeholder 2"/>
          <p:cNvSpPr/>
          <p:nvPr/>
        </p:nvSpPr>
        <p:spPr>
          <a:xfrm>
            <a:off x="380880" y="5029200"/>
            <a:ext cx="8229240" cy="12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1" name="Picture 2" descr=""/>
          <p:cNvPicPr/>
          <p:nvPr/>
        </p:nvPicPr>
        <p:blipFill>
          <a:blip r:embed="rId1"/>
          <a:stretch/>
        </p:blipFill>
        <p:spPr>
          <a:xfrm>
            <a:off x="3571920" y="2819520"/>
            <a:ext cx="1942920" cy="19429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79ADC0-4836-4EBE-80B3-F93D572ADD28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What can we do?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We can pick some low-hanging fruit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1609560" y="2590920"/>
            <a:ext cx="5857560" cy="33332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948B3B-5802-4969-8201-62021585B455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 Placeholder 3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B53C6F3C-928A-471B-9A3D-62D771B13FF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13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 cap="all">
                <a:solidFill>
                  <a:srgbClr val="000000"/>
                </a:solidFill>
                <a:latin typeface="Calibri Light"/>
              </a:rPr>
              <a:t>Example optimizations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Peephole optimization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 naïve code generator tends to output some silly code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Err on the side of correctness over efficiency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Pattern-match the most obvious problems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88D1B6A-65A1-4759-8C48-45C2089B7F71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CFG for program analysis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Consider the following sequence of instructions: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We’d like to remove this sequence…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Is it sound to do so?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Maybe not!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2" name="TextBox 6"/>
          <p:cNvSpPr/>
          <p:nvPr/>
        </p:nvSpPr>
        <p:spPr>
          <a:xfrm>
            <a:off x="3615480" y="2590920"/>
            <a:ext cx="200988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sw   $t0 0($sp)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subu $sp $sp 4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lw   $t0 4($sp)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addu $sp $sp 4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53" name="Left Brace 7"/>
          <p:cNvSpPr/>
          <p:nvPr/>
        </p:nvSpPr>
        <p:spPr>
          <a:xfrm>
            <a:off x="3457800" y="2666880"/>
            <a:ext cx="144360" cy="3859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f81bd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4" name="Left Brace 8"/>
          <p:cNvSpPr/>
          <p:nvPr/>
        </p:nvSpPr>
        <p:spPr>
          <a:xfrm>
            <a:off x="3457800" y="3195360"/>
            <a:ext cx="144360" cy="3859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f81bd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5" name="TextBox 9"/>
          <p:cNvSpPr/>
          <p:nvPr/>
        </p:nvSpPr>
        <p:spPr>
          <a:xfrm>
            <a:off x="2821680" y="2678760"/>
            <a:ext cx="632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push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6" name="TextBox 10"/>
          <p:cNvSpPr/>
          <p:nvPr/>
        </p:nvSpPr>
        <p:spPr>
          <a:xfrm>
            <a:off x="2911320" y="3211920"/>
            <a:ext cx="542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4A89D2-FF56-4077-894D-8D6A217DC9FB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Review: the CFG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Program as a flowchart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Nodes are “Basic Blocks”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Edges are control transfers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Fallthrough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Jump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i="1" lang="en-US" sz="2800" spc="-1" strike="noStrike">
                <a:solidFill>
                  <a:srgbClr val="000000"/>
                </a:solidFill>
                <a:latin typeface="Calibri Light"/>
              </a:rPr>
              <a:t>Maybe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function calls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9ED25B-0BCC-40A9-8CDB-64DCE28A91CC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Course evaluations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Please complete them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C2B9032-8038-43CE-9797-422FB91AD262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CFG for optimization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We can limit our peephole optimizations to </a:t>
            </a:r>
            <a:r>
              <a:rPr b="0" i="1" lang="en-US" sz="3200" spc="-1" strike="noStrike">
                <a:solidFill>
                  <a:srgbClr val="000000"/>
                </a:solidFill>
                <a:latin typeface="Calibri Light"/>
              </a:rPr>
              <a:t>intra-block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analysis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This ensures, by definition, that no jumps will intrude on the sequence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We will assume for the rest of our peephole optimizations that instruction sequences are in one block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4915CE0-8C4C-49F9-8D29-EC0CAC9375DA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7" dur="indefinite" restart="never" nodeType="tmRoot">
          <p:childTnLst>
            <p:seq>
              <p:cTn id="188" dur="indefinite" nodeType="mainSeq">
                <p:childTnLst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Peephole examples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Called “peephole” optimization because we are conceptually sliding a small window over the code, looking for small patterns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264" name="Picture 3" descr=""/>
          <p:cNvPicPr/>
          <p:nvPr/>
        </p:nvPicPr>
        <p:blipFill>
          <a:blip r:embed="rId1"/>
          <a:stretch/>
        </p:blipFill>
        <p:spPr>
          <a:xfrm>
            <a:off x="4762440" y="1523880"/>
            <a:ext cx="3885840" cy="38858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B0E1FD3-0F37-4CDF-8051-67C80A4DDAD0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3" dur="indefinite" restart="never" nodeType="tmRoot">
          <p:childTnLst>
            <p:seq>
              <p:cTn id="194" dur="indefinite" nodeType="mainSeq">
                <p:childTnLst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Four different optimizations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Peephole optimization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Loop-Invariant Code Motion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For-loop strength reduction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Copy propagation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7" name="Right Brace 24"/>
          <p:cNvSpPr/>
          <p:nvPr/>
        </p:nvSpPr>
        <p:spPr>
          <a:xfrm>
            <a:off x="4238640" y="3048120"/>
            <a:ext cx="333000" cy="121896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f81bd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8" name="Freeform 20"/>
          <p:cNvSpPr/>
          <p:nvPr/>
        </p:nvSpPr>
        <p:spPr>
          <a:xfrm>
            <a:off x="4514760" y="4229280"/>
            <a:ext cx="1580760" cy="199800"/>
          </a:xfrm>
          <a:custGeom>
            <a:avLst/>
            <a:gdLst/>
            <a:ahLst/>
            <a:rect l="l" t="t" r="r" b="b"/>
            <a:pathLst>
              <a:path w="1581150" h="200025">
                <a:moveTo>
                  <a:pt x="0" y="0"/>
                </a:moveTo>
                <a:cubicBezTo>
                  <a:pt x="158750" y="59531"/>
                  <a:pt x="317500" y="119063"/>
                  <a:pt x="581025" y="152400"/>
                </a:cubicBezTo>
                <a:cubicBezTo>
                  <a:pt x="844550" y="185737"/>
                  <a:pt x="1212850" y="192881"/>
                  <a:pt x="1581150" y="200025"/>
                </a:cubicBezTo>
              </a:path>
            </a:pathLst>
          </a:custGeom>
          <a:noFill/>
          <a:ln>
            <a:solidFill>
              <a:srgbClr val="4f81bd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grpSp>
        <p:nvGrpSpPr>
          <p:cNvPr id="269" name="Group 25"/>
          <p:cNvGrpSpPr/>
          <p:nvPr/>
        </p:nvGrpSpPr>
        <p:grpSpPr>
          <a:xfrm>
            <a:off x="4267080" y="1828800"/>
            <a:ext cx="3741840" cy="1151640"/>
            <a:chOff x="4267080" y="1828800"/>
            <a:chExt cx="3741840" cy="1151640"/>
          </a:xfrm>
        </p:grpSpPr>
        <p:grpSp>
          <p:nvGrpSpPr>
            <p:cNvPr id="270" name="Group 11"/>
            <p:cNvGrpSpPr/>
            <p:nvPr/>
          </p:nvGrpSpPr>
          <p:grpSpPr>
            <a:xfrm>
              <a:off x="4267080" y="2318760"/>
              <a:ext cx="2066400" cy="661680"/>
              <a:chOff x="4267080" y="2318760"/>
              <a:chExt cx="2066400" cy="661680"/>
            </a:xfrm>
          </p:grpSpPr>
          <p:sp>
            <p:nvSpPr>
              <p:cNvPr id="271" name="Freeform 6"/>
              <p:cNvSpPr/>
              <p:nvPr/>
            </p:nvSpPr>
            <p:spPr>
              <a:xfrm>
                <a:off x="4600440" y="2318760"/>
                <a:ext cx="1733040" cy="304560"/>
              </a:xfrm>
              <a:custGeom>
                <a:avLst/>
                <a:gdLst/>
                <a:ahLst/>
                <a:rect l="l" t="t" r="r" b="b"/>
                <a:pathLst>
                  <a:path w="1733550" h="304825">
                    <a:moveTo>
                      <a:pt x="1733550" y="0"/>
                    </a:moveTo>
                    <a:cubicBezTo>
                      <a:pt x="1490662" y="127794"/>
                      <a:pt x="1247775" y="255588"/>
                      <a:pt x="1028700" y="295275"/>
                    </a:cubicBezTo>
                    <a:cubicBezTo>
                      <a:pt x="809625" y="334962"/>
                      <a:pt x="590550" y="238125"/>
                      <a:pt x="419100" y="238125"/>
                    </a:cubicBezTo>
                    <a:cubicBezTo>
                      <a:pt x="247650" y="238125"/>
                      <a:pt x="123825" y="266700"/>
                      <a:pt x="0" y="295275"/>
                    </a:cubicBezTo>
                  </a:path>
                </a:pathLst>
              </a:custGeom>
              <a:noFill/>
              <a:ln>
                <a:solidFill>
                  <a:srgbClr val="4f81bd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  <p:sp>
            <p:nvSpPr>
              <p:cNvPr id="272" name="Right Brace 10"/>
              <p:cNvSpPr/>
              <p:nvPr/>
            </p:nvSpPr>
            <p:spPr>
              <a:xfrm>
                <a:off x="4267080" y="2590920"/>
                <a:ext cx="380520" cy="38952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>
                <a:solidFill>
                  <a:srgbClr val="4f81bd"/>
                </a:solidFill>
                <a:round/>
              </a:ln>
              <a:effectLst>
                <a:outerShdw blurRad="39960" dir="5400000" dist="2016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</p:grpSp>
        <p:sp>
          <p:nvSpPr>
            <p:cNvPr id="273" name="TextBox 21"/>
            <p:cNvSpPr/>
            <p:nvPr/>
          </p:nvSpPr>
          <p:spPr>
            <a:xfrm>
              <a:off x="6345000" y="1828800"/>
              <a:ext cx="1663920" cy="91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Performed 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Calibri"/>
                </a:rPr>
                <a:t>after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machine code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generation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274" name="TextBox 27"/>
          <p:cNvSpPr/>
          <p:nvPr/>
        </p:nvSpPr>
        <p:spPr>
          <a:xfrm>
            <a:off x="6188040" y="3962520"/>
            <a:ext cx="18190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Performed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before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machine code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generation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144C13A-8843-408A-AA50-FCC463E481C4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9" dur="indefinite" restart="never" nodeType="tmRoot">
          <p:childTnLst>
            <p:seq>
              <p:cTn id="200" dur="indefinite" nodeType="mainSeq">
                <p:childTnLst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Peephole optimization 1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Remove no-op sequences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Push followed by pop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Add/sub 0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Mul/div 1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marL="4572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7" name="TextBox 1"/>
          <p:cNvSpPr/>
          <p:nvPr/>
        </p:nvSpPr>
        <p:spPr>
          <a:xfrm>
            <a:off x="6206400" y="1523880"/>
            <a:ext cx="200988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sw   $t0 0($sp)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subu $sp $sp 4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lw   $t0 4($sp)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addu $sp $sp 4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8" name="Left Brace 4"/>
          <p:cNvSpPr/>
          <p:nvPr/>
        </p:nvSpPr>
        <p:spPr>
          <a:xfrm>
            <a:off x="6048720" y="1600200"/>
            <a:ext cx="144360" cy="3859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f81bd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9" name="Left Brace 11"/>
          <p:cNvSpPr/>
          <p:nvPr/>
        </p:nvSpPr>
        <p:spPr>
          <a:xfrm>
            <a:off x="6048720" y="2128320"/>
            <a:ext cx="144360" cy="3859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f81bd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0" name="TextBox 5"/>
          <p:cNvSpPr/>
          <p:nvPr/>
        </p:nvSpPr>
        <p:spPr>
          <a:xfrm>
            <a:off x="5412600" y="1611720"/>
            <a:ext cx="632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push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1" name="TextBox 12"/>
          <p:cNvSpPr/>
          <p:nvPr/>
        </p:nvSpPr>
        <p:spPr>
          <a:xfrm>
            <a:off x="5502240" y="2145240"/>
            <a:ext cx="542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2" name="Rectangle 6"/>
          <p:cNvSpPr/>
          <p:nvPr/>
        </p:nvSpPr>
        <p:spPr>
          <a:xfrm>
            <a:off x="6127200" y="3124080"/>
            <a:ext cx="18878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addu $t1 $t1 0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83" name="Rectangle 13"/>
          <p:cNvSpPr/>
          <p:nvPr/>
        </p:nvSpPr>
        <p:spPr>
          <a:xfrm>
            <a:off x="6107040" y="3928680"/>
            <a:ext cx="17661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mul $t2 $t2 1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F9E982D-6D03-49F7-A477-9AB28254AE1E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9" dur="indefinite" restart="never" nodeType="tmRoot">
          <p:childTnLst>
            <p:seq>
              <p:cTn id="230" dur="indefinite" nodeType="mainSeq">
                <p:childTnLst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Peephole optimization 2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Simplify sequences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Ex. Store then load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Strength reduction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marL="4572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6" name="TextBox 1"/>
          <p:cNvSpPr/>
          <p:nvPr/>
        </p:nvSpPr>
        <p:spPr>
          <a:xfrm>
            <a:off x="4965840" y="1853640"/>
            <a:ext cx="20098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sw  $t0 -8($fp)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lw  $t0 -8($fp)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87" name="Freeform 10"/>
          <p:cNvSpPr/>
          <p:nvPr/>
        </p:nvSpPr>
        <p:spPr>
          <a:xfrm>
            <a:off x="6953400" y="2038320"/>
            <a:ext cx="856800" cy="228240"/>
          </a:xfrm>
          <a:custGeom>
            <a:avLst/>
            <a:gdLst/>
            <a:ahLst/>
            <a:rect l="l" t="t" r="r" b="b"/>
            <a:pathLst>
              <a:path w="857250" h="228600">
                <a:moveTo>
                  <a:pt x="857250" y="0"/>
                </a:moveTo>
                <a:cubicBezTo>
                  <a:pt x="733425" y="57150"/>
                  <a:pt x="609600" y="114300"/>
                  <a:pt x="466725" y="152400"/>
                </a:cubicBezTo>
                <a:cubicBezTo>
                  <a:pt x="323850" y="190500"/>
                  <a:pt x="161925" y="209550"/>
                  <a:pt x="0" y="228600"/>
                </a:cubicBezTo>
              </a:path>
            </a:pathLst>
          </a:custGeom>
          <a:noFill/>
          <a:ln>
            <a:solidFill>
              <a:srgbClr val="3a5f8b"/>
            </a:solidFill>
            <a:round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TextBox 14"/>
          <p:cNvSpPr/>
          <p:nvPr/>
        </p:nvSpPr>
        <p:spPr>
          <a:xfrm>
            <a:off x="7779960" y="1715760"/>
            <a:ext cx="1180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1f497d"/>
                </a:solidFill>
                <a:latin typeface="Calibri"/>
              </a:rPr>
              <a:t>Useless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1f497d"/>
                </a:solidFill>
                <a:latin typeface="Calibri"/>
              </a:rPr>
              <a:t>instruction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9" name="TextBox 15"/>
          <p:cNvSpPr/>
          <p:nvPr/>
        </p:nvSpPr>
        <p:spPr>
          <a:xfrm>
            <a:off x="4965120" y="2768040"/>
            <a:ext cx="18878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mul  $t1 $t1 2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90" name="TextBox 16"/>
          <p:cNvSpPr/>
          <p:nvPr/>
        </p:nvSpPr>
        <p:spPr>
          <a:xfrm>
            <a:off x="4965120" y="3700080"/>
            <a:ext cx="18878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add  $t2 $t2 1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91" name="Freeform 17"/>
          <p:cNvSpPr/>
          <p:nvPr/>
        </p:nvSpPr>
        <p:spPr>
          <a:xfrm>
            <a:off x="6934320" y="2990880"/>
            <a:ext cx="809280" cy="580680"/>
          </a:xfrm>
          <a:custGeom>
            <a:avLst/>
            <a:gdLst/>
            <a:ahLst/>
            <a:rect l="l" t="t" r="r" b="b"/>
            <a:pathLst>
              <a:path w="809625" h="581025">
                <a:moveTo>
                  <a:pt x="809625" y="581025"/>
                </a:moveTo>
                <a:cubicBezTo>
                  <a:pt x="753268" y="491331"/>
                  <a:pt x="696912" y="401637"/>
                  <a:pt x="561975" y="304800"/>
                </a:cubicBezTo>
                <a:cubicBezTo>
                  <a:pt x="427038" y="207963"/>
                  <a:pt x="213519" y="103981"/>
                  <a:pt x="0" y="0"/>
                </a:cubicBezTo>
              </a:path>
            </a:pathLst>
          </a:custGeom>
          <a:noFill/>
          <a:ln>
            <a:solidFill>
              <a:srgbClr val="3a5f8b"/>
            </a:solidFill>
            <a:round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TextBox 18"/>
          <p:cNvSpPr/>
          <p:nvPr/>
        </p:nvSpPr>
        <p:spPr>
          <a:xfrm>
            <a:off x="7713000" y="3544560"/>
            <a:ext cx="1310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1f497d"/>
                </a:solidFill>
                <a:latin typeface="Calibri"/>
              </a:rPr>
              <a:t>shift-left $t1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3" name="TextBox 20"/>
          <p:cNvSpPr/>
          <p:nvPr/>
        </p:nvSpPr>
        <p:spPr>
          <a:xfrm>
            <a:off x="7625880" y="4507560"/>
            <a:ext cx="808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1f497d"/>
                </a:solidFill>
                <a:latin typeface="Calibri"/>
              </a:rPr>
              <a:t>inc $t2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4" name="Freeform 22"/>
          <p:cNvSpPr/>
          <p:nvPr/>
        </p:nvSpPr>
        <p:spPr>
          <a:xfrm>
            <a:off x="6905520" y="3886200"/>
            <a:ext cx="752040" cy="761760"/>
          </a:xfrm>
          <a:custGeom>
            <a:avLst/>
            <a:gdLst/>
            <a:ahLst/>
            <a:rect l="l" t="t" r="r" b="b"/>
            <a:pathLst>
              <a:path w="752475" h="762000">
                <a:moveTo>
                  <a:pt x="752475" y="762000"/>
                </a:moveTo>
                <a:cubicBezTo>
                  <a:pt x="631825" y="722312"/>
                  <a:pt x="511175" y="682625"/>
                  <a:pt x="447675" y="581025"/>
                </a:cubicBezTo>
                <a:cubicBezTo>
                  <a:pt x="384175" y="479425"/>
                  <a:pt x="446087" y="249237"/>
                  <a:pt x="371475" y="152400"/>
                </a:cubicBezTo>
                <a:cubicBezTo>
                  <a:pt x="296862" y="55562"/>
                  <a:pt x="148431" y="27781"/>
                  <a:pt x="0" y="0"/>
                </a:cubicBezTo>
              </a:path>
            </a:pathLst>
          </a:custGeom>
          <a:noFill/>
          <a:ln>
            <a:solidFill>
              <a:srgbClr val="3a5f8b"/>
            </a:solidFill>
            <a:round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4D99319-AB96-4DEC-A0DA-3F0F7713FC7A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7" dur="indefinite" restart="never" nodeType="tmRoot">
          <p:childTnLst>
            <p:seq>
              <p:cTn id="268" dur="indefinite" nodeType="mainSeq">
                <p:childTnLst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Peephole optimization 3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Jump to next instruction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7" name="TextBox 1"/>
          <p:cNvSpPr/>
          <p:nvPr/>
        </p:nvSpPr>
        <p:spPr>
          <a:xfrm>
            <a:off x="3668040" y="3733920"/>
            <a:ext cx="164412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j Lab1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Lab1  …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98" name="Freeform 6"/>
          <p:cNvSpPr/>
          <p:nvPr/>
        </p:nvSpPr>
        <p:spPr>
          <a:xfrm>
            <a:off x="5334120" y="3095640"/>
            <a:ext cx="1580760" cy="809280"/>
          </a:xfrm>
          <a:custGeom>
            <a:avLst/>
            <a:gdLst/>
            <a:ahLst/>
            <a:rect l="l" t="t" r="r" b="b"/>
            <a:pathLst>
              <a:path w="1581150" h="809625">
                <a:moveTo>
                  <a:pt x="1581150" y="0"/>
                </a:moveTo>
                <a:cubicBezTo>
                  <a:pt x="1378743" y="9525"/>
                  <a:pt x="1176337" y="19050"/>
                  <a:pt x="1066800" y="123825"/>
                </a:cubicBezTo>
                <a:cubicBezTo>
                  <a:pt x="957262" y="228600"/>
                  <a:pt x="1101725" y="514350"/>
                  <a:pt x="923925" y="628650"/>
                </a:cubicBezTo>
                <a:cubicBezTo>
                  <a:pt x="746125" y="742950"/>
                  <a:pt x="373062" y="776287"/>
                  <a:pt x="0" y="809625"/>
                </a:cubicBezTo>
              </a:path>
            </a:pathLst>
          </a:custGeom>
          <a:noFill/>
          <a:ln>
            <a:solidFill>
              <a:srgbClr val="3a5f8b"/>
            </a:solidFill>
            <a:round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TextBox 10"/>
          <p:cNvSpPr/>
          <p:nvPr/>
        </p:nvSpPr>
        <p:spPr>
          <a:xfrm>
            <a:off x="6942240" y="2858760"/>
            <a:ext cx="1374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1f497d"/>
                </a:solidFill>
                <a:latin typeface="Calibri"/>
              </a:rPr>
              <a:t>Remove this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1f497d"/>
                </a:solidFill>
                <a:latin typeface="Calibri"/>
              </a:rPr>
              <a:t>instruction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FD57CF-A547-4818-BFEF-4EFBDC966236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7" dur="indefinite" restart="never" nodeType="tmRoot">
          <p:childTnLst>
            <p:seq>
              <p:cTn id="308" dur="indefinite" nodeType="mainSeq">
                <p:childTnLst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Loop invariant code motion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Loop Invariant Code Motion (LICM)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Don’t duplicate effort in a loop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Goal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Pull code out of the loop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Loop hoisting”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Important due to “hot spots”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Most execution time due to small regions of deeply-nested loops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FDC4FC-B03C-4EB8-92D5-E1BEA5CEE0E3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9" dur="indefinite" restart="never" nodeType="tmRoot">
          <p:childTnLst>
            <p:seq>
              <p:cTn id="320" dur="indefinite" nodeType="mainSeq">
                <p:childTnLst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LICM example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Rectangle 6"/>
          <p:cNvSpPr/>
          <p:nvPr/>
        </p:nvSpPr>
        <p:spPr>
          <a:xfrm>
            <a:off x="2286000" y="1143000"/>
            <a:ext cx="457164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for (i=0; i&lt;100; i++) {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    </a:t>
            </a: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for (j=0; j&lt;100; j++) {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        </a:t>
            </a: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for (k=0; k&lt;100; k++) {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            </a:t>
            </a: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A[i][j][k] = i*j*k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        </a:t>
            </a: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    </a:t>
            </a: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4" name="Rounded Rectangle 10"/>
          <p:cNvSpPr/>
          <p:nvPr/>
        </p:nvSpPr>
        <p:spPr>
          <a:xfrm>
            <a:off x="5753160" y="2006280"/>
            <a:ext cx="456840" cy="3045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05" name="Freeform 11"/>
          <p:cNvSpPr/>
          <p:nvPr/>
        </p:nvSpPr>
        <p:spPr>
          <a:xfrm>
            <a:off x="5991120" y="2292120"/>
            <a:ext cx="790200" cy="840240"/>
          </a:xfrm>
          <a:custGeom>
            <a:avLst/>
            <a:gdLst/>
            <a:ahLst/>
            <a:rect l="l" t="t" r="r" b="b"/>
            <a:pathLst>
              <a:path w="790575" h="840590">
                <a:moveTo>
                  <a:pt x="790575" y="828675"/>
                </a:moveTo>
                <a:cubicBezTo>
                  <a:pt x="775493" y="838994"/>
                  <a:pt x="760412" y="849313"/>
                  <a:pt x="714375" y="828675"/>
                </a:cubicBezTo>
                <a:cubicBezTo>
                  <a:pt x="668337" y="808037"/>
                  <a:pt x="601662" y="776287"/>
                  <a:pt x="514350" y="704850"/>
                </a:cubicBezTo>
                <a:cubicBezTo>
                  <a:pt x="427037" y="633412"/>
                  <a:pt x="276225" y="517525"/>
                  <a:pt x="190500" y="400050"/>
                </a:cubicBezTo>
                <a:cubicBezTo>
                  <a:pt x="104775" y="282575"/>
                  <a:pt x="52387" y="141287"/>
                  <a:pt x="0" y="0"/>
                </a:cubicBezTo>
              </a:path>
            </a:pathLst>
          </a:cu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TextBox 13"/>
          <p:cNvSpPr/>
          <p:nvPr/>
        </p:nvSpPr>
        <p:spPr>
          <a:xfrm>
            <a:off x="6751440" y="2683080"/>
            <a:ext cx="245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1f497d"/>
                </a:solidFill>
                <a:latin typeface="Calibri"/>
              </a:rPr>
              <a:t>Sub-expression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1f497d"/>
                </a:solidFill>
                <a:latin typeface="Calibri"/>
              </a:rPr>
              <a:t>invariant </a:t>
            </a:r>
            <a:r>
              <a:rPr b="0" lang="en-US" sz="1800" spc="-1" strike="noStrike">
                <a:solidFill>
                  <a:srgbClr val="1f497d"/>
                </a:solidFill>
                <a:latin typeface="Calibri"/>
              </a:rPr>
              <a:t>with respect to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1f497d"/>
                </a:solidFill>
                <a:latin typeface="Calibri"/>
              </a:rPr>
              <a:t>Innermost loop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7" name="Down Arrow 12"/>
          <p:cNvSpPr/>
          <p:nvPr/>
        </p:nvSpPr>
        <p:spPr>
          <a:xfrm>
            <a:off x="3809880" y="3352680"/>
            <a:ext cx="761760" cy="8377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Rectangle 15"/>
          <p:cNvSpPr/>
          <p:nvPr/>
        </p:nvSpPr>
        <p:spPr>
          <a:xfrm>
            <a:off x="2209680" y="4343400"/>
            <a:ext cx="45716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for (i=0; i&lt;100; i++) {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    </a:t>
            </a: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for (j=0; j&lt;100; j++) {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nn-NO" sz="1800" spc="-1" strike="noStrike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nn-NO" sz="1800" spc="-1" strike="noStrike">
                <a:solidFill>
                  <a:srgbClr val="000000"/>
                </a:solidFill>
                <a:latin typeface="Courier New"/>
              </a:rPr>
              <a:t>temp = i * j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        </a:t>
            </a: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for (k=0; k&lt;100; k++) {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            </a:t>
            </a: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A[i][j][k] = </a:t>
            </a:r>
            <a:r>
              <a:rPr b="1" lang="nn-NO" sz="1800" spc="-1" strike="noStrike">
                <a:solidFill>
                  <a:srgbClr val="000000"/>
                </a:solidFill>
                <a:latin typeface="Courier New"/>
              </a:rPr>
              <a:t>temp </a:t>
            </a: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*k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        </a:t>
            </a: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    </a:t>
            </a: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nn-NO" sz="18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0DE2F8-BD94-4FA6-ABE3-DCAF3E4FEA33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5" dur="indefinite" restart="never" nodeType="tmRoot">
          <p:childTnLst>
            <p:seq>
              <p:cTn id="336" dur="indefinite" nodeType="mainSeq">
                <p:childTnLst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LICM: When should we do it?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In the previous example, showed LICM on source code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At IR level, more candidate operations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Assembly might be </a:t>
            </a:r>
            <a:r>
              <a:rPr b="0" i="1" lang="en-US" sz="2800" spc="-1" strike="noStrike">
                <a:solidFill>
                  <a:srgbClr val="000000"/>
                </a:solidFill>
                <a:latin typeface="Calibri Light"/>
              </a:rPr>
              <a:t>too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low-level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Need a guarantee that the loop is </a:t>
            </a:r>
            <a:r>
              <a:rPr b="0" i="1" lang="en-US" sz="2400" spc="-1" strike="noStrike">
                <a:solidFill>
                  <a:srgbClr val="000000"/>
                </a:solidFill>
                <a:latin typeface="Calibri Light"/>
              </a:rPr>
              <a:t>natural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52056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No jumps into the loop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1" name="Rectangle 11"/>
          <p:cNvSpPr/>
          <p:nvPr/>
        </p:nvSpPr>
        <p:spPr>
          <a:xfrm>
            <a:off x="4952880" y="2133720"/>
            <a:ext cx="3742920" cy="349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tmp0 = FP + offsetA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for (i=0; i&lt;100; i++){ 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tmp1 = tmp0 - i*40000 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for (j=0; j&lt;100; j++){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tmp2 = ind2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tmp3 = i*j     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for (k=0; k&lt;100; k++){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T0 = tmp3 * k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T1 = tmp2 - k*4      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store T0, 0(T1)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} 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07FC64A-0B3A-4990-B126-E4E7A3B559A9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5" dur="indefinite" restart="never" nodeType="tmRoot">
          <p:childTnLst>
            <p:seq>
              <p:cTn id="356" dur="indefinite" nodeType="mainSeq">
                <p:childTnLst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LICM: How should we do it?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Two factors, which really generalize to optimization: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Safety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2" marL="52056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Is the transformation semantics-preserving?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3" marL="800280" indent="-279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Make sure the operation is truly loop-invariant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800280" indent="-279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Make sure ordering of events is preserved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Profitability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2" marL="52056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Is there any advantage to moving the instruction?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3" marL="800280" indent="-279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May end up moving instructions that are never executed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800280" indent="-279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May end up performing more intermediate computation than necessary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5DFFE8-CE14-4686-995C-08D3D50CF4E2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1" dur="indefinite" restart="never" nodeType="tmRoot">
          <p:childTnLst>
            <p:seq>
              <p:cTn id="372" dur="indefinite" nodeType="mainSeq">
                <p:childTnLst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Optimization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30B2495-7301-4C56-B082-1E9017BF6DE2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Other loop optimizations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Loop unrolling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For a loop with a small, constant number of iterations, we may actually save time by just placing every copy of the loop body in sequence (no jumps)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May also consider doing multiple iterations within the body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Loop fusion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Merge two sequential, independent loops into a single loop body (fewer jumps)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0EE4B7-0CEA-4DC5-8D68-DCA331A23AF2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7" dur="indefinite" restart="never" nodeType="tmRoot">
          <p:childTnLst>
            <p:seq>
              <p:cTn id="398" dur="indefinite" nodeType="mainSeq">
                <p:childTnLst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Jump optimizations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Jump around jump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Jump to jump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    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8" name="TextBox 6"/>
          <p:cNvSpPr/>
          <p:nvPr/>
        </p:nvSpPr>
        <p:spPr>
          <a:xfrm>
            <a:off x="475920" y="2209680"/>
            <a:ext cx="2985480" cy="13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beq $t0,$t1,Lab1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j    Lab2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Lab1:  …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…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Lab2:  …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19" name="TextBox 12"/>
          <p:cNvSpPr/>
          <p:nvPr/>
        </p:nvSpPr>
        <p:spPr>
          <a:xfrm>
            <a:off x="621360" y="4543920"/>
            <a:ext cx="1888200" cy="13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j  Lab1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…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Lab1:  j  Lab2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…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Lab2:  …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20" name="Right Arrow 1"/>
          <p:cNvSpPr/>
          <p:nvPr/>
        </p:nvSpPr>
        <p:spPr>
          <a:xfrm>
            <a:off x="3657600" y="4952880"/>
            <a:ext cx="990360" cy="761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TextBox 13"/>
          <p:cNvSpPr/>
          <p:nvPr/>
        </p:nvSpPr>
        <p:spPr>
          <a:xfrm>
            <a:off x="4957200" y="4543920"/>
            <a:ext cx="1888200" cy="13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j  Lab2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…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Lab1:  j  Lab2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…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Lab2:  …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22" name="Right Arrow 14"/>
          <p:cNvSpPr/>
          <p:nvPr/>
        </p:nvSpPr>
        <p:spPr>
          <a:xfrm>
            <a:off x="3571920" y="2490480"/>
            <a:ext cx="990360" cy="761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TextBox 15"/>
          <p:cNvSpPr/>
          <p:nvPr/>
        </p:nvSpPr>
        <p:spPr>
          <a:xfrm>
            <a:off x="4919760" y="2209680"/>
            <a:ext cx="298548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bne $t0,$t1,Lab2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Lab1:  …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       …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Lab2:  …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24" name="TextBox 2"/>
          <p:cNvSpPr/>
          <p:nvPr/>
        </p:nvSpPr>
        <p:spPr>
          <a:xfrm>
            <a:off x="2535840" y="1143000"/>
            <a:ext cx="4173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Disclaimer: Require some extra conditions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3ABF6A-8195-4CED-BC2D-D8D0DF6BCDC1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5" dur="indefinite" restart="never" nodeType="tmRoot">
          <p:childTnLst>
            <p:seq>
              <p:cTn id="406" dur="indefinite" nodeType="mainSeq">
                <p:childTnLst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Intraprocedural analysis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000"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The past two optimizations had some caveats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There may be a jump into your eliminated code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We’d like to introduce a control-flow concept beyond basic blocks: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Guarantee that block1 must be executed in order to get to block2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52056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This goes by a pretty boring name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grpSp>
        <p:nvGrpSpPr>
          <p:cNvPr id="328" name="Group 6"/>
          <p:cNvGrpSpPr/>
          <p:nvPr/>
        </p:nvGrpSpPr>
        <p:grpSpPr>
          <a:xfrm>
            <a:off x="5308560" y="2286000"/>
            <a:ext cx="3436920" cy="3809880"/>
            <a:chOff x="5308560" y="2286000"/>
            <a:chExt cx="3436920" cy="3809880"/>
          </a:xfrm>
        </p:grpSpPr>
        <p:sp>
          <p:nvSpPr>
            <p:cNvPr id="329" name="Rectangle 17"/>
            <p:cNvSpPr/>
            <p:nvPr/>
          </p:nvSpPr>
          <p:spPr>
            <a:xfrm>
              <a:off x="5791320" y="2286000"/>
              <a:ext cx="2514240" cy="53316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          </a:t>
              </a: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beq $t0 $t1 Lab1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30" name="Rectangle 20"/>
            <p:cNvSpPr/>
            <p:nvPr/>
          </p:nvSpPr>
          <p:spPr>
            <a:xfrm>
              <a:off x="5791320" y="3276720"/>
              <a:ext cx="2514240" cy="53316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          </a:t>
              </a: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j Lab2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31" name="Rectangle 21"/>
            <p:cNvSpPr/>
            <p:nvPr/>
          </p:nvSpPr>
          <p:spPr>
            <a:xfrm>
              <a:off x="5791320" y="4191120"/>
              <a:ext cx="2514240" cy="53316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Lab1: …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32" name="Straight Arrow Connector 24"/>
            <p:cNvSpPr/>
            <p:nvPr/>
          </p:nvSpPr>
          <p:spPr>
            <a:xfrm>
              <a:off x="7467480" y="2828880"/>
              <a:ext cx="360" cy="456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4f81bd"/>
              </a:solidFill>
              <a:round/>
              <a:tailEnd len="med" type="triangle" w="med"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33" name="TextBox 27"/>
            <p:cNvSpPr/>
            <p:nvPr/>
          </p:nvSpPr>
          <p:spPr>
            <a:xfrm>
              <a:off x="6936120" y="4876920"/>
              <a:ext cx="3394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…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34" name="Rectangle 29"/>
            <p:cNvSpPr/>
            <p:nvPr/>
          </p:nvSpPr>
          <p:spPr>
            <a:xfrm>
              <a:off x="5791320" y="5562720"/>
              <a:ext cx="2514240" cy="53316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Lab2: …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35" name="Freeform 31"/>
            <p:cNvSpPr/>
            <p:nvPr/>
          </p:nvSpPr>
          <p:spPr>
            <a:xfrm>
              <a:off x="5308560" y="2819520"/>
              <a:ext cx="1949040" cy="1380600"/>
            </a:xfrm>
            <a:custGeom>
              <a:avLst/>
              <a:gdLst/>
              <a:ahLst/>
              <a:rect l="l" t="t" r="r" b="b"/>
              <a:pathLst>
                <a:path w="1949526" h="1381125">
                  <a:moveTo>
                    <a:pt x="1330401" y="0"/>
                  </a:moveTo>
                  <a:cubicBezTo>
                    <a:pt x="1429620" y="60325"/>
                    <a:pt x="1528839" y="120650"/>
                    <a:pt x="1349451" y="152400"/>
                  </a:cubicBezTo>
                  <a:cubicBezTo>
                    <a:pt x="1170063" y="184150"/>
                    <a:pt x="460451" y="30163"/>
                    <a:pt x="254076" y="190500"/>
                  </a:cubicBezTo>
                  <a:cubicBezTo>
                    <a:pt x="47701" y="350837"/>
                    <a:pt x="-118987" y="958850"/>
                    <a:pt x="111201" y="1114425"/>
                  </a:cubicBezTo>
                  <a:cubicBezTo>
                    <a:pt x="341388" y="1270000"/>
                    <a:pt x="1328814" y="1079500"/>
                    <a:pt x="1635201" y="1123950"/>
                  </a:cubicBezTo>
                  <a:cubicBezTo>
                    <a:pt x="1941588" y="1168400"/>
                    <a:pt x="1945557" y="1274762"/>
                    <a:pt x="1949526" y="1381125"/>
                  </a:cubicBezTo>
                </a:path>
              </a:pathLst>
            </a:custGeom>
            <a:noFill/>
            <a:ln>
              <a:solidFill>
                <a:srgbClr val="3a5f8b"/>
              </a:solidFill>
              <a:round/>
              <a:tailEnd len="med" type="triangle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6" name="Freeform 32"/>
            <p:cNvSpPr/>
            <p:nvPr/>
          </p:nvSpPr>
          <p:spPr>
            <a:xfrm>
              <a:off x="7625520" y="3809880"/>
              <a:ext cx="1119960" cy="1752120"/>
            </a:xfrm>
            <a:custGeom>
              <a:avLst/>
              <a:gdLst/>
              <a:ahLst/>
              <a:rect l="l" t="t" r="r" b="b"/>
              <a:pathLst>
                <a:path w="1120329" h="1752600">
                  <a:moveTo>
                    <a:pt x="51564" y="0"/>
                  </a:moveTo>
                  <a:cubicBezTo>
                    <a:pt x="1558" y="85725"/>
                    <a:pt x="-48448" y="171450"/>
                    <a:pt x="89664" y="209550"/>
                  </a:cubicBezTo>
                  <a:cubicBezTo>
                    <a:pt x="227776" y="247650"/>
                    <a:pt x="713552" y="60325"/>
                    <a:pt x="880239" y="228600"/>
                  </a:cubicBezTo>
                  <a:cubicBezTo>
                    <a:pt x="1046926" y="396875"/>
                    <a:pt x="1183451" y="1025525"/>
                    <a:pt x="1089789" y="1219200"/>
                  </a:cubicBezTo>
                  <a:cubicBezTo>
                    <a:pt x="996127" y="1412875"/>
                    <a:pt x="467489" y="1301750"/>
                    <a:pt x="318264" y="1390650"/>
                  </a:cubicBezTo>
                  <a:cubicBezTo>
                    <a:pt x="169039" y="1479550"/>
                    <a:pt x="181739" y="1616075"/>
                    <a:pt x="194439" y="1752600"/>
                  </a:cubicBezTo>
                </a:path>
              </a:pathLst>
            </a:custGeom>
            <a:noFill/>
            <a:ln>
              <a:solidFill>
                <a:srgbClr val="3a5f8b"/>
              </a:solidFill>
              <a:round/>
              <a:tailEnd len="med" type="triangle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7" name="Freeform 33"/>
          <p:cNvSpPr/>
          <p:nvPr/>
        </p:nvSpPr>
        <p:spPr>
          <a:xfrm>
            <a:off x="8325000" y="905040"/>
            <a:ext cx="548280" cy="2696760"/>
          </a:xfrm>
          <a:custGeom>
            <a:avLst/>
            <a:gdLst/>
            <a:ahLst/>
            <a:rect l="l" t="t" r="r" b="b"/>
            <a:pathLst>
              <a:path w="548666" h="2697023">
                <a:moveTo>
                  <a:pt x="123825" y="0"/>
                </a:moveTo>
                <a:cubicBezTo>
                  <a:pt x="315119" y="416719"/>
                  <a:pt x="506413" y="833438"/>
                  <a:pt x="542925" y="1247775"/>
                </a:cubicBezTo>
                <a:cubicBezTo>
                  <a:pt x="579437" y="1662112"/>
                  <a:pt x="433387" y="2246313"/>
                  <a:pt x="342900" y="2486025"/>
                </a:cubicBezTo>
                <a:cubicBezTo>
                  <a:pt x="252413" y="2725737"/>
                  <a:pt x="126206" y="2705893"/>
                  <a:pt x="0" y="2686050"/>
                </a:cubicBez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38" name="Straight Connector 2"/>
          <p:cNvSpPr/>
          <p:nvPr/>
        </p:nvSpPr>
        <p:spPr>
          <a:xfrm>
            <a:off x="6172200" y="3200400"/>
            <a:ext cx="1828800" cy="761760"/>
          </a:xfrm>
          <a:prstGeom prst="line">
            <a:avLst/>
          </a:prstGeom>
          <a:ln>
            <a:solidFill>
              <a:srgbClr val="c0504d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339" name="Straight Connector 18"/>
          <p:cNvSpPr/>
          <p:nvPr/>
        </p:nvSpPr>
        <p:spPr>
          <a:xfrm flipH="1">
            <a:off x="6172200" y="3200400"/>
            <a:ext cx="1600200" cy="685800"/>
          </a:xfrm>
          <a:prstGeom prst="line">
            <a:avLst/>
          </a:prstGeom>
          <a:ln>
            <a:solidFill>
              <a:srgbClr val="c0504d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4568167-BB84-424E-A10F-C5E0A9FD4614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5" dur="indefinite" restart="never" nodeType="tmRoot">
          <p:childTnLst>
            <p:seq>
              <p:cTn id="436" dur="indefinite" nodeType="mainSeq">
                <p:childTnLst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4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44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icture 2" descr=""/>
          <p:cNvPicPr/>
          <p:nvPr/>
        </p:nvPicPr>
        <p:blipFill>
          <a:blip r:embed="rId1"/>
          <a:stretch/>
        </p:blipFill>
        <p:spPr>
          <a:xfrm>
            <a:off x="-914400" y="-380880"/>
            <a:ext cx="10376640" cy="7543440"/>
          </a:xfrm>
          <a:prstGeom prst="rect">
            <a:avLst/>
          </a:prstGeom>
          <a:ln w="0">
            <a:noFill/>
          </a:ln>
        </p:spPr>
      </p:pic>
      <p:sp>
        <p:nvSpPr>
          <p:cNvPr id="341" name="Rectangle 2"/>
          <p:cNvSpPr txBox="1"/>
          <p:nvPr/>
        </p:nvSpPr>
        <p:spPr>
          <a:xfrm>
            <a:off x="457200" y="509760"/>
            <a:ext cx="8438760" cy="5509440"/>
          </a:xfrm>
          <a:prstGeom prst="rect">
            <a:avLst/>
          </a:prstGeom>
        </p:spPr>
        <p:txBody>
          <a:bodyPr wrap="none" anchor="t" anchorCtr="1">
            <a:prstTxWarp prst="textSlantUp">
              <a:avLst>
                <a:gd name="adj" fmla="val 55556"/>
              </a:avLst>
            </a:prstTxWarp>
            <a:no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w="25400" h="25400"/>
              <a:contourClr>
                <a:schemeClr val="accent6"/>
              </a:contourClr>
            </a:sp3d>
          </a:bodyPr>
          <a:p>
            <a:pPr algn="ctr">
              <a:lnSpc>
                <a:spcPct val="100000"/>
              </a:lnSpc>
              <a:buNone/>
            </a:pPr>
            <a:r>
              <a:rPr b="1" lang="en-US" sz="5400" spc="-1" strike="noStrike">
                <a:ln w="0">
                  <a:noFill/>
                </a:ln>
                <a:solidFill>
                  <a:srgbClr val="000000"/>
                </a:solidFill>
                <a:effectLst>
                  <a:outerShdw algn="ctr" blurRad="44280" dir="5400000" dist="28080">
                    <a:srgbClr val="000000">
                      <a:alpha val="32000"/>
                    </a:srgbClr>
                  </a:outerShdw>
                </a:effectLst>
                <a:latin typeface="Calibri"/>
              </a:rPr>
              <a:t>Domination</a:t>
            </a:r>
            <a:endParaRPr b="0" lang="en-US" sz="5400" spc="-1" strike="noStrike">
              <a:ln w="0">
                <a:noFill/>
              </a:ln>
              <a:solidFill>
                <a:srgbClr val="000000"/>
              </a:solidFill>
              <a:effectLst>
                <a:outerShdw algn="ctr" blurRad="44280" dir="5400000" dist="28080">
                  <a:srgbClr val="000000">
                    <a:alpha val="32000"/>
                  </a:srgbClr>
                </a:outerShdw>
              </a:effectLst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55E077E-8140-413B-A276-0C1588C5A026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7" dur="indefinite" restart="never" nodeType="tmRoot">
          <p:childTnLst>
            <p:seq>
              <p:cTn id="468" dur="indefinite" nodeType="mainSeq">
                <p:childTnLst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3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4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5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76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9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0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1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2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Dominators and post-dominators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We say that block A dominates block B if A </a:t>
            </a:r>
            <a:r>
              <a:rPr b="1" lang="en-US" sz="2800" spc="-1" strike="noStrike">
                <a:solidFill>
                  <a:srgbClr val="000000"/>
                </a:solidFill>
                <a:latin typeface="Calibri Light"/>
              </a:rPr>
              <a:t>must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be executed before B is executed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We say that block A postdominates block B if A </a:t>
            </a:r>
            <a:r>
              <a:rPr b="1" lang="en-US" sz="2800" spc="-1" strike="noStrike">
                <a:solidFill>
                  <a:srgbClr val="000000"/>
                </a:solidFill>
                <a:latin typeface="Calibri Light"/>
              </a:rPr>
              <a:t>must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be executed after B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4" name="Straight Arrow Connector 24"/>
          <p:cNvSpPr/>
          <p:nvPr/>
        </p:nvSpPr>
        <p:spPr>
          <a:xfrm>
            <a:off x="6848280" y="2666880"/>
            <a:ext cx="1162080" cy="60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triangle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5" name="Rectangle 15"/>
          <p:cNvSpPr/>
          <p:nvPr/>
        </p:nvSpPr>
        <p:spPr>
          <a:xfrm>
            <a:off x="7106040" y="3276720"/>
            <a:ext cx="1809000" cy="5331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Block 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6" name="Rectangle 16"/>
          <p:cNvSpPr/>
          <p:nvPr/>
        </p:nvSpPr>
        <p:spPr>
          <a:xfrm>
            <a:off x="4876920" y="3276720"/>
            <a:ext cx="1809000" cy="5331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Block 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7" name="Rectangle 18"/>
          <p:cNvSpPr/>
          <p:nvPr/>
        </p:nvSpPr>
        <p:spPr>
          <a:xfrm>
            <a:off x="6019920" y="4419720"/>
            <a:ext cx="1809000" cy="5331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Block 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8" name="Rectangle 19"/>
          <p:cNvSpPr/>
          <p:nvPr/>
        </p:nvSpPr>
        <p:spPr>
          <a:xfrm>
            <a:off x="5943600" y="2133720"/>
            <a:ext cx="1809000" cy="5331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Block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9" name="Straight Arrow Connector 22"/>
          <p:cNvSpPr/>
          <p:nvPr/>
        </p:nvSpPr>
        <p:spPr>
          <a:xfrm flipH="1">
            <a:off x="5781600" y="2666880"/>
            <a:ext cx="1066320" cy="60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triangle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0" name="Straight Arrow Connector 25"/>
          <p:cNvSpPr/>
          <p:nvPr/>
        </p:nvSpPr>
        <p:spPr>
          <a:xfrm>
            <a:off x="5781600" y="3809880"/>
            <a:ext cx="1142640" cy="60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triangle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1" name="Straight Arrow Connector 28"/>
          <p:cNvSpPr/>
          <p:nvPr/>
        </p:nvSpPr>
        <p:spPr>
          <a:xfrm flipH="1">
            <a:off x="6924600" y="3809880"/>
            <a:ext cx="1085760" cy="60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triangle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2" name="TextBox 14"/>
          <p:cNvSpPr/>
          <p:nvPr/>
        </p:nvSpPr>
        <p:spPr>
          <a:xfrm>
            <a:off x="5562720" y="1295280"/>
            <a:ext cx="2361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Control Flow Graph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B40D6B6-9D5C-4E2B-A088-575AA5F0A6E7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3" dur="indefinite" restart="never" nodeType="tmRoot">
          <p:childTnLst>
            <p:seq>
              <p:cTn id="484" dur="indefinite" nodeType="mainSeq">
                <p:childTnLst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Semantics preserving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Do we really need semantics preserving optimizations?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Are there examples where we don’t?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418332-508F-4A93-A809-2EDD98551ADC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In summary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Today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Saw the basics of optimizations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Soundness vs completeness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Peephole and simple optimizations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Next time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Wrap up optimizations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Basics of static analysis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9CCFDC-B740-4421-AB47-11DF8B15AE50}" type="slidenum">
              <a:t>36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Roadmap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Last time: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CodeGen for the remainder of AST nodes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Introduced the control-flow graph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This time: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Optimization Overview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Discuss a couple of optimizations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2" marL="52056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Review CFGs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2" name="Slide Number Placeholder 3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1E24B927-4A94-4410-9B27-D9A809C849C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4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 Placeholder 3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6C2B4678-8D72-4785-B4AE-2F6BC6A22C0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4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 cap="all">
                <a:solidFill>
                  <a:srgbClr val="000000"/>
                </a:solidFill>
                <a:latin typeface="Calibri Light"/>
              </a:rPr>
              <a:t>Optimization overview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Optimization goals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What are we trying to accomplish?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Traditionally, speed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Lower power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Smaller footprint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Bug resilience?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The fewer instructions the better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218" name="Picture 2" descr=""/>
          <p:cNvPicPr/>
          <p:nvPr/>
        </p:nvPicPr>
        <p:blipFill>
          <a:blip r:embed="rId1"/>
          <a:stretch/>
        </p:blipFill>
        <p:spPr>
          <a:xfrm>
            <a:off x="5404680" y="1676520"/>
            <a:ext cx="3367440" cy="33523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F73647E-8F44-472B-AC3E-EF020F6805C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Optimization guarantees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Informally: Don’t change the program’s output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We may relax this to “Don’t change the program’s output </a:t>
            </a:r>
            <a:r>
              <a:rPr b="0" i="1" lang="en-US" sz="2800" spc="-1" strike="noStrike">
                <a:solidFill>
                  <a:srgbClr val="000000"/>
                </a:solidFill>
                <a:latin typeface="Calibri Light"/>
              </a:rPr>
              <a:t>on good input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”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This can actually be really hard to do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9B9FA6-CCB1-4ED7-BF4B-D5269FA2A830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Optimization difficulties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There’s no perfect way to check equivalence of two arbitrary programs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If there was we could use it to solve the halting problem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We’ll attempt to perform behavior-preserving transformations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E2F913-00B6-4D88-A3DE-F25216FD7CB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Program analysis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 perspective on optimization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Recognize some behavior in a program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Replace it with a “better” version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Constantly plagued by the halting problem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291960" indent="-2919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We can only use approximate algorithms to recognize behavior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E64295-B806-4E8F-AC98-F6CF356BAC5B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6378</TotalTime>
  <Application>LibreOffice/7.3.7.2$Linux_X86_64 LibreOffice_project/30$Build-2</Application>
  <AppVersion>15.0000</AppVersion>
  <Words>1400</Words>
  <Paragraphs>302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2014-11-06T03:13:16Z</dcterms:created>
  <dc:creator>drew</dc:creator>
  <dc:description/>
  <dc:language>en-US</dc:language>
  <cp:lastModifiedBy/>
  <dcterms:modified xsi:type="dcterms:W3CDTF">2023-02-15T14:11:55Z</dcterms:modified>
  <cp:revision>276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1</vt:i4>
  </property>
  <property fmtid="{D5CDD505-2E9C-101B-9397-08002B2CF9AE}" pid="4" name="PresentationFormat">
    <vt:lpwstr>On-screen Show (4:3)</vt:lpwstr>
  </property>
  <property fmtid="{D5CDD505-2E9C-101B-9397-08002B2CF9AE}" pid="5" name="Slides">
    <vt:i4>37</vt:i4>
  </property>
</Properties>
</file>