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5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_rels/presentation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53.xml.rels" ContentType="application/vnd.openxmlformats-package.relationships+xml"/>
  <Override PartName="/ppt/slideLayouts/slideLayout5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media/image1.jpeg" ContentType="image/jpeg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8.xml" ContentType="application/vnd.openxmlformats-officedocument.presentationml.slide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20.xml.rels" ContentType="application/vnd.openxmlformats-package.relationships+xml"/>
  <Override PartName="/ppt/slides/_rels/slide2.xml.rels" ContentType="application/vnd.openxmlformats-package.relationships+xml"/>
  <Override PartName="/ppt/slides/_rels/slide19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16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24.xml.rels" ContentType="application/vnd.openxmlformats-package.relationships+xml"/>
  <Override PartName="/ppt/slides/_rels/slide27.xml.rels" ContentType="application/vnd.openxmlformats-package.relationships+xml"/>
  <Override PartName="/ppt/slides/_rels/slide9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28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slide16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EAAF36-5CD8-4101-8438-24D3BC69F9B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9D545A-5DEF-4678-8C47-8E517606327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7F207D-65B5-4A25-9BBD-3A2D2011C9C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F95CB3-0026-4635-B487-80D79228B47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E46EE8-68B8-450C-BA46-64EC194F817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F49BAB-9CC6-4E43-9903-6841FF3E5AA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715316-C7C1-4AD9-A9D6-7EE8A7922C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9AAB3B-D319-49BB-AF04-DF4ABFB2D8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1F3431-D17E-4225-8B83-AF537041DF8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C9EFD7-2504-4964-A802-E4066B73339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B8B5B1-F552-49AE-BEA1-07FCAF2FD84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6DDF64-A1D5-412A-A1BE-9A0D124B129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A8933B0-5B78-4455-9936-7651A13B231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ADA7C55-92A7-4266-B9E3-443A5CDF2B3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4E08352-6FD6-472C-A124-DA271F4F217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72814BA-1FFA-4679-B48B-A74631FDFA7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9549209-FFD6-424D-BA40-A8FABB66057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ABAECB2-8CAD-426A-AD06-F3D5D89A2EE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2D6DB5D-A20B-47FB-9EB2-C625A7B924D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C292E53-AD22-47E5-B442-9DABC583E5D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C2C12D3-E9BF-43F1-9837-EBB093B7A84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02679B1-26BB-4BBB-B59F-E3380884FF0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46F0C6E-3E9A-4A78-A6C1-954E2961496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15A00CB-4F4A-4D6D-A717-6EC7E835C84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8F7D1D6-2820-43F1-ACB4-B52EBCEEE86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3ADCB82-4025-4ED2-A550-BE04BBC6E82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6F5E9D8-CA79-4E5B-904F-515DE1070A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B392865-3FD2-49F1-ADCB-2D2F1EB4741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64ED721-BF88-4426-B3CD-19795B0EC35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CC92497-5419-42CB-806B-1569B9B287E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3C4E28B-643A-44F8-B921-69604B7EDA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A43C1F6-F625-4D12-BE3E-BA9B5A7C85A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A42BA5B-1F80-48F2-9668-FD25B1DA184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034218F-F5EF-45AA-B196-7F9E40FCD11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18BCA3B-8738-4725-9900-5112E7F2067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0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1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DF90F74-8D10-4174-89BD-67AD4284FEA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B86B634-AC28-4C9D-AF6C-6A386C0659D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5C5F129-C5C1-4D2E-A0E5-60244C777DD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A30409E-29D7-4D7A-8880-67E342D2EF5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BB5AE3B-AE38-4F38-9A33-169E3EE2D6F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2361396-29C4-447E-AE39-8CB40224745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31C5B30-ACAE-4ABF-BB99-34D080641F2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882EB36-0577-4CFB-B0DC-DA1FA638C07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185CDF9-FCC9-4188-B6BA-DC2996A585F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5487B51-01DC-4C5B-AEEF-EF30B5342E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51B6E15-4030-4976-8BA1-7292F5D808D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6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1812407-C07E-4A6F-BF67-4183593D19A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02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03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F9E0195-8B44-414C-A73B-37D179D3BD3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eck 7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0047d6"/>
          </a:solidFill>
          <a:ln>
            <a:noFill/>
          </a:ln>
          <a:effectLst>
            <a:innerShdw blurRad="114300">
              <a:srgbClr val="00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11200" indent="-2239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3" marL="746280" indent="-235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D0FB9AF-695E-482F-AFF3-F1024805885D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95D031E-2BD6-4D22-80D9-21CA21B6CA1B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4000" spc="-1" strike="noStrike" cap="all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8b8b8b"/>
                </a:solidFill>
                <a:latin typeface="Calibri Light"/>
              </a:rPr>
              <a:t>Click to edit Master text styles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C7A8B62-FD3F-4260-B4C4-5DDC3AEB4228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11200" indent="-2239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746280" indent="-2350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11200" indent="-2239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746280" indent="-2350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dt" idx="10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ftr" idx="11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67" name="PlaceHolder 6"/>
          <p:cNvSpPr>
            <a:spLocks noGrp="1"/>
          </p:cNvSpPr>
          <p:nvPr>
            <p:ph type="sldNum" idx="12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38963BB-F2EA-44A6-A29A-25BE29D5C14D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Final exam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Final exam will cover </a:t>
            </a:r>
            <a:r>
              <a:rPr b="0" i="1" lang="en-US" sz="3200" spc="-1" strike="noStrike">
                <a:solidFill>
                  <a:srgbClr val="000000"/>
                </a:solidFill>
                <a:latin typeface="Calibri Light"/>
              </a:rPr>
              <a:t>all 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material 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covered in course – i.e., all compiler 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phases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But Focus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will be on after-midterm 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material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100 minutes exam, similar in format to 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midterm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AFB8EA-0B2E-409E-B28F-C86092C9A38C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98E0DD2D-2AA3-41AD-8425-3189DDDEEEFB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8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4000" spc="-1" strike="noStrike" cap="all">
                <a:solidFill>
                  <a:srgbClr val="000000"/>
                </a:solidFill>
                <a:latin typeface="Calibri Light"/>
              </a:rPr>
              <a:t>Static single assignment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FD97D3A7-D8C9-4CED-B4AC-ED4C01FAD238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8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Goal of SSA Form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Build an intermediate representation of the program in which each variable is assigned a value in </a:t>
            </a:r>
            <a:r>
              <a:rPr b="1" lang="en-US" sz="3200" spc="-1" strike="noStrike">
                <a:solidFill>
                  <a:srgbClr val="000000"/>
                </a:solidFill>
                <a:latin typeface="Calibri Light"/>
              </a:rPr>
              <a:t>at most 1 program point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0" name="TextBox 7"/>
          <p:cNvSpPr/>
          <p:nvPr/>
        </p:nvSpPr>
        <p:spPr>
          <a:xfrm>
            <a:off x="5158080" y="4706640"/>
            <a:ext cx="88560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 = 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 = 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y = 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1" name="TextBox 15"/>
          <p:cNvSpPr/>
          <p:nvPr/>
        </p:nvSpPr>
        <p:spPr>
          <a:xfrm>
            <a:off x="947520" y="4706640"/>
            <a:ext cx="99036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 = 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z = 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y = 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2" name="Straight Connector 11"/>
          <p:cNvSpPr/>
          <p:nvPr/>
        </p:nvSpPr>
        <p:spPr>
          <a:xfrm>
            <a:off x="5243760" y="4105800"/>
            <a:ext cx="380880" cy="38088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63" name="Straight Connector 13"/>
          <p:cNvSpPr/>
          <p:nvPr/>
        </p:nvSpPr>
        <p:spPr>
          <a:xfrm flipH="1">
            <a:off x="5319720" y="4105800"/>
            <a:ext cx="304920" cy="45720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64" name="Straight Connector 18"/>
          <p:cNvSpPr/>
          <p:nvPr/>
        </p:nvSpPr>
        <p:spPr>
          <a:xfrm>
            <a:off x="1090080" y="4343400"/>
            <a:ext cx="152280" cy="152280"/>
          </a:xfrm>
          <a:prstGeom prst="line">
            <a:avLst/>
          </a:prstGeom>
          <a:ln>
            <a:solidFill>
              <a:srgbClr val="9bbb59"/>
            </a:solidFill>
            <a:rou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265" name="Straight Connector 20"/>
          <p:cNvSpPr/>
          <p:nvPr/>
        </p:nvSpPr>
        <p:spPr>
          <a:xfrm flipV="1">
            <a:off x="1242360" y="4038480"/>
            <a:ext cx="190800" cy="457200"/>
          </a:xfrm>
          <a:prstGeom prst="line">
            <a:avLst/>
          </a:prstGeom>
          <a:ln>
            <a:solidFill>
              <a:srgbClr val="9bbb59"/>
            </a:solidFill>
            <a:rou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266" name="TextBox 24"/>
          <p:cNvSpPr/>
          <p:nvPr/>
        </p:nvSpPr>
        <p:spPr>
          <a:xfrm>
            <a:off x="7162920" y="4687560"/>
            <a:ext cx="175212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 = 0;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while( i &lt; 10){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k = i + 1;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} 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7" name="TextBox 27"/>
          <p:cNvSpPr/>
          <p:nvPr/>
        </p:nvSpPr>
        <p:spPr>
          <a:xfrm>
            <a:off x="3004920" y="4724280"/>
            <a:ext cx="99036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 = y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z = y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w = z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8" name="Straight Connector 29"/>
          <p:cNvSpPr/>
          <p:nvPr/>
        </p:nvSpPr>
        <p:spPr>
          <a:xfrm>
            <a:off x="3157200" y="4361040"/>
            <a:ext cx="152280" cy="152280"/>
          </a:xfrm>
          <a:prstGeom prst="line">
            <a:avLst/>
          </a:prstGeom>
          <a:ln>
            <a:solidFill>
              <a:srgbClr val="9bbb59"/>
            </a:solidFill>
            <a:rou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269" name="Straight Connector 30"/>
          <p:cNvSpPr/>
          <p:nvPr/>
        </p:nvSpPr>
        <p:spPr>
          <a:xfrm flipV="1">
            <a:off x="3309480" y="4056120"/>
            <a:ext cx="190440" cy="457200"/>
          </a:xfrm>
          <a:prstGeom prst="line">
            <a:avLst/>
          </a:prstGeom>
          <a:ln>
            <a:solidFill>
              <a:srgbClr val="9bbb59"/>
            </a:solidFill>
            <a:rou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270" name="Straight Connector 31"/>
          <p:cNvSpPr/>
          <p:nvPr/>
        </p:nvSpPr>
        <p:spPr>
          <a:xfrm>
            <a:off x="7467480" y="4361040"/>
            <a:ext cx="152280" cy="152280"/>
          </a:xfrm>
          <a:prstGeom prst="line">
            <a:avLst/>
          </a:prstGeom>
          <a:ln>
            <a:solidFill>
              <a:srgbClr val="9bbb59"/>
            </a:solidFill>
            <a:rou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271" name="Straight Connector 32"/>
          <p:cNvSpPr/>
          <p:nvPr/>
        </p:nvSpPr>
        <p:spPr>
          <a:xfrm flipV="1">
            <a:off x="7619760" y="4056120"/>
            <a:ext cx="190440" cy="457200"/>
          </a:xfrm>
          <a:prstGeom prst="line">
            <a:avLst/>
          </a:prstGeom>
          <a:ln>
            <a:solidFill>
              <a:srgbClr val="9bbb59"/>
            </a:solidFill>
            <a:rou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272" name="Speech Bubble: Rectangle with Corners Rounded 2"/>
          <p:cNvSpPr/>
          <p:nvPr/>
        </p:nvSpPr>
        <p:spPr>
          <a:xfrm>
            <a:off x="1188720" y="5722560"/>
            <a:ext cx="5299560" cy="950040"/>
          </a:xfrm>
          <a:prstGeom prst="wedgeRoundRectCallout">
            <a:avLst>
              <a:gd name="adj1" fmla="val 64927"/>
              <a:gd name="adj2" fmla="val -75286"/>
              <a:gd name="adj3" fmla="val 16667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376092"/>
                </a:solidFill>
                <a:uFillTx/>
                <a:latin typeface="Calibri"/>
              </a:rPr>
              <a:t>Statically</a:t>
            </a:r>
            <a:r>
              <a:rPr b="0" lang="en-US" sz="1800" spc="-1" strike="noStrike">
                <a:solidFill>
                  <a:srgbClr val="376092"/>
                </a:solidFill>
                <a:latin typeface="Calibri"/>
              </a:rPr>
              <a:t>: There is at most </a:t>
            </a:r>
            <a:r>
              <a:rPr b="0" i="1" lang="en-US" sz="1800" spc="-1" strike="noStrike">
                <a:solidFill>
                  <a:srgbClr val="376092"/>
                </a:solidFill>
                <a:latin typeface="Calibri"/>
              </a:rPr>
              <a:t>one</a:t>
            </a:r>
            <a:r>
              <a:rPr b="0" lang="en-US" sz="1800" spc="-1" strike="noStrike">
                <a:solidFill>
                  <a:srgbClr val="376092"/>
                </a:solidFill>
                <a:latin typeface="Calibri"/>
              </a:rPr>
              <a:t> assignment statement that assigns to k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376092"/>
                </a:solidFill>
                <a:uFillTx/>
                <a:latin typeface="Calibri"/>
              </a:rPr>
              <a:t>Dynamically</a:t>
            </a:r>
            <a:r>
              <a:rPr b="0" lang="en-US" sz="1800" spc="-1" strike="noStrike">
                <a:solidFill>
                  <a:srgbClr val="376092"/>
                </a:solidFill>
                <a:latin typeface="Calibri"/>
              </a:rPr>
              <a:t>: k can be assigned to </a:t>
            </a:r>
            <a:r>
              <a:rPr b="0" i="1" lang="en-US" sz="1800" spc="-1" strike="noStrike">
                <a:solidFill>
                  <a:srgbClr val="376092"/>
                </a:solidFill>
                <a:latin typeface="Calibri"/>
              </a:rPr>
              <a:t>multiple</a:t>
            </a:r>
            <a:r>
              <a:rPr b="0" lang="en-US" sz="1800" spc="-1" strike="noStrike">
                <a:solidFill>
                  <a:srgbClr val="376092"/>
                </a:solidFill>
                <a:latin typeface="Calibri"/>
              </a:rPr>
              <a:t> times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18E45476-5C69-484F-A96A-28B31124F691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8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Conversion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We’ll make new variables to carry over the effect of the original program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76" name="TextBox 7"/>
          <p:cNvSpPr/>
          <p:nvPr/>
        </p:nvSpPr>
        <p:spPr>
          <a:xfrm>
            <a:off x="3124080" y="3877200"/>
            <a:ext cx="88560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 = 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 = x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y = 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7" name="Straight Connector 11"/>
          <p:cNvSpPr/>
          <p:nvPr/>
        </p:nvSpPr>
        <p:spPr>
          <a:xfrm>
            <a:off x="3209760" y="3276360"/>
            <a:ext cx="380880" cy="38124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78" name="Straight Connector 13"/>
          <p:cNvSpPr/>
          <p:nvPr/>
        </p:nvSpPr>
        <p:spPr>
          <a:xfrm flipH="1">
            <a:off x="3286080" y="3276360"/>
            <a:ext cx="304560" cy="45720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79" name="TextBox 19"/>
          <p:cNvSpPr/>
          <p:nvPr/>
        </p:nvSpPr>
        <p:spPr>
          <a:xfrm>
            <a:off x="5362560" y="3877200"/>
            <a:ext cx="885600" cy="102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= 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= x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y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= x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0" name="Straight Connector 23"/>
          <p:cNvSpPr/>
          <p:nvPr/>
        </p:nvSpPr>
        <p:spPr>
          <a:xfrm>
            <a:off x="5486400" y="3504960"/>
            <a:ext cx="152280" cy="152640"/>
          </a:xfrm>
          <a:prstGeom prst="line">
            <a:avLst/>
          </a:prstGeom>
          <a:ln>
            <a:solidFill>
              <a:srgbClr val="9bbb59"/>
            </a:solidFill>
            <a:rou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281" name="Straight Connector 25"/>
          <p:cNvSpPr/>
          <p:nvPr/>
        </p:nvSpPr>
        <p:spPr>
          <a:xfrm flipV="1">
            <a:off x="5638680" y="3200400"/>
            <a:ext cx="190440" cy="457200"/>
          </a:xfrm>
          <a:prstGeom prst="line">
            <a:avLst/>
          </a:prstGeom>
          <a:ln>
            <a:solidFill>
              <a:srgbClr val="9bbb59"/>
            </a:solidFill>
            <a:rou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2" dur="indefinite" restart="never" nodeType="tmRoot">
          <p:childTnLst>
            <p:seq>
              <p:cTn id="63" dur="indefinite" nodeType="mainSeq">
                <p:childTnLst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649BC535-7EEE-472A-999E-5035A358C641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8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Benefits of SSA Form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/>
          </p:nvPr>
        </p:nvSpPr>
        <p:spPr>
          <a:xfrm>
            <a:off x="227880" y="1600200"/>
            <a:ext cx="8788680" cy="5048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7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There are some obvious advantages to this format for program analysis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Easy to see the </a:t>
            </a: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live range 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of a given variable x assigned to in statement 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11200" indent="-2239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The region from “x = …;” until the last use(s) of x before x is redefined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11200" indent="-2239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In SSA form, from “x</a:t>
            </a:r>
            <a:r>
              <a:rPr b="0" lang="en-US" sz="2400" spc="-1" strike="noStrike" baseline="-25000">
                <a:solidFill>
                  <a:srgbClr val="000000"/>
                </a:solidFill>
                <a:latin typeface="Calibri Light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= …;” to all uses of x</a:t>
            </a:r>
            <a:r>
              <a:rPr b="0" lang="en-US" sz="2400" spc="-1" strike="noStrike" baseline="-25000">
                <a:solidFill>
                  <a:srgbClr val="000000"/>
                </a:solidFill>
                <a:latin typeface="Calibri Light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, e.g., “… = f(…, x</a:t>
            </a:r>
            <a:r>
              <a:rPr b="0" lang="en-US" sz="2400" spc="-1" strike="noStrike" baseline="-25000">
                <a:solidFill>
                  <a:srgbClr val="000000"/>
                </a:solidFill>
                <a:latin typeface="Calibri Light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, …);” 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Easy to see when an assignment is </a:t>
            </a: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useless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11200" indent="-2239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We have “x</a:t>
            </a:r>
            <a:r>
              <a:rPr b="0" lang="en-US" sz="2400" spc="-1" strike="noStrike" baseline="-25000">
                <a:solidFill>
                  <a:srgbClr val="000000"/>
                </a:solidFill>
                <a:latin typeface="Calibri Light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= …;” and there are </a:t>
            </a:r>
            <a:r>
              <a:rPr b="0" i="1" lang="en-US" sz="2400" spc="-1" strike="noStrike">
                <a:solidFill>
                  <a:srgbClr val="000000"/>
                </a:solidFill>
                <a:latin typeface="Calibri Light"/>
              </a:rPr>
              <a:t>no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i="1" lang="en-US" sz="2400" spc="-1" strike="noStrike">
                <a:solidFill>
                  <a:srgbClr val="000000"/>
                </a:solidFill>
                <a:latin typeface="Calibri Light"/>
              </a:rPr>
              <a:t>uses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of x</a:t>
            </a:r>
            <a:r>
              <a:rPr b="0" lang="en-US" sz="2400" spc="-1" strike="noStrike" baseline="-25000">
                <a:solidFill>
                  <a:srgbClr val="000000"/>
                </a:solidFill>
                <a:latin typeface="Calibri Light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in any expression or assignment RHS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11200" indent="-2239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“‘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x</a:t>
            </a:r>
            <a:r>
              <a:rPr b="0" lang="en-US" sz="2400" spc="-1" strike="noStrike" baseline="-25000">
                <a:solidFill>
                  <a:srgbClr val="000000"/>
                </a:solidFill>
                <a:latin typeface="Calibri Light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= …;’ is a useless assignment”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11200" indent="-2239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“‘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x</a:t>
            </a:r>
            <a:r>
              <a:rPr b="0" lang="en-US" sz="2400" spc="-1" strike="noStrike" baseline="-25000">
                <a:solidFill>
                  <a:srgbClr val="000000"/>
                </a:solidFill>
                <a:latin typeface="Calibri Light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= …;’ is dead code”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In other words, some useful information is pre-computed, or at least easily recoverable from SSA form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85" name="Speech Bubble: Rectangle with Corners Rounded 5"/>
          <p:cNvSpPr/>
          <p:nvPr/>
        </p:nvSpPr>
        <p:spPr>
          <a:xfrm>
            <a:off x="2392920" y="5945760"/>
            <a:ext cx="6597000" cy="455400"/>
          </a:xfrm>
          <a:prstGeom prst="wedgeRoundRectCallout">
            <a:avLst>
              <a:gd name="adj1" fmla="val -37341"/>
              <a:gd name="adj2" fmla="val -167268"/>
              <a:gd name="adj3" fmla="val 16667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376092"/>
                </a:solidFill>
                <a:uFillTx/>
                <a:latin typeface="Calibri"/>
              </a:rPr>
              <a:t>Warning 1</a:t>
            </a:r>
            <a:r>
              <a:rPr b="0" lang="en-US" sz="1800" spc="-1" strike="noStrike">
                <a:solidFill>
                  <a:srgbClr val="376092"/>
                </a:solidFill>
                <a:latin typeface="Calibri"/>
              </a:rPr>
              <a:t>: Dead code = useless assignments + unreachable code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0" dur="indefinite" restart="never" nodeType="tmRoot">
          <p:childTnLst>
            <p:seq>
              <p:cTn id="81" dur="indefinite" nodeType="mainSeq">
                <p:childTnLst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6" dur="500"/>
                                        <p:tgtEl>
                                          <p:spTgt spid="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9" dur="500"/>
                                        <p:tgtEl>
                                          <p:spTgt spid="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2" dur="500"/>
                                        <p:tgtEl>
                                          <p:spTgt spid="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7" dur="500"/>
                                        <p:tgtEl>
                                          <p:spTgt spid="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10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12" dur="500"/>
                                        <p:tgtEl>
                                          <p:spTgt spid="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324DA11C-7D08-4091-BB9C-19AE3A9E6CE3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13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Optimizations Where SSA Helps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/>
          </p:nvPr>
        </p:nvSpPr>
        <p:spPr>
          <a:xfrm>
            <a:off x="457200" y="133632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Dead-Code Elimination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89" name="Rectangle 9"/>
          <p:cNvSpPr/>
          <p:nvPr/>
        </p:nvSpPr>
        <p:spPr>
          <a:xfrm>
            <a:off x="1365840" y="2250720"/>
            <a:ext cx="312372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 a = 9;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 b = 2;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if (g &lt; 12){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 = 1;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 else {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if (b &lt; 4){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 = 2;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} else 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 = 3;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}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b = a;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return 2;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290" name="Group 11"/>
          <p:cNvGrpSpPr/>
          <p:nvPr/>
        </p:nvGrpSpPr>
        <p:grpSpPr>
          <a:xfrm>
            <a:off x="1708560" y="4612680"/>
            <a:ext cx="1295280" cy="533880"/>
            <a:chOff x="1708560" y="4612680"/>
            <a:chExt cx="1295280" cy="533880"/>
          </a:xfrm>
        </p:grpSpPr>
        <p:sp>
          <p:nvSpPr>
            <p:cNvPr id="291" name="Straight Connector 2"/>
            <p:cNvSpPr/>
            <p:nvPr/>
          </p:nvSpPr>
          <p:spPr>
            <a:xfrm>
              <a:off x="1899000" y="4612680"/>
              <a:ext cx="1104840" cy="360"/>
            </a:xfrm>
            <a:prstGeom prst="line">
              <a:avLst/>
            </a:prstGeom>
            <a:ln>
              <a:solidFill>
                <a:srgbClr val="c0504d"/>
              </a:solidFill>
              <a:rou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/>
          </p:style>
        </p:sp>
        <p:sp>
          <p:nvSpPr>
            <p:cNvPr id="292" name="Straight Connector 10"/>
            <p:cNvSpPr/>
            <p:nvPr/>
          </p:nvSpPr>
          <p:spPr>
            <a:xfrm>
              <a:off x="1899000" y="4917600"/>
              <a:ext cx="1066680" cy="360"/>
            </a:xfrm>
            <a:prstGeom prst="line">
              <a:avLst/>
            </a:prstGeom>
            <a:ln>
              <a:solidFill>
                <a:srgbClr val="c0504d"/>
              </a:solidFill>
              <a:rou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/>
          </p:style>
        </p:sp>
        <p:sp>
          <p:nvSpPr>
            <p:cNvPr id="293" name="Straight Connector 13"/>
            <p:cNvSpPr/>
            <p:nvPr/>
          </p:nvSpPr>
          <p:spPr>
            <a:xfrm>
              <a:off x="1708560" y="5146200"/>
              <a:ext cx="304560" cy="360"/>
            </a:xfrm>
            <a:prstGeom prst="line">
              <a:avLst/>
            </a:prstGeom>
            <a:ln>
              <a:solidFill>
                <a:srgbClr val="c0504d"/>
              </a:solidFill>
              <a:rou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/>
          </p:style>
        </p:sp>
      </p:grpSp>
      <p:grpSp>
        <p:nvGrpSpPr>
          <p:cNvPr id="294" name="Group 25"/>
          <p:cNvGrpSpPr/>
          <p:nvPr/>
        </p:nvGrpSpPr>
        <p:grpSpPr>
          <a:xfrm>
            <a:off x="1365480" y="2403000"/>
            <a:ext cx="1866960" cy="3048480"/>
            <a:chOff x="1365480" y="2403000"/>
            <a:chExt cx="1866960" cy="3048480"/>
          </a:xfrm>
        </p:grpSpPr>
        <p:sp>
          <p:nvSpPr>
            <p:cNvPr id="295" name="Straight Connector 18"/>
            <p:cNvSpPr/>
            <p:nvPr/>
          </p:nvSpPr>
          <p:spPr>
            <a:xfrm>
              <a:off x="1441800" y="5451120"/>
              <a:ext cx="304920" cy="360"/>
            </a:xfrm>
            <a:prstGeom prst="line">
              <a:avLst/>
            </a:prstGeom>
            <a:ln>
              <a:solidFill>
                <a:srgbClr val="c0504d"/>
              </a:solidFill>
              <a:rou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/>
          </p:style>
        </p:sp>
        <p:sp>
          <p:nvSpPr>
            <p:cNvPr id="296" name="Straight Connector 20"/>
            <p:cNvSpPr/>
            <p:nvPr/>
          </p:nvSpPr>
          <p:spPr>
            <a:xfrm>
              <a:off x="1975320" y="4384080"/>
              <a:ext cx="1104840" cy="360"/>
            </a:xfrm>
            <a:prstGeom prst="line">
              <a:avLst/>
            </a:prstGeom>
            <a:ln>
              <a:solidFill>
                <a:srgbClr val="c0504d"/>
              </a:solidFill>
              <a:rou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/>
          </p:style>
        </p:sp>
        <p:sp>
          <p:nvSpPr>
            <p:cNvPr id="297" name="Straight Connector 21"/>
            <p:cNvSpPr/>
            <p:nvPr/>
          </p:nvSpPr>
          <p:spPr>
            <a:xfrm>
              <a:off x="1746720" y="4079520"/>
              <a:ext cx="1485720" cy="360"/>
            </a:xfrm>
            <a:prstGeom prst="line">
              <a:avLst/>
            </a:prstGeom>
            <a:ln>
              <a:solidFill>
                <a:srgbClr val="c0504d"/>
              </a:solidFill>
              <a:rou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/>
          </p:style>
        </p:sp>
        <p:sp>
          <p:nvSpPr>
            <p:cNvPr id="298" name="Straight Connector 23"/>
            <p:cNvSpPr/>
            <p:nvPr/>
          </p:nvSpPr>
          <p:spPr>
            <a:xfrm>
              <a:off x="1365480" y="3774600"/>
              <a:ext cx="1486080" cy="360"/>
            </a:xfrm>
            <a:prstGeom prst="line">
              <a:avLst/>
            </a:prstGeom>
            <a:ln>
              <a:solidFill>
                <a:srgbClr val="c0504d"/>
              </a:solidFill>
              <a:rou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/>
          </p:style>
        </p:sp>
        <p:sp>
          <p:nvSpPr>
            <p:cNvPr id="299" name="Straight Connector 24"/>
            <p:cNvSpPr/>
            <p:nvPr/>
          </p:nvSpPr>
          <p:spPr>
            <a:xfrm>
              <a:off x="1518120" y="3241080"/>
              <a:ext cx="1714320" cy="360"/>
            </a:xfrm>
            <a:prstGeom prst="line">
              <a:avLst/>
            </a:prstGeom>
            <a:ln>
              <a:solidFill>
                <a:srgbClr val="c0504d"/>
              </a:solidFill>
              <a:rou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/>
          </p:style>
        </p:sp>
        <p:sp>
          <p:nvSpPr>
            <p:cNvPr id="300" name="Straight Connector 26"/>
            <p:cNvSpPr/>
            <p:nvPr/>
          </p:nvSpPr>
          <p:spPr>
            <a:xfrm>
              <a:off x="1670400" y="3546000"/>
              <a:ext cx="857160" cy="360"/>
            </a:xfrm>
            <a:prstGeom prst="line">
              <a:avLst/>
            </a:prstGeom>
            <a:ln>
              <a:solidFill>
                <a:srgbClr val="c0504d"/>
              </a:solidFill>
              <a:rou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/>
          </p:style>
        </p:sp>
        <p:sp>
          <p:nvSpPr>
            <p:cNvPr id="301" name="Straight Connector 29"/>
            <p:cNvSpPr/>
            <p:nvPr/>
          </p:nvSpPr>
          <p:spPr>
            <a:xfrm>
              <a:off x="1365480" y="2707920"/>
              <a:ext cx="1714680" cy="360"/>
            </a:xfrm>
            <a:prstGeom prst="line">
              <a:avLst/>
            </a:prstGeom>
            <a:ln>
              <a:solidFill>
                <a:srgbClr val="c0504d"/>
              </a:solidFill>
              <a:rou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/>
          </p:style>
        </p:sp>
        <p:sp>
          <p:nvSpPr>
            <p:cNvPr id="302" name="Straight Connector 30"/>
            <p:cNvSpPr/>
            <p:nvPr/>
          </p:nvSpPr>
          <p:spPr>
            <a:xfrm>
              <a:off x="1365480" y="2403000"/>
              <a:ext cx="1714680" cy="360"/>
            </a:xfrm>
            <a:prstGeom prst="line">
              <a:avLst/>
            </a:prstGeom>
            <a:ln>
              <a:solidFill>
                <a:srgbClr val="c0504d"/>
              </a:solidFill>
              <a:rou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/>
          </p:style>
        </p:sp>
      </p:grpSp>
      <p:sp>
        <p:nvSpPr>
          <p:cNvPr id="303" name="Straight Connector 31"/>
          <p:cNvSpPr/>
          <p:nvPr/>
        </p:nvSpPr>
        <p:spPr>
          <a:xfrm>
            <a:off x="1289520" y="5755680"/>
            <a:ext cx="1104840" cy="3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304" name="Rectangle 22"/>
          <p:cNvSpPr/>
          <p:nvPr/>
        </p:nvSpPr>
        <p:spPr>
          <a:xfrm>
            <a:off x="4700880" y="2250720"/>
            <a:ext cx="3123720" cy="485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 a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= 9;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 b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= 2;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if (g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&lt; 12){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= 1;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 else {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if (b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&lt; 4){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3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= 2;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} else 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4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= 3;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5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= (a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3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, a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4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);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6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= (a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, a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5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);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b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= a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ourier New"/>
              </a:rPr>
              <a:t>6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return 2;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5" name="Speech Bubble: Rectangle with Corners Rounded 3"/>
          <p:cNvSpPr/>
          <p:nvPr/>
        </p:nvSpPr>
        <p:spPr>
          <a:xfrm>
            <a:off x="2451600" y="392040"/>
            <a:ext cx="4211280" cy="918360"/>
          </a:xfrm>
          <a:prstGeom prst="wedgeRoundRectCallout">
            <a:avLst>
              <a:gd name="adj1" fmla="val -51431"/>
              <a:gd name="adj2" fmla="val 191196"/>
              <a:gd name="adj3" fmla="val 16667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376092"/>
                </a:solidFill>
                <a:latin typeface="Calibri"/>
              </a:rPr>
              <a:t>At “if (b &lt; 4)”, b is only reached by “b = 2;”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376092"/>
                </a:solidFill>
                <a:latin typeface="Calibri"/>
              </a:rPr>
              <a:t>Therefore, the else branch is unreachable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376092"/>
                </a:solidFill>
                <a:latin typeface="Calibri"/>
              </a:rPr>
              <a:t>(dead), and can be removed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6" name="Freeform: Shape 4"/>
          <p:cNvSpPr/>
          <p:nvPr/>
        </p:nvSpPr>
        <p:spPr>
          <a:xfrm>
            <a:off x="5871960" y="2745720"/>
            <a:ext cx="862560" cy="1274040"/>
          </a:xfrm>
          <a:custGeom>
            <a:avLst/>
            <a:gdLst/>
            <a:ahLst/>
            <a:rect l="l" t="t" r="r" b="b"/>
            <a:pathLst>
              <a:path w="863051" h="1274327">
                <a:moveTo>
                  <a:pt x="406627" y="0"/>
                </a:moveTo>
                <a:cubicBezTo>
                  <a:pt x="606163" y="34436"/>
                  <a:pt x="786178" y="83987"/>
                  <a:pt x="838710" y="212396"/>
                </a:cubicBezTo>
                <a:cubicBezTo>
                  <a:pt x="891242" y="340805"/>
                  <a:pt x="861603" y="593466"/>
                  <a:pt x="721818" y="770454"/>
                </a:cubicBezTo>
                <a:cubicBezTo>
                  <a:pt x="582033" y="947442"/>
                  <a:pt x="342656" y="1066486"/>
                  <a:pt x="0" y="1274327"/>
                </a:cubicBezTo>
              </a:path>
            </a:pathLst>
          </a:custGeom>
          <a:noFill/>
          <a:ln>
            <a:solidFill>
              <a:srgbClr val="3a5f8b"/>
            </a:solidFill>
            <a:round/>
            <a:tailEnd len="lg" type="stealth" w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3" dur="indefinite" restart="never" nodeType="tmRoot">
          <p:childTnLst>
            <p:seq>
              <p:cTn id="114" dur="indefinite" nodeType="mainSeq">
                <p:childTnLst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19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24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9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34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138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nodeType="with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141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4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52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71038A25-98E0-43A5-A7D8-5AE495786699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14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Optimizations Where SSA Helps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Constant-propagation/constant-folding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10" name="Rectangle 1"/>
          <p:cNvSpPr/>
          <p:nvPr/>
        </p:nvSpPr>
        <p:spPr>
          <a:xfrm>
            <a:off x="3048120" y="2509920"/>
            <a:ext cx="358092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a = 30;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b = 9 - (a / 5);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c;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c = b * 4;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if (c &gt; 10) {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c = c - 10;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return c * (60 / a);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311" name="Straight Connector 11"/>
          <p:cNvSpPr/>
          <p:nvPr/>
        </p:nvSpPr>
        <p:spPr>
          <a:xfrm flipV="1">
            <a:off x="4800600" y="2738160"/>
            <a:ext cx="838080" cy="30960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312" name="TextBox 5"/>
          <p:cNvSpPr/>
          <p:nvPr/>
        </p:nvSpPr>
        <p:spPr>
          <a:xfrm>
            <a:off x="5069520" y="243360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3" name="TextBox 13"/>
          <p:cNvSpPr/>
          <p:nvPr/>
        </p:nvSpPr>
        <p:spPr>
          <a:xfrm>
            <a:off x="5183640" y="381708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4" name="Rectangle 15"/>
          <p:cNvSpPr/>
          <p:nvPr/>
        </p:nvSpPr>
        <p:spPr>
          <a:xfrm>
            <a:off x="3048120" y="2514600"/>
            <a:ext cx="358092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a = 30;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b = 3;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c;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c = b * 4;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if (c &gt; 10) {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c = c - 10;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return c * 2;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315" name="Straight Connector 21"/>
          <p:cNvSpPr/>
          <p:nvPr/>
        </p:nvSpPr>
        <p:spPr>
          <a:xfrm flipV="1">
            <a:off x="3733560" y="3200400"/>
            <a:ext cx="838440" cy="30924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316" name="TextBox 22"/>
          <p:cNvSpPr/>
          <p:nvPr/>
        </p:nvSpPr>
        <p:spPr>
          <a:xfrm>
            <a:off x="4730400" y="3211920"/>
            <a:ext cx="412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12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7" name="Straight Connector 24"/>
          <p:cNvSpPr/>
          <p:nvPr/>
        </p:nvSpPr>
        <p:spPr>
          <a:xfrm flipV="1">
            <a:off x="3733560" y="3500280"/>
            <a:ext cx="685800" cy="30960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318" name="TextBox 25"/>
          <p:cNvSpPr/>
          <p:nvPr/>
        </p:nvSpPr>
        <p:spPr>
          <a:xfrm>
            <a:off x="4498560" y="3124080"/>
            <a:ext cx="5788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true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9" name="Straight Connector 26"/>
          <p:cNvSpPr/>
          <p:nvPr/>
        </p:nvSpPr>
        <p:spPr>
          <a:xfrm flipV="1">
            <a:off x="4038480" y="3733560"/>
            <a:ext cx="685800" cy="30960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320" name="TextBox 27"/>
          <p:cNvSpPr/>
          <p:nvPr/>
        </p:nvSpPr>
        <p:spPr>
          <a:xfrm>
            <a:off x="4903200" y="358128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1" name="Rectangle 29"/>
          <p:cNvSpPr/>
          <p:nvPr/>
        </p:nvSpPr>
        <p:spPr>
          <a:xfrm>
            <a:off x="3048120" y="2514600"/>
            <a:ext cx="358092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a = 30;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b = 3;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c;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c = 12;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if (c &gt; 10) {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c = c - 10;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return c * 2;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322" name="Rectangle 30"/>
          <p:cNvSpPr/>
          <p:nvPr/>
        </p:nvSpPr>
        <p:spPr>
          <a:xfrm>
            <a:off x="3048120" y="2514600"/>
            <a:ext cx="358092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a = 30;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b = 3;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c;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c = 12;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if (true) {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c = 2;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return c * 2;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323" name="Straight Connector 34"/>
          <p:cNvSpPr/>
          <p:nvPr/>
        </p:nvSpPr>
        <p:spPr>
          <a:xfrm flipV="1">
            <a:off x="4038480" y="4195440"/>
            <a:ext cx="838080" cy="30960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324" name="TextBox 35"/>
          <p:cNvSpPr/>
          <p:nvPr/>
        </p:nvSpPr>
        <p:spPr>
          <a:xfrm>
            <a:off x="5031360" y="419580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5" name="Rectangle 37"/>
          <p:cNvSpPr/>
          <p:nvPr/>
        </p:nvSpPr>
        <p:spPr>
          <a:xfrm>
            <a:off x="3200400" y="4233600"/>
            <a:ext cx="35809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return 4;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326" name="Rectangle 38"/>
          <p:cNvSpPr/>
          <p:nvPr/>
        </p:nvSpPr>
        <p:spPr>
          <a:xfrm>
            <a:off x="3048120" y="2509920"/>
            <a:ext cx="358092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a = 30;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b = 3;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int c;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c = 12;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if (true) {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c = 2;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return 4;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327" name="Straight Connector 40"/>
          <p:cNvSpPr/>
          <p:nvPr/>
        </p:nvSpPr>
        <p:spPr>
          <a:xfrm>
            <a:off x="3200400" y="2514600"/>
            <a:ext cx="1257120" cy="152856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328" name="Straight Connector 41"/>
          <p:cNvSpPr/>
          <p:nvPr/>
        </p:nvSpPr>
        <p:spPr>
          <a:xfrm flipH="1">
            <a:off x="3200400" y="2738160"/>
            <a:ext cx="1523880" cy="1447920"/>
          </a:xfrm>
          <a:prstGeom prst="line">
            <a:avLst/>
          </a:prstGeom>
          <a:ln>
            <a:solidFill>
              <a:srgbClr val="c0504d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3" dur="indefinite" restart="never" nodeType="tmRoot">
          <p:childTnLst>
            <p:seq>
              <p:cTn id="154" dur="indefinite" nodeType="mainSeq">
                <p:childTnLst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5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0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3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8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1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4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6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9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E9742BC7-A6C2-4515-977B-7666EAA378B0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15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330" name="Rectangle 2"/>
          <p:cNvSpPr/>
          <p:nvPr/>
        </p:nvSpPr>
        <p:spPr>
          <a:xfrm>
            <a:off x="5791320" y="1523880"/>
            <a:ext cx="1142640" cy="9903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= 5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= x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– 1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&lt; 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1" name="Rectangle 8"/>
          <p:cNvSpPr/>
          <p:nvPr/>
        </p:nvSpPr>
        <p:spPr>
          <a:xfrm>
            <a:off x="4876920" y="3048120"/>
            <a:ext cx="1218960" cy="9903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y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= x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* 2 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w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= y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2" name="Rectangle 9"/>
          <p:cNvSpPr/>
          <p:nvPr/>
        </p:nvSpPr>
        <p:spPr>
          <a:xfrm>
            <a:off x="5791320" y="4495680"/>
            <a:ext cx="1142640" cy="9903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w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= y - x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z = x + y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3" name="Straight Arrow Connector 4"/>
          <p:cNvSpPr/>
          <p:nvPr/>
        </p:nvSpPr>
        <p:spPr>
          <a:xfrm flipH="1">
            <a:off x="5485680" y="2514600"/>
            <a:ext cx="875880" cy="533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lg" type="stealth" w="lg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34" name="Rectangle 10"/>
          <p:cNvSpPr/>
          <p:nvPr/>
        </p:nvSpPr>
        <p:spPr>
          <a:xfrm>
            <a:off x="6781680" y="3048120"/>
            <a:ext cx="1066320" cy="9903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y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= x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- 3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5" name="Straight Arrow Connector 11"/>
          <p:cNvSpPr/>
          <p:nvPr/>
        </p:nvSpPr>
        <p:spPr>
          <a:xfrm>
            <a:off x="6362640" y="121932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lg" type="stealth" w="lg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36" name="Straight Arrow Connector 13"/>
          <p:cNvSpPr/>
          <p:nvPr/>
        </p:nvSpPr>
        <p:spPr>
          <a:xfrm>
            <a:off x="6362640" y="2514600"/>
            <a:ext cx="952200" cy="533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lg" type="stealth" w="lg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37" name="Straight Arrow Connector 16"/>
          <p:cNvSpPr/>
          <p:nvPr/>
        </p:nvSpPr>
        <p:spPr>
          <a:xfrm>
            <a:off x="5486400" y="4038480"/>
            <a:ext cx="87588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lg" type="stealth" w="lg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38" name="Straight Arrow Connector 19"/>
          <p:cNvSpPr/>
          <p:nvPr/>
        </p:nvSpPr>
        <p:spPr>
          <a:xfrm flipH="1">
            <a:off x="6361920" y="4038480"/>
            <a:ext cx="95220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lg" type="stealth" w="lg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39" name="Straight Arrow Connector 22"/>
          <p:cNvSpPr/>
          <p:nvPr/>
        </p:nvSpPr>
        <p:spPr>
          <a:xfrm>
            <a:off x="6362640" y="5486400"/>
            <a:ext cx="360" cy="335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lg" type="stealth" w="lg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40" name="Rectangle 45"/>
          <p:cNvSpPr/>
          <p:nvPr/>
        </p:nvSpPr>
        <p:spPr>
          <a:xfrm>
            <a:off x="1676520" y="1523880"/>
            <a:ext cx="1066320" cy="9903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 = 5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 = x – 1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 &lt; 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1" name="Rectangle 46"/>
          <p:cNvSpPr/>
          <p:nvPr/>
        </p:nvSpPr>
        <p:spPr>
          <a:xfrm>
            <a:off x="685800" y="3048120"/>
            <a:ext cx="1218960" cy="9903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y = x * 2 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w = y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2" name="Rectangle 47"/>
          <p:cNvSpPr/>
          <p:nvPr/>
        </p:nvSpPr>
        <p:spPr>
          <a:xfrm>
            <a:off x="1600200" y="4495680"/>
            <a:ext cx="1142640" cy="9903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w = x - y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z = x + y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3" name="Straight Arrow Connector 48"/>
          <p:cNvSpPr/>
          <p:nvPr/>
        </p:nvSpPr>
        <p:spPr>
          <a:xfrm flipH="1">
            <a:off x="1294560" y="2514600"/>
            <a:ext cx="914040" cy="533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lg" type="stealth" w="lg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44" name="Rectangle 49"/>
          <p:cNvSpPr/>
          <p:nvPr/>
        </p:nvSpPr>
        <p:spPr>
          <a:xfrm>
            <a:off x="2590920" y="3048120"/>
            <a:ext cx="990360" cy="9903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y = x - 3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5" name="Straight Arrow Connector 50"/>
          <p:cNvSpPr/>
          <p:nvPr/>
        </p:nvSpPr>
        <p:spPr>
          <a:xfrm>
            <a:off x="2209680" y="121932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lg" type="stealth" w="lg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46" name="Straight Arrow Connector 51"/>
          <p:cNvSpPr/>
          <p:nvPr/>
        </p:nvSpPr>
        <p:spPr>
          <a:xfrm>
            <a:off x="2209680" y="2514600"/>
            <a:ext cx="875880" cy="533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lg" type="stealth" w="lg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47" name="Straight Arrow Connector 52"/>
          <p:cNvSpPr/>
          <p:nvPr/>
        </p:nvSpPr>
        <p:spPr>
          <a:xfrm>
            <a:off x="1295280" y="4038480"/>
            <a:ext cx="87588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lg" type="stealth" w="lg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48" name="Straight Arrow Connector 53"/>
          <p:cNvSpPr/>
          <p:nvPr/>
        </p:nvSpPr>
        <p:spPr>
          <a:xfrm flipH="1">
            <a:off x="2171160" y="4038480"/>
            <a:ext cx="91404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lg" type="stealth" w="lg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49" name="Straight Arrow Connector 54"/>
          <p:cNvSpPr/>
          <p:nvPr/>
        </p:nvSpPr>
        <p:spPr>
          <a:xfrm>
            <a:off x="2171880" y="5486400"/>
            <a:ext cx="360" cy="366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lg" type="stealth" w="lg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50" name="Rounded Rectangle 61"/>
          <p:cNvSpPr/>
          <p:nvPr/>
        </p:nvSpPr>
        <p:spPr>
          <a:xfrm>
            <a:off x="6343560" y="4724280"/>
            <a:ext cx="209160" cy="266400"/>
          </a:xfrm>
          <a:prstGeom prst="roundRect">
            <a:avLst>
              <a:gd name="adj" fmla="val 16667"/>
            </a:avLst>
          </a:prstGeom>
          <a:noFill/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351" name="Freeform 63"/>
          <p:cNvSpPr/>
          <p:nvPr/>
        </p:nvSpPr>
        <p:spPr>
          <a:xfrm>
            <a:off x="6515280" y="3733920"/>
            <a:ext cx="505800" cy="990360"/>
          </a:xfrm>
          <a:custGeom>
            <a:avLst/>
            <a:gdLst/>
            <a:ahLst/>
            <a:rect l="l" t="t" r="r" b="b"/>
            <a:pathLst>
              <a:path w="506140" h="990600">
                <a:moveTo>
                  <a:pt x="0" y="990600"/>
                </a:moveTo>
                <a:cubicBezTo>
                  <a:pt x="159544" y="975518"/>
                  <a:pt x="319088" y="960437"/>
                  <a:pt x="352425" y="904875"/>
                </a:cubicBezTo>
                <a:cubicBezTo>
                  <a:pt x="385763" y="849312"/>
                  <a:pt x="179388" y="754062"/>
                  <a:pt x="200025" y="657225"/>
                </a:cubicBezTo>
                <a:cubicBezTo>
                  <a:pt x="220662" y="560388"/>
                  <a:pt x="428625" y="433387"/>
                  <a:pt x="476250" y="323850"/>
                </a:cubicBezTo>
                <a:cubicBezTo>
                  <a:pt x="523875" y="214313"/>
                  <a:pt x="504825" y="107156"/>
                  <a:pt x="485775" y="0"/>
                </a:cubicBezTo>
              </a:path>
            </a:pathLst>
          </a:custGeom>
          <a:noFill/>
          <a:ln>
            <a:solidFill>
              <a:srgbClr val="c0504d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352" name="Freeform 65"/>
          <p:cNvSpPr/>
          <p:nvPr/>
        </p:nvSpPr>
        <p:spPr>
          <a:xfrm>
            <a:off x="4982400" y="3610080"/>
            <a:ext cx="1408320" cy="1104480"/>
          </a:xfrm>
          <a:custGeom>
            <a:avLst/>
            <a:gdLst/>
            <a:ahLst/>
            <a:rect l="l" t="t" r="r" b="b"/>
            <a:pathLst>
              <a:path w="1408801" h="1104900">
                <a:moveTo>
                  <a:pt x="1408801" y="1104900"/>
                </a:moveTo>
                <a:cubicBezTo>
                  <a:pt x="1334982" y="1104900"/>
                  <a:pt x="1261163" y="1104900"/>
                  <a:pt x="1227826" y="1076325"/>
                </a:cubicBezTo>
                <a:cubicBezTo>
                  <a:pt x="1194488" y="1047750"/>
                  <a:pt x="1272276" y="973137"/>
                  <a:pt x="1208776" y="933450"/>
                </a:cubicBezTo>
                <a:cubicBezTo>
                  <a:pt x="1145276" y="893763"/>
                  <a:pt x="910326" y="906462"/>
                  <a:pt x="846826" y="838200"/>
                </a:cubicBezTo>
                <a:cubicBezTo>
                  <a:pt x="783326" y="769938"/>
                  <a:pt x="927788" y="561975"/>
                  <a:pt x="827776" y="523875"/>
                </a:cubicBezTo>
                <a:cubicBezTo>
                  <a:pt x="727764" y="485775"/>
                  <a:pt x="383276" y="654050"/>
                  <a:pt x="246751" y="609600"/>
                </a:cubicBezTo>
                <a:cubicBezTo>
                  <a:pt x="110226" y="565150"/>
                  <a:pt x="37201" y="358775"/>
                  <a:pt x="8626" y="257175"/>
                </a:cubicBezTo>
                <a:cubicBezTo>
                  <a:pt x="-19949" y="155575"/>
                  <a:pt x="27676" y="77787"/>
                  <a:pt x="75301" y="0"/>
                </a:cubicBezTo>
              </a:path>
            </a:pathLst>
          </a:custGeom>
          <a:noFill/>
          <a:ln>
            <a:solidFill>
              <a:srgbClr val="c0504d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353" name="TextBox 1"/>
          <p:cNvSpPr/>
          <p:nvPr/>
        </p:nvSpPr>
        <p:spPr>
          <a:xfrm>
            <a:off x="4124520" y="4800600"/>
            <a:ext cx="1657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Which y to use?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What About Conditionals?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6" dur="indefinite" restart="never" nodeType="tmRoot">
          <p:childTnLst>
            <p:seq>
              <p:cTn id="257" dur="indefinite" nodeType="mainSeq">
                <p:childTnLst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C29CE58A-66DA-420A-B56D-8758DE5A7E8D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15</a:t>
            </a:fld>
            <a:endParaRPr b="0" lang="en-US" sz="1200" spc="-1" strike="noStrike">
              <a:latin typeface="Arial"/>
            </a:endParaRPr>
          </a:p>
        </p:txBody>
      </p:sp>
      <p:grpSp>
        <p:nvGrpSpPr>
          <p:cNvPr id="356" name="Group 7"/>
          <p:cNvGrpSpPr/>
          <p:nvPr/>
        </p:nvGrpSpPr>
        <p:grpSpPr>
          <a:xfrm>
            <a:off x="4876920" y="1219320"/>
            <a:ext cx="2971080" cy="4571640"/>
            <a:chOff x="4876920" y="1219320"/>
            <a:chExt cx="2971080" cy="4571640"/>
          </a:xfrm>
        </p:grpSpPr>
        <p:sp>
          <p:nvSpPr>
            <p:cNvPr id="357" name="Rectangle 2"/>
            <p:cNvSpPr/>
            <p:nvPr/>
          </p:nvSpPr>
          <p:spPr>
            <a:xfrm>
              <a:off x="5791320" y="1523880"/>
              <a:ext cx="1142640" cy="990360"/>
            </a:xfrm>
            <a:prstGeom prst="rect">
              <a:avLst/>
            </a:pr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x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1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= 5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x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2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= x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1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– 1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x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2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&lt; 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58" name="Rectangle 8"/>
            <p:cNvSpPr/>
            <p:nvPr/>
          </p:nvSpPr>
          <p:spPr>
            <a:xfrm>
              <a:off x="4876920" y="3048120"/>
              <a:ext cx="1218960" cy="990360"/>
            </a:xfrm>
            <a:prstGeom prst="rect">
              <a:avLst/>
            </a:pr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y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1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= x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2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* 2 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w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1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= y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1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59" name="Rectangle 9"/>
            <p:cNvSpPr/>
            <p:nvPr/>
          </p:nvSpPr>
          <p:spPr>
            <a:xfrm>
              <a:off x="5720400" y="4495680"/>
              <a:ext cx="1300320" cy="990360"/>
            </a:xfrm>
            <a:prstGeom prst="rect">
              <a:avLst/>
            </a:pr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w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2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= y - x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z = x + y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60" name="Straight Arrow Connector 4"/>
            <p:cNvSpPr/>
            <p:nvPr/>
          </p:nvSpPr>
          <p:spPr>
            <a:xfrm flipH="1">
              <a:off x="5485680" y="2514600"/>
              <a:ext cx="875880" cy="5331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61" name="Rectangle 10"/>
            <p:cNvSpPr/>
            <p:nvPr/>
          </p:nvSpPr>
          <p:spPr>
            <a:xfrm>
              <a:off x="6781680" y="3048120"/>
              <a:ext cx="1066320" cy="990360"/>
            </a:xfrm>
            <a:prstGeom prst="rect">
              <a:avLst/>
            </a:pr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y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2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= x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2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- 3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62" name="Straight Arrow Connector 11"/>
            <p:cNvSpPr/>
            <p:nvPr/>
          </p:nvSpPr>
          <p:spPr>
            <a:xfrm>
              <a:off x="6324480" y="1219320"/>
              <a:ext cx="37800" cy="3045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63" name="Straight Arrow Connector 13"/>
            <p:cNvSpPr/>
            <p:nvPr/>
          </p:nvSpPr>
          <p:spPr>
            <a:xfrm>
              <a:off x="6362640" y="2514600"/>
              <a:ext cx="952200" cy="5331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64" name="Straight Arrow Connector 16"/>
            <p:cNvSpPr/>
            <p:nvPr/>
          </p:nvSpPr>
          <p:spPr>
            <a:xfrm>
              <a:off x="5486400" y="4038480"/>
              <a:ext cx="884160" cy="4568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65" name="Straight Arrow Connector 19"/>
            <p:cNvSpPr/>
            <p:nvPr/>
          </p:nvSpPr>
          <p:spPr>
            <a:xfrm flipH="1">
              <a:off x="6370920" y="4038480"/>
              <a:ext cx="943920" cy="4568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66" name="Straight Arrow Connector 22"/>
            <p:cNvSpPr/>
            <p:nvPr/>
          </p:nvSpPr>
          <p:spPr>
            <a:xfrm>
              <a:off x="6370920" y="5486400"/>
              <a:ext cx="29520" cy="3045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grpSp>
        <p:nvGrpSpPr>
          <p:cNvPr id="367" name="Group 6"/>
          <p:cNvGrpSpPr/>
          <p:nvPr/>
        </p:nvGrpSpPr>
        <p:grpSpPr>
          <a:xfrm>
            <a:off x="4982400" y="3610080"/>
            <a:ext cx="2038680" cy="1380600"/>
            <a:chOff x="4982400" y="3610080"/>
            <a:chExt cx="2038680" cy="1380600"/>
          </a:xfrm>
        </p:grpSpPr>
        <p:sp>
          <p:nvSpPr>
            <p:cNvPr id="368" name="Rounded Rectangle 61"/>
            <p:cNvSpPr/>
            <p:nvPr/>
          </p:nvSpPr>
          <p:spPr>
            <a:xfrm>
              <a:off x="6343560" y="4724280"/>
              <a:ext cx="209160" cy="266400"/>
            </a:xfrm>
            <a:prstGeom prst="roundRect">
              <a:avLst>
                <a:gd name="adj" fmla="val 16667"/>
              </a:avLst>
            </a:prstGeom>
            <a:noFill/>
            <a:ln>
              <a:solidFill>
                <a:srgbClr val="c0504d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</p:sp>
        <p:sp>
          <p:nvSpPr>
            <p:cNvPr id="369" name="Freeform 63"/>
            <p:cNvSpPr/>
            <p:nvPr/>
          </p:nvSpPr>
          <p:spPr>
            <a:xfrm>
              <a:off x="6515280" y="3733920"/>
              <a:ext cx="505800" cy="990360"/>
            </a:xfrm>
            <a:custGeom>
              <a:avLst/>
              <a:gdLst/>
              <a:ahLst/>
              <a:rect l="l" t="t" r="r" b="b"/>
              <a:pathLst>
                <a:path w="506140" h="990600">
                  <a:moveTo>
                    <a:pt x="0" y="990600"/>
                  </a:moveTo>
                  <a:cubicBezTo>
                    <a:pt x="159544" y="975518"/>
                    <a:pt x="319088" y="960437"/>
                    <a:pt x="352425" y="904875"/>
                  </a:cubicBezTo>
                  <a:cubicBezTo>
                    <a:pt x="385763" y="849312"/>
                    <a:pt x="179388" y="754062"/>
                    <a:pt x="200025" y="657225"/>
                  </a:cubicBezTo>
                  <a:cubicBezTo>
                    <a:pt x="220662" y="560388"/>
                    <a:pt x="428625" y="433387"/>
                    <a:pt x="476250" y="323850"/>
                  </a:cubicBezTo>
                  <a:cubicBezTo>
                    <a:pt x="523875" y="214313"/>
                    <a:pt x="504825" y="107156"/>
                    <a:pt x="485775" y="0"/>
                  </a:cubicBezTo>
                </a:path>
              </a:pathLst>
            </a:custGeom>
            <a:noFill/>
            <a:ln>
              <a:solidFill>
                <a:srgbClr val="c0504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/>
          </p:style>
        </p:sp>
        <p:sp>
          <p:nvSpPr>
            <p:cNvPr id="370" name="Freeform 65"/>
            <p:cNvSpPr/>
            <p:nvPr/>
          </p:nvSpPr>
          <p:spPr>
            <a:xfrm>
              <a:off x="4982400" y="3610080"/>
              <a:ext cx="1408320" cy="1104480"/>
            </a:xfrm>
            <a:custGeom>
              <a:avLst/>
              <a:gdLst/>
              <a:ahLst/>
              <a:rect l="l" t="t" r="r" b="b"/>
              <a:pathLst>
                <a:path w="1408801" h="1104900">
                  <a:moveTo>
                    <a:pt x="1408801" y="1104900"/>
                  </a:moveTo>
                  <a:cubicBezTo>
                    <a:pt x="1334982" y="1104900"/>
                    <a:pt x="1261163" y="1104900"/>
                    <a:pt x="1227826" y="1076325"/>
                  </a:cubicBezTo>
                  <a:cubicBezTo>
                    <a:pt x="1194488" y="1047750"/>
                    <a:pt x="1272276" y="973137"/>
                    <a:pt x="1208776" y="933450"/>
                  </a:cubicBezTo>
                  <a:cubicBezTo>
                    <a:pt x="1145276" y="893763"/>
                    <a:pt x="910326" y="906462"/>
                    <a:pt x="846826" y="838200"/>
                  </a:cubicBezTo>
                  <a:cubicBezTo>
                    <a:pt x="783326" y="769938"/>
                    <a:pt x="927788" y="561975"/>
                    <a:pt x="827776" y="523875"/>
                  </a:cubicBezTo>
                  <a:cubicBezTo>
                    <a:pt x="727764" y="485775"/>
                    <a:pt x="383276" y="654050"/>
                    <a:pt x="246751" y="609600"/>
                  </a:cubicBezTo>
                  <a:cubicBezTo>
                    <a:pt x="110226" y="565150"/>
                    <a:pt x="37201" y="358775"/>
                    <a:pt x="8626" y="257175"/>
                  </a:cubicBezTo>
                  <a:cubicBezTo>
                    <a:pt x="-19949" y="155575"/>
                    <a:pt x="27676" y="77787"/>
                    <a:pt x="75301" y="0"/>
                  </a:cubicBezTo>
                </a:path>
              </a:pathLst>
            </a:custGeom>
            <a:noFill/>
            <a:ln>
              <a:solidFill>
                <a:srgbClr val="c0504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/>
          </p:style>
        </p:sp>
      </p:grpSp>
      <p:sp>
        <p:nvSpPr>
          <p:cNvPr id="3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Phi Functions ()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4000"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We introduce a special symbol </a:t>
            </a:r>
            <a:r>
              <a:rPr b="0" lang="el-GR" sz="2800" spc="-1" strike="noStrike">
                <a:solidFill>
                  <a:srgbClr val="000000"/>
                </a:solidFill>
                <a:latin typeface="Calibri Light"/>
              </a:rPr>
              <a:t>Φ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at such points of confluence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l-GR" sz="2800" spc="-1" strike="noStrike">
                <a:solidFill>
                  <a:srgbClr val="000000"/>
                </a:solidFill>
                <a:latin typeface="Calibri Light"/>
              </a:rPr>
              <a:t>Φ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’s</a:t>
            </a:r>
            <a:r>
              <a:rPr b="0" lang="el-GR" sz="28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arguments are all the instances of variable y that might be the most recently assigned variant of y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Returns the “correct” one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Do we need a </a:t>
            </a:r>
            <a:r>
              <a:rPr b="0" lang="el-GR" sz="2800" spc="-1" strike="noStrike">
                <a:solidFill>
                  <a:srgbClr val="000000"/>
                </a:solidFill>
                <a:latin typeface="Calibri Light"/>
              </a:rPr>
              <a:t>Φ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for x?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11200" indent="-2239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Calibri Light"/>
              <a:buChar char="‒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No!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3" name="TextBox 12"/>
          <p:cNvSpPr/>
          <p:nvPr/>
        </p:nvSpPr>
        <p:spPr>
          <a:xfrm>
            <a:off x="5744880" y="4467240"/>
            <a:ext cx="1278360" cy="40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y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3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=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Φ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(y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,y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4" name="Rectangle 26"/>
          <p:cNvSpPr/>
          <p:nvPr/>
        </p:nvSpPr>
        <p:spPr>
          <a:xfrm>
            <a:off x="5814360" y="4770000"/>
            <a:ext cx="1172520" cy="31140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w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= y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3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– x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5" name="Rectangle 21"/>
          <p:cNvSpPr/>
          <p:nvPr/>
        </p:nvSpPr>
        <p:spPr>
          <a:xfrm>
            <a:off x="5796360" y="5049000"/>
            <a:ext cx="1066320" cy="31140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z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= x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+ y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8" dur="indefinite" restart="never" nodeType="tmRoot">
          <p:childTnLst>
            <p:seq>
              <p:cTn id="299" dur="indefinite" nodeType="mainSeq">
                <p:childTnLst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nodeType="withEffect" fill="hold" presetClass="exit" presetID="1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 additive="repl">
                                        <p:cTn id="306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2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7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D4E4CA82-3A65-4FD8-9BCB-858334792BD9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17</a:t>
            </a:fld>
            <a:endParaRPr b="0" lang="en-US" sz="1200" spc="-1" strike="noStrike">
              <a:latin typeface="Arial"/>
            </a:endParaRPr>
          </a:p>
        </p:txBody>
      </p:sp>
      <p:grpSp>
        <p:nvGrpSpPr>
          <p:cNvPr id="377" name="Group 7"/>
          <p:cNvGrpSpPr/>
          <p:nvPr/>
        </p:nvGrpSpPr>
        <p:grpSpPr>
          <a:xfrm>
            <a:off x="4876920" y="1219320"/>
            <a:ext cx="2971080" cy="4571640"/>
            <a:chOff x="4876920" y="1219320"/>
            <a:chExt cx="2971080" cy="4571640"/>
          </a:xfrm>
        </p:grpSpPr>
        <p:sp>
          <p:nvSpPr>
            <p:cNvPr id="378" name="Rectangle 2"/>
            <p:cNvSpPr/>
            <p:nvPr/>
          </p:nvSpPr>
          <p:spPr>
            <a:xfrm>
              <a:off x="5791320" y="1523880"/>
              <a:ext cx="1142640" cy="9903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4f81bd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x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1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= 5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x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2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= x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1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– 1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x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2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&lt; 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79" name="Rectangle 8"/>
            <p:cNvSpPr/>
            <p:nvPr/>
          </p:nvSpPr>
          <p:spPr>
            <a:xfrm>
              <a:off x="4876920" y="3048120"/>
              <a:ext cx="1218960" cy="9903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4f81bd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y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1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= x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2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* 2 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w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1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= y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1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80" name="Rectangle 9"/>
            <p:cNvSpPr/>
            <p:nvPr/>
          </p:nvSpPr>
          <p:spPr>
            <a:xfrm>
              <a:off x="5720400" y="4495680"/>
              <a:ext cx="1300320" cy="9903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4f81bd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w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2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= y – x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2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z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1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= x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2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+ y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81" name="Straight Arrow Connector 4"/>
            <p:cNvSpPr/>
            <p:nvPr/>
          </p:nvSpPr>
          <p:spPr>
            <a:xfrm flipH="1">
              <a:off x="5485680" y="2514600"/>
              <a:ext cx="875880" cy="5331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82" name="Rectangle 10"/>
            <p:cNvSpPr/>
            <p:nvPr/>
          </p:nvSpPr>
          <p:spPr>
            <a:xfrm>
              <a:off x="6781680" y="3048120"/>
              <a:ext cx="1066320" cy="9903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4f81bd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y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2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= x</a:t>
              </a:r>
              <a:r>
                <a:rPr b="0" lang="en-US" sz="1800" spc="-1" strike="noStrike" baseline="-25000">
                  <a:solidFill>
                    <a:srgbClr val="000000"/>
                  </a:solidFill>
                  <a:latin typeface="Calibri"/>
                </a:rPr>
                <a:t>2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- 3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83" name="Straight Arrow Connector 11"/>
            <p:cNvSpPr/>
            <p:nvPr/>
          </p:nvSpPr>
          <p:spPr>
            <a:xfrm>
              <a:off x="6324480" y="1219320"/>
              <a:ext cx="37800" cy="3045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84" name="Straight Arrow Connector 13"/>
            <p:cNvSpPr/>
            <p:nvPr/>
          </p:nvSpPr>
          <p:spPr>
            <a:xfrm>
              <a:off x="6362640" y="2514600"/>
              <a:ext cx="952200" cy="5331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85" name="Straight Arrow Connector 16"/>
            <p:cNvSpPr/>
            <p:nvPr/>
          </p:nvSpPr>
          <p:spPr>
            <a:xfrm>
              <a:off x="5486400" y="4038480"/>
              <a:ext cx="884160" cy="4568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86" name="Straight Arrow Connector 19"/>
            <p:cNvSpPr/>
            <p:nvPr/>
          </p:nvSpPr>
          <p:spPr>
            <a:xfrm flipH="1">
              <a:off x="6370920" y="4038480"/>
              <a:ext cx="943920" cy="4568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87" name="Straight Arrow Connector 22"/>
            <p:cNvSpPr/>
            <p:nvPr/>
          </p:nvSpPr>
          <p:spPr>
            <a:xfrm>
              <a:off x="6370920" y="5486400"/>
              <a:ext cx="29520" cy="3045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f81bd"/>
              </a:solidFill>
              <a:round/>
              <a:tailEnd len="lg" type="stealth" w="lg"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Computing Phi-Function Placement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6000"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Intuitively, we want to figure out cases where there are multiple assignments that can reach a node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To be safe, we can place a </a:t>
            </a:r>
            <a:r>
              <a:rPr b="0" lang="el-GR" sz="2800" spc="-1" strike="noStrike">
                <a:solidFill>
                  <a:srgbClr val="000000"/>
                </a:solidFill>
                <a:latin typeface="Calibri Light"/>
              </a:rPr>
              <a:t>Φ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function for each assignment at every node in the </a:t>
            </a:r>
            <a:r>
              <a:rPr b="1" i="1" lang="en-US" sz="2800" spc="-1" strike="noStrike">
                <a:solidFill>
                  <a:srgbClr val="000000"/>
                </a:solidFill>
                <a:latin typeface="Calibri Light"/>
              </a:rPr>
              <a:t>dominance frontier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90" name="Rectangle 26"/>
          <p:cNvSpPr/>
          <p:nvPr/>
        </p:nvSpPr>
        <p:spPr>
          <a:xfrm>
            <a:off x="6360480" y="4726800"/>
            <a:ext cx="214560" cy="31140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y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1" name="TextBox 12"/>
          <p:cNvSpPr/>
          <p:nvPr/>
        </p:nvSpPr>
        <p:spPr>
          <a:xfrm>
            <a:off x="5744880" y="4467240"/>
            <a:ext cx="1278360" cy="40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y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3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=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Φ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(y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,y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24" dur="indefinite" restart="never" nodeType="tmRoot">
          <p:childTnLst>
            <p:seq>
              <p:cTn id="325" dur="indefinite" nodeType="mainSeq">
                <p:childTnLst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4B82E203-7FB7-4D15-BC7C-398E23DD9DEE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18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3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Pruned Phi Functions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This criterion causes a bunch of useless </a:t>
            </a:r>
            <a:r>
              <a:rPr b="0" lang="el-GR" sz="3200" spc="-1" strike="noStrike">
                <a:solidFill>
                  <a:srgbClr val="000000"/>
                </a:solidFill>
                <a:latin typeface="Calibri Light"/>
              </a:rPr>
              <a:t>Φ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functions to be inserted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Cases where the result is never used “downstream” (useless)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i="1" lang="en-US" sz="3200" spc="-1" strike="noStrike">
                <a:solidFill>
                  <a:srgbClr val="000000"/>
                </a:solidFill>
                <a:latin typeface="Calibri Light"/>
              </a:rPr>
              <a:t>Pruned SSA</a:t>
            </a:r>
            <a:r>
              <a:rPr b="1" lang="en-US" sz="32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is a version where useless </a:t>
            </a:r>
            <a:r>
              <a:rPr b="0" lang="el-GR" sz="3200" spc="-1" strike="noStrike">
                <a:solidFill>
                  <a:srgbClr val="000000"/>
                </a:solidFill>
                <a:latin typeface="Calibri Light"/>
              </a:rPr>
              <a:t>Φ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nodes are suppressed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0" dur="indefinite" restart="never" nodeType="tmRoot">
          <p:childTnLst>
            <p:seq>
              <p:cTn id="331" dur="indefinite" nodeType="mainSeq">
                <p:childTnLst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Optimization Frameworks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9E16B7C-6519-476D-B18C-23A42AFABB29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01CB1427-248F-41C6-AC5B-51BEDBE8B0E1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19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396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4000" spc="-1" strike="noStrike" cap="all">
                <a:solidFill>
                  <a:srgbClr val="000000"/>
                </a:solidFill>
                <a:latin typeface="Calibri Light"/>
              </a:rPr>
              <a:t>Dataflow Analysis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7" name="PlaceHolder 2"/>
          <p:cNvSpPr>
            <a:spLocks noGrp="1"/>
          </p:cNvSpPr>
          <p:nvPr>
            <p:ph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9FB840DC-1020-4906-AD15-28C28C949857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19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Dataflow framework idea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Many analyses can be formulated as how data is transformed over the control flow graph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Propagate static information from: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the beginning of a single basic block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the end of a single basic block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The join points of multiple basic blocks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2" dur="indefinite" restart="never" nodeType="tmRoot">
          <p:childTnLst>
            <p:seq>
              <p:cTn id="343" dur="indefinite" nodeType="mainSeq">
                <p:childTnLst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8CB67E26-4472-4CDF-8547-CC9F17B8DC11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21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Dataflow framework idea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Meet Lattice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Transfer function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How data is propagated from one end of a basic block to the other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Meet operation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Means of combining lattice between blocks 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4" dur="indefinite" restart="never" nodeType="tmRoot">
          <p:childTnLst>
            <p:seq>
              <p:cTn id="355" dur="indefinite" nodeType="mainSeq">
                <p:childTnLst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869CE04A-F8A5-4945-8451-E4317D8F604B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22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4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Dataflow analysis direction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Forward analysis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Start at the beginning of a function’s CFG, work along the control edges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Backwards analysis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Start at the end of a function’s CFG, work against the control edges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Continuously propagate values until there is no change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2" dur="indefinite" restart="never" nodeType="tmRoot">
          <p:childTnLst>
            <p:seq>
              <p:cTn id="373" dur="indefinite" nodeType="mainSeq">
                <p:childTnLst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8C7FCA29-64D3-4110-A9B4-1D350062FF4F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23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4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Dataflow-Analysis Example 1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3713760" cy="613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5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Reaching definitions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10" name="TextBox 5"/>
          <p:cNvSpPr/>
          <p:nvPr/>
        </p:nvSpPr>
        <p:spPr>
          <a:xfrm>
            <a:off x="4003200" y="2660760"/>
            <a:ext cx="1023840" cy="255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p1: x = 1;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 . 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p2: x = 2;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 . 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p3: y = x;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1" name="TextBox 7"/>
          <p:cNvSpPr/>
          <p:nvPr/>
        </p:nvSpPr>
        <p:spPr>
          <a:xfrm>
            <a:off x="1036800" y="2496240"/>
            <a:ext cx="291348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p1: 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p1: {&lt;p1, x&gt;}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p2: {&lt;p1, x&gt;, …}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p2: {&lt;p2, x&gt;, …}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p3: {&lt;p2, x&gt;, …}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p3: {&lt;p2, x&gt;, &lt;p3, y&gt;, …}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2" name="TextBox 8"/>
          <p:cNvSpPr/>
          <p:nvPr/>
        </p:nvSpPr>
        <p:spPr>
          <a:xfrm>
            <a:off x="757800" y="5954760"/>
            <a:ext cx="6440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Note: for expository purposes, it is convenient to assume we have 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statement-level CFG rather than a basic-block-level CFG.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3" name="Speech Bubble: Rectangle with Corners Rounded 10"/>
          <p:cNvSpPr/>
          <p:nvPr/>
        </p:nvSpPr>
        <p:spPr>
          <a:xfrm>
            <a:off x="4172760" y="5451480"/>
            <a:ext cx="4760640" cy="482400"/>
          </a:xfrm>
          <a:prstGeom prst="wedgeRoundRectCallout">
            <a:avLst>
              <a:gd name="adj1" fmla="val -53531"/>
              <a:gd name="adj2" fmla="val -96705"/>
              <a:gd name="adj3" fmla="val 16667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376092"/>
                </a:solidFill>
                <a:uFillTx/>
                <a:latin typeface="Calibri"/>
              </a:rPr>
              <a:t>Data</a:t>
            </a:r>
            <a:r>
              <a:rPr b="0" lang="en-US" sz="1800" spc="-1" strike="noStrike">
                <a:solidFill>
                  <a:srgbClr val="376092"/>
                </a:solidFill>
                <a:latin typeface="Calibri"/>
              </a:rPr>
              <a:t>: sets of &lt;program-point, variable&gt; pairs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4" name="Speech Bubble: Rectangle with Corners Rounded 12"/>
          <p:cNvSpPr/>
          <p:nvPr/>
        </p:nvSpPr>
        <p:spPr>
          <a:xfrm>
            <a:off x="4994640" y="1827360"/>
            <a:ext cx="3880800" cy="666720"/>
          </a:xfrm>
          <a:prstGeom prst="wedgeRoundRectCallout">
            <a:avLst>
              <a:gd name="adj1" fmla="val -59443"/>
              <a:gd name="adj2" fmla="val 246601"/>
              <a:gd name="adj3" fmla="val 16667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376092"/>
                </a:solidFill>
                <a:uFillTx/>
                <a:latin typeface="Calibri"/>
              </a:rPr>
              <a:t>Transfer function</a:t>
            </a:r>
            <a:r>
              <a:rPr b="0" lang="en-US" sz="1800" spc="-1" strike="noStrike">
                <a:solidFill>
                  <a:srgbClr val="376092"/>
                </a:solidFill>
                <a:latin typeface="Calibri"/>
              </a:rPr>
              <a:t>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0" dur="indefinite" restart="never" nodeType="tmRoot">
          <p:childTnLst>
            <p:seq>
              <p:cTn id="391" dur="indefinite" nodeType="mainSeq">
                <p:childTnLst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96" dur="500"/>
                                        <p:tgtEl>
                                          <p:spTgt spid="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01" dur="500"/>
                                        <p:tgtEl>
                                          <p:spTgt spid="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06" dur="500"/>
                                        <p:tgtEl>
                                          <p:spTgt spid="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11" dur="500"/>
                                        <p:tgtEl>
                                          <p:spTgt spid="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16" dur="500"/>
                                        <p:tgtEl>
                                          <p:spTgt spid="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21" dur="500"/>
                                        <p:tgtEl>
                                          <p:spTgt spid="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26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31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9CE7B709-947C-4817-AF8A-C7887541F94A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24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4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Dataflow-Analysis Example 1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3713760" cy="613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5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Reaching definitions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18" name="TextBox 5"/>
          <p:cNvSpPr/>
          <p:nvPr/>
        </p:nvSpPr>
        <p:spPr>
          <a:xfrm>
            <a:off x="4005000" y="2656440"/>
            <a:ext cx="1023840" cy="255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p1: x = 1;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 . 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p2: x = 2;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 . 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p3: y = x;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9" name="TextBox 7"/>
          <p:cNvSpPr/>
          <p:nvPr/>
        </p:nvSpPr>
        <p:spPr>
          <a:xfrm>
            <a:off x="351360" y="2499480"/>
            <a:ext cx="359028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p1: 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p1: {&lt;p1, x&gt;}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p2: {&lt;p1, x&gt;, …}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p2: {</a:t>
            </a:r>
            <a:r>
              <a:rPr b="0" lang="en-US" sz="1800" spc="-1" strike="noStrike">
                <a:solidFill>
                  <a:srgbClr val="00b050"/>
                </a:solidFill>
                <a:latin typeface="Calibri"/>
              </a:rPr>
              <a:t>&lt;p2, x&gt;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 …}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p3: {</a:t>
            </a:r>
            <a:r>
              <a:rPr b="0" lang="en-US" sz="1800" spc="-1" strike="noStrike">
                <a:solidFill>
                  <a:srgbClr val="00b050"/>
                </a:solidFill>
                <a:latin typeface="Calibri"/>
              </a:rPr>
              <a:t>&lt;p2, x&gt;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0" lang="en-US" sz="1800" spc="-1" strike="noStrike">
                <a:solidFill>
                  <a:srgbClr val="ff0000"/>
                </a:solidFill>
                <a:latin typeface="Calibri"/>
              </a:rPr>
              <a:t>&lt;p4,x&gt;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 …}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p3: {&lt;p2, x&gt;, &lt;p3, y&gt;, &lt;p4,x&gt;,…}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0" name="TextBox 8"/>
          <p:cNvSpPr/>
          <p:nvPr/>
        </p:nvSpPr>
        <p:spPr>
          <a:xfrm>
            <a:off x="757800" y="5954760"/>
            <a:ext cx="6440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Note: for expository purposes, it is convenient to assume we have 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statement-level CFG rather than a basic-block-level CFG.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1" name="Straight Arrow Connector 4"/>
          <p:cNvSpPr/>
          <p:nvPr/>
        </p:nvSpPr>
        <p:spPr>
          <a:xfrm flipH="1">
            <a:off x="4968000" y="4238640"/>
            <a:ext cx="1480680" cy="712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4a7ebb"/>
            </a:solidFill>
            <a:round/>
            <a:tailEnd len="med" type="stealth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2" name="TextBox 6"/>
          <p:cNvSpPr/>
          <p:nvPr/>
        </p:nvSpPr>
        <p:spPr>
          <a:xfrm>
            <a:off x="6090480" y="3869280"/>
            <a:ext cx="1023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p4: x = 7;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3" name="TextBox 17"/>
          <p:cNvSpPr/>
          <p:nvPr/>
        </p:nvSpPr>
        <p:spPr>
          <a:xfrm>
            <a:off x="7080120" y="3699000"/>
            <a:ext cx="19656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p4: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p4:   {</a:t>
            </a:r>
            <a:r>
              <a:rPr b="0" lang="en-US" sz="1800" spc="-1" strike="noStrike">
                <a:solidFill>
                  <a:srgbClr val="ff0000"/>
                </a:solidFill>
                <a:latin typeface="Calibri"/>
              </a:rPr>
              <a:t>&lt;p4, x&gt;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4" name="Straight Arrow Connector 18"/>
          <p:cNvSpPr/>
          <p:nvPr/>
        </p:nvSpPr>
        <p:spPr>
          <a:xfrm>
            <a:off x="4572000" y="4643640"/>
            <a:ext cx="360" cy="252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4a7ebb"/>
            </a:solidFill>
            <a:round/>
            <a:tailEnd len="med" type="stealth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5" name="Speech Bubble: Rectangle with Corners Rounded 22"/>
          <p:cNvSpPr/>
          <p:nvPr/>
        </p:nvSpPr>
        <p:spPr>
          <a:xfrm>
            <a:off x="4299840" y="1911960"/>
            <a:ext cx="4760640" cy="619920"/>
          </a:xfrm>
          <a:prstGeom prst="wedgeRoundRectCallout">
            <a:avLst>
              <a:gd name="adj1" fmla="val -39642"/>
              <a:gd name="adj2" fmla="val 424423"/>
              <a:gd name="adj3" fmla="val 16667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376092"/>
                </a:solidFill>
                <a:uFillTx/>
                <a:latin typeface="Calibri"/>
              </a:rPr>
              <a:t>Meet operation</a:t>
            </a:r>
            <a:r>
              <a:rPr b="0" lang="en-US" sz="1800" spc="-1" strike="noStrike">
                <a:solidFill>
                  <a:srgbClr val="376092"/>
                </a:solidFill>
                <a:latin typeface="Calibri"/>
              </a:rPr>
              <a:t>: Union of sets (of &lt;program-point, variable&gt; pairs)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32" dur="indefinite" restart="never" nodeType="tmRoot">
          <p:childTnLst>
            <p:seq>
              <p:cTn id="433" dur="indefinite" nodeType="mainSeq">
                <p:childTnLst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38" dur="500"/>
                                        <p:tgtEl>
                                          <p:spTgt spid="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43" dur="500"/>
                                        <p:tgtEl>
                                          <p:spTgt spid="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48" dur="500"/>
                                        <p:tgtEl>
                                          <p:spTgt spid="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53" dur="500"/>
                                        <p:tgtEl>
                                          <p:spTgt spid="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58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86B93651-EBD0-4350-87F8-C4DF2E0524B3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4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Dataflow-Analysis Example 1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8" name="PlaceHolder 2"/>
          <p:cNvSpPr>
            <a:spLocks noGrp="1"/>
          </p:cNvSpPr>
          <p:nvPr>
            <p:ph/>
          </p:nvPr>
        </p:nvSpPr>
        <p:spPr>
          <a:xfrm>
            <a:off x="457200" y="1388520"/>
            <a:ext cx="7632360" cy="1229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3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Reaching definitions: </a:t>
            </a:r>
            <a:r>
              <a:rPr b="0" lang="en-US" sz="3200" spc="-1" strike="noStrike">
                <a:solidFill>
                  <a:srgbClr val="7030a0"/>
                </a:solidFill>
                <a:latin typeface="Calibri Light"/>
              </a:rPr>
              <a:t>Why is it useful?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7030a0"/>
                </a:solidFill>
                <a:latin typeface="Calibri Light"/>
              </a:rPr>
              <a:t>Answers the question “Where could this variable have been defined?”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29" name="TextBox 5"/>
          <p:cNvSpPr/>
          <p:nvPr/>
        </p:nvSpPr>
        <p:spPr>
          <a:xfrm>
            <a:off x="4005000" y="2656440"/>
            <a:ext cx="1023840" cy="255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p1: x = 1;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 . 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p2: x = 2;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 . 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p3: y = x;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0" name="TextBox 7"/>
          <p:cNvSpPr/>
          <p:nvPr/>
        </p:nvSpPr>
        <p:spPr>
          <a:xfrm>
            <a:off x="351360" y="2499480"/>
            <a:ext cx="359028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p1: 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p1: {&lt;p1, x&gt;}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p2: {&lt;p1, x&gt;, …}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p2: {</a:t>
            </a:r>
            <a:r>
              <a:rPr b="0" lang="en-US" sz="1800" spc="-1" strike="noStrike">
                <a:solidFill>
                  <a:srgbClr val="00b050"/>
                </a:solidFill>
                <a:latin typeface="Calibri"/>
              </a:rPr>
              <a:t>&lt;p2, x&gt;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 …}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p3: {</a:t>
            </a:r>
            <a:r>
              <a:rPr b="0" lang="en-US" sz="1800" spc="-1" strike="noStrike">
                <a:solidFill>
                  <a:srgbClr val="00b050"/>
                </a:solidFill>
                <a:latin typeface="Calibri"/>
              </a:rPr>
              <a:t>&lt;p2, x&gt;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0" lang="en-US" sz="1800" spc="-1" strike="noStrike">
                <a:solidFill>
                  <a:srgbClr val="ff0000"/>
                </a:solidFill>
                <a:latin typeface="Calibri"/>
              </a:rPr>
              <a:t>&lt;p4,x&gt;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 …}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p3: {&lt;p2, x&gt;, &lt;p3, y&gt;, &lt;p4,x&gt;,…}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1" name="Straight Arrow Connector 4"/>
          <p:cNvSpPr/>
          <p:nvPr/>
        </p:nvSpPr>
        <p:spPr>
          <a:xfrm flipH="1">
            <a:off x="4968000" y="4238640"/>
            <a:ext cx="1480680" cy="712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4a7ebb"/>
            </a:solidFill>
            <a:round/>
            <a:tailEnd len="med" type="stealth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2" name="TextBox 6"/>
          <p:cNvSpPr/>
          <p:nvPr/>
        </p:nvSpPr>
        <p:spPr>
          <a:xfrm>
            <a:off x="6090480" y="3869280"/>
            <a:ext cx="1023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p4: x = 7;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3" name="TextBox 17"/>
          <p:cNvSpPr/>
          <p:nvPr/>
        </p:nvSpPr>
        <p:spPr>
          <a:xfrm>
            <a:off x="7080120" y="3699000"/>
            <a:ext cx="19656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p4: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p4:   {</a:t>
            </a:r>
            <a:r>
              <a:rPr b="0" lang="en-US" sz="1800" spc="-1" strike="noStrike">
                <a:solidFill>
                  <a:srgbClr val="ff0000"/>
                </a:solidFill>
                <a:latin typeface="Calibri"/>
              </a:rPr>
              <a:t>&lt;p4, x&gt;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4" name="Straight Arrow Connector 18"/>
          <p:cNvSpPr/>
          <p:nvPr/>
        </p:nvSpPr>
        <p:spPr>
          <a:xfrm>
            <a:off x="4572000" y="4643640"/>
            <a:ext cx="360" cy="252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4a7ebb"/>
            </a:solidFill>
            <a:round/>
            <a:tailEnd len="med" type="stealth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5" name="Freeform: Shape 2"/>
          <p:cNvSpPr/>
          <p:nvPr/>
        </p:nvSpPr>
        <p:spPr>
          <a:xfrm>
            <a:off x="4851720" y="4152600"/>
            <a:ext cx="1631880" cy="793080"/>
          </a:xfrm>
          <a:custGeom>
            <a:avLst/>
            <a:gdLst/>
            <a:ahLst/>
            <a:rect l="l" t="t" r="r" b="b"/>
            <a:pathLst>
              <a:path w="1632317" h="793488">
                <a:moveTo>
                  <a:pt x="1632317" y="0"/>
                </a:moveTo>
                <a:cubicBezTo>
                  <a:pt x="1433945" y="62975"/>
                  <a:pt x="1235573" y="125950"/>
                  <a:pt x="1020198" y="215375"/>
                </a:cubicBezTo>
                <a:cubicBezTo>
                  <a:pt x="804823" y="304800"/>
                  <a:pt x="510099" y="440197"/>
                  <a:pt x="340066" y="536549"/>
                </a:cubicBezTo>
                <a:cubicBezTo>
                  <a:pt x="170033" y="632901"/>
                  <a:pt x="85016" y="713194"/>
                  <a:pt x="0" y="793488"/>
                </a:cubicBezTo>
              </a:path>
            </a:pathLst>
          </a:custGeom>
          <a:noFill/>
          <a:ln>
            <a:solidFill>
              <a:srgbClr val="ff0000"/>
            </a:solidFill>
            <a:round/>
            <a:tailEnd len="lg" type="stealth" w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6" name="Freeform: Shape 10"/>
          <p:cNvSpPr/>
          <p:nvPr/>
        </p:nvSpPr>
        <p:spPr>
          <a:xfrm>
            <a:off x="4519080" y="4039200"/>
            <a:ext cx="337320" cy="906480"/>
          </a:xfrm>
          <a:custGeom>
            <a:avLst/>
            <a:gdLst/>
            <a:ahLst/>
            <a:rect l="l" t="t" r="r" b="b"/>
            <a:pathLst>
              <a:path w="337589" h="906843">
                <a:moveTo>
                  <a:pt x="0" y="0"/>
                </a:moveTo>
                <a:cubicBezTo>
                  <a:pt x="63604" y="45972"/>
                  <a:pt x="127209" y="91944"/>
                  <a:pt x="181368" y="215375"/>
                </a:cubicBezTo>
                <a:cubicBezTo>
                  <a:pt x="235527" y="338806"/>
                  <a:pt x="301651" y="625343"/>
                  <a:pt x="324952" y="740588"/>
                </a:cubicBezTo>
                <a:cubicBezTo>
                  <a:pt x="348253" y="855833"/>
                  <a:pt x="334713" y="881338"/>
                  <a:pt x="321173" y="906843"/>
                </a:cubicBezTo>
              </a:path>
            </a:pathLst>
          </a:custGeom>
          <a:noFill/>
          <a:ln>
            <a:solidFill>
              <a:srgbClr val="00b050"/>
            </a:solidFill>
            <a:round/>
            <a:tailEnd len="lg" type="stealth" w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7" name="Rectangle 9"/>
          <p:cNvSpPr/>
          <p:nvPr/>
        </p:nvSpPr>
        <p:spPr>
          <a:xfrm>
            <a:off x="2117880" y="4705200"/>
            <a:ext cx="1447560" cy="342720"/>
          </a:xfrm>
          <a:prstGeom prst="rect">
            <a:avLst/>
          </a:prstGeom>
          <a:noFill/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59" dur="indefinite" restart="never" nodeType="tmRoot">
          <p:childTnLst>
            <p:seq>
              <p:cTn id="460" dur="indefinite" nodeType="mainSeq">
                <p:childTnLst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65" dur="500"/>
                                        <p:tgtEl>
                                          <p:spTgt spid="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70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75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80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D4421544-98DD-496E-87E4-38954D654013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26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4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Dataflow-Analysis Example 2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3713760" cy="613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Live Variables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41" name="TextBox 5"/>
          <p:cNvSpPr/>
          <p:nvPr/>
        </p:nvSpPr>
        <p:spPr>
          <a:xfrm>
            <a:off x="4676400" y="2166120"/>
            <a:ext cx="18892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p1: x = 1;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if (…) 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p2: y = 0;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p3: z = x + y;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p4: x = 2;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p5: z = 3;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p6: cout &lt;&lt; x;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2" name="TextBox 7"/>
          <p:cNvSpPr/>
          <p:nvPr/>
        </p:nvSpPr>
        <p:spPr>
          <a:xfrm>
            <a:off x="3011400" y="2082960"/>
            <a:ext cx="159696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p1:     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p1:    {x}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p2:    {x}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p2: {x,y}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p3: {x,y}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p3:      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p4:      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p4:    {x}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p5:    {x}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p5:    {x}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Before p6:    {x}</a:t>
            </a: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After p6:     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3" name="Speech Bubble: Rectangle with Corners Rounded 10"/>
          <p:cNvSpPr/>
          <p:nvPr/>
        </p:nvSpPr>
        <p:spPr>
          <a:xfrm>
            <a:off x="6024240" y="4366080"/>
            <a:ext cx="2329560" cy="482400"/>
          </a:xfrm>
          <a:prstGeom prst="wedgeRoundRectCallout">
            <a:avLst>
              <a:gd name="adj1" fmla="val -109801"/>
              <a:gd name="adj2" fmla="val -196098"/>
              <a:gd name="adj3" fmla="val 16667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376092"/>
                </a:solidFill>
                <a:uFillTx/>
                <a:latin typeface="Calibri"/>
              </a:rPr>
              <a:t>Data</a:t>
            </a:r>
            <a:r>
              <a:rPr b="0" lang="en-US" sz="1800" spc="-1" strike="noStrike">
                <a:solidFill>
                  <a:srgbClr val="376092"/>
                </a:solidFill>
                <a:latin typeface="Calibri"/>
              </a:rPr>
              <a:t>: sets of variables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4" name="Speech Bubble: Rectangle with Corners Rounded 12"/>
          <p:cNvSpPr/>
          <p:nvPr/>
        </p:nvSpPr>
        <p:spPr>
          <a:xfrm>
            <a:off x="5253480" y="1332360"/>
            <a:ext cx="3537720" cy="666720"/>
          </a:xfrm>
          <a:prstGeom prst="wedgeRoundRectCallout">
            <a:avLst>
              <a:gd name="adj1" fmla="val -16530"/>
              <a:gd name="adj2" fmla="val 288516"/>
              <a:gd name="adj3" fmla="val 16667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376092"/>
                </a:solidFill>
                <a:uFillTx/>
                <a:latin typeface="Calibri"/>
              </a:rPr>
              <a:t>Transfer function</a:t>
            </a:r>
            <a:r>
              <a:rPr b="0" lang="en-US" sz="1800" spc="-1" strike="noStrike">
                <a:solidFill>
                  <a:srgbClr val="376092"/>
                </a:solidFill>
                <a:latin typeface="Calibri"/>
              </a:rPr>
              <a:t>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445" name="Speech Bubble: Rectangle with Corners Rounded 9"/>
          <p:cNvSpPr/>
          <p:nvPr/>
        </p:nvSpPr>
        <p:spPr>
          <a:xfrm>
            <a:off x="6214320" y="4980240"/>
            <a:ext cx="2744280" cy="944280"/>
          </a:xfrm>
          <a:prstGeom prst="wedgeRoundRectCallout">
            <a:avLst>
              <a:gd name="adj1" fmla="val -109284"/>
              <a:gd name="adj2" fmla="val -11922"/>
              <a:gd name="adj3" fmla="val 16667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376092"/>
                </a:solidFill>
                <a:latin typeface="Calibri"/>
              </a:rPr>
              <a:t>z is not live after p5, and thus p5 is a useless assignment (= dead code)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81" dur="indefinite" restart="never" nodeType="tmRoot">
          <p:childTnLst>
            <p:seq>
              <p:cTn id="482" dur="indefinite" nodeType="mainSeq">
                <p:childTnLst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87" dur="500"/>
                                        <p:tgtEl>
                                          <p:spTgt spid="4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92" dur="500"/>
                                        <p:tgtEl>
                                          <p:spTgt spid="4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97" dur="500"/>
                                        <p:tgtEl>
                                          <p:spTgt spid="4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02" dur="500"/>
                                        <p:tgtEl>
                                          <p:spTgt spid="4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07" dur="500"/>
                                        <p:tgtEl>
                                          <p:spTgt spid="4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12" dur="500"/>
                                        <p:tgtEl>
                                          <p:spTgt spid="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17" dur="500"/>
                                        <p:tgtEl>
                                          <p:spTgt spid="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22" dur="500"/>
                                        <p:tgtEl>
                                          <p:spTgt spid="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27" dur="500"/>
                                        <p:tgtEl>
                                          <p:spTgt spid="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32" dur="500"/>
                                        <p:tgtEl>
                                          <p:spTgt spid="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37" dur="500"/>
                                        <p:tgtEl>
                                          <p:spTgt spid="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42" dur="500"/>
                                        <p:tgtEl>
                                          <p:spTgt spid="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47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52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57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The end: or is it?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Covered a broad range of topics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Some formal concepts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Some practical concepts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What we skipped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Linking and loading 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Interpreters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Register allocation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Performance analysis / Proofs 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C3C324-4D9D-49A0-A0E4-3862290C205B}" type="slidenum">
              <a:t>28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58" dur="indefinite" restart="never" nodeType="tmRoot">
          <p:childTnLst>
            <p:seq>
              <p:cTn id="559" dur="indefinite" nodeType="mainSeq">
                <p:childTnLst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Roadmap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Last time: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Optimization overview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11200" indent="-2239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Soundness and completeness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Simple optimizations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11200" indent="-2239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Peephole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11200" indent="-2239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LICM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This time: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More Optimization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Analysis frameworks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10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B11C757D-5FB5-45A0-A661-267E0CDC5EFB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3</a:t>
            </a:fld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Outline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Review Dominators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Introduce some more advanced concepts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Static single assignment (SSA)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Dataflow propagation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13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1AE75FA6-FCA9-414F-BEF1-EA14F3D32E7A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4</a:t>
            </a:fld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33734D52-6525-4DE6-B472-78C700D0CD24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4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4000" spc="-1" strike="noStrike" cap="all">
                <a:solidFill>
                  <a:srgbClr val="000000"/>
                </a:solidFill>
                <a:latin typeface="Calibri Light"/>
              </a:rPr>
              <a:t>Dominator review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2C401770-ABB8-48E8-80F3-CA14D4003A18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4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Dominator terms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5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Domination (A dominates B):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to reach block B, you must have gone through block A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Strict Domination (A strictly dominates B)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 dominates B and A is not B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Immediate Domination (A immediately dominates B)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287280" indent="-2872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 immediately dominates B if A dominates B and has no intervening dominators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0A138A48-993D-4F36-AB61-F95EE2953D9E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6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21" name="Rectangle 2"/>
          <p:cNvSpPr/>
          <p:nvPr/>
        </p:nvSpPr>
        <p:spPr>
          <a:xfrm>
            <a:off x="3581280" y="1600200"/>
            <a:ext cx="1294920" cy="837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2" name="Rectangle 8"/>
          <p:cNvSpPr/>
          <p:nvPr/>
        </p:nvSpPr>
        <p:spPr>
          <a:xfrm>
            <a:off x="2437200" y="3048120"/>
            <a:ext cx="1294920" cy="837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3" name="Rectangle 9"/>
          <p:cNvSpPr/>
          <p:nvPr/>
        </p:nvSpPr>
        <p:spPr>
          <a:xfrm>
            <a:off x="4740120" y="3048120"/>
            <a:ext cx="1294920" cy="837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4" name="Rectangle 10"/>
          <p:cNvSpPr/>
          <p:nvPr/>
        </p:nvSpPr>
        <p:spPr>
          <a:xfrm>
            <a:off x="3543840" y="4572000"/>
            <a:ext cx="1294920" cy="837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5" name="Rectangle 11"/>
          <p:cNvSpPr/>
          <p:nvPr/>
        </p:nvSpPr>
        <p:spPr>
          <a:xfrm>
            <a:off x="3505320" y="5700600"/>
            <a:ext cx="1294920" cy="837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6" name="Straight Arrow Connector 5"/>
          <p:cNvSpPr/>
          <p:nvPr/>
        </p:nvSpPr>
        <p:spPr>
          <a:xfrm flipH="1">
            <a:off x="3084480" y="2438280"/>
            <a:ext cx="1143720" cy="60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4f81bd"/>
          </a:solidFill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Straight Arrow Connector 7"/>
          <p:cNvSpPr/>
          <p:nvPr/>
        </p:nvSpPr>
        <p:spPr>
          <a:xfrm>
            <a:off x="4229280" y="2438280"/>
            <a:ext cx="1158120" cy="60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4f81bd"/>
          </a:solidFill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Straight Arrow Connector 13"/>
          <p:cNvSpPr/>
          <p:nvPr/>
        </p:nvSpPr>
        <p:spPr>
          <a:xfrm>
            <a:off x="3085200" y="3886200"/>
            <a:ext cx="1106280" cy="685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4f81bd"/>
          </a:solidFill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Straight Arrow Connector 16"/>
          <p:cNvSpPr/>
          <p:nvPr/>
        </p:nvSpPr>
        <p:spPr>
          <a:xfrm flipH="1">
            <a:off x="4191480" y="3886200"/>
            <a:ext cx="1195920" cy="685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4f81bd"/>
          </a:solidFill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Straight Arrow Connector 19"/>
          <p:cNvSpPr/>
          <p:nvPr/>
        </p:nvSpPr>
        <p:spPr>
          <a:xfrm flipH="1">
            <a:off x="4152960" y="5410080"/>
            <a:ext cx="38160" cy="290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4f81bd"/>
          </a:solidFill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rved Connector 22"/>
          <p:cNvSpPr/>
          <p:nvPr/>
        </p:nvSpPr>
        <p:spPr>
          <a:xfrm>
            <a:off x="4876920" y="2019240"/>
            <a:ext cx="1158120" cy="1447560"/>
          </a:xfrm>
          <a:prstGeom prst="curvedConnector3">
            <a:avLst>
              <a:gd name="adj1" fmla="val 119731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rved Connector 24"/>
          <p:cNvSpPr/>
          <p:nvPr/>
        </p:nvSpPr>
        <p:spPr>
          <a:xfrm flipH="1" rot="10800000">
            <a:off x="3543480" y="2019600"/>
            <a:ext cx="37080" cy="2971440"/>
          </a:xfrm>
          <a:prstGeom prst="curvedConnector3">
            <a:avLst>
              <a:gd name="adj1" fmla="val -4722903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Straight Arrow Connector 29"/>
          <p:cNvSpPr/>
          <p:nvPr/>
        </p:nvSpPr>
        <p:spPr>
          <a:xfrm>
            <a:off x="4229280" y="1143000"/>
            <a:ext cx="36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Dominator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BD00BE2E-46FF-450C-8EC6-2935C8E9A528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6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Dominance frontier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i="1" lang="en-US" sz="3200" spc="-1" strike="noStrike">
                <a:solidFill>
                  <a:srgbClr val="000000"/>
                </a:solidFill>
                <a:latin typeface="Calibri Light"/>
              </a:rPr>
              <a:t>Definition: </a:t>
            </a:r>
            <a:br>
              <a:rPr sz="3200"/>
            </a:b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For a block </a:t>
            </a:r>
            <a:r>
              <a:rPr b="1" lang="en-US" sz="3200" spc="-1" strike="noStrike">
                <a:solidFill>
                  <a:srgbClr val="000000"/>
                </a:solidFill>
                <a:latin typeface="Calibri Light"/>
              </a:rPr>
              <a:t>x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, the dominance frontier of x is the set of nodes </a:t>
            </a:r>
            <a:r>
              <a:rPr b="1" lang="en-US" sz="3200" spc="-1" strike="noStrike">
                <a:solidFill>
                  <a:srgbClr val="000000"/>
                </a:solidFill>
                <a:latin typeface="Calibri Light"/>
              </a:rPr>
              <a:t>Y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such that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marL="347760" indent="-3477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 Light"/>
              </a:rPr>
              <a:t>x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dominates an immediate predecessor of </a:t>
            </a:r>
            <a:r>
              <a:rPr b="1" lang="en-US" sz="3200" spc="-1" strike="noStrike">
                <a:solidFill>
                  <a:srgbClr val="000000"/>
                </a:solidFill>
                <a:latin typeface="Calibri Light"/>
              </a:rPr>
              <a:t>Y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marL="347760" indent="-3477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 Light"/>
              </a:rPr>
              <a:t>x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does not strictly dominate </a:t>
            </a:r>
            <a:r>
              <a:rPr b="1" lang="en-US" sz="3200" spc="-1" strike="noStrike">
                <a:solidFill>
                  <a:srgbClr val="000000"/>
                </a:solidFill>
                <a:latin typeface="Calibri Light"/>
              </a:rPr>
              <a:t>Y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pic>
        <p:nvPicPr>
          <p:cNvPr id="238" name="Picture 2" descr="http://www.uic.edu/depts/oee/susi/Images/historical/thumbnailpalmerc&amp;iacrossthecontinentwestwardthecourse1868.jpg"/>
          <p:cNvPicPr/>
          <p:nvPr/>
        </p:nvPicPr>
        <p:blipFill>
          <a:blip r:embed="rId1"/>
          <a:stretch/>
        </p:blipFill>
        <p:spPr>
          <a:xfrm>
            <a:off x="5029200" y="4572000"/>
            <a:ext cx="3132720" cy="1980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lide Number Placeholder 3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A0C2AF3C-9D3F-494A-AD7E-3F91CBD52E8D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8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40" name="Rectangle 2"/>
          <p:cNvSpPr/>
          <p:nvPr/>
        </p:nvSpPr>
        <p:spPr>
          <a:xfrm>
            <a:off x="3581280" y="1600200"/>
            <a:ext cx="1294920" cy="837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1" name="Rectangle 8"/>
          <p:cNvSpPr/>
          <p:nvPr/>
        </p:nvSpPr>
        <p:spPr>
          <a:xfrm>
            <a:off x="2437200" y="3048120"/>
            <a:ext cx="1294920" cy="837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2" name="Rectangle 9"/>
          <p:cNvSpPr/>
          <p:nvPr/>
        </p:nvSpPr>
        <p:spPr>
          <a:xfrm>
            <a:off x="4740120" y="3048120"/>
            <a:ext cx="1294920" cy="837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3" name="Rectangle 10"/>
          <p:cNvSpPr/>
          <p:nvPr/>
        </p:nvSpPr>
        <p:spPr>
          <a:xfrm>
            <a:off x="3543840" y="4572000"/>
            <a:ext cx="1294920" cy="837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4" name="Rectangle 11"/>
          <p:cNvSpPr/>
          <p:nvPr/>
        </p:nvSpPr>
        <p:spPr>
          <a:xfrm>
            <a:off x="3505320" y="5700600"/>
            <a:ext cx="1294920" cy="837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5" name="Straight Arrow Connector 5"/>
          <p:cNvSpPr/>
          <p:nvPr/>
        </p:nvSpPr>
        <p:spPr>
          <a:xfrm flipH="1">
            <a:off x="3084480" y="2438280"/>
            <a:ext cx="1143720" cy="60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4f81bd"/>
          </a:solidFill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Straight Arrow Connector 7"/>
          <p:cNvSpPr/>
          <p:nvPr/>
        </p:nvSpPr>
        <p:spPr>
          <a:xfrm>
            <a:off x="4229280" y="2438280"/>
            <a:ext cx="1158120" cy="60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4f81bd"/>
          </a:solidFill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Straight Arrow Connector 13"/>
          <p:cNvSpPr/>
          <p:nvPr/>
        </p:nvSpPr>
        <p:spPr>
          <a:xfrm>
            <a:off x="3085200" y="3886200"/>
            <a:ext cx="1106280" cy="685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4f81bd"/>
          </a:solidFill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Straight Arrow Connector 16"/>
          <p:cNvSpPr/>
          <p:nvPr/>
        </p:nvSpPr>
        <p:spPr>
          <a:xfrm flipH="1">
            <a:off x="4191480" y="3886200"/>
            <a:ext cx="1195920" cy="685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4f81bd"/>
          </a:solidFill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Straight Arrow Connector 19"/>
          <p:cNvSpPr/>
          <p:nvPr/>
        </p:nvSpPr>
        <p:spPr>
          <a:xfrm flipH="1">
            <a:off x="4152960" y="5410080"/>
            <a:ext cx="38160" cy="290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4f81bd"/>
          </a:solidFill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rved Connector 22"/>
          <p:cNvSpPr/>
          <p:nvPr/>
        </p:nvSpPr>
        <p:spPr>
          <a:xfrm>
            <a:off x="4876920" y="2019240"/>
            <a:ext cx="1158120" cy="1447560"/>
          </a:xfrm>
          <a:prstGeom prst="curvedConnector3">
            <a:avLst>
              <a:gd name="adj1" fmla="val 119731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Curved Connector 24"/>
          <p:cNvSpPr/>
          <p:nvPr/>
        </p:nvSpPr>
        <p:spPr>
          <a:xfrm flipH="1" rot="10800000">
            <a:off x="3543480" y="2019600"/>
            <a:ext cx="37080" cy="2971440"/>
          </a:xfrm>
          <a:prstGeom prst="curvedConnector3">
            <a:avLst>
              <a:gd name="adj1" fmla="val -4722903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Straight Arrow Connector 29"/>
          <p:cNvSpPr/>
          <p:nvPr/>
        </p:nvSpPr>
        <p:spPr>
          <a:xfrm>
            <a:off x="4229280" y="1143000"/>
            <a:ext cx="36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7621</TotalTime>
  <Application>LibreOffice/7.3.7.2$Linux_X86_64 LibreOffice_project/30$Build-2</Application>
  <AppVersion>15.0000</AppVersion>
  <Words>1961</Words>
  <Paragraphs>380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2014-11-06T03:13:16Z</dcterms:created>
  <dc:creator>drew</dc:creator>
  <dc:description/>
  <dc:language>en-US</dc:language>
  <cp:lastModifiedBy/>
  <dcterms:modified xsi:type="dcterms:W3CDTF">2023-02-15T14:12:56Z</dcterms:modified>
  <cp:revision>337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Notes">
    <vt:i4>1</vt:i4>
  </property>
  <property fmtid="{D5CDD505-2E9C-101B-9397-08002B2CF9AE}" pid="4" name="PresentationFormat">
    <vt:lpwstr>On-screen Show (4:3)</vt:lpwstr>
  </property>
  <property fmtid="{D5CDD505-2E9C-101B-9397-08002B2CF9AE}" pid="5" name="Slides">
    <vt:i4>29</vt:i4>
  </property>
</Properties>
</file>