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2"/>
  </p:notesMasterIdLst>
  <p:handoutMasterIdLst>
    <p:handoutMasterId r:id="rId23"/>
  </p:handoutMasterIdLst>
  <p:sldIdLst>
    <p:sldId id="256" r:id="rId2"/>
    <p:sldId id="355" r:id="rId3"/>
    <p:sldId id="350" r:id="rId4"/>
    <p:sldId id="333" r:id="rId5"/>
    <p:sldId id="335" r:id="rId6"/>
    <p:sldId id="269" r:id="rId7"/>
    <p:sldId id="258" r:id="rId8"/>
    <p:sldId id="272" r:id="rId9"/>
    <p:sldId id="273" r:id="rId10"/>
    <p:sldId id="277" r:id="rId11"/>
    <p:sldId id="337" r:id="rId12"/>
    <p:sldId id="283" r:id="rId13"/>
    <p:sldId id="351" r:id="rId14"/>
    <p:sldId id="354" r:id="rId15"/>
    <p:sldId id="336" r:id="rId16"/>
    <p:sldId id="332" r:id="rId17"/>
    <p:sldId id="295" r:id="rId18"/>
    <p:sldId id="296" r:id="rId19"/>
    <p:sldId id="298" r:id="rId20"/>
    <p:sldId id="299" r:id="rId21"/>
  </p:sldIdLst>
  <p:sldSz cx="9144000" cy="5143500" type="screen16x9"/>
  <p:notesSz cx="9296400" cy="7010400"/>
  <p:embeddedFontLst>
    <p:embeddedFont>
      <p:font typeface="Roboto Mono" panose="020B060402020202020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4CCCC"/>
    <a:srgbClr val="ADA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5CAB602-A774-4E70-87E5-37AAF2DCB01B}">
  <a:tblStyle styleId="{85CAB602-A774-4E70-87E5-37AAF2DCB0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8" autoAdjust="0"/>
    <p:restoredTop sz="97864" autoAdjust="0"/>
  </p:normalViewPr>
  <p:slideViewPr>
    <p:cSldViewPr snapToGrid="0">
      <p:cViewPr varScale="1">
        <p:scale>
          <a:sx n="97" d="100"/>
          <a:sy n="97" d="100"/>
        </p:scale>
        <p:origin x="78" y="33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70B652-429D-45FC-A632-82AC75D9F28C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DDA98E-488F-452E-8184-8ED275E64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2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p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9" name="Google Shape;11019;g7e76083d4c_3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20" name="Google Shape;11020;g7e76083d4c_3_165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8893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1" name="Google Shape;11611;g7d68330ff2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2" name="Google Shape;11612;g7d68330ff2_0_317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"/>
              <a:t>~2000-era machine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32582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4" name="Google Shape;11424;g7d68330ff2_1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25" name="Google Shape;11425;g7d68330ff2_1_132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4" name="Google Shape;11434;g7d68330ff2_1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5" name="Google Shape;11435;g7d68330ff2_1_141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" name="Google Shape;11448;g7d68330ff2_1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49" name="Google Shape;11449;g7d68330ff2_1_154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8" name="Google Shape;11458;g7d68330ff2_1_181:notes"/>
          <p:cNvSpPr txBox="1">
            <a:spLocks noGrp="1"/>
          </p:cNvSpPr>
          <p:nvPr>
            <p:ph type="body" idx="1"/>
          </p:nvPr>
        </p:nvSpPr>
        <p:spPr>
          <a:xfrm>
            <a:off x="929640" y="3373756"/>
            <a:ext cx="7437120" cy="276046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1459" name="Google Shape;11459;g7d68330ff2_1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3" name="Google Shape;11403;g6ff7375cbb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04" name="Google Shape;11404;g6ff7375cbb_0_204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409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1" name="Google Shape;11411;g7d68330ff2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2" name="Google Shape;11412;g7d68330ff2_1_109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3214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6" name="Google Shape;10986;g7d68330ff2_0_29:notes"/>
          <p:cNvSpPr txBox="1">
            <a:spLocks noGrp="1"/>
          </p:cNvSpPr>
          <p:nvPr>
            <p:ph type="body" idx="1"/>
          </p:nvPr>
        </p:nvSpPr>
        <p:spPr>
          <a:xfrm>
            <a:off x="929640" y="3373756"/>
            <a:ext cx="7437120" cy="276046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0987" name="Google Shape;10987;g7d68330ff2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d68330ff2_0_893:notes"/>
          <p:cNvSpPr txBox="1">
            <a:spLocks noGrp="1"/>
          </p:cNvSpPr>
          <p:nvPr>
            <p:ph type="body" idx="1"/>
          </p:nvPr>
        </p:nvSpPr>
        <p:spPr>
          <a:xfrm>
            <a:off x="929640" y="3373756"/>
            <a:ext cx="7437120" cy="276046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41" name="Google Shape;141;g7d68330ff2_0_8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9" name="Google Shape;11009;g7d68330ff2_0_17:notes"/>
          <p:cNvSpPr txBox="1">
            <a:spLocks noGrp="1"/>
          </p:cNvSpPr>
          <p:nvPr>
            <p:ph type="body" idx="1"/>
          </p:nvPr>
        </p:nvSpPr>
        <p:spPr>
          <a:xfrm>
            <a:off x="929640" y="3373756"/>
            <a:ext cx="7437120" cy="276046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1010" name="Google Shape;11010;g7d68330ff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9" name="Google Shape;11019;g7e76083d4c_3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20" name="Google Shape;11020;g7e76083d4c_3_165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2" name="Google Shape;11122;g6ff7375cbb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3" name="Google Shape;11123;g6ff7375cbb_0_86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3" name="Google Shape;11263;g6ffdc48ca7_3_288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64" name="Google Shape;11264;g6ffdc48ca7_3_28847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with Centered Content">
  <p:cSld name="Photo with Centere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449285"/>
            <a:ext cx="9144000" cy="269421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/>
          <p:nvPr/>
        </p:nvSpPr>
        <p:spPr>
          <a:xfrm>
            <a:off x="1" y="-3"/>
            <a:ext cx="9144000" cy="5143500"/>
          </a:xfrm>
          <a:prstGeom prst="rect">
            <a:avLst/>
          </a:prstGeom>
          <a:gradFill>
            <a:gsLst>
              <a:gs pos="0">
                <a:srgbClr val="C9C9C9"/>
              </a:gs>
              <a:gs pos="55000">
                <a:srgbClr val="F0EFEF"/>
              </a:gs>
              <a:gs pos="100000">
                <a:srgbClr val="FFFFFF">
                  <a:alpha val="69803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7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7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7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7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7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7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7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7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7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7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7864" y="4420637"/>
            <a:ext cx="353147" cy="555352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6457950" y="205588"/>
            <a:ext cx="2685900" cy="2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58" name="Google Shape;58;p13"/>
          <p:cNvCxnSpPr/>
          <p:nvPr/>
        </p:nvCxnSpPr>
        <p:spPr>
          <a:xfrm>
            <a:off x="6457950" y="421276"/>
            <a:ext cx="2685900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628650" y="595097"/>
            <a:ext cx="78867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2"/>
          </p:nvPr>
        </p:nvSpPr>
        <p:spPr>
          <a:xfrm>
            <a:off x="628650" y="1244991"/>
            <a:ext cx="7886700" cy="31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75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003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003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003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0037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neycomb - Centered Content">
  <p:cSld name="Honeycomb - Centered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 rot="10800000">
            <a:off x="0" y="3448632"/>
            <a:ext cx="9144000" cy="1704600"/>
          </a:xfrm>
          <a:prstGeom prst="rect">
            <a:avLst/>
          </a:prstGeom>
          <a:gradFill>
            <a:gsLst>
              <a:gs pos="0">
                <a:srgbClr val="C9C9C9"/>
              </a:gs>
              <a:gs pos="36000">
                <a:schemeClr val="lt2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0" y="-1"/>
            <a:ext cx="9144000" cy="1743900"/>
          </a:xfrm>
          <a:prstGeom prst="rect">
            <a:avLst/>
          </a:prstGeom>
          <a:gradFill>
            <a:gsLst>
              <a:gs pos="0">
                <a:srgbClr val="C9C9C9"/>
              </a:gs>
              <a:gs pos="36000">
                <a:schemeClr val="lt2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" name="Google Shape;64;p14"/>
          <p:cNvGrpSpPr/>
          <p:nvPr/>
        </p:nvGrpSpPr>
        <p:grpSpPr>
          <a:xfrm rot="10800000">
            <a:off x="-9492" y="3587221"/>
            <a:ext cx="3113938" cy="1556959"/>
            <a:chOff x="4436612" y="-2"/>
            <a:chExt cx="4707389" cy="2353679"/>
          </a:xfrm>
        </p:grpSpPr>
        <p:sp>
          <p:nvSpPr>
            <p:cNvPr id="65" name="Google Shape;65;p14"/>
            <p:cNvSpPr/>
            <p:nvPr/>
          </p:nvSpPr>
          <p:spPr>
            <a:xfrm>
              <a:off x="7378731" y="2"/>
              <a:ext cx="588422" cy="588422"/>
            </a:xfrm>
            <a:custGeom>
              <a:avLst/>
              <a:gdLst/>
              <a:ahLst/>
              <a:cxnLst/>
              <a:rect l="l" t="t" r="r" b="b"/>
              <a:pathLst>
                <a:path w="738" h="738" extrusionOk="0">
                  <a:moveTo>
                    <a:pt x="216" y="738"/>
                  </a:moveTo>
                  <a:lnTo>
                    <a:pt x="0" y="522"/>
                  </a:lnTo>
                  <a:lnTo>
                    <a:pt x="0" y="216"/>
                  </a:lnTo>
                  <a:lnTo>
                    <a:pt x="216" y="0"/>
                  </a:lnTo>
                  <a:lnTo>
                    <a:pt x="522" y="0"/>
                  </a:lnTo>
                  <a:lnTo>
                    <a:pt x="738" y="216"/>
                  </a:lnTo>
                  <a:lnTo>
                    <a:pt x="738" y="522"/>
                  </a:lnTo>
                  <a:lnTo>
                    <a:pt x="522" y="738"/>
                  </a:lnTo>
                  <a:lnTo>
                    <a:pt x="216" y="738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7967154" y="0"/>
              <a:ext cx="588422" cy="588422"/>
            </a:xfrm>
            <a:custGeom>
              <a:avLst/>
              <a:gdLst/>
              <a:ahLst/>
              <a:cxnLst/>
              <a:rect l="l" t="t" r="r" b="b"/>
              <a:pathLst>
                <a:path w="738" h="738" extrusionOk="0">
                  <a:moveTo>
                    <a:pt x="216" y="738"/>
                  </a:moveTo>
                  <a:lnTo>
                    <a:pt x="0" y="522"/>
                  </a:lnTo>
                  <a:lnTo>
                    <a:pt x="0" y="216"/>
                  </a:lnTo>
                  <a:lnTo>
                    <a:pt x="216" y="0"/>
                  </a:lnTo>
                  <a:lnTo>
                    <a:pt x="522" y="0"/>
                  </a:lnTo>
                  <a:lnTo>
                    <a:pt x="738" y="216"/>
                  </a:lnTo>
                  <a:lnTo>
                    <a:pt x="738" y="522"/>
                  </a:lnTo>
                  <a:lnTo>
                    <a:pt x="522" y="738"/>
                  </a:lnTo>
                  <a:lnTo>
                    <a:pt x="216" y="738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8555577" y="0"/>
              <a:ext cx="588422" cy="588422"/>
            </a:xfrm>
            <a:custGeom>
              <a:avLst/>
              <a:gdLst/>
              <a:ahLst/>
              <a:cxnLst/>
              <a:rect l="l" t="t" r="r" b="b"/>
              <a:pathLst>
                <a:path w="738" h="738" extrusionOk="0">
                  <a:moveTo>
                    <a:pt x="216" y="738"/>
                  </a:moveTo>
                  <a:lnTo>
                    <a:pt x="0" y="522"/>
                  </a:lnTo>
                  <a:lnTo>
                    <a:pt x="0" y="216"/>
                  </a:lnTo>
                  <a:lnTo>
                    <a:pt x="216" y="0"/>
                  </a:lnTo>
                  <a:lnTo>
                    <a:pt x="522" y="0"/>
                  </a:lnTo>
                  <a:lnTo>
                    <a:pt x="738" y="216"/>
                  </a:lnTo>
                  <a:lnTo>
                    <a:pt x="738" y="522"/>
                  </a:lnTo>
                  <a:lnTo>
                    <a:pt x="522" y="738"/>
                  </a:lnTo>
                  <a:lnTo>
                    <a:pt x="216" y="738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5613460" y="0"/>
              <a:ext cx="588422" cy="588422"/>
            </a:xfrm>
            <a:custGeom>
              <a:avLst/>
              <a:gdLst/>
              <a:ahLst/>
              <a:cxnLst/>
              <a:rect l="l" t="t" r="r" b="b"/>
              <a:pathLst>
                <a:path w="738" h="738" extrusionOk="0">
                  <a:moveTo>
                    <a:pt x="216" y="738"/>
                  </a:moveTo>
                  <a:lnTo>
                    <a:pt x="0" y="522"/>
                  </a:lnTo>
                  <a:lnTo>
                    <a:pt x="0" y="216"/>
                  </a:lnTo>
                  <a:lnTo>
                    <a:pt x="216" y="0"/>
                  </a:lnTo>
                  <a:lnTo>
                    <a:pt x="522" y="0"/>
                  </a:lnTo>
                  <a:lnTo>
                    <a:pt x="738" y="216"/>
                  </a:lnTo>
                  <a:lnTo>
                    <a:pt x="738" y="522"/>
                  </a:lnTo>
                  <a:lnTo>
                    <a:pt x="522" y="738"/>
                  </a:lnTo>
                  <a:lnTo>
                    <a:pt x="216" y="738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6201883" y="-2"/>
              <a:ext cx="588422" cy="588422"/>
            </a:xfrm>
            <a:custGeom>
              <a:avLst/>
              <a:gdLst/>
              <a:ahLst/>
              <a:cxnLst/>
              <a:rect l="l" t="t" r="r" b="b"/>
              <a:pathLst>
                <a:path w="738" h="738" extrusionOk="0">
                  <a:moveTo>
                    <a:pt x="216" y="738"/>
                  </a:moveTo>
                  <a:lnTo>
                    <a:pt x="0" y="522"/>
                  </a:lnTo>
                  <a:lnTo>
                    <a:pt x="0" y="216"/>
                  </a:lnTo>
                  <a:lnTo>
                    <a:pt x="216" y="0"/>
                  </a:lnTo>
                  <a:lnTo>
                    <a:pt x="522" y="0"/>
                  </a:lnTo>
                  <a:lnTo>
                    <a:pt x="738" y="216"/>
                  </a:lnTo>
                  <a:lnTo>
                    <a:pt x="738" y="522"/>
                  </a:lnTo>
                  <a:lnTo>
                    <a:pt x="522" y="738"/>
                  </a:lnTo>
                  <a:lnTo>
                    <a:pt x="216" y="738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6790306" y="-2"/>
              <a:ext cx="588422" cy="588422"/>
            </a:xfrm>
            <a:custGeom>
              <a:avLst/>
              <a:gdLst/>
              <a:ahLst/>
              <a:cxnLst/>
              <a:rect l="l" t="t" r="r" b="b"/>
              <a:pathLst>
                <a:path w="738" h="738" extrusionOk="0">
                  <a:moveTo>
                    <a:pt x="216" y="738"/>
                  </a:moveTo>
                  <a:lnTo>
                    <a:pt x="0" y="522"/>
                  </a:lnTo>
                  <a:lnTo>
                    <a:pt x="0" y="216"/>
                  </a:lnTo>
                  <a:lnTo>
                    <a:pt x="216" y="0"/>
                  </a:lnTo>
                  <a:lnTo>
                    <a:pt x="522" y="0"/>
                  </a:lnTo>
                  <a:lnTo>
                    <a:pt x="738" y="216"/>
                  </a:lnTo>
                  <a:lnTo>
                    <a:pt x="738" y="522"/>
                  </a:lnTo>
                  <a:lnTo>
                    <a:pt x="522" y="738"/>
                  </a:lnTo>
                  <a:lnTo>
                    <a:pt x="216" y="738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7378731" y="588423"/>
              <a:ext cx="588422" cy="588422"/>
            </a:xfrm>
            <a:custGeom>
              <a:avLst/>
              <a:gdLst/>
              <a:ahLst/>
              <a:cxnLst/>
              <a:rect l="l" t="t" r="r" b="b"/>
              <a:pathLst>
                <a:path w="738" h="738" extrusionOk="0">
                  <a:moveTo>
                    <a:pt x="216" y="738"/>
                  </a:moveTo>
                  <a:lnTo>
                    <a:pt x="0" y="522"/>
                  </a:lnTo>
                  <a:lnTo>
                    <a:pt x="0" y="216"/>
                  </a:lnTo>
                  <a:lnTo>
                    <a:pt x="216" y="0"/>
                  </a:lnTo>
                  <a:lnTo>
                    <a:pt x="522" y="0"/>
                  </a:lnTo>
                  <a:lnTo>
                    <a:pt x="738" y="216"/>
                  </a:lnTo>
                  <a:lnTo>
                    <a:pt x="738" y="522"/>
                  </a:lnTo>
                  <a:lnTo>
                    <a:pt x="522" y="738"/>
                  </a:lnTo>
                  <a:lnTo>
                    <a:pt x="216" y="738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7967154" y="588421"/>
              <a:ext cx="588422" cy="588422"/>
            </a:xfrm>
            <a:custGeom>
              <a:avLst/>
              <a:gdLst/>
              <a:ahLst/>
              <a:cxnLst/>
              <a:rect l="l" t="t" r="r" b="b"/>
              <a:pathLst>
                <a:path w="738" h="738" extrusionOk="0">
                  <a:moveTo>
                    <a:pt x="216" y="738"/>
                  </a:moveTo>
                  <a:lnTo>
                    <a:pt x="0" y="522"/>
                  </a:lnTo>
                  <a:lnTo>
                    <a:pt x="0" y="216"/>
                  </a:lnTo>
                  <a:lnTo>
                    <a:pt x="216" y="0"/>
                  </a:lnTo>
                  <a:lnTo>
                    <a:pt x="522" y="0"/>
                  </a:lnTo>
                  <a:lnTo>
                    <a:pt x="738" y="216"/>
                  </a:lnTo>
                  <a:lnTo>
                    <a:pt x="738" y="522"/>
                  </a:lnTo>
                  <a:lnTo>
                    <a:pt x="522" y="738"/>
                  </a:lnTo>
                  <a:lnTo>
                    <a:pt x="216" y="738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8555577" y="588421"/>
              <a:ext cx="588422" cy="588422"/>
            </a:xfrm>
            <a:custGeom>
              <a:avLst/>
              <a:gdLst/>
              <a:ahLst/>
              <a:cxnLst/>
              <a:rect l="l" t="t" r="r" b="b"/>
              <a:pathLst>
                <a:path w="738" h="738" extrusionOk="0">
                  <a:moveTo>
                    <a:pt x="216" y="738"/>
                  </a:moveTo>
                  <a:lnTo>
                    <a:pt x="0" y="522"/>
                  </a:lnTo>
                  <a:lnTo>
                    <a:pt x="0" y="216"/>
                  </a:lnTo>
                  <a:lnTo>
                    <a:pt x="216" y="0"/>
                  </a:lnTo>
                  <a:lnTo>
                    <a:pt x="522" y="0"/>
                  </a:lnTo>
                  <a:lnTo>
                    <a:pt x="738" y="216"/>
                  </a:lnTo>
                  <a:lnTo>
                    <a:pt x="738" y="522"/>
                  </a:lnTo>
                  <a:lnTo>
                    <a:pt x="522" y="738"/>
                  </a:lnTo>
                  <a:lnTo>
                    <a:pt x="216" y="738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613460" y="588421"/>
              <a:ext cx="588422" cy="588422"/>
            </a:xfrm>
            <a:custGeom>
              <a:avLst/>
              <a:gdLst/>
              <a:ahLst/>
              <a:cxnLst/>
              <a:rect l="l" t="t" r="r" b="b"/>
              <a:pathLst>
                <a:path w="738" h="738" extrusionOk="0">
                  <a:moveTo>
                    <a:pt x="216" y="738"/>
                  </a:moveTo>
                  <a:lnTo>
                    <a:pt x="0" y="522"/>
                  </a:lnTo>
                  <a:lnTo>
                    <a:pt x="0" y="216"/>
                  </a:lnTo>
                  <a:lnTo>
                    <a:pt x="216" y="0"/>
                  </a:lnTo>
                  <a:lnTo>
                    <a:pt x="522" y="0"/>
                  </a:lnTo>
                  <a:lnTo>
                    <a:pt x="738" y="216"/>
                  </a:lnTo>
                  <a:lnTo>
                    <a:pt x="738" y="522"/>
                  </a:lnTo>
                  <a:lnTo>
                    <a:pt x="522" y="738"/>
                  </a:lnTo>
                  <a:lnTo>
                    <a:pt x="216" y="738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6201883" y="588419"/>
              <a:ext cx="588422" cy="588422"/>
            </a:xfrm>
            <a:custGeom>
              <a:avLst/>
              <a:gdLst/>
              <a:ahLst/>
              <a:cxnLst/>
              <a:rect l="l" t="t" r="r" b="b"/>
              <a:pathLst>
                <a:path w="738" h="738" extrusionOk="0">
                  <a:moveTo>
                    <a:pt x="216" y="738"/>
                  </a:moveTo>
                  <a:lnTo>
                    <a:pt x="0" y="522"/>
                  </a:lnTo>
                  <a:lnTo>
                    <a:pt x="0" y="216"/>
                  </a:lnTo>
                  <a:lnTo>
                    <a:pt x="216" y="0"/>
                  </a:lnTo>
                  <a:lnTo>
                    <a:pt x="522" y="0"/>
                  </a:lnTo>
                  <a:lnTo>
                    <a:pt x="738" y="216"/>
                  </a:lnTo>
                  <a:lnTo>
                    <a:pt x="738" y="522"/>
                  </a:lnTo>
                  <a:lnTo>
                    <a:pt x="522" y="738"/>
                  </a:lnTo>
                  <a:lnTo>
                    <a:pt x="216" y="738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6790306" y="588419"/>
              <a:ext cx="588422" cy="588422"/>
            </a:xfrm>
            <a:custGeom>
              <a:avLst/>
              <a:gdLst/>
              <a:ahLst/>
              <a:cxnLst/>
              <a:rect l="l" t="t" r="r" b="b"/>
              <a:pathLst>
                <a:path w="738" h="738" extrusionOk="0">
                  <a:moveTo>
                    <a:pt x="216" y="738"/>
                  </a:moveTo>
                  <a:lnTo>
                    <a:pt x="0" y="522"/>
                  </a:lnTo>
                  <a:lnTo>
                    <a:pt x="0" y="216"/>
                  </a:lnTo>
                  <a:lnTo>
                    <a:pt x="216" y="0"/>
                  </a:lnTo>
                  <a:lnTo>
                    <a:pt x="522" y="0"/>
                  </a:lnTo>
                  <a:lnTo>
                    <a:pt x="738" y="216"/>
                  </a:lnTo>
                  <a:lnTo>
                    <a:pt x="738" y="522"/>
                  </a:lnTo>
                  <a:lnTo>
                    <a:pt x="522" y="738"/>
                  </a:lnTo>
                  <a:lnTo>
                    <a:pt x="216" y="738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436612" y="588419"/>
              <a:ext cx="588422" cy="588422"/>
            </a:xfrm>
            <a:custGeom>
              <a:avLst/>
              <a:gdLst/>
              <a:ahLst/>
              <a:cxnLst/>
              <a:rect l="l" t="t" r="r" b="b"/>
              <a:pathLst>
                <a:path w="738" h="738" extrusionOk="0">
                  <a:moveTo>
                    <a:pt x="216" y="738"/>
                  </a:moveTo>
                  <a:lnTo>
                    <a:pt x="0" y="522"/>
                  </a:lnTo>
                  <a:lnTo>
                    <a:pt x="0" y="216"/>
                  </a:lnTo>
                  <a:lnTo>
                    <a:pt x="216" y="0"/>
                  </a:lnTo>
                  <a:lnTo>
                    <a:pt x="522" y="0"/>
                  </a:lnTo>
                  <a:lnTo>
                    <a:pt x="738" y="216"/>
                  </a:lnTo>
                  <a:lnTo>
                    <a:pt x="738" y="522"/>
                  </a:lnTo>
                  <a:lnTo>
                    <a:pt x="522" y="738"/>
                  </a:lnTo>
                  <a:lnTo>
                    <a:pt x="216" y="738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5025037" y="588419"/>
              <a:ext cx="588422" cy="588422"/>
            </a:xfrm>
            <a:custGeom>
              <a:avLst/>
              <a:gdLst/>
              <a:ahLst/>
              <a:cxnLst/>
              <a:rect l="l" t="t" r="r" b="b"/>
              <a:pathLst>
                <a:path w="738" h="738" extrusionOk="0">
                  <a:moveTo>
                    <a:pt x="216" y="738"/>
                  </a:moveTo>
                  <a:lnTo>
                    <a:pt x="0" y="522"/>
                  </a:lnTo>
                  <a:lnTo>
                    <a:pt x="0" y="216"/>
                  </a:lnTo>
                  <a:lnTo>
                    <a:pt x="216" y="0"/>
                  </a:lnTo>
                  <a:lnTo>
                    <a:pt x="522" y="0"/>
                  </a:lnTo>
                  <a:lnTo>
                    <a:pt x="738" y="216"/>
                  </a:lnTo>
                  <a:lnTo>
                    <a:pt x="738" y="522"/>
                  </a:lnTo>
                  <a:lnTo>
                    <a:pt x="522" y="738"/>
                  </a:lnTo>
                  <a:lnTo>
                    <a:pt x="216" y="738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7378729" y="1176836"/>
              <a:ext cx="588422" cy="588422"/>
            </a:xfrm>
            <a:custGeom>
              <a:avLst/>
              <a:gdLst/>
              <a:ahLst/>
              <a:cxnLst/>
              <a:rect l="l" t="t" r="r" b="b"/>
              <a:pathLst>
                <a:path w="738" h="738" extrusionOk="0">
                  <a:moveTo>
                    <a:pt x="216" y="738"/>
                  </a:moveTo>
                  <a:lnTo>
                    <a:pt x="0" y="522"/>
                  </a:lnTo>
                  <a:lnTo>
                    <a:pt x="0" y="216"/>
                  </a:lnTo>
                  <a:lnTo>
                    <a:pt x="216" y="0"/>
                  </a:lnTo>
                  <a:lnTo>
                    <a:pt x="522" y="0"/>
                  </a:lnTo>
                  <a:lnTo>
                    <a:pt x="738" y="216"/>
                  </a:lnTo>
                  <a:lnTo>
                    <a:pt x="738" y="522"/>
                  </a:lnTo>
                  <a:lnTo>
                    <a:pt x="522" y="738"/>
                  </a:lnTo>
                  <a:lnTo>
                    <a:pt x="216" y="738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7967152" y="1176834"/>
              <a:ext cx="588422" cy="588422"/>
            </a:xfrm>
            <a:custGeom>
              <a:avLst/>
              <a:gdLst/>
              <a:ahLst/>
              <a:cxnLst/>
              <a:rect l="l" t="t" r="r" b="b"/>
              <a:pathLst>
                <a:path w="738" h="738" extrusionOk="0">
                  <a:moveTo>
                    <a:pt x="216" y="738"/>
                  </a:moveTo>
                  <a:lnTo>
                    <a:pt x="0" y="522"/>
                  </a:lnTo>
                  <a:lnTo>
                    <a:pt x="0" y="216"/>
                  </a:lnTo>
                  <a:lnTo>
                    <a:pt x="216" y="0"/>
                  </a:lnTo>
                  <a:lnTo>
                    <a:pt x="522" y="0"/>
                  </a:lnTo>
                  <a:lnTo>
                    <a:pt x="738" y="216"/>
                  </a:lnTo>
                  <a:lnTo>
                    <a:pt x="738" y="522"/>
                  </a:lnTo>
                  <a:lnTo>
                    <a:pt x="522" y="738"/>
                  </a:lnTo>
                  <a:lnTo>
                    <a:pt x="216" y="738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8555575" y="1176834"/>
              <a:ext cx="588422" cy="588422"/>
            </a:xfrm>
            <a:custGeom>
              <a:avLst/>
              <a:gdLst/>
              <a:ahLst/>
              <a:cxnLst/>
              <a:rect l="l" t="t" r="r" b="b"/>
              <a:pathLst>
                <a:path w="738" h="738" extrusionOk="0">
                  <a:moveTo>
                    <a:pt x="216" y="738"/>
                  </a:moveTo>
                  <a:lnTo>
                    <a:pt x="0" y="522"/>
                  </a:lnTo>
                  <a:lnTo>
                    <a:pt x="0" y="216"/>
                  </a:lnTo>
                  <a:lnTo>
                    <a:pt x="216" y="0"/>
                  </a:lnTo>
                  <a:lnTo>
                    <a:pt x="522" y="0"/>
                  </a:lnTo>
                  <a:lnTo>
                    <a:pt x="738" y="216"/>
                  </a:lnTo>
                  <a:lnTo>
                    <a:pt x="738" y="522"/>
                  </a:lnTo>
                  <a:lnTo>
                    <a:pt x="522" y="738"/>
                  </a:lnTo>
                  <a:lnTo>
                    <a:pt x="216" y="738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6201881" y="1176834"/>
              <a:ext cx="588422" cy="588422"/>
            </a:xfrm>
            <a:custGeom>
              <a:avLst/>
              <a:gdLst/>
              <a:ahLst/>
              <a:cxnLst/>
              <a:rect l="l" t="t" r="r" b="b"/>
              <a:pathLst>
                <a:path w="738" h="738" extrusionOk="0">
                  <a:moveTo>
                    <a:pt x="216" y="738"/>
                  </a:moveTo>
                  <a:lnTo>
                    <a:pt x="0" y="522"/>
                  </a:lnTo>
                  <a:lnTo>
                    <a:pt x="0" y="216"/>
                  </a:lnTo>
                  <a:lnTo>
                    <a:pt x="216" y="0"/>
                  </a:lnTo>
                  <a:lnTo>
                    <a:pt x="522" y="0"/>
                  </a:lnTo>
                  <a:lnTo>
                    <a:pt x="738" y="216"/>
                  </a:lnTo>
                  <a:lnTo>
                    <a:pt x="738" y="522"/>
                  </a:lnTo>
                  <a:lnTo>
                    <a:pt x="522" y="738"/>
                  </a:lnTo>
                  <a:lnTo>
                    <a:pt x="216" y="738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6790306" y="1176834"/>
              <a:ext cx="588422" cy="588422"/>
            </a:xfrm>
            <a:custGeom>
              <a:avLst/>
              <a:gdLst/>
              <a:ahLst/>
              <a:cxnLst/>
              <a:rect l="l" t="t" r="r" b="b"/>
              <a:pathLst>
                <a:path w="738" h="738" extrusionOk="0">
                  <a:moveTo>
                    <a:pt x="216" y="738"/>
                  </a:moveTo>
                  <a:lnTo>
                    <a:pt x="0" y="522"/>
                  </a:lnTo>
                  <a:lnTo>
                    <a:pt x="0" y="216"/>
                  </a:lnTo>
                  <a:lnTo>
                    <a:pt x="216" y="0"/>
                  </a:lnTo>
                  <a:lnTo>
                    <a:pt x="522" y="0"/>
                  </a:lnTo>
                  <a:lnTo>
                    <a:pt x="738" y="216"/>
                  </a:lnTo>
                  <a:lnTo>
                    <a:pt x="738" y="522"/>
                  </a:lnTo>
                  <a:lnTo>
                    <a:pt x="522" y="738"/>
                  </a:lnTo>
                  <a:lnTo>
                    <a:pt x="216" y="738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8555579" y="1765255"/>
              <a:ext cx="588422" cy="588422"/>
            </a:xfrm>
            <a:custGeom>
              <a:avLst/>
              <a:gdLst/>
              <a:ahLst/>
              <a:cxnLst/>
              <a:rect l="l" t="t" r="r" b="b"/>
              <a:pathLst>
                <a:path w="738" h="738" extrusionOk="0">
                  <a:moveTo>
                    <a:pt x="216" y="738"/>
                  </a:moveTo>
                  <a:lnTo>
                    <a:pt x="0" y="522"/>
                  </a:lnTo>
                  <a:lnTo>
                    <a:pt x="0" y="216"/>
                  </a:lnTo>
                  <a:lnTo>
                    <a:pt x="216" y="0"/>
                  </a:lnTo>
                  <a:lnTo>
                    <a:pt x="522" y="0"/>
                  </a:lnTo>
                  <a:lnTo>
                    <a:pt x="738" y="216"/>
                  </a:lnTo>
                  <a:lnTo>
                    <a:pt x="738" y="522"/>
                  </a:lnTo>
                  <a:lnTo>
                    <a:pt x="522" y="738"/>
                  </a:lnTo>
                  <a:lnTo>
                    <a:pt x="216" y="738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6790308" y="1765253"/>
              <a:ext cx="588422" cy="588422"/>
            </a:xfrm>
            <a:custGeom>
              <a:avLst/>
              <a:gdLst/>
              <a:ahLst/>
              <a:cxnLst/>
              <a:rect l="l" t="t" r="r" b="b"/>
              <a:pathLst>
                <a:path w="738" h="738" extrusionOk="0">
                  <a:moveTo>
                    <a:pt x="216" y="738"/>
                  </a:moveTo>
                  <a:lnTo>
                    <a:pt x="0" y="522"/>
                  </a:lnTo>
                  <a:lnTo>
                    <a:pt x="0" y="216"/>
                  </a:lnTo>
                  <a:lnTo>
                    <a:pt x="216" y="0"/>
                  </a:lnTo>
                  <a:lnTo>
                    <a:pt x="522" y="0"/>
                  </a:lnTo>
                  <a:lnTo>
                    <a:pt x="738" y="216"/>
                  </a:lnTo>
                  <a:lnTo>
                    <a:pt x="738" y="522"/>
                  </a:lnTo>
                  <a:lnTo>
                    <a:pt x="522" y="738"/>
                  </a:lnTo>
                  <a:lnTo>
                    <a:pt x="216" y="738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7378731" y="1765251"/>
              <a:ext cx="588422" cy="588422"/>
            </a:xfrm>
            <a:custGeom>
              <a:avLst/>
              <a:gdLst/>
              <a:ahLst/>
              <a:cxnLst/>
              <a:rect l="l" t="t" r="r" b="b"/>
              <a:pathLst>
                <a:path w="738" h="738" extrusionOk="0">
                  <a:moveTo>
                    <a:pt x="216" y="738"/>
                  </a:moveTo>
                  <a:lnTo>
                    <a:pt x="0" y="522"/>
                  </a:lnTo>
                  <a:lnTo>
                    <a:pt x="0" y="216"/>
                  </a:lnTo>
                  <a:lnTo>
                    <a:pt x="216" y="0"/>
                  </a:lnTo>
                  <a:lnTo>
                    <a:pt x="522" y="0"/>
                  </a:lnTo>
                  <a:lnTo>
                    <a:pt x="738" y="216"/>
                  </a:lnTo>
                  <a:lnTo>
                    <a:pt x="738" y="522"/>
                  </a:lnTo>
                  <a:lnTo>
                    <a:pt x="522" y="738"/>
                  </a:lnTo>
                  <a:lnTo>
                    <a:pt x="216" y="738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7967154" y="1765251"/>
              <a:ext cx="588422" cy="588422"/>
            </a:xfrm>
            <a:custGeom>
              <a:avLst/>
              <a:gdLst/>
              <a:ahLst/>
              <a:cxnLst/>
              <a:rect l="l" t="t" r="r" b="b"/>
              <a:pathLst>
                <a:path w="738" h="738" extrusionOk="0">
                  <a:moveTo>
                    <a:pt x="216" y="738"/>
                  </a:moveTo>
                  <a:lnTo>
                    <a:pt x="0" y="522"/>
                  </a:lnTo>
                  <a:lnTo>
                    <a:pt x="0" y="216"/>
                  </a:lnTo>
                  <a:lnTo>
                    <a:pt x="216" y="0"/>
                  </a:lnTo>
                  <a:lnTo>
                    <a:pt x="522" y="0"/>
                  </a:lnTo>
                  <a:lnTo>
                    <a:pt x="738" y="216"/>
                  </a:lnTo>
                  <a:lnTo>
                    <a:pt x="738" y="522"/>
                  </a:lnTo>
                  <a:lnTo>
                    <a:pt x="522" y="738"/>
                  </a:lnTo>
                  <a:lnTo>
                    <a:pt x="216" y="738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5613460" y="1765251"/>
              <a:ext cx="588422" cy="588422"/>
            </a:xfrm>
            <a:custGeom>
              <a:avLst/>
              <a:gdLst/>
              <a:ahLst/>
              <a:cxnLst/>
              <a:rect l="l" t="t" r="r" b="b"/>
              <a:pathLst>
                <a:path w="738" h="738" extrusionOk="0">
                  <a:moveTo>
                    <a:pt x="216" y="738"/>
                  </a:moveTo>
                  <a:lnTo>
                    <a:pt x="0" y="522"/>
                  </a:lnTo>
                  <a:lnTo>
                    <a:pt x="0" y="216"/>
                  </a:lnTo>
                  <a:lnTo>
                    <a:pt x="216" y="0"/>
                  </a:lnTo>
                  <a:lnTo>
                    <a:pt x="522" y="0"/>
                  </a:lnTo>
                  <a:lnTo>
                    <a:pt x="738" y="216"/>
                  </a:lnTo>
                  <a:lnTo>
                    <a:pt x="738" y="522"/>
                  </a:lnTo>
                  <a:lnTo>
                    <a:pt x="522" y="738"/>
                  </a:lnTo>
                  <a:lnTo>
                    <a:pt x="216" y="738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6201885" y="1765251"/>
              <a:ext cx="588422" cy="588422"/>
            </a:xfrm>
            <a:custGeom>
              <a:avLst/>
              <a:gdLst/>
              <a:ahLst/>
              <a:cxnLst/>
              <a:rect l="l" t="t" r="r" b="b"/>
              <a:pathLst>
                <a:path w="738" h="738" extrusionOk="0">
                  <a:moveTo>
                    <a:pt x="216" y="738"/>
                  </a:moveTo>
                  <a:lnTo>
                    <a:pt x="0" y="522"/>
                  </a:lnTo>
                  <a:lnTo>
                    <a:pt x="0" y="216"/>
                  </a:lnTo>
                  <a:lnTo>
                    <a:pt x="216" y="0"/>
                  </a:lnTo>
                  <a:lnTo>
                    <a:pt x="522" y="0"/>
                  </a:lnTo>
                  <a:lnTo>
                    <a:pt x="738" y="216"/>
                  </a:lnTo>
                  <a:lnTo>
                    <a:pt x="738" y="522"/>
                  </a:lnTo>
                  <a:lnTo>
                    <a:pt x="522" y="738"/>
                  </a:lnTo>
                  <a:lnTo>
                    <a:pt x="216" y="738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14"/>
          <p:cNvGrpSpPr/>
          <p:nvPr/>
        </p:nvGrpSpPr>
        <p:grpSpPr>
          <a:xfrm>
            <a:off x="6030502" y="0"/>
            <a:ext cx="3113938" cy="1556959"/>
            <a:chOff x="4436612" y="-2"/>
            <a:chExt cx="4707389" cy="2353679"/>
          </a:xfrm>
        </p:grpSpPr>
        <p:sp>
          <p:nvSpPr>
            <p:cNvPr id="91" name="Google Shape;91;p14"/>
            <p:cNvSpPr/>
            <p:nvPr/>
          </p:nvSpPr>
          <p:spPr>
            <a:xfrm>
              <a:off x="7378731" y="2"/>
              <a:ext cx="588422" cy="588422"/>
            </a:xfrm>
            <a:custGeom>
              <a:avLst/>
              <a:gdLst/>
              <a:ahLst/>
              <a:cxnLst/>
              <a:rect l="l" t="t" r="r" b="b"/>
              <a:pathLst>
                <a:path w="738" h="738" extrusionOk="0">
                  <a:moveTo>
                    <a:pt x="216" y="738"/>
                  </a:moveTo>
                  <a:lnTo>
                    <a:pt x="0" y="522"/>
                  </a:lnTo>
                  <a:lnTo>
                    <a:pt x="0" y="216"/>
                  </a:lnTo>
                  <a:lnTo>
                    <a:pt x="216" y="0"/>
                  </a:lnTo>
                  <a:lnTo>
                    <a:pt x="522" y="0"/>
                  </a:lnTo>
                  <a:lnTo>
                    <a:pt x="738" y="216"/>
                  </a:lnTo>
                  <a:lnTo>
                    <a:pt x="738" y="522"/>
                  </a:lnTo>
                  <a:lnTo>
                    <a:pt x="522" y="738"/>
                  </a:lnTo>
                  <a:lnTo>
                    <a:pt x="216" y="738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7967154" y="0"/>
              <a:ext cx="588422" cy="588422"/>
            </a:xfrm>
            <a:custGeom>
              <a:avLst/>
              <a:gdLst/>
              <a:ahLst/>
              <a:cxnLst/>
              <a:rect l="l" t="t" r="r" b="b"/>
              <a:pathLst>
                <a:path w="738" h="738" extrusionOk="0">
                  <a:moveTo>
                    <a:pt x="216" y="738"/>
                  </a:moveTo>
                  <a:lnTo>
                    <a:pt x="0" y="522"/>
                  </a:lnTo>
                  <a:lnTo>
                    <a:pt x="0" y="216"/>
                  </a:lnTo>
                  <a:lnTo>
                    <a:pt x="216" y="0"/>
                  </a:lnTo>
                  <a:lnTo>
                    <a:pt x="522" y="0"/>
                  </a:lnTo>
                  <a:lnTo>
                    <a:pt x="738" y="216"/>
                  </a:lnTo>
                  <a:lnTo>
                    <a:pt x="738" y="522"/>
                  </a:lnTo>
                  <a:lnTo>
                    <a:pt x="522" y="738"/>
                  </a:lnTo>
                  <a:lnTo>
                    <a:pt x="216" y="738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8555577" y="0"/>
              <a:ext cx="588422" cy="588422"/>
            </a:xfrm>
            <a:custGeom>
              <a:avLst/>
              <a:gdLst/>
              <a:ahLst/>
              <a:cxnLst/>
              <a:rect l="l" t="t" r="r" b="b"/>
              <a:pathLst>
                <a:path w="738" h="738" extrusionOk="0">
                  <a:moveTo>
                    <a:pt x="216" y="738"/>
                  </a:moveTo>
                  <a:lnTo>
                    <a:pt x="0" y="522"/>
                  </a:lnTo>
                  <a:lnTo>
                    <a:pt x="0" y="216"/>
                  </a:lnTo>
                  <a:lnTo>
                    <a:pt x="216" y="0"/>
                  </a:lnTo>
                  <a:lnTo>
                    <a:pt x="522" y="0"/>
                  </a:lnTo>
                  <a:lnTo>
                    <a:pt x="738" y="216"/>
                  </a:lnTo>
                  <a:lnTo>
                    <a:pt x="738" y="522"/>
                  </a:lnTo>
                  <a:lnTo>
                    <a:pt x="522" y="738"/>
                  </a:lnTo>
                  <a:lnTo>
                    <a:pt x="216" y="738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5613460" y="0"/>
              <a:ext cx="588422" cy="588422"/>
            </a:xfrm>
            <a:custGeom>
              <a:avLst/>
              <a:gdLst/>
              <a:ahLst/>
              <a:cxnLst/>
              <a:rect l="l" t="t" r="r" b="b"/>
              <a:pathLst>
                <a:path w="738" h="738" extrusionOk="0">
                  <a:moveTo>
                    <a:pt x="216" y="738"/>
                  </a:moveTo>
                  <a:lnTo>
                    <a:pt x="0" y="522"/>
                  </a:lnTo>
                  <a:lnTo>
                    <a:pt x="0" y="216"/>
                  </a:lnTo>
                  <a:lnTo>
                    <a:pt x="216" y="0"/>
                  </a:lnTo>
                  <a:lnTo>
                    <a:pt x="522" y="0"/>
                  </a:lnTo>
                  <a:lnTo>
                    <a:pt x="738" y="216"/>
                  </a:lnTo>
                  <a:lnTo>
                    <a:pt x="738" y="522"/>
                  </a:lnTo>
                  <a:lnTo>
                    <a:pt x="522" y="738"/>
                  </a:lnTo>
                  <a:lnTo>
                    <a:pt x="216" y="738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6201883" y="-2"/>
              <a:ext cx="588422" cy="588422"/>
            </a:xfrm>
            <a:custGeom>
              <a:avLst/>
              <a:gdLst/>
              <a:ahLst/>
              <a:cxnLst/>
              <a:rect l="l" t="t" r="r" b="b"/>
              <a:pathLst>
                <a:path w="738" h="738" extrusionOk="0">
                  <a:moveTo>
                    <a:pt x="216" y="738"/>
                  </a:moveTo>
                  <a:lnTo>
                    <a:pt x="0" y="522"/>
                  </a:lnTo>
                  <a:lnTo>
                    <a:pt x="0" y="216"/>
                  </a:lnTo>
                  <a:lnTo>
                    <a:pt x="216" y="0"/>
                  </a:lnTo>
                  <a:lnTo>
                    <a:pt x="522" y="0"/>
                  </a:lnTo>
                  <a:lnTo>
                    <a:pt x="738" y="216"/>
                  </a:lnTo>
                  <a:lnTo>
                    <a:pt x="738" y="522"/>
                  </a:lnTo>
                  <a:lnTo>
                    <a:pt x="522" y="738"/>
                  </a:lnTo>
                  <a:lnTo>
                    <a:pt x="216" y="738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4"/>
            <p:cNvSpPr/>
            <p:nvPr/>
          </p:nvSpPr>
          <p:spPr>
            <a:xfrm>
              <a:off x="6790306" y="-2"/>
              <a:ext cx="588422" cy="588422"/>
            </a:xfrm>
            <a:custGeom>
              <a:avLst/>
              <a:gdLst/>
              <a:ahLst/>
              <a:cxnLst/>
              <a:rect l="l" t="t" r="r" b="b"/>
              <a:pathLst>
                <a:path w="738" h="738" extrusionOk="0">
                  <a:moveTo>
                    <a:pt x="216" y="738"/>
                  </a:moveTo>
                  <a:lnTo>
                    <a:pt x="0" y="522"/>
                  </a:lnTo>
                  <a:lnTo>
                    <a:pt x="0" y="216"/>
                  </a:lnTo>
                  <a:lnTo>
                    <a:pt x="216" y="0"/>
                  </a:lnTo>
                  <a:lnTo>
                    <a:pt x="522" y="0"/>
                  </a:lnTo>
                  <a:lnTo>
                    <a:pt x="738" y="216"/>
                  </a:lnTo>
                  <a:lnTo>
                    <a:pt x="738" y="522"/>
                  </a:lnTo>
                  <a:lnTo>
                    <a:pt x="522" y="738"/>
                  </a:lnTo>
                  <a:lnTo>
                    <a:pt x="216" y="738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7378731" y="588423"/>
              <a:ext cx="588422" cy="588422"/>
            </a:xfrm>
            <a:custGeom>
              <a:avLst/>
              <a:gdLst/>
              <a:ahLst/>
              <a:cxnLst/>
              <a:rect l="l" t="t" r="r" b="b"/>
              <a:pathLst>
                <a:path w="738" h="738" extrusionOk="0">
                  <a:moveTo>
                    <a:pt x="216" y="738"/>
                  </a:moveTo>
                  <a:lnTo>
                    <a:pt x="0" y="522"/>
                  </a:lnTo>
                  <a:lnTo>
                    <a:pt x="0" y="216"/>
                  </a:lnTo>
                  <a:lnTo>
                    <a:pt x="216" y="0"/>
                  </a:lnTo>
                  <a:lnTo>
                    <a:pt x="522" y="0"/>
                  </a:lnTo>
                  <a:lnTo>
                    <a:pt x="738" y="216"/>
                  </a:lnTo>
                  <a:lnTo>
                    <a:pt x="738" y="522"/>
                  </a:lnTo>
                  <a:lnTo>
                    <a:pt x="522" y="738"/>
                  </a:lnTo>
                  <a:lnTo>
                    <a:pt x="216" y="738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7967154" y="588421"/>
              <a:ext cx="588422" cy="588422"/>
            </a:xfrm>
            <a:custGeom>
              <a:avLst/>
              <a:gdLst/>
              <a:ahLst/>
              <a:cxnLst/>
              <a:rect l="l" t="t" r="r" b="b"/>
              <a:pathLst>
                <a:path w="738" h="738" extrusionOk="0">
                  <a:moveTo>
                    <a:pt x="216" y="738"/>
                  </a:moveTo>
                  <a:lnTo>
                    <a:pt x="0" y="522"/>
                  </a:lnTo>
                  <a:lnTo>
                    <a:pt x="0" y="216"/>
                  </a:lnTo>
                  <a:lnTo>
                    <a:pt x="216" y="0"/>
                  </a:lnTo>
                  <a:lnTo>
                    <a:pt x="522" y="0"/>
                  </a:lnTo>
                  <a:lnTo>
                    <a:pt x="738" y="216"/>
                  </a:lnTo>
                  <a:lnTo>
                    <a:pt x="738" y="522"/>
                  </a:lnTo>
                  <a:lnTo>
                    <a:pt x="522" y="738"/>
                  </a:lnTo>
                  <a:lnTo>
                    <a:pt x="216" y="738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8555577" y="588421"/>
              <a:ext cx="588422" cy="588422"/>
            </a:xfrm>
            <a:custGeom>
              <a:avLst/>
              <a:gdLst/>
              <a:ahLst/>
              <a:cxnLst/>
              <a:rect l="l" t="t" r="r" b="b"/>
              <a:pathLst>
                <a:path w="738" h="738" extrusionOk="0">
                  <a:moveTo>
                    <a:pt x="216" y="738"/>
                  </a:moveTo>
                  <a:lnTo>
                    <a:pt x="0" y="522"/>
                  </a:lnTo>
                  <a:lnTo>
                    <a:pt x="0" y="216"/>
                  </a:lnTo>
                  <a:lnTo>
                    <a:pt x="216" y="0"/>
                  </a:lnTo>
                  <a:lnTo>
                    <a:pt x="522" y="0"/>
                  </a:lnTo>
                  <a:lnTo>
                    <a:pt x="738" y="216"/>
                  </a:lnTo>
                  <a:lnTo>
                    <a:pt x="738" y="522"/>
                  </a:lnTo>
                  <a:lnTo>
                    <a:pt x="522" y="738"/>
                  </a:lnTo>
                  <a:lnTo>
                    <a:pt x="216" y="738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5613460" y="588421"/>
              <a:ext cx="588422" cy="588422"/>
            </a:xfrm>
            <a:custGeom>
              <a:avLst/>
              <a:gdLst/>
              <a:ahLst/>
              <a:cxnLst/>
              <a:rect l="l" t="t" r="r" b="b"/>
              <a:pathLst>
                <a:path w="738" h="738" extrusionOk="0">
                  <a:moveTo>
                    <a:pt x="216" y="738"/>
                  </a:moveTo>
                  <a:lnTo>
                    <a:pt x="0" y="522"/>
                  </a:lnTo>
                  <a:lnTo>
                    <a:pt x="0" y="216"/>
                  </a:lnTo>
                  <a:lnTo>
                    <a:pt x="216" y="0"/>
                  </a:lnTo>
                  <a:lnTo>
                    <a:pt x="522" y="0"/>
                  </a:lnTo>
                  <a:lnTo>
                    <a:pt x="738" y="216"/>
                  </a:lnTo>
                  <a:lnTo>
                    <a:pt x="738" y="522"/>
                  </a:lnTo>
                  <a:lnTo>
                    <a:pt x="522" y="738"/>
                  </a:lnTo>
                  <a:lnTo>
                    <a:pt x="216" y="738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6201883" y="588419"/>
              <a:ext cx="588422" cy="588422"/>
            </a:xfrm>
            <a:custGeom>
              <a:avLst/>
              <a:gdLst/>
              <a:ahLst/>
              <a:cxnLst/>
              <a:rect l="l" t="t" r="r" b="b"/>
              <a:pathLst>
                <a:path w="738" h="738" extrusionOk="0">
                  <a:moveTo>
                    <a:pt x="216" y="738"/>
                  </a:moveTo>
                  <a:lnTo>
                    <a:pt x="0" y="522"/>
                  </a:lnTo>
                  <a:lnTo>
                    <a:pt x="0" y="216"/>
                  </a:lnTo>
                  <a:lnTo>
                    <a:pt x="216" y="0"/>
                  </a:lnTo>
                  <a:lnTo>
                    <a:pt x="522" y="0"/>
                  </a:lnTo>
                  <a:lnTo>
                    <a:pt x="738" y="216"/>
                  </a:lnTo>
                  <a:lnTo>
                    <a:pt x="738" y="522"/>
                  </a:lnTo>
                  <a:lnTo>
                    <a:pt x="522" y="738"/>
                  </a:lnTo>
                  <a:lnTo>
                    <a:pt x="216" y="738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6790306" y="588419"/>
              <a:ext cx="588422" cy="588422"/>
            </a:xfrm>
            <a:custGeom>
              <a:avLst/>
              <a:gdLst/>
              <a:ahLst/>
              <a:cxnLst/>
              <a:rect l="l" t="t" r="r" b="b"/>
              <a:pathLst>
                <a:path w="738" h="738" extrusionOk="0">
                  <a:moveTo>
                    <a:pt x="216" y="738"/>
                  </a:moveTo>
                  <a:lnTo>
                    <a:pt x="0" y="522"/>
                  </a:lnTo>
                  <a:lnTo>
                    <a:pt x="0" y="216"/>
                  </a:lnTo>
                  <a:lnTo>
                    <a:pt x="216" y="0"/>
                  </a:lnTo>
                  <a:lnTo>
                    <a:pt x="522" y="0"/>
                  </a:lnTo>
                  <a:lnTo>
                    <a:pt x="738" y="216"/>
                  </a:lnTo>
                  <a:lnTo>
                    <a:pt x="738" y="522"/>
                  </a:lnTo>
                  <a:lnTo>
                    <a:pt x="522" y="738"/>
                  </a:lnTo>
                  <a:lnTo>
                    <a:pt x="216" y="738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4436612" y="588419"/>
              <a:ext cx="588422" cy="588422"/>
            </a:xfrm>
            <a:custGeom>
              <a:avLst/>
              <a:gdLst/>
              <a:ahLst/>
              <a:cxnLst/>
              <a:rect l="l" t="t" r="r" b="b"/>
              <a:pathLst>
                <a:path w="738" h="738" extrusionOk="0">
                  <a:moveTo>
                    <a:pt x="216" y="738"/>
                  </a:moveTo>
                  <a:lnTo>
                    <a:pt x="0" y="522"/>
                  </a:lnTo>
                  <a:lnTo>
                    <a:pt x="0" y="216"/>
                  </a:lnTo>
                  <a:lnTo>
                    <a:pt x="216" y="0"/>
                  </a:lnTo>
                  <a:lnTo>
                    <a:pt x="522" y="0"/>
                  </a:lnTo>
                  <a:lnTo>
                    <a:pt x="738" y="216"/>
                  </a:lnTo>
                  <a:lnTo>
                    <a:pt x="738" y="522"/>
                  </a:lnTo>
                  <a:lnTo>
                    <a:pt x="522" y="738"/>
                  </a:lnTo>
                  <a:lnTo>
                    <a:pt x="216" y="738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5025037" y="588419"/>
              <a:ext cx="588422" cy="588422"/>
            </a:xfrm>
            <a:custGeom>
              <a:avLst/>
              <a:gdLst/>
              <a:ahLst/>
              <a:cxnLst/>
              <a:rect l="l" t="t" r="r" b="b"/>
              <a:pathLst>
                <a:path w="738" h="738" extrusionOk="0">
                  <a:moveTo>
                    <a:pt x="216" y="738"/>
                  </a:moveTo>
                  <a:lnTo>
                    <a:pt x="0" y="522"/>
                  </a:lnTo>
                  <a:lnTo>
                    <a:pt x="0" y="216"/>
                  </a:lnTo>
                  <a:lnTo>
                    <a:pt x="216" y="0"/>
                  </a:lnTo>
                  <a:lnTo>
                    <a:pt x="522" y="0"/>
                  </a:lnTo>
                  <a:lnTo>
                    <a:pt x="738" y="216"/>
                  </a:lnTo>
                  <a:lnTo>
                    <a:pt x="738" y="522"/>
                  </a:lnTo>
                  <a:lnTo>
                    <a:pt x="522" y="738"/>
                  </a:lnTo>
                  <a:lnTo>
                    <a:pt x="216" y="738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7378729" y="1176836"/>
              <a:ext cx="588422" cy="588422"/>
            </a:xfrm>
            <a:custGeom>
              <a:avLst/>
              <a:gdLst/>
              <a:ahLst/>
              <a:cxnLst/>
              <a:rect l="l" t="t" r="r" b="b"/>
              <a:pathLst>
                <a:path w="738" h="738" extrusionOk="0">
                  <a:moveTo>
                    <a:pt x="216" y="738"/>
                  </a:moveTo>
                  <a:lnTo>
                    <a:pt x="0" y="522"/>
                  </a:lnTo>
                  <a:lnTo>
                    <a:pt x="0" y="216"/>
                  </a:lnTo>
                  <a:lnTo>
                    <a:pt x="216" y="0"/>
                  </a:lnTo>
                  <a:lnTo>
                    <a:pt x="522" y="0"/>
                  </a:lnTo>
                  <a:lnTo>
                    <a:pt x="738" y="216"/>
                  </a:lnTo>
                  <a:lnTo>
                    <a:pt x="738" y="522"/>
                  </a:lnTo>
                  <a:lnTo>
                    <a:pt x="522" y="738"/>
                  </a:lnTo>
                  <a:lnTo>
                    <a:pt x="216" y="738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7967152" y="1176834"/>
              <a:ext cx="588422" cy="588422"/>
            </a:xfrm>
            <a:custGeom>
              <a:avLst/>
              <a:gdLst/>
              <a:ahLst/>
              <a:cxnLst/>
              <a:rect l="l" t="t" r="r" b="b"/>
              <a:pathLst>
                <a:path w="738" h="738" extrusionOk="0">
                  <a:moveTo>
                    <a:pt x="216" y="738"/>
                  </a:moveTo>
                  <a:lnTo>
                    <a:pt x="0" y="522"/>
                  </a:lnTo>
                  <a:lnTo>
                    <a:pt x="0" y="216"/>
                  </a:lnTo>
                  <a:lnTo>
                    <a:pt x="216" y="0"/>
                  </a:lnTo>
                  <a:lnTo>
                    <a:pt x="522" y="0"/>
                  </a:lnTo>
                  <a:lnTo>
                    <a:pt x="738" y="216"/>
                  </a:lnTo>
                  <a:lnTo>
                    <a:pt x="738" y="522"/>
                  </a:lnTo>
                  <a:lnTo>
                    <a:pt x="522" y="738"/>
                  </a:lnTo>
                  <a:lnTo>
                    <a:pt x="216" y="738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8555575" y="1176834"/>
              <a:ext cx="588422" cy="588422"/>
            </a:xfrm>
            <a:custGeom>
              <a:avLst/>
              <a:gdLst/>
              <a:ahLst/>
              <a:cxnLst/>
              <a:rect l="l" t="t" r="r" b="b"/>
              <a:pathLst>
                <a:path w="738" h="738" extrusionOk="0">
                  <a:moveTo>
                    <a:pt x="216" y="738"/>
                  </a:moveTo>
                  <a:lnTo>
                    <a:pt x="0" y="522"/>
                  </a:lnTo>
                  <a:lnTo>
                    <a:pt x="0" y="216"/>
                  </a:lnTo>
                  <a:lnTo>
                    <a:pt x="216" y="0"/>
                  </a:lnTo>
                  <a:lnTo>
                    <a:pt x="522" y="0"/>
                  </a:lnTo>
                  <a:lnTo>
                    <a:pt x="738" y="216"/>
                  </a:lnTo>
                  <a:lnTo>
                    <a:pt x="738" y="522"/>
                  </a:lnTo>
                  <a:lnTo>
                    <a:pt x="522" y="738"/>
                  </a:lnTo>
                  <a:lnTo>
                    <a:pt x="216" y="738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6201881" y="1176834"/>
              <a:ext cx="588422" cy="588422"/>
            </a:xfrm>
            <a:custGeom>
              <a:avLst/>
              <a:gdLst/>
              <a:ahLst/>
              <a:cxnLst/>
              <a:rect l="l" t="t" r="r" b="b"/>
              <a:pathLst>
                <a:path w="738" h="738" extrusionOk="0">
                  <a:moveTo>
                    <a:pt x="216" y="738"/>
                  </a:moveTo>
                  <a:lnTo>
                    <a:pt x="0" y="522"/>
                  </a:lnTo>
                  <a:lnTo>
                    <a:pt x="0" y="216"/>
                  </a:lnTo>
                  <a:lnTo>
                    <a:pt x="216" y="0"/>
                  </a:lnTo>
                  <a:lnTo>
                    <a:pt x="522" y="0"/>
                  </a:lnTo>
                  <a:lnTo>
                    <a:pt x="738" y="216"/>
                  </a:lnTo>
                  <a:lnTo>
                    <a:pt x="738" y="522"/>
                  </a:lnTo>
                  <a:lnTo>
                    <a:pt x="522" y="738"/>
                  </a:lnTo>
                  <a:lnTo>
                    <a:pt x="216" y="738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6790306" y="1176834"/>
              <a:ext cx="588422" cy="588422"/>
            </a:xfrm>
            <a:custGeom>
              <a:avLst/>
              <a:gdLst/>
              <a:ahLst/>
              <a:cxnLst/>
              <a:rect l="l" t="t" r="r" b="b"/>
              <a:pathLst>
                <a:path w="738" h="738" extrusionOk="0">
                  <a:moveTo>
                    <a:pt x="216" y="738"/>
                  </a:moveTo>
                  <a:lnTo>
                    <a:pt x="0" y="522"/>
                  </a:lnTo>
                  <a:lnTo>
                    <a:pt x="0" y="216"/>
                  </a:lnTo>
                  <a:lnTo>
                    <a:pt x="216" y="0"/>
                  </a:lnTo>
                  <a:lnTo>
                    <a:pt x="522" y="0"/>
                  </a:lnTo>
                  <a:lnTo>
                    <a:pt x="738" y="216"/>
                  </a:lnTo>
                  <a:lnTo>
                    <a:pt x="738" y="522"/>
                  </a:lnTo>
                  <a:lnTo>
                    <a:pt x="522" y="738"/>
                  </a:lnTo>
                  <a:lnTo>
                    <a:pt x="216" y="738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8555579" y="1765255"/>
              <a:ext cx="588422" cy="588422"/>
            </a:xfrm>
            <a:custGeom>
              <a:avLst/>
              <a:gdLst/>
              <a:ahLst/>
              <a:cxnLst/>
              <a:rect l="l" t="t" r="r" b="b"/>
              <a:pathLst>
                <a:path w="738" h="738" extrusionOk="0">
                  <a:moveTo>
                    <a:pt x="216" y="738"/>
                  </a:moveTo>
                  <a:lnTo>
                    <a:pt x="0" y="522"/>
                  </a:lnTo>
                  <a:lnTo>
                    <a:pt x="0" y="216"/>
                  </a:lnTo>
                  <a:lnTo>
                    <a:pt x="216" y="0"/>
                  </a:lnTo>
                  <a:lnTo>
                    <a:pt x="522" y="0"/>
                  </a:lnTo>
                  <a:lnTo>
                    <a:pt x="738" y="216"/>
                  </a:lnTo>
                  <a:lnTo>
                    <a:pt x="738" y="522"/>
                  </a:lnTo>
                  <a:lnTo>
                    <a:pt x="522" y="738"/>
                  </a:lnTo>
                  <a:lnTo>
                    <a:pt x="216" y="738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6790308" y="1765253"/>
              <a:ext cx="588422" cy="588422"/>
            </a:xfrm>
            <a:custGeom>
              <a:avLst/>
              <a:gdLst/>
              <a:ahLst/>
              <a:cxnLst/>
              <a:rect l="l" t="t" r="r" b="b"/>
              <a:pathLst>
                <a:path w="738" h="738" extrusionOk="0">
                  <a:moveTo>
                    <a:pt x="216" y="738"/>
                  </a:moveTo>
                  <a:lnTo>
                    <a:pt x="0" y="522"/>
                  </a:lnTo>
                  <a:lnTo>
                    <a:pt x="0" y="216"/>
                  </a:lnTo>
                  <a:lnTo>
                    <a:pt x="216" y="0"/>
                  </a:lnTo>
                  <a:lnTo>
                    <a:pt x="522" y="0"/>
                  </a:lnTo>
                  <a:lnTo>
                    <a:pt x="738" y="216"/>
                  </a:lnTo>
                  <a:lnTo>
                    <a:pt x="738" y="522"/>
                  </a:lnTo>
                  <a:lnTo>
                    <a:pt x="522" y="738"/>
                  </a:lnTo>
                  <a:lnTo>
                    <a:pt x="216" y="738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7378731" y="1765251"/>
              <a:ext cx="588422" cy="588422"/>
            </a:xfrm>
            <a:custGeom>
              <a:avLst/>
              <a:gdLst/>
              <a:ahLst/>
              <a:cxnLst/>
              <a:rect l="l" t="t" r="r" b="b"/>
              <a:pathLst>
                <a:path w="738" h="738" extrusionOk="0">
                  <a:moveTo>
                    <a:pt x="216" y="738"/>
                  </a:moveTo>
                  <a:lnTo>
                    <a:pt x="0" y="522"/>
                  </a:lnTo>
                  <a:lnTo>
                    <a:pt x="0" y="216"/>
                  </a:lnTo>
                  <a:lnTo>
                    <a:pt x="216" y="0"/>
                  </a:lnTo>
                  <a:lnTo>
                    <a:pt x="522" y="0"/>
                  </a:lnTo>
                  <a:lnTo>
                    <a:pt x="738" y="216"/>
                  </a:lnTo>
                  <a:lnTo>
                    <a:pt x="738" y="522"/>
                  </a:lnTo>
                  <a:lnTo>
                    <a:pt x="522" y="738"/>
                  </a:lnTo>
                  <a:lnTo>
                    <a:pt x="216" y="738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7967154" y="1765251"/>
              <a:ext cx="588422" cy="588422"/>
            </a:xfrm>
            <a:custGeom>
              <a:avLst/>
              <a:gdLst/>
              <a:ahLst/>
              <a:cxnLst/>
              <a:rect l="l" t="t" r="r" b="b"/>
              <a:pathLst>
                <a:path w="738" h="738" extrusionOk="0">
                  <a:moveTo>
                    <a:pt x="216" y="738"/>
                  </a:moveTo>
                  <a:lnTo>
                    <a:pt x="0" y="522"/>
                  </a:lnTo>
                  <a:lnTo>
                    <a:pt x="0" y="216"/>
                  </a:lnTo>
                  <a:lnTo>
                    <a:pt x="216" y="0"/>
                  </a:lnTo>
                  <a:lnTo>
                    <a:pt x="522" y="0"/>
                  </a:lnTo>
                  <a:lnTo>
                    <a:pt x="738" y="216"/>
                  </a:lnTo>
                  <a:lnTo>
                    <a:pt x="738" y="522"/>
                  </a:lnTo>
                  <a:lnTo>
                    <a:pt x="522" y="738"/>
                  </a:lnTo>
                  <a:lnTo>
                    <a:pt x="216" y="738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5613460" y="1765251"/>
              <a:ext cx="588422" cy="588422"/>
            </a:xfrm>
            <a:custGeom>
              <a:avLst/>
              <a:gdLst/>
              <a:ahLst/>
              <a:cxnLst/>
              <a:rect l="l" t="t" r="r" b="b"/>
              <a:pathLst>
                <a:path w="738" h="738" extrusionOk="0">
                  <a:moveTo>
                    <a:pt x="216" y="738"/>
                  </a:moveTo>
                  <a:lnTo>
                    <a:pt x="0" y="522"/>
                  </a:lnTo>
                  <a:lnTo>
                    <a:pt x="0" y="216"/>
                  </a:lnTo>
                  <a:lnTo>
                    <a:pt x="216" y="0"/>
                  </a:lnTo>
                  <a:lnTo>
                    <a:pt x="522" y="0"/>
                  </a:lnTo>
                  <a:lnTo>
                    <a:pt x="738" y="216"/>
                  </a:lnTo>
                  <a:lnTo>
                    <a:pt x="738" y="522"/>
                  </a:lnTo>
                  <a:lnTo>
                    <a:pt x="522" y="738"/>
                  </a:lnTo>
                  <a:lnTo>
                    <a:pt x="216" y="738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6201885" y="1765251"/>
              <a:ext cx="588422" cy="588422"/>
            </a:xfrm>
            <a:custGeom>
              <a:avLst/>
              <a:gdLst/>
              <a:ahLst/>
              <a:cxnLst/>
              <a:rect l="l" t="t" r="r" b="b"/>
              <a:pathLst>
                <a:path w="738" h="738" extrusionOk="0">
                  <a:moveTo>
                    <a:pt x="216" y="738"/>
                  </a:moveTo>
                  <a:lnTo>
                    <a:pt x="0" y="522"/>
                  </a:lnTo>
                  <a:lnTo>
                    <a:pt x="0" y="216"/>
                  </a:lnTo>
                  <a:lnTo>
                    <a:pt x="216" y="0"/>
                  </a:lnTo>
                  <a:lnTo>
                    <a:pt x="522" y="0"/>
                  </a:lnTo>
                  <a:lnTo>
                    <a:pt x="738" y="216"/>
                  </a:lnTo>
                  <a:lnTo>
                    <a:pt x="738" y="522"/>
                  </a:lnTo>
                  <a:lnTo>
                    <a:pt x="522" y="738"/>
                  </a:lnTo>
                  <a:lnTo>
                    <a:pt x="216" y="738"/>
                  </a:lnTo>
                  <a:close/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" name="Google Shape;116;p14"/>
          <p:cNvSpPr txBox="1">
            <a:spLocks noGrp="1"/>
          </p:cNvSpPr>
          <p:nvPr>
            <p:ph type="dt" idx="10"/>
          </p:nvPr>
        </p:nvSpPr>
        <p:spPr>
          <a:xfrm>
            <a:off x="628650" y="47672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ftr" idx="11"/>
          </p:nvPr>
        </p:nvSpPr>
        <p:spPr>
          <a:xfrm>
            <a:off x="3028950" y="4767267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ldNum" idx="12"/>
          </p:nvPr>
        </p:nvSpPr>
        <p:spPr>
          <a:xfrm>
            <a:off x="6457950" y="47672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/>
          </a:p>
        </p:txBody>
      </p:sp>
      <p:pic>
        <p:nvPicPr>
          <p:cNvPr id="119" name="Google Shape;11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77864" y="4420637"/>
            <a:ext cx="353147" cy="55535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4"/>
          <p:cNvSpPr txBox="1">
            <a:spLocks noGrp="1"/>
          </p:cNvSpPr>
          <p:nvPr>
            <p:ph type="title"/>
          </p:nvPr>
        </p:nvSpPr>
        <p:spPr>
          <a:xfrm>
            <a:off x="628650" y="595097"/>
            <a:ext cx="78867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body" idx="1"/>
          </p:nvPr>
        </p:nvSpPr>
        <p:spPr>
          <a:xfrm>
            <a:off x="543000" y="1254525"/>
            <a:ext cx="8058000" cy="31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rtl="0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●"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861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75"/>
              <a:buFont typeface="Arial"/>
              <a:buChar char="○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■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003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●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003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○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003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■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003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●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003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○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0037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25"/>
              <a:buFont typeface="Arial"/>
              <a:buChar char="■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github.com/multifacet/0sim-workspac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github.com/multifacet/0sim-workspac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3200" dirty="0"/>
              <a:t>sim: Preparing the System Software for a World with Terabyte-scale Memories</a:t>
            </a:r>
            <a:endParaRPr sz="3200" dirty="0"/>
          </a:p>
        </p:txBody>
      </p:sp>
      <p:sp>
        <p:nvSpPr>
          <p:cNvPr id="127" name="Google Shape;127;p15"/>
          <p:cNvSpPr txBox="1">
            <a:spLocks noGrp="1"/>
          </p:cNvSpPr>
          <p:nvPr>
            <p:ph type="subTitle" idx="1"/>
          </p:nvPr>
        </p:nvSpPr>
        <p:spPr>
          <a:xfrm>
            <a:off x="311700" y="3218592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Mark Mansi</a:t>
            </a:r>
            <a:r>
              <a:rPr lang="en" sz="2400" dirty="0"/>
              <a:t>    Michael M </a:t>
            </a:r>
            <a:r>
              <a:rPr lang="en" sz="2400" dirty="0" smtClean="0"/>
              <a:t>Swift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University of Wisconsin - Madison</a:t>
            </a:r>
            <a:endParaRPr sz="2400" dirty="0"/>
          </a:p>
        </p:txBody>
      </p:sp>
      <p:pic>
        <p:nvPicPr>
          <p:cNvPr id="129" name="Google Shape;129;p1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500" y="4395101"/>
            <a:ext cx="3078424" cy="43977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67"/>
          <a:stretch/>
        </p:blipFill>
        <p:spPr>
          <a:xfrm>
            <a:off x="1298864" y="4207864"/>
            <a:ext cx="2784763" cy="7101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2" r="21861"/>
          <a:stretch/>
        </p:blipFill>
        <p:spPr>
          <a:xfrm>
            <a:off x="5132439" y="1895935"/>
            <a:ext cx="1071716" cy="13717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" t="12317" r="-1039" b="19292"/>
          <a:stretch/>
        </p:blipFill>
        <p:spPr>
          <a:xfrm>
            <a:off x="2824052" y="1895935"/>
            <a:ext cx="1105988" cy="134470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856897" y="92550"/>
            <a:ext cx="1068987" cy="769465"/>
            <a:chOff x="7545170" y="2345240"/>
            <a:chExt cx="1068987" cy="76946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5170" y="2345240"/>
              <a:ext cx="756466" cy="7525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7691" y="2362205"/>
              <a:ext cx="756466" cy="7525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6582" y="3294950"/>
            <a:ext cx="3429000" cy="6300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06582" y="1674815"/>
            <a:ext cx="1662545" cy="688877"/>
          </a:xfrm>
          <a:prstGeom prst="rect">
            <a:avLst/>
          </a:prstGeom>
          <a:solidFill>
            <a:srgbClr val="F4CCCC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4CCCC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4062631" cy="3416400"/>
          </a:xfrm>
        </p:spPr>
        <p:txBody>
          <a:bodyPr/>
          <a:lstStyle/>
          <a:p>
            <a:pPr marL="0" lvl="0" indent="0">
              <a:buNone/>
            </a:pPr>
            <a:r>
              <a:rPr lang="en-US" dirty="0">
                <a:solidFill>
                  <a:schemeClr val="dk1"/>
                </a:solidFill>
              </a:rPr>
              <a:t>Option 1: Store on </a:t>
            </a:r>
            <a:r>
              <a:rPr lang="en-US" dirty="0" smtClean="0">
                <a:solidFill>
                  <a:schemeClr val="dk1"/>
                </a:solidFill>
              </a:rPr>
              <a:t>disk</a:t>
            </a:r>
            <a:endParaRPr lang="en-US" dirty="0">
              <a:solidFill>
                <a:schemeClr val="dk1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>
              <a:buNone/>
            </a:pPr>
            <a:r>
              <a:rPr lang="en-US" dirty="0">
                <a:solidFill>
                  <a:schemeClr val="dk1"/>
                </a:solidFill>
              </a:rPr>
              <a:t>	</a:t>
            </a:r>
            <a:r>
              <a:rPr lang="en-US" dirty="0">
                <a:solidFill>
                  <a:srgbClr val="C00000"/>
                </a:solidFill>
              </a:rPr>
              <a:t>Too </a:t>
            </a:r>
            <a:r>
              <a:rPr lang="en-US" dirty="0" smtClean="0">
                <a:solidFill>
                  <a:srgbClr val="C00000"/>
                </a:solidFill>
              </a:rPr>
              <a:t>slow</a:t>
            </a:r>
            <a:endParaRPr lang="en-US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endParaRPr lang="en-US" dirty="0" smtClean="0">
              <a:solidFill>
                <a:schemeClr val="dk1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>
              <a:buNone/>
            </a:pPr>
            <a:r>
              <a:rPr lang="en-US" dirty="0" smtClean="0">
                <a:solidFill>
                  <a:schemeClr val="dk1"/>
                </a:solidFill>
              </a:rPr>
              <a:t>Option </a:t>
            </a:r>
            <a:r>
              <a:rPr lang="en-US" dirty="0">
                <a:solidFill>
                  <a:schemeClr val="dk1"/>
                </a:solidFill>
              </a:rPr>
              <a:t>2: Memory </a:t>
            </a:r>
            <a:r>
              <a:rPr lang="en-US" dirty="0" smtClean="0">
                <a:solidFill>
                  <a:schemeClr val="dk1"/>
                </a:solidFill>
              </a:rPr>
              <a:t>compression</a:t>
            </a:r>
            <a:endParaRPr lang="en-US" dirty="0">
              <a:solidFill>
                <a:schemeClr val="dk1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>
              <a:buNone/>
            </a:pPr>
            <a:r>
              <a:rPr lang="en-US" dirty="0" smtClean="0">
                <a:solidFill>
                  <a:schemeClr val="accent2">
                    <a:lumMod val="10000"/>
                  </a:schemeClr>
                </a:solidFill>
              </a:rPr>
              <a:t>	Not </a:t>
            </a:r>
            <a:r>
              <a:rPr lang="en-US" dirty="0">
                <a:solidFill>
                  <a:schemeClr val="accent2">
                    <a:lumMod val="10000"/>
                  </a:schemeClr>
                </a:solidFill>
              </a:rPr>
              <a:t>compressible enough</a:t>
            </a:r>
            <a:r>
              <a:rPr lang="en-US" dirty="0" smtClean="0">
                <a:solidFill>
                  <a:schemeClr val="accent2">
                    <a:lumMod val="10000"/>
                  </a:schemeClr>
                </a:solidFill>
              </a:rPr>
              <a:t>?</a:t>
            </a:r>
            <a:endParaRPr lang="en-US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11126" name="Google Shape;11126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dirty="0"/>
              <a:t>sim Design: Scaling Simulation</a:t>
            </a:r>
            <a:endParaRPr dirty="0"/>
          </a:p>
        </p:txBody>
      </p:sp>
      <p:sp>
        <p:nvSpPr>
          <p:cNvPr id="11125" name="Google Shape;11125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1127" name="Google Shape;11127;p36"/>
          <p:cNvSpPr/>
          <p:nvPr/>
        </p:nvSpPr>
        <p:spPr>
          <a:xfrm>
            <a:off x="4698725" y="1111300"/>
            <a:ext cx="3899400" cy="2310300"/>
          </a:xfrm>
          <a:prstGeom prst="roundRect">
            <a:avLst>
              <a:gd name="adj" fmla="val 0"/>
            </a:avLst>
          </a:prstGeom>
          <a:solidFill>
            <a:srgbClr val="F4CCCC"/>
          </a:solidFill>
          <a:ln w="2857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Simulation</a:t>
            </a:r>
            <a:endParaRPr/>
          </a:p>
        </p:txBody>
      </p:sp>
      <p:sp>
        <p:nvSpPr>
          <p:cNvPr id="11128" name="Google Shape;11128;p36"/>
          <p:cNvSpPr/>
          <p:nvPr/>
        </p:nvSpPr>
        <p:spPr>
          <a:xfrm>
            <a:off x="5647725" y="3772625"/>
            <a:ext cx="1345200" cy="731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/>
              <a:t>sim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129" name="Google Shape;11129;p36"/>
          <p:cNvCxnSpPr/>
          <p:nvPr/>
        </p:nvCxnSpPr>
        <p:spPr>
          <a:xfrm>
            <a:off x="4718088" y="3431375"/>
            <a:ext cx="1121689" cy="600704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1131" name="Google Shape;11131;p36"/>
          <p:cNvCxnSpPr/>
          <p:nvPr/>
        </p:nvCxnSpPr>
        <p:spPr>
          <a:xfrm flipV="1">
            <a:off x="6263886" y="3421775"/>
            <a:ext cx="2363502" cy="610304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1132" name="Google Shape;11132;p36"/>
          <p:cNvSpPr txBox="1"/>
          <p:nvPr/>
        </p:nvSpPr>
        <p:spPr>
          <a:xfrm>
            <a:off x="6437167" y="4096569"/>
            <a:ext cx="6045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KVM</a:t>
            </a:r>
            <a:endParaRPr/>
          </a:p>
        </p:txBody>
      </p:sp>
      <p:grpSp>
        <p:nvGrpSpPr>
          <p:cNvPr id="11133" name="Google Shape;11133;p36"/>
          <p:cNvGrpSpPr/>
          <p:nvPr/>
        </p:nvGrpSpPr>
        <p:grpSpPr>
          <a:xfrm>
            <a:off x="5147089" y="1563727"/>
            <a:ext cx="1363148" cy="799976"/>
            <a:chOff x="4842289" y="1716127"/>
            <a:chExt cx="1363148" cy="799976"/>
          </a:xfrm>
        </p:grpSpPr>
        <p:grpSp>
          <p:nvGrpSpPr>
            <p:cNvPr id="11134" name="Google Shape;11134;p36"/>
            <p:cNvGrpSpPr/>
            <p:nvPr/>
          </p:nvGrpSpPr>
          <p:grpSpPr>
            <a:xfrm>
              <a:off x="4842289" y="1716127"/>
              <a:ext cx="1363148" cy="799976"/>
              <a:chOff x="2160500" y="2232200"/>
              <a:chExt cx="2418215" cy="1821025"/>
            </a:xfrm>
          </p:grpSpPr>
          <p:sp>
            <p:nvSpPr>
              <p:cNvPr id="11135" name="Google Shape;11135;p36"/>
              <p:cNvSpPr/>
              <p:nvPr/>
            </p:nvSpPr>
            <p:spPr>
              <a:xfrm>
                <a:off x="2160500" y="2232200"/>
                <a:ext cx="1027800" cy="18210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6" name="Google Shape;11136;p36"/>
              <p:cNvSpPr/>
              <p:nvPr/>
            </p:nvSpPr>
            <p:spPr>
              <a:xfrm>
                <a:off x="2277525" y="2348125"/>
                <a:ext cx="824400" cy="2739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/>
                  <a:t>bar</a:t>
                </a:r>
                <a:endParaRPr sz="900"/>
              </a:p>
            </p:txBody>
          </p:sp>
          <p:sp>
            <p:nvSpPr>
              <p:cNvPr id="11137" name="Google Shape;11137;p36"/>
              <p:cNvSpPr/>
              <p:nvPr/>
            </p:nvSpPr>
            <p:spPr>
              <a:xfrm>
                <a:off x="3406915" y="2348125"/>
                <a:ext cx="1171800" cy="791100"/>
              </a:xfrm>
              <a:prstGeom prst="rect">
                <a:avLst/>
              </a:prstGeom>
              <a:solidFill>
                <a:srgbClr val="C9DAF8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 dirty="0" smtClean="0">
                    <a:solidFill>
                      <a:schemeClr val="dk2"/>
                    </a:solidFill>
                  </a:rPr>
                  <a:t>XXXXXXXXXXXX</a:t>
                </a:r>
                <a:endParaRPr sz="900" dirty="0">
                  <a:solidFill>
                    <a:schemeClr val="dk2"/>
                  </a:solidFill>
                </a:endParaRPr>
              </a:p>
            </p:txBody>
          </p:sp>
          <p:cxnSp>
            <p:nvCxnSpPr>
              <p:cNvPr id="11138" name="Google Shape;11138;p36"/>
              <p:cNvCxnSpPr>
                <a:stCxn id="11136" idx="3"/>
              </p:cNvCxnSpPr>
              <p:nvPr/>
            </p:nvCxnSpPr>
            <p:spPr>
              <a:xfrm rot="10800000" flipH="1">
                <a:off x="3101925" y="2377075"/>
                <a:ext cx="287400" cy="10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11139" name="Google Shape;11139;p36"/>
              <p:cNvSpPr/>
              <p:nvPr/>
            </p:nvSpPr>
            <p:spPr>
              <a:xfrm>
                <a:off x="2277525" y="2805125"/>
                <a:ext cx="824400" cy="2739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/>
                  <a:t>baz</a:t>
                </a:r>
                <a:endParaRPr sz="900"/>
              </a:p>
            </p:txBody>
          </p:sp>
          <p:sp>
            <p:nvSpPr>
              <p:cNvPr id="11140" name="Google Shape;11140;p36"/>
              <p:cNvSpPr/>
              <p:nvPr/>
            </p:nvSpPr>
            <p:spPr>
              <a:xfrm>
                <a:off x="3404969" y="3262125"/>
                <a:ext cx="1171800" cy="791100"/>
              </a:xfrm>
              <a:prstGeom prst="rect">
                <a:avLst/>
              </a:prstGeom>
              <a:solidFill>
                <a:srgbClr val="C9DAF8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 dirty="0" smtClean="0">
                    <a:solidFill>
                      <a:schemeClr val="dk2"/>
                    </a:solidFill>
                  </a:rPr>
                  <a:t>XXXXXXXXXXXX</a:t>
                </a:r>
                <a:endParaRPr sz="900" dirty="0">
                  <a:solidFill>
                    <a:schemeClr val="dk2"/>
                  </a:solidFill>
                </a:endParaRPr>
              </a:p>
            </p:txBody>
          </p:sp>
          <p:cxnSp>
            <p:nvCxnSpPr>
              <p:cNvPr id="11141" name="Google Shape;11141;p36"/>
              <p:cNvCxnSpPr>
                <a:stCxn id="11139" idx="3"/>
              </p:cNvCxnSpPr>
              <p:nvPr/>
            </p:nvCxnSpPr>
            <p:spPr>
              <a:xfrm>
                <a:off x="3101925" y="2942075"/>
                <a:ext cx="309300" cy="312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pic>
          <p:nvPicPr>
            <p:cNvPr id="11142" name="Google Shape;11142;p36"/>
            <p:cNvPicPr preferRelativeResize="0"/>
            <p:nvPr/>
          </p:nvPicPr>
          <p:blipFill rotWithShape="1">
            <a:blip r:embed="rId3">
              <a:alphaModFix/>
            </a:blip>
            <a:srcRect r="71432"/>
            <a:stretch/>
          </p:blipFill>
          <p:spPr>
            <a:xfrm>
              <a:off x="4991225" y="2186450"/>
              <a:ext cx="273000" cy="2356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43" name="Google Shape;11143;p36"/>
          <p:cNvSpPr/>
          <p:nvPr/>
        </p:nvSpPr>
        <p:spPr>
          <a:xfrm>
            <a:off x="5449350" y="2505350"/>
            <a:ext cx="814536" cy="645516"/>
          </a:xfrm>
          <a:prstGeom prst="flowChartMultidocumen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01010010010100101011</a:t>
            </a:r>
            <a:endParaRPr sz="1000"/>
          </a:p>
        </p:txBody>
      </p:sp>
      <p:pic>
        <p:nvPicPr>
          <p:cNvPr id="11144" name="Google Shape;1114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1738" y="2571753"/>
            <a:ext cx="334550" cy="3936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45" name="Google Shape;11145;p36"/>
          <p:cNvSpPr txBox="1"/>
          <p:nvPr/>
        </p:nvSpPr>
        <p:spPr>
          <a:xfrm>
            <a:off x="6905825" y="1762063"/>
            <a:ext cx="14331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Workload</a:t>
            </a:r>
            <a:endParaRPr/>
          </a:p>
        </p:txBody>
      </p:sp>
      <p:sp>
        <p:nvSpPr>
          <p:cNvPr id="11146" name="Google Shape;11146;p36"/>
          <p:cNvSpPr txBox="1"/>
          <p:nvPr/>
        </p:nvSpPr>
        <p:spPr>
          <a:xfrm>
            <a:off x="6905825" y="2439525"/>
            <a:ext cx="16923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Unmodified System Software</a:t>
            </a:r>
            <a:endParaRPr/>
          </a:p>
        </p:txBody>
      </p:sp>
      <p:sp>
        <p:nvSpPr>
          <p:cNvPr id="11148" name="Google Shape;11148;p36"/>
          <p:cNvSpPr/>
          <p:nvPr/>
        </p:nvSpPr>
        <p:spPr>
          <a:xfrm rot="5400000">
            <a:off x="5835225" y="2401113"/>
            <a:ext cx="127500" cy="1594500"/>
          </a:xfrm>
          <a:prstGeom prst="rightBrace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/>
        </p:nvGrpSpPr>
        <p:grpSpPr>
          <a:xfrm>
            <a:off x="5737461" y="3892974"/>
            <a:ext cx="893971" cy="572700"/>
            <a:chOff x="5779025" y="4007275"/>
            <a:chExt cx="893971" cy="572700"/>
          </a:xfrm>
        </p:grpSpPr>
        <p:pic>
          <p:nvPicPr>
            <p:cNvPr id="11150" name="Google Shape;11150;p3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779025" y="4007275"/>
              <a:ext cx="893971" cy="572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51" name="Google Shape;11151;p36"/>
            <p:cNvSpPr/>
            <p:nvPr/>
          </p:nvSpPr>
          <p:spPr>
            <a:xfrm>
              <a:off x="5898158" y="4135989"/>
              <a:ext cx="264600" cy="157500"/>
            </a:xfrm>
            <a:prstGeom prst="rect">
              <a:avLst/>
            </a:prstGeom>
            <a:solidFill>
              <a:srgbClr val="F4CCCC"/>
            </a:solidFill>
            <a:ln w="9525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 dirty="0"/>
                <a:t>101010</a:t>
              </a:r>
              <a:endParaRPr sz="600" dirty="0"/>
            </a:p>
          </p:txBody>
        </p:sp>
      </p:grpSp>
      <p:sp>
        <p:nvSpPr>
          <p:cNvPr id="34" name="Google Shape;11118;p35"/>
          <p:cNvSpPr/>
          <p:nvPr/>
        </p:nvSpPr>
        <p:spPr>
          <a:xfrm>
            <a:off x="5801900" y="3883460"/>
            <a:ext cx="485775" cy="595325"/>
          </a:xfrm>
          <a:prstGeom prst="flowChartMagneticDisk">
            <a:avLst/>
          </a:prstGeom>
          <a:solidFill>
            <a:srgbClr val="F4CCCC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/>
              <a:t>010101101010101010100010010</a:t>
            </a:r>
            <a:endParaRPr sz="700" dirty="0"/>
          </a:p>
        </p:txBody>
      </p:sp>
      <p:pic>
        <p:nvPicPr>
          <p:cNvPr id="32" name="Picture 31" descr="Free vector graphic: Smiley, Emoticon, Happy, Face, Icon ...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15" y="1762063"/>
            <a:ext cx="524840" cy="524840"/>
          </a:xfrm>
          <a:prstGeom prst="rect">
            <a:avLst/>
          </a:prstGeom>
        </p:spPr>
      </p:pic>
      <p:pic>
        <p:nvPicPr>
          <p:cNvPr id="6" name="Picture 5" descr="File:Noto Emoji Oreo 1f914.svg - Wikimedia Common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15" y="3353740"/>
            <a:ext cx="480282" cy="480282"/>
          </a:xfrm>
          <a:prstGeom prst="rect">
            <a:avLst/>
          </a:prstGeom>
        </p:spPr>
      </p:pic>
      <p:cxnSp>
        <p:nvCxnSpPr>
          <p:cNvPr id="11147" name="Google Shape;11147;p36"/>
          <p:cNvCxnSpPr/>
          <p:nvPr/>
        </p:nvCxnSpPr>
        <p:spPr>
          <a:xfrm>
            <a:off x="5902988" y="3294950"/>
            <a:ext cx="127500" cy="7443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uiExpand="1" build="p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dirty="0"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dirty="0"/>
              <a:t>sim Design: Scaling Simulation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5" name="Picture 4" descr="File:Noto Emoji Oreo 1f914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649" y="1155887"/>
            <a:ext cx="480282" cy="480282"/>
          </a:xfrm>
          <a:prstGeom prst="rect">
            <a:avLst/>
          </a:prstGeom>
        </p:spPr>
      </p:pic>
      <p:pic>
        <p:nvPicPr>
          <p:cNvPr id="6" name="Picture 5" descr="Idea Inspiration Invent · Free vector graphic o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451" y="870291"/>
            <a:ext cx="358020" cy="4364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67471" y="1211362"/>
            <a:ext cx="5301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Observation: the actual bytes often don’t matter…</a:t>
            </a:r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9" name="Google Shape;11133;p36"/>
          <p:cNvGrpSpPr/>
          <p:nvPr/>
        </p:nvGrpSpPr>
        <p:grpSpPr>
          <a:xfrm>
            <a:off x="1967471" y="2340438"/>
            <a:ext cx="1761922" cy="1034000"/>
            <a:chOff x="4842289" y="1716127"/>
            <a:chExt cx="1363148" cy="799976"/>
          </a:xfrm>
        </p:grpSpPr>
        <p:grpSp>
          <p:nvGrpSpPr>
            <p:cNvPr id="10" name="Google Shape;11134;p36"/>
            <p:cNvGrpSpPr/>
            <p:nvPr/>
          </p:nvGrpSpPr>
          <p:grpSpPr>
            <a:xfrm>
              <a:off x="4842289" y="1716127"/>
              <a:ext cx="1363148" cy="799976"/>
              <a:chOff x="2160500" y="2232200"/>
              <a:chExt cx="2418215" cy="1821025"/>
            </a:xfrm>
          </p:grpSpPr>
          <p:sp>
            <p:nvSpPr>
              <p:cNvPr id="12" name="Google Shape;11135;p36"/>
              <p:cNvSpPr/>
              <p:nvPr/>
            </p:nvSpPr>
            <p:spPr>
              <a:xfrm>
                <a:off x="2160500" y="2232200"/>
                <a:ext cx="1027800" cy="18210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1136;p36"/>
              <p:cNvSpPr/>
              <p:nvPr/>
            </p:nvSpPr>
            <p:spPr>
              <a:xfrm>
                <a:off x="2277525" y="2348125"/>
                <a:ext cx="824400" cy="2739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/>
                  <a:t>bar</a:t>
                </a:r>
                <a:endParaRPr sz="900"/>
              </a:p>
            </p:txBody>
          </p:sp>
          <p:sp>
            <p:nvSpPr>
              <p:cNvPr id="14" name="Google Shape;11137;p36"/>
              <p:cNvSpPr/>
              <p:nvPr/>
            </p:nvSpPr>
            <p:spPr>
              <a:xfrm>
                <a:off x="3406915" y="2348125"/>
                <a:ext cx="1171800" cy="791100"/>
              </a:xfrm>
              <a:prstGeom prst="rect">
                <a:avLst/>
              </a:prstGeom>
              <a:solidFill>
                <a:srgbClr val="C9DAF8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 dirty="0" smtClean="0">
                    <a:solidFill>
                      <a:schemeClr val="dk2"/>
                    </a:solidFill>
                  </a:rPr>
                  <a:t>XXXXXXXXXXXXXXXXXXXXXXXX</a:t>
                </a:r>
                <a:endParaRPr sz="900" dirty="0">
                  <a:solidFill>
                    <a:schemeClr val="dk2"/>
                  </a:solidFill>
                </a:endParaRPr>
              </a:p>
            </p:txBody>
          </p:sp>
          <p:cxnSp>
            <p:nvCxnSpPr>
              <p:cNvPr id="15" name="Google Shape;11138;p36"/>
              <p:cNvCxnSpPr>
                <a:stCxn id="13" idx="3"/>
              </p:cNvCxnSpPr>
              <p:nvPr/>
            </p:nvCxnSpPr>
            <p:spPr>
              <a:xfrm rot="10800000" flipH="1">
                <a:off x="3101925" y="2377075"/>
                <a:ext cx="287400" cy="10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16" name="Google Shape;11139;p36"/>
              <p:cNvSpPr/>
              <p:nvPr/>
            </p:nvSpPr>
            <p:spPr>
              <a:xfrm>
                <a:off x="2277525" y="2805125"/>
                <a:ext cx="824400" cy="2739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/>
                  <a:t>baz</a:t>
                </a:r>
                <a:endParaRPr sz="900"/>
              </a:p>
            </p:txBody>
          </p:sp>
          <p:sp>
            <p:nvSpPr>
              <p:cNvPr id="17" name="Google Shape;11140;p36"/>
              <p:cNvSpPr/>
              <p:nvPr/>
            </p:nvSpPr>
            <p:spPr>
              <a:xfrm>
                <a:off x="3404969" y="3262125"/>
                <a:ext cx="1171800" cy="791100"/>
              </a:xfrm>
              <a:prstGeom prst="rect">
                <a:avLst/>
              </a:prstGeom>
              <a:solidFill>
                <a:srgbClr val="C9DAF8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 dirty="0" smtClean="0">
                    <a:solidFill>
                      <a:schemeClr val="dk2"/>
                    </a:solidFill>
                  </a:rPr>
                  <a:t>XXXXXXXXXXXXXXXXXXXXXXXX</a:t>
                </a:r>
                <a:endParaRPr sz="900" dirty="0">
                  <a:solidFill>
                    <a:schemeClr val="dk2"/>
                  </a:solidFill>
                </a:endParaRPr>
              </a:p>
            </p:txBody>
          </p:sp>
          <p:cxnSp>
            <p:nvCxnSpPr>
              <p:cNvPr id="18" name="Google Shape;11141;p36"/>
              <p:cNvCxnSpPr>
                <a:stCxn id="16" idx="3"/>
              </p:cNvCxnSpPr>
              <p:nvPr/>
            </p:nvCxnSpPr>
            <p:spPr>
              <a:xfrm>
                <a:off x="3101925" y="2942075"/>
                <a:ext cx="309300" cy="312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pic>
          <p:nvPicPr>
            <p:cNvPr id="11" name="Google Shape;11142;p36"/>
            <p:cNvPicPr preferRelativeResize="0"/>
            <p:nvPr/>
          </p:nvPicPr>
          <p:blipFill rotWithShape="1">
            <a:blip r:embed="rId4">
              <a:alphaModFix/>
            </a:blip>
            <a:srcRect r="71432"/>
            <a:stretch/>
          </p:blipFill>
          <p:spPr>
            <a:xfrm>
              <a:off x="4991225" y="2186450"/>
              <a:ext cx="273000" cy="235601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820545"/>
              </p:ext>
            </p:extLst>
          </p:nvPr>
        </p:nvGraphicFramePr>
        <p:xfrm>
          <a:off x="5445417" y="2291093"/>
          <a:ext cx="833120" cy="121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73863498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519323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9624711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17813774"/>
                    </a:ext>
                  </a:extLst>
                </a:gridCol>
              </a:tblGrid>
              <a:tr h="1356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6700713"/>
                  </a:ext>
                </a:extLst>
              </a:tr>
              <a:tr h="1356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0447279"/>
                  </a:ext>
                </a:extLst>
              </a:tr>
              <a:tr h="1356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813442"/>
                  </a:ext>
                </a:extLst>
              </a:tr>
              <a:tr h="1356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6991630"/>
                  </a:ext>
                </a:extLst>
              </a:tr>
            </a:tbl>
          </a:graphicData>
        </a:graphic>
      </p:graphicFrame>
      <p:sp>
        <p:nvSpPr>
          <p:cNvPr id="23" name="Double Bracket 22"/>
          <p:cNvSpPr/>
          <p:nvPr/>
        </p:nvSpPr>
        <p:spPr>
          <a:xfrm>
            <a:off x="5403276" y="2291093"/>
            <a:ext cx="875261" cy="1219200"/>
          </a:xfrm>
          <a:prstGeom prst="bracketPair">
            <a:avLst>
              <a:gd name="adj" fmla="val 402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212077" y="187043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KV Store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68810" y="1881423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Matrix Multiplication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60958" y="3958936"/>
            <a:ext cx="22220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tx1"/>
                </a:solidFill>
              </a:rPr>
              <a:t>Data Oblivious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Different data,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Same </a:t>
            </a:r>
            <a:r>
              <a:rPr lang="en-US" sz="2000" dirty="0">
                <a:solidFill>
                  <a:schemeClr val="tx1"/>
                </a:solidFill>
              </a:rPr>
              <a:t>c</a:t>
            </a:r>
            <a:r>
              <a:rPr lang="en-US" sz="2000" dirty="0" smtClean="0">
                <a:solidFill>
                  <a:schemeClr val="tx1"/>
                </a:solidFill>
              </a:rPr>
              <a:t>ontrol flow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0" name="Double Bracket 29"/>
          <p:cNvSpPr/>
          <p:nvPr/>
        </p:nvSpPr>
        <p:spPr>
          <a:xfrm>
            <a:off x="6646741" y="2289051"/>
            <a:ext cx="875261" cy="1219200"/>
          </a:xfrm>
          <a:prstGeom prst="bracketPair">
            <a:avLst>
              <a:gd name="adj" fmla="val 402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203366"/>
              </p:ext>
            </p:extLst>
          </p:nvPr>
        </p:nvGraphicFramePr>
        <p:xfrm>
          <a:off x="6667811" y="2310147"/>
          <a:ext cx="833120" cy="121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73863498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519323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9624711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17813774"/>
                    </a:ext>
                  </a:extLst>
                </a:gridCol>
              </a:tblGrid>
              <a:tr h="1356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6700713"/>
                  </a:ext>
                </a:extLst>
              </a:tr>
              <a:tr h="1356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0447279"/>
                  </a:ext>
                </a:extLst>
              </a:tr>
              <a:tr h="1356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813442"/>
                  </a:ext>
                </a:extLst>
              </a:tr>
              <a:tr h="1356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6991630"/>
                  </a:ext>
                </a:extLst>
              </a:tr>
            </a:tbl>
          </a:graphicData>
        </a:graphic>
      </p:graphicFrame>
      <p:sp>
        <p:nvSpPr>
          <p:cNvPr id="32" name="Multiply 31"/>
          <p:cNvSpPr/>
          <p:nvPr/>
        </p:nvSpPr>
        <p:spPr>
          <a:xfrm>
            <a:off x="6278537" y="2665752"/>
            <a:ext cx="389274" cy="484088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0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9" grpId="0"/>
      <p:bldP spid="30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11266;p42"/>
          <p:cNvSpPr/>
          <p:nvPr/>
        </p:nvSpPr>
        <p:spPr>
          <a:xfrm>
            <a:off x="3842500" y="4407550"/>
            <a:ext cx="1345200" cy="731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/>
              <a:t>sim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7" name="Google Shape;11267;p42"/>
          <p:cNvSpPr/>
          <p:nvPr/>
        </p:nvSpPr>
        <p:spPr>
          <a:xfrm>
            <a:off x="224200" y="1228275"/>
            <a:ext cx="5010600" cy="3168300"/>
          </a:xfrm>
          <a:prstGeom prst="roundRect">
            <a:avLst>
              <a:gd name="adj" fmla="val 0"/>
            </a:avLst>
          </a:prstGeom>
          <a:solidFill>
            <a:srgbClr val="F4CCCC"/>
          </a:solidFill>
          <a:ln w="2857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Simulation</a:t>
            </a:r>
            <a:endParaRPr/>
          </a:p>
        </p:txBody>
      </p:sp>
      <p:sp>
        <p:nvSpPr>
          <p:cNvPr id="11268" name="Google Shape;11268;p42"/>
          <p:cNvSpPr/>
          <p:nvPr/>
        </p:nvSpPr>
        <p:spPr>
          <a:xfrm>
            <a:off x="2160500" y="2232200"/>
            <a:ext cx="1027800" cy="182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9" name="Google Shape;11269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0" name="Google Shape;11270;p42"/>
          <p:cNvSpPr txBox="1">
            <a:spLocks noGrp="1"/>
          </p:cNvSpPr>
          <p:nvPr>
            <p:ph type="title" idx="4294967295"/>
          </p:nvPr>
        </p:nvSpPr>
        <p:spPr>
          <a:xfrm>
            <a:off x="628650" y="595097"/>
            <a:ext cx="7886700" cy="5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Data-Oblivious Workloads</a:t>
            </a:r>
            <a:endParaRPr/>
          </a:p>
        </p:txBody>
      </p:sp>
      <p:sp>
        <p:nvSpPr>
          <p:cNvPr id="11271" name="Google Shape;11271;p42"/>
          <p:cNvSpPr/>
          <p:nvPr/>
        </p:nvSpPr>
        <p:spPr>
          <a:xfrm>
            <a:off x="466000" y="2066200"/>
            <a:ext cx="824400" cy="273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 = foo</a:t>
            </a:r>
            <a:endParaRPr/>
          </a:p>
        </p:txBody>
      </p:sp>
      <p:cxnSp>
        <p:nvCxnSpPr>
          <p:cNvPr id="11272" name="Google Shape;11272;p42"/>
          <p:cNvCxnSpPr/>
          <p:nvPr/>
        </p:nvCxnSpPr>
        <p:spPr>
          <a:xfrm>
            <a:off x="1891550" y="1648225"/>
            <a:ext cx="0" cy="25779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273" name="Google Shape;11273;p42"/>
          <p:cNvSpPr txBox="1"/>
          <p:nvPr/>
        </p:nvSpPr>
        <p:spPr>
          <a:xfrm>
            <a:off x="645450" y="1465725"/>
            <a:ext cx="1824900" cy="4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Client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1274" name="Google Shape;11274;p42"/>
          <p:cNvSpPr txBox="1"/>
          <p:nvPr/>
        </p:nvSpPr>
        <p:spPr>
          <a:xfrm>
            <a:off x="2082375" y="1465725"/>
            <a:ext cx="1824900" cy="4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KV Store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1275" name="Google Shape;11275;p42"/>
          <p:cNvSpPr/>
          <p:nvPr/>
        </p:nvSpPr>
        <p:spPr>
          <a:xfrm>
            <a:off x="2277525" y="2348125"/>
            <a:ext cx="824400" cy="273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 = bar</a:t>
            </a:r>
            <a:endParaRPr/>
          </a:p>
        </p:txBody>
      </p:sp>
      <p:sp>
        <p:nvSpPr>
          <p:cNvPr id="11276" name="Google Shape;11276;p42"/>
          <p:cNvSpPr/>
          <p:nvPr/>
        </p:nvSpPr>
        <p:spPr>
          <a:xfrm>
            <a:off x="3812450" y="2348125"/>
            <a:ext cx="1171800" cy="7911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000000000000000000000000000000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11277" name="Google Shape;11277;p42"/>
          <p:cNvCxnSpPr>
            <a:stCxn id="11275" idx="3"/>
          </p:cNvCxnSpPr>
          <p:nvPr/>
        </p:nvCxnSpPr>
        <p:spPr>
          <a:xfrm rot="10800000" flipH="1">
            <a:off x="3101925" y="2376175"/>
            <a:ext cx="729900" cy="10890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278" name="Google Shape;11278;p42"/>
          <p:cNvSpPr/>
          <p:nvPr/>
        </p:nvSpPr>
        <p:spPr>
          <a:xfrm>
            <a:off x="2277525" y="2805125"/>
            <a:ext cx="824400" cy="273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 = baz</a:t>
            </a:r>
            <a:endParaRPr/>
          </a:p>
        </p:txBody>
      </p:sp>
      <p:sp>
        <p:nvSpPr>
          <p:cNvPr id="11279" name="Google Shape;11279;p42"/>
          <p:cNvSpPr/>
          <p:nvPr/>
        </p:nvSpPr>
        <p:spPr>
          <a:xfrm>
            <a:off x="3810504" y="3262125"/>
            <a:ext cx="1171800" cy="7911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000000000000000000000000000000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11280" name="Google Shape;11280;p42"/>
          <p:cNvCxnSpPr>
            <a:stCxn id="11278" idx="3"/>
          </p:cNvCxnSpPr>
          <p:nvPr/>
        </p:nvCxnSpPr>
        <p:spPr>
          <a:xfrm>
            <a:off x="3101925" y="2942075"/>
            <a:ext cx="728100" cy="34800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281" name="Google Shape;11281;p42"/>
          <p:cNvSpPr txBox="1"/>
          <p:nvPr/>
        </p:nvSpPr>
        <p:spPr>
          <a:xfrm>
            <a:off x="2254526" y="1929050"/>
            <a:ext cx="1125900" cy="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HashMap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282" name="Google Shape;11282;p42"/>
          <p:cNvSpPr txBox="1"/>
          <p:nvPr/>
        </p:nvSpPr>
        <p:spPr>
          <a:xfrm rot="5400000">
            <a:off x="2585025" y="3289025"/>
            <a:ext cx="514200" cy="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...</a:t>
            </a:r>
            <a:endParaRPr sz="2400"/>
          </a:p>
        </p:txBody>
      </p:sp>
      <p:sp>
        <p:nvSpPr>
          <p:cNvPr id="11283" name="Google Shape;11283;p42"/>
          <p:cNvSpPr txBox="1"/>
          <p:nvPr/>
        </p:nvSpPr>
        <p:spPr>
          <a:xfrm>
            <a:off x="5042200" y="2232200"/>
            <a:ext cx="3794100" cy="14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2"/>
              </a:solidFill>
            </a:endParaRPr>
          </a:p>
        </p:txBody>
      </p:sp>
      <p:sp>
        <p:nvSpPr>
          <p:cNvPr id="11284" name="Google Shape;11284;p42"/>
          <p:cNvSpPr/>
          <p:nvPr/>
        </p:nvSpPr>
        <p:spPr>
          <a:xfrm>
            <a:off x="466000" y="2340100"/>
            <a:ext cx="1171800" cy="7911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000000000000000000000000000000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285" name="Google Shape;11285;p42"/>
          <p:cNvSpPr txBox="1"/>
          <p:nvPr/>
        </p:nvSpPr>
        <p:spPr>
          <a:xfrm>
            <a:off x="5295950" y="1240575"/>
            <a:ext cx="3623700" cy="3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Low-entropy dataset,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Highly compressible!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1 zeroed page =&gt; 1 </a:t>
            </a:r>
            <a:r>
              <a:rPr lang="en" sz="2400" dirty="0" smtClean="0">
                <a:solidFill>
                  <a:schemeClr val="dk1"/>
                </a:solidFill>
              </a:rPr>
              <a:t>bit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solidFill>
                <a:schemeClr val="dk1"/>
              </a:solidFill>
            </a:endParaRPr>
          </a:p>
          <a:p>
            <a:r>
              <a:rPr lang="en-US" sz="2400" dirty="0">
                <a:solidFill>
                  <a:schemeClr val="dk1"/>
                </a:solidFill>
              </a:rPr>
              <a:t>Fallback to aggressive </a:t>
            </a:r>
            <a:r>
              <a:rPr lang="en-US" sz="2400" dirty="0" smtClean="0">
                <a:solidFill>
                  <a:schemeClr val="dk1"/>
                </a:solidFill>
              </a:rPr>
              <a:t>compression</a:t>
            </a:r>
            <a:endParaRPr lang="en-US" sz="2400" dirty="0">
              <a:solidFill>
                <a:schemeClr val="dk1"/>
              </a:solidFill>
            </a:endParaRPr>
          </a:p>
        </p:txBody>
      </p:sp>
      <p:pic>
        <p:nvPicPr>
          <p:cNvPr id="11286" name="Google Shape;1128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7275" y="4486750"/>
            <a:ext cx="893971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87" name="Google Shape;11287;p42"/>
          <p:cNvSpPr/>
          <p:nvPr/>
        </p:nvSpPr>
        <p:spPr>
          <a:xfrm>
            <a:off x="4026408" y="4615464"/>
            <a:ext cx="264600" cy="157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11</a:t>
            </a:r>
            <a:endParaRPr sz="600"/>
          </a:p>
        </p:txBody>
      </p:sp>
      <p:cxnSp>
        <p:nvCxnSpPr>
          <p:cNvPr id="11288" name="Google Shape;11288;p42"/>
          <p:cNvCxnSpPr/>
          <p:nvPr/>
        </p:nvCxnSpPr>
        <p:spPr>
          <a:xfrm>
            <a:off x="4123575" y="4035850"/>
            <a:ext cx="44400" cy="5817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289" name="Google Shape;11289;p42"/>
          <p:cNvCxnSpPr/>
          <p:nvPr/>
        </p:nvCxnSpPr>
        <p:spPr>
          <a:xfrm>
            <a:off x="3889600" y="3119500"/>
            <a:ext cx="159900" cy="14700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85" grpId="0" uiExpand="1" build="p"/>
      <p:bldP spid="1128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3" name="Google Shape;11023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1024" name="Google Shape;11024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/>
              <a:t>sim Design: Challenges and Solutions</a:t>
            </a:r>
            <a:endParaRPr/>
          </a:p>
        </p:txBody>
      </p:sp>
      <p:sp>
        <p:nvSpPr>
          <p:cNvPr id="11025" name="Google Shape;11025;p32"/>
          <p:cNvSpPr/>
          <p:nvPr/>
        </p:nvSpPr>
        <p:spPr>
          <a:xfrm>
            <a:off x="4698725" y="1111300"/>
            <a:ext cx="3899400" cy="2310300"/>
          </a:xfrm>
          <a:prstGeom prst="roundRect">
            <a:avLst>
              <a:gd name="adj" fmla="val 0"/>
            </a:avLst>
          </a:prstGeom>
          <a:solidFill>
            <a:srgbClr val="F4CCCC"/>
          </a:solidFill>
          <a:ln w="2857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Simulation</a:t>
            </a:r>
            <a:endParaRPr dirty="0"/>
          </a:p>
        </p:txBody>
      </p:sp>
      <p:sp>
        <p:nvSpPr>
          <p:cNvPr id="11026" name="Google Shape;11026;p32"/>
          <p:cNvSpPr txBox="1"/>
          <p:nvPr/>
        </p:nvSpPr>
        <p:spPr>
          <a:xfrm>
            <a:off x="604400" y="1130825"/>
            <a:ext cx="3792000" cy="7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</a:rPr>
              <a:t>Hardware Limitations</a:t>
            </a:r>
            <a:endParaRPr sz="1800" dirty="0">
              <a:solidFill>
                <a:srgbClr val="FFFFFF"/>
              </a:solidFill>
            </a:endParaRPr>
          </a:p>
          <a:p>
            <a:pPr marL="457200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rgbClr val="FFFFFF"/>
                </a:solidFill>
              </a:rPr>
              <a:t>Virtualization</a:t>
            </a:r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11027" name="Google Shape;11027;p32"/>
          <p:cNvSpPr/>
          <p:nvPr/>
        </p:nvSpPr>
        <p:spPr>
          <a:xfrm>
            <a:off x="5647725" y="3772625"/>
            <a:ext cx="1345200" cy="731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/>
              <a:t>sim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028" name="Google Shape;11028;p32"/>
          <p:cNvCxnSpPr/>
          <p:nvPr/>
        </p:nvCxnSpPr>
        <p:spPr>
          <a:xfrm>
            <a:off x="4718088" y="3431375"/>
            <a:ext cx="1114800" cy="579516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1030" name="Google Shape;11030;p32"/>
          <p:cNvCxnSpPr/>
          <p:nvPr/>
        </p:nvCxnSpPr>
        <p:spPr>
          <a:xfrm flipV="1">
            <a:off x="6314988" y="3421775"/>
            <a:ext cx="2312400" cy="589116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1031" name="Google Shape;11031;p32"/>
          <p:cNvSpPr txBox="1"/>
          <p:nvPr/>
        </p:nvSpPr>
        <p:spPr>
          <a:xfrm>
            <a:off x="6437167" y="4096569"/>
            <a:ext cx="6045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KVM</a:t>
            </a:r>
            <a:endParaRPr dirty="0"/>
          </a:p>
        </p:txBody>
      </p:sp>
      <p:grpSp>
        <p:nvGrpSpPr>
          <p:cNvPr id="11032" name="Google Shape;11032;p32"/>
          <p:cNvGrpSpPr/>
          <p:nvPr/>
        </p:nvGrpSpPr>
        <p:grpSpPr>
          <a:xfrm>
            <a:off x="5147089" y="1563727"/>
            <a:ext cx="1363148" cy="799976"/>
            <a:chOff x="4842289" y="1716127"/>
            <a:chExt cx="1363148" cy="799976"/>
          </a:xfrm>
        </p:grpSpPr>
        <p:grpSp>
          <p:nvGrpSpPr>
            <p:cNvPr id="11033" name="Google Shape;11033;p32"/>
            <p:cNvGrpSpPr/>
            <p:nvPr/>
          </p:nvGrpSpPr>
          <p:grpSpPr>
            <a:xfrm>
              <a:off x="4842289" y="1716127"/>
              <a:ext cx="1363148" cy="799976"/>
              <a:chOff x="2160500" y="2232200"/>
              <a:chExt cx="2418215" cy="1821025"/>
            </a:xfrm>
          </p:grpSpPr>
          <p:sp>
            <p:nvSpPr>
              <p:cNvPr id="11034" name="Google Shape;11034;p32"/>
              <p:cNvSpPr/>
              <p:nvPr/>
            </p:nvSpPr>
            <p:spPr>
              <a:xfrm>
                <a:off x="2160500" y="2232200"/>
                <a:ext cx="1027800" cy="18210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5" name="Google Shape;11035;p32"/>
              <p:cNvSpPr/>
              <p:nvPr/>
            </p:nvSpPr>
            <p:spPr>
              <a:xfrm>
                <a:off x="2277525" y="2348125"/>
                <a:ext cx="824400" cy="2739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/>
                  <a:t>bar</a:t>
                </a:r>
                <a:endParaRPr sz="900"/>
              </a:p>
            </p:txBody>
          </p:sp>
          <p:sp>
            <p:nvSpPr>
              <p:cNvPr id="11036" name="Google Shape;11036;p32"/>
              <p:cNvSpPr/>
              <p:nvPr/>
            </p:nvSpPr>
            <p:spPr>
              <a:xfrm>
                <a:off x="3406915" y="2348125"/>
                <a:ext cx="1171800" cy="791100"/>
              </a:xfrm>
              <a:prstGeom prst="rect">
                <a:avLst/>
              </a:prstGeom>
              <a:solidFill>
                <a:srgbClr val="C9DAF8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chemeClr val="dk2"/>
                    </a:solidFill>
                  </a:rPr>
                  <a:t>XYZXYZXYZXYZ</a:t>
                </a:r>
                <a:endParaRPr sz="900">
                  <a:solidFill>
                    <a:schemeClr val="dk2"/>
                  </a:solidFill>
                </a:endParaRPr>
              </a:p>
            </p:txBody>
          </p:sp>
          <p:cxnSp>
            <p:nvCxnSpPr>
              <p:cNvPr id="11037" name="Google Shape;11037;p32"/>
              <p:cNvCxnSpPr>
                <a:stCxn id="11035" idx="3"/>
              </p:cNvCxnSpPr>
              <p:nvPr/>
            </p:nvCxnSpPr>
            <p:spPr>
              <a:xfrm rot="10800000" flipH="1">
                <a:off x="3101925" y="2377075"/>
                <a:ext cx="287400" cy="10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11038" name="Google Shape;11038;p32"/>
              <p:cNvSpPr/>
              <p:nvPr/>
            </p:nvSpPr>
            <p:spPr>
              <a:xfrm>
                <a:off x="2277525" y="2805125"/>
                <a:ext cx="824400" cy="2739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/>
                  <a:t>baz</a:t>
                </a:r>
                <a:endParaRPr sz="900"/>
              </a:p>
            </p:txBody>
          </p:sp>
          <p:sp>
            <p:nvSpPr>
              <p:cNvPr id="11039" name="Google Shape;11039;p32"/>
              <p:cNvSpPr/>
              <p:nvPr/>
            </p:nvSpPr>
            <p:spPr>
              <a:xfrm>
                <a:off x="3404969" y="3262125"/>
                <a:ext cx="1171800" cy="791100"/>
              </a:xfrm>
              <a:prstGeom prst="rect">
                <a:avLst/>
              </a:prstGeom>
              <a:solidFill>
                <a:srgbClr val="C9DAF8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chemeClr val="dk2"/>
                    </a:solidFill>
                  </a:rPr>
                  <a:t>MNOMNOMNOM</a:t>
                </a:r>
                <a:endParaRPr sz="900">
                  <a:solidFill>
                    <a:schemeClr val="dk2"/>
                  </a:solidFill>
                </a:endParaRPr>
              </a:p>
            </p:txBody>
          </p:sp>
          <p:cxnSp>
            <p:nvCxnSpPr>
              <p:cNvPr id="11040" name="Google Shape;11040;p32"/>
              <p:cNvCxnSpPr>
                <a:stCxn id="11038" idx="3"/>
              </p:cNvCxnSpPr>
              <p:nvPr/>
            </p:nvCxnSpPr>
            <p:spPr>
              <a:xfrm>
                <a:off x="3101925" y="2942075"/>
                <a:ext cx="309300" cy="312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pic>
          <p:nvPicPr>
            <p:cNvPr id="11041" name="Google Shape;11041;p32"/>
            <p:cNvPicPr preferRelativeResize="0"/>
            <p:nvPr/>
          </p:nvPicPr>
          <p:blipFill rotWithShape="1">
            <a:blip r:embed="rId3">
              <a:alphaModFix/>
            </a:blip>
            <a:srcRect r="71432"/>
            <a:stretch/>
          </p:blipFill>
          <p:spPr>
            <a:xfrm>
              <a:off x="4991225" y="2186450"/>
              <a:ext cx="273000" cy="2356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042" name="Google Shape;11042;p32"/>
          <p:cNvSpPr/>
          <p:nvPr/>
        </p:nvSpPr>
        <p:spPr>
          <a:xfrm>
            <a:off x="5449350" y="2505350"/>
            <a:ext cx="814536" cy="645516"/>
          </a:xfrm>
          <a:prstGeom prst="flowChartMultidocumen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01010010010100101011</a:t>
            </a:r>
            <a:endParaRPr sz="1000"/>
          </a:p>
        </p:txBody>
      </p:sp>
      <p:pic>
        <p:nvPicPr>
          <p:cNvPr id="11043" name="Google Shape;1104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1738" y="2571753"/>
            <a:ext cx="334550" cy="3936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44" name="Google Shape;11044;p32"/>
          <p:cNvSpPr txBox="1"/>
          <p:nvPr/>
        </p:nvSpPr>
        <p:spPr>
          <a:xfrm>
            <a:off x="6588425" y="1645725"/>
            <a:ext cx="14331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Workload</a:t>
            </a:r>
            <a:endParaRPr/>
          </a:p>
        </p:txBody>
      </p:sp>
      <p:sp>
        <p:nvSpPr>
          <p:cNvPr id="11045" name="Google Shape;11045;p32"/>
          <p:cNvSpPr txBox="1"/>
          <p:nvPr/>
        </p:nvSpPr>
        <p:spPr>
          <a:xfrm>
            <a:off x="6406275" y="2399400"/>
            <a:ext cx="16923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Unmodified System Software</a:t>
            </a:r>
            <a:endParaRPr/>
          </a:p>
        </p:txBody>
      </p:sp>
      <p:sp>
        <p:nvSpPr>
          <p:cNvPr id="11046" name="Google Shape;11046;p32"/>
          <p:cNvSpPr txBox="1"/>
          <p:nvPr/>
        </p:nvSpPr>
        <p:spPr>
          <a:xfrm>
            <a:off x="604400" y="2142825"/>
            <a:ext cx="3792000" cy="7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</a:rPr>
              <a:t>Preserve Behavior and Timing</a:t>
            </a:r>
            <a:endParaRPr sz="1800" dirty="0">
              <a:solidFill>
                <a:srgbClr val="FFFFFF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</a:rPr>
              <a:t>Virtualize Timestamp Counters</a:t>
            </a:r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11047" name="Google Shape;11047;p32"/>
          <p:cNvSpPr txBox="1"/>
          <p:nvPr/>
        </p:nvSpPr>
        <p:spPr>
          <a:xfrm>
            <a:off x="604400" y="3140125"/>
            <a:ext cx="37920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</a:rPr>
              <a:t>Speed and </a:t>
            </a:r>
            <a:r>
              <a:rPr lang="en" sz="1800" dirty="0" smtClean="0">
                <a:solidFill>
                  <a:srgbClr val="FFFFFF"/>
                </a:solidFill>
              </a:rPr>
              <a:t>Scale</a:t>
            </a:r>
          </a:p>
          <a:p>
            <a:pPr marL="457200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rgbClr val="FFFFFF"/>
                </a:solidFill>
              </a:rPr>
              <a:t>Data-Oblivious Workloads + Memory Compression</a:t>
            </a:r>
            <a:endParaRPr lang="en" sz="18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800" dirty="0" smtClean="0">
              <a:solidFill>
                <a:srgbClr val="FFFFFF"/>
              </a:solidFill>
            </a:endParaRPr>
          </a:p>
        </p:txBody>
      </p:sp>
      <p:grpSp>
        <p:nvGrpSpPr>
          <p:cNvPr id="11048" name="Google Shape;11048;p32"/>
          <p:cNvGrpSpPr/>
          <p:nvPr/>
        </p:nvGrpSpPr>
        <p:grpSpPr>
          <a:xfrm>
            <a:off x="7756548" y="1886650"/>
            <a:ext cx="680400" cy="849026"/>
            <a:chOff x="7756548" y="1886650"/>
            <a:chExt cx="680400" cy="849026"/>
          </a:xfrm>
        </p:grpSpPr>
        <p:grpSp>
          <p:nvGrpSpPr>
            <p:cNvPr id="11049" name="Google Shape;11049;p32"/>
            <p:cNvGrpSpPr/>
            <p:nvPr/>
          </p:nvGrpSpPr>
          <p:grpSpPr>
            <a:xfrm>
              <a:off x="7756548" y="1886650"/>
              <a:ext cx="680400" cy="849026"/>
              <a:chOff x="7625223" y="1069913"/>
              <a:chExt cx="680400" cy="849026"/>
            </a:xfrm>
          </p:grpSpPr>
          <p:pic>
            <p:nvPicPr>
              <p:cNvPr id="11050" name="Google Shape;11050;p32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7625223" y="1069913"/>
                <a:ext cx="680400" cy="8490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051" name="Google Shape;11051;p32"/>
              <p:cNvSpPr/>
              <p:nvPr/>
            </p:nvSpPr>
            <p:spPr>
              <a:xfrm>
                <a:off x="7696350" y="1309575"/>
                <a:ext cx="548700" cy="558000"/>
              </a:xfrm>
              <a:prstGeom prst="pie">
                <a:avLst>
                  <a:gd name="adj1" fmla="val 11125471"/>
                  <a:gd name="adj2" fmla="val 19116831"/>
                </a:avLst>
              </a:prstGeom>
              <a:solidFill>
                <a:srgbClr val="0036FF">
                  <a:alpha val="4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052" name="Google Shape;11052;p32"/>
            <p:cNvSpPr/>
            <p:nvPr/>
          </p:nvSpPr>
          <p:spPr>
            <a:xfrm>
              <a:off x="7822400" y="2121063"/>
              <a:ext cx="548700" cy="558000"/>
            </a:xfrm>
            <a:prstGeom prst="pie">
              <a:avLst>
                <a:gd name="adj1" fmla="val 13667917"/>
                <a:gd name="adj2" fmla="val 15233707"/>
              </a:avLst>
            </a:prstGeom>
            <a:solidFill>
              <a:srgbClr val="FF0000">
                <a:alpha val="647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11031;p32"/>
          <p:cNvSpPr txBox="1"/>
          <p:nvPr/>
        </p:nvSpPr>
        <p:spPr>
          <a:xfrm>
            <a:off x="5569024" y="1121819"/>
            <a:ext cx="1611093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(Virtual Machine)</a:t>
            </a:r>
            <a:endParaRPr dirty="0"/>
          </a:p>
        </p:txBody>
      </p:sp>
      <p:pic>
        <p:nvPicPr>
          <p:cNvPr id="34" name="Google Shape;11150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37461" y="3892974"/>
            <a:ext cx="893971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11151;p36"/>
          <p:cNvSpPr/>
          <p:nvPr/>
        </p:nvSpPr>
        <p:spPr>
          <a:xfrm>
            <a:off x="5856594" y="4021688"/>
            <a:ext cx="264600" cy="157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dirty="0"/>
              <a:t>101010</a:t>
            </a:r>
            <a:endParaRPr sz="600" dirty="0"/>
          </a:p>
        </p:txBody>
      </p:sp>
    </p:spTree>
    <p:extLst>
      <p:ext uri="{BB962C8B-B14F-4D97-AF65-F5344CB8AC3E}">
        <p14:creationId xmlns:p14="http://schemas.microsoft.com/office/powerpoint/2010/main" val="65839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14" name="Google Shape;11614;p74"/>
          <p:cNvGraphicFramePr/>
          <p:nvPr>
            <p:extLst>
              <p:ext uri="{D42A27DB-BD31-4B8C-83A1-F6EECF244321}">
                <p14:modId xmlns:p14="http://schemas.microsoft.com/office/powerpoint/2010/main" val="1144149845"/>
              </p:ext>
            </p:extLst>
          </p:nvPr>
        </p:nvGraphicFramePr>
        <p:xfrm>
          <a:off x="405740" y="1803452"/>
          <a:ext cx="6562714" cy="2194410"/>
        </p:xfrm>
        <a:graphic>
          <a:graphicData uri="http://schemas.openxmlformats.org/drawingml/2006/table">
            <a:tbl>
              <a:tblPr>
                <a:noFill/>
                <a:tableStyleId>{85CAB602-A774-4E70-87E5-37AAF2DCB01B}</a:tableStyleId>
              </a:tblPr>
              <a:tblGrid>
                <a:gridCol w="2236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1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499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smtClean="0">
                          <a:solidFill>
                            <a:schemeClr val="tx1"/>
                          </a:solidFill>
                        </a:rPr>
                        <a:t>Workload</a:t>
                      </a:r>
                      <a:endParaRPr b="1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 smtClean="0">
                          <a:solidFill>
                            <a:schemeClr val="tx1"/>
                          </a:solidFill>
                        </a:rPr>
                        <a:t>Host</a:t>
                      </a:r>
                      <a:r>
                        <a:rPr lang="en" b="1" baseline="0" dirty="0" smtClean="0">
                          <a:solidFill>
                            <a:schemeClr val="tx1"/>
                          </a:solidFill>
                        </a:rPr>
                        <a:t> Memory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 smtClean="0">
                          <a:solidFill>
                            <a:schemeClr val="tx1"/>
                          </a:solidFill>
                        </a:rPr>
                        <a:t>Simulated Memory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Average Compressibility Ratio of Swapped Pages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" dirty="0" smtClean="0">
                          <a:solidFill>
                            <a:schemeClr val="tx1"/>
                          </a:solidFill>
                        </a:rPr>
                        <a:t>emcached (KV</a:t>
                      </a:r>
                      <a:r>
                        <a:rPr lang="en" baseline="0" dirty="0" smtClean="0">
                          <a:solidFill>
                            <a:schemeClr val="tx1"/>
                          </a:solidFill>
                        </a:rPr>
                        <a:t> Store)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mtClean="0">
                          <a:solidFill>
                            <a:schemeClr val="tx1"/>
                          </a:solidFill>
                        </a:rPr>
                        <a:t>62GB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mtClean="0">
                          <a:solidFill>
                            <a:schemeClr val="tx1"/>
                          </a:solidFill>
                        </a:rPr>
                        <a:t>1TB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>
                          <a:solidFill>
                            <a:schemeClr val="tx1"/>
                          </a:solidFill>
                        </a:rPr>
                        <a:t>215:1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>
                          <a:solidFill>
                            <a:schemeClr val="tx1"/>
                          </a:solidFill>
                        </a:rPr>
                        <a:t>Redis (KV</a:t>
                      </a:r>
                      <a:r>
                        <a:rPr lang="en" baseline="0" dirty="0" smtClean="0">
                          <a:solidFill>
                            <a:schemeClr val="tx1"/>
                          </a:solidFill>
                        </a:rPr>
                        <a:t> Store)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mtClean="0">
                          <a:solidFill>
                            <a:schemeClr val="tx1"/>
                          </a:solidFill>
                        </a:rPr>
                        <a:t>160GB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mtClean="0">
                          <a:solidFill>
                            <a:schemeClr val="tx1"/>
                          </a:solidFill>
                        </a:rPr>
                        <a:t>1TB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>
                          <a:solidFill>
                            <a:schemeClr val="tx1"/>
                          </a:solidFill>
                        </a:rPr>
                        <a:t>231:1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>
                          <a:solidFill>
                            <a:schemeClr val="tx1"/>
                          </a:solidFill>
                        </a:rPr>
                        <a:t>Metis (Matrix Mult)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mtClean="0">
                          <a:solidFill>
                            <a:schemeClr val="tx1"/>
                          </a:solidFill>
                        </a:rPr>
                        <a:t>160GB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381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mtClean="0">
                          <a:solidFill>
                            <a:schemeClr val="tx1"/>
                          </a:solidFill>
                        </a:rPr>
                        <a:t>4TB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>
                          <a:solidFill>
                            <a:schemeClr val="tx1"/>
                          </a:solidFill>
                        </a:rPr>
                        <a:t>327:1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>
                          <a:solidFill>
                            <a:schemeClr val="tx1"/>
                          </a:solidFill>
                        </a:rPr>
                        <a:t>NAS CG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mtClean="0">
                          <a:solidFill>
                            <a:schemeClr val="tx1"/>
                          </a:solidFill>
                        </a:rPr>
                        <a:t>31GB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mtClean="0">
                          <a:solidFill>
                            <a:schemeClr val="tx1"/>
                          </a:solidFill>
                        </a:rPr>
                        <a:t>500GB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>
                          <a:solidFill>
                            <a:schemeClr val="tx1"/>
                          </a:solidFill>
                        </a:rPr>
                        <a:t>16:1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615" name="Google Shape;11615;p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00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6" name="Google Shape;11616;p74"/>
          <p:cNvSpPr txBox="1">
            <a:spLocks noGrp="1"/>
          </p:cNvSpPr>
          <p:nvPr>
            <p:ph type="title" idx="4294967295"/>
          </p:nvPr>
        </p:nvSpPr>
        <p:spPr>
          <a:xfrm>
            <a:off x="628650" y="595097"/>
            <a:ext cx="7886700" cy="5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Data-Obliviousness in Practice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7148052" y="2389239"/>
            <a:ext cx="206477" cy="117003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2281690">
            <a:off x="7328617" y="2789593"/>
            <a:ext cx="1991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~95% zero pages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81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8832300" cy="572700"/>
          </a:xfrm>
        </p:spPr>
        <p:txBody>
          <a:bodyPr/>
          <a:lstStyle/>
          <a:p>
            <a:r>
              <a:rPr lang="en-US" dirty="0" smtClean="0"/>
              <a:t>Simulation Speed – 1TB </a:t>
            </a:r>
            <a:r>
              <a:rPr lang="en-US" dirty="0" err="1" smtClean="0"/>
              <a:t>memcached</a:t>
            </a:r>
            <a:r>
              <a:rPr lang="en-US" dirty="0" smtClean="0"/>
              <a:t>, Old workstation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86" y="1191674"/>
            <a:ext cx="8304227" cy="395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3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Studies with </a:t>
            </a:r>
            <a:r>
              <a:rPr lang="en-US" dirty="0" smtClean="0">
                <a:latin typeface="Roboto Mono" panose="020B0604020202020204" charset="0"/>
                <a:ea typeface="Roboto Mono" panose="020B0604020202020204" charset="0"/>
              </a:rPr>
              <a:t>0</a:t>
            </a:r>
            <a:r>
              <a:rPr lang="en-US" dirty="0" smtClean="0"/>
              <a:t>sim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5979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" name="Google Shape;11427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11428" name="Google Shape;11428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algn="l" rtl="0">
              <a:spcBef>
                <a:spcPts val="0"/>
              </a:spcBef>
              <a:spcAft>
                <a:spcPts val="0"/>
              </a:spcAft>
              <a:buSzPts val="2800"/>
            </a:pPr>
            <a:r>
              <a:rPr lang="en" dirty="0" smtClean="0"/>
              <a:t>Case Study 0: Debugging </a:t>
            </a:r>
            <a:r>
              <a:rPr lang="en" dirty="0"/>
              <a:t>4TB memcached</a:t>
            </a:r>
            <a:endParaRPr dirty="0"/>
          </a:p>
        </p:txBody>
      </p:sp>
      <p:sp>
        <p:nvSpPr>
          <p:cNvPr id="11429" name="Google Shape;11429;p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Interactive </a:t>
            </a:r>
            <a:r>
              <a:rPr lang="en" dirty="0" smtClean="0"/>
              <a:t>debugging</a:t>
            </a:r>
            <a:r>
              <a:rPr lang="en" dirty="0"/>
              <a:t>: </a:t>
            </a:r>
            <a:r>
              <a:rPr lang="en" dirty="0">
                <a:latin typeface="Roboto Mono" panose="020B0604020202020204" charset="0"/>
                <a:ea typeface="Roboto Mono" panose="020B0604020202020204" charset="0"/>
              </a:rPr>
              <a:t>gdb</a:t>
            </a:r>
            <a:r>
              <a:rPr lang="en" dirty="0"/>
              <a:t> inside simulator!</a:t>
            </a:r>
            <a:endParaRPr dirty="0"/>
          </a:p>
        </p:txBody>
      </p:sp>
      <p:grpSp>
        <p:nvGrpSpPr>
          <p:cNvPr id="11430" name="Google Shape;11430;p54"/>
          <p:cNvGrpSpPr/>
          <p:nvPr/>
        </p:nvGrpSpPr>
        <p:grpSpPr>
          <a:xfrm>
            <a:off x="981075" y="2185989"/>
            <a:ext cx="7181851" cy="2769035"/>
            <a:chOff x="981075" y="2338389"/>
            <a:chExt cx="7181851" cy="2769035"/>
          </a:xfrm>
        </p:grpSpPr>
        <p:pic>
          <p:nvPicPr>
            <p:cNvPr id="11431" name="Google Shape;11431;p54"/>
            <p:cNvPicPr preferRelativeResize="0"/>
            <p:nvPr/>
          </p:nvPicPr>
          <p:blipFill rotWithShape="1">
            <a:blip r:embed="rId3">
              <a:alphaModFix/>
            </a:blip>
            <a:srcRect t="22774" b="52793"/>
            <a:stretch/>
          </p:blipFill>
          <p:spPr>
            <a:xfrm>
              <a:off x="981075" y="2871777"/>
              <a:ext cx="7181851" cy="22356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32" name="Google Shape;11432;p54"/>
            <p:cNvPicPr preferRelativeResize="0"/>
            <p:nvPr/>
          </p:nvPicPr>
          <p:blipFill rotWithShape="1">
            <a:blip r:embed="rId4">
              <a:alphaModFix/>
            </a:blip>
            <a:srcRect b="85783"/>
            <a:stretch/>
          </p:blipFill>
          <p:spPr>
            <a:xfrm>
              <a:off x="981075" y="2338389"/>
              <a:ext cx="7181850" cy="543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7" name="Google Shape;11437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11438" name="Google Shape;11438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algn="l" rtl="0">
              <a:spcBef>
                <a:spcPts val="0"/>
              </a:spcBef>
              <a:spcAft>
                <a:spcPts val="0"/>
              </a:spcAft>
              <a:buSzPts val="2800"/>
            </a:pPr>
            <a:r>
              <a:rPr lang="en" dirty="0" smtClean="0"/>
              <a:t>Case Study 1: Irreversible Fragmentation</a:t>
            </a:r>
            <a:endParaRPr dirty="0"/>
          </a:p>
        </p:txBody>
      </p:sp>
      <p:sp>
        <p:nvSpPr>
          <p:cNvPr id="11439" name="Google Shape;11439;p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Mix </a:t>
            </a:r>
            <a:r>
              <a:rPr lang="en" dirty="0" smtClean="0"/>
              <a:t>workload:</a:t>
            </a:r>
            <a:endParaRPr lang="en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" dirty="0" smtClean="0"/>
              <a:t>Memory </a:t>
            </a:r>
            <a:r>
              <a:rPr lang="en" dirty="0"/>
              <a:t>pinning and unpinning (simulate </a:t>
            </a:r>
            <a:r>
              <a:rPr lang="en" dirty="0" smtClean="0"/>
              <a:t>driver)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" dirty="0" smtClean="0"/>
              <a:t>Redis</a:t>
            </a:r>
            <a:endParaRPr lang="en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" dirty="0" smtClean="0"/>
              <a:t>Matrix multiplication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Look at distribution of pages in kernel allocator free lists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51" name="Google Shape;11451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967" y="1411409"/>
            <a:ext cx="8086069" cy="2720105"/>
          </a:xfrm>
          <a:prstGeom prst="rect">
            <a:avLst/>
          </a:prstGeom>
          <a:noFill/>
          <a:ln>
            <a:noFill/>
          </a:ln>
        </p:spPr>
      </p:pic>
      <p:sp>
        <p:nvSpPr>
          <p:cNvPr id="11452" name="Google Shape;11452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11453" name="Google Shape;11453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/>
            <a:r>
              <a:rPr lang="en" dirty="0"/>
              <a:t>Case Study 1: Irreversible Fragmentation</a:t>
            </a:r>
            <a:endParaRPr dirty="0"/>
          </a:p>
        </p:txBody>
      </p:sp>
      <p:sp>
        <p:nvSpPr>
          <p:cNvPr id="11454" name="Google Shape;11454;p57"/>
          <p:cNvSpPr/>
          <p:nvPr/>
        </p:nvSpPr>
        <p:spPr>
          <a:xfrm>
            <a:off x="3831100" y="2045220"/>
            <a:ext cx="3470400" cy="781800"/>
          </a:xfrm>
          <a:prstGeom prst="rect">
            <a:avLst/>
          </a:prstGeom>
          <a:solidFill>
            <a:srgbClr val="212121">
              <a:alpha val="709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CC0000"/>
                </a:solidFill>
                <a:highlight>
                  <a:schemeClr val="lt2"/>
                </a:highlight>
              </a:rPr>
              <a:t>Fragmentations persists,</a:t>
            </a:r>
            <a:endParaRPr sz="1800" dirty="0">
              <a:solidFill>
                <a:srgbClr val="CC0000"/>
              </a:solidFill>
              <a:highlight>
                <a:schemeClr val="lt2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CC0000"/>
                </a:solidFill>
                <a:highlight>
                  <a:schemeClr val="lt2"/>
                </a:highlight>
              </a:rPr>
              <a:t>worsens despite freeing 320GB </a:t>
            </a:r>
            <a:endParaRPr sz="1800" dirty="0">
              <a:solidFill>
                <a:srgbClr val="CC0000"/>
              </a:solidFill>
              <a:highlight>
                <a:schemeClr val="lt2"/>
              </a:highlight>
            </a:endParaRPr>
          </a:p>
        </p:txBody>
      </p:sp>
      <p:cxnSp>
        <p:nvCxnSpPr>
          <p:cNvPr id="11455" name="Google Shape;11455;p57"/>
          <p:cNvCxnSpPr/>
          <p:nvPr/>
        </p:nvCxnSpPr>
        <p:spPr>
          <a:xfrm>
            <a:off x="4776725" y="2827025"/>
            <a:ext cx="107100" cy="4290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456" name="Google Shape;11456;p57"/>
          <p:cNvCxnSpPr/>
          <p:nvPr/>
        </p:nvCxnSpPr>
        <p:spPr>
          <a:xfrm>
            <a:off x="6498625" y="2827025"/>
            <a:ext cx="107100" cy="4290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6" name="Google Shape;11406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algn="l" rtl="0">
              <a:spcBef>
                <a:spcPts val="0"/>
              </a:spcBef>
              <a:spcAft>
                <a:spcPts val="0"/>
              </a:spcAft>
              <a:buSzPts val="2800"/>
            </a:pPr>
            <a:r>
              <a:rPr lang="en-US" dirty="0" smtClean="0"/>
              <a:t>Can System Software Scale? Ubuntu</a:t>
            </a:r>
            <a:endParaRPr dirty="0"/>
          </a:p>
        </p:txBody>
      </p:sp>
      <p:sp>
        <p:nvSpPr>
          <p:cNvPr id="11407" name="Google Shape;11407;p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Doesn’t support &gt;=1TB RAM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Not documented anywhere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Failure mode: hanging boot</a:t>
            </a:r>
            <a:endParaRPr/>
          </a:p>
        </p:txBody>
      </p:sp>
      <p:sp>
        <p:nvSpPr>
          <p:cNvPr id="11408" name="Google Shape;11408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1409" name="Google Shape;11409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6477" y="1838925"/>
            <a:ext cx="2040650" cy="20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084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1" name="Google Shape;11461;p58"/>
          <p:cNvSpPr txBox="1">
            <a:spLocks noGrp="1"/>
          </p:cNvSpPr>
          <p:nvPr>
            <p:ph type="title" idx="4294967295"/>
          </p:nvPr>
        </p:nvSpPr>
        <p:spPr>
          <a:xfrm>
            <a:off x="628650" y="595097"/>
            <a:ext cx="78867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11462" name="Google Shape;11462;p58"/>
          <p:cNvSpPr txBox="1">
            <a:spLocks noGrp="1"/>
          </p:cNvSpPr>
          <p:nvPr>
            <p:ph type="body" idx="4294967295"/>
          </p:nvPr>
        </p:nvSpPr>
        <p:spPr>
          <a:xfrm>
            <a:off x="543000" y="1254525"/>
            <a:ext cx="5797800" cy="31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The Capacity-Scaling Problem</a:t>
            </a:r>
            <a:endParaRPr>
              <a:solidFill>
                <a:schemeClr val="dk1"/>
              </a:solidFill>
            </a:endParaRPr>
          </a:p>
          <a:p>
            <a:pPr marL="257167" lvl="1" indent="-88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/>
              <a:t>System software should scale with memory capacity; often doesn’t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>
                <a:solidFill>
                  <a:schemeClr val="dk1"/>
                </a:solidFill>
              </a:rPr>
              <a:t>sim Simulator</a:t>
            </a:r>
            <a:endParaRPr>
              <a:solidFill>
                <a:schemeClr val="dk1"/>
              </a:solidFill>
            </a:endParaRPr>
          </a:p>
          <a:p>
            <a:pPr marL="257167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/>
              <a:t>Simulate TB-scale machines on readily available hardware</a:t>
            </a:r>
            <a:endParaRPr/>
          </a:p>
          <a:p>
            <a:pPr marL="257167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/>
              <a:t>Accurate enough for many use cases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Case Studies</a:t>
            </a:r>
            <a:endParaRPr>
              <a:solidFill>
                <a:schemeClr val="dk1"/>
              </a:solidFill>
            </a:endParaRPr>
          </a:p>
          <a:p>
            <a:pPr marL="257167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/>
              <a:t>Used to </a:t>
            </a:r>
            <a:r>
              <a:rPr lang="en" i="1"/>
              <a:t>interactively</a:t>
            </a:r>
            <a:r>
              <a:rPr lang="en"/>
              <a:t> debug memcached OOM on &gt;= 2TB systems</a:t>
            </a:r>
            <a:endParaRPr/>
          </a:p>
          <a:p>
            <a:pPr marL="257167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/>
              <a:t>Early exploration: irreversible fragmentation with 100s of GBs free</a:t>
            </a:r>
            <a:endParaRPr/>
          </a:p>
        </p:txBody>
      </p:sp>
      <p:sp>
        <p:nvSpPr>
          <p:cNvPr id="11463" name="Google Shape;11463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64" name="Google Shape;11464;p58"/>
          <p:cNvGrpSpPr/>
          <p:nvPr/>
        </p:nvGrpSpPr>
        <p:grpSpPr>
          <a:xfrm>
            <a:off x="871700" y="3058875"/>
            <a:ext cx="3804275" cy="393600"/>
            <a:chOff x="6392575" y="3543750"/>
            <a:chExt cx="3804275" cy="393600"/>
          </a:xfrm>
        </p:grpSpPr>
        <p:pic>
          <p:nvPicPr>
            <p:cNvPr id="11465" name="Google Shape;11465;p5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392575" y="3573313"/>
              <a:ext cx="334475" cy="334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66" name="Google Shape;11466;p58"/>
            <p:cNvSpPr txBox="1"/>
            <p:nvPr/>
          </p:nvSpPr>
          <p:spPr>
            <a:xfrm>
              <a:off x="6727050" y="3543750"/>
              <a:ext cx="34698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u="sng">
                  <a:solidFill>
                    <a:schemeClr val="hlink"/>
                  </a:solidFill>
                  <a:hlinkClick r:id="rId4"/>
                </a:rPr>
                <a:t>github.com/multifacet/</a:t>
              </a:r>
              <a:r>
                <a:rPr lang="en" u="sng">
                  <a:solidFill>
                    <a:schemeClr val="hlink"/>
                  </a:solidFill>
                  <a:latin typeface="Roboto Mono"/>
                  <a:ea typeface="Roboto Mono"/>
                  <a:cs typeface="Roboto Mono"/>
                  <a:sym typeface="Roboto Mono"/>
                  <a:hlinkClick r:id="rId4"/>
                </a:rPr>
                <a:t>0</a:t>
              </a:r>
              <a:r>
                <a:rPr lang="en" u="sng">
                  <a:solidFill>
                    <a:schemeClr val="hlink"/>
                  </a:solidFill>
                  <a:hlinkClick r:id="rId4"/>
                </a:rPr>
                <a:t>sim-workspace</a:t>
              </a:r>
              <a:r>
                <a:rPr lang="en"/>
                <a:t> </a:t>
              </a:r>
              <a:endParaRPr/>
            </a:p>
          </p:txBody>
        </p:sp>
      </p:grpSp>
      <p:sp>
        <p:nvSpPr>
          <p:cNvPr id="11467" name="Google Shape;11467;p58"/>
          <p:cNvSpPr txBox="1"/>
          <p:nvPr/>
        </p:nvSpPr>
        <p:spPr>
          <a:xfrm>
            <a:off x="6626413" y="1007925"/>
            <a:ext cx="2343600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Questions?</a:t>
            </a:r>
            <a:endParaRPr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Mark Mansi</a:t>
            </a:r>
            <a:endParaRPr>
              <a:solidFill>
                <a:schemeClr val="l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markm@cs.wisc.edu</a:t>
            </a:r>
            <a:endParaRPr>
              <a:solidFill>
                <a:schemeClr val="lt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75956" y="2870942"/>
            <a:ext cx="1068987" cy="769465"/>
            <a:chOff x="7545170" y="2345240"/>
            <a:chExt cx="1068987" cy="76946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5170" y="2345240"/>
              <a:ext cx="756466" cy="7525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7691" y="2362205"/>
              <a:ext cx="756466" cy="7525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4" name="Google Shape;11414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1415" name="Google Shape;11415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/>
            <a:r>
              <a:rPr lang="en-US" dirty="0"/>
              <a:t>Can System Software Scale? </a:t>
            </a:r>
            <a:r>
              <a:rPr lang="en-US" dirty="0" err="1" smtClean="0"/>
              <a:t>memcached</a:t>
            </a:r>
            <a:endParaRPr dirty="0"/>
          </a:p>
        </p:txBody>
      </p:sp>
      <p:sp>
        <p:nvSpPr>
          <p:cNvPr id="11416" name="Google Shape;11416;p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4TB memcached instance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Out-of-Memory </a:t>
            </a:r>
            <a:r>
              <a:rPr lang="en" dirty="0"/>
              <a:t>with “only” 2TB used, still 2TB free</a:t>
            </a:r>
            <a:endParaRPr dirty="0"/>
          </a:p>
        </p:txBody>
      </p:sp>
      <p:grpSp>
        <p:nvGrpSpPr>
          <p:cNvPr id="11417" name="Google Shape;11417;p53"/>
          <p:cNvGrpSpPr/>
          <p:nvPr/>
        </p:nvGrpSpPr>
        <p:grpSpPr>
          <a:xfrm>
            <a:off x="1019546" y="2201197"/>
            <a:ext cx="7248525" cy="1381125"/>
            <a:chOff x="947738" y="1319747"/>
            <a:chExt cx="7248525" cy="1381125"/>
          </a:xfrm>
        </p:grpSpPr>
        <p:pic>
          <p:nvPicPr>
            <p:cNvPr id="11418" name="Google Shape;11418;p5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47738" y="1319747"/>
              <a:ext cx="7248525" cy="1381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19" name="Google Shape;11419;p53"/>
            <p:cNvSpPr/>
            <p:nvPr/>
          </p:nvSpPr>
          <p:spPr>
            <a:xfrm>
              <a:off x="1774200" y="2056925"/>
              <a:ext cx="4747500" cy="2241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20" name="Google Shape;11420;p53"/>
          <p:cNvGrpSpPr/>
          <p:nvPr/>
        </p:nvGrpSpPr>
        <p:grpSpPr>
          <a:xfrm>
            <a:off x="995734" y="3776572"/>
            <a:ext cx="7296150" cy="1171575"/>
            <a:chOff x="948779" y="2938372"/>
            <a:chExt cx="7296150" cy="1171575"/>
          </a:xfrm>
        </p:grpSpPr>
        <p:pic>
          <p:nvPicPr>
            <p:cNvPr id="11421" name="Google Shape;11421;p5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48779" y="2938372"/>
              <a:ext cx="7296150" cy="1171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22" name="Google Shape;11422;p53"/>
            <p:cNvSpPr/>
            <p:nvPr/>
          </p:nvSpPr>
          <p:spPr>
            <a:xfrm>
              <a:off x="5087021" y="3700825"/>
              <a:ext cx="2240104" cy="2241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0546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System Software Scale? </a:t>
            </a:r>
            <a:r>
              <a:rPr lang="en-US" dirty="0" smtClean="0"/>
              <a:t>Linux kernel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5" name="Google Shape;10977;p27"/>
          <p:cNvPicPr preferRelativeResize="0"/>
          <p:nvPr/>
        </p:nvPicPr>
        <p:blipFill rotWithShape="1">
          <a:blip r:embed="rId2">
            <a:alphaModFix/>
          </a:blip>
          <a:srcRect t="17543" b="67259"/>
          <a:stretch/>
        </p:blipFill>
        <p:spPr>
          <a:xfrm>
            <a:off x="552434" y="1487270"/>
            <a:ext cx="8039132" cy="502298"/>
          </a:xfrm>
          <a:prstGeom prst="rect">
            <a:avLst/>
          </a:prstGeom>
          <a:noFill/>
          <a:ln>
            <a:noFill/>
          </a:ln>
          <a:effectLst>
            <a:outerShdw blurRad="57150" dist="171450" dir="12780000" algn="bl" rotWithShape="0">
              <a:srgbClr val="000000">
                <a:alpha val="62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106436" y="2618509"/>
            <a:ext cx="493763" cy="301336"/>
          </a:xfrm>
          <a:prstGeom prst="rect">
            <a:avLst/>
          </a:prstGeom>
          <a:solidFill>
            <a:srgbClr val="ADA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28700" y="2618509"/>
            <a:ext cx="77737" cy="301336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9088" y="2584511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10GB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9644" y="2919845"/>
            <a:ext cx="3573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1% dirty = 100MB = ~500ms to flush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28700" y="3590513"/>
            <a:ext cx="7008863" cy="301336"/>
          </a:xfrm>
          <a:prstGeom prst="rect">
            <a:avLst/>
          </a:prstGeom>
          <a:solidFill>
            <a:srgbClr val="ADA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28700" y="3590513"/>
            <a:ext cx="571500" cy="301336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9770" y="3556515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1TB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9644" y="3891849"/>
            <a:ext cx="3103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1% dirty = 10GB = ~50s to flush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75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0" grpId="0"/>
      <p:bldP spid="11" grpId="0" animBg="1"/>
      <p:bldP spid="12" grpId="0" animBg="1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System Software Scale? </a:t>
            </a:r>
            <a:r>
              <a:rPr lang="en-US" dirty="0" smtClean="0"/>
              <a:t>Linux kernel</a:t>
            </a:r>
            <a:endParaRPr lang="en-US" dirty="0"/>
          </a:p>
        </p:txBody>
      </p:sp>
      <p:pic>
        <p:nvPicPr>
          <p:cNvPr id="16" name="Google Shape;10972;p27"/>
          <p:cNvPicPr preferRelativeResize="0"/>
          <p:nvPr/>
        </p:nvPicPr>
        <p:blipFill rotWithShape="1">
          <a:blip r:embed="rId2">
            <a:alphaModFix/>
          </a:blip>
          <a:srcRect t="-946" r="16899" b="68806"/>
          <a:stretch/>
        </p:blipFill>
        <p:spPr>
          <a:xfrm>
            <a:off x="0" y="-31174"/>
            <a:ext cx="5486400" cy="1301427"/>
          </a:xfrm>
          <a:prstGeom prst="rect">
            <a:avLst/>
          </a:prstGeom>
          <a:noFill/>
          <a:ln>
            <a:noFill/>
          </a:ln>
          <a:effectLst>
            <a:outerShdw blurRad="57150" dist="171450" dir="12780000" algn="bl" rotWithShape="0">
              <a:srgbClr val="000000">
                <a:alpha val="62000"/>
              </a:srgbClr>
            </a:outerShdw>
          </a:effectLst>
        </p:spPr>
      </p:pic>
      <p:pic>
        <p:nvPicPr>
          <p:cNvPr id="28" name="Google Shape;10977;p27"/>
          <p:cNvPicPr preferRelativeResize="0"/>
          <p:nvPr/>
        </p:nvPicPr>
        <p:blipFill rotWithShape="1">
          <a:blip r:embed="rId3">
            <a:alphaModFix/>
          </a:blip>
          <a:srcRect t="17543" b="67259"/>
          <a:stretch/>
        </p:blipFill>
        <p:spPr>
          <a:xfrm>
            <a:off x="552434" y="1487270"/>
            <a:ext cx="8039132" cy="502298"/>
          </a:xfrm>
          <a:prstGeom prst="rect">
            <a:avLst/>
          </a:prstGeom>
          <a:noFill/>
          <a:ln>
            <a:noFill/>
          </a:ln>
          <a:effectLst>
            <a:outerShdw blurRad="57150" dist="171450" dir="12780000" algn="bl" rotWithShape="0">
              <a:srgbClr val="000000">
                <a:alpha val="62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6" name="Rectangle 5"/>
          <p:cNvSpPr/>
          <p:nvPr/>
        </p:nvSpPr>
        <p:spPr>
          <a:xfrm>
            <a:off x="1106436" y="2618509"/>
            <a:ext cx="493763" cy="301336"/>
          </a:xfrm>
          <a:prstGeom prst="rect">
            <a:avLst/>
          </a:prstGeom>
          <a:solidFill>
            <a:srgbClr val="ADA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28700" y="2618509"/>
            <a:ext cx="77737" cy="301336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9088" y="2584511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10GB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9644" y="2919845"/>
            <a:ext cx="3573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1% dirty = 100MB = ~500ms to flush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28700" y="3590513"/>
            <a:ext cx="7008863" cy="301336"/>
          </a:xfrm>
          <a:prstGeom prst="rect">
            <a:avLst/>
          </a:prstGeom>
          <a:solidFill>
            <a:srgbClr val="ADA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28700" y="3590513"/>
            <a:ext cx="571500" cy="301336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9770" y="3556515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1TB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9644" y="3891849"/>
            <a:ext cx="3103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1% dirty = 10GB = ~50s to flush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Google Shape;10973;p27"/>
          <p:cNvPicPr preferRelativeResize="0"/>
          <p:nvPr/>
        </p:nvPicPr>
        <p:blipFill rotWithShape="1">
          <a:blip r:embed="rId4">
            <a:alphaModFix/>
          </a:blip>
          <a:srcRect b="71702"/>
          <a:stretch/>
        </p:blipFill>
        <p:spPr>
          <a:xfrm>
            <a:off x="3114525" y="1402977"/>
            <a:ext cx="5821749" cy="1041725"/>
          </a:xfrm>
          <a:prstGeom prst="rect">
            <a:avLst/>
          </a:prstGeom>
          <a:noFill/>
          <a:ln>
            <a:noFill/>
          </a:ln>
          <a:effectLst>
            <a:outerShdw blurRad="57150" dist="171450" dir="12780000" algn="bl" rotWithShape="0">
              <a:srgbClr val="000000">
                <a:alpha val="62000"/>
              </a:srgbClr>
            </a:outerShdw>
          </a:effectLst>
        </p:spPr>
      </p:pic>
      <p:pic>
        <p:nvPicPr>
          <p:cNvPr id="18" name="Google Shape;10974;p27"/>
          <p:cNvPicPr preferRelativeResize="0"/>
          <p:nvPr/>
        </p:nvPicPr>
        <p:blipFill rotWithShape="1">
          <a:blip r:embed="rId5">
            <a:alphaModFix/>
          </a:blip>
          <a:srcRect b="75656"/>
          <a:stretch/>
        </p:blipFill>
        <p:spPr>
          <a:xfrm>
            <a:off x="3528263" y="4144163"/>
            <a:ext cx="5376699" cy="726875"/>
          </a:xfrm>
          <a:prstGeom prst="rect">
            <a:avLst/>
          </a:prstGeom>
          <a:noFill/>
          <a:ln>
            <a:noFill/>
          </a:ln>
          <a:effectLst>
            <a:outerShdw blurRad="57150" dist="171450" dir="12780000" algn="bl" rotWithShape="0">
              <a:srgbClr val="000000">
                <a:alpha val="62000"/>
              </a:srgbClr>
            </a:outerShdw>
          </a:effectLst>
        </p:spPr>
      </p:pic>
      <p:pic>
        <p:nvPicPr>
          <p:cNvPr id="19" name="Google Shape;10975;p27"/>
          <p:cNvPicPr preferRelativeResize="0"/>
          <p:nvPr/>
        </p:nvPicPr>
        <p:blipFill rotWithShape="1">
          <a:blip r:embed="rId6">
            <a:alphaModFix/>
          </a:blip>
          <a:srcRect b="72339"/>
          <a:stretch/>
        </p:blipFill>
        <p:spPr>
          <a:xfrm>
            <a:off x="138262" y="2118311"/>
            <a:ext cx="6078350" cy="993374"/>
          </a:xfrm>
          <a:prstGeom prst="rect">
            <a:avLst/>
          </a:prstGeom>
          <a:noFill/>
          <a:ln>
            <a:noFill/>
          </a:ln>
          <a:effectLst>
            <a:outerShdw blurRad="57150" dist="171450" dir="12780000" algn="bl" rotWithShape="0">
              <a:srgbClr val="000000">
                <a:alpha val="62000"/>
              </a:srgbClr>
            </a:outerShdw>
          </a:effectLst>
        </p:spPr>
      </p:pic>
      <p:pic>
        <p:nvPicPr>
          <p:cNvPr id="20" name="Google Shape;10976;p27"/>
          <p:cNvPicPr preferRelativeResize="0"/>
          <p:nvPr/>
        </p:nvPicPr>
        <p:blipFill rotWithShape="1">
          <a:blip r:embed="rId7">
            <a:alphaModFix/>
          </a:blip>
          <a:srcRect b="60146"/>
          <a:stretch/>
        </p:blipFill>
        <p:spPr>
          <a:xfrm>
            <a:off x="2681422" y="270943"/>
            <a:ext cx="5956276" cy="993375"/>
          </a:xfrm>
          <a:prstGeom prst="rect">
            <a:avLst/>
          </a:prstGeom>
          <a:noFill/>
          <a:ln>
            <a:noFill/>
          </a:ln>
          <a:effectLst>
            <a:outerShdw blurRad="57150" dist="171450" dir="12780000" algn="bl" rotWithShape="0">
              <a:srgbClr val="000000">
                <a:alpha val="62000"/>
              </a:srgbClr>
            </a:outerShdw>
          </a:effectLst>
        </p:spPr>
      </p:pic>
      <p:pic>
        <p:nvPicPr>
          <p:cNvPr id="23" name="Google Shape;10979;p27"/>
          <p:cNvPicPr preferRelativeResize="0"/>
          <p:nvPr/>
        </p:nvPicPr>
        <p:blipFill rotWithShape="1">
          <a:blip r:embed="rId8">
            <a:alphaModFix/>
          </a:blip>
          <a:srcRect b="70277"/>
          <a:stretch/>
        </p:blipFill>
        <p:spPr>
          <a:xfrm>
            <a:off x="3114525" y="3653208"/>
            <a:ext cx="5956276" cy="864400"/>
          </a:xfrm>
          <a:prstGeom prst="rect">
            <a:avLst/>
          </a:prstGeom>
          <a:noFill/>
          <a:ln>
            <a:noFill/>
          </a:ln>
          <a:effectLst>
            <a:outerShdw blurRad="57150" dist="171450" dir="12780000" algn="bl" rotWithShape="0">
              <a:srgbClr val="000000">
                <a:alpha val="62000"/>
              </a:srgbClr>
            </a:outerShdw>
          </a:effectLst>
        </p:spPr>
      </p:pic>
      <p:pic>
        <p:nvPicPr>
          <p:cNvPr id="27" name="Google Shape;10983;p27"/>
          <p:cNvPicPr preferRelativeResize="0"/>
          <p:nvPr/>
        </p:nvPicPr>
        <p:blipFill rotWithShape="1">
          <a:blip r:embed="rId9">
            <a:alphaModFix/>
          </a:blip>
          <a:srcRect b="66730"/>
          <a:stretch/>
        </p:blipFill>
        <p:spPr>
          <a:xfrm>
            <a:off x="1303458" y="3127507"/>
            <a:ext cx="5563425" cy="993375"/>
          </a:xfrm>
          <a:prstGeom prst="rect">
            <a:avLst/>
          </a:prstGeom>
          <a:noFill/>
          <a:ln>
            <a:noFill/>
          </a:ln>
          <a:effectLst>
            <a:outerShdw blurRad="57150" dist="171450" dir="12780000" algn="bl" rotWithShape="0">
              <a:srgbClr val="000000">
                <a:alpha val="62000"/>
              </a:srgbClr>
            </a:outerShdw>
          </a:effectLst>
        </p:spPr>
      </p:pic>
      <p:pic>
        <p:nvPicPr>
          <p:cNvPr id="24" name="Google Shape;10980;p27"/>
          <p:cNvPicPr preferRelativeResize="0"/>
          <p:nvPr/>
        </p:nvPicPr>
        <p:blipFill rotWithShape="1">
          <a:blip r:embed="rId10">
            <a:alphaModFix/>
          </a:blip>
          <a:srcRect b="57394"/>
          <a:stretch/>
        </p:blipFill>
        <p:spPr>
          <a:xfrm>
            <a:off x="542552" y="508555"/>
            <a:ext cx="6931126" cy="1339825"/>
          </a:xfrm>
          <a:prstGeom prst="rect">
            <a:avLst/>
          </a:prstGeom>
          <a:noFill/>
          <a:ln>
            <a:noFill/>
          </a:ln>
          <a:effectLst>
            <a:outerShdw blurRad="57150" dist="171450" dir="12780000" algn="bl" rotWithShape="0">
              <a:srgbClr val="000000">
                <a:alpha val="62000"/>
              </a:srgbClr>
            </a:outerShdw>
          </a:effectLst>
        </p:spPr>
      </p:pic>
      <p:pic>
        <p:nvPicPr>
          <p:cNvPr id="26" name="Google Shape;10982;p27"/>
          <p:cNvPicPr preferRelativeResize="0"/>
          <p:nvPr/>
        </p:nvPicPr>
        <p:blipFill rotWithShape="1">
          <a:blip r:embed="rId7">
            <a:alphaModFix/>
          </a:blip>
          <a:srcRect b="55855"/>
          <a:stretch/>
        </p:blipFill>
        <p:spPr>
          <a:xfrm>
            <a:off x="3369496" y="2267538"/>
            <a:ext cx="5850051" cy="1243775"/>
          </a:xfrm>
          <a:prstGeom prst="rect">
            <a:avLst/>
          </a:prstGeom>
          <a:noFill/>
          <a:ln>
            <a:noFill/>
          </a:ln>
          <a:effectLst>
            <a:outerShdw blurRad="57150" dist="171450" dir="12780000" algn="bl" rotWithShape="0">
              <a:srgbClr val="000000">
                <a:alpha val="62000"/>
              </a:srgbClr>
            </a:outerShdw>
          </a:effectLst>
        </p:spPr>
      </p:pic>
      <p:pic>
        <p:nvPicPr>
          <p:cNvPr id="22" name="Google Shape;10978;p27"/>
          <p:cNvPicPr preferRelativeResize="0"/>
          <p:nvPr/>
        </p:nvPicPr>
        <p:blipFill rotWithShape="1">
          <a:blip r:embed="rId11">
            <a:alphaModFix/>
          </a:blip>
          <a:srcRect b="62721"/>
          <a:stretch/>
        </p:blipFill>
        <p:spPr>
          <a:xfrm>
            <a:off x="156348" y="3718568"/>
            <a:ext cx="5580225" cy="1085225"/>
          </a:xfrm>
          <a:prstGeom prst="rect">
            <a:avLst/>
          </a:prstGeom>
          <a:noFill/>
          <a:ln>
            <a:noFill/>
          </a:ln>
          <a:effectLst>
            <a:outerShdw blurRad="57150" dist="171450" dir="12780000" algn="bl" rotWithShape="0">
              <a:srgbClr val="000000">
                <a:alpha val="62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053073" y="1188098"/>
            <a:ext cx="3034038" cy="2853450"/>
          </a:xfrm>
          <a:prstGeom prst="rect">
            <a:avLst/>
          </a:prstGeom>
          <a:solidFill>
            <a:schemeClr val="accent2">
              <a:lumMod val="10000"/>
            </a:schemeClr>
          </a:solidFill>
          <a:ln>
            <a:noFill/>
          </a:ln>
          <a:effectLst>
            <a:outerShdw blurRad="800100" sx="139000" sy="139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Google Shape;145;p17"/>
          <p:cNvSpPr txBox="1">
            <a:spLocks/>
          </p:cNvSpPr>
          <p:nvPr/>
        </p:nvSpPr>
        <p:spPr>
          <a:xfrm>
            <a:off x="2518021" y="3110937"/>
            <a:ext cx="39999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6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6TB</a:t>
            </a:r>
            <a:r>
              <a:rPr lang="en-US" sz="1800" dirty="0" smtClean="0">
                <a:solidFill>
                  <a:schemeClr val="tx1"/>
                </a:solidFill>
              </a:rPr>
              <a:t> on 2-socket machine</a:t>
            </a:r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30" name="Google Shape;149;p17"/>
          <p:cNvGrpSpPr/>
          <p:nvPr/>
        </p:nvGrpSpPr>
        <p:grpSpPr>
          <a:xfrm>
            <a:off x="3053073" y="1379470"/>
            <a:ext cx="3034038" cy="944918"/>
            <a:chOff x="5297350" y="579525"/>
            <a:chExt cx="4435728" cy="1903925"/>
          </a:xfrm>
        </p:grpSpPr>
        <p:pic>
          <p:nvPicPr>
            <p:cNvPr id="31" name="Google Shape;150;p17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5297350" y="579525"/>
              <a:ext cx="3978528" cy="1446725"/>
            </a:xfrm>
            <a:prstGeom prst="rect">
              <a:avLst/>
            </a:prstGeom>
            <a:noFill/>
            <a:ln>
              <a:noFill/>
            </a:ln>
            <a:effectLst>
              <a:outerShdw blurRad="342900" dist="133350" dir="3420000" algn="bl" rotWithShape="0">
                <a:srgbClr val="000000">
                  <a:alpha val="67000"/>
                </a:srgbClr>
              </a:outerShdw>
            </a:effectLst>
          </p:spPr>
        </p:pic>
        <p:pic>
          <p:nvPicPr>
            <p:cNvPr id="32" name="Google Shape;151;p17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5449750" y="731925"/>
              <a:ext cx="3978528" cy="1446725"/>
            </a:xfrm>
            <a:prstGeom prst="rect">
              <a:avLst/>
            </a:prstGeom>
            <a:noFill/>
            <a:ln>
              <a:noFill/>
            </a:ln>
            <a:effectLst>
              <a:outerShdw blurRad="342900" dist="133350" dir="3420000" algn="bl" rotWithShape="0">
                <a:srgbClr val="000000">
                  <a:alpha val="67000"/>
                </a:srgbClr>
              </a:outerShdw>
            </a:effectLst>
          </p:spPr>
        </p:pic>
        <p:pic>
          <p:nvPicPr>
            <p:cNvPr id="33" name="Google Shape;152;p17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5602150" y="884325"/>
              <a:ext cx="3978528" cy="1446725"/>
            </a:xfrm>
            <a:prstGeom prst="rect">
              <a:avLst/>
            </a:prstGeom>
            <a:noFill/>
            <a:ln>
              <a:noFill/>
            </a:ln>
            <a:effectLst>
              <a:outerShdw blurRad="342900" dist="133350" dir="3420000" algn="bl" rotWithShape="0">
                <a:srgbClr val="000000">
                  <a:alpha val="67000"/>
                </a:srgbClr>
              </a:outerShdw>
            </a:effectLst>
          </p:spPr>
        </p:pic>
        <p:pic>
          <p:nvPicPr>
            <p:cNvPr id="34" name="Google Shape;153;p17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5754550" y="1036725"/>
              <a:ext cx="3978528" cy="1446725"/>
            </a:xfrm>
            <a:prstGeom prst="rect">
              <a:avLst/>
            </a:prstGeom>
            <a:noFill/>
            <a:ln>
              <a:noFill/>
            </a:ln>
            <a:effectLst>
              <a:outerShdw blurRad="342900" dist="133350" dir="3420000" algn="bl" rotWithShape="0">
                <a:srgbClr val="000000">
                  <a:alpha val="67000"/>
                </a:srgbClr>
              </a:outerShdw>
            </a:effectLst>
          </p:spPr>
        </p:pic>
      </p:grpSp>
      <p:pic>
        <p:nvPicPr>
          <p:cNvPr id="35" name="Google Shape;143;p17" descr="Intel® Optane™ DC Persistent Memory logo"/>
          <p:cNvPicPr preferRelativeResize="0"/>
          <p:nvPr/>
        </p:nvPicPr>
        <p:blipFill rotWithShape="1">
          <a:blip r:embed="rId13">
            <a:alphaModFix/>
          </a:blip>
          <a:srcRect b="40572"/>
          <a:stretch/>
        </p:blipFill>
        <p:spPr>
          <a:xfrm>
            <a:off x="3197458" y="1718686"/>
            <a:ext cx="2751425" cy="919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1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9" name="Google Shape;10989;p28"/>
          <p:cNvSpPr txBox="1">
            <a:spLocks noGrp="1"/>
          </p:cNvSpPr>
          <p:nvPr>
            <p:ph type="title" idx="4294967295"/>
          </p:nvPr>
        </p:nvSpPr>
        <p:spPr>
          <a:xfrm>
            <a:off x="628650" y="595097"/>
            <a:ext cx="78867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Capacity-Scaling Problem</a:t>
            </a:r>
            <a:endParaRPr/>
          </a:p>
        </p:txBody>
      </p:sp>
      <p:sp>
        <p:nvSpPr>
          <p:cNvPr id="10990" name="Google Shape;10990;p28"/>
          <p:cNvSpPr txBox="1">
            <a:spLocks noGrp="1"/>
          </p:cNvSpPr>
          <p:nvPr>
            <p:ph type="body" idx="4294967295"/>
          </p:nvPr>
        </p:nvSpPr>
        <p:spPr>
          <a:xfrm>
            <a:off x="628650" y="1244991"/>
            <a:ext cx="7886700" cy="31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/>
              <a:t>System </a:t>
            </a:r>
            <a:r>
              <a:rPr lang="en" dirty="0" smtClean="0"/>
              <a:t>software </a:t>
            </a:r>
            <a:r>
              <a:rPr lang="en" dirty="0"/>
              <a:t>should </a:t>
            </a:r>
            <a:r>
              <a:rPr lang="en" dirty="0">
                <a:solidFill>
                  <a:schemeClr val="dk1"/>
                </a:solidFill>
              </a:rPr>
              <a:t>scale with </a:t>
            </a:r>
            <a:r>
              <a:rPr lang="en" dirty="0" smtClean="0">
                <a:solidFill>
                  <a:schemeClr val="dk1"/>
                </a:solidFill>
              </a:rPr>
              <a:t>memory capacity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>
                <a:solidFill>
                  <a:schemeClr val="dk1"/>
                </a:solidFill>
              </a:rPr>
              <a:t>O(memory size) overheads</a:t>
            </a:r>
            <a:r>
              <a:rPr lang="en" dirty="0"/>
              <a:t> </a:t>
            </a:r>
            <a:r>
              <a:rPr lang="en" dirty="0" smtClean="0"/>
              <a:t>problematic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 smtClean="0"/>
              <a:t>Prototyping/testing </a:t>
            </a:r>
            <a:r>
              <a:rPr lang="en" dirty="0"/>
              <a:t>and </a:t>
            </a:r>
            <a:r>
              <a:rPr lang="en" dirty="0" smtClean="0"/>
              <a:t>research/exploration expensive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91" name="Google Shape;10991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 smtClean="0"/>
              <a:t>What are my options?</a:t>
            </a:r>
            <a:endParaRPr dirty="0"/>
          </a:p>
        </p:txBody>
      </p:sp>
      <p:grpSp>
        <p:nvGrpSpPr>
          <p:cNvPr id="146" name="Google Shape;146;p17"/>
          <p:cNvGrpSpPr/>
          <p:nvPr/>
        </p:nvGrpSpPr>
        <p:grpSpPr>
          <a:xfrm>
            <a:off x="736628" y="1708848"/>
            <a:ext cx="1176863" cy="830010"/>
            <a:chOff x="6771577" y="2140512"/>
            <a:chExt cx="1824876" cy="1287036"/>
          </a:xfrm>
        </p:grpSpPr>
        <p:sp>
          <p:nvSpPr>
            <p:cNvPr id="147" name="Google Shape;147;p17"/>
            <p:cNvSpPr/>
            <p:nvPr/>
          </p:nvSpPr>
          <p:spPr>
            <a:xfrm>
              <a:off x="6771577" y="2140512"/>
              <a:ext cx="1824876" cy="1287036"/>
            </a:xfrm>
            <a:prstGeom prst="cloud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8" name="Google Shape;148;p17" descr="http://media.corporate-ir.net/media_files/IROL/17/176060/AWS_logo_RGB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146150" y="2424800"/>
              <a:ext cx="1197400" cy="718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4" name="Google Shape;15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55" name="Google Shape;155;p17"/>
          <p:cNvPicPr preferRelativeResize="0"/>
          <p:nvPr/>
        </p:nvPicPr>
        <p:blipFill rotWithShape="1">
          <a:blip r:embed="rId4">
            <a:alphaModFix/>
          </a:blip>
          <a:srcRect t="1" r="78471" b="-8112"/>
          <a:stretch/>
        </p:blipFill>
        <p:spPr>
          <a:xfrm>
            <a:off x="2040225" y="2195212"/>
            <a:ext cx="578284" cy="454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33000" y="1612061"/>
            <a:ext cx="2533774" cy="58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7"/>
          <p:cNvSpPr txBox="1">
            <a:spLocks noGrp="1"/>
          </p:cNvSpPr>
          <p:nvPr>
            <p:ph type="body" idx="1"/>
          </p:nvPr>
        </p:nvSpPr>
        <p:spPr>
          <a:xfrm>
            <a:off x="311700" y="3480175"/>
            <a:ext cx="4864800" cy="10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FFFF"/>
                </a:solidFill>
              </a:rPr>
              <a:t>4-5TB</a:t>
            </a:r>
            <a:r>
              <a:rPr lang="en" sz="1800" dirty="0"/>
              <a:t> on-demand instances at $25/hr</a:t>
            </a:r>
            <a:endParaRPr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FFFF"/>
                </a:solidFill>
              </a:rPr>
              <a:t>12-24TB</a:t>
            </a:r>
            <a:r>
              <a:rPr lang="en" sz="1800" dirty="0"/>
              <a:t> by contract at $200-300K/year</a:t>
            </a:r>
            <a:endParaRPr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2521496" y="2116071"/>
            <a:ext cx="2159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Google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Cloud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270" y="1152371"/>
            <a:ext cx="3711719" cy="20856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141032" y="2474753"/>
            <a:ext cx="4773441" cy="1169961"/>
            <a:chOff x="5048509" y="2476138"/>
            <a:chExt cx="3725240" cy="91304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8509" y="2476138"/>
              <a:ext cx="3725240" cy="91304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315511" y="3014495"/>
              <a:ext cx="1803470" cy="288230"/>
            </a:xfrm>
            <a:prstGeom prst="rect">
              <a:avLst/>
            </a:prstGeom>
            <a:solidFill>
              <a:srgbClr val="ADADAD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16TB = 128x 128GB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2" name="Google Shape;11012;p31"/>
          <p:cNvSpPr txBox="1">
            <a:spLocks noGrp="1"/>
          </p:cNvSpPr>
          <p:nvPr>
            <p:ph type="title" idx="4294967295"/>
          </p:nvPr>
        </p:nvSpPr>
        <p:spPr>
          <a:xfrm>
            <a:off x="628650" y="595097"/>
            <a:ext cx="78867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r>
              <a:rPr lang="en"/>
              <a:t>Addressing The Capacity Scaling Problem</a:t>
            </a:r>
            <a:endParaRPr/>
          </a:p>
        </p:txBody>
      </p:sp>
      <p:sp>
        <p:nvSpPr>
          <p:cNvPr id="11013" name="Google Shape;11013;p31"/>
          <p:cNvSpPr txBox="1">
            <a:spLocks noGrp="1"/>
          </p:cNvSpPr>
          <p:nvPr>
            <p:ph type="body" idx="4294967295"/>
          </p:nvPr>
        </p:nvSpPr>
        <p:spPr>
          <a:xfrm>
            <a:off x="543000" y="1254525"/>
            <a:ext cx="8058000" cy="331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b="1" dirty="0">
                <a:solidFill>
                  <a:schemeClr val="dk1"/>
                </a:solidFill>
              </a:rPr>
              <a:t>sim Simulator</a:t>
            </a:r>
            <a:endParaRPr b="1" dirty="0">
              <a:solidFill>
                <a:schemeClr val="dk1"/>
              </a:solidFill>
            </a:endParaRPr>
          </a:p>
          <a:p>
            <a:pPr marL="257167" lvl="1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</a:pPr>
            <a:r>
              <a:rPr lang="en" sz="1800" dirty="0"/>
              <a:t>TB-scale </a:t>
            </a:r>
            <a:r>
              <a:rPr lang="en" sz="1800" dirty="0" smtClean="0"/>
              <a:t>simulations</a:t>
            </a:r>
          </a:p>
          <a:p>
            <a:pPr marL="714367" lvl="2" indent="-11430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800"/>
              <a:buChar char="○"/>
            </a:pPr>
            <a:r>
              <a:rPr lang="en" sz="1800" dirty="0" smtClean="0"/>
              <a:t>of </a:t>
            </a:r>
            <a:r>
              <a:rPr lang="en" sz="1800" dirty="0"/>
              <a:t>unmodified system </a:t>
            </a:r>
            <a:r>
              <a:rPr lang="en" sz="1800" dirty="0" smtClean="0"/>
              <a:t>software</a:t>
            </a:r>
          </a:p>
          <a:p>
            <a:pPr marL="1171567" lvl="3" indent="-11430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800"/>
              <a:buChar char="○"/>
            </a:pPr>
            <a:r>
              <a:rPr lang="en" sz="1800" dirty="0" smtClean="0"/>
              <a:t>on </a:t>
            </a:r>
            <a:r>
              <a:rPr lang="en" sz="1800" dirty="0"/>
              <a:t>readily available </a:t>
            </a:r>
            <a:r>
              <a:rPr lang="en" sz="1800" dirty="0" smtClean="0"/>
              <a:t>hardware</a:t>
            </a:r>
          </a:p>
          <a:p>
            <a:pPr marL="1171567" lvl="3" indent="-11430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800"/>
              <a:buChar char="○"/>
            </a:pPr>
            <a:endParaRPr sz="1800" dirty="0"/>
          </a:p>
          <a:p>
            <a:pPr marL="257167" lvl="1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</a:pPr>
            <a:r>
              <a:rPr lang="en" sz="1800" i="1" dirty="0"/>
              <a:t>Data-oblivious</a:t>
            </a:r>
            <a:r>
              <a:rPr lang="en" sz="1800" dirty="0"/>
              <a:t> workloads + Memory Compression</a:t>
            </a:r>
            <a:endParaRPr sz="1800" dirty="0"/>
          </a:p>
          <a:p>
            <a:pPr marL="257167" lvl="1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</a:pPr>
            <a:r>
              <a:rPr lang="en" sz="1800" dirty="0"/>
              <a:t>Fast and </a:t>
            </a:r>
            <a:r>
              <a:rPr lang="en" sz="1800" dirty="0" smtClean="0"/>
              <a:t>accurate </a:t>
            </a:r>
            <a:r>
              <a:rPr lang="en" sz="1800" dirty="0"/>
              <a:t>enough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u="sng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Case Studies</a:t>
            </a:r>
            <a:endParaRPr b="1" dirty="0">
              <a:solidFill>
                <a:schemeClr val="dk1"/>
              </a:solidFill>
            </a:endParaRPr>
          </a:p>
          <a:p>
            <a:pPr marL="257167" lvl="1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</a:pPr>
            <a:r>
              <a:rPr lang="en" sz="1800" dirty="0"/>
              <a:t>Interactively debugging 4TB memcached</a:t>
            </a:r>
            <a:endParaRPr sz="1800" dirty="0"/>
          </a:p>
          <a:p>
            <a:pPr marL="257167" lvl="1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</a:pPr>
            <a:r>
              <a:rPr lang="en" sz="1800" dirty="0"/>
              <a:t>Irreversible fragmentation despite 300GB free</a:t>
            </a:r>
            <a:endParaRPr sz="1800" dirty="0"/>
          </a:p>
        </p:txBody>
      </p:sp>
      <p:sp>
        <p:nvSpPr>
          <p:cNvPr id="11014" name="Google Shape;11014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15" name="Google Shape;11015;p31"/>
          <p:cNvGrpSpPr/>
          <p:nvPr/>
        </p:nvGrpSpPr>
        <p:grpSpPr>
          <a:xfrm>
            <a:off x="889425" y="3266900"/>
            <a:ext cx="3804275" cy="393600"/>
            <a:chOff x="6392575" y="3543750"/>
            <a:chExt cx="3804275" cy="393600"/>
          </a:xfrm>
        </p:grpSpPr>
        <p:pic>
          <p:nvPicPr>
            <p:cNvPr id="11016" name="Google Shape;11016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392575" y="3573313"/>
              <a:ext cx="334475" cy="334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17" name="Google Shape;11017;p31"/>
            <p:cNvSpPr txBox="1"/>
            <p:nvPr/>
          </p:nvSpPr>
          <p:spPr>
            <a:xfrm>
              <a:off x="6727050" y="3543750"/>
              <a:ext cx="34698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u="sng">
                  <a:solidFill>
                    <a:schemeClr val="hlink"/>
                  </a:solidFill>
                  <a:hlinkClick r:id="rId4"/>
                </a:rPr>
                <a:t>github.com/multifacet/</a:t>
              </a:r>
              <a:r>
                <a:rPr lang="en" u="sng">
                  <a:solidFill>
                    <a:schemeClr val="hlink"/>
                  </a:solidFill>
                  <a:latin typeface="Roboto Mono"/>
                  <a:ea typeface="Roboto Mono"/>
                  <a:cs typeface="Roboto Mono"/>
                  <a:sym typeface="Roboto Mono"/>
                  <a:hlinkClick r:id="rId4"/>
                </a:rPr>
                <a:t>0</a:t>
              </a:r>
              <a:r>
                <a:rPr lang="en" u="sng">
                  <a:solidFill>
                    <a:schemeClr val="hlink"/>
                  </a:solidFill>
                  <a:hlinkClick r:id="rId4"/>
                </a:rPr>
                <a:t>sim-workspace</a:t>
              </a:r>
              <a:r>
                <a:rPr lang="en"/>
                <a:t> </a:t>
              </a:r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683846" y="3103777"/>
            <a:ext cx="1068987" cy="769465"/>
            <a:chOff x="4683846" y="3103777"/>
            <a:chExt cx="1068987" cy="76946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3846" y="3103777"/>
              <a:ext cx="756466" cy="7525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6367" y="3120742"/>
              <a:ext cx="756466" cy="7525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2" name="Google Shape;11022;p32"/>
          <p:cNvSpPr/>
          <p:nvPr/>
        </p:nvSpPr>
        <p:spPr>
          <a:xfrm>
            <a:off x="604400" y="3041500"/>
            <a:ext cx="3704400" cy="6456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3" name="Google Shape;11023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1024" name="Google Shape;11024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/>
              <a:t>sim Design: Challenges and Solutions</a:t>
            </a:r>
            <a:endParaRPr/>
          </a:p>
        </p:txBody>
      </p:sp>
      <p:sp>
        <p:nvSpPr>
          <p:cNvPr id="11025" name="Google Shape;11025;p32"/>
          <p:cNvSpPr/>
          <p:nvPr/>
        </p:nvSpPr>
        <p:spPr>
          <a:xfrm>
            <a:off x="4698725" y="1111300"/>
            <a:ext cx="3899400" cy="2310300"/>
          </a:xfrm>
          <a:prstGeom prst="roundRect">
            <a:avLst>
              <a:gd name="adj" fmla="val 0"/>
            </a:avLst>
          </a:prstGeom>
          <a:solidFill>
            <a:srgbClr val="F4CCCC"/>
          </a:solidFill>
          <a:ln w="2857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Simulation</a:t>
            </a:r>
            <a:endParaRPr dirty="0"/>
          </a:p>
        </p:txBody>
      </p:sp>
      <p:sp>
        <p:nvSpPr>
          <p:cNvPr id="11026" name="Google Shape;11026;p32"/>
          <p:cNvSpPr txBox="1"/>
          <p:nvPr/>
        </p:nvSpPr>
        <p:spPr>
          <a:xfrm>
            <a:off x="604400" y="1130825"/>
            <a:ext cx="3792000" cy="7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</a:rPr>
              <a:t>Hardware </a:t>
            </a:r>
            <a:r>
              <a:rPr lang="en" sz="1800" dirty="0" smtClean="0">
                <a:solidFill>
                  <a:srgbClr val="FFFFFF"/>
                </a:solidFill>
              </a:rPr>
              <a:t>Limitations</a:t>
            </a:r>
            <a:endParaRPr sz="1800" dirty="0">
              <a:solidFill>
                <a:srgbClr val="FFFFFF"/>
              </a:solidFill>
            </a:endParaRPr>
          </a:p>
          <a:p>
            <a:pPr marL="457200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rgbClr val="FFFFFF"/>
                </a:solidFill>
              </a:rPr>
              <a:t>Virtualization</a:t>
            </a:r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11027" name="Google Shape;11027;p32"/>
          <p:cNvSpPr/>
          <p:nvPr/>
        </p:nvSpPr>
        <p:spPr>
          <a:xfrm>
            <a:off x="5647725" y="3772625"/>
            <a:ext cx="1345200" cy="731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/>
              <a:t>sim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028" name="Google Shape;11028;p32"/>
          <p:cNvCxnSpPr/>
          <p:nvPr/>
        </p:nvCxnSpPr>
        <p:spPr>
          <a:xfrm>
            <a:off x="4718088" y="3431375"/>
            <a:ext cx="1114800" cy="579516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1030" name="Google Shape;11030;p32"/>
          <p:cNvCxnSpPr/>
          <p:nvPr/>
        </p:nvCxnSpPr>
        <p:spPr>
          <a:xfrm flipV="1">
            <a:off x="6314988" y="3421775"/>
            <a:ext cx="2312400" cy="589116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1031" name="Google Shape;11031;p32"/>
          <p:cNvSpPr txBox="1"/>
          <p:nvPr/>
        </p:nvSpPr>
        <p:spPr>
          <a:xfrm>
            <a:off x="6437167" y="4096569"/>
            <a:ext cx="6045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KVM</a:t>
            </a:r>
            <a:endParaRPr dirty="0"/>
          </a:p>
        </p:txBody>
      </p:sp>
      <p:grpSp>
        <p:nvGrpSpPr>
          <p:cNvPr id="11032" name="Google Shape;11032;p32"/>
          <p:cNvGrpSpPr/>
          <p:nvPr/>
        </p:nvGrpSpPr>
        <p:grpSpPr>
          <a:xfrm>
            <a:off x="5147089" y="1563727"/>
            <a:ext cx="1363148" cy="799976"/>
            <a:chOff x="4842289" y="1716127"/>
            <a:chExt cx="1363148" cy="799976"/>
          </a:xfrm>
        </p:grpSpPr>
        <p:grpSp>
          <p:nvGrpSpPr>
            <p:cNvPr id="11033" name="Google Shape;11033;p32"/>
            <p:cNvGrpSpPr/>
            <p:nvPr/>
          </p:nvGrpSpPr>
          <p:grpSpPr>
            <a:xfrm>
              <a:off x="4842289" y="1716127"/>
              <a:ext cx="1363148" cy="799976"/>
              <a:chOff x="2160500" y="2232200"/>
              <a:chExt cx="2418215" cy="1821025"/>
            </a:xfrm>
          </p:grpSpPr>
          <p:sp>
            <p:nvSpPr>
              <p:cNvPr id="11034" name="Google Shape;11034;p32"/>
              <p:cNvSpPr/>
              <p:nvPr/>
            </p:nvSpPr>
            <p:spPr>
              <a:xfrm>
                <a:off x="2160500" y="2232200"/>
                <a:ext cx="1027800" cy="18210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5" name="Google Shape;11035;p32"/>
              <p:cNvSpPr/>
              <p:nvPr/>
            </p:nvSpPr>
            <p:spPr>
              <a:xfrm>
                <a:off x="2277525" y="2348125"/>
                <a:ext cx="824400" cy="2739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/>
                  <a:t>bar</a:t>
                </a:r>
                <a:endParaRPr sz="900"/>
              </a:p>
            </p:txBody>
          </p:sp>
          <p:sp>
            <p:nvSpPr>
              <p:cNvPr id="11036" name="Google Shape;11036;p32"/>
              <p:cNvSpPr/>
              <p:nvPr/>
            </p:nvSpPr>
            <p:spPr>
              <a:xfrm>
                <a:off x="3406915" y="2348125"/>
                <a:ext cx="1171800" cy="791100"/>
              </a:xfrm>
              <a:prstGeom prst="rect">
                <a:avLst/>
              </a:prstGeom>
              <a:solidFill>
                <a:srgbClr val="C9DAF8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 dirty="0" smtClean="0">
                    <a:solidFill>
                      <a:schemeClr val="dk2"/>
                    </a:solidFill>
                  </a:rPr>
                  <a:t>XXXXXXXXXXXX</a:t>
                </a:r>
                <a:endParaRPr sz="900" dirty="0">
                  <a:solidFill>
                    <a:schemeClr val="dk2"/>
                  </a:solidFill>
                </a:endParaRPr>
              </a:p>
            </p:txBody>
          </p:sp>
          <p:cxnSp>
            <p:nvCxnSpPr>
              <p:cNvPr id="11037" name="Google Shape;11037;p32"/>
              <p:cNvCxnSpPr>
                <a:stCxn id="11035" idx="3"/>
              </p:cNvCxnSpPr>
              <p:nvPr/>
            </p:nvCxnSpPr>
            <p:spPr>
              <a:xfrm rot="10800000" flipH="1">
                <a:off x="3101925" y="2377075"/>
                <a:ext cx="287400" cy="10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11038" name="Google Shape;11038;p32"/>
              <p:cNvSpPr/>
              <p:nvPr/>
            </p:nvSpPr>
            <p:spPr>
              <a:xfrm>
                <a:off x="2277525" y="2805125"/>
                <a:ext cx="824400" cy="2739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/>
                  <a:t>baz</a:t>
                </a:r>
                <a:endParaRPr sz="900"/>
              </a:p>
            </p:txBody>
          </p:sp>
          <p:sp>
            <p:nvSpPr>
              <p:cNvPr id="11039" name="Google Shape;11039;p32"/>
              <p:cNvSpPr/>
              <p:nvPr/>
            </p:nvSpPr>
            <p:spPr>
              <a:xfrm>
                <a:off x="3404969" y="3262125"/>
                <a:ext cx="1171800" cy="791100"/>
              </a:xfrm>
              <a:prstGeom prst="rect">
                <a:avLst/>
              </a:prstGeom>
              <a:solidFill>
                <a:srgbClr val="C9DAF8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 dirty="0" smtClean="0">
                    <a:solidFill>
                      <a:schemeClr val="dk2"/>
                    </a:solidFill>
                  </a:rPr>
                  <a:t>XXXXXXXXXXXX</a:t>
                </a:r>
                <a:endParaRPr sz="900" dirty="0">
                  <a:solidFill>
                    <a:schemeClr val="dk2"/>
                  </a:solidFill>
                </a:endParaRPr>
              </a:p>
            </p:txBody>
          </p:sp>
          <p:cxnSp>
            <p:nvCxnSpPr>
              <p:cNvPr id="11040" name="Google Shape;11040;p32"/>
              <p:cNvCxnSpPr>
                <a:stCxn id="11038" idx="3"/>
              </p:cNvCxnSpPr>
              <p:nvPr/>
            </p:nvCxnSpPr>
            <p:spPr>
              <a:xfrm>
                <a:off x="3101925" y="2942075"/>
                <a:ext cx="309300" cy="312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pic>
          <p:nvPicPr>
            <p:cNvPr id="11041" name="Google Shape;11041;p32"/>
            <p:cNvPicPr preferRelativeResize="0"/>
            <p:nvPr/>
          </p:nvPicPr>
          <p:blipFill rotWithShape="1">
            <a:blip r:embed="rId3">
              <a:alphaModFix/>
            </a:blip>
            <a:srcRect r="71432"/>
            <a:stretch/>
          </p:blipFill>
          <p:spPr>
            <a:xfrm>
              <a:off x="4991225" y="2186450"/>
              <a:ext cx="273000" cy="2356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042" name="Google Shape;11042;p32"/>
          <p:cNvSpPr/>
          <p:nvPr/>
        </p:nvSpPr>
        <p:spPr>
          <a:xfrm>
            <a:off x="5449350" y="2505350"/>
            <a:ext cx="814536" cy="645516"/>
          </a:xfrm>
          <a:prstGeom prst="flowChartMultidocumen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01010010010100101011</a:t>
            </a:r>
            <a:endParaRPr sz="1000"/>
          </a:p>
        </p:txBody>
      </p:sp>
      <p:sp>
        <p:nvSpPr>
          <p:cNvPr id="11029" name="Google Shape;11029;p32"/>
          <p:cNvSpPr/>
          <p:nvPr/>
        </p:nvSpPr>
        <p:spPr>
          <a:xfrm>
            <a:off x="5832888" y="3889625"/>
            <a:ext cx="482100" cy="497100"/>
          </a:xfrm>
          <a:prstGeom prst="ellipse">
            <a:avLst/>
          </a:prstGeom>
          <a:solidFill>
            <a:srgbClr val="F4CCCC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??</a:t>
            </a:r>
            <a:endParaRPr sz="1000"/>
          </a:p>
        </p:txBody>
      </p:sp>
      <p:pic>
        <p:nvPicPr>
          <p:cNvPr id="11043" name="Google Shape;1104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1738" y="2571753"/>
            <a:ext cx="334550" cy="3936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44" name="Google Shape;11044;p32"/>
          <p:cNvSpPr txBox="1"/>
          <p:nvPr/>
        </p:nvSpPr>
        <p:spPr>
          <a:xfrm>
            <a:off x="6588425" y="1645725"/>
            <a:ext cx="14331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Workload</a:t>
            </a:r>
            <a:endParaRPr/>
          </a:p>
        </p:txBody>
      </p:sp>
      <p:sp>
        <p:nvSpPr>
          <p:cNvPr id="11045" name="Google Shape;11045;p32"/>
          <p:cNvSpPr txBox="1"/>
          <p:nvPr/>
        </p:nvSpPr>
        <p:spPr>
          <a:xfrm>
            <a:off x="6406275" y="2399400"/>
            <a:ext cx="16923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Unmodified System Software</a:t>
            </a:r>
            <a:endParaRPr/>
          </a:p>
        </p:txBody>
      </p:sp>
      <p:sp>
        <p:nvSpPr>
          <p:cNvPr id="11046" name="Google Shape;11046;p32"/>
          <p:cNvSpPr txBox="1"/>
          <p:nvPr/>
        </p:nvSpPr>
        <p:spPr>
          <a:xfrm>
            <a:off x="604400" y="2142825"/>
            <a:ext cx="3792000" cy="7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</a:rPr>
              <a:t>Preserve </a:t>
            </a:r>
            <a:r>
              <a:rPr lang="en" sz="1800" dirty="0" smtClean="0">
                <a:solidFill>
                  <a:srgbClr val="FFFFFF"/>
                </a:solidFill>
              </a:rPr>
              <a:t>Behavior </a:t>
            </a:r>
            <a:r>
              <a:rPr lang="en" sz="1800" dirty="0">
                <a:solidFill>
                  <a:srgbClr val="FFFFFF"/>
                </a:solidFill>
              </a:rPr>
              <a:t>and </a:t>
            </a:r>
            <a:r>
              <a:rPr lang="en" sz="1800" dirty="0" smtClean="0">
                <a:solidFill>
                  <a:srgbClr val="FFFFFF"/>
                </a:solidFill>
              </a:rPr>
              <a:t>Timing</a:t>
            </a:r>
            <a:endParaRPr sz="1800" dirty="0">
              <a:solidFill>
                <a:srgbClr val="FFFFFF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</a:rPr>
              <a:t>Virtualize </a:t>
            </a:r>
            <a:r>
              <a:rPr lang="en" sz="1800" dirty="0" smtClean="0">
                <a:solidFill>
                  <a:srgbClr val="FFFFFF"/>
                </a:solidFill>
              </a:rPr>
              <a:t>Timestamp Counters</a:t>
            </a:r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11047" name="Google Shape;11047;p32"/>
          <p:cNvSpPr txBox="1"/>
          <p:nvPr/>
        </p:nvSpPr>
        <p:spPr>
          <a:xfrm>
            <a:off x="604400" y="3140125"/>
            <a:ext cx="37920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</a:rPr>
              <a:t>Speed and </a:t>
            </a:r>
            <a:r>
              <a:rPr lang="en" sz="1800" dirty="0" smtClean="0">
                <a:solidFill>
                  <a:srgbClr val="FFFFFF"/>
                </a:solidFill>
              </a:rPr>
              <a:t>Scale</a:t>
            </a:r>
            <a:endParaRPr sz="1800" dirty="0">
              <a:solidFill>
                <a:srgbClr val="FFFFFF"/>
              </a:solidFill>
            </a:endParaRPr>
          </a:p>
        </p:txBody>
      </p:sp>
      <p:grpSp>
        <p:nvGrpSpPr>
          <p:cNvPr id="11048" name="Google Shape;11048;p32"/>
          <p:cNvGrpSpPr/>
          <p:nvPr/>
        </p:nvGrpSpPr>
        <p:grpSpPr>
          <a:xfrm>
            <a:off x="7756548" y="1886650"/>
            <a:ext cx="680400" cy="849026"/>
            <a:chOff x="7756548" y="1886650"/>
            <a:chExt cx="680400" cy="849026"/>
          </a:xfrm>
        </p:grpSpPr>
        <p:grpSp>
          <p:nvGrpSpPr>
            <p:cNvPr id="11049" name="Google Shape;11049;p32"/>
            <p:cNvGrpSpPr/>
            <p:nvPr/>
          </p:nvGrpSpPr>
          <p:grpSpPr>
            <a:xfrm>
              <a:off x="7756548" y="1886650"/>
              <a:ext cx="680400" cy="849026"/>
              <a:chOff x="7625223" y="1069913"/>
              <a:chExt cx="680400" cy="849026"/>
            </a:xfrm>
          </p:grpSpPr>
          <p:pic>
            <p:nvPicPr>
              <p:cNvPr id="11050" name="Google Shape;11050;p32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7625223" y="1069913"/>
                <a:ext cx="680400" cy="8490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051" name="Google Shape;11051;p32"/>
              <p:cNvSpPr/>
              <p:nvPr/>
            </p:nvSpPr>
            <p:spPr>
              <a:xfrm>
                <a:off x="7696350" y="1309575"/>
                <a:ext cx="548700" cy="558000"/>
              </a:xfrm>
              <a:prstGeom prst="pie">
                <a:avLst>
                  <a:gd name="adj1" fmla="val 11125471"/>
                  <a:gd name="adj2" fmla="val 19116831"/>
                </a:avLst>
              </a:prstGeom>
              <a:solidFill>
                <a:srgbClr val="0036FF">
                  <a:alpha val="40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052" name="Google Shape;11052;p32"/>
            <p:cNvSpPr/>
            <p:nvPr/>
          </p:nvSpPr>
          <p:spPr>
            <a:xfrm>
              <a:off x="7822400" y="2121063"/>
              <a:ext cx="548700" cy="558000"/>
            </a:xfrm>
            <a:prstGeom prst="pie">
              <a:avLst>
                <a:gd name="adj1" fmla="val 13667917"/>
                <a:gd name="adj2" fmla="val 15233707"/>
              </a:avLst>
            </a:prstGeom>
            <a:solidFill>
              <a:srgbClr val="FF0000">
                <a:alpha val="647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11031;p32"/>
          <p:cNvSpPr txBox="1"/>
          <p:nvPr/>
        </p:nvSpPr>
        <p:spPr>
          <a:xfrm>
            <a:off x="5569024" y="1121819"/>
            <a:ext cx="1611093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(Virtual Machine)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8841</TotalTime>
  <Words>616</Words>
  <Application>Microsoft Office PowerPoint</Application>
  <PresentationFormat>On-screen Show (16:9)</PresentationFormat>
  <Paragraphs>241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Roboto Mono</vt:lpstr>
      <vt:lpstr>Arial</vt:lpstr>
      <vt:lpstr>Calibri</vt:lpstr>
      <vt:lpstr>Simple Dark</vt:lpstr>
      <vt:lpstr>0sim: Preparing the System Software for a World with Terabyte-scale Memories</vt:lpstr>
      <vt:lpstr>Can System Software Scale? Ubuntu</vt:lpstr>
      <vt:lpstr>Can System Software Scale? memcached</vt:lpstr>
      <vt:lpstr>Can System Software Scale? Linux kernel</vt:lpstr>
      <vt:lpstr>Can System Software Scale? Linux kernel</vt:lpstr>
      <vt:lpstr>The Capacity-Scaling Problem</vt:lpstr>
      <vt:lpstr>What are my options?</vt:lpstr>
      <vt:lpstr>Addressing The Capacity Scaling Problem</vt:lpstr>
      <vt:lpstr>0sim Design: Challenges and Solutions</vt:lpstr>
      <vt:lpstr>0sim Design: Scaling Simulation</vt:lpstr>
      <vt:lpstr>0sim Design: Scaling Simulation</vt:lpstr>
      <vt:lpstr>Data-Oblivious Workloads</vt:lpstr>
      <vt:lpstr>0sim Design: Challenges and Solutions</vt:lpstr>
      <vt:lpstr>Data-Obliviousness in Practice</vt:lpstr>
      <vt:lpstr>Simulation Speed – 1TB memcached, Old workstation</vt:lpstr>
      <vt:lpstr>Case Studies with 0sim</vt:lpstr>
      <vt:lpstr>Case Study 0: Debugging 4TB memcached</vt:lpstr>
      <vt:lpstr>Case Study 1: Irreversible Fragmentation</vt:lpstr>
      <vt:lpstr>Case Study 1: Irreversible Fragmentation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0sim: Preparing the System Software for a World with Terabyte-scale Memories</dc:title>
  <dc:creator>Mark Mansi</dc:creator>
  <cp:lastModifiedBy>Mark Mansi</cp:lastModifiedBy>
  <cp:revision>59</cp:revision>
  <cp:lastPrinted>2020-03-02T18:53:44Z</cp:lastPrinted>
  <dcterms:modified xsi:type="dcterms:W3CDTF">2020-03-12T19:29:20Z</dcterms:modified>
</cp:coreProperties>
</file>