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44" r:id="rId1"/>
  </p:sldMasterIdLst>
  <p:notesMasterIdLst>
    <p:notesMasterId r:id="rId40"/>
  </p:notesMasterIdLst>
  <p:handoutMasterIdLst>
    <p:handoutMasterId r:id="rId41"/>
  </p:handoutMasterIdLst>
  <p:sldIdLst>
    <p:sldId id="256" r:id="rId2"/>
    <p:sldId id="442" r:id="rId3"/>
    <p:sldId id="443" r:id="rId4"/>
    <p:sldId id="446" r:id="rId5"/>
    <p:sldId id="447" r:id="rId6"/>
    <p:sldId id="445" r:id="rId7"/>
    <p:sldId id="451" r:id="rId8"/>
    <p:sldId id="444" r:id="rId9"/>
    <p:sldId id="452" r:id="rId10"/>
    <p:sldId id="455" r:id="rId11"/>
    <p:sldId id="483" r:id="rId12"/>
    <p:sldId id="456" r:id="rId13"/>
    <p:sldId id="457" r:id="rId14"/>
    <p:sldId id="458" r:id="rId15"/>
    <p:sldId id="459" r:id="rId16"/>
    <p:sldId id="460" r:id="rId17"/>
    <p:sldId id="462" r:id="rId18"/>
    <p:sldId id="463" r:id="rId19"/>
    <p:sldId id="464" r:id="rId20"/>
    <p:sldId id="470" r:id="rId21"/>
    <p:sldId id="465" r:id="rId22"/>
    <p:sldId id="466" r:id="rId23"/>
    <p:sldId id="467" r:id="rId24"/>
    <p:sldId id="468" r:id="rId25"/>
    <p:sldId id="469" r:id="rId26"/>
    <p:sldId id="471" r:id="rId27"/>
    <p:sldId id="472" r:id="rId28"/>
    <p:sldId id="484" r:id="rId29"/>
    <p:sldId id="473" r:id="rId30"/>
    <p:sldId id="474" r:id="rId31"/>
    <p:sldId id="475" r:id="rId32"/>
    <p:sldId id="476" r:id="rId33"/>
    <p:sldId id="477" r:id="rId34"/>
    <p:sldId id="478" r:id="rId35"/>
    <p:sldId id="448" r:id="rId36"/>
    <p:sldId id="441" r:id="rId37"/>
    <p:sldId id="429" r:id="rId38"/>
    <p:sldId id="453" r:id="rId39"/>
  </p:sldIdLst>
  <p:sldSz cx="9144000" cy="6858000" type="screen4x3"/>
  <p:notesSz cx="6858000" cy="9144000"/>
  <p:custDataLst>
    <p:tags r:id="rId4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0311"/>
    <a:srgbClr val="E1DFDE"/>
    <a:srgbClr val="F1F0F1"/>
    <a:srgbClr val="727272"/>
    <a:srgbClr val="C00000"/>
    <a:srgbClr val="D1DEFF"/>
    <a:srgbClr val="9795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580" autoAdjust="0"/>
    <p:restoredTop sz="94880" autoAdjust="0"/>
  </p:normalViewPr>
  <p:slideViewPr>
    <p:cSldViewPr snapToObjects="1">
      <p:cViewPr>
        <p:scale>
          <a:sx n="112" d="100"/>
          <a:sy n="112" d="100"/>
        </p:scale>
        <p:origin x="-1784" y="-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heme" Target="theme/theme1.xml"/><Relationship Id="rId47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notesMaster" Target="notesMasters/notesMaster1.xml"/><Relationship Id="rId41" Type="http://schemas.openxmlformats.org/officeDocument/2006/relationships/handoutMaster" Target="handoutMasters/handoutMaster1.xml"/><Relationship Id="rId42" Type="http://schemas.openxmlformats.org/officeDocument/2006/relationships/printerSettings" Target="printerSettings/printerSettings1.bin"/><Relationship Id="rId43" Type="http://schemas.openxmlformats.org/officeDocument/2006/relationships/tags" Target="tags/tag1.xml"/><Relationship Id="rId44" Type="http://schemas.openxmlformats.org/officeDocument/2006/relationships/presProps" Target="presProps.xml"/><Relationship Id="rId4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B98D38-6B09-064D-874D-3087BD3B7D72}" type="datetimeFigureOut">
              <a:rPr lang="en-US" smtClean="0"/>
              <a:t>3/23/15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5B214B-DBB1-0847-B644-BD835351F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9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7B4D74-C8D9-7740-ADA3-0CBDABB33BB2}" type="datetimeFigureOut">
              <a:rPr lang="en-US" smtClean="0"/>
              <a:t>3/23/15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34F550-77C4-A344-95AD-F366E072D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62695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----- Meeting Notes (3/22/15 16:44) -----</a:t>
            </a:r>
          </a:p>
          <a:p>
            <a:r>
              <a:rPr lang="en-US" dirty="0"/>
              <a:t>5 mins till outline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4F550-77C4-A344-95AD-F366E072D83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9791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/>
              <a:t>Instead of computing accepted tuples, we will compute the forbidden tuples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4F550-77C4-A344-95AD-F366E072D839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4490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/>
              <a:t>Instead of computing accepted tuples, we will compute the forbidden tuples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4F550-77C4-A344-95AD-F366E072D839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4490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/>
              <a:t>Instead of computing accepted tuples, we will compute the forbidden tuples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4F550-77C4-A344-95AD-F366E072D839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4490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/>
              <a:t>Instead of computing accepted tuples, we will compute the forbidden tuples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4F550-77C4-A344-95AD-F366E072D839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4490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/>
              <a:t>Instead of computing accepted tuples, we will compute the forbidden tuples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4F550-77C4-A344-95AD-F366E072D839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4490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----- Meeting Notes (3/22/15 16:44) -----</a:t>
            </a:r>
          </a:p>
          <a:p>
            <a:r>
              <a:rPr lang="en-US" dirty="0"/>
              <a:t>5 mins till outline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4F550-77C4-A344-95AD-F366E072D839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9791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/>
              <a:t>Instead of computing accepted tuples, we will compute the forbidden tuples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4F550-77C4-A344-95AD-F366E072D839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44901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/>
              <a:t>Instead of computing accepted tuples, we will compute the forbidden tuples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4F550-77C4-A344-95AD-F366E072D839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44901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/>
              <a:t>Instead of computing accepted tuples, we will compute the forbidden tuples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4F550-77C4-A344-95AD-F366E072D839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44901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/>
              <a:t>Instead of computing accepted tuples, we will compute the forbidden tuples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4F550-77C4-A344-95AD-F366E072D839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4490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----- Meeting Notes (3/22/15 16:44) -----</a:t>
            </a:r>
          </a:p>
          <a:p>
            <a:r>
              <a:rPr lang="en-US" dirty="0"/>
              <a:t>5 mins till outline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4F550-77C4-A344-95AD-F366E072D83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97917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/>
              <a:t>Instead of computing accepted tuples, we will compute the forbidden tuples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4F550-77C4-A344-95AD-F366E072D839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44901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/>
              <a:t>Instead of computing accepted tuples, we will compute the forbidden tuples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4F550-77C4-A344-95AD-F366E072D839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44901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4F550-77C4-A344-95AD-F366E072D839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9791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Instead of computing accepted tuples, we will compute the forbidden tuples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4F550-77C4-A344-95AD-F366E072D83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4490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/>
              <a:t>Instead of computing accepted tuples, we will compute the forbidden tuples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4F550-77C4-A344-95AD-F366E072D83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4490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/>
              <a:t>Instead of computing accepted tuples, we will compute the forbidden tuples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4F550-77C4-A344-95AD-F366E072D83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4490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/>
              <a:t>Instead of computing accepted tuples, we will compute the forbidden tuples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4F550-77C4-A344-95AD-F366E072D83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4490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/>
              <a:t>Instead of computing accepted tuples, we will compute the forbidden tuples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4F550-77C4-A344-95AD-F366E072D83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4490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/>
              <a:t>Instead of computing accepted tuples, we will compute the forbidden tuples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4F550-77C4-A344-95AD-F366E072D839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4490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/>
              <a:t>Instead of computing accepted tuples, we will compute the forbidden tuples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4F550-77C4-A344-95AD-F366E072D839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449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8352B-954C-7642-A361-73B55FDD56F4}" type="datetime1">
              <a:rPr lang="en-US" smtClean="0"/>
              <a:t>3/23/15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1A3BA-0E98-7742-8399-1C634C282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19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1B57-8211-B449-857C-0AD23157BCF4}" type="datetime1">
              <a:rPr lang="en-US" smtClean="0"/>
              <a:t>3/23/15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1A3BA-0E98-7742-8399-1C634C282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698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84D82-1B99-5A49-B1A6-00B949DD5BF8}" type="datetime1">
              <a:rPr lang="en-US" smtClean="0"/>
              <a:t>3/23/15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1A3BA-0E98-7742-8399-1C634C282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551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0DE4D-2235-274C-BDDC-0723BFA5F59A}" type="datetime1">
              <a:rPr lang="en-US" smtClean="0"/>
              <a:t>3/23/15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1A3BA-0E98-7742-8399-1C634C282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105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959D0-9772-6B41-9444-5399F8CF4909}" type="datetime1">
              <a:rPr lang="en-US" smtClean="0"/>
              <a:t>3/23/15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1A3BA-0E98-7742-8399-1C634C282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03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41E38-CAC3-DE4B-9377-C730BA202748}" type="datetime1">
              <a:rPr lang="en-US" smtClean="0"/>
              <a:t>3/23/15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1A3BA-0E98-7742-8399-1C634C282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621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2765D-184E-A247-AEAB-088063C897EA}" type="datetime1">
              <a:rPr lang="en-US" smtClean="0"/>
              <a:t>3/23/15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1A3BA-0E98-7742-8399-1C634C282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30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6AA48-5E7D-AA46-A31F-066247D013E2}" type="datetime1">
              <a:rPr lang="en-US" smtClean="0"/>
              <a:t>3/23/15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1A3BA-0E98-7742-8399-1C634C282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112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42B96-2D95-EC4F-A4C2-BD3D5B8CE960}" type="datetime1">
              <a:rPr lang="en-US" smtClean="0"/>
              <a:t>3/23/15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1A3BA-0E98-7742-8399-1C634C282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510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CE033-ABC4-D546-B243-835D73D300F8}" type="datetime1">
              <a:rPr lang="en-US" smtClean="0"/>
              <a:t>3/23/15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1A3BA-0E98-7742-8399-1C634C282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708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838FD-53AE-C649-87F1-E61BDB4A1F6E}" type="datetime1">
              <a:rPr lang="en-US" smtClean="0"/>
              <a:t>3/23/15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1A3BA-0E98-7742-8399-1C634C282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262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1DFDE">
            <a:alpha val="4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E7427-5DBC-0A49-B41A-4871140B5849}" type="datetime1">
              <a:rPr lang="en-US" smtClean="0"/>
              <a:t>3/23/15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1A3BA-0E98-7742-8399-1C634C282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679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3.e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5.e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5.e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5.em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5.em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5.emf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65207"/>
            <a:ext cx="7772400" cy="1921841"/>
          </a:xfrm>
        </p:spPr>
        <p:txBody>
          <a:bodyPr>
            <a:normAutofit/>
          </a:bodyPr>
          <a:lstStyle/>
          <a:p>
            <a:pPr algn="l"/>
            <a:r>
              <a:rPr lang="en-US" cap="small" dirty="0" smtClean="0">
                <a:latin typeface="Cambria"/>
                <a:cs typeface="Cambria"/>
              </a:rPr>
              <a:t>Answering Conjunctive Queries With Inequalities</a:t>
            </a:r>
            <a:endParaRPr lang="en-US" cap="small" dirty="0">
              <a:latin typeface="Cambria"/>
              <a:cs typeface="Cambri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7870" y="4221088"/>
            <a:ext cx="2283970" cy="1512168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chemeClr val="tx1"/>
                </a:solidFill>
                <a:latin typeface="Cambria"/>
                <a:cs typeface="Cambria"/>
              </a:rPr>
              <a:t>Paris </a:t>
            </a:r>
            <a:r>
              <a:rPr lang="en-US" sz="2000" b="1" dirty="0" smtClean="0">
                <a:solidFill>
                  <a:schemeClr val="tx1"/>
                </a:solidFill>
                <a:latin typeface="Cambria"/>
                <a:cs typeface="Cambria"/>
              </a:rPr>
              <a:t>Koutris</a:t>
            </a:r>
            <a:r>
              <a:rPr lang="en-US" sz="2000" baseline="30000" dirty="0" smtClean="0">
                <a:solidFill>
                  <a:schemeClr val="tx1"/>
                </a:solidFill>
                <a:latin typeface="Cambria"/>
                <a:cs typeface="Cambria"/>
              </a:rPr>
              <a:t>1</a:t>
            </a:r>
            <a:endParaRPr lang="en-US" sz="2000" i="1" dirty="0">
              <a:solidFill>
                <a:schemeClr val="tx1">
                  <a:lumMod val="75000"/>
                  <a:lumOff val="25000"/>
                </a:schemeClr>
              </a:solidFill>
              <a:latin typeface="Cambria"/>
              <a:cs typeface="Cambria"/>
            </a:endParaRPr>
          </a:p>
          <a:p>
            <a:pPr algn="l"/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/>
                <a:cs typeface="Cambria"/>
              </a:rPr>
              <a:t>Tova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/>
                <a:cs typeface="Cambria"/>
              </a:rPr>
              <a:t>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/>
                <a:cs typeface="Cambria"/>
              </a:rPr>
              <a:t>Milo</a:t>
            </a:r>
            <a:r>
              <a:rPr lang="en-US" sz="20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/>
                <a:cs typeface="Cambria"/>
              </a:rPr>
              <a:t>2</a:t>
            </a:r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Cambria"/>
              <a:cs typeface="Cambria"/>
            </a:endParaRPr>
          </a:p>
          <a:p>
            <a:pPr algn="l"/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/>
                <a:cs typeface="Cambria"/>
              </a:rPr>
              <a:t>Sudeepa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/>
                <a:cs typeface="Cambria"/>
              </a:rPr>
              <a:t>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/>
                <a:cs typeface="Cambria"/>
              </a:rPr>
              <a:t>Roy</a:t>
            </a:r>
            <a:r>
              <a:rPr lang="en-US" sz="20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/>
                <a:cs typeface="Cambria"/>
              </a:rPr>
              <a:t>1</a:t>
            </a:r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Cambria"/>
              <a:cs typeface="Cambria"/>
            </a:endParaRPr>
          </a:p>
          <a:p>
            <a:pPr algn="l"/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/>
                <a:cs typeface="Cambria"/>
              </a:rPr>
              <a:t>Dan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/>
                <a:cs typeface="Cambria"/>
              </a:rPr>
              <a:t>Suciu</a:t>
            </a:r>
            <a:r>
              <a:rPr lang="en-US" sz="20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/>
                <a:cs typeface="Cambria"/>
              </a:rPr>
              <a:t>1</a:t>
            </a:r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Cambria"/>
              <a:cs typeface="Cambria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4221088"/>
            <a:ext cx="2555776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975209" y="5733256"/>
            <a:ext cx="2156631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ubtitle 2"/>
          <p:cNvSpPr txBox="1">
            <a:spLocks/>
          </p:cNvSpPr>
          <p:nvPr/>
        </p:nvSpPr>
        <p:spPr>
          <a:xfrm>
            <a:off x="6152104" y="5237584"/>
            <a:ext cx="2283970" cy="4956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b="1" i="1" dirty="0" smtClean="0">
                <a:solidFill>
                  <a:schemeClr val="tx1"/>
                </a:solidFill>
                <a:latin typeface="Cambria"/>
                <a:cs typeface="Cambria"/>
              </a:rPr>
              <a:t>ICDT 2015</a:t>
            </a:r>
            <a:endParaRPr lang="en-US" sz="2000" i="1" dirty="0" smtClean="0">
              <a:solidFill>
                <a:schemeClr val="tx1">
                  <a:lumMod val="75000"/>
                  <a:lumOff val="25000"/>
                </a:schemeClr>
              </a:solidFill>
              <a:latin typeface="Cambria"/>
              <a:cs typeface="Cambri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78695" y="4224173"/>
            <a:ext cx="31215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baseline="30000" dirty="0" smtClean="0"/>
              <a:t>1</a:t>
            </a:r>
            <a:r>
              <a:rPr lang="en-US" sz="2000" i="1" dirty="0" smtClean="0"/>
              <a:t> University of Washington</a:t>
            </a:r>
          </a:p>
          <a:p>
            <a:r>
              <a:rPr lang="en-US" sz="2000" i="1" baseline="30000" dirty="0" smtClean="0"/>
              <a:t>2</a:t>
            </a:r>
            <a:r>
              <a:rPr lang="en-US" sz="2000" i="1" dirty="0" smtClean="0"/>
              <a:t> Tel Aviv University</a:t>
            </a:r>
            <a:endParaRPr lang="en-US" sz="2000" i="1" baseline="30000" dirty="0"/>
          </a:p>
        </p:txBody>
      </p:sp>
    </p:spTree>
    <p:extLst>
      <p:ext uri="{BB962C8B-B14F-4D97-AF65-F5344CB8AC3E}">
        <p14:creationId xmlns:p14="http://schemas.microsoft.com/office/powerpoint/2010/main" val="2164021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cap="small" dirty="0" smtClean="0">
                <a:latin typeface="Cambria"/>
                <a:cs typeface="Cambria"/>
              </a:rPr>
              <a:t>Color Coding: Theorem</a:t>
            </a:r>
            <a:endParaRPr lang="en-US" sz="4000" cap="small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556792"/>
            <a:ext cx="7365504" cy="1872207"/>
          </a:xfrm>
          <a:solidFill>
            <a:schemeClr val="bg1">
              <a:lumMod val="75000"/>
            </a:schemeClr>
          </a:solidFill>
          <a:ln w="57150" cmpd="thickThin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/Theorem/ </a:t>
            </a:r>
            <a:r>
              <a:rPr lang="en-US" sz="2400" dirty="0" smtClean="0"/>
              <a:t>Let q </a:t>
            </a:r>
            <a:r>
              <a:rPr lang="en-US" sz="2400" dirty="0"/>
              <a:t>be </a:t>
            </a:r>
            <a:r>
              <a:rPr lang="en-US" sz="2400" dirty="0" smtClean="0"/>
              <a:t>a </a:t>
            </a:r>
            <a:r>
              <a:rPr lang="en-US" sz="2400" dirty="0" smtClean="0">
                <a:cs typeface="Cambria"/>
              </a:rPr>
              <a:t>CQ</a:t>
            </a:r>
            <a:r>
              <a:rPr lang="en-US" sz="2400" baseline="30000" dirty="0" smtClean="0">
                <a:cs typeface="Cambria"/>
              </a:rPr>
              <a:t> </a:t>
            </a:r>
            <a:r>
              <a:rPr lang="en-US" sz="2400" dirty="0" smtClean="0"/>
              <a:t>that can be computed in time T(|q|, |D|). </a:t>
            </a:r>
            <a:r>
              <a:rPr lang="en-US" sz="2400" dirty="0"/>
              <a:t>Then, </a:t>
            </a:r>
            <a:r>
              <a:rPr lang="en-US" sz="2400" dirty="0" smtClean="0"/>
              <a:t>(</a:t>
            </a:r>
            <a:r>
              <a:rPr lang="en-US" sz="2400" dirty="0"/>
              <a:t>q</a:t>
            </a:r>
            <a:r>
              <a:rPr lang="en-US" sz="2400" b="1" dirty="0" smtClean="0"/>
              <a:t>, </a:t>
            </a:r>
            <a:r>
              <a:rPr lang="en-US" sz="2400" dirty="0" smtClean="0"/>
              <a:t>I) </a:t>
            </a:r>
            <a:r>
              <a:rPr lang="en-US" sz="2400" dirty="0"/>
              <a:t>can be </a:t>
            </a:r>
            <a:r>
              <a:rPr lang="en-US" sz="2400" dirty="0" smtClean="0"/>
              <a:t>computed in </a:t>
            </a:r>
            <a:r>
              <a:rPr lang="en-US" sz="2400" dirty="0"/>
              <a:t>time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				</a:t>
            </a:r>
          </a:p>
          <a:p>
            <a:pPr marL="0" indent="0">
              <a:buNone/>
            </a:pPr>
            <a:endParaRPr lang="en-US" sz="2400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247912" y="1196752"/>
            <a:ext cx="5556336" cy="18031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1A3BA-0E98-7742-8399-1C634C282F17}" type="slidenum">
              <a:rPr lang="en-US" smtClean="0">
                <a:latin typeface="Cambria"/>
                <a:cs typeface="Cambria"/>
              </a:rPr>
              <a:t>10</a:t>
            </a:fld>
            <a:endParaRPr lang="en-US">
              <a:latin typeface="Cambria"/>
              <a:cs typeface="Cambria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0" y="579362"/>
            <a:ext cx="3434522" cy="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2317" y="2636912"/>
            <a:ext cx="4371931" cy="415913"/>
          </a:xfrm>
          <a:prstGeom prst="rect">
            <a:avLst/>
          </a:prstGeom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3789040"/>
            <a:ext cx="8229600" cy="2232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solidFill>
                  <a:srgbClr val="000000"/>
                </a:solidFill>
                <a:latin typeface="Cambria"/>
                <a:cs typeface="Cambria"/>
              </a:rPr>
              <a:t>Color-coding demands the construction of k-perfect hash family for every instance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Cambria"/>
                <a:cs typeface="Cambria"/>
              </a:rPr>
              <a:t>There is a 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cs typeface="Consolas"/>
              </a:rPr>
              <a:t>log(|D|) </a:t>
            </a:r>
            <a:r>
              <a:rPr lang="en-US" sz="2400" dirty="0" smtClean="0">
                <a:solidFill>
                  <a:srgbClr val="000000"/>
                </a:solidFill>
                <a:latin typeface="Cambria"/>
                <a:cs typeface="Cambria"/>
              </a:rPr>
              <a:t>additional factor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Cambria"/>
                <a:cs typeface="Cambria"/>
              </a:rPr>
              <a:t>The algorithm is </a:t>
            </a:r>
            <a:r>
              <a:rPr lang="en-US" sz="2400" dirty="0" smtClean="0">
                <a:solidFill>
                  <a:srgbClr val="AA0311"/>
                </a:solidFill>
                <a:latin typeface="Cambria"/>
                <a:cs typeface="Cambria"/>
              </a:rPr>
              <a:t>oblivious</a:t>
            </a:r>
            <a:r>
              <a:rPr lang="en-US" sz="2400" dirty="0" smtClean="0">
                <a:solidFill>
                  <a:srgbClr val="000000"/>
                </a:solidFill>
                <a:latin typeface="Cambria"/>
                <a:cs typeface="Cambria"/>
              </a:rPr>
              <a:t> to the combined structure of the query + inequalities</a:t>
            </a:r>
          </a:p>
        </p:txBody>
      </p:sp>
    </p:spTree>
    <p:extLst>
      <p:ext uri="{BB962C8B-B14F-4D97-AF65-F5344CB8AC3E}">
        <p14:creationId xmlns:p14="http://schemas.microsoft.com/office/powerpoint/2010/main" val="213276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cap="small" dirty="0" smtClean="0">
                <a:cs typeface="Cambria"/>
              </a:rPr>
              <a:t>Outline</a:t>
            </a:r>
            <a:endParaRPr lang="en-US" cap="small" dirty="0">
              <a:latin typeface="Cambria"/>
              <a:cs typeface="Cambria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247912" y="1214784"/>
            <a:ext cx="3756136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1A3BA-0E98-7742-8399-1C634C282F17}" type="slidenum">
              <a:rPr lang="en-US" smtClean="0">
                <a:latin typeface="Cambria"/>
                <a:cs typeface="Cambria"/>
              </a:rPr>
              <a:t>11</a:t>
            </a:fld>
            <a:endParaRPr lang="en-US">
              <a:latin typeface="Cambria"/>
              <a:cs typeface="Cambria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0" y="579362"/>
            <a:ext cx="3434522" cy="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Content Placeholder 2"/>
          <p:cNvSpPr>
            <a:spLocks noGrp="1"/>
          </p:cNvSpPr>
          <p:nvPr>
            <p:ph idx="1"/>
          </p:nvPr>
        </p:nvSpPr>
        <p:spPr>
          <a:xfrm>
            <a:off x="457200" y="1678610"/>
            <a:ext cx="8229600" cy="391063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 smtClean="0">
              <a:latin typeface="Cambria"/>
              <a:cs typeface="Cambria"/>
            </a:endParaRPr>
          </a:p>
          <a:p>
            <a:pPr marL="0" indent="0">
              <a:buNone/>
            </a:pPr>
            <a:r>
              <a:rPr lang="en-US" sz="2800" dirty="0" smtClean="0">
                <a:latin typeface="Cambria"/>
                <a:cs typeface="Cambria"/>
              </a:rPr>
              <a:t>Color Coding</a:t>
            </a:r>
          </a:p>
          <a:p>
            <a:endParaRPr lang="en-US" sz="2800" dirty="0" smtClean="0">
              <a:latin typeface="Cambria"/>
              <a:cs typeface="Cambria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000000"/>
                </a:solidFill>
                <a:latin typeface="Cambria"/>
                <a:cs typeface="Cambria"/>
              </a:rPr>
              <a:t>The Main Technique</a:t>
            </a:r>
          </a:p>
          <a:p>
            <a:endParaRPr lang="en-US" sz="2800" dirty="0">
              <a:solidFill>
                <a:srgbClr val="000000"/>
              </a:solidFill>
              <a:latin typeface="Cambria"/>
              <a:cs typeface="Cambria"/>
            </a:endParaRPr>
          </a:p>
          <a:p>
            <a:pPr marL="0" indent="0">
              <a:buNone/>
            </a:pPr>
            <a:r>
              <a:rPr lang="en-US" sz="2800" dirty="0" smtClean="0">
                <a:latin typeface="Cambria"/>
                <a:cs typeface="Cambria"/>
              </a:rPr>
              <a:t>Query Plans for Inequalities</a:t>
            </a:r>
          </a:p>
          <a:p>
            <a:pPr marL="0" indent="0">
              <a:buNone/>
            </a:pPr>
            <a:endParaRPr lang="en-US" sz="2800" dirty="0" smtClean="0">
              <a:latin typeface="Cambria"/>
              <a:cs typeface="Cambria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42901" y="3140968"/>
            <a:ext cx="3337011" cy="583438"/>
          </a:xfrm>
          <a:prstGeom prst="roundRect">
            <a:avLst/>
          </a:prstGeom>
          <a:noFill/>
          <a:ln w="28575" cmpd="sng">
            <a:solidFill>
              <a:srgbClr val="3366FF"/>
            </a:solidFill>
            <a:prstDash val="lg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0318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cap="small" dirty="0" smtClean="0">
                <a:latin typeface="Cambria"/>
                <a:cs typeface="Cambria"/>
              </a:rPr>
              <a:t>Main Technique</a:t>
            </a:r>
            <a:endParaRPr lang="en-US" sz="4000" cap="small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37986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cs typeface="Consolas"/>
              </a:rPr>
              <a:t>q = </a:t>
            </a:r>
            <a:r>
              <a:rPr lang="en-US" sz="2400" b="1" dirty="0" smtClean="0">
                <a:solidFill>
                  <a:srgbClr val="000000"/>
                </a:solidFill>
                <a:latin typeface="Consolas"/>
                <a:cs typeface="Consolas"/>
              </a:rPr>
              <a:t>R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cs typeface="Consolas"/>
              </a:rPr>
              <a:t>(x</a:t>
            </a:r>
            <a:r>
              <a:rPr lang="en-US" sz="2400" baseline="-25000" dirty="0" smtClean="0">
                <a:solidFill>
                  <a:srgbClr val="000000"/>
                </a:solidFill>
                <a:latin typeface="Consolas"/>
                <a:cs typeface="Consolas"/>
              </a:rPr>
              <a:t>1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cs typeface="Consolas"/>
              </a:rPr>
              <a:t>,…,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cs typeface="Consolas"/>
              </a:rPr>
              <a:t>x</a:t>
            </a:r>
            <a:r>
              <a:rPr lang="en-US" sz="2400" baseline="-25000" dirty="0" err="1" smtClean="0">
                <a:solidFill>
                  <a:srgbClr val="000000"/>
                </a:solidFill>
                <a:latin typeface="Consolas"/>
                <a:cs typeface="Consolas"/>
              </a:rPr>
              <a:t>m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cs typeface="Consolas"/>
              </a:rPr>
              <a:t>),</a:t>
            </a:r>
            <a:r>
              <a:rPr lang="en-US" sz="2400" b="1" dirty="0" smtClean="0">
                <a:solidFill>
                  <a:srgbClr val="000000"/>
                </a:solidFill>
                <a:latin typeface="Consolas"/>
                <a:cs typeface="Consolas"/>
              </a:rPr>
              <a:t>S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cs typeface="Consolas"/>
              </a:rPr>
              <a:t>(y</a:t>
            </a:r>
            <a:r>
              <a:rPr lang="en-US" sz="2400" baseline="-25000" dirty="0" smtClean="0">
                <a:solidFill>
                  <a:srgbClr val="000000"/>
                </a:solidFill>
                <a:latin typeface="Consolas"/>
                <a:cs typeface="Consolas"/>
              </a:rPr>
              <a:t>1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cs typeface="Consolas"/>
              </a:rPr>
              <a:t>,…,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cs typeface="Consolas"/>
              </a:rPr>
              <a:t>y</a:t>
            </a:r>
            <a:r>
              <a:rPr lang="en-US" sz="2400" baseline="-25000" dirty="0" err="1" smtClean="0">
                <a:solidFill>
                  <a:srgbClr val="000000"/>
                </a:solidFill>
                <a:latin typeface="Consolas"/>
                <a:cs typeface="Consolas"/>
              </a:rPr>
              <a:t>l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cs typeface="Consolas"/>
              </a:rPr>
              <a:t>) </a:t>
            </a:r>
            <a:r>
              <a:rPr lang="en-US" sz="2400" dirty="0" smtClean="0">
                <a:solidFill>
                  <a:srgbClr val="000000"/>
                </a:solidFill>
                <a:latin typeface="Cambria"/>
                <a:cs typeface="Cambria"/>
              </a:rPr>
              <a:t>+ inequalities</a:t>
            </a:r>
          </a:p>
          <a:p>
            <a:pPr marL="0" indent="0">
              <a:buNone/>
            </a:pPr>
            <a:endParaRPr lang="en-US" sz="2400" dirty="0">
              <a:solidFill>
                <a:srgbClr val="000000"/>
              </a:solidFill>
              <a:latin typeface="Cambria"/>
              <a:cs typeface="Cambria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00000"/>
                </a:solidFill>
                <a:latin typeface="Cambria"/>
                <a:cs typeface="Cambria"/>
              </a:rPr>
              <a:t>How do we compute 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cs typeface="Consolas"/>
              </a:rPr>
              <a:t>(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cs typeface="Consolas"/>
              </a:rPr>
              <a:t>q,I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cs typeface="Consolas"/>
              </a:rPr>
              <a:t>)</a:t>
            </a:r>
            <a:r>
              <a:rPr lang="en-US" sz="2400" dirty="0" smtClean="0">
                <a:solidFill>
                  <a:srgbClr val="000000"/>
                </a:solidFill>
                <a:cs typeface="Consolas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cs typeface="Cambria"/>
              </a:rPr>
              <a:t>?</a:t>
            </a:r>
          </a:p>
          <a:p>
            <a:r>
              <a:rPr lang="en-US" sz="2400" dirty="0" smtClean="0">
                <a:solidFill>
                  <a:srgbClr val="AA0311"/>
                </a:solidFill>
                <a:latin typeface="Cambria"/>
                <a:cs typeface="Cambria"/>
              </a:rPr>
              <a:t>Cartesian product</a:t>
            </a:r>
            <a:r>
              <a:rPr lang="en-US" sz="2400" dirty="0" smtClean="0">
                <a:solidFill>
                  <a:srgbClr val="000000"/>
                </a:solidFill>
                <a:latin typeface="Cambria"/>
                <a:cs typeface="Cambria"/>
              </a:rPr>
              <a:t>, then apply the inequalities</a:t>
            </a:r>
          </a:p>
          <a:p>
            <a:pPr lvl="1"/>
            <a:r>
              <a:rPr lang="en-US" sz="2400" dirty="0" smtClean="0">
                <a:solidFill>
                  <a:srgbClr val="000000"/>
                </a:solidFill>
                <a:latin typeface="Cambria"/>
                <a:cs typeface="Cambria"/>
              </a:rPr>
              <a:t>time  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cs typeface="Consolas"/>
              </a:rPr>
              <a:t>O(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cs typeface="Consolas"/>
              </a:rPr>
              <a:t>ml|R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cs typeface="Consolas"/>
              </a:rPr>
              <a:t>||S|)</a:t>
            </a:r>
          </a:p>
          <a:p>
            <a:pPr lvl="1"/>
            <a:endParaRPr lang="en-US" sz="2400" dirty="0" smtClean="0">
              <a:solidFill>
                <a:srgbClr val="000000"/>
              </a:solidFill>
              <a:latin typeface="Consolas"/>
              <a:cs typeface="Consolas"/>
            </a:endParaRPr>
          </a:p>
          <a:p>
            <a:r>
              <a:rPr lang="en-US" sz="2400" b="1" dirty="0" smtClean="0">
                <a:solidFill>
                  <a:srgbClr val="000000"/>
                </a:solidFill>
                <a:latin typeface="Cambria"/>
                <a:cs typeface="Cambria"/>
              </a:rPr>
              <a:t>IDEA: </a:t>
            </a:r>
            <a:r>
              <a:rPr lang="en-US" sz="2400" dirty="0">
                <a:solidFill>
                  <a:srgbClr val="000000"/>
                </a:solidFill>
                <a:latin typeface="Cambria"/>
                <a:cs typeface="Cambria"/>
              </a:rPr>
              <a:t>c</a:t>
            </a:r>
            <a:r>
              <a:rPr lang="en-US" sz="2400" dirty="0" smtClean="0">
                <a:solidFill>
                  <a:srgbClr val="000000"/>
                </a:solidFill>
                <a:latin typeface="Cambria"/>
                <a:cs typeface="Cambria"/>
              </a:rPr>
              <a:t>ompress R to a representation R’ of size independent of |R|, then compute the product R’,S 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247912" y="1196752"/>
            <a:ext cx="5556336" cy="18031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1A3BA-0E98-7742-8399-1C634C282F17}" type="slidenum">
              <a:rPr lang="en-US" smtClean="0">
                <a:latin typeface="Cambria"/>
                <a:cs typeface="Cambria"/>
              </a:rPr>
              <a:t>12</a:t>
            </a:fld>
            <a:endParaRPr lang="en-US">
              <a:latin typeface="Cambria"/>
              <a:cs typeface="Cambria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0" y="579362"/>
            <a:ext cx="3434522" cy="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9435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cap="small" dirty="0" smtClean="0">
                <a:latin typeface="Cambria"/>
                <a:cs typeface="Cambria"/>
              </a:rPr>
              <a:t>Running Example</a:t>
            </a:r>
            <a:endParaRPr lang="en-US" sz="4000" cap="small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1920" y="1844824"/>
            <a:ext cx="4258816" cy="6480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000000"/>
                </a:solidFill>
                <a:latin typeface="Cambria"/>
                <a:cs typeface="Cambria"/>
              </a:rPr>
              <a:t>inequality graph (bipartite) </a:t>
            </a:r>
            <a:r>
              <a:rPr lang="en-US" sz="2400" i="1" dirty="0" smtClean="0">
                <a:solidFill>
                  <a:srgbClr val="000000"/>
                </a:solidFill>
                <a:latin typeface="Cambria"/>
                <a:cs typeface="Cambria"/>
              </a:rPr>
              <a:t>H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247912" y="1196752"/>
            <a:ext cx="5556336" cy="18031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1A3BA-0E98-7742-8399-1C634C282F17}" type="slidenum">
              <a:rPr lang="en-US" smtClean="0">
                <a:latin typeface="Cambria"/>
                <a:cs typeface="Cambria"/>
              </a:rPr>
              <a:t>13</a:t>
            </a:fld>
            <a:endParaRPr lang="en-US">
              <a:latin typeface="Cambria"/>
              <a:cs typeface="Cambria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0" y="579362"/>
            <a:ext cx="3434522" cy="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4835314" y="3445323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835313" y="4165403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604829" y="3188649"/>
            <a:ext cx="144016" cy="144016"/>
          </a:xfrm>
          <a:prstGeom prst="rect">
            <a:avLst/>
          </a:prstGeom>
          <a:solidFill>
            <a:srgbClr val="FF6600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275115" y="3404673"/>
            <a:ext cx="396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nsolas"/>
                <a:cs typeface="Consolas"/>
              </a:rPr>
              <a:t>x</a:t>
            </a:r>
            <a:r>
              <a:rPr lang="en-US" baseline="-25000" dirty="0" smtClean="0">
                <a:latin typeface="Consolas"/>
                <a:cs typeface="Consolas"/>
              </a:rPr>
              <a:t>1</a:t>
            </a:r>
            <a:endParaRPr lang="en-US" dirty="0">
              <a:latin typeface="Consolas"/>
              <a:cs typeface="Consola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75115" y="4124753"/>
            <a:ext cx="396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nsolas"/>
                <a:cs typeface="Consolas"/>
              </a:rPr>
              <a:t>x</a:t>
            </a:r>
            <a:r>
              <a:rPr lang="en-US" baseline="-25000" dirty="0">
                <a:latin typeface="Consolas"/>
                <a:cs typeface="Consolas"/>
              </a:rPr>
              <a:t>2</a:t>
            </a:r>
            <a:endParaRPr lang="en-US" dirty="0">
              <a:latin typeface="Consolas"/>
              <a:cs typeface="Consola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108885" y="3147999"/>
            <a:ext cx="396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nsolas"/>
                <a:cs typeface="Consolas"/>
              </a:rPr>
              <a:t>y</a:t>
            </a:r>
            <a:r>
              <a:rPr lang="en-US" baseline="-25000" dirty="0">
                <a:latin typeface="Consolas"/>
                <a:cs typeface="Consolas"/>
              </a:rPr>
              <a:t>1</a:t>
            </a:r>
            <a:endParaRPr lang="en-US" dirty="0">
              <a:latin typeface="Consolas"/>
              <a:cs typeface="Consolas"/>
            </a:endParaRPr>
          </a:p>
        </p:txBody>
      </p:sp>
      <p:cxnSp>
        <p:nvCxnSpPr>
          <p:cNvPr id="27" name="Straight Connector 26"/>
          <p:cNvCxnSpPr>
            <a:stCxn id="8" idx="3"/>
            <a:endCxn id="15" idx="1"/>
          </p:cNvCxnSpPr>
          <p:nvPr/>
        </p:nvCxnSpPr>
        <p:spPr>
          <a:xfrm flipV="1">
            <a:off x="4979330" y="3260657"/>
            <a:ext cx="625499" cy="256674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5604829" y="3879272"/>
            <a:ext cx="144016" cy="144016"/>
          </a:xfrm>
          <a:prstGeom prst="rect">
            <a:avLst/>
          </a:prstGeom>
          <a:solidFill>
            <a:srgbClr val="FF6600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6108885" y="3838622"/>
            <a:ext cx="396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nsolas"/>
                <a:cs typeface="Consolas"/>
              </a:rPr>
              <a:t>y</a:t>
            </a:r>
            <a:r>
              <a:rPr lang="en-US" baseline="-25000" dirty="0" smtClean="0">
                <a:latin typeface="Consolas"/>
                <a:cs typeface="Consolas"/>
              </a:rPr>
              <a:t>2</a:t>
            </a:r>
            <a:endParaRPr lang="en-US" dirty="0">
              <a:latin typeface="Consolas"/>
              <a:cs typeface="Consolas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604829" y="4622326"/>
            <a:ext cx="144016" cy="144016"/>
          </a:xfrm>
          <a:prstGeom prst="rect">
            <a:avLst/>
          </a:prstGeom>
          <a:solidFill>
            <a:srgbClr val="FF6600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6108885" y="4581676"/>
            <a:ext cx="396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nsolas"/>
                <a:cs typeface="Consolas"/>
              </a:rPr>
              <a:t>y</a:t>
            </a:r>
            <a:r>
              <a:rPr lang="en-US" baseline="-25000" dirty="0" smtClean="0">
                <a:latin typeface="Consolas"/>
                <a:cs typeface="Consolas"/>
              </a:rPr>
              <a:t>3</a:t>
            </a:r>
            <a:endParaRPr lang="en-US" dirty="0">
              <a:latin typeface="Consolas"/>
              <a:cs typeface="Consolas"/>
            </a:endParaRPr>
          </a:p>
        </p:txBody>
      </p:sp>
      <p:cxnSp>
        <p:nvCxnSpPr>
          <p:cNvPr id="34" name="Straight Connector 33"/>
          <p:cNvCxnSpPr>
            <a:stCxn id="8" idx="3"/>
            <a:endCxn id="29" idx="1"/>
          </p:cNvCxnSpPr>
          <p:nvPr/>
        </p:nvCxnSpPr>
        <p:spPr>
          <a:xfrm>
            <a:off x="4979330" y="3517331"/>
            <a:ext cx="625499" cy="433949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11" idx="3"/>
            <a:endCxn id="31" idx="1"/>
          </p:cNvCxnSpPr>
          <p:nvPr/>
        </p:nvCxnSpPr>
        <p:spPr>
          <a:xfrm>
            <a:off x="4979329" y="4237411"/>
            <a:ext cx="625500" cy="456923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11" idx="3"/>
            <a:endCxn id="29" idx="1"/>
          </p:cNvCxnSpPr>
          <p:nvPr/>
        </p:nvCxnSpPr>
        <p:spPr>
          <a:xfrm flipV="1">
            <a:off x="4979329" y="3951280"/>
            <a:ext cx="625500" cy="286131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7997073"/>
              </p:ext>
            </p:extLst>
          </p:nvPr>
        </p:nvGraphicFramePr>
        <p:xfrm>
          <a:off x="1979550" y="2492897"/>
          <a:ext cx="1025004" cy="368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25004"/>
              </a:tblGrid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R</a:t>
                      </a:r>
                      <a:r>
                        <a:rPr lang="en-US" sz="1600" dirty="0" smtClean="0"/>
                        <a:t>(x</a:t>
                      </a:r>
                      <a:r>
                        <a:rPr lang="en-US" sz="1600" baseline="-25000" dirty="0" smtClean="0"/>
                        <a:t>1</a:t>
                      </a:r>
                      <a:r>
                        <a:rPr lang="en-US" sz="1600" baseline="0" dirty="0" smtClean="0"/>
                        <a:t>, x</a:t>
                      </a:r>
                      <a:r>
                        <a:rPr lang="en-US" sz="1600" baseline="-25000" dirty="0" smtClean="0"/>
                        <a:t>2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(1,1)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(1,2)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(1,4)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(1,8)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(2,3)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(2,1)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(3,2)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(5,2)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(2,2)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(2,4)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94538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i="1" cap="small" dirty="0" smtClean="0">
                <a:latin typeface="Cambria"/>
                <a:cs typeface="Cambria"/>
              </a:rPr>
              <a:t>H</a:t>
            </a:r>
            <a:r>
              <a:rPr lang="en-US" cap="small" dirty="0" smtClean="0">
                <a:latin typeface="Cambria"/>
                <a:cs typeface="Cambria"/>
              </a:rPr>
              <a:t>-Accepted Tuples</a:t>
            </a:r>
            <a:endParaRPr lang="en-US" sz="4000" cap="small" dirty="0">
              <a:latin typeface="Cambria"/>
              <a:cs typeface="Cambria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247912" y="1196752"/>
            <a:ext cx="5556336" cy="18031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1A3BA-0E98-7742-8399-1C634C282F17}" type="slidenum">
              <a:rPr lang="en-US" smtClean="0">
                <a:latin typeface="Cambria"/>
                <a:cs typeface="Cambria"/>
              </a:rPr>
              <a:t>14</a:t>
            </a:fld>
            <a:endParaRPr lang="en-US">
              <a:latin typeface="Cambria"/>
              <a:cs typeface="Cambria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0" y="579362"/>
            <a:ext cx="3434522" cy="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92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A tuple </a:t>
            </a:r>
            <a:r>
              <a:rPr lang="en-US" sz="2400" b="1" dirty="0" smtClean="0"/>
              <a:t>t</a:t>
            </a:r>
            <a:r>
              <a:rPr lang="en-US" sz="2400" dirty="0" smtClean="0"/>
              <a:t> over the schema of S is </a:t>
            </a:r>
            <a:r>
              <a:rPr lang="en-US" sz="2400" i="1" dirty="0" smtClean="0">
                <a:solidFill>
                  <a:srgbClr val="AA0311"/>
                </a:solidFill>
              </a:rPr>
              <a:t>H</a:t>
            </a:r>
            <a:r>
              <a:rPr lang="en-US" sz="2400" dirty="0" smtClean="0">
                <a:solidFill>
                  <a:srgbClr val="AA0311"/>
                </a:solidFill>
              </a:rPr>
              <a:t>-accepted </a:t>
            </a:r>
            <a:r>
              <a:rPr lang="en-US" sz="2400" dirty="0" smtClean="0"/>
              <a:t>by R if for some </a:t>
            </a:r>
            <a:r>
              <a:rPr lang="en-US" sz="2400" b="1" dirty="0" smtClean="0"/>
              <a:t>t’ </a:t>
            </a:r>
            <a:r>
              <a:rPr lang="en-US" sz="2400" dirty="0" smtClean="0"/>
              <a:t>in R, </a:t>
            </a:r>
            <a:r>
              <a:rPr lang="en-US" sz="2400" b="1" dirty="0" smtClean="0"/>
              <a:t>t</a:t>
            </a:r>
            <a:r>
              <a:rPr lang="en-US" sz="2400" dirty="0" smtClean="0"/>
              <a:t> and </a:t>
            </a:r>
            <a:r>
              <a:rPr lang="en-US" sz="2400" b="1" dirty="0" smtClean="0"/>
              <a:t>t’ </a:t>
            </a:r>
            <a:r>
              <a:rPr lang="en-US" sz="2400" dirty="0" smtClean="0"/>
              <a:t>satisfy the inequalities in </a:t>
            </a:r>
            <a:r>
              <a:rPr lang="en-US" sz="2400" i="1" dirty="0" smtClean="0"/>
              <a:t>H</a:t>
            </a:r>
            <a:endParaRPr lang="en-US" sz="24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4427984" y="4557565"/>
            <a:ext cx="3302106" cy="461665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t </a:t>
            </a:r>
            <a:r>
              <a:rPr lang="en-US" sz="2400" dirty="0" smtClean="0"/>
              <a:t>= (2,1,3) is </a:t>
            </a:r>
            <a:r>
              <a:rPr lang="en-US" sz="2400" i="1" dirty="0" smtClean="0"/>
              <a:t>H</a:t>
            </a:r>
            <a:r>
              <a:rPr lang="en-US" sz="2400" dirty="0" smtClean="0"/>
              <a:t>-accepted</a:t>
            </a:r>
            <a:endParaRPr lang="en-US" sz="2400" dirty="0"/>
          </a:p>
        </p:txBody>
      </p:sp>
      <p:cxnSp>
        <p:nvCxnSpPr>
          <p:cNvPr id="12" name="Straight Connector 11"/>
          <p:cNvCxnSpPr>
            <a:stCxn id="9" idx="1"/>
          </p:cNvCxnSpPr>
          <p:nvPr/>
        </p:nvCxnSpPr>
        <p:spPr>
          <a:xfrm flipH="1">
            <a:off x="2771800" y="4788398"/>
            <a:ext cx="1656184" cy="23083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572000" y="5373216"/>
            <a:ext cx="2356084" cy="461665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t </a:t>
            </a:r>
            <a:r>
              <a:rPr lang="en-US" sz="2400" dirty="0" smtClean="0"/>
              <a:t>= (2,1,2) is not!</a:t>
            </a:r>
            <a:endParaRPr lang="en-US" sz="2400" dirty="0"/>
          </a:p>
        </p:txBody>
      </p:sp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2976671"/>
              </p:ext>
            </p:extLst>
          </p:nvPr>
        </p:nvGraphicFramePr>
        <p:xfrm>
          <a:off x="1979550" y="2492897"/>
          <a:ext cx="1025004" cy="368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25004"/>
              </a:tblGrid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R</a:t>
                      </a:r>
                      <a:r>
                        <a:rPr lang="en-US" sz="1600" dirty="0" smtClean="0"/>
                        <a:t>(x</a:t>
                      </a:r>
                      <a:r>
                        <a:rPr lang="en-US" sz="1600" baseline="-25000" dirty="0" smtClean="0"/>
                        <a:t>1</a:t>
                      </a:r>
                      <a:r>
                        <a:rPr lang="en-US" sz="1600" baseline="0" dirty="0" smtClean="0"/>
                        <a:t>, x</a:t>
                      </a:r>
                      <a:r>
                        <a:rPr lang="en-US" sz="1600" baseline="-25000" dirty="0" smtClean="0"/>
                        <a:t>2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(1,1)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(1,2)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(1,4)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(1,8)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(2,3)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(2,1)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(3,2)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(5,2)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(2,2)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(2,4)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5" name="Rectangle 34"/>
          <p:cNvSpPr/>
          <p:nvPr/>
        </p:nvSpPr>
        <p:spPr>
          <a:xfrm>
            <a:off x="6335075" y="2710586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6335074" y="3430666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7104590" y="2453912"/>
            <a:ext cx="144016" cy="144016"/>
          </a:xfrm>
          <a:prstGeom prst="rect">
            <a:avLst/>
          </a:prstGeom>
          <a:solidFill>
            <a:srgbClr val="FF6600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5774876" y="2669936"/>
            <a:ext cx="396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nsolas"/>
                <a:cs typeface="Consolas"/>
              </a:rPr>
              <a:t>x</a:t>
            </a:r>
            <a:r>
              <a:rPr lang="en-US" baseline="-25000" dirty="0" smtClean="0">
                <a:latin typeface="Consolas"/>
                <a:cs typeface="Consolas"/>
              </a:rPr>
              <a:t>1</a:t>
            </a:r>
            <a:endParaRPr lang="en-US" dirty="0">
              <a:latin typeface="Consolas"/>
              <a:cs typeface="Consolas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774876" y="3390016"/>
            <a:ext cx="396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nsolas"/>
                <a:cs typeface="Consolas"/>
              </a:rPr>
              <a:t>x</a:t>
            </a:r>
            <a:r>
              <a:rPr lang="en-US" baseline="-25000" dirty="0">
                <a:latin typeface="Consolas"/>
                <a:cs typeface="Consolas"/>
              </a:rPr>
              <a:t>2</a:t>
            </a:r>
            <a:endParaRPr lang="en-US" dirty="0">
              <a:latin typeface="Consolas"/>
              <a:cs typeface="Consolas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608646" y="2413262"/>
            <a:ext cx="396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nsolas"/>
                <a:cs typeface="Consolas"/>
              </a:rPr>
              <a:t>y</a:t>
            </a:r>
            <a:r>
              <a:rPr lang="en-US" baseline="-25000" dirty="0">
                <a:latin typeface="Consolas"/>
                <a:cs typeface="Consolas"/>
              </a:rPr>
              <a:t>1</a:t>
            </a:r>
            <a:endParaRPr lang="en-US" dirty="0">
              <a:latin typeface="Consolas"/>
              <a:cs typeface="Consolas"/>
            </a:endParaRPr>
          </a:p>
        </p:txBody>
      </p:sp>
      <p:cxnSp>
        <p:nvCxnSpPr>
          <p:cNvPr id="43" name="Straight Connector 42"/>
          <p:cNvCxnSpPr>
            <a:stCxn id="35" idx="3"/>
            <a:endCxn id="37" idx="1"/>
          </p:cNvCxnSpPr>
          <p:nvPr/>
        </p:nvCxnSpPr>
        <p:spPr>
          <a:xfrm flipV="1">
            <a:off x="6479091" y="2525920"/>
            <a:ext cx="625499" cy="256674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7104590" y="3144535"/>
            <a:ext cx="144016" cy="144016"/>
          </a:xfrm>
          <a:prstGeom prst="rect">
            <a:avLst/>
          </a:prstGeom>
          <a:solidFill>
            <a:srgbClr val="FF6600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7608646" y="3103885"/>
            <a:ext cx="396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nsolas"/>
                <a:cs typeface="Consolas"/>
              </a:rPr>
              <a:t>y</a:t>
            </a:r>
            <a:r>
              <a:rPr lang="en-US" baseline="-25000" dirty="0" smtClean="0">
                <a:latin typeface="Consolas"/>
                <a:cs typeface="Consolas"/>
              </a:rPr>
              <a:t>2</a:t>
            </a:r>
            <a:endParaRPr lang="en-US" dirty="0">
              <a:latin typeface="Consolas"/>
              <a:cs typeface="Consolas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7104590" y="3887589"/>
            <a:ext cx="144016" cy="144016"/>
          </a:xfrm>
          <a:prstGeom prst="rect">
            <a:avLst/>
          </a:prstGeom>
          <a:solidFill>
            <a:srgbClr val="FF6600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7608646" y="3846939"/>
            <a:ext cx="396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nsolas"/>
                <a:cs typeface="Consolas"/>
              </a:rPr>
              <a:t>y</a:t>
            </a:r>
            <a:r>
              <a:rPr lang="en-US" baseline="-25000" dirty="0" smtClean="0">
                <a:latin typeface="Consolas"/>
                <a:cs typeface="Consolas"/>
              </a:rPr>
              <a:t>3</a:t>
            </a:r>
            <a:endParaRPr lang="en-US" dirty="0">
              <a:latin typeface="Consolas"/>
              <a:cs typeface="Consolas"/>
            </a:endParaRPr>
          </a:p>
        </p:txBody>
      </p:sp>
      <p:cxnSp>
        <p:nvCxnSpPr>
          <p:cNvPr id="49" name="Straight Connector 48"/>
          <p:cNvCxnSpPr>
            <a:stCxn id="35" idx="3"/>
            <a:endCxn id="45" idx="1"/>
          </p:cNvCxnSpPr>
          <p:nvPr/>
        </p:nvCxnSpPr>
        <p:spPr>
          <a:xfrm>
            <a:off x="6479091" y="2782594"/>
            <a:ext cx="625499" cy="433949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36" idx="3"/>
            <a:endCxn id="47" idx="1"/>
          </p:cNvCxnSpPr>
          <p:nvPr/>
        </p:nvCxnSpPr>
        <p:spPr>
          <a:xfrm>
            <a:off x="6479090" y="3502674"/>
            <a:ext cx="625500" cy="456923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36" idx="3"/>
            <a:endCxn id="45" idx="1"/>
          </p:cNvCxnSpPr>
          <p:nvPr/>
        </p:nvCxnSpPr>
        <p:spPr>
          <a:xfrm flipV="1">
            <a:off x="6479090" y="3216543"/>
            <a:ext cx="625500" cy="286131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839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i="1" cap="small" dirty="0" smtClean="0">
                <a:latin typeface="Cambria"/>
                <a:cs typeface="Cambria"/>
              </a:rPr>
              <a:t>H</a:t>
            </a:r>
            <a:r>
              <a:rPr lang="en-US" cap="small" dirty="0" smtClean="0">
                <a:latin typeface="Cambria"/>
                <a:cs typeface="Cambria"/>
              </a:rPr>
              <a:t>-Equivalence</a:t>
            </a:r>
            <a:endParaRPr lang="en-US" sz="4000" cap="small" dirty="0">
              <a:latin typeface="Cambria"/>
              <a:cs typeface="Cambria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247912" y="1196752"/>
            <a:ext cx="5556336" cy="18031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1A3BA-0E98-7742-8399-1C634C282F17}" type="slidenum">
              <a:rPr lang="en-US" smtClean="0">
                <a:latin typeface="Cambria"/>
                <a:cs typeface="Cambria"/>
              </a:rPr>
              <a:t>15</a:t>
            </a:fld>
            <a:endParaRPr lang="en-US">
              <a:latin typeface="Cambria"/>
              <a:cs typeface="Cambria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0" y="579362"/>
            <a:ext cx="3434522" cy="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08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R</a:t>
            </a:r>
            <a:r>
              <a:rPr lang="en-US" sz="2400" dirty="0" smtClean="0"/>
              <a:t>elations R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R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are </a:t>
            </a:r>
            <a:r>
              <a:rPr lang="en-US" sz="2400" i="1" dirty="0" smtClean="0">
                <a:solidFill>
                  <a:srgbClr val="AA0311"/>
                </a:solidFill>
              </a:rPr>
              <a:t>H</a:t>
            </a:r>
            <a:r>
              <a:rPr lang="en-US" sz="2400" dirty="0" smtClean="0">
                <a:solidFill>
                  <a:srgbClr val="AA0311"/>
                </a:solidFill>
              </a:rPr>
              <a:t>-equivalent </a:t>
            </a:r>
            <a:r>
              <a:rPr lang="en-US" sz="2400" dirty="0" smtClean="0"/>
              <a:t>if for any tuple </a:t>
            </a:r>
            <a:r>
              <a:rPr lang="en-US" sz="2400" b="1" dirty="0" smtClean="0"/>
              <a:t>t</a:t>
            </a:r>
            <a:r>
              <a:rPr lang="en-US" sz="2400" dirty="0" smtClean="0"/>
              <a:t>, </a:t>
            </a:r>
            <a:r>
              <a:rPr lang="en-US" sz="2400" b="1" dirty="0" smtClean="0"/>
              <a:t>t</a:t>
            </a:r>
            <a:r>
              <a:rPr lang="en-US" sz="2400" dirty="0" smtClean="0"/>
              <a:t> is </a:t>
            </a:r>
            <a:r>
              <a:rPr lang="en-US" sz="2400" i="1" dirty="0" smtClean="0"/>
              <a:t>H</a:t>
            </a:r>
            <a:r>
              <a:rPr lang="en-US" sz="2400" dirty="0" smtClean="0"/>
              <a:t>-accepted by R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AA0311"/>
                </a:solidFill>
              </a:rPr>
              <a:t>if and only if  </a:t>
            </a:r>
            <a:r>
              <a:rPr lang="en-US" sz="2400" b="1" dirty="0" smtClean="0"/>
              <a:t>t</a:t>
            </a:r>
            <a:r>
              <a:rPr lang="en-US" sz="2400" dirty="0" smtClean="0"/>
              <a:t> is </a:t>
            </a:r>
            <a:r>
              <a:rPr lang="en-US" sz="2400" i="1" dirty="0" smtClean="0"/>
              <a:t>H</a:t>
            </a:r>
            <a:r>
              <a:rPr lang="en-US" sz="2400" dirty="0" smtClean="0"/>
              <a:t>-accepted by R</a:t>
            </a:r>
            <a:r>
              <a:rPr lang="en-US" sz="2400" baseline="-25000" dirty="0" smtClean="0"/>
              <a:t>2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009228" y="3458768"/>
            <a:ext cx="7163172" cy="1569660"/>
          </a:xfrm>
          <a:prstGeom prst="rect">
            <a:avLst/>
          </a:prstGeom>
          <a:solidFill>
            <a:schemeClr val="bg1">
              <a:lumMod val="75000"/>
            </a:schemeClr>
          </a:solidFill>
          <a:ln w="57150" cmpd="thickThin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/Lemma/</a:t>
            </a:r>
            <a:r>
              <a:rPr lang="en-US" sz="2400" dirty="0" smtClean="0"/>
              <a:t> There exists a sub-instance R’ of R </a:t>
            </a:r>
            <a:r>
              <a:rPr lang="en-US" sz="2400" dirty="0" err="1" smtClean="0"/>
              <a:t>s.t.</a:t>
            </a:r>
            <a:endParaRPr lang="en-US" sz="2400" dirty="0" smtClean="0"/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R’,R are </a:t>
            </a:r>
            <a:r>
              <a:rPr lang="en-US" sz="2400" i="1" dirty="0" smtClean="0"/>
              <a:t>H</a:t>
            </a:r>
            <a:r>
              <a:rPr lang="en-US" sz="2400" dirty="0" smtClean="0"/>
              <a:t>-equivalent 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|R’| ≤ f(</a:t>
            </a:r>
            <a:r>
              <a:rPr lang="en-US" sz="2400" i="1" dirty="0" smtClean="0"/>
              <a:t>H</a:t>
            </a:r>
            <a:r>
              <a:rPr lang="en-US" sz="2400" dirty="0" smtClean="0"/>
              <a:t>), independent of R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R’ can be computed in time O(f(</a:t>
            </a:r>
            <a:r>
              <a:rPr lang="en-US" sz="2400" i="1" dirty="0" smtClean="0"/>
              <a:t>H</a:t>
            </a:r>
            <a:r>
              <a:rPr lang="en-US" sz="2400" dirty="0" smtClean="0"/>
              <a:t>) |R|) 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27124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i="1" cap="small" dirty="0" smtClean="0">
                <a:latin typeface="Cambria"/>
                <a:cs typeface="Cambria"/>
              </a:rPr>
              <a:t>H</a:t>
            </a:r>
            <a:r>
              <a:rPr lang="en-US" cap="small" dirty="0" smtClean="0">
                <a:latin typeface="Cambria"/>
                <a:cs typeface="Cambria"/>
              </a:rPr>
              <a:t>-Forbidden Tuples</a:t>
            </a:r>
            <a:endParaRPr lang="en-US" sz="4000" cap="small" dirty="0">
              <a:latin typeface="Cambria"/>
              <a:cs typeface="Cambria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247912" y="1196752"/>
            <a:ext cx="5556336" cy="18031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1A3BA-0E98-7742-8399-1C634C282F17}" type="slidenum">
              <a:rPr lang="en-US" smtClean="0">
                <a:latin typeface="Cambria"/>
                <a:cs typeface="Cambria"/>
              </a:rPr>
              <a:t>16</a:t>
            </a:fld>
            <a:endParaRPr lang="en-US">
              <a:latin typeface="Cambria"/>
              <a:cs typeface="Cambria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0" y="579362"/>
            <a:ext cx="3434522" cy="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92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A tuple </a:t>
            </a:r>
            <a:r>
              <a:rPr lang="en-US" sz="2400" b="1" dirty="0" smtClean="0"/>
              <a:t>t</a:t>
            </a:r>
            <a:r>
              <a:rPr lang="en-US" sz="2400" dirty="0" smtClean="0"/>
              <a:t> over </a:t>
            </a:r>
            <a:r>
              <a:rPr lang="en-US" sz="2400" b="1" dirty="0" smtClean="0"/>
              <a:t>Dom</a:t>
            </a:r>
            <a:r>
              <a:rPr lang="en-US" sz="2400" dirty="0" smtClean="0"/>
              <a:t> + {</a:t>
            </a:r>
            <a:r>
              <a:rPr lang="en-US" sz="2400" b="1" dirty="0" smtClean="0"/>
              <a:t>-</a:t>
            </a:r>
            <a:r>
              <a:rPr lang="en-US" sz="2400" dirty="0" smtClean="0"/>
              <a:t>}  is </a:t>
            </a:r>
            <a:r>
              <a:rPr lang="en-US" sz="2400" i="1" dirty="0" smtClean="0">
                <a:solidFill>
                  <a:srgbClr val="AA0311"/>
                </a:solidFill>
              </a:rPr>
              <a:t>H</a:t>
            </a:r>
            <a:r>
              <a:rPr lang="en-US" sz="2400" dirty="0" smtClean="0">
                <a:solidFill>
                  <a:srgbClr val="AA0311"/>
                </a:solidFill>
              </a:rPr>
              <a:t>-forbidden</a:t>
            </a:r>
            <a:r>
              <a:rPr lang="en-US" sz="2400" dirty="0" smtClean="0"/>
              <a:t> for R if for every tuple </a:t>
            </a:r>
            <a:r>
              <a:rPr lang="en-US" sz="2400" b="1" dirty="0" smtClean="0"/>
              <a:t>t’ </a:t>
            </a:r>
            <a:r>
              <a:rPr lang="en-US" sz="2400" dirty="0" smtClean="0"/>
              <a:t>in R, the inequalities between </a:t>
            </a:r>
            <a:r>
              <a:rPr lang="en-US" sz="2400" b="1" dirty="0" smtClean="0"/>
              <a:t>t</a:t>
            </a:r>
            <a:r>
              <a:rPr lang="en-US" sz="2400" dirty="0" smtClean="0"/>
              <a:t>, </a:t>
            </a:r>
            <a:r>
              <a:rPr lang="en-US" sz="2400" b="1" dirty="0" smtClean="0"/>
              <a:t>t’</a:t>
            </a:r>
            <a:r>
              <a:rPr lang="en-US" sz="2400" dirty="0" smtClean="0"/>
              <a:t> are violated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017500" y="3175263"/>
            <a:ext cx="3964246" cy="830997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sz="2400" b="1" dirty="0"/>
              <a:t>t</a:t>
            </a:r>
            <a:r>
              <a:rPr lang="en-US" sz="2400" dirty="0" smtClean="0"/>
              <a:t> = (1,2,3) is </a:t>
            </a:r>
            <a:r>
              <a:rPr lang="en-US" sz="2400" i="1" dirty="0" smtClean="0"/>
              <a:t>H</a:t>
            </a:r>
            <a:r>
              <a:rPr lang="en-US" sz="2400" dirty="0" smtClean="0"/>
              <a:t>-forbidden </a:t>
            </a:r>
          </a:p>
          <a:p>
            <a:r>
              <a:rPr lang="en-US" sz="2400" b="1" dirty="0"/>
              <a:t>t</a:t>
            </a:r>
            <a:r>
              <a:rPr lang="en-US" sz="2400" dirty="0" smtClean="0"/>
              <a:t> = (1,2,-) is also </a:t>
            </a:r>
            <a:r>
              <a:rPr lang="en-US" sz="2400" i="1" dirty="0" smtClean="0"/>
              <a:t>H</a:t>
            </a:r>
            <a:r>
              <a:rPr lang="en-US" sz="2400" dirty="0" smtClean="0"/>
              <a:t>-forbidden  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3635896" y="4910317"/>
            <a:ext cx="48654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The </a:t>
            </a:r>
            <a:r>
              <a:rPr lang="en-US" sz="2000" i="1" dirty="0" smtClean="0"/>
              <a:t>H</a:t>
            </a:r>
            <a:r>
              <a:rPr lang="en-US" sz="2000" dirty="0" smtClean="0"/>
              <a:t>-forbidden tuples are infinitely many</a:t>
            </a:r>
          </a:p>
          <a:p>
            <a:r>
              <a:rPr lang="en-US" sz="2000" dirty="0"/>
              <a:t>b</a:t>
            </a:r>
            <a:r>
              <a:rPr lang="en-US" sz="2000" dirty="0" smtClean="0"/>
              <a:t>ut the minimally </a:t>
            </a:r>
            <a:r>
              <a:rPr lang="en-US" sz="2000" i="1" dirty="0" smtClean="0"/>
              <a:t>H</a:t>
            </a:r>
            <a:r>
              <a:rPr lang="en-US" sz="2000" dirty="0" smtClean="0"/>
              <a:t>-forbidden are </a:t>
            </a:r>
            <a:r>
              <a:rPr lang="en-US" sz="2000" dirty="0" smtClean="0">
                <a:solidFill>
                  <a:srgbClr val="AA0311"/>
                </a:solidFill>
              </a:rPr>
              <a:t>finite</a:t>
            </a:r>
            <a:endParaRPr lang="en-US" sz="2000" dirty="0">
              <a:solidFill>
                <a:srgbClr val="AA0311"/>
              </a:solidFill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7997073"/>
              </p:ext>
            </p:extLst>
          </p:nvPr>
        </p:nvGraphicFramePr>
        <p:xfrm>
          <a:off x="1979550" y="2492897"/>
          <a:ext cx="1025004" cy="368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25004"/>
              </a:tblGrid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R</a:t>
                      </a:r>
                      <a:r>
                        <a:rPr lang="en-US" sz="1600" dirty="0" smtClean="0"/>
                        <a:t>(x</a:t>
                      </a:r>
                      <a:r>
                        <a:rPr lang="en-US" sz="1600" baseline="-25000" dirty="0" smtClean="0"/>
                        <a:t>1</a:t>
                      </a:r>
                      <a:r>
                        <a:rPr lang="en-US" sz="1600" baseline="0" dirty="0" smtClean="0"/>
                        <a:t>, x</a:t>
                      </a:r>
                      <a:r>
                        <a:rPr lang="en-US" sz="1600" baseline="-25000" dirty="0" smtClean="0"/>
                        <a:t>2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(1,1)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(1,2)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(1,4)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(1,8)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(2,3)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(2,1)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(3,2)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(5,2)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(2,2)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(2,4)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18436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cap="small" dirty="0" smtClean="0">
                <a:latin typeface="Cambria"/>
                <a:cs typeface="Cambria"/>
              </a:rPr>
              <a:t>The Algorithm</a:t>
            </a:r>
            <a:endParaRPr lang="en-US" sz="4000" cap="small" dirty="0">
              <a:latin typeface="Cambria"/>
              <a:cs typeface="Cambria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247912" y="1196752"/>
            <a:ext cx="5556336" cy="18031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1A3BA-0E98-7742-8399-1C634C282F17}" type="slidenum">
              <a:rPr lang="en-US" smtClean="0">
                <a:latin typeface="Cambria"/>
                <a:cs typeface="Cambria"/>
              </a:rPr>
              <a:t>17</a:t>
            </a:fld>
            <a:endParaRPr lang="en-US">
              <a:latin typeface="Cambria"/>
              <a:cs typeface="Cambria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0" y="579362"/>
            <a:ext cx="3434522" cy="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767994" y="2024824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920935" y="1767785"/>
            <a:ext cx="6428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(1,1)</a:t>
            </a:r>
            <a:endParaRPr lang="en-US" sz="1600" b="1" dirty="0"/>
          </a:p>
        </p:txBody>
      </p:sp>
      <p:cxnSp>
        <p:nvCxnSpPr>
          <p:cNvPr id="14" name="Straight Connector 13"/>
          <p:cNvCxnSpPr>
            <a:stCxn id="11" idx="1"/>
            <a:endCxn id="18" idx="0"/>
          </p:cNvCxnSpPr>
          <p:nvPr/>
        </p:nvCxnSpPr>
        <p:spPr>
          <a:xfrm flipH="1">
            <a:off x="1475656" y="2096832"/>
            <a:ext cx="2292338" cy="908979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1403648" y="3005811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525052" y="1486215"/>
            <a:ext cx="629900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(-,-,-)</a:t>
            </a:r>
            <a:endParaRPr lang="en-US" sz="1600" dirty="0">
              <a:solidFill>
                <a:srgbClr val="FF66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050586" y="2186047"/>
            <a:ext cx="675385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(1,-,-)</a:t>
            </a:r>
            <a:endParaRPr lang="en-US" sz="1600" dirty="0">
              <a:solidFill>
                <a:srgbClr val="FF6600"/>
              </a:solidFill>
            </a:endParaRPr>
          </a:p>
        </p:txBody>
      </p:sp>
      <p:cxnSp>
        <p:nvCxnSpPr>
          <p:cNvPr id="22" name="Straight Connector 21"/>
          <p:cNvCxnSpPr>
            <a:stCxn id="11" idx="2"/>
            <a:endCxn id="29" idx="0"/>
          </p:cNvCxnSpPr>
          <p:nvPr/>
        </p:nvCxnSpPr>
        <p:spPr>
          <a:xfrm>
            <a:off x="3840002" y="2168840"/>
            <a:ext cx="0" cy="84841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1" idx="3"/>
            <a:endCxn id="28" idx="0"/>
          </p:cNvCxnSpPr>
          <p:nvPr/>
        </p:nvCxnSpPr>
        <p:spPr>
          <a:xfrm>
            <a:off x="3912010" y="2096832"/>
            <a:ext cx="2931099" cy="96106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6771101" y="3057900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3767994" y="3017250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3796126" y="2473395"/>
            <a:ext cx="675385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(-,</a:t>
            </a:r>
            <a:r>
              <a:rPr lang="en-US" sz="1600" dirty="0">
                <a:solidFill>
                  <a:srgbClr val="FF6600"/>
                </a:solidFill>
              </a:rPr>
              <a:t>1</a:t>
            </a:r>
            <a:r>
              <a:rPr lang="en-US" sz="1600" dirty="0" smtClean="0">
                <a:solidFill>
                  <a:srgbClr val="FF6600"/>
                </a:solidFill>
              </a:rPr>
              <a:t>,-)</a:t>
            </a:r>
            <a:endParaRPr lang="en-US" sz="1600" dirty="0">
              <a:solidFill>
                <a:srgbClr val="FF66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422273" y="2304118"/>
            <a:ext cx="675385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(-,-,1)</a:t>
            </a:r>
            <a:endParaRPr lang="en-US" sz="1600" dirty="0">
              <a:solidFill>
                <a:srgbClr val="FF6600"/>
              </a:solidFill>
            </a:endParaRPr>
          </a:p>
        </p:txBody>
      </p:sp>
      <p:graphicFrame>
        <p:nvGraphicFramePr>
          <p:cNvPr id="206" name="Table 20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6169359"/>
              </p:ext>
            </p:extLst>
          </p:nvPr>
        </p:nvGraphicFramePr>
        <p:xfrm>
          <a:off x="7993330" y="516064"/>
          <a:ext cx="730424" cy="3017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30424"/>
              </a:tblGrid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R</a:t>
                      </a:r>
                      <a:r>
                        <a:rPr lang="en-US" sz="1200" dirty="0" smtClean="0"/>
                        <a:t>(x</a:t>
                      </a:r>
                      <a:r>
                        <a:rPr lang="en-US" sz="1200" baseline="-25000" dirty="0" smtClean="0"/>
                        <a:t>1</a:t>
                      </a:r>
                      <a:r>
                        <a:rPr lang="en-US" sz="1200" baseline="0" dirty="0" smtClean="0"/>
                        <a:t>, x</a:t>
                      </a:r>
                      <a:r>
                        <a:rPr lang="en-US" sz="1200" baseline="-25000" dirty="0" smtClean="0"/>
                        <a:t>2</a:t>
                      </a:r>
                      <a:r>
                        <a:rPr lang="en-US" sz="1200" dirty="0" smtClean="0"/>
                        <a:t>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(1,1)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</a:tr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(1,2)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(1,4)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(1,8)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(2,3)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(2,1)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(3,2)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(5,2)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(2,2)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(2,4)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64885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1" grpId="0"/>
      <p:bldP spid="28" grpId="0" animBg="1"/>
      <p:bldP spid="29" grpId="0" animBg="1"/>
      <p:bldP spid="42" grpId="0"/>
      <p:bldP spid="4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cap="small" dirty="0" smtClean="0">
                <a:latin typeface="Cambria"/>
                <a:cs typeface="Cambria"/>
              </a:rPr>
              <a:t>The Algorithm</a:t>
            </a:r>
            <a:endParaRPr lang="en-US" sz="4000" cap="small" dirty="0">
              <a:latin typeface="Cambria"/>
              <a:cs typeface="Cambria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247912" y="1196752"/>
            <a:ext cx="5556336" cy="18031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1A3BA-0E98-7742-8399-1C634C282F17}" type="slidenum">
              <a:rPr lang="en-US" smtClean="0">
                <a:latin typeface="Cambria"/>
                <a:cs typeface="Cambria"/>
              </a:rPr>
              <a:t>18</a:t>
            </a:fld>
            <a:endParaRPr lang="en-US">
              <a:latin typeface="Cambria"/>
              <a:cs typeface="Cambria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0" y="579362"/>
            <a:ext cx="3434522" cy="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767994" y="2024824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920935" y="1767785"/>
            <a:ext cx="6428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(1,1)</a:t>
            </a:r>
            <a:endParaRPr lang="en-US" sz="1600" b="1" dirty="0"/>
          </a:p>
        </p:txBody>
      </p:sp>
      <p:cxnSp>
        <p:nvCxnSpPr>
          <p:cNvPr id="14" name="Straight Connector 13"/>
          <p:cNvCxnSpPr>
            <a:stCxn id="11" idx="1"/>
            <a:endCxn id="18" idx="0"/>
          </p:cNvCxnSpPr>
          <p:nvPr/>
        </p:nvCxnSpPr>
        <p:spPr>
          <a:xfrm flipH="1">
            <a:off x="1475656" y="2096832"/>
            <a:ext cx="2292338" cy="908979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1403648" y="3005811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525052" y="1486215"/>
            <a:ext cx="629900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(-,-,-)</a:t>
            </a:r>
            <a:endParaRPr lang="en-US" sz="1600" dirty="0">
              <a:solidFill>
                <a:srgbClr val="FF66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050586" y="2186047"/>
            <a:ext cx="675385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(1,-,-)</a:t>
            </a:r>
            <a:endParaRPr lang="en-US" sz="1600" dirty="0">
              <a:solidFill>
                <a:srgbClr val="FF6600"/>
              </a:solidFill>
            </a:endParaRPr>
          </a:p>
        </p:txBody>
      </p:sp>
      <p:cxnSp>
        <p:nvCxnSpPr>
          <p:cNvPr id="22" name="Straight Connector 21"/>
          <p:cNvCxnSpPr>
            <a:stCxn id="11" idx="2"/>
            <a:endCxn id="29" idx="0"/>
          </p:cNvCxnSpPr>
          <p:nvPr/>
        </p:nvCxnSpPr>
        <p:spPr>
          <a:xfrm>
            <a:off x="3840002" y="2168840"/>
            <a:ext cx="0" cy="84841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1" idx="3"/>
            <a:endCxn id="28" idx="0"/>
          </p:cNvCxnSpPr>
          <p:nvPr/>
        </p:nvCxnSpPr>
        <p:spPr>
          <a:xfrm>
            <a:off x="3912010" y="2096832"/>
            <a:ext cx="2931099" cy="96106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6771101" y="3057900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3767994" y="3017250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3796126" y="2473395"/>
            <a:ext cx="675385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(-,</a:t>
            </a:r>
            <a:r>
              <a:rPr lang="en-US" sz="1600" dirty="0">
                <a:solidFill>
                  <a:srgbClr val="FF6600"/>
                </a:solidFill>
              </a:rPr>
              <a:t>1</a:t>
            </a:r>
            <a:r>
              <a:rPr lang="en-US" sz="1600" dirty="0" smtClean="0">
                <a:solidFill>
                  <a:srgbClr val="FF6600"/>
                </a:solidFill>
              </a:rPr>
              <a:t>,-)</a:t>
            </a:r>
            <a:endParaRPr lang="en-US" sz="1600" dirty="0">
              <a:solidFill>
                <a:srgbClr val="FF66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422273" y="2304118"/>
            <a:ext cx="675385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(-,-,1)</a:t>
            </a:r>
            <a:endParaRPr lang="en-US" sz="1600" dirty="0">
              <a:solidFill>
                <a:srgbClr val="FF6600"/>
              </a:solidFill>
            </a:endParaRPr>
          </a:p>
        </p:txBody>
      </p:sp>
      <p:cxnSp>
        <p:nvCxnSpPr>
          <p:cNvPr id="52" name="Straight Connector 51"/>
          <p:cNvCxnSpPr>
            <a:stCxn id="28" idx="1"/>
            <a:endCxn id="60" idx="0"/>
          </p:cNvCxnSpPr>
          <p:nvPr/>
        </p:nvCxnSpPr>
        <p:spPr>
          <a:xfrm flipH="1">
            <a:off x="5931227" y="3129908"/>
            <a:ext cx="839874" cy="119856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28" idx="2"/>
            <a:endCxn id="62" idx="0"/>
          </p:cNvCxnSpPr>
          <p:nvPr/>
        </p:nvCxnSpPr>
        <p:spPr>
          <a:xfrm>
            <a:off x="6843109" y="3201916"/>
            <a:ext cx="0" cy="112127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28" idx="3"/>
            <a:endCxn id="61" idx="0"/>
          </p:cNvCxnSpPr>
          <p:nvPr/>
        </p:nvCxnSpPr>
        <p:spPr>
          <a:xfrm>
            <a:off x="6915117" y="3129908"/>
            <a:ext cx="1006205" cy="119856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>
          <a:xfrm>
            <a:off x="5859219" y="4328470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7849314" y="4328470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6771101" y="4323194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71"/>
          <p:cNvSpPr txBox="1"/>
          <p:nvPr/>
        </p:nvSpPr>
        <p:spPr>
          <a:xfrm>
            <a:off x="6835815" y="2731898"/>
            <a:ext cx="6428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(1,2)</a:t>
            </a:r>
            <a:endParaRPr lang="en-US" sz="1600" b="1" dirty="0"/>
          </a:p>
        </p:txBody>
      </p:sp>
      <p:sp>
        <p:nvSpPr>
          <p:cNvPr id="73" name="TextBox 72"/>
          <p:cNvSpPr txBox="1"/>
          <p:nvPr/>
        </p:nvSpPr>
        <p:spPr>
          <a:xfrm>
            <a:off x="7272460" y="3326208"/>
            <a:ext cx="720870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(-,2,1)</a:t>
            </a:r>
            <a:endParaRPr lang="en-US" sz="1600" dirty="0">
              <a:solidFill>
                <a:srgbClr val="FF660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6804248" y="3664762"/>
            <a:ext cx="720870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(-,1,1)</a:t>
            </a:r>
            <a:endParaRPr lang="en-US" sz="1600" dirty="0">
              <a:solidFill>
                <a:srgbClr val="FF6600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5634680" y="3495485"/>
            <a:ext cx="720870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(1,-,1)</a:t>
            </a:r>
            <a:endParaRPr lang="en-US" sz="1600" dirty="0">
              <a:solidFill>
                <a:srgbClr val="FF6600"/>
              </a:solidFill>
            </a:endParaRPr>
          </a:p>
        </p:txBody>
      </p:sp>
      <p:graphicFrame>
        <p:nvGraphicFramePr>
          <p:cNvPr id="206" name="Table 20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9667207"/>
              </p:ext>
            </p:extLst>
          </p:nvPr>
        </p:nvGraphicFramePr>
        <p:xfrm>
          <a:off x="7993330" y="516064"/>
          <a:ext cx="730424" cy="3017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30424"/>
              </a:tblGrid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R</a:t>
                      </a:r>
                      <a:r>
                        <a:rPr lang="en-US" sz="1200" dirty="0" smtClean="0"/>
                        <a:t>(x</a:t>
                      </a:r>
                      <a:r>
                        <a:rPr lang="en-US" sz="1200" baseline="-25000" dirty="0" smtClean="0"/>
                        <a:t>1</a:t>
                      </a:r>
                      <a:r>
                        <a:rPr lang="en-US" sz="1200" baseline="0" dirty="0" smtClean="0"/>
                        <a:t>, x</a:t>
                      </a:r>
                      <a:r>
                        <a:rPr lang="en-US" sz="1200" baseline="-25000" dirty="0" smtClean="0"/>
                        <a:t>2</a:t>
                      </a:r>
                      <a:r>
                        <a:rPr lang="en-US" sz="1200" dirty="0" smtClean="0"/>
                        <a:t>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(1,1)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</a:tr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(1,2)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</a:tr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(1,4)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(1,8)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(2,3)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(2,1)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(3,2)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(5,2)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(2,2)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(2,4)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7" name="TextBox 86"/>
          <p:cNvSpPr txBox="1"/>
          <p:nvPr/>
        </p:nvSpPr>
        <p:spPr>
          <a:xfrm>
            <a:off x="856935" y="4349653"/>
            <a:ext cx="3298017" cy="92333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(1,-,-) remains H-forbidden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(-,1,-) remains H-forbidden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(-,-,1) is not</a:t>
            </a:r>
          </a:p>
        </p:txBody>
      </p:sp>
    </p:spTree>
    <p:extLst>
      <p:ext uri="{BB962C8B-B14F-4D97-AF65-F5344CB8AC3E}">
        <p14:creationId xmlns:p14="http://schemas.microsoft.com/office/powerpoint/2010/main" val="1950468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61" grpId="0" animBg="1"/>
      <p:bldP spid="62" grpId="0" animBg="1"/>
      <p:bldP spid="72" grpId="0"/>
      <p:bldP spid="73" grpId="0"/>
      <p:bldP spid="74" grpId="0"/>
      <p:bldP spid="75" grpId="0"/>
      <p:bldP spid="8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cap="small" dirty="0" smtClean="0">
                <a:latin typeface="Cambria"/>
                <a:cs typeface="Cambria"/>
              </a:rPr>
              <a:t>The Algorithm</a:t>
            </a:r>
            <a:endParaRPr lang="en-US" sz="4000" cap="small" dirty="0">
              <a:latin typeface="Cambria"/>
              <a:cs typeface="Cambria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247912" y="1196752"/>
            <a:ext cx="5556336" cy="18031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1A3BA-0E98-7742-8399-1C634C282F17}" type="slidenum">
              <a:rPr lang="en-US" smtClean="0">
                <a:latin typeface="Cambria"/>
                <a:cs typeface="Cambria"/>
              </a:rPr>
              <a:t>19</a:t>
            </a:fld>
            <a:endParaRPr lang="en-US">
              <a:latin typeface="Cambria"/>
              <a:cs typeface="Cambria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0" y="579362"/>
            <a:ext cx="3434522" cy="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767994" y="2024824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920935" y="1767785"/>
            <a:ext cx="6428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(1,1)</a:t>
            </a:r>
            <a:endParaRPr lang="en-US" sz="1600" b="1" dirty="0"/>
          </a:p>
        </p:txBody>
      </p:sp>
      <p:cxnSp>
        <p:nvCxnSpPr>
          <p:cNvPr id="14" name="Straight Connector 13"/>
          <p:cNvCxnSpPr>
            <a:stCxn id="11" idx="1"/>
            <a:endCxn id="18" idx="0"/>
          </p:cNvCxnSpPr>
          <p:nvPr/>
        </p:nvCxnSpPr>
        <p:spPr>
          <a:xfrm flipH="1">
            <a:off x="1475656" y="2096832"/>
            <a:ext cx="2292338" cy="908979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1403648" y="3005811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525052" y="1486215"/>
            <a:ext cx="629900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(-,-,-)</a:t>
            </a:r>
            <a:endParaRPr lang="en-US" sz="1600" dirty="0">
              <a:solidFill>
                <a:srgbClr val="FF66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050586" y="2186047"/>
            <a:ext cx="675385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(1,-,-)</a:t>
            </a:r>
            <a:endParaRPr lang="en-US" sz="1600" dirty="0">
              <a:solidFill>
                <a:srgbClr val="FF6600"/>
              </a:solidFill>
            </a:endParaRPr>
          </a:p>
        </p:txBody>
      </p:sp>
      <p:cxnSp>
        <p:nvCxnSpPr>
          <p:cNvPr id="22" name="Straight Connector 21"/>
          <p:cNvCxnSpPr>
            <a:stCxn id="11" idx="2"/>
            <a:endCxn id="29" idx="0"/>
          </p:cNvCxnSpPr>
          <p:nvPr/>
        </p:nvCxnSpPr>
        <p:spPr>
          <a:xfrm>
            <a:off x="3840002" y="2168840"/>
            <a:ext cx="0" cy="84841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1" idx="3"/>
            <a:endCxn id="28" idx="0"/>
          </p:cNvCxnSpPr>
          <p:nvPr/>
        </p:nvCxnSpPr>
        <p:spPr>
          <a:xfrm>
            <a:off x="3912010" y="2096832"/>
            <a:ext cx="2931099" cy="96106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6771101" y="3057900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3767994" y="3017250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3796126" y="2473395"/>
            <a:ext cx="675385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(-,</a:t>
            </a:r>
            <a:r>
              <a:rPr lang="en-US" sz="1600" dirty="0">
                <a:solidFill>
                  <a:srgbClr val="FF6600"/>
                </a:solidFill>
              </a:rPr>
              <a:t>1</a:t>
            </a:r>
            <a:r>
              <a:rPr lang="en-US" sz="1600" dirty="0" smtClean="0">
                <a:solidFill>
                  <a:srgbClr val="FF6600"/>
                </a:solidFill>
              </a:rPr>
              <a:t>,-)</a:t>
            </a:r>
            <a:endParaRPr lang="en-US" sz="1600" dirty="0">
              <a:solidFill>
                <a:srgbClr val="FF66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422273" y="2304118"/>
            <a:ext cx="675385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(-,-,1)</a:t>
            </a:r>
            <a:endParaRPr lang="en-US" sz="1600" dirty="0">
              <a:solidFill>
                <a:srgbClr val="FF6600"/>
              </a:solidFill>
            </a:endParaRPr>
          </a:p>
        </p:txBody>
      </p:sp>
      <p:cxnSp>
        <p:nvCxnSpPr>
          <p:cNvPr id="52" name="Straight Connector 51"/>
          <p:cNvCxnSpPr>
            <a:stCxn id="28" idx="1"/>
            <a:endCxn id="60" idx="0"/>
          </p:cNvCxnSpPr>
          <p:nvPr/>
        </p:nvCxnSpPr>
        <p:spPr>
          <a:xfrm flipH="1">
            <a:off x="5931227" y="3129908"/>
            <a:ext cx="839874" cy="119856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28" idx="2"/>
            <a:endCxn id="62" idx="0"/>
          </p:cNvCxnSpPr>
          <p:nvPr/>
        </p:nvCxnSpPr>
        <p:spPr>
          <a:xfrm>
            <a:off x="6843109" y="3201916"/>
            <a:ext cx="0" cy="112127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28" idx="3"/>
            <a:endCxn id="61" idx="0"/>
          </p:cNvCxnSpPr>
          <p:nvPr/>
        </p:nvCxnSpPr>
        <p:spPr>
          <a:xfrm>
            <a:off x="6915117" y="3129908"/>
            <a:ext cx="1006205" cy="119856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>
          <a:xfrm>
            <a:off x="5859219" y="4328470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7849314" y="4328470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6771101" y="4323194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71"/>
          <p:cNvSpPr txBox="1"/>
          <p:nvPr/>
        </p:nvSpPr>
        <p:spPr>
          <a:xfrm>
            <a:off x="6835815" y="2731898"/>
            <a:ext cx="6428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(1,2)</a:t>
            </a:r>
            <a:endParaRPr lang="en-US" sz="1600" b="1" dirty="0"/>
          </a:p>
        </p:txBody>
      </p:sp>
      <p:sp>
        <p:nvSpPr>
          <p:cNvPr id="73" name="TextBox 72"/>
          <p:cNvSpPr txBox="1"/>
          <p:nvPr/>
        </p:nvSpPr>
        <p:spPr>
          <a:xfrm>
            <a:off x="7272460" y="3326208"/>
            <a:ext cx="720870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(-,2,1)</a:t>
            </a:r>
            <a:endParaRPr lang="en-US" sz="1600" dirty="0">
              <a:solidFill>
                <a:srgbClr val="FF660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6804248" y="3664762"/>
            <a:ext cx="720870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(-,1,1)</a:t>
            </a:r>
            <a:endParaRPr lang="en-US" sz="1600" dirty="0">
              <a:solidFill>
                <a:srgbClr val="FF6600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5634680" y="3495485"/>
            <a:ext cx="720870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(1,-,1)</a:t>
            </a:r>
            <a:endParaRPr lang="en-US" sz="1600" dirty="0">
              <a:solidFill>
                <a:srgbClr val="FF6600"/>
              </a:solidFill>
            </a:endParaRPr>
          </a:p>
        </p:txBody>
      </p:sp>
      <p:cxnSp>
        <p:nvCxnSpPr>
          <p:cNvPr id="85" name="Straight Connector 84"/>
          <p:cNvCxnSpPr>
            <a:stCxn id="61" idx="2"/>
            <a:endCxn id="86" idx="0"/>
          </p:cNvCxnSpPr>
          <p:nvPr/>
        </p:nvCxnSpPr>
        <p:spPr>
          <a:xfrm>
            <a:off x="7921322" y="4472486"/>
            <a:ext cx="0" cy="1048043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6" name="Rectangle 85"/>
          <p:cNvSpPr/>
          <p:nvPr/>
        </p:nvSpPr>
        <p:spPr>
          <a:xfrm>
            <a:off x="7849314" y="5520529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TextBox 118"/>
          <p:cNvSpPr txBox="1"/>
          <p:nvPr/>
        </p:nvSpPr>
        <p:spPr>
          <a:xfrm>
            <a:off x="7921322" y="4034394"/>
            <a:ext cx="6428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(1,4)</a:t>
            </a:r>
            <a:endParaRPr lang="en-US" sz="1600" b="1" dirty="0"/>
          </a:p>
        </p:txBody>
      </p:sp>
      <p:sp>
        <p:nvSpPr>
          <p:cNvPr id="123" name="TextBox 122"/>
          <p:cNvSpPr txBox="1"/>
          <p:nvPr/>
        </p:nvSpPr>
        <p:spPr>
          <a:xfrm>
            <a:off x="7854478" y="4882523"/>
            <a:ext cx="766356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(1,2,1)</a:t>
            </a:r>
            <a:endParaRPr lang="en-US" sz="1600" dirty="0">
              <a:solidFill>
                <a:srgbClr val="FF6600"/>
              </a:solidFill>
            </a:endParaRPr>
          </a:p>
        </p:txBody>
      </p:sp>
      <p:graphicFrame>
        <p:nvGraphicFramePr>
          <p:cNvPr id="206" name="Table 20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9901859"/>
              </p:ext>
            </p:extLst>
          </p:nvPr>
        </p:nvGraphicFramePr>
        <p:xfrm>
          <a:off x="7993330" y="516064"/>
          <a:ext cx="730424" cy="3017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30424"/>
              </a:tblGrid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R</a:t>
                      </a:r>
                      <a:r>
                        <a:rPr lang="en-US" sz="1200" dirty="0" smtClean="0"/>
                        <a:t>(x</a:t>
                      </a:r>
                      <a:r>
                        <a:rPr lang="en-US" sz="1200" baseline="-25000" dirty="0" smtClean="0"/>
                        <a:t>1</a:t>
                      </a:r>
                      <a:r>
                        <a:rPr lang="en-US" sz="1200" baseline="0" dirty="0" smtClean="0"/>
                        <a:t>, x</a:t>
                      </a:r>
                      <a:r>
                        <a:rPr lang="en-US" sz="1200" baseline="-25000" dirty="0" smtClean="0"/>
                        <a:t>2</a:t>
                      </a:r>
                      <a:r>
                        <a:rPr lang="en-US" sz="1200" dirty="0" smtClean="0"/>
                        <a:t>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(1,1)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</a:tr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(1,2)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</a:tr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(1,4)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</a:tr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(1,8)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(2,3)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(2,1)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(3,2)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(5,2)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(2,2)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(2,4)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7" name="TextBox 86"/>
          <p:cNvSpPr txBox="1"/>
          <p:nvPr/>
        </p:nvSpPr>
        <p:spPr>
          <a:xfrm>
            <a:off x="856935" y="4349653"/>
            <a:ext cx="4291129" cy="369332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dirty="0"/>
              <a:t>o</a:t>
            </a:r>
            <a:r>
              <a:rPr lang="en-US" dirty="0" smtClean="0"/>
              <a:t>nly the rightmost node needs expansion</a:t>
            </a:r>
          </a:p>
        </p:txBody>
      </p:sp>
    </p:spTree>
    <p:extLst>
      <p:ext uri="{BB962C8B-B14F-4D97-AF65-F5344CB8AC3E}">
        <p14:creationId xmlns:p14="http://schemas.microsoft.com/office/powerpoint/2010/main" val="1950468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cap="small" dirty="0" smtClean="0">
                <a:latin typeface="Cambria"/>
                <a:cs typeface="Cambria"/>
              </a:rPr>
              <a:t>Problem</a:t>
            </a:r>
            <a:endParaRPr lang="en-US" sz="4000" cap="small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0065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latin typeface="Cambria"/>
                <a:cs typeface="Cambria"/>
              </a:rPr>
              <a:t>What is the </a:t>
            </a:r>
            <a:r>
              <a:rPr lang="en-US" sz="2800" i="1" dirty="0" smtClean="0">
                <a:latin typeface="Cambria"/>
                <a:cs typeface="Cambria"/>
              </a:rPr>
              <a:t>combined complexity </a:t>
            </a:r>
            <a:r>
              <a:rPr lang="en-US" sz="2800" dirty="0" smtClean="0">
                <a:latin typeface="Cambria"/>
                <a:cs typeface="Cambria"/>
              </a:rPr>
              <a:t>of computing </a:t>
            </a:r>
            <a:r>
              <a:rPr lang="en-US" sz="2800" dirty="0">
                <a:solidFill>
                  <a:srgbClr val="AA0311"/>
                </a:solidFill>
                <a:latin typeface="Cambria"/>
                <a:cs typeface="Cambria"/>
              </a:rPr>
              <a:t>c</a:t>
            </a:r>
            <a:r>
              <a:rPr lang="en-US" sz="2800" dirty="0" smtClean="0">
                <a:solidFill>
                  <a:srgbClr val="AA0311"/>
                </a:solidFill>
                <a:latin typeface="Cambria"/>
                <a:cs typeface="Cambria"/>
              </a:rPr>
              <a:t>onjunctive queries </a:t>
            </a:r>
            <a:r>
              <a:rPr lang="en-US" sz="2800" dirty="0" smtClean="0">
                <a:latin typeface="Cambria"/>
                <a:cs typeface="Cambria"/>
              </a:rPr>
              <a:t>with </a:t>
            </a:r>
            <a:r>
              <a:rPr lang="en-US" sz="2800" dirty="0" smtClean="0">
                <a:solidFill>
                  <a:srgbClr val="AA0311"/>
                </a:solidFill>
                <a:latin typeface="Cambria"/>
                <a:cs typeface="Cambria"/>
              </a:rPr>
              <a:t>inequalities</a:t>
            </a:r>
            <a:r>
              <a:rPr lang="en-US" sz="2800" dirty="0" smtClean="0">
                <a:latin typeface="Cambria"/>
                <a:cs typeface="Cambria"/>
              </a:rPr>
              <a:t> (</a:t>
            </a:r>
            <a:r>
              <a:rPr lang="en-US" sz="2800" b="1" dirty="0" smtClean="0">
                <a:latin typeface="Cambria"/>
                <a:cs typeface="Cambria"/>
              </a:rPr>
              <a:t>CQ</a:t>
            </a:r>
            <a:r>
              <a:rPr lang="en-US" sz="2800" b="1" baseline="30000" dirty="0" smtClean="0">
                <a:latin typeface="Cambria"/>
                <a:cs typeface="Cambria"/>
              </a:rPr>
              <a:t>≠</a:t>
            </a:r>
            <a:r>
              <a:rPr lang="en-US" sz="2800" dirty="0" smtClean="0">
                <a:latin typeface="Cambria"/>
                <a:cs typeface="Cambria"/>
              </a:rPr>
              <a:t>)?</a:t>
            </a:r>
          </a:p>
          <a:p>
            <a:pPr marL="0" indent="0">
              <a:buNone/>
            </a:pPr>
            <a:endParaRPr lang="en-US" sz="2400" dirty="0">
              <a:latin typeface="Cambria"/>
              <a:cs typeface="Cambria"/>
            </a:endParaRPr>
          </a:p>
          <a:p>
            <a:pPr marL="0" indent="0">
              <a:buNone/>
            </a:pPr>
            <a:r>
              <a:rPr lang="en-US" sz="2400" dirty="0">
                <a:cs typeface="Consolas"/>
              </a:rPr>
              <a:t>q</a:t>
            </a:r>
            <a:r>
              <a:rPr lang="en-US" sz="2400" dirty="0" smtClean="0">
                <a:cs typeface="Consolas"/>
              </a:rPr>
              <a:t>uery </a:t>
            </a:r>
            <a:r>
              <a:rPr lang="en-US" sz="2400" dirty="0" smtClean="0">
                <a:latin typeface="Consolas"/>
                <a:cs typeface="Consolas"/>
              </a:rPr>
              <a:t>(</a:t>
            </a:r>
            <a:r>
              <a:rPr lang="en-US" sz="2400" dirty="0" err="1" smtClean="0">
                <a:latin typeface="Consolas"/>
                <a:cs typeface="Consolas"/>
              </a:rPr>
              <a:t>q,I</a:t>
            </a:r>
            <a:r>
              <a:rPr lang="en-US" sz="2400" dirty="0" smtClean="0">
                <a:latin typeface="Consolas"/>
                <a:cs typeface="Consolas"/>
              </a:rPr>
              <a:t>):</a:t>
            </a:r>
            <a:r>
              <a:rPr lang="en-US" sz="2400" b="1" dirty="0" smtClean="0">
                <a:latin typeface="Consolas"/>
                <a:cs typeface="Consolas"/>
              </a:rPr>
              <a:t>	</a:t>
            </a:r>
          </a:p>
          <a:p>
            <a:pPr marL="0" indent="0">
              <a:buNone/>
            </a:pPr>
            <a:r>
              <a:rPr lang="en-US" sz="2400" b="1" dirty="0">
                <a:latin typeface="Consolas"/>
                <a:cs typeface="Consolas"/>
              </a:rPr>
              <a:t> </a:t>
            </a:r>
            <a:r>
              <a:rPr lang="en-US" sz="2400" b="1" dirty="0" smtClean="0">
                <a:latin typeface="Consolas"/>
                <a:cs typeface="Consolas"/>
              </a:rPr>
              <a:t>  </a:t>
            </a:r>
            <a:r>
              <a:rPr lang="en-US" sz="2400" dirty="0" smtClean="0">
                <a:latin typeface="Consolas"/>
                <a:cs typeface="Consolas"/>
              </a:rPr>
              <a:t>q = </a:t>
            </a:r>
            <a:r>
              <a:rPr lang="en-US" sz="2400" b="1" dirty="0">
                <a:latin typeface="Consolas"/>
                <a:cs typeface="Consolas"/>
              </a:rPr>
              <a:t>R</a:t>
            </a:r>
            <a:r>
              <a:rPr lang="en-US" sz="2400" dirty="0">
                <a:latin typeface="Consolas"/>
                <a:cs typeface="Consolas"/>
              </a:rPr>
              <a:t>(</a:t>
            </a:r>
            <a:r>
              <a:rPr lang="en-US" sz="2400" dirty="0" err="1">
                <a:latin typeface="Consolas"/>
                <a:cs typeface="Consolas"/>
              </a:rPr>
              <a:t>x,y</a:t>
            </a:r>
            <a:r>
              <a:rPr lang="en-US" sz="2400" dirty="0">
                <a:latin typeface="Consolas"/>
                <a:cs typeface="Consolas"/>
              </a:rPr>
              <a:t>)</a:t>
            </a:r>
            <a:r>
              <a:rPr lang="en-US" sz="2400" dirty="0">
                <a:solidFill>
                  <a:srgbClr val="000000"/>
                </a:solidFill>
                <a:latin typeface="Consolas"/>
                <a:cs typeface="Consolas"/>
              </a:rPr>
              <a:t>,</a:t>
            </a:r>
            <a:r>
              <a:rPr lang="en-US" sz="2400" b="1" dirty="0">
                <a:solidFill>
                  <a:srgbClr val="000000"/>
                </a:solidFill>
                <a:latin typeface="Consolas"/>
                <a:cs typeface="Consolas"/>
              </a:rPr>
              <a:t>S</a:t>
            </a:r>
            <a:r>
              <a:rPr lang="en-US" sz="2400" dirty="0">
                <a:latin typeface="Consolas"/>
                <a:cs typeface="Consolas"/>
              </a:rPr>
              <a:t>(</a:t>
            </a:r>
            <a:r>
              <a:rPr lang="en-US" sz="2400" dirty="0" err="1">
                <a:latin typeface="Consolas"/>
                <a:cs typeface="Consolas"/>
              </a:rPr>
              <a:t>y,z</a:t>
            </a:r>
            <a:r>
              <a:rPr lang="en-US" sz="2400" dirty="0">
                <a:latin typeface="Consolas"/>
                <a:cs typeface="Consolas"/>
              </a:rPr>
              <a:t>),</a:t>
            </a:r>
            <a:r>
              <a:rPr lang="en-US" sz="2400" b="1" dirty="0">
                <a:latin typeface="Consolas"/>
                <a:cs typeface="Consolas"/>
              </a:rPr>
              <a:t>T</a:t>
            </a:r>
            <a:r>
              <a:rPr lang="en-US" sz="2400" dirty="0">
                <a:latin typeface="Consolas"/>
                <a:cs typeface="Consolas"/>
              </a:rPr>
              <a:t>(</a:t>
            </a:r>
            <a:r>
              <a:rPr lang="en-US" sz="2400" dirty="0" err="1">
                <a:latin typeface="Consolas"/>
                <a:cs typeface="Consolas"/>
              </a:rPr>
              <a:t>z,w</a:t>
            </a:r>
            <a:r>
              <a:rPr lang="en-US" sz="2400" dirty="0" smtClean="0">
                <a:latin typeface="Consolas"/>
                <a:cs typeface="Consolas"/>
              </a:rPr>
              <a:t>)</a:t>
            </a:r>
          </a:p>
          <a:p>
            <a:pPr marL="0" indent="0">
              <a:buNone/>
            </a:pPr>
            <a:r>
              <a:rPr lang="en-US" sz="2400" dirty="0">
                <a:latin typeface="Consolas"/>
                <a:cs typeface="Consolas"/>
              </a:rPr>
              <a:t> </a:t>
            </a:r>
            <a:r>
              <a:rPr lang="en-US" sz="2400" dirty="0" smtClean="0">
                <a:latin typeface="Consolas"/>
                <a:cs typeface="Consolas"/>
              </a:rPr>
              <a:t>  I = {x </a:t>
            </a:r>
            <a:r>
              <a:rPr lang="en-US" sz="2400" dirty="0">
                <a:latin typeface="Consolas"/>
                <a:cs typeface="Consolas"/>
              </a:rPr>
              <a:t>≠ z</a:t>
            </a:r>
            <a:r>
              <a:rPr lang="en-US" sz="2400" dirty="0" smtClean="0">
                <a:latin typeface="Consolas"/>
                <a:cs typeface="Consolas"/>
              </a:rPr>
              <a:t>, y ≠ w}</a:t>
            </a:r>
            <a:endParaRPr lang="en-US" sz="2400" dirty="0">
              <a:latin typeface="Consolas"/>
              <a:cs typeface="Consolas"/>
            </a:endParaRPr>
          </a:p>
          <a:p>
            <a:pPr marL="0" indent="0">
              <a:buNone/>
            </a:pPr>
            <a:endParaRPr lang="en-US" sz="2800" dirty="0">
              <a:latin typeface="Cambria"/>
              <a:cs typeface="Cambria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247912" y="1196752"/>
            <a:ext cx="5556336" cy="18031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1A3BA-0E98-7742-8399-1C634C282F17}" type="slidenum">
              <a:rPr lang="en-US" smtClean="0">
                <a:latin typeface="Cambria"/>
                <a:cs typeface="Cambria"/>
              </a:rPr>
              <a:t>2</a:t>
            </a:fld>
            <a:endParaRPr lang="en-US">
              <a:latin typeface="Cambria"/>
              <a:cs typeface="Cambria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0" y="579362"/>
            <a:ext cx="3434522" cy="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1766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cap="small" dirty="0" smtClean="0">
                <a:latin typeface="Cambria"/>
                <a:cs typeface="Cambria"/>
              </a:rPr>
              <a:t>The Algorithm</a:t>
            </a:r>
            <a:endParaRPr lang="en-US" sz="4000" cap="small" dirty="0">
              <a:latin typeface="Cambria"/>
              <a:cs typeface="Cambria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247912" y="1196752"/>
            <a:ext cx="5556336" cy="18031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1A3BA-0E98-7742-8399-1C634C282F17}" type="slidenum">
              <a:rPr lang="en-US" smtClean="0">
                <a:latin typeface="Cambria"/>
                <a:cs typeface="Cambria"/>
              </a:rPr>
              <a:t>20</a:t>
            </a:fld>
            <a:endParaRPr lang="en-US">
              <a:latin typeface="Cambria"/>
              <a:cs typeface="Cambria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0" y="579362"/>
            <a:ext cx="3434522" cy="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767994" y="2024824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920935" y="1767785"/>
            <a:ext cx="6428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(1,1)</a:t>
            </a:r>
            <a:endParaRPr lang="en-US" sz="1600" b="1" dirty="0"/>
          </a:p>
        </p:txBody>
      </p:sp>
      <p:cxnSp>
        <p:nvCxnSpPr>
          <p:cNvPr id="14" name="Straight Connector 13"/>
          <p:cNvCxnSpPr>
            <a:stCxn id="11" idx="1"/>
            <a:endCxn id="18" idx="0"/>
          </p:cNvCxnSpPr>
          <p:nvPr/>
        </p:nvCxnSpPr>
        <p:spPr>
          <a:xfrm flipH="1">
            <a:off x="1475656" y="2096832"/>
            <a:ext cx="2292338" cy="908979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1403648" y="3005811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525052" y="1486215"/>
            <a:ext cx="629900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(-,-,-)</a:t>
            </a:r>
            <a:endParaRPr lang="en-US" sz="1600" dirty="0">
              <a:solidFill>
                <a:srgbClr val="FF66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050586" y="2186047"/>
            <a:ext cx="675385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(1,-,-)</a:t>
            </a:r>
            <a:endParaRPr lang="en-US" sz="1600" dirty="0">
              <a:solidFill>
                <a:srgbClr val="FF6600"/>
              </a:solidFill>
            </a:endParaRPr>
          </a:p>
        </p:txBody>
      </p:sp>
      <p:cxnSp>
        <p:nvCxnSpPr>
          <p:cNvPr id="22" name="Straight Connector 21"/>
          <p:cNvCxnSpPr>
            <a:stCxn id="11" idx="2"/>
            <a:endCxn id="29" idx="0"/>
          </p:cNvCxnSpPr>
          <p:nvPr/>
        </p:nvCxnSpPr>
        <p:spPr>
          <a:xfrm>
            <a:off x="3840002" y="2168840"/>
            <a:ext cx="0" cy="84841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1" idx="3"/>
            <a:endCxn id="28" idx="0"/>
          </p:cNvCxnSpPr>
          <p:nvPr/>
        </p:nvCxnSpPr>
        <p:spPr>
          <a:xfrm>
            <a:off x="3912010" y="2096832"/>
            <a:ext cx="2931099" cy="96106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6771101" y="3057900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3767994" y="3017250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3796126" y="2473395"/>
            <a:ext cx="675385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(-,</a:t>
            </a:r>
            <a:r>
              <a:rPr lang="en-US" sz="1600" dirty="0">
                <a:solidFill>
                  <a:srgbClr val="FF6600"/>
                </a:solidFill>
              </a:rPr>
              <a:t>1</a:t>
            </a:r>
            <a:r>
              <a:rPr lang="en-US" sz="1600" dirty="0" smtClean="0">
                <a:solidFill>
                  <a:srgbClr val="FF6600"/>
                </a:solidFill>
              </a:rPr>
              <a:t>,-)</a:t>
            </a:r>
            <a:endParaRPr lang="en-US" sz="1600" dirty="0">
              <a:solidFill>
                <a:srgbClr val="FF66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422273" y="2304118"/>
            <a:ext cx="675385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(-,-,1)</a:t>
            </a:r>
            <a:endParaRPr lang="en-US" sz="1600" dirty="0">
              <a:solidFill>
                <a:srgbClr val="FF6600"/>
              </a:solidFill>
            </a:endParaRPr>
          </a:p>
        </p:txBody>
      </p:sp>
      <p:cxnSp>
        <p:nvCxnSpPr>
          <p:cNvPr id="52" name="Straight Connector 51"/>
          <p:cNvCxnSpPr>
            <a:stCxn id="28" idx="1"/>
            <a:endCxn id="60" idx="0"/>
          </p:cNvCxnSpPr>
          <p:nvPr/>
        </p:nvCxnSpPr>
        <p:spPr>
          <a:xfrm flipH="1">
            <a:off x="5931227" y="3129908"/>
            <a:ext cx="839874" cy="119856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28" idx="2"/>
            <a:endCxn id="62" idx="0"/>
          </p:cNvCxnSpPr>
          <p:nvPr/>
        </p:nvCxnSpPr>
        <p:spPr>
          <a:xfrm>
            <a:off x="6843109" y="3201916"/>
            <a:ext cx="0" cy="112127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28" idx="3"/>
            <a:endCxn id="61" idx="0"/>
          </p:cNvCxnSpPr>
          <p:nvPr/>
        </p:nvCxnSpPr>
        <p:spPr>
          <a:xfrm>
            <a:off x="6915117" y="3129908"/>
            <a:ext cx="1006205" cy="119856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>
          <a:xfrm>
            <a:off x="5859219" y="4328470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7849314" y="4328470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6771101" y="4323194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71"/>
          <p:cNvSpPr txBox="1"/>
          <p:nvPr/>
        </p:nvSpPr>
        <p:spPr>
          <a:xfrm>
            <a:off x="6835815" y="2731898"/>
            <a:ext cx="6428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(1,2)</a:t>
            </a:r>
            <a:endParaRPr lang="en-US" sz="1600" b="1" dirty="0"/>
          </a:p>
        </p:txBody>
      </p:sp>
      <p:sp>
        <p:nvSpPr>
          <p:cNvPr id="73" name="TextBox 72"/>
          <p:cNvSpPr txBox="1"/>
          <p:nvPr/>
        </p:nvSpPr>
        <p:spPr>
          <a:xfrm>
            <a:off x="7272460" y="3326208"/>
            <a:ext cx="720870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(-,2,1)</a:t>
            </a:r>
            <a:endParaRPr lang="en-US" sz="1600" dirty="0">
              <a:solidFill>
                <a:srgbClr val="FF660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6804248" y="3664762"/>
            <a:ext cx="720870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(-,1,1)</a:t>
            </a:r>
            <a:endParaRPr lang="en-US" sz="1600" dirty="0">
              <a:solidFill>
                <a:srgbClr val="FF6600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5634680" y="3495485"/>
            <a:ext cx="720870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(1,-,1)</a:t>
            </a:r>
            <a:endParaRPr lang="en-US" sz="1600" dirty="0">
              <a:solidFill>
                <a:srgbClr val="FF6600"/>
              </a:solidFill>
            </a:endParaRPr>
          </a:p>
        </p:txBody>
      </p:sp>
      <p:cxnSp>
        <p:nvCxnSpPr>
          <p:cNvPr id="85" name="Straight Connector 84"/>
          <p:cNvCxnSpPr>
            <a:stCxn id="61" idx="2"/>
            <a:endCxn id="86" idx="0"/>
          </p:cNvCxnSpPr>
          <p:nvPr/>
        </p:nvCxnSpPr>
        <p:spPr>
          <a:xfrm>
            <a:off x="7921322" y="4472486"/>
            <a:ext cx="0" cy="1048043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6" name="Rectangle 85"/>
          <p:cNvSpPr/>
          <p:nvPr/>
        </p:nvSpPr>
        <p:spPr>
          <a:xfrm>
            <a:off x="7849314" y="5520529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TextBox 118"/>
          <p:cNvSpPr txBox="1"/>
          <p:nvPr/>
        </p:nvSpPr>
        <p:spPr>
          <a:xfrm>
            <a:off x="7921322" y="4034394"/>
            <a:ext cx="6428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(1,4)</a:t>
            </a:r>
            <a:endParaRPr lang="en-US" sz="1600" b="1" dirty="0"/>
          </a:p>
        </p:txBody>
      </p:sp>
      <p:sp>
        <p:nvSpPr>
          <p:cNvPr id="123" name="TextBox 122"/>
          <p:cNvSpPr txBox="1"/>
          <p:nvPr/>
        </p:nvSpPr>
        <p:spPr>
          <a:xfrm>
            <a:off x="7854478" y="4882523"/>
            <a:ext cx="766356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(1,2,1)</a:t>
            </a:r>
            <a:endParaRPr lang="en-US" sz="1600" dirty="0">
              <a:solidFill>
                <a:srgbClr val="FF6600"/>
              </a:solidFill>
            </a:endParaRPr>
          </a:p>
        </p:txBody>
      </p:sp>
      <p:graphicFrame>
        <p:nvGraphicFramePr>
          <p:cNvPr id="206" name="Table 20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0243454"/>
              </p:ext>
            </p:extLst>
          </p:nvPr>
        </p:nvGraphicFramePr>
        <p:xfrm>
          <a:off x="7993330" y="516064"/>
          <a:ext cx="730424" cy="3017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30424"/>
              </a:tblGrid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R</a:t>
                      </a:r>
                      <a:r>
                        <a:rPr lang="en-US" sz="1200" dirty="0" smtClean="0"/>
                        <a:t>(x</a:t>
                      </a:r>
                      <a:r>
                        <a:rPr lang="en-US" sz="1200" baseline="-25000" dirty="0" smtClean="0"/>
                        <a:t>1</a:t>
                      </a:r>
                      <a:r>
                        <a:rPr lang="en-US" sz="1200" baseline="0" dirty="0" smtClean="0"/>
                        <a:t>, x</a:t>
                      </a:r>
                      <a:r>
                        <a:rPr lang="en-US" sz="1200" baseline="-25000" dirty="0" smtClean="0"/>
                        <a:t>2</a:t>
                      </a:r>
                      <a:r>
                        <a:rPr lang="en-US" sz="1200" dirty="0" smtClean="0"/>
                        <a:t>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(1,1)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</a:tr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(1,2)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</a:tr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(1,4)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</a:tr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(1,8)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</a:tr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(2,3)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(2,1)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(3,2)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(5,2)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(2,2)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(2,4)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7" name="TextBox 86"/>
          <p:cNvSpPr txBox="1"/>
          <p:nvPr/>
        </p:nvSpPr>
        <p:spPr>
          <a:xfrm>
            <a:off x="856935" y="4349653"/>
            <a:ext cx="3427033" cy="369332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dirty="0"/>
              <a:t>t</a:t>
            </a:r>
            <a:r>
              <a:rPr lang="en-US" dirty="0" smtClean="0"/>
              <a:t>he tuple </a:t>
            </a:r>
            <a:r>
              <a:rPr lang="en-US" b="1" dirty="0" smtClean="0"/>
              <a:t>(1,8) </a:t>
            </a:r>
            <a:r>
              <a:rPr lang="en-US" dirty="0" smtClean="0"/>
              <a:t>expands no node</a:t>
            </a:r>
          </a:p>
        </p:txBody>
      </p:sp>
    </p:spTree>
    <p:extLst>
      <p:ext uri="{BB962C8B-B14F-4D97-AF65-F5344CB8AC3E}">
        <p14:creationId xmlns:p14="http://schemas.microsoft.com/office/powerpoint/2010/main" val="36420450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cap="small" dirty="0" smtClean="0">
                <a:latin typeface="Cambria"/>
                <a:cs typeface="Cambria"/>
              </a:rPr>
              <a:t>The Algorithm</a:t>
            </a:r>
            <a:endParaRPr lang="en-US" sz="4000" cap="small" dirty="0">
              <a:latin typeface="Cambria"/>
              <a:cs typeface="Cambria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247912" y="1196752"/>
            <a:ext cx="5556336" cy="18031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1A3BA-0E98-7742-8399-1C634C282F17}" type="slidenum">
              <a:rPr lang="en-US" smtClean="0">
                <a:latin typeface="Cambria"/>
                <a:cs typeface="Cambria"/>
              </a:rPr>
              <a:t>21</a:t>
            </a:fld>
            <a:endParaRPr lang="en-US">
              <a:latin typeface="Cambria"/>
              <a:cs typeface="Cambria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0" y="579362"/>
            <a:ext cx="3434522" cy="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767994" y="2024824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920935" y="1767785"/>
            <a:ext cx="6428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(1,1)</a:t>
            </a:r>
            <a:endParaRPr lang="en-US" sz="1600" b="1" dirty="0"/>
          </a:p>
        </p:txBody>
      </p:sp>
      <p:cxnSp>
        <p:nvCxnSpPr>
          <p:cNvPr id="14" name="Straight Connector 13"/>
          <p:cNvCxnSpPr>
            <a:stCxn id="11" idx="1"/>
            <a:endCxn id="18" idx="0"/>
          </p:cNvCxnSpPr>
          <p:nvPr/>
        </p:nvCxnSpPr>
        <p:spPr>
          <a:xfrm flipH="1">
            <a:off x="1475656" y="2096832"/>
            <a:ext cx="2292338" cy="908979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1403648" y="3005811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525052" y="1486215"/>
            <a:ext cx="629900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(-,-,-)</a:t>
            </a:r>
            <a:endParaRPr lang="en-US" sz="1600" dirty="0">
              <a:solidFill>
                <a:srgbClr val="FF66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050586" y="2186047"/>
            <a:ext cx="675385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(1,-,-)</a:t>
            </a:r>
            <a:endParaRPr lang="en-US" sz="1600" dirty="0">
              <a:solidFill>
                <a:srgbClr val="FF6600"/>
              </a:solidFill>
            </a:endParaRPr>
          </a:p>
        </p:txBody>
      </p:sp>
      <p:cxnSp>
        <p:nvCxnSpPr>
          <p:cNvPr id="22" name="Straight Connector 21"/>
          <p:cNvCxnSpPr>
            <a:stCxn id="11" idx="2"/>
            <a:endCxn id="29" idx="0"/>
          </p:cNvCxnSpPr>
          <p:nvPr/>
        </p:nvCxnSpPr>
        <p:spPr>
          <a:xfrm>
            <a:off x="3840002" y="2168840"/>
            <a:ext cx="0" cy="84841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1" idx="3"/>
            <a:endCxn id="28" idx="0"/>
          </p:cNvCxnSpPr>
          <p:nvPr/>
        </p:nvCxnSpPr>
        <p:spPr>
          <a:xfrm>
            <a:off x="3912010" y="2096832"/>
            <a:ext cx="2931099" cy="96106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6771101" y="3057900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3767994" y="3017250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3796126" y="2473395"/>
            <a:ext cx="675385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(-,</a:t>
            </a:r>
            <a:r>
              <a:rPr lang="en-US" sz="1600" dirty="0">
                <a:solidFill>
                  <a:srgbClr val="FF6600"/>
                </a:solidFill>
              </a:rPr>
              <a:t>1</a:t>
            </a:r>
            <a:r>
              <a:rPr lang="en-US" sz="1600" dirty="0" smtClean="0">
                <a:solidFill>
                  <a:srgbClr val="FF6600"/>
                </a:solidFill>
              </a:rPr>
              <a:t>,-)</a:t>
            </a:r>
            <a:endParaRPr lang="en-US" sz="1600" dirty="0">
              <a:solidFill>
                <a:srgbClr val="FF66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422273" y="2304118"/>
            <a:ext cx="675385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(-,-,1)</a:t>
            </a:r>
            <a:endParaRPr lang="en-US" sz="1600" dirty="0">
              <a:solidFill>
                <a:srgbClr val="FF6600"/>
              </a:solidFill>
            </a:endParaRPr>
          </a:p>
        </p:txBody>
      </p:sp>
      <p:cxnSp>
        <p:nvCxnSpPr>
          <p:cNvPr id="52" name="Straight Connector 51"/>
          <p:cNvCxnSpPr>
            <a:stCxn id="28" idx="1"/>
            <a:endCxn id="60" idx="0"/>
          </p:cNvCxnSpPr>
          <p:nvPr/>
        </p:nvCxnSpPr>
        <p:spPr>
          <a:xfrm flipH="1">
            <a:off x="5931227" y="3129908"/>
            <a:ext cx="839874" cy="119856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28" idx="2"/>
            <a:endCxn id="62" idx="0"/>
          </p:cNvCxnSpPr>
          <p:nvPr/>
        </p:nvCxnSpPr>
        <p:spPr>
          <a:xfrm>
            <a:off x="6843109" y="3201916"/>
            <a:ext cx="0" cy="112127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28" idx="3"/>
            <a:endCxn id="61" idx="0"/>
          </p:cNvCxnSpPr>
          <p:nvPr/>
        </p:nvCxnSpPr>
        <p:spPr>
          <a:xfrm>
            <a:off x="6915117" y="3129908"/>
            <a:ext cx="1006205" cy="119856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>
          <a:xfrm>
            <a:off x="5859219" y="4328470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7849314" y="4328470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6771101" y="4323194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71"/>
          <p:cNvSpPr txBox="1"/>
          <p:nvPr/>
        </p:nvSpPr>
        <p:spPr>
          <a:xfrm>
            <a:off x="6835815" y="2731898"/>
            <a:ext cx="6428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(1,2)</a:t>
            </a:r>
            <a:endParaRPr lang="en-US" sz="1600" b="1" dirty="0"/>
          </a:p>
        </p:txBody>
      </p:sp>
      <p:sp>
        <p:nvSpPr>
          <p:cNvPr id="73" name="TextBox 72"/>
          <p:cNvSpPr txBox="1"/>
          <p:nvPr/>
        </p:nvSpPr>
        <p:spPr>
          <a:xfrm>
            <a:off x="7272460" y="3326208"/>
            <a:ext cx="720870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(-,2,1)</a:t>
            </a:r>
            <a:endParaRPr lang="en-US" sz="1600" dirty="0">
              <a:solidFill>
                <a:srgbClr val="FF660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6804248" y="3664762"/>
            <a:ext cx="720870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(-,1,1)</a:t>
            </a:r>
            <a:endParaRPr lang="en-US" sz="1600" dirty="0">
              <a:solidFill>
                <a:srgbClr val="FF6600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5634680" y="3495485"/>
            <a:ext cx="720870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(1,-,1)</a:t>
            </a:r>
            <a:endParaRPr lang="en-US" sz="1600" dirty="0">
              <a:solidFill>
                <a:srgbClr val="FF66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902262" y="2890497"/>
            <a:ext cx="6428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(2,3)</a:t>
            </a:r>
            <a:endParaRPr lang="en-US" sz="16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935381" y="2642672"/>
            <a:ext cx="6428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(2,3)</a:t>
            </a:r>
            <a:endParaRPr lang="en-US" sz="16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5294300" y="4034394"/>
            <a:ext cx="6428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(2,3)</a:t>
            </a:r>
            <a:endParaRPr lang="en-US" sz="16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6882294" y="4205025"/>
            <a:ext cx="6428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(2,3)</a:t>
            </a:r>
            <a:endParaRPr lang="en-US" sz="1600" b="1" dirty="0"/>
          </a:p>
        </p:txBody>
      </p:sp>
      <p:cxnSp>
        <p:nvCxnSpPr>
          <p:cNvPr id="36" name="Straight Connector 35"/>
          <p:cNvCxnSpPr>
            <a:stCxn id="18" idx="2"/>
            <a:endCxn id="37" idx="0"/>
          </p:cNvCxnSpPr>
          <p:nvPr/>
        </p:nvCxnSpPr>
        <p:spPr>
          <a:xfrm flipH="1">
            <a:off x="1457937" y="3149827"/>
            <a:ext cx="17719" cy="1162349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1385929" y="4312176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Connector 38"/>
          <p:cNvCxnSpPr>
            <a:stCxn id="18" idx="3"/>
            <a:endCxn id="40" idx="0"/>
          </p:cNvCxnSpPr>
          <p:nvPr/>
        </p:nvCxnSpPr>
        <p:spPr>
          <a:xfrm>
            <a:off x="1547664" y="3077819"/>
            <a:ext cx="936104" cy="1267129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2411760" y="4344948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Connector 40"/>
          <p:cNvCxnSpPr>
            <a:stCxn id="18" idx="1"/>
            <a:endCxn id="43" idx="0"/>
          </p:cNvCxnSpPr>
          <p:nvPr/>
        </p:nvCxnSpPr>
        <p:spPr>
          <a:xfrm flipH="1">
            <a:off x="543528" y="3077819"/>
            <a:ext cx="860120" cy="1240954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471520" y="4318773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Connector 43"/>
          <p:cNvCxnSpPr>
            <a:stCxn id="29" idx="2"/>
            <a:endCxn id="45" idx="0"/>
          </p:cNvCxnSpPr>
          <p:nvPr/>
        </p:nvCxnSpPr>
        <p:spPr>
          <a:xfrm flipH="1">
            <a:off x="3830254" y="3161266"/>
            <a:ext cx="9748" cy="1167204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3758246" y="4328470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Connector 45"/>
          <p:cNvCxnSpPr>
            <a:stCxn id="29" idx="2"/>
            <a:endCxn id="47" idx="0"/>
          </p:cNvCxnSpPr>
          <p:nvPr/>
        </p:nvCxnSpPr>
        <p:spPr>
          <a:xfrm>
            <a:off x="3840002" y="3161266"/>
            <a:ext cx="613679" cy="1158433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4381673" y="4319699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Connector 47"/>
          <p:cNvCxnSpPr>
            <a:stCxn id="62" idx="2"/>
            <a:endCxn id="50" idx="0"/>
          </p:cNvCxnSpPr>
          <p:nvPr/>
        </p:nvCxnSpPr>
        <p:spPr>
          <a:xfrm flipH="1">
            <a:off x="6835815" y="4467210"/>
            <a:ext cx="7294" cy="105985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6763807" y="5527060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5" name="Straight Connector 64"/>
          <p:cNvCxnSpPr>
            <a:stCxn id="60" idx="2"/>
            <a:endCxn id="66" idx="0"/>
          </p:cNvCxnSpPr>
          <p:nvPr/>
        </p:nvCxnSpPr>
        <p:spPr>
          <a:xfrm flipH="1">
            <a:off x="5907301" y="4472486"/>
            <a:ext cx="23926" cy="105876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5835293" y="5531248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7" name="Straight Connector 66"/>
          <p:cNvCxnSpPr>
            <a:stCxn id="60" idx="1"/>
            <a:endCxn id="68" idx="0"/>
          </p:cNvCxnSpPr>
          <p:nvPr/>
        </p:nvCxnSpPr>
        <p:spPr>
          <a:xfrm flipH="1">
            <a:off x="5422273" y="4400478"/>
            <a:ext cx="436946" cy="112658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5350265" y="5527060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5" name="Straight Connector 84"/>
          <p:cNvCxnSpPr>
            <a:stCxn id="61" idx="2"/>
            <a:endCxn id="86" idx="0"/>
          </p:cNvCxnSpPr>
          <p:nvPr/>
        </p:nvCxnSpPr>
        <p:spPr>
          <a:xfrm>
            <a:off x="7921322" y="4472486"/>
            <a:ext cx="0" cy="1048043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6" name="Rectangle 85"/>
          <p:cNvSpPr/>
          <p:nvPr/>
        </p:nvSpPr>
        <p:spPr>
          <a:xfrm>
            <a:off x="7849314" y="5520529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TextBox 90"/>
          <p:cNvSpPr txBox="1"/>
          <p:nvPr/>
        </p:nvSpPr>
        <p:spPr>
          <a:xfrm>
            <a:off x="6788018" y="4875367"/>
            <a:ext cx="766356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(2,1,1)</a:t>
            </a:r>
            <a:endParaRPr lang="en-US" sz="1600" dirty="0">
              <a:solidFill>
                <a:srgbClr val="FF6600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255101" y="3454138"/>
            <a:ext cx="720870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(1,2,-)</a:t>
            </a:r>
            <a:endParaRPr lang="en-US" sz="1600" dirty="0">
              <a:solidFill>
                <a:srgbClr val="FF6600"/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1403648" y="3792692"/>
            <a:ext cx="720870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(1,3,-)</a:t>
            </a:r>
            <a:endParaRPr lang="en-US" sz="1600" dirty="0">
              <a:solidFill>
                <a:srgbClr val="FF6600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2051325" y="3495485"/>
            <a:ext cx="720870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(1,-,</a:t>
            </a:r>
            <a:r>
              <a:rPr lang="en-US" sz="1600" dirty="0">
                <a:solidFill>
                  <a:srgbClr val="FF6600"/>
                </a:solidFill>
              </a:rPr>
              <a:t>3</a:t>
            </a:r>
            <a:r>
              <a:rPr lang="en-US" sz="1600" dirty="0" smtClean="0">
                <a:solidFill>
                  <a:srgbClr val="FF6600"/>
                </a:solidFill>
              </a:rPr>
              <a:t>)</a:t>
            </a:r>
            <a:endParaRPr lang="en-US" sz="1600" dirty="0">
              <a:solidFill>
                <a:srgbClr val="FF6600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3166757" y="3495485"/>
            <a:ext cx="720870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(2,1,-)</a:t>
            </a:r>
            <a:endParaRPr lang="en-US" sz="1600" dirty="0">
              <a:solidFill>
                <a:srgbClr val="FF6600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4082944" y="3495485"/>
            <a:ext cx="720870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(-,1,3)</a:t>
            </a:r>
            <a:endParaRPr lang="en-US" sz="1600" dirty="0">
              <a:solidFill>
                <a:srgbClr val="FF6600"/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4868158" y="4882523"/>
            <a:ext cx="766356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(1,2,1)</a:t>
            </a:r>
            <a:endParaRPr lang="en-US" sz="1600" dirty="0">
              <a:solidFill>
                <a:srgbClr val="FF6600"/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860235" y="4882133"/>
            <a:ext cx="766356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(1,3,1)</a:t>
            </a:r>
            <a:endParaRPr lang="en-US" sz="1600" dirty="0">
              <a:solidFill>
                <a:srgbClr val="FF6600"/>
              </a:solidFill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7921322" y="4034394"/>
            <a:ext cx="6428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(1,4)</a:t>
            </a:r>
            <a:endParaRPr lang="en-US" sz="1600" b="1" dirty="0"/>
          </a:p>
        </p:txBody>
      </p:sp>
      <p:sp>
        <p:nvSpPr>
          <p:cNvPr id="123" name="TextBox 122"/>
          <p:cNvSpPr txBox="1"/>
          <p:nvPr/>
        </p:nvSpPr>
        <p:spPr>
          <a:xfrm>
            <a:off x="7854478" y="4882523"/>
            <a:ext cx="766356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(1,2,1)</a:t>
            </a:r>
            <a:endParaRPr lang="en-US" sz="1600" dirty="0">
              <a:solidFill>
                <a:srgbClr val="FF6600"/>
              </a:solidFill>
            </a:endParaRPr>
          </a:p>
        </p:txBody>
      </p:sp>
      <p:graphicFrame>
        <p:nvGraphicFramePr>
          <p:cNvPr id="206" name="Table 20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070413"/>
              </p:ext>
            </p:extLst>
          </p:nvPr>
        </p:nvGraphicFramePr>
        <p:xfrm>
          <a:off x="7993330" y="516064"/>
          <a:ext cx="730424" cy="3017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30424"/>
              </a:tblGrid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R</a:t>
                      </a:r>
                      <a:r>
                        <a:rPr lang="en-US" sz="1200" dirty="0" smtClean="0"/>
                        <a:t>(x</a:t>
                      </a:r>
                      <a:r>
                        <a:rPr lang="en-US" sz="1200" baseline="-25000" dirty="0" smtClean="0"/>
                        <a:t>1</a:t>
                      </a:r>
                      <a:r>
                        <a:rPr lang="en-US" sz="1200" baseline="0" dirty="0" smtClean="0"/>
                        <a:t>, x</a:t>
                      </a:r>
                      <a:r>
                        <a:rPr lang="en-US" sz="1200" baseline="-25000" dirty="0" smtClean="0"/>
                        <a:t>2</a:t>
                      </a:r>
                      <a:r>
                        <a:rPr lang="en-US" sz="1200" dirty="0" smtClean="0"/>
                        <a:t>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(1,1)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</a:tr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(1,2)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</a:tr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(1,4)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</a:tr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(1,8)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</a:tr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(2,3)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</a:tr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(2,1)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(3,2)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(5,2)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(2,2)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(2,4)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0468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cap="small" dirty="0" smtClean="0">
                <a:latin typeface="Cambria"/>
                <a:cs typeface="Cambria"/>
              </a:rPr>
              <a:t>The Algorithm</a:t>
            </a:r>
            <a:endParaRPr lang="en-US" sz="4000" cap="small" dirty="0">
              <a:latin typeface="Cambria"/>
              <a:cs typeface="Cambria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247912" y="1196752"/>
            <a:ext cx="5556336" cy="18031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1A3BA-0E98-7742-8399-1C634C282F17}" type="slidenum">
              <a:rPr lang="en-US" smtClean="0">
                <a:latin typeface="Cambria"/>
                <a:cs typeface="Cambria"/>
              </a:rPr>
              <a:t>22</a:t>
            </a:fld>
            <a:endParaRPr lang="en-US">
              <a:latin typeface="Cambria"/>
              <a:cs typeface="Cambria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0" y="579362"/>
            <a:ext cx="3434522" cy="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767994" y="2024824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920935" y="1767785"/>
            <a:ext cx="6428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(1,1)</a:t>
            </a:r>
            <a:endParaRPr lang="en-US" sz="1600" b="1" dirty="0"/>
          </a:p>
        </p:txBody>
      </p:sp>
      <p:cxnSp>
        <p:nvCxnSpPr>
          <p:cNvPr id="14" name="Straight Connector 13"/>
          <p:cNvCxnSpPr>
            <a:stCxn id="11" idx="1"/>
            <a:endCxn id="18" idx="0"/>
          </p:cNvCxnSpPr>
          <p:nvPr/>
        </p:nvCxnSpPr>
        <p:spPr>
          <a:xfrm flipH="1">
            <a:off x="1475656" y="2096832"/>
            <a:ext cx="2292338" cy="908979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1403648" y="3005811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525052" y="1486215"/>
            <a:ext cx="629900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(-,-,-)</a:t>
            </a:r>
            <a:endParaRPr lang="en-US" sz="1600" dirty="0">
              <a:solidFill>
                <a:srgbClr val="FF66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050586" y="2186047"/>
            <a:ext cx="675385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(1,-,-)</a:t>
            </a:r>
            <a:endParaRPr lang="en-US" sz="1600" dirty="0">
              <a:solidFill>
                <a:srgbClr val="FF6600"/>
              </a:solidFill>
            </a:endParaRPr>
          </a:p>
        </p:txBody>
      </p:sp>
      <p:cxnSp>
        <p:nvCxnSpPr>
          <p:cNvPr id="22" name="Straight Connector 21"/>
          <p:cNvCxnSpPr>
            <a:stCxn id="11" idx="2"/>
            <a:endCxn id="29" idx="0"/>
          </p:cNvCxnSpPr>
          <p:nvPr/>
        </p:nvCxnSpPr>
        <p:spPr>
          <a:xfrm>
            <a:off x="3840002" y="2168840"/>
            <a:ext cx="0" cy="84841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1" idx="3"/>
            <a:endCxn id="28" idx="0"/>
          </p:cNvCxnSpPr>
          <p:nvPr/>
        </p:nvCxnSpPr>
        <p:spPr>
          <a:xfrm>
            <a:off x="3912010" y="2096832"/>
            <a:ext cx="2931099" cy="96106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6771101" y="3057900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3767994" y="3017250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3796126" y="2473395"/>
            <a:ext cx="675385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(-,</a:t>
            </a:r>
            <a:r>
              <a:rPr lang="en-US" sz="1600" dirty="0">
                <a:solidFill>
                  <a:srgbClr val="FF6600"/>
                </a:solidFill>
              </a:rPr>
              <a:t>1</a:t>
            </a:r>
            <a:r>
              <a:rPr lang="en-US" sz="1600" dirty="0" smtClean="0">
                <a:solidFill>
                  <a:srgbClr val="FF6600"/>
                </a:solidFill>
              </a:rPr>
              <a:t>,-)</a:t>
            </a:r>
            <a:endParaRPr lang="en-US" sz="1600" dirty="0">
              <a:solidFill>
                <a:srgbClr val="FF66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422273" y="2304118"/>
            <a:ext cx="675385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(-,-,1)</a:t>
            </a:r>
            <a:endParaRPr lang="en-US" sz="1600" dirty="0">
              <a:solidFill>
                <a:srgbClr val="FF6600"/>
              </a:solidFill>
            </a:endParaRPr>
          </a:p>
        </p:txBody>
      </p:sp>
      <p:cxnSp>
        <p:nvCxnSpPr>
          <p:cNvPr id="52" name="Straight Connector 51"/>
          <p:cNvCxnSpPr>
            <a:stCxn id="28" idx="1"/>
            <a:endCxn id="60" idx="0"/>
          </p:cNvCxnSpPr>
          <p:nvPr/>
        </p:nvCxnSpPr>
        <p:spPr>
          <a:xfrm flipH="1">
            <a:off x="5931227" y="3129908"/>
            <a:ext cx="839874" cy="119856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28" idx="2"/>
            <a:endCxn id="62" idx="0"/>
          </p:cNvCxnSpPr>
          <p:nvPr/>
        </p:nvCxnSpPr>
        <p:spPr>
          <a:xfrm>
            <a:off x="6843109" y="3201916"/>
            <a:ext cx="0" cy="112127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28" idx="3"/>
            <a:endCxn id="61" idx="0"/>
          </p:cNvCxnSpPr>
          <p:nvPr/>
        </p:nvCxnSpPr>
        <p:spPr>
          <a:xfrm>
            <a:off x="6915117" y="3129908"/>
            <a:ext cx="1006205" cy="119856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>
          <a:xfrm>
            <a:off x="5859219" y="4328470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7849314" y="4328470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6771101" y="4323194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71"/>
          <p:cNvSpPr txBox="1"/>
          <p:nvPr/>
        </p:nvSpPr>
        <p:spPr>
          <a:xfrm>
            <a:off x="6835815" y="2731898"/>
            <a:ext cx="6428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(1,2)</a:t>
            </a:r>
            <a:endParaRPr lang="en-US" sz="1600" b="1" dirty="0"/>
          </a:p>
        </p:txBody>
      </p:sp>
      <p:sp>
        <p:nvSpPr>
          <p:cNvPr id="73" name="TextBox 72"/>
          <p:cNvSpPr txBox="1"/>
          <p:nvPr/>
        </p:nvSpPr>
        <p:spPr>
          <a:xfrm>
            <a:off x="7272460" y="3326208"/>
            <a:ext cx="720870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(-,2,1)</a:t>
            </a:r>
            <a:endParaRPr lang="en-US" sz="1600" dirty="0">
              <a:solidFill>
                <a:srgbClr val="FF660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6804248" y="3664762"/>
            <a:ext cx="720870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(-,1,1)</a:t>
            </a:r>
            <a:endParaRPr lang="en-US" sz="1600" dirty="0">
              <a:solidFill>
                <a:srgbClr val="FF6600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5634680" y="3495485"/>
            <a:ext cx="720870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(1,-,1)</a:t>
            </a:r>
            <a:endParaRPr lang="en-US" sz="1600" dirty="0">
              <a:solidFill>
                <a:srgbClr val="FF66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902262" y="2890497"/>
            <a:ext cx="6428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(2,3)</a:t>
            </a:r>
            <a:endParaRPr lang="en-US" sz="16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935381" y="2642672"/>
            <a:ext cx="6428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(2,3)</a:t>
            </a:r>
            <a:endParaRPr lang="en-US" sz="16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5294300" y="4034394"/>
            <a:ext cx="6428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(2,3)</a:t>
            </a:r>
            <a:endParaRPr lang="en-US" sz="16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6882294" y="4205025"/>
            <a:ext cx="6428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(2,3)</a:t>
            </a:r>
            <a:endParaRPr lang="en-US" sz="1600" b="1" dirty="0"/>
          </a:p>
        </p:txBody>
      </p:sp>
      <p:cxnSp>
        <p:nvCxnSpPr>
          <p:cNvPr id="36" name="Straight Connector 35"/>
          <p:cNvCxnSpPr>
            <a:stCxn id="18" idx="2"/>
            <a:endCxn id="37" idx="0"/>
          </p:cNvCxnSpPr>
          <p:nvPr/>
        </p:nvCxnSpPr>
        <p:spPr>
          <a:xfrm flipH="1">
            <a:off x="1457937" y="3149827"/>
            <a:ext cx="17719" cy="1162349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1385929" y="4312176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Connector 38"/>
          <p:cNvCxnSpPr>
            <a:stCxn id="18" idx="3"/>
            <a:endCxn id="40" idx="0"/>
          </p:cNvCxnSpPr>
          <p:nvPr/>
        </p:nvCxnSpPr>
        <p:spPr>
          <a:xfrm>
            <a:off x="1547664" y="3077819"/>
            <a:ext cx="936104" cy="1267129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2411760" y="4344948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Connector 40"/>
          <p:cNvCxnSpPr>
            <a:stCxn id="18" idx="1"/>
            <a:endCxn id="43" idx="0"/>
          </p:cNvCxnSpPr>
          <p:nvPr/>
        </p:nvCxnSpPr>
        <p:spPr>
          <a:xfrm flipH="1">
            <a:off x="543528" y="3077819"/>
            <a:ext cx="860120" cy="1240954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471520" y="4318773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Connector 43"/>
          <p:cNvCxnSpPr>
            <a:stCxn id="29" idx="2"/>
            <a:endCxn id="45" idx="0"/>
          </p:cNvCxnSpPr>
          <p:nvPr/>
        </p:nvCxnSpPr>
        <p:spPr>
          <a:xfrm flipH="1">
            <a:off x="3830254" y="3161266"/>
            <a:ext cx="9748" cy="1167204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3758246" y="4328470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Connector 45"/>
          <p:cNvCxnSpPr>
            <a:stCxn id="29" idx="2"/>
            <a:endCxn id="47" idx="0"/>
          </p:cNvCxnSpPr>
          <p:nvPr/>
        </p:nvCxnSpPr>
        <p:spPr>
          <a:xfrm>
            <a:off x="3840002" y="3161266"/>
            <a:ext cx="613679" cy="1158433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4381673" y="4319699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Connector 47"/>
          <p:cNvCxnSpPr>
            <a:stCxn id="62" idx="2"/>
            <a:endCxn id="50" idx="0"/>
          </p:cNvCxnSpPr>
          <p:nvPr/>
        </p:nvCxnSpPr>
        <p:spPr>
          <a:xfrm flipH="1">
            <a:off x="6835815" y="4467210"/>
            <a:ext cx="7294" cy="105985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6763807" y="5527060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5" name="Straight Connector 64"/>
          <p:cNvCxnSpPr>
            <a:stCxn id="60" idx="2"/>
            <a:endCxn id="66" idx="0"/>
          </p:cNvCxnSpPr>
          <p:nvPr/>
        </p:nvCxnSpPr>
        <p:spPr>
          <a:xfrm flipH="1">
            <a:off x="5907301" y="4472486"/>
            <a:ext cx="23926" cy="105876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5835293" y="5531248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7" name="Straight Connector 66"/>
          <p:cNvCxnSpPr>
            <a:stCxn id="60" idx="1"/>
            <a:endCxn id="68" idx="0"/>
          </p:cNvCxnSpPr>
          <p:nvPr/>
        </p:nvCxnSpPr>
        <p:spPr>
          <a:xfrm flipH="1">
            <a:off x="5422273" y="4400478"/>
            <a:ext cx="436946" cy="112658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5350265" y="5527060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1" name="Straight Connector 80"/>
          <p:cNvCxnSpPr>
            <a:stCxn id="37" idx="2"/>
            <a:endCxn id="82" idx="0"/>
          </p:cNvCxnSpPr>
          <p:nvPr/>
        </p:nvCxnSpPr>
        <p:spPr>
          <a:xfrm flipH="1">
            <a:off x="1454480" y="4456192"/>
            <a:ext cx="3457" cy="107086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2" name="Rectangle 81"/>
          <p:cNvSpPr/>
          <p:nvPr/>
        </p:nvSpPr>
        <p:spPr>
          <a:xfrm>
            <a:off x="1382472" y="5527060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3" name="Straight Connector 82"/>
          <p:cNvCxnSpPr>
            <a:stCxn id="40" idx="2"/>
            <a:endCxn id="84" idx="0"/>
          </p:cNvCxnSpPr>
          <p:nvPr/>
        </p:nvCxnSpPr>
        <p:spPr>
          <a:xfrm flipH="1">
            <a:off x="2475272" y="4488964"/>
            <a:ext cx="8496" cy="103156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4" name="Rectangle 83"/>
          <p:cNvSpPr/>
          <p:nvPr/>
        </p:nvSpPr>
        <p:spPr>
          <a:xfrm>
            <a:off x="2403264" y="5520529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5" name="Straight Connector 84"/>
          <p:cNvCxnSpPr>
            <a:stCxn id="61" idx="2"/>
            <a:endCxn id="86" idx="0"/>
          </p:cNvCxnSpPr>
          <p:nvPr/>
        </p:nvCxnSpPr>
        <p:spPr>
          <a:xfrm>
            <a:off x="7921322" y="4472486"/>
            <a:ext cx="0" cy="1048043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6" name="Rectangle 85"/>
          <p:cNvSpPr/>
          <p:nvPr/>
        </p:nvSpPr>
        <p:spPr>
          <a:xfrm>
            <a:off x="7849314" y="5520529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TextBox 90"/>
          <p:cNvSpPr txBox="1"/>
          <p:nvPr/>
        </p:nvSpPr>
        <p:spPr>
          <a:xfrm>
            <a:off x="6788018" y="4875367"/>
            <a:ext cx="766356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(2,1,1)</a:t>
            </a:r>
            <a:endParaRPr lang="en-US" sz="1600" dirty="0">
              <a:solidFill>
                <a:srgbClr val="FF6600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255101" y="3454138"/>
            <a:ext cx="720870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(1,2,-)</a:t>
            </a:r>
            <a:endParaRPr lang="en-US" sz="1600" dirty="0">
              <a:solidFill>
                <a:srgbClr val="FF6600"/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1403648" y="3792692"/>
            <a:ext cx="720870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(1,3,-)</a:t>
            </a:r>
            <a:endParaRPr lang="en-US" sz="1600" dirty="0">
              <a:solidFill>
                <a:srgbClr val="FF6600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2051325" y="3495485"/>
            <a:ext cx="720870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(1,-,</a:t>
            </a:r>
            <a:r>
              <a:rPr lang="en-US" sz="1600" dirty="0">
                <a:solidFill>
                  <a:srgbClr val="FF6600"/>
                </a:solidFill>
              </a:rPr>
              <a:t>3</a:t>
            </a:r>
            <a:r>
              <a:rPr lang="en-US" sz="1600" dirty="0" smtClean="0">
                <a:solidFill>
                  <a:srgbClr val="FF6600"/>
                </a:solidFill>
              </a:rPr>
              <a:t>)</a:t>
            </a:r>
            <a:endParaRPr lang="en-US" sz="1600" dirty="0">
              <a:solidFill>
                <a:srgbClr val="FF6600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3166757" y="3495485"/>
            <a:ext cx="720870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(2,1,-)</a:t>
            </a:r>
            <a:endParaRPr lang="en-US" sz="1600" dirty="0">
              <a:solidFill>
                <a:srgbClr val="FF6600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4082944" y="3495485"/>
            <a:ext cx="720870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(-,1,3)</a:t>
            </a:r>
            <a:endParaRPr lang="en-US" sz="1600" dirty="0">
              <a:solidFill>
                <a:srgbClr val="FF6600"/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4868158" y="4882523"/>
            <a:ext cx="766356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(1,2,1)</a:t>
            </a:r>
            <a:endParaRPr lang="en-US" sz="1600" dirty="0">
              <a:solidFill>
                <a:srgbClr val="FF6600"/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860235" y="4882133"/>
            <a:ext cx="766356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(1,3,1)</a:t>
            </a:r>
            <a:endParaRPr lang="en-US" sz="1600" dirty="0">
              <a:solidFill>
                <a:srgbClr val="FF6600"/>
              </a:solidFill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7921322" y="4034394"/>
            <a:ext cx="6428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(1,4)</a:t>
            </a:r>
            <a:endParaRPr lang="en-US" sz="1600" b="1" dirty="0"/>
          </a:p>
        </p:txBody>
      </p:sp>
      <p:sp>
        <p:nvSpPr>
          <p:cNvPr id="123" name="TextBox 122"/>
          <p:cNvSpPr txBox="1"/>
          <p:nvPr/>
        </p:nvSpPr>
        <p:spPr>
          <a:xfrm>
            <a:off x="7854478" y="4882523"/>
            <a:ext cx="766356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(1,2,1)</a:t>
            </a:r>
            <a:endParaRPr lang="en-US" sz="1600" dirty="0">
              <a:solidFill>
                <a:srgbClr val="FF6600"/>
              </a:solidFill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1529945" y="4204187"/>
            <a:ext cx="6428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(2,1)</a:t>
            </a:r>
            <a:endParaRPr lang="en-US" sz="1600" b="1" dirty="0"/>
          </a:p>
        </p:txBody>
      </p:sp>
      <p:sp>
        <p:nvSpPr>
          <p:cNvPr id="125" name="TextBox 124"/>
          <p:cNvSpPr txBox="1"/>
          <p:nvPr/>
        </p:nvSpPr>
        <p:spPr>
          <a:xfrm>
            <a:off x="2493238" y="4009949"/>
            <a:ext cx="6428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(2,1)</a:t>
            </a:r>
            <a:endParaRPr lang="en-US" sz="1600" b="1" dirty="0"/>
          </a:p>
        </p:txBody>
      </p:sp>
      <p:sp>
        <p:nvSpPr>
          <p:cNvPr id="134" name="TextBox 133"/>
          <p:cNvSpPr txBox="1"/>
          <p:nvPr/>
        </p:nvSpPr>
        <p:spPr>
          <a:xfrm>
            <a:off x="760132" y="4882523"/>
            <a:ext cx="766356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(1,3,1)</a:t>
            </a:r>
            <a:endParaRPr lang="en-US" sz="1600" dirty="0">
              <a:solidFill>
                <a:srgbClr val="FF6600"/>
              </a:solidFill>
            </a:endParaRPr>
          </a:p>
        </p:txBody>
      </p:sp>
      <p:cxnSp>
        <p:nvCxnSpPr>
          <p:cNvPr id="142" name="Straight Connector 141"/>
          <p:cNvCxnSpPr>
            <a:stCxn id="40" idx="3"/>
            <a:endCxn id="143" idx="0"/>
          </p:cNvCxnSpPr>
          <p:nvPr/>
        </p:nvCxnSpPr>
        <p:spPr>
          <a:xfrm>
            <a:off x="2555776" y="4416956"/>
            <a:ext cx="682989" cy="111305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3" name="Rectangle 142"/>
          <p:cNvSpPr/>
          <p:nvPr/>
        </p:nvSpPr>
        <p:spPr>
          <a:xfrm>
            <a:off x="3166757" y="5530008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TextBox 147"/>
          <p:cNvSpPr txBox="1"/>
          <p:nvPr/>
        </p:nvSpPr>
        <p:spPr>
          <a:xfrm>
            <a:off x="1784711" y="4875367"/>
            <a:ext cx="766356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(1,1,3)</a:t>
            </a:r>
            <a:endParaRPr lang="en-US" sz="1600" dirty="0">
              <a:solidFill>
                <a:srgbClr val="FF6600"/>
              </a:solidFill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2804639" y="4684626"/>
            <a:ext cx="766356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(1,2,3)</a:t>
            </a:r>
            <a:endParaRPr lang="en-US" sz="1600" dirty="0">
              <a:solidFill>
                <a:srgbClr val="FF6600"/>
              </a:solidFill>
            </a:endParaRPr>
          </a:p>
        </p:txBody>
      </p:sp>
      <p:graphicFrame>
        <p:nvGraphicFramePr>
          <p:cNvPr id="206" name="Table 20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1627215"/>
              </p:ext>
            </p:extLst>
          </p:nvPr>
        </p:nvGraphicFramePr>
        <p:xfrm>
          <a:off x="7993330" y="516064"/>
          <a:ext cx="730424" cy="3017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30424"/>
              </a:tblGrid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R</a:t>
                      </a:r>
                      <a:r>
                        <a:rPr lang="en-US" sz="1200" dirty="0" smtClean="0"/>
                        <a:t>(x</a:t>
                      </a:r>
                      <a:r>
                        <a:rPr lang="en-US" sz="1200" baseline="-25000" dirty="0" smtClean="0"/>
                        <a:t>1</a:t>
                      </a:r>
                      <a:r>
                        <a:rPr lang="en-US" sz="1200" baseline="0" dirty="0" smtClean="0"/>
                        <a:t>, x</a:t>
                      </a:r>
                      <a:r>
                        <a:rPr lang="en-US" sz="1200" baseline="-25000" dirty="0" smtClean="0"/>
                        <a:t>2</a:t>
                      </a:r>
                      <a:r>
                        <a:rPr lang="en-US" sz="1200" dirty="0" smtClean="0"/>
                        <a:t>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(1,1)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</a:tr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(1,2)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</a:tr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(1,4)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</a:tr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(1,8)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</a:tr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(2,3)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</a:tr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(2,1)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</a:tr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(3,2)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(5,2)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(2,2)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(2,4)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0468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cap="small" dirty="0" smtClean="0">
                <a:latin typeface="Cambria"/>
                <a:cs typeface="Cambria"/>
              </a:rPr>
              <a:t>The Algorithm</a:t>
            </a:r>
            <a:endParaRPr lang="en-US" sz="4000" cap="small" dirty="0">
              <a:latin typeface="Cambria"/>
              <a:cs typeface="Cambria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247912" y="1196752"/>
            <a:ext cx="5556336" cy="18031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1A3BA-0E98-7742-8399-1C634C282F17}" type="slidenum">
              <a:rPr lang="en-US" smtClean="0">
                <a:latin typeface="Cambria"/>
                <a:cs typeface="Cambria"/>
              </a:rPr>
              <a:t>23</a:t>
            </a:fld>
            <a:endParaRPr lang="en-US">
              <a:latin typeface="Cambria"/>
              <a:cs typeface="Cambria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0" y="579362"/>
            <a:ext cx="3434522" cy="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767994" y="2024824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920935" y="1767785"/>
            <a:ext cx="6428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(1,1)</a:t>
            </a:r>
            <a:endParaRPr lang="en-US" sz="1600" b="1" dirty="0"/>
          </a:p>
        </p:txBody>
      </p:sp>
      <p:cxnSp>
        <p:nvCxnSpPr>
          <p:cNvPr id="14" name="Straight Connector 13"/>
          <p:cNvCxnSpPr>
            <a:stCxn id="11" idx="1"/>
            <a:endCxn id="18" idx="0"/>
          </p:cNvCxnSpPr>
          <p:nvPr/>
        </p:nvCxnSpPr>
        <p:spPr>
          <a:xfrm flipH="1">
            <a:off x="1475656" y="2096832"/>
            <a:ext cx="2292338" cy="908979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1403648" y="3005811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525052" y="1486215"/>
            <a:ext cx="629900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(-,-,-)</a:t>
            </a:r>
            <a:endParaRPr lang="en-US" sz="1600" dirty="0">
              <a:solidFill>
                <a:srgbClr val="FF66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050586" y="2186047"/>
            <a:ext cx="675385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(1,-,-)</a:t>
            </a:r>
            <a:endParaRPr lang="en-US" sz="1600" dirty="0">
              <a:solidFill>
                <a:srgbClr val="FF6600"/>
              </a:solidFill>
            </a:endParaRPr>
          </a:p>
        </p:txBody>
      </p:sp>
      <p:cxnSp>
        <p:nvCxnSpPr>
          <p:cNvPr id="22" name="Straight Connector 21"/>
          <p:cNvCxnSpPr>
            <a:stCxn id="11" idx="2"/>
            <a:endCxn id="29" idx="0"/>
          </p:cNvCxnSpPr>
          <p:nvPr/>
        </p:nvCxnSpPr>
        <p:spPr>
          <a:xfrm>
            <a:off x="3840002" y="2168840"/>
            <a:ext cx="0" cy="84841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1" idx="3"/>
            <a:endCxn id="28" idx="0"/>
          </p:cNvCxnSpPr>
          <p:nvPr/>
        </p:nvCxnSpPr>
        <p:spPr>
          <a:xfrm>
            <a:off x="3912010" y="2096832"/>
            <a:ext cx="2931099" cy="96106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6771101" y="3057900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3767994" y="3017250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3796126" y="2473395"/>
            <a:ext cx="675385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(-,</a:t>
            </a:r>
            <a:r>
              <a:rPr lang="en-US" sz="1600" dirty="0">
                <a:solidFill>
                  <a:srgbClr val="FF6600"/>
                </a:solidFill>
              </a:rPr>
              <a:t>1</a:t>
            </a:r>
            <a:r>
              <a:rPr lang="en-US" sz="1600" dirty="0" smtClean="0">
                <a:solidFill>
                  <a:srgbClr val="FF6600"/>
                </a:solidFill>
              </a:rPr>
              <a:t>,-)</a:t>
            </a:r>
            <a:endParaRPr lang="en-US" sz="1600" dirty="0">
              <a:solidFill>
                <a:srgbClr val="FF66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422273" y="2304118"/>
            <a:ext cx="675385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(-,-,1)</a:t>
            </a:r>
            <a:endParaRPr lang="en-US" sz="1600" dirty="0">
              <a:solidFill>
                <a:srgbClr val="FF6600"/>
              </a:solidFill>
            </a:endParaRPr>
          </a:p>
        </p:txBody>
      </p:sp>
      <p:cxnSp>
        <p:nvCxnSpPr>
          <p:cNvPr id="52" name="Straight Connector 51"/>
          <p:cNvCxnSpPr>
            <a:stCxn id="28" idx="1"/>
            <a:endCxn id="60" idx="0"/>
          </p:cNvCxnSpPr>
          <p:nvPr/>
        </p:nvCxnSpPr>
        <p:spPr>
          <a:xfrm flipH="1">
            <a:off x="5931227" y="3129908"/>
            <a:ext cx="839874" cy="119856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28" idx="2"/>
            <a:endCxn id="62" idx="0"/>
          </p:cNvCxnSpPr>
          <p:nvPr/>
        </p:nvCxnSpPr>
        <p:spPr>
          <a:xfrm>
            <a:off x="6843109" y="3201916"/>
            <a:ext cx="0" cy="112127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28" idx="3"/>
            <a:endCxn id="61" idx="0"/>
          </p:cNvCxnSpPr>
          <p:nvPr/>
        </p:nvCxnSpPr>
        <p:spPr>
          <a:xfrm>
            <a:off x="6915117" y="3129908"/>
            <a:ext cx="1006205" cy="119856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>
          <a:xfrm>
            <a:off x="5859219" y="4328470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7849314" y="4328470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6771101" y="4323194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71"/>
          <p:cNvSpPr txBox="1"/>
          <p:nvPr/>
        </p:nvSpPr>
        <p:spPr>
          <a:xfrm>
            <a:off x="6835815" y="2731898"/>
            <a:ext cx="6428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(1,2)</a:t>
            </a:r>
            <a:endParaRPr lang="en-US" sz="1600" b="1" dirty="0"/>
          </a:p>
        </p:txBody>
      </p:sp>
      <p:sp>
        <p:nvSpPr>
          <p:cNvPr id="73" name="TextBox 72"/>
          <p:cNvSpPr txBox="1"/>
          <p:nvPr/>
        </p:nvSpPr>
        <p:spPr>
          <a:xfrm>
            <a:off x="7272460" y="3326208"/>
            <a:ext cx="720870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(-,2,1)</a:t>
            </a:r>
            <a:endParaRPr lang="en-US" sz="1600" dirty="0">
              <a:solidFill>
                <a:srgbClr val="FF660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6804248" y="3664762"/>
            <a:ext cx="720870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(-,1,1)</a:t>
            </a:r>
            <a:endParaRPr lang="en-US" sz="1600" dirty="0">
              <a:solidFill>
                <a:srgbClr val="FF6600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5634680" y="3495485"/>
            <a:ext cx="720870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(1,-,1)</a:t>
            </a:r>
            <a:endParaRPr lang="en-US" sz="1600" dirty="0">
              <a:solidFill>
                <a:srgbClr val="FF66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902262" y="2890497"/>
            <a:ext cx="6428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(2,3)</a:t>
            </a:r>
            <a:endParaRPr lang="en-US" sz="16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935381" y="2642672"/>
            <a:ext cx="6428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(2,3)</a:t>
            </a:r>
            <a:endParaRPr lang="en-US" sz="16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5294300" y="4034394"/>
            <a:ext cx="6428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(2,3)</a:t>
            </a:r>
            <a:endParaRPr lang="en-US" sz="16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6882294" y="4205025"/>
            <a:ext cx="6428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(2,3)</a:t>
            </a:r>
            <a:endParaRPr lang="en-US" sz="1600" b="1" dirty="0"/>
          </a:p>
        </p:txBody>
      </p:sp>
      <p:cxnSp>
        <p:nvCxnSpPr>
          <p:cNvPr id="36" name="Straight Connector 35"/>
          <p:cNvCxnSpPr>
            <a:stCxn id="18" idx="2"/>
            <a:endCxn id="37" idx="0"/>
          </p:cNvCxnSpPr>
          <p:nvPr/>
        </p:nvCxnSpPr>
        <p:spPr>
          <a:xfrm flipH="1">
            <a:off x="1457937" y="3149827"/>
            <a:ext cx="17719" cy="1162349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1385929" y="4312176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Connector 38"/>
          <p:cNvCxnSpPr>
            <a:stCxn id="18" idx="3"/>
            <a:endCxn id="40" idx="0"/>
          </p:cNvCxnSpPr>
          <p:nvPr/>
        </p:nvCxnSpPr>
        <p:spPr>
          <a:xfrm>
            <a:off x="1547664" y="3077819"/>
            <a:ext cx="936104" cy="1267129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2411760" y="4344948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Connector 40"/>
          <p:cNvCxnSpPr>
            <a:stCxn id="18" idx="1"/>
            <a:endCxn id="43" idx="0"/>
          </p:cNvCxnSpPr>
          <p:nvPr/>
        </p:nvCxnSpPr>
        <p:spPr>
          <a:xfrm flipH="1">
            <a:off x="543528" y="3077819"/>
            <a:ext cx="860120" cy="1240954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471520" y="4318773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Connector 43"/>
          <p:cNvCxnSpPr>
            <a:stCxn id="29" idx="2"/>
            <a:endCxn id="45" idx="0"/>
          </p:cNvCxnSpPr>
          <p:nvPr/>
        </p:nvCxnSpPr>
        <p:spPr>
          <a:xfrm flipH="1">
            <a:off x="3830254" y="3161266"/>
            <a:ext cx="9748" cy="1167204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3758246" y="4328470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Connector 45"/>
          <p:cNvCxnSpPr>
            <a:stCxn id="29" idx="2"/>
            <a:endCxn id="47" idx="0"/>
          </p:cNvCxnSpPr>
          <p:nvPr/>
        </p:nvCxnSpPr>
        <p:spPr>
          <a:xfrm>
            <a:off x="3840002" y="3161266"/>
            <a:ext cx="613679" cy="1158433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4381673" y="4319699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Connector 47"/>
          <p:cNvCxnSpPr>
            <a:stCxn id="62" idx="2"/>
            <a:endCxn id="50" idx="0"/>
          </p:cNvCxnSpPr>
          <p:nvPr/>
        </p:nvCxnSpPr>
        <p:spPr>
          <a:xfrm flipH="1">
            <a:off x="6835815" y="4467210"/>
            <a:ext cx="7294" cy="105985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6763807" y="5527060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5" name="Straight Connector 64"/>
          <p:cNvCxnSpPr>
            <a:stCxn id="60" idx="2"/>
            <a:endCxn id="66" idx="0"/>
          </p:cNvCxnSpPr>
          <p:nvPr/>
        </p:nvCxnSpPr>
        <p:spPr>
          <a:xfrm flipH="1">
            <a:off x="5907301" y="4472486"/>
            <a:ext cx="23926" cy="105876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5835293" y="5531248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7" name="Straight Connector 66"/>
          <p:cNvCxnSpPr>
            <a:stCxn id="60" idx="1"/>
            <a:endCxn id="68" idx="0"/>
          </p:cNvCxnSpPr>
          <p:nvPr/>
        </p:nvCxnSpPr>
        <p:spPr>
          <a:xfrm flipH="1">
            <a:off x="5422273" y="4400478"/>
            <a:ext cx="436946" cy="112658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5350265" y="5527060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1" name="Straight Connector 80"/>
          <p:cNvCxnSpPr>
            <a:stCxn id="37" idx="2"/>
            <a:endCxn id="82" idx="0"/>
          </p:cNvCxnSpPr>
          <p:nvPr/>
        </p:nvCxnSpPr>
        <p:spPr>
          <a:xfrm flipH="1">
            <a:off x="1454480" y="4456192"/>
            <a:ext cx="3457" cy="107086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2" name="Rectangle 81"/>
          <p:cNvSpPr/>
          <p:nvPr/>
        </p:nvSpPr>
        <p:spPr>
          <a:xfrm>
            <a:off x="1382472" y="5527060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3" name="Straight Connector 82"/>
          <p:cNvCxnSpPr>
            <a:stCxn id="40" idx="2"/>
            <a:endCxn id="84" idx="0"/>
          </p:cNvCxnSpPr>
          <p:nvPr/>
        </p:nvCxnSpPr>
        <p:spPr>
          <a:xfrm flipH="1">
            <a:off x="2475272" y="4488964"/>
            <a:ext cx="8496" cy="103156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4" name="Rectangle 83"/>
          <p:cNvSpPr/>
          <p:nvPr/>
        </p:nvSpPr>
        <p:spPr>
          <a:xfrm>
            <a:off x="2403264" y="5520529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5" name="Straight Connector 84"/>
          <p:cNvCxnSpPr>
            <a:stCxn id="61" idx="2"/>
            <a:endCxn id="86" idx="0"/>
          </p:cNvCxnSpPr>
          <p:nvPr/>
        </p:nvCxnSpPr>
        <p:spPr>
          <a:xfrm>
            <a:off x="7921322" y="4472486"/>
            <a:ext cx="0" cy="1048043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6" name="Rectangle 85"/>
          <p:cNvSpPr/>
          <p:nvPr/>
        </p:nvSpPr>
        <p:spPr>
          <a:xfrm>
            <a:off x="7849314" y="5520529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TextBox 90"/>
          <p:cNvSpPr txBox="1"/>
          <p:nvPr/>
        </p:nvSpPr>
        <p:spPr>
          <a:xfrm>
            <a:off x="6788018" y="4875367"/>
            <a:ext cx="766356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(2,1,1)</a:t>
            </a:r>
            <a:endParaRPr lang="en-US" sz="1600" dirty="0">
              <a:solidFill>
                <a:srgbClr val="FF6600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255101" y="3454138"/>
            <a:ext cx="720870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(1,2,-)</a:t>
            </a:r>
            <a:endParaRPr lang="en-US" sz="1600" dirty="0">
              <a:solidFill>
                <a:srgbClr val="FF6600"/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1403648" y="3792692"/>
            <a:ext cx="720870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(1,3,-)</a:t>
            </a:r>
            <a:endParaRPr lang="en-US" sz="1600" dirty="0">
              <a:solidFill>
                <a:srgbClr val="FF6600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2051325" y="3495485"/>
            <a:ext cx="720870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(1,-,</a:t>
            </a:r>
            <a:r>
              <a:rPr lang="en-US" sz="1600" dirty="0">
                <a:solidFill>
                  <a:srgbClr val="FF6600"/>
                </a:solidFill>
              </a:rPr>
              <a:t>3</a:t>
            </a:r>
            <a:r>
              <a:rPr lang="en-US" sz="1600" dirty="0" smtClean="0">
                <a:solidFill>
                  <a:srgbClr val="FF6600"/>
                </a:solidFill>
              </a:rPr>
              <a:t>)</a:t>
            </a:r>
            <a:endParaRPr lang="en-US" sz="1600" dirty="0">
              <a:solidFill>
                <a:srgbClr val="FF6600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3166757" y="3495485"/>
            <a:ext cx="720870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(2,1,-)</a:t>
            </a:r>
            <a:endParaRPr lang="en-US" sz="1600" dirty="0">
              <a:solidFill>
                <a:srgbClr val="FF6600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4082944" y="3495485"/>
            <a:ext cx="720870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(-,1,3)</a:t>
            </a:r>
            <a:endParaRPr lang="en-US" sz="1600" dirty="0">
              <a:solidFill>
                <a:srgbClr val="FF6600"/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4868158" y="4882523"/>
            <a:ext cx="766356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(1,2,1)</a:t>
            </a:r>
            <a:endParaRPr lang="en-US" sz="1600" dirty="0">
              <a:solidFill>
                <a:srgbClr val="FF6600"/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860235" y="4882133"/>
            <a:ext cx="766356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(1,3,1)</a:t>
            </a:r>
            <a:endParaRPr lang="en-US" sz="1600" dirty="0">
              <a:solidFill>
                <a:srgbClr val="FF6600"/>
              </a:solidFill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7921322" y="4034394"/>
            <a:ext cx="6428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(1,4)</a:t>
            </a:r>
            <a:endParaRPr lang="en-US" sz="1600" b="1" dirty="0"/>
          </a:p>
        </p:txBody>
      </p:sp>
      <p:sp>
        <p:nvSpPr>
          <p:cNvPr id="123" name="TextBox 122"/>
          <p:cNvSpPr txBox="1"/>
          <p:nvPr/>
        </p:nvSpPr>
        <p:spPr>
          <a:xfrm>
            <a:off x="7854478" y="4882523"/>
            <a:ext cx="766356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(1,2,1)</a:t>
            </a:r>
            <a:endParaRPr lang="en-US" sz="1600" dirty="0">
              <a:solidFill>
                <a:srgbClr val="FF6600"/>
              </a:solidFill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1529945" y="4204187"/>
            <a:ext cx="6428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(2,1)</a:t>
            </a:r>
            <a:endParaRPr lang="en-US" sz="1600" b="1" dirty="0"/>
          </a:p>
        </p:txBody>
      </p:sp>
      <p:sp>
        <p:nvSpPr>
          <p:cNvPr id="125" name="TextBox 124"/>
          <p:cNvSpPr txBox="1"/>
          <p:nvPr/>
        </p:nvSpPr>
        <p:spPr>
          <a:xfrm>
            <a:off x="2493238" y="4009949"/>
            <a:ext cx="6428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(2,1)</a:t>
            </a:r>
            <a:endParaRPr lang="en-US" sz="1600" b="1" dirty="0"/>
          </a:p>
        </p:txBody>
      </p:sp>
      <p:sp>
        <p:nvSpPr>
          <p:cNvPr id="134" name="TextBox 133"/>
          <p:cNvSpPr txBox="1"/>
          <p:nvPr/>
        </p:nvSpPr>
        <p:spPr>
          <a:xfrm>
            <a:off x="760132" y="4882523"/>
            <a:ext cx="766356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(1,3,1)</a:t>
            </a:r>
            <a:endParaRPr lang="en-US" sz="1600" dirty="0">
              <a:solidFill>
                <a:srgbClr val="FF6600"/>
              </a:solidFill>
            </a:endParaRPr>
          </a:p>
        </p:txBody>
      </p:sp>
      <p:cxnSp>
        <p:nvCxnSpPr>
          <p:cNvPr id="142" name="Straight Connector 141"/>
          <p:cNvCxnSpPr>
            <a:stCxn id="40" idx="3"/>
            <a:endCxn id="143" idx="0"/>
          </p:cNvCxnSpPr>
          <p:nvPr/>
        </p:nvCxnSpPr>
        <p:spPr>
          <a:xfrm>
            <a:off x="2555776" y="4416956"/>
            <a:ext cx="682989" cy="111305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3" name="Rectangle 142"/>
          <p:cNvSpPr/>
          <p:nvPr/>
        </p:nvSpPr>
        <p:spPr>
          <a:xfrm>
            <a:off x="3166757" y="5530008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TextBox 147"/>
          <p:cNvSpPr txBox="1"/>
          <p:nvPr/>
        </p:nvSpPr>
        <p:spPr>
          <a:xfrm>
            <a:off x="1784711" y="4875367"/>
            <a:ext cx="766356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(1,1,3)</a:t>
            </a:r>
            <a:endParaRPr lang="en-US" sz="1600" dirty="0">
              <a:solidFill>
                <a:srgbClr val="FF6600"/>
              </a:solidFill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2804639" y="4684626"/>
            <a:ext cx="766356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(1,2,3)</a:t>
            </a:r>
            <a:endParaRPr lang="en-US" sz="1600" dirty="0">
              <a:solidFill>
                <a:srgbClr val="FF6600"/>
              </a:solidFill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2523933" y="5409164"/>
            <a:ext cx="6428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(3,2)</a:t>
            </a:r>
            <a:endParaRPr lang="en-US" sz="1600" b="1" dirty="0"/>
          </a:p>
        </p:txBody>
      </p:sp>
      <p:sp>
        <p:nvSpPr>
          <p:cNvPr id="152" name="TextBox 151"/>
          <p:cNvSpPr txBox="1"/>
          <p:nvPr/>
        </p:nvSpPr>
        <p:spPr>
          <a:xfrm>
            <a:off x="3187430" y="4003316"/>
            <a:ext cx="6428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(3,2)</a:t>
            </a:r>
            <a:endParaRPr lang="en-US" sz="1600" b="1" dirty="0"/>
          </a:p>
        </p:txBody>
      </p:sp>
      <p:sp>
        <p:nvSpPr>
          <p:cNvPr id="153" name="TextBox 152"/>
          <p:cNvSpPr txBox="1"/>
          <p:nvPr/>
        </p:nvSpPr>
        <p:spPr>
          <a:xfrm>
            <a:off x="4434270" y="4009949"/>
            <a:ext cx="6428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(3,2)</a:t>
            </a:r>
            <a:endParaRPr lang="en-US" sz="1600" b="1" dirty="0"/>
          </a:p>
        </p:txBody>
      </p:sp>
      <p:cxnSp>
        <p:nvCxnSpPr>
          <p:cNvPr id="154" name="Straight Connector 153"/>
          <p:cNvCxnSpPr>
            <a:stCxn id="45" idx="2"/>
            <a:endCxn id="155" idx="0"/>
          </p:cNvCxnSpPr>
          <p:nvPr/>
        </p:nvCxnSpPr>
        <p:spPr>
          <a:xfrm flipH="1">
            <a:off x="3815619" y="4472486"/>
            <a:ext cx="14635" cy="1054574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5" name="Rectangle 154"/>
          <p:cNvSpPr/>
          <p:nvPr/>
        </p:nvSpPr>
        <p:spPr>
          <a:xfrm>
            <a:off x="3743611" y="5527060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6" name="Straight Connector 155"/>
          <p:cNvCxnSpPr>
            <a:stCxn id="47" idx="2"/>
            <a:endCxn id="157" idx="0"/>
          </p:cNvCxnSpPr>
          <p:nvPr/>
        </p:nvCxnSpPr>
        <p:spPr>
          <a:xfrm>
            <a:off x="4453681" y="4463715"/>
            <a:ext cx="11751" cy="106334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7" name="Rectangle 156"/>
          <p:cNvSpPr/>
          <p:nvPr/>
        </p:nvSpPr>
        <p:spPr>
          <a:xfrm>
            <a:off x="4393424" y="5527060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TextBox 161"/>
          <p:cNvSpPr txBox="1"/>
          <p:nvPr/>
        </p:nvSpPr>
        <p:spPr>
          <a:xfrm>
            <a:off x="3767994" y="4882523"/>
            <a:ext cx="766356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(2,1,2)</a:t>
            </a:r>
            <a:endParaRPr lang="en-US" sz="1600" dirty="0">
              <a:solidFill>
                <a:srgbClr val="FF6600"/>
              </a:solidFill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4381673" y="4543579"/>
            <a:ext cx="766356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(3,1,3)</a:t>
            </a:r>
            <a:endParaRPr lang="en-US" sz="1600" dirty="0">
              <a:solidFill>
                <a:srgbClr val="FF6600"/>
              </a:solidFill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6860026" y="5407165"/>
            <a:ext cx="6428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(3,2)</a:t>
            </a:r>
            <a:endParaRPr lang="en-US" sz="1600" b="1" dirty="0"/>
          </a:p>
        </p:txBody>
      </p:sp>
      <p:graphicFrame>
        <p:nvGraphicFramePr>
          <p:cNvPr id="206" name="Table 20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9619976"/>
              </p:ext>
            </p:extLst>
          </p:nvPr>
        </p:nvGraphicFramePr>
        <p:xfrm>
          <a:off x="7993330" y="516064"/>
          <a:ext cx="730424" cy="3017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30424"/>
              </a:tblGrid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R</a:t>
                      </a:r>
                      <a:r>
                        <a:rPr lang="en-US" sz="1200" dirty="0" smtClean="0"/>
                        <a:t>(x</a:t>
                      </a:r>
                      <a:r>
                        <a:rPr lang="en-US" sz="1200" baseline="-25000" dirty="0" smtClean="0"/>
                        <a:t>1</a:t>
                      </a:r>
                      <a:r>
                        <a:rPr lang="en-US" sz="1200" baseline="0" dirty="0" smtClean="0"/>
                        <a:t>, x</a:t>
                      </a:r>
                      <a:r>
                        <a:rPr lang="en-US" sz="1200" baseline="-25000" dirty="0" smtClean="0"/>
                        <a:t>2</a:t>
                      </a:r>
                      <a:r>
                        <a:rPr lang="en-US" sz="1200" dirty="0" smtClean="0"/>
                        <a:t>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(1,1)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</a:tr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(1,2)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</a:tr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(1,4)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</a:tr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(1,8)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</a:tr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(2,3)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</a:tr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(2,1)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</a:tr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(3,2)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</a:tr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(5,2)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(2,2)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(2,4)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7" name="TextBox 86"/>
          <p:cNvSpPr txBox="1"/>
          <p:nvPr/>
        </p:nvSpPr>
        <p:spPr>
          <a:xfrm>
            <a:off x="833764" y="5965790"/>
            <a:ext cx="5001530" cy="369332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dirty="0"/>
              <a:t>t</a:t>
            </a:r>
            <a:r>
              <a:rPr lang="en-US" dirty="0" smtClean="0"/>
              <a:t>he node should be expanded, but has no “space”</a:t>
            </a:r>
          </a:p>
        </p:txBody>
      </p:sp>
    </p:spTree>
    <p:extLst>
      <p:ext uri="{BB962C8B-B14F-4D97-AF65-F5344CB8AC3E}">
        <p14:creationId xmlns:p14="http://schemas.microsoft.com/office/powerpoint/2010/main" val="1950468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cap="small" dirty="0" smtClean="0">
                <a:latin typeface="Cambria"/>
                <a:cs typeface="Cambria"/>
              </a:rPr>
              <a:t>The Algorithm</a:t>
            </a:r>
            <a:endParaRPr lang="en-US" sz="4000" cap="small" dirty="0">
              <a:latin typeface="Cambria"/>
              <a:cs typeface="Cambria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247912" y="1196752"/>
            <a:ext cx="5556336" cy="18031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1A3BA-0E98-7742-8399-1C634C282F17}" type="slidenum">
              <a:rPr lang="en-US" smtClean="0">
                <a:latin typeface="Cambria"/>
                <a:cs typeface="Cambria"/>
              </a:rPr>
              <a:t>24</a:t>
            </a:fld>
            <a:endParaRPr lang="en-US">
              <a:latin typeface="Cambria"/>
              <a:cs typeface="Cambria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0" y="579362"/>
            <a:ext cx="3434522" cy="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767994" y="2024824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920935" y="1767785"/>
            <a:ext cx="6428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(1,1)</a:t>
            </a:r>
            <a:endParaRPr lang="en-US" sz="1600" b="1" dirty="0"/>
          </a:p>
        </p:txBody>
      </p:sp>
      <p:cxnSp>
        <p:nvCxnSpPr>
          <p:cNvPr id="14" name="Straight Connector 13"/>
          <p:cNvCxnSpPr>
            <a:stCxn id="11" idx="1"/>
            <a:endCxn id="18" idx="0"/>
          </p:cNvCxnSpPr>
          <p:nvPr/>
        </p:nvCxnSpPr>
        <p:spPr>
          <a:xfrm flipH="1">
            <a:off x="1475656" y="2096832"/>
            <a:ext cx="2292338" cy="908979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1403648" y="3005811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525052" y="1486215"/>
            <a:ext cx="629900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(-,-,-)</a:t>
            </a:r>
            <a:endParaRPr lang="en-US" sz="1600" dirty="0">
              <a:solidFill>
                <a:srgbClr val="FF66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050586" y="2186047"/>
            <a:ext cx="675385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(1,-,-)</a:t>
            </a:r>
            <a:endParaRPr lang="en-US" sz="1600" dirty="0">
              <a:solidFill>
                <a:srgbClr val="FF6600"/>
              </a:solidFill>
            </a:endParaRPr>
          </a:p>
        </p:txBody>
      </p:sp>
      <p:cxnSp>
        <p:nvCxnSpPr>
          <p:cNvPr id="22" name="Straight Connector 21"/>
          <p:cNvCxnSpPr>
            <a:stCxn id="11" idx="2"/>
            <a:endCxn id="29" idx="0"/>
          </p:cNvCxnSpPr>
          <p:nvPr/>
        </p:nvCxnSpPr>
        <p:spPr>
          <a:xfrm>
            <a:off x="3840002" y="2168840"/>
            <a:ext cx="0" cy="84841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1" idx="3"/>
            <a:endCxn id="28" idx="0"/>
          </p:cNvCxnSpPr>
          <p:nvPr/>
        </p:nvCxnSpPr>
        <p:spPr>
          <a:xfrm>
            <a:off x="3912010" y="2096832"/>
            <a:ext cx="2931099" cy="96106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6771101" y="3057900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3767994" y="3017250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3796126" y="2473395"/>
            <a:ext cx="675385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(-,</a:t>
            </a:r>
            <a:r>
              <a:rPr lang="en-US" sz="1600" dirty="0">
                <a:solidFill>
                  <a:srgbClr val="FF6600"/>
                </a:solidFill>
              </a:rPr>
              <a:t>1</a:t>
            </a:r>
            <a:r>
              <a:rPr lang="en-US" sz="1600" dirty="0" smtClean="0">
                <a:solidFill>
                  <a:srgbClr val="FF6600"/>
                </a:solidFill>
              </a:rPr>
              <a:t>,-)</a:t>
            </a:r>
            <a:endParaRPr lang="en-US" sz="1600" dirty="0">
              <a:solidFill>
                <a:srgbClr val="FF66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422273" y="2304118"/>
            <a:ext cx="675385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(-,-,1)</a:t>
            </a:r>
            <a:endParaRPr lang="en-US" sz="1600" dirty="0">
              <a:solidFill>
                <a:srgbClr val="FF6600"/>
              </a:solidFill>
            </a:endParaRPr>
          </a:p>
        </p:txBody>
      </p:sp>
      <p:cxnSp>
        <p:nvCxnSpPr>
          <p:cNvPr id="52" name="Straight Connector 51"/>
          <p:cNvCxnSpPr>
            <a:stCxn id="28" idx="1"/>
            <a:endCxn id="60" idx="0"/>
          </p:cNvCxnSpPr>
          <p:nvPr/>
        </p:nvCxnSpPr>
        <p:spPr>
          <a:xfrm flipH="1">
            <a:off x="5931227" y="3129908"/>
            <a:ext cx="839874" cy="119856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28" idx="2"/>
            <a:endCxn id="62" idx="0"/>
          </p:cNvCxnSpPr>
          <p:nvPr/>
        </p:nvCxnSpPr>
        <p:spPr>
          <a:xfrm>
            <a:off x="6843109" y="3201916"/>
            <a:ext cx="0" cy="112127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28" idx="3"/>
            <a:endCxn id="61" idx="0"/>
          </p:cNvCxnSpPr>
          <p:nvPr/>
        </p:nvCxnSpPr>
        <p:spPr>
          <a:xfrm>
            <a:off x="6915117" y="3129908"/>
            <a:ext cx="1006205" cy="119856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>
          <a:xfrm>
            <a:off x="5859219" y="4328470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7849314" y="4328470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6771101" y="4323194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71"/>
          <p:cNvSpPr txBox="1"/>
          <p:nvPr/>
        </p:nvSpPr>
        <p:spPr>
          <a:xfrm>
            <a:off x="6835815" y="2731898"/>
            <a:ext cx="6428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(1,2)</a:t>
            </a:r>
            <a:endParaRPr lang="en-US" sz="1600" b="1" dirty="0"/>
          </a:p>
        </p:txBody>
      </p:sp>
      <p:sp>
        <p:nvSpPr>
          <p:cNvPr id="73" name="TextBox 72"/>
          <p:cNvSpPr txBox="1"/>
          <p:nvPr/>
        </p:nvSpPr>
        <p:spPr>
          <a:xfrm>
            <a:off x="7272460" y="3326208"/>
            <a:ext cx="720870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(-,2,1)</a:t>
            </a:r>
            <a:endParaRPr lang="en-US" sz="1600" dirty="0">
              <a:solidFill>
                <a:srgbClr val="FF660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6804248" y="3664762"/>
            <a:ext cx="720870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(-,1,1)</a:t>
            </a:r>
            <a:endParaRPr lang="en-US" sz="1600" dirty="0">
              <a:solidFill>
                <a:srgbClr val="FF6600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5634680" y="3495485"/>
            <a:ext cx="720870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(1,-,1)</a:t>
            </a:r>
            <a:endParaRPr lang="en-US" sz="1600" dirty="0">
              <a:solidFill>
                <a:srgbClr val="FF66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902262" y="2890497"/>
            <a:ext cx="6428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(2,3)</a:t>
            </a:r>
            <a:endParaRPr lang="en-US" sz="16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935381" y="2642672"/>
            <a:ext cx="6428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(2,3)</a:t>
            </a:r>
            <a:endParaRPr lang="en-US" sz="16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5294300" y="4034394"/>
            <a:ext cx="6428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(2,3)</a:t>
            </a:r>
            <a:endParaRPr lang="en-US" sz="16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6882294" y="4205025"/>
            <a:ext cx="6428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(2,3)</a:t>
            </a:r>
            <a:endParaRPr lang="en-US" sz="1600" b="1" dirty="0"/>
          </a:p>
        </p:txBody>
      </p:sp>
      <p:cxnSp>
        <p:nvCxnSpPr>
          <p:cNvPr id="36" name="Straight Connector 35"/>
          <p:cNvCxnSpPr>
            <a:stCxn id="18" idx="2"/>
            <a:endCxn id="37" idx="0"/>
          </p:cNvCxnSpPr>
          <p:nvPr/>
        </p:nvCxnSpPr>
        <p:spPr>
          <a:xfrm flipH="1">
            <a:off x="1457937" y="3149827"/>
            <a:ext cx="17719" cy="1162349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1385929" y="4312176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Connector 38"/>
          <p:cNvCxnSpPr>
            <a:stCxn id="18" idx="3"/>
            <a:endCxn id="40" idx="0"/>
          </p:cNvCxnSpPr>
          <p:nvPr/>
        </p:nvCxnSpPr>
        <p:spPr>
          <a:xfrm>
            <a:off x="1547664" y="3077819"/>
            <a:ext cx="936104" cy="1267129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2411760" y="4344948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Connector 40"/>
          <p:cNvCxnSpPr>
            <a:stCxn id="18" idx="1"/>
            <a:endCxn id="43" idx="0"/>
          </p:cNvCxnSpPr>
          <p:nvPr/>
        </p:nvCxnSpPr>
        <p:spPr>
          <a:xfrm flipH="1">
            <a:off x="543528" y="3077819"/>
            <a:ext cx="860120" cy="1240954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471520" y="4318773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Connector 43"/>
          <p:cNvCxnSpPr>
            <a:stCxn id="29" idx="2"/>
            <a:endCxn id="45" idx="0"/>
          </p:cNvCxnSpPr>
          <p:nvPr/>
        </p:nvCxnSpPr>
        <p:spPr>
          <a:xfrm flipH="1">
            <a:off x="3830254" y="3161266"/>
            <a:ext cx="9748" cy="1167204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3758246" y="4328470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Connector 45"/>
          <p:cNvCxnSpPr>
            <a:stCxn id="29" idx="2"/>
            <a:endCxn id="47" idx="0"/>
          </p:cNvCxnSpPr>
          <p:nvPr/>
        </p:nvCxnSpPr>
        <p:spPr>
          <a:xfrm>
            <a:off x="3840002" y="3161266"/>
            <a:ext cx="613679" cy="1158433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4381673" y="4319699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Connector 47"/>
          <p:cNvCxnSpPr>
            <a:stCxn id="62" idx="2"/>
            <a:endCxn id="50" idx="0"/>
          </p:cNvCxnSpPr>
          <p:nvPr/>
        </p:nvCxnSpPr>
        <p:spPr>
          <a:xfrm flipH="1">
            <a:off x="6835815" y="4467210"/>
            <a:ext cx="7294" cy="105985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6763807" y="5527060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5" name="Straight Connector 64"/>
          <p:cNvCxnSpPr>
            <a:stCxn id="60" idx="2"/>
            <a:endCxn id="66" idx="0"/>
          </p:cNvCxnSpPr>
          <p:nvPr/>
        </p:nvCxnSpPr>
        <p:spPr>
          <a:xfrm flipH="1">
            <a:off x="5907301" y="4472486"/>
            <a:ext cx="23926" cy="105876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5835293" y="5531248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7" name="Straight Connector 66"/>
          <p:cNvCxnSpPr>
            <a:stCxn id="60" idx="1"/>
            <a:endCxn id="68" idx="0"/>
          </p:cNvCxnSpPr>
          <p:nvPr/>
        </p:nvCxnSpPr>
        <p:spPr>
          <a:xfrm flipH="1">
            <a:off x="5422273" y="4400478"/>
            <a:ext cx="436946" cy="112658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5350265" y="5527060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1" name="Straight Connector 80"/>
          <p:cNvCxnSpPr>
            <a:stCxn id="37" idx="2"/>
            <a:endCxn id="82" idx="0"/>
          </p:cNvCxnSpPr>
          <p:nvPr/>
        </p:nvCxnSpPr>
        <p:spPr>
          <a:xfrm flipH="1">
            <a:off x="1454480" y="4456192"/>
            <a:ext cx="3457" cy="107086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2" name="Rectangle 81"/>
          <p:cNvSpPr/>
          <p:nvPr/>
        </p:nvSpPr>
        <p:spPr>
          <a:xfrm>
            <a:off x="1382472" y="5527060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3" name="Straight Connector 82"/>
          <p:cNvCxnSpPr>
            <a:stCxn id="40" idx="2"/>
            <a:endCxn id="84" idx="0"/>
          </p:cNvCxnSpPr>
          <p:nvPr/>
        </p:nvCxnSpPr>
        <p:spPr>
          <a:xfrm flipH="1">
            <a:off x="2475272" y="4488964"/>
            <a:ext cx="8496" cy="103156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4" name="Rectangle 83"/>
          <p:cNvSpPr/>
          <p:nvPr/>
        </p:nvSpPr>
        <p:spPr>
          <a:xfrm>
            <a:off x="2403264" y="5520529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5" name="Straight Connector 84"/>
          <p:cNvCxnSpPr>
            <a:stCxn id="61" idx="2"/>
            <a:endCxn id="86" idx="0"/>
          </p:cNvCxnSpPr>
          <p:nvPr/>
        </p:nvCxnSpPr>
        <p:spPr>
          <a:xfrm>
            <a:off x="7921322" y="4472486"/>
            <a:ext cx="0" cy="1048043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6" name="Rectangle 85"/>
          <p:cNvSpPr/>
          <p:nvPr/>
        </p:nvSpPr>
        <p:spPr>
          <a:xfrm>
            <a:off x="7849314" y="5520529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TextBox 90"/>
          <p:cNvSpPr txBox="1"/>
          <p:nvPr/>
        </p:nvSpPr>
        <p:spPr>
          <a:xfrm>
            <a:off x="6788018" y="4875367"/>
            <a:ext cx="766356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(2,1,1)</a:t>
            </a:r>
            <a:endParaRPr lang="en-US" sz="1600" dirty="0">
              <a:solidFill>
                <a:srgbClr val="FF6600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255101" y="3454138"/>
            <a:ext cx="720870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(1,2,-)</a:t>
            </a:r>
            <a:endParaRPr lang="en-US" sz="1600" dirty="0">
              <a:solidFill>
                <a:srgbClr val="FF6600"/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1403648" y="3792692"/>
            <a:ext cx="720870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(1,3,-)</a:t>
            </a:r>
            <a:endParaRPr lang="en-US" sz="1600" dirty="0">
              <a:solidFill>
                <a:srgbClr val="FF6600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2051325" y="3495485"/>
            <a:ext cx="720870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(1,-,</a:t>
            </a:r>
            <a:r>
              <a:rPr lang="en-US" sz="1600" dirty="0">
                <a:solidFill>
                  <a:srgbClr val="FF6600"/>
                </a:solidFill>
              </a:rPr>
              <a:t>3</a:t>
            </a:r>
            <a:r>
              <a:rPr lang="en-US" sz="1600" dirty="0" smtClean="0">
                <a:solidFill>
                  <a:srgbClr val="FF6600"/>
                </a:solidFill>
              </a:rPr>
              <a:t>)</a:t>
            </a:r>
            <a:endParaRPr lang="en-US" sz="1600" dirty="0">
              <a:solidFill>
                <a:srgbClr val="FF6600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3166757" y="3495485"/>
            <a:ext cx="720870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(2,1,-)</a:t>
            </a:r>
            <a:endParaRPr lang="en-US" sz="1600" dirty="0">
              <a:solidFill>
                <a:srgbClr val="FF6600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4082944" y="3495485"/>
            <a:ext cx="720870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(-,1,3)</a:t>
            </a:r>
            <a:endParaRPr lang="en-US" sz="1600" dirty="0">
              <a:solidFill>
                <a:srgbClr val="FF6600"/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4868158" y="4882523"/>
            <a:ext cx="766356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(1,2,1)</a:t>
            </a:r>
            <a:endParaRPr lang="en-US" sz="1600" dirty="0">
              <a:solidFill>
                <a:srgbClr val="FF6600"/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860235" y="4882133"/>
            <a:ext cx="766356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(1,3,1)</a:t>
            </a:r>
            <a:endParaRPr lang="en-US" sz="1600" dirty="0">
              <a:solidFill>
                <a:srgbClr val="FF6600"/>
              </a:solidFill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7921322" y="4034394"/>
            <a:ext cx="6428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(1,4)</a:t>
            </a:r>
            <a:endParaRPr lang="en-US" sz="1600" b="1" dirty="0"/>
          </a:p>
        </p:txBody>
      </p:sp>
      <p:sp>
        <p:nvSpPr>
          <p:cNvPr id="123" name="TextBox 122"/>
          <p:cNvSpPr txBox="1"/>
          <p:nvPr/>
        </p:nvSpPr>
        <p:spPr>
          <a:xfrm>
            <a:off x="7854478" y="4882523"/>
            <a:ext cx="766356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(1,2,1)</a:t>
            </a:r>
            <a:endParaRPr lang="en-US" sz="1600" dirty="0">
              <a:solidFill>
                <a:srgbClr val="FF6600"/>
              </a:solidFill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1529945" y="4204187"/>
            <a:ext cx="6428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(2,1)</a:t>
            </a:r>
            <a:endParaRPr lang="en-US" sz="1600" b="1" dirty="0"/>
          </a:p>
        </p:txBody>
      </p:sp>
      <p:sp>
        <p:nvSpPr>
          <p:cNvPr id="125" name="TextBox 124"/>
          <p:cNvSpPr txBox="1"/>
          <p:nvPr/>
        </p:nvSpPr>
        <p:spPr>
          <a:xfrm>
            <a:off x="2493238" y="4009949"/>
            <a:ext cx="6428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(2,1)</a:t>
            </a:r>
            <a:endParaRPr lang="en-US" sz="1600" b="1" dirty="0"/>
          </a:p>
        </p:txBody>
      </p:sp>
      <p:sp>
        <p:nvSpPr>
          <p:cNvPr id="134" name="TextBox 133"/>
          <p:cNvSpPr txBox="1"/>
          <p:nvPr/>
        </p:nvSpPr>
        <p:spPr>
          <a:xfrm>
            <a:off x="760132" y="4882523"/>
            <a:ext cx="766356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(1,3,1)</a:t>
            </a:r>
            <a:endParaRPr lang="en-US" sz="1600" dirty="0">
              <a:solidFill>
                <a:srgbClr val="FF6600"/>
              </a:solidFill>
            </a:endParaRPr>
          </a:p>
        </p:txBody>
      </p:sp>
      <p:cxnSp>
        <p:nvCxnSpPr>
          <p:cNvPr id="142" name="Straight Connector 141"/>
          <p:cNvCxnSpPr>
            <a:stCxn id="40" idx="3"/>
            <a:endCxn id="143" idx="0"/>
          </p:cNvCxnSpPr>
          <p:nvPr/>
        </p:nvCxnSpPr>
        <p:spPr>
          <a:xfrm>
            <a:off x="2555776" y="4416956"/>
            <a:ext cx="682989" cy="111305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3" name="Rectangle 142"/>
          <p:cNvSpPr/>
          <p:nvPr/>
        </p:nvSpPr>
        <p:spPr>
          <a:xfrm>
            <a:off x="3166757" y="5530008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TextBox 147"/>
          <p:cNvSpPr txBox="1"/>
          <p:nvPr/>
        </p:nvSpPr>
        <p:spPr>
          <a:xfrm>
            <a:off x="1784711" y="4875367"/>
            <a:ext cx="766356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(1,1,3)</a:t>
            </a:r>
            <a:endParaRPr lang="en-US" sz="1600" dirty="0">
              <a:solidFill>
                <a:srgbClr val="FF6600"/>
              </a:solidFill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2804639" y="4684626"/>
            <a:ext cx="766356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(1,2,3)</a:t>
            </a:r>
            <a:endParaRPr lang="en-US" sz="1600" dirty="0">
              <a:solidFill>
                <a:srgbClr val="FF6600"/>
              </a:solidFill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2523933" y="5409164"/>
            <a:ext cx="6428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(3,2)</a:t>
            </a:r>
            <a:endParaRPr lang="en-US" sz="1600" b="1" dirty="0"/>
          </a:p>
        </p:txBody>
      </p:sp>
      <p:sp>
        <p:nvSpPr>
          <p:cNvPr id="152" name="TextBox 151"/>
          <p:cNvSpPr txBox="1"/>
          <p:nvPr/>
        </p:nvSpPr>
        <p:spPr>
          <a:xfrm>
            <a:off x="3187430" y="4003316"/>
            <a:ext cx="6428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(3,2)</a:t>
            </a:r>
            <a:endParaRPr lang="en-US" sz="1600" b="1" dirty="0"/>
          </a:p>
        </p:txBody>
      </p:sp>
      <p:sp>
        <p:nvSpPr>
          <p:cNvPr id="153" name="TextBox 152"/>
          <p:cNvSpPr txBox="1"/>
          <p:nvPr/>
        </p:nvSpPr>
        <p:spPr>
          <a:xfrm>
            <a:off x="4434270" y="4009949"/>
            <a:ext cx="6428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(3,2)</a:t>
            </a:r>
            <a:endParaRPr lang="en-US" sz="1600" b="1" dirty="0"/>
          </a:p>
        </p:txBody>
      </p:sp>
      <p:cxnSp>
        <p:nvCxnSpPr>
          <p:cNvPr id="154" name="Straight Connector 153"/>
          <p:cNvCxnSpPr>
            <a:stCxn id="45" idx="2"/>
            <a:endCxn id="155" idx="0"/>
          </p:cNvCxnSpPr>
          <p:nvPr/>
        </p:nvCxnSpPr>
        <p:spPr>
          <a:xfrm flipH="1">
            <a:off x="3815619" y="4472486"/>
            <a:ext cx="14635" cy="1054574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5" name="Rectangle 154"/>
          <p:cNvSpPr/>
          <p:nvPr/>
        </p:nvSpPr>
        <p:spPr>
          <a:xfrm>
            <a:off x="3743611" y="5527060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6" name="Straight Connector 155"/>
          <p:cNvCxnSpPr>
            <a:stCxn id="47" idx="2"/>
            <a:endCxn id="157" idx="0"/>
          </p:cNvCxnSpPr>
          <p:nvPr/>
        </p:nvCxnSpPr>
        <p:spPr>
          <a:xfrm>
            <a:off x="4453681" y="4463715"/>
            <a:ext cx="11751" cy="106334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7" name="Rectangle 156"/>
          <p:cNvSpPr/>
          <p:nvPr/>
        </p:nvSpPr>
        <p:spPr>
          <a:xfrm>
            <a:off x="4393424" y="5527060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TextBox 161"/>
          <p:cNvSpPr txBox="1"/>
          <p:nvPr/>
        </p:nvSpPr>
        <p:spPr>
          <a:xfrm>
            <a:off x="3767994" y="4882523"/>
            <a:ext cx="766356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(2,1,2)</a:t>
            </a:r>
            <a:endParaRPr lang="en-US" sz="1600" dirty="0">
              <a:solidFill>
                <a:srgbClr val="FF6600"/>
              </a:solidFill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4381673" y="4543579"/>
            <a:ext cx="766356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(3,1,3)</a:t>
            </a:r>
            <a:endParaRPr lang="en-US" sz="1600" dirty="0">
              <a:solidFill>
                <a:srgbClr val="FF6600"/>
              </a:solidFill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6860026" y="5407165"/>
            <a:ext cx="6428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(3,2)</a:t>
            </a:r>
            <a:endParaRPr lang="en-US" sz="1600" b="1" dirty="0"/>
          </a:p>
        </p:txBody>
      </p:sp>
      <p:sp>
        <p:nvSpPr>
          <p:cNvPr id="165" name="TextBox 164"/>
          <p:cNvSpPr txBox="1"/>
          <p:nvPr/>
        </p:nvSpPr>
        <p:spPr>
          <a:xfrm>
            <a:off x="1499418" y="5407165"/>
            <a:ext cx="6428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(5,2)</a:t>
            </a:r>
            <a:endParaRPr lang="en-US" sz="1600" b="1" dirty="0"/>
          </a:p>
        </p:txBody>
      </p:sp>
      <p:sp>
        <p:nvSpPr>
          <p:cNvPr id="166" name="TextBox 165"/>
          <p:cNvSpPr txBox="1"/>
          <p:nvPr/>
        </p:nvSpPr>
        <p:spPr>
          <a:xfrm>
            <a:off x="4483508" y="5409164"/>
            <a:ext cx="6428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(5,2)</a:t>
            </a:r>
            <a:endParaRPr lang="en-US" sz="1600" b="1" dirty="0"/>
          </a:p>
        </p:txBody>
      </p:sp>
      <p:sp>
        <p:nvSpPr>
          <p:cNvPr id="167" name="TextBox 166"/>
          <p:cNvSpPr txBox="1"/>
          <p:nvPr/>
        </p:nvSpPr>
        <p:spPr>
          <a:xfrm>
            <a:off x="5910376" y="5407165"/>
            <a:ext cx="6428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(5,2)</a:t>
            </a:r>
            <a:endParaRPr lang="en-US" sz="1600" b="1" dirty="0"/>
          </a:p>
        </p:txBody>
      </p:sp>
      <p:graphicFrame>
        <p:nvGraphicFramePr>
          <p:cNvPr id="206" name="Table 20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714762"/>
              </p:ext>
            </p:extLst>
          </p:nvPr>
        </p:nvGraphicFramePr>
        <p:xfrm>
          <a:off x="7993330" y="516064"/>
          <a:ext cx="730424" cy="3017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30424"/>
              </a:tblGrid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R</a:t>
                      </a:r>
                      <a:r>
                        <a:rPr lang="en-US" sz="1200" dirty="0" smtClean="0"/>
                        <a:t>(x</a:t>
                      </a:r>
                      <a:r>
                        <a:rPr lang="en-US" sz="1200" baseline="-25000" dirty="0" smtClean="0"/>
                        <a:t>1</a:t>
                      </a:r>
                      <a:r>
                        <a:rPr lang="en-US" sz="1200" baseline="0" dirty="0" smtClean="0"/>
                        <a:t>, x</a:t>
                      </a:r>
                      <a:r>
                        <a:rPr lang="en-US" sz="1200" baseline="-25000" dirty="0" smtClean="0"/>
                        <a:t>2</a:t>
                      </a:r>
                      <a:r>
                        <a:rPr lang="en-US" sz="1200" dirty="0" smtClean="0"/>
                        <a:t>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(1,1)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</a:tr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(1,2)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</a:tr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(1,4)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</a:tr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(1,8)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</a:tr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(2,3)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</a:tr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(2,1)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</a:tr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(3,2)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</a:tr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(5,2)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</a:tr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(2,2)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(2,4)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0894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cap="small" dirty="0" smtClean="0">
                <a:latin typeface="Cambria"/>
                <a:cs typeface="Cambria"/>
              </a:rPr>
              <a:t>The Algorithm</a:t>
            </a:r>
            <a:endParaRPr lang="en-US" sz="4000" cap="small" dirty="0">
              <a:latin typeface="Cambria"/>
              <a:cs typeface="Cambria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247912" y="1196752"/>
            <a:ext cx="5556336" cy="18031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1A3BA-0E98-7742-8399-1C634C282F17}" type="slidenum">
              <a:rPr lang="en-US" smtClean="0">
                <a:latin typeface="Cambria"/>
                <a:cs typeface="Cambria"/>
              </a:rPr>
              <a:t>25</a:t>
            </a:fld>
            <a:endParaRPr lang="en-US">
              <a:latin typeface="Cambria"/>
              <a:cs typeface="Cambria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0" y="579362"/>
            <a:ext cx="3434522" cy="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767994" y="2024824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920935" y="1767785"/>
            <a:ext cx="6428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(1,1)</a:t>
            </a:r>
            <a:endParaRPr lang="en-US" sz="1600" b="1" dirty="0"/>
          </a:p>
        </p:txBody>
      </p:sp>
      <p:cxnSp>
        <p:nvCxnSpPr>
          <p:cNvPr id="14" name="Straight Connector 13"/>
          <p:cNvCxnSpPr>
            <a:stCxn id="11" idx="1"/>
            <a:endCxn id="18" idx="0"/>
          </p:cNvCxnSpPr>
          <p:nvPr/>
        </p:nvCxnSpPr>
        <p:spPr>
          <a:xfrm flipH="1">
            <a:off x="1475656" y="2096832"/>
            <a:ext cx="2292338" cy="908979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1403648" y="3005811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525052" y="1486215"/>
            <a:ext cx="629900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(-,-,-)</a:t>
            </a:r>
            <a:endParaRPr lang="en-US" sz="1600" dirty="0">
              <a:solidFill>
                <a:srgbClr val="FF66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050586" y="2186047"/>
            <a:ext cx="675385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(1,-,-)</a:t>
            </a:r>
            <a:endParaRPr lang="en-US" sz="1600" dirty="0">
              <a:solidFill>
                <a:srgbClr val="FF6600"/>
              </a:solidFill>
            </a:endParaRPr>
          </a:p>
        </p:txBody>
      </p:sp>
      <p:cxnSp>
        <p:nvCxnSpPr>
          <p:cNvPr id="22" name="Straight Connector 21"/>
          <p:cNvCxnSpPr>
            <a:stCxn id="11" idx="2"/>
            <a:endCxn id="29" idx="0"/>
          </p:cNvCxnSpPr>
          <p:nvPr/>
        </p:nvCxnSpPr>
        <p:spPr>
          <a:xfrm>
            <a:off x="3840002" y="2168840"/>
            <a:ext cx="0" cy="84841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1" idx="3"/>
            <a:endCxn id="28" idx="0"/>
          </p:cNvCxnSpPr>
          <p:nvPr/>
        </p:nvCxnSpPr>
        <p:spPr>
          <a:xfrm>
            <a:off x="3912010" y="2096832"/>
            <a:ext cx="2931099" cy="96106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6771101" y="3057900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3767994" y="3017250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3796126" y="2473395"/>
            <a:ext cx="675385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(-,</a:t>
            </a:r>
            <a:r>
              <a:rPr lang="en-US" sz="1600" dirty="0">
                <a:solidFill>
                  <a:srgbClr val="FF6600"/>
                </a:solidFill>
              </a:rPr>
              <a:t>1</a:t>
            </a:r>
            <a:r>
              <a:rPr lang="en-US" sz="1600" dirty="0" smtClean="0">
                <a:solidFill>
                  <a:srgbClr val="FF6600"/>
                </a:solidFill>
              </a:rPr>
              <a:t>,-)</a:t>
            </a:r>
            <a:endParaRPr lang="en-US" sz="1600" dirty="0">
              <a:solidFill>
                <a:srgbClr val="FF66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422273" y="2304118"/>
            <a:ext cx="675385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(-,-,1)</a:t>
            </a:r>
            <a:endParaRPr lang="en-US" sz="1600" dirty="0">
              <a:solidFill>
                <a:srgbClr val="FF6600"/>
              </a:solidFill>
            </a:endParaRPr>
          </a:p>
        </p:txBody>
      </p:sp>
      <p:cxnSp>
        <p:nvCxnSpPr>
          <p:cNvPr id="52" name="Straight Connector 51"/>
          <p:cNvCxnSpPr>
            <a:stCxn id="28" idx="1"/>
            <a:endCxn id="60" idx="0"/>
          </p:cNvCxnSpPr>
          <p:nvPr/>
        </p:nvCxnSpPr>
        <p:spPr>
          <a:xfrm flipH="1">
            <a:off x="5931227" y="3129908"/>
            <a:ext cx="839874" cy="119856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28" idx="2"/>
            <a:endCxn id="62" idx="0"/>
          </p:cNvCxnSpPr>
          <p:nvPr/>
        </p:nvCxnSpPr>
        <p:spPr>
          <a:xfrm>
            <a:off x="6843109" y="3201916"/>
            <a:ext cx="0" cy="112127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28" idx="3"/>
            <a:endCxn id="61" idx="0"/>
          </p:cNvCxnSpPr>
          <p:nvPr/>
        </p:nvCxnSpPr>
        <p:spPr>
          <a:xfrm>
            <a:off x="6915117" y="3129908"/>
            <a:ext cx="1006205" cy="119856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>
          <a:xfrm>
            <a:off x="5859219" y="4328470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7849314" y="4328470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6771101" y="4323194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71"/>
          <p:cNvSpPr txBox="1"/>
          <p:nvPr/>
        </p:nvSpPr>
        <p:spPr>
          <a:xfrm>
            <a:off x="6835815" y="2731898"/>
            <a:ext cx="6428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(1,2)</a:t>
            </a:r>
            <a:endParaRPr lang="en-US" sz="1600" b="1" dirty="0"/>
          </a:p>
        </p:txBody>
      </p:sp>
      <p:sp>
        <p:nvSpPr>
          <p:cNvPr id="73" name="TextBox 72"/>
          <p:cNvSpPr txBox="1"/>
          <p:nvPr/>
        </p:nvSpPr>
        <p:spPr>
          <a:xfrm>
            <a:off x="7272460" y="3326208"/>
            <a:ext cx="720870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(-,2,1)</a:t>
            </a:r>
            <a:endParaRPr lang="en-US" sz="1600" dirty="0">
              <a:solidFill>
                <a:srgbClr val="FF660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6804248" y="3664762"/>
            <a:ext cx="720870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(-,1,1)</a:t>
            </a:r>
            <a:endParaRPr lang="en-US" sz="1600" dirty="0">
              <a:solidFill>
                <a:srgbClr val="FF6600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5634680" y="3495485"/>
            <a:ext cx="720870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(1,-,1)</a:t>
            </a:r>
            <a:endParaRPr lang="en-US" sz="1600" dirty="0">
              <a:solidFill>
                <a:srgbClr val="FF66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902262" y="2890497"/>
            <a:ext cx="6428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(2,3)</a:t>
            </a:r>
            <a:endParaRPr lang="en-US" sz="16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935381" y="2642672"/>
            <a:ext cx="6428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(2,3)</a:t>
            </a:r>
            <a:endParaRPr lang="en-US" sz="16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5294300" y="4034394"/>
            <a:ext cx="6428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(2,3)</a:t>
            </a:r>
            <a:endParaRPr lang="en-US" sz="16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6882294" y="4205025"/>
            <a:ext cx="6428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(2,3)</a:t>
            </a:r>
            <a:endParaRPr lang="en-US" sz="1600" b="1" dirty="0"/>
          </a:p>
        </p:txBody>
      </p:sp>
      <p:cxnSp>
        <p:nvCxnSpPr>
          <p:cNvPr id="36" name="Straight Connector 35"/>
          <p:cNvCxnSpPr>
            <a:stCxn id="18" idx="2"/>
            <a:endCxn id="37" idx="0"/>
          </p:cNvCxnSpPr>
          <p:nvPr/>
        </p:nvCxnSpPr>
        <p:spPr>
          <a:xfrm flipH="1">
            <a:off x="1457937" y="3149827"/>
            <a:ext cx="17719" cy="1162349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1385929" y="4312176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Connector 38"/>
          <p:cNvCxnSpPr>
            <a:stCxn id="18" idx="3"/>
            <a:endCxn id="40" idx="0"/>
          </p:cNvCxnSpPr>
          <p:nvPr/>
        </p:nvCxnSpPr>
        <p:spPr>
          <a:xfrm>
            <a:off x="1547664" y="3077819"/>
            <a:ext cx="936104" cy="1267129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2411760" y="4344948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Connector 40"/>
          <p:cNvCxnSpPr>
            <a:stCxn id="18" idx="1"/>
            <a:endCxn id="43" idx="0"/>
          </p:cNvCxnSpPr>
          <p:nvPr/>
        </p:nvCxnSpPr>
        <p:spPr>
          <a:xfrm flipH="1">
            <a:off x="543528" y="3077819"/>
            <a:ext cx="860120" cy="1240954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471520" y="4318773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Connector 43"/>
          <p:cNvCxnSpPr>
            <a:stCxn id="29" idx="2"/>
            <a:endCxn id="45" idx="0"/>
          </p:cNvCxnSpPr>
          <p:nvPr/>
        </p:nvCxnSpPr>
        <p:spPr>
          <a:xfrm flipH="1">
            <a:off x="3830254" y="3161266"/>
            <a:ext cx="9748" cy="1167204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3758246" y="4328470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Connector 45"/>
          <p:cNvCxnSpPr>
            <a:stCxn id="29" idx="2"/>
            <a:endCxn id="47" idx="0"/>
          </p:cNvCxnSpPr>
          <p:nvPr/>
        </p:nvCxnSpPr>
        <p:spPr>
          <a:xfrm>
            <a:off x="3840002" y="3161266"/>
            <a:ext cx="613679" cy="1158433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4381673" y="4319699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Connector 47"/>
          <p:cNvCxnSpPr>
            <a:stCxn id="62" idx="2"/>
            <a:endCxn id="50" idx="0"/>
          </p:cNvCxnSpPr>
          <p:nvPr/>
        </p:nvCxnSpPr>
        <p:spPr>
          <a:xfrm flipH="1">
            <a:off x="6835815" y="4467210"/>
            <a:ext cx="7294" cy="105985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6763807" y="5527060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5" name="Straight Connector 64"/>
          <p:cNvCxnSpPr>
            <a:stCxn id="60" idx="2"/>
            <a:endCxn id="66" idx="0"/>
          </p:cNvCxnSpPr>
          <p:nvPr/>
        </p:nvCxnSpPr>
        <p:spPr>
          <a:xfrm flipH="1">
            <a:off x="5907301" y="4472486"/>
            <a:ext cx="23926" cy="105876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5835293" y="5531248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7" name="Straight Connector 66"/>
          <p:cNvCxnSpPr>
            <a:stCxn id="60" idx="1"/>
            <a:endCxn id="68" idx="0"/>
          </p:cNvCxnSpPr>
          <p:nvPr/>
        </p:nvCxnSpPr>
        <p:spPr>
          <a:xfrm flipH="1">
            <a:off x="5422273" y="4400478"/>
            <a:ext cx="436946" cy="112658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5350265" y="5527060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1" name="Straight Connector 80"/>
          <p:cNvCxnSpPr>
            <a:stCxn id="37" idx="2"/>
            <a:endCxn id="82" idx="0"/>
          </p:cNvCxnSpPr>
          <p:nvPr/>
        </p:nvCxnSpPr>
        <p:spPr>
          <a:xfrm flipH="1">
            <a:off x="1454480" y="4456192"/>
            <a:ext cx="3457" cy="107086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2" name="Rectangle 81"/>
          <p:cNvSpPr/>
          <p:nvPr/>
        </p:nvSpPr>
        <p:spPr>
          <a:xfrm>
            <a:off x="1382472" y="5527060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3" name="Straight Connector 82"/>
          <p:cNvCxnSpPr>
            <a:stCxn id="40" idx="2"/>
            <a:endCxn id="84" idx="0"/>
          </p:cNvCxnSpPr>
          <p:nvPr/>
        </p:nvCxnSpPr>
        <p:spPr>
          <a:xfrm flipH="1">
            <a:off x="2475272" y="4488964"/>
            <a:ext cx="8496" cy="103156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4" name="Rectangle 83"/>
          <p:cNvSpPr/>
          <p:nvPr/>
        </p:nvSpPr>
        <p:spPr>
          <a:xfrm>
            <a:off x="2403264" y="5520529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5" name="Straight Connector 84"/>
          <p:cNvCxnSpPr>
            <a:stCxn id="61" idx="2"/>
            <a:endCxn id="86" idx="0"/>
          </p:cNvCxnSpPr>
          <p:nvPr/>
        </p:nvCxnSpPr>
        <p:spPr>
          <a:xfrm>
            <a:off x="7921322" y="4472486"/>
            <a:ext cx="0" cy="1048043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6" name="Rectangle 85"/>
          <p:cNvSpPr/>
          <p:nvPr/>
        </p:nvSpPr>
        <p:spPr>
          <a:xfrm>
            <a:off x="7849314" y="5520529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TextBox 90"/>
          <p:cNvSpPr txBox="1"/>
          <p:nvPr/>
        </p:nvSpPr>
        <p:spPr>
          <a:xfrm>
            <a:off x="6788018" y="4875367"/>
            <a:ext cx="766356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(2,1,1)</a:t>
            </a:r>
            <a:endParaRPr lang="en-US" sz="1600" dirty="0">
              <a:solidFill>
                <a:srgbClr val="FF6600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255101" y="3454138"/>
            <a:ext cx="720870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(1,2,-)</a:t>
            </a:r>
            <a:endParaRPr lang="en-US" sz="1600" dirty="0">
              <a:solidFill>
                <a:srgbClr val="FF6600"/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1403648" y="3792692"/>
            <a:ext cx="720870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(1,3,-)</a:t>
            </a:r>
            <a:endParaRPr lang="en-US" sz="1600" dirty="0">
              <a:solidFill>
                <a:srgbClr val="FF6600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2051325" y="3495485"/>
            <a:ext cx="720870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(1,-,</a:t>
            </a:r>
            <a:r>
              <a:rPr lang="en-US" sz="1600" dirty="0">
                <a:solidFill>
                  <a:srgbClr val="FF6600"/>
                </a:solidFill>
              </a:rPr>
              <a:t>3</a:t>
            </a:r>
            <a:r>
              <a:rPr lang="en-US" sz="1600" dirty="0" smtClean="0">
                <a:solidFill>
                  <a:srgbClr val="FF6600"/>
                </a:solidFill>
              </a:rPr>
              <a:t>)</a:t>
            </a:r>
            <a:endParaRPr lang="en-US" sz="1600" dirty="0">
              <a:solidFill>
                <a:srgbClr val="FF6600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3166757" y="3495485"/>
            <a:ext cx="720870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(2,1,-)</a:t>
            </a:r>
            <a:endParaRPr lang="en-US" sz="1600" dirty="0">
              <a:solidFill>
                <a:srgbClr val="FF6600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4082944" y="3495485"/>
            <a:ext cx="720870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(-,1,3)</a:t>
            </a:r>
            <a:endParaRPr lang="en-US" sz="1600" dirty="0">
              <a:solidFill>
                <a:srgbClr val="FF6600"/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4868158" y="4882523"/>
            <a:ext cx="766356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(1,2,1)</a:t>
            </a:r>
            <a:endParaRPr lang="en-US" sz="1600" dirty="0">
              <a:solidFill>
                <a:srgbClr val="FF6600"/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860235" y="4882133"/>
            <a:ext cx="766356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(1,3,1)</a:t>
            </a:r>
            <a:endParaRPr lang="en-US" sz="1600" dirty="0">
              <a:solidFill>
                <a:srgbClr val="FF6600"/>
              </a:solidFill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7921322" y="4034394"/>
            <a:ext cx="6428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(1,4)</a:t>
            </a:r>
            <a:endParaRPr lang="en-US" sz="1600" b="1" dirty="0"/>
          </a:p>
        </p:txBody>
      </p:sp>
      <p:sp>
        <p:nvSpPr>
          <p:cNvPr id="123" name="TextBox 122"/>
          <p:cNvSpPr txBox="1"/>
          <p:nvPr/>
        </p:nvSpPr>
        <p:spPr>
          <a:xfrm>
            <a:off x="7854478" y="4882523"/>
            <a:ext cx="766356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(1,2,1)</a:t>
            </a:r>
            <a:endParaRPr lang="en-US" sz="1600" dirty="0">
              <a:solidFill>
                <a:srgbClr val="FF6600"/>
              </a:solidFill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1529945" y="4204187"/>
            <a:ext cx="6428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(2,1)</a:t>
            </a:r>
            <a:endParaRPr lang="en-US" sz="1600" b="1" dirty="0"/>
          </a:p>
        </p:txBody>
      </p:sp>
      <p:sp>
        <p:nvSpPr>
          <p:cNvPr id="125" name="TextBox 124"/>
          <p:cNvSpPr txBox="1"/>
          <p:nvPr/>
        </p:nvSpPr>
        <p:spPr>
          <a:xfrm>
            <a:off x="2493238" y="4009949"/>
            <a:ext cx="6428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(2,1)</a:t>
            </a:r>
            <a:endParaRPr lang="en-US" sz="1600" b="1" dirty="0"/>
          </a:p>
        </p:txBody>
      </p:sp>
      <p:sp>
        <p:nvSpPr>
          <p:cNvPr id="134" name="TextBox 133"/>
          <p:cNvSpPr txBox="1"/>
          <p:nvPr/>
        </p:nvSpPr>
        <p:spPr>
          <a:xfrm>
            <a:off x="760132" y="4882523"/>
            <a:ext cx="766356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(1,3,1)</a:t>
            </a:r>
            <a:endParaRPr lang="en-US" sz="1600" dirty="0">
              <a:solidFill>
                <a:srgbClr val="FF6600"/>
              </a:solidFill>
            </a:endParaRPr>
          </a:p>
        </p:txBody>
      </p:sp>
      <p:cxnSp>
        <p:nvCxnSpPr>
          <p:cNvPr id="142" name="Straight Connector 141"/>
          <p:cNvCxnSpPr>
            <a:stCxn id="40" idx="3"/>
            <a:endCxn id="143" idx="0"/>
          </p:cNvCxnSpPr>
          <p:nvPr/>
        </p:nvCxnSpPr>
        <p:spPr>
          <a:xfrm>
            <a:off x="2555776" y="4416956"/>
            <a:ext cx="682989" cy="111305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3" name="Rectangle 142"/>
          <p:cNvSpPr/>
          <p:nvPr/>
        </p:nvSpPr>
        <p:spPr>
          <a:xfrm>
            <a:off x="3166757" y="5530008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TextBox 147"/>
          <p:cNvSpPr txBox="1"/>
          <p:nvPr/>
        </p:nvSpPr>
        <p:spPr>
          <a:xfrm>
            <a:off x="1784711" y="4875367"/>
            <a:ext cx="766356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(1,1,3)</a:t>
            </a:r>
            <a:endParaRPr lang="en-US" sz="1600" dirty="0">
              <a:solidFill>
                <a:srgbClr val="FF6600"/>
              </a:solidFill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2804639" y="4684626"/>
            <a:ext cx="766356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(1,2,3)</a:t>
            </a:r>
            <a:endParaRPr lang="en-US" sz="1600" dirty="0">
              <a:solidFill>
                <a:srgbClr val="FF6600"/>
              </a:solidFill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2523933" y="5409164"/>
            <a:ext cx="6428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(3,2)</a:t>
            </a:r>
            <a:endParaRPr lang="en-US" sz="1600" b="1" dirty="0"/>
          </a:p>
        </p:txBody>
      </p:sp>
      <p:sp>
        <p:nvSpPr>
          <p:cNvPr id="152" name="TextBox 151"/>
          <p:cNvSpPr txBox="1"/>
          <p:nvPr/>
        </p:nvSpPr>
        <p:spPr>
          <a:xfrm>
            <a:off x="3187430" y="4003316"/>
            <a:ext cx="6428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(3,2)</a:t>
            </a:r>
            <a:endParaRPr lang="en-US" sz="1600" b="1" dirty="0"/>
          </a:p>
        </p:txBody>
      </p:sp>
      <p:sp>
        <p:nvSpPr>
          <p:cNvPr id="153" name="TextBox 152"/>
          <p:cNvSpPr txBox="1"/>
          <p:nvPr/>
        </p:nvSpPr>
        <p:spPr>
          <a:xfrm>
            <a:off x="4434270" y="4009949"/>
            <a:ext cx="6428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(3,2)</a:t>
            </a:r>
            <a:endParaRPr lang="en-US" sz="1600" b="1" dirty="0"/>
          </a:p>
        </p:txBody>
      </p:sp>
      <p:cxnSp>
        <p:nvCxnSpPr>
          <p:cNvPr id="154" name="Straight Connector 153"/>
          <p:cNvCxnSpPr>
            <a:stCxn id="45" idx="2"/>
            <a:endCxn id="155" idx="0"/>
          </p:cNvCxnSpPr>
          <p:nvPr/>
        </p:nvCxnSpPr>
        <p:spPr>
          <a:xfrm flipH="1">
            <a:off x="3815619" y="4472486"/>
            <a:ext cx="14635" cy="1054574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5" name="Rectangle 154"/>
          <p:cNvSpPr/>
          <p:nvPr/>
        </p:nvSpPr>
        <p:spPr>
          <a:xfrm>
            <a:off x="3743611" y="5527060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6" name="Straight Connector 155"/>
          <p:cNvCxnSpPr>
            <a:stCxn id="47" idx="2"/>
            <a:endCxn id="157" idx="0"/>
          </p:cNvCxnSpPr>
          <p:nvPr/>
        </p:nvCxnSpPr>
        <p:spPr>
          <a:xfrm>
            <a:off x="4453681" y="4463715"/>
            <a:ext cx="11751" cy="106334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7" name="Rectangle 156"/>
          <p:cNvSpPr/>
          <p:nvPr/>
        </p:nvSpPr>
        <p:spPr>
          <a:xfrm>
            <a:off x="4393424" y="5527060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TextBox 161"/>
          <p:cNvSpPr txBox="1"/>
          <p:nvPr/>
        </p:nvSpPr>
        <p:spPr>
          <a:xfrm>
            <a:off x="3767994" y="4882523"/>
            <a:ext cx="766356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(2,1,2)</a:t>
            </a:r>
            <a:endParaRPr lang="en-US" sz="1600" dirty="0">
              <a:solidFill>
                <a:srgbClr val="FF6600"/>
              </a:solidFill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4381673" y="4543579"/>
            <a:ext cx="766356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(3,1,3)</a:t>
            </a:r>
            <a:endParaRPr lang="en-US" sz="1600" dirty="0">
              <a:solidFill>
                <a:srgbClr val="FF6600"/>
              </a:solidFill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6860026" y="5407165"/>
            <a:ext cx="6428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(3,2)</a:t>
            </a:r>
            <a:endParaRPr lang="en-US" sz="1600" b="1" dirty="0"/>
          </a:p>
        </p:txBody>
      </p:sp>
      <p:sp>
        <p:nvSpPr>
          <p:cNvPr id="165" name="TextBox 164"/>
          <p:cNvSpPr txBox="1"/>
          <p:nvPr/>
        </p:nvSpPr>
        <p:spPr>
          <a:xfrm>
            <a:off x="1499418" y="5407165"/>
            <a:ext cx="6428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(5,2)</a:t>
            </a:r>
            <a:endParaRPr lang="en-US" sz="1600" b="1" dirty="0"/>
          </a:p>
        </p:txBody>
      </p:sp>
      <p:sp>
        <p:nvSpPr>
          <p:cNvPr id="166" name="TextBox 165"/>
          <p:cNvSpPr txBox="1"/>
          <p:nvPr/>
        </p:nvSpPr>
        <p:spPr>
          <a:xfrm>
            <a:off x="4483508" y="5409164"/>
            <a:ext cx="6428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(5,2)</a:t>
            </a:r>
            <a:endParaRPr lang="en-US" sz="1600" b="1" dirty="0"/>
          </a:p>
        </p:txBody>
      </p:sp>
      <p:sp>
        <p:nvSpPr>
          <p:cNvPr id="167" name="TextBox 166"/>
          <p:cNvSpPr txBox="1"/>
          <p:nvPr/>
        </p:nvSpPr>
        <p:spPr>
          <a:xfrm>
            <a:off x="5910376" y="5407165"/>
            <a:ext cx="6428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(5,2)</a:t>
            </a:r>
            <a:endParaRPr lang="en-US" sz="1600" b="1" dirty="0"/>
          </a:p>
        </p:txBody>
      </p:sp>
      <p:graphicFrame>
        <p:nvGraphicFramePr>
          <p:cNvPr id="206" name="Table 20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9407566"/>
              </p:ext>
            </p:extLst>
          </p:nvPr>
        </p:nvGraphicFramePr>
        <p:xfrm>
          <a:off x="7993330" y="516064"/>
          <a:ext cx="730424" cy="3017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30424"/>
              </a:tblGrid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R</a:t>
                      </a:r>
                      <a:r>
                        <a:rPr lang="en-US" sz="1200" dirty="0" smtClean="0"/>
                        <a:t>(x</a:t>
                      </a:r>
                      <a:r>
                        <a:rPr lang="en-US" sz="1200" baseline="-25000" dirty="0" smtClean="0"/>
                        <a:t>1</a:t>
                      </a:r>
                      <a:r>
                        <a:rPr lang="en-US" sz="1200" baseline="0" dirty="0" smtClean="0"/>
                        <a:t>, x</a:t>
                      </a:r>
                      <a:r>
                        <a:rPr lang="en-US" sz="1200" baseline="-25000" dirty="0" smtClean="0"/>
                        <a:t>2</a:t>
                      </a:r>
                      <a:r>
                        <a:rPr lang="en-US" sz="1200" dirty="0" smtClean="0"/>
                        <a:t>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(1,1)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</a:tr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(1,2)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</a:tr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(1,4)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</a:tr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(1,8)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</a:tr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(2,3)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</a:tr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(2,1)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</a:tr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(3,2)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</a:tr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(5,2)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</a:tr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(2,2)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</a:tr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(2,4)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0894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cap="small" dirty="0" smtClean="0">
                <a:latin typeface="Cambria"/>
                <a:cs typeface="Cambria"/>
              </a:rPr>
              <a:t>The Algorithm</a:t>
            </a:r>
            <a:endParaRPr lang="en-US" sz="4000" cap="small" dirty="0">
              <a:latin typeface="Cambria"/>
              <a:cs typeface="Cambria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247912" y="1196752"/>
            <a:ext cx="5556336" cy="18031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1A3BA-0E98-7742-8399-1C634C282F17}" type="slidenum">
              <a:rPr lang="en-US" smtClean="0">
                <a:latin typeface="Cambria"/>
                <a:cs typeface="Cambria"/>
              </a:rPr>
              <a:t>26</a:t>
            </a:fld>
            <a:endParaRPr lang="en-US" dirty="0">
              <a:latin typeface="Cambria"/>
              <a:cs typeface="Cambria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0" y="579362"/>
            <a:ext cx="3434522" cy="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767994" y="2024824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920935" y="1767785"/>
            <a:ext cx="6428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(1,1)</a:t>
            </a:r>
            <a:endParaRPr lang="en-US" sz="1600" b="1" dirty="0"/>
          </a:p>
        </p:txBody>
      </p:sp>
      <p:cxnSp>
        <p:nvCxnSpPr>
          <p:cNvPr id="14" name="Straight Connector 13"/>
          <p:cNvCxnSpPr>
            <a:stCxn id="11" idx="1"/>
            <a:endCxn id="18" idx="0"/>
          </p:cNvCxnSpPr>
          <p:nvPr/>
        </p:nvCxnSpPr>
        <p:spPr>
          <a:xfrm flipH="1">
            <a:off x="1475656" y="2096832"/>
            <a:ext cx="2292338" cy="908979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1403648" y="3005811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525052" y="1486215"/>
            <a:ext cx="629900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(-,-,-)</a:t>
            </a:r>
            <a:endParaRPr lang="en-US" sz="1600" dirty="0">
              <a:solidFill>
                <a:srgbClr val="FF66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050586" y="2186047"/>
            <a:ext cx="675385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(1,-,-)</a:t>
            </a:r>
            <a:endParaRPr lang="en-US" sz="1600" dirty="0">
              <a:solidFill>
                <a:srgbClr val="FF6600"/>
              </a:solidFill>
            </a:endParaRPr>
          </a:p>
        </p:txBody>
      </p:sp>
      <p:cxnSp>
        <p:nvCxnSpPr>
          <p:cNvPr id="22" name="Straight Connector 21"/>
          <p:cNvCxnSpPr>
            <a:stCxn id="11" idx="2"/>
            <a:endCxn id="29" idx="0"/>
          </p:cNvCxnSpPr>
          <p:nvPr/>
        </p:nvCxnSpPr>
        <p:spPr>
          <a:xfrm>
            <a:off x="3840002" y="2168840"/>
            <a:ext cx="0" cy="84841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1" idx="3"/>
            <a:endCxn id="28" idx="0"/>
          </p:cNvCxnSpPr>
          <p:nvPr/>
        </p:nvCxnSpPr>
        <p:spPr>
          <a:xfrm>
            <a:off x="3912010" y="2096832"/>
            <a:ext cx="2931099" cy="96106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6771101" y="3057900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3767994" y="3017250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3796126" y="2473395"/>
            <a:ext cx="675385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(-,</a:t>
            </a:r>
            <a:r>
              <a:rPr lang="en-US" sz="1600" dirty="0">
                <a:solidFill>
                  <a:srgbClr val="FF6600"/>
                </a:solidFill>
              </a:rPr>
              <a:t>1</a:t>
            </a:r>
            <a:r>
              <a:rPr lang="en-US" sz="1600" dirty="0" smtClean="0">
                <a:solidFill>
                  <a:srgbClr val="FF6600"/>
                </a:solidFill>
              </a:rPr>
              <a:t>,-)</a:t>
            </a:r>
            <a:endParaRPr lang="en-US" sz="1600" dirty="0">
              <a:solidFill>
                <a:srgbClr val="FF66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422273" y="2304118"/>
            <a:ext cx="675385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(-,-,1)</a:t>
            </a:r>
            <a:endParaRPr lang="en-US" sz="1600" dirty="0">
              <a:solidFill>
                <a:srgbClr val="FF6600"/>
              </a:solidFill>
            </a:endParaRPr>
          </a:p>
        </p:txBody>
      </p:sp>
      <p:cxnSp>
        <p:nvCxnSpPr>
          <p:cNvPr id="52" name="Straight Connector 51"/>
          <p:cNvCxnSpPr>
            <a:stCxn id="28" idx="1"/>
            <a:endCxn id="60" idx="0"/>
          </p:cNvCxnSpPr>
          <p:nvPr/>
        </p:nvCxnSpPr>
        <p:spPr>
          <a:xfrm flipH="1">
            <a:off x="5931227" y="3129908"/>
            <a:ext cx="839874" cy="119856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28" idx="2"/>
            <a:endCxn id="62" idx="0"/>
          </p:cNvCxnSpPr>
          <p:nvPr/>
        </p:nvCxnSpPr>
        <p:spPr>
          <a:xfrm>
            <a:off x="6843109" y="3201916"/>
            <a:ext cx="0" cy="112127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28" idx="3"/>
            <a:endCxn id="61" idx="0"/>
          </p:cNvCxnSpPr>
          <p:nvPr/>
        </p:nvCxnSpPr>
        <p:spPr>
          <a:xfrm>
            <a:off x="6915117" y="3129908"/>
            <a:ext cx="1006205" cy="119856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>
          <a:xfrm>
            <a:off x="5859219" y="4328470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7849314" y="4328470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6771101" y="4323194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71"/>
          <p:cNvSpPr txBox="1"/>
          <p:nvPr/>
        </p:nvSpPr>
        <p:spPr>
          <a:xfrm>
            <a:off x="6835815" y="2731898"/>
            <a:ext cx="6428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(1,2)</a:t>
            </a:r>
            <a:endParaRPr lang="en-US" sz="1600" b="1" dirty="0"/>
          </a:p>
        </p:txBody>
      </p:sp>
      <p:sp>
        <p:nvSpPr>
          <p:cNvPr id="73" name="TextBox 72"/>
          <p:cNvSpPr txBox="1"/>
          <p:nvPr/>
        </p:nvSpPr>
        <p:spPr>
          <a:xfrm>
            <a:off x="7272460" y="3326208"/>
            <a:ext cx="720870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(-,2,1)</a:t>
            </a:r>
            <a:endParaRPr lang="en-US" sz="1600" dirty="0">
              <a:solidFill>
                <a:srgbClr val="FF660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6804248" y="3664762"/>
            <a:ext cx="720870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(-,1,1)</a:t>
            </a:r>
            <a:endParaRPr lang="en-US" sz="1600" dirty="0">
              <a:solidFill>
                <a:srgbClr val="FF6600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5634680" y="3495485"/>
            <a:ext cx="720870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(1,-,1)</a:t>
            </a:r>
            <a:endParaRPr lang="en-US" sz="1600" dirty="0">
              <a:solidFill>
                <a:srgbClr val="FF66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902262" y="2890497"/>
            <a:ext cx="6428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(2,3)</a:t>
            </a:r>
            <a:endParaRPr lang="en-US" sz="16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935381" y="2642672"/>
            <a:ext cx="6428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(2,3)</a:t>
            </a:r>
            <a:endParaRPr lang="en-US" sz="16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5294300" y="4034394"/>
            <a:ext cx="6428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(2,3)</a:t>
            </a:r>
            <a:endParaRPr lang="en-US" sz="16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6882294" y="4205025"/>
            <a:ext cx="6428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(2,3)</a:t>
            </a:r>
            <a:endParaRPr lang="en-US" sz="1600" b="1" dirty="0"/>
          </a:p>
        </p:txBody>
      </p:sp>
      <p:cxnSp>
        <p:nvCxnSpPr>
          <p:cNvPr id="36" name="Straight Connector 35"/>
          <p:cNvCxnSpPr>
            <a:stCxn id="18" idx="2"/>
            <a:endCxn id="37" idx="0"/>
          </p:cNvCxnSpPr>
          <p:nvPr/>
        </p:nvCxnSpPr>
        <p:spPr>
          <a:xfrm flipH="1">
            <a:off x="1457937" y="3149827"/>
            <a:ext cx="17719" cy="1162349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1385929" y="4312176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Connector 38"/>
          <p:cNvCxnSpPr>
            <a:stCxn id="18" idx="3"/>
            <a:endCxn id="40" idx="0"/>
          </p:cNvCxnSpPr>
          <p:nvPr/>
        </p:nvCxnSpPr>
        <p:spPr>
          <a:xfrm>
            <a:off x="1547664" y="3077819"/>
            <a:ext cx="936104" cy="1267129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2411760" y="4344948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Connector 40"/>
          <p:cNvCxnSpPr>
            <a:stCxn id="18" idx="1"/>
            <a:endCxn id="43" idx="0"/>
          </p:cNvCxnSpPr>
          <p:nvPr/>
        </p:nvCxnSpPr>
        <p:spPr>
          <a:xfrm flipH="1">
            <a:off x="543528" y="3077819"/>
            <a:ext cx="860120" cy="1240954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471520" y="4318773"/>
            <a:ext cx="144016" cy="144016"/>
          </a:xfrm>
          <a:prstGeom prst="rect">
            <a:avLst/>
          </a:prstGeom>
          <a:solidFill>
            <a:srgbClr val="800000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Connector 43"/>
          <p:cNvCxnSpPr>
            <a:stCxn id="29" idx="2"/>
            <a:endCxn id="45" idx="0"/>
          </p:cNvCxnSpPr>
          <p:nvPr/>
        </p:nvCxnSpPr>
        <p:spPr>
          <a:xfrm flipH="1">
            <a:off x="3830254" y="3161266"/>
            <a:ext cx="9748" cy="1167204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3758246" y="4328470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Connector 45"/>
          <p:cNvCxnSpPr>
            <a:stCxn id="29" idx="2"/>
            <a:endCxn id="47" idx="0"/>
          </p:cNvCxnSpPr>
          <p:nvPr/>
        </p:nvCxnSpPr>
        <p:spPr>
          <a:xfrm>
            <a:off x="3840002" y="3161266"/>
            <a:ext cx="613679" cy="1158433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4381673" y="4319699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Connector 47"/>
          <p:cNvCxnSpPr>
            <a:stCxn id="62" idx="2"/>
            <a:endCxn id="50" idx="0"/>
          </p:cNvCxnSpPr>
          <p:nvPr/>
        </p:nvCxnSpPr>
        <p:spPr>
          <a:xfrm flipH="1">
            <a:off x="6835815" y="4467210"/>
            <a:ext cx="7294" cy="105985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6763807" y="5527060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5" name="Straight Connector 64"/>
          <p:cNvCxnSpPr>
            <a:stCxn id="60" idx="2"/>
            <a:endCxn id="66" idx="0"/>
          </p:cNvCxnSpPr>
          <p:nvPr/>
        </p:nvCxnSpPr>
        <p:spPr>
          <a:xfrm flipH="1">
            <a:off x="5907301" y="4472486"/>
            <a:ext cx="23926" cy="105876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5835293" y="5531248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7" name="Straight Connector 66"/>
          <p:cNvCxnSpPr>
            <a:stCxn id="60" idx="1"/>
            <a:endCxn id="68" idx="0"/>
          </p:cNvCxnSpPr>
          <p:nvPr/>
        </p:nvCxnSpPr>
        <p:spPr>
          <a:xfrm flipH="1">
            <a:off x="5422273" y="4400478"/>
            <a:ext cx="436946" cy="112658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5350265" y="5527060"/>
            <a:ext cx="144016" cy="144016"/>
          </a:xfrm>
          <a:prstGeom prst="rect">
            <a:avLst/>
          </a:prstGeom>
          <a:solidFill>
            <a:srgbClr val="800000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1" name="Straight Connector 80"/>
          <p:cNvCxnSpPr>
            <a:stCxn id="37" idx="2"/>
            <a:endCxn id="82" idx="0"/>
          </p:cNvCxnSpPr>
          <p:nvPr/>
        </p:nvCxnSpPr>
        <p:spPr>
          <a:xfrm flipH="1">
            <a:off x="1454480" y="4456192"/>
            <a:ext cx="3457" cy="107086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2" name="Rectangle 81"/>
          <p:cNvSpPr/>
          <p:nvPr/>
        </p:nvSpPr>
        <p:spPr>
          <a:xfrm>
            <a:off x="1382472" y="5527060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3" name="Straight Connector 82"/>
          <p:cNvCxnSpPr>
            <a:stCxn id="40" idx="2"/>
            <a:endCxn id="84" idx="0"/>
          </p:cNvCxnSpPr>
          <p:nvPr/>
        </p:nvCxnSpPr>
        <p:spPr>
          <a:xfrm flipH="1">
            <a:off x="2475272" y="4488964"/>
            <a:ext cx="8496" cy="103156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4" name="Rectangle 83"/>
          <p:cNvSpPr/>
          <p:nvPr/>
        </p:nvSpPr>
        <p:spPr>
          <a:xfrm>
            <a:off x="2403264" y="5520529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5" name="Straight Connector 84"/>
          <p:cNvCxnSpPr>
            <a:stCxn id="61" idx="2"/>
            <a:endCxn id="86" idx="0"/>
          </p:cNvCxnSpPr>
          <p:nvPr/>
        </p:nvCxnSpPr>
        <p:spPr>
          <a:xfrm>
            <a:off x="7921322" y="4472486"/>
            <a:ext cx="0" cy="1048043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6" name="Rectangle 85"/>
          <p:cNvSpPr/>
          <p:nvPr/>
        </p:nvSpPr>
        <p:spPr>
          <a:xfrm>
            <a:off x="7849314" y="5520529"/>
            <a:ext cx="144016" cy="144016"/>
          </a:xfrm>
          <a:prstGeom prst="rect">
            <a:avLst/>
          </a:prstGeom>
          <a:solidFill>
            <a:srgbClr val="800000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TextBox 90"/>
          <p:cNvSpPr txBox="1"/>
          <p:nvPr/>
        </p:nvSpPr>
        <p:spPr>
          <a:xfrm>
            <a:off x="6788018" y="4875367"/>
            <a:ext cx="766356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(2,1,1)</a:t>
            </a:r>
            <a:endParaRPr lang="en-US" sz="1600" dirty="0">
              <a:solidFill>
                <a:srgbClr val="FF6600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255101" y="3454138"/>
            <a:ext cx="720870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(1,2,-)</a:t>
            </a:r>
            <a:endParaRPr lang="en-US" sz="1600" dirty="0">
              <a:solidFill>
                <a:srgbClr val="FF6600"/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1403648" y="3792692"/>
            <a:ext cx="720870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(1,3,-)</a:t>
            </a:r>
            <a:endParaRPr lang="en-US" sz="1600" dirty="0">
              <a:solidFill>
                <a:srgbClr val="FF6600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2051325" y="3495485"/>
            <a:ext cx="720870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(1,-,</a:t>
            </a:r>
            <a:r>
              <a:rPr lang="en-US" sz="1600" dirty="0">
                <a:solidFill>
                  <a:srgbClr val="FF6600"/>
                </a:solidFill>
              </a:rPr>
              <a:t>3</a:t>
            </a:r>
            <a:r>
              <a:rPr lang="en-US" sz="1600" dirty="0" smtClean="0">
                <a:solidFill>
                  <a:srgbClr val="FF6600"/>
                </a:solidFill>
              </a:rPr>
              <a:t>)</a:t>
            </a:r>
            <a:endParaRPr lang="en-US" sz="1600" dirty="0">
              <a:solidFill>
                <a:srgbClr val="FF6600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3166757" y="3495485"/>
            <a:ext cx="720870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(2,1,-)</a:t>
            </a:r>
            <a:endParaRPr lang="en-US" sz="1600" dirty="0">
              <a:solidFill>
                <a:srgbClr val="FF6600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4082944" y="3495485"/>
            <a:ext cx="720870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(-,1,3)</a:t>
            </a:r>
            <a:endParaRPr lang="en-US" sz="1600" dirty="0">
              <a:solidFill>
                <a:srgbClr val="FF6600"/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4868158" y="4882523"/>
            <a:ext cx="766356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(1,2,1)</a:t>
            </a:r>
            <a:endParaRPr lang="en-US" sz="1600" dirty="0">
              <a:solidFill>
                <a:srgbClr val="FF6600"/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860235" y="4882133"/>
            <a:ext cx="766356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(1,3,1)</a:t>
            </a:r>
            <a:endParaRPr lang="en-US" sz="1600" dirty="0">
              <a:solidFill>
                <a:srgbClr val="FF6600"/>
              </a:solidFill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7921322" y="4034394"/>
            <a:ext cx="6428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(1,4)</a:t>
            </a:r>
            <a:endParaRPr lang="en-US" sz="1600" b="1" dirty="0"/>
          </a:p>
        </p:txBody>
      </p:sp>
      <p:sp>
        <p:nvSpPr>
          <p:cNvPr id="123" name="TextBox 122"/>
          <p:cNvSpPr txBox="1"/>
          <p:nvPr/>
        </p:nvSpPr>
        <p:spPr>
          <a:xfrm>
            <a:off x="7854478" y="4882523"/>
            <a:ext cx="766356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(1,2,1)</a:t>
            </a:r>
            <a:endParaRPr lang="en-US" sz="1600" dirty="0">
              <a:solidFill>
                <a:srgbClr val="FF6600"/>
              </a:solidFill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1529945" y="4204187"/>
            <a:ext cx="6428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(2,1)</a:t>
            </a:r>
            <a:endParaRPr lang="en-US" sz="1600" b="1" dirty="0"/>
          </a:p>
        </p:txBody>
      </p:sp>
      <p:sp>
        <p:nvSpPr>
          <p:cNvPr id="125" name="TextBox 124"/>
          <p:cNvSpPr txBox="1"/>
          <p:nvPr/>
        </p:nvSpPr>
        <p:spPr>
          <a:xfrm>
            <a:off x="2493238" y="4009949"/>
            <a:ext cx="6428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(2,1)</a:t>
            </a:r>
            <a:endParaRPr lang="en-US" sz="1600" b="1" dirty="0"/>
          </a:p>
        </p:txBody>
      </p:sp>
      <p:sp>
        <p:nvSpPr>
          <p:cNvPr id="134" name="TextBox 133"/>
          <p:cNvSpPr txBox="1"/>
          <p:nvPr/>
        </p:nvSpPr>
        <p:spPr>
          <a:xfrm>
            <a:off x="760132" y="4882523"/>
            <a:ext cx="766356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(1,3,1)</a:t>
            </a:r>
            <a:endParaRPr lang="en-US" sz="1600" dirty="0">
              <a:solidFill>
                <a:srgbClr val="FF6600"/>
              </a:solidFill>
            </a:endParaRPr>
          </a:p>
        </p:txBody>
      </p:sp>
      <p:cxnSp>
        <p:nvCxnSpPr>
          <p:cNvPr id="142" name="Straight Connector 141"/>
          <p:cNvCxnSpPr>
            <a:stCxn id="40" idx="3"/>
            <a:endCxn id="143" idx="0"/>
          </p:cNvCxnSpPr>
          <p:nvPr/>
        </p:nvCxnSpPr>
        <p:spPr>
          <a:xfrm>
            <a:off x="2555776" y="4416956"/>
            <a:ext cx="682989" cy="111305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3" name="Rectangle 142"/>
          <p:cNvSpPr/>
          <p:nvPr/>
        </p:nvSpPr>
        <p:spPr>
          <a:xfrm>
            <a:off x="3166757" y="5530008"/>
            <a:ext cx="144016" cy="144016"/>
          </a:xfrm>
          <a:prstGeom prst="rect">
            <a:avLst/>
          </a:prstGeom>
          <a:solidFill>
            <a:srgbClr val="800000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TextBox 147"/>
          <p:cNvSpPr txBox="1"/>
          <p:nvPr/>
        </p:nvSpPr>
        <p:spPr>
          <a:xfrm>
            <a:off x="1784711" y="4875367"/>
            <a:ext cx="766356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(1,1,3)</a:t>
            </a:r>
            <a:endParaRPr lang="en-US" sz="1600" dirty="0">
              <a:solidFill>
                <a:srgbClr val="FF6600"/>
              </a:solidFill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2804639" y="4684626"/>
            <a:ext cx="766356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(1,2,3)</a:t>
            </a:r>
            <a:endParaRPr lang="en-US" sz="1600" dirty="0">
              <a:solidFill>
                <a:srgbClr val="FF6600"/>
              </a:solidFill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2523933" y="5409164"/>
            <a:ext cx="6428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(3,2)</a:t>
            </a:r>
            <a:endParaRPr lang="en-US" sz="1600" b="1" dirty="0"/>
          </a:p>
        </p:txBody>
      </p:sp>
      <p:sp>
        <p:nvSpPr>
          <p:cNvPr id="152" name="TextBox 151"/>
          <p:cNvSpPr txBox="1"/>
          <p:nvPr/>
        </p:nvSpPr>
        <p:spPr>
          <a:xfrm>
            <a:off x="3187430" y="4003316"/>
            <a:ext cx="6428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(3,2)</a:t>
            </a:r>
            <a:endParaRPr lang="en-US" sz="1600" b="1" dirty="0"/>
          </a:p>
        </p:txBody>
      </p:sp>
      <p:sp>
        <p:nvSpPr>
          <p:cNvPr id="153" name="TextBox 152"/>
          <p:cNvSpPr txBox="1"/>
          <p:nvPr/>
        </p:nvSpPr>
        <p:spPr>
          <a:xfrm>
            <a:off x="4434270" y="4009949"/>
            <a:ext cx="6428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(3,2)</a:t>
            </a:r>
            <a:endParaRPr lang="en-US" sz="1600" b="1" dirty="0"/>
          </a:p>
        </p:txBody>
      </p:sp>
      <p:cxnSp>
        <p:nvCxnSpPr>
          <p:cNvPr id="154" name="Straight Connector 153"/>
          <p:cNvCxnSpPr>
            <a:stCxn id="45" idx="2"/>
            <a:endCxn id="155" idx="0"/>
          </p:cNvCxnSpPr>
          <p:nvPr/>
        </p:nvCxnSpPr>
        <p:spPr>
          <a:xfrm flipH="1">
            <a:off x="3815619" y="4472486"/>
            <a:ext cx="14635" cy="1054574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5" name="Rectangle 154"/>
          <p:cNvSpPr/>
          <p:nvPr/>
        </p:nvSpPr>
        <p:spPr>
          <a:xfrm>
            <a:off x="3743611" y="5527060"/>
            <a:ext cx="144016" cy="144016"/>
          </a:xfrm>
          <a:prstGeom prst="rect">
            <a:avLst/>
          </a:prstGeom>
          <a:solidFill>
            <a:srgbClr val="800000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6" name="Straight Connector 155"/>
          <p:cNvCxnSpPr>
            <a:stCxn id="47" idx="2"/>
            <a:endCxn id="157" idx="0"/>
          </p:cNvCxnSpPr>
          <p:nvPr/>
        </p:nvCxnSpPr>
        <p:spPr>
          <a:xfrm>
            <a:off x="4453681" y="4463715"/>
            <a:ext cx="11751" cy="106334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7" name="Rectangle 156"/>
          <p:cNvSpPr/>
          <p:nvPr/>
        </p:nvSpPr>
        <p:spPr>
          <a:xfrm>
            <a:off x="4393424" y="5527060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TextBox 161"/>
          <p:cNvSpPr txBox="1"/>
          <p:nvPr/>
        </p:nvSpPr>
        <p:spPr>
          <a:xfrm>
            <a:off x="3767994" y="4882523"/>
            <a:ext cx="766356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(2,1,2)</a:t>
            </a:r>
            <a:endParaRPr lang="en-US" sz="1600" dirty="0">
              <a:solidFill>
                <a:srgbClr val="FF6600"/>
              </a:solidFill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4381673" y="4543579"/>
            <a:ext cx="766356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(3,1,3)</a:t>
            </a:r>
            <a:endParaRPr lang="en-US" sz="1600" dirty="0">
              <a:solidFill>
                <a:srgbClr val="FF6600"/>
              </a:solidFill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6860026" y="5407165"/>
            <a:ext cx="6428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(3,2)</a:t>
            </a:r>
            <a:endParaRPr lang="en-US" sz="1600" b="1" dirty="0"/>
          </a:p>
        </p:txBody>
      </p:sp>
      <p:sp>
        <p:nvSpPr>
          <p:cNvPr id="165" name="TextBox 164"/>
          <p:cNvSpPr txBox="1"/>
          <p:nvPr/>
        </p:nvSpPr>
        <p:spPr>
          <a:xfrm>
            <a:off x="1499418" y="5407165"/>
            <a:ext cx="6428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(5,2)</a:t>
            </a:r>
            <a:endParaRPr lang="en-US" sz="1600" b="1" dirty="0"/>
          </a:p>
        </p:txBody>
      </p:sp>
      <p:sp>
        <p:nvSpPr>
          <p:cNvPr id="166" name="TextBox 165"/>
          <p:cNvSpPr txBox="1"/>
          <p:nvPr/>
        </p:nvSpPr>
        <p:spPr>
          <a:xfrm>
            <a:off x="4483508" y="5409164"/>
            <a:ext cx="6428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(5,2)</a:t>
            </a:r>
            <a:endParaRPr lang="en-US" sz="1600" b="1" dirty="0"/>
          </a:p>
        </p:txBody>
      </p:sp>
      <p:sp>
        <p:nvSpPr>
          <p:cNvPr id="167" name="TextBox 166"/>
          <p:cNvSpPr txBox="1"/>
          <p:nvPr/>
        </p:nvSpPr>
        <p:spPr>
          <a:xfrm>
            <a:off x="5910376" y="5407165"/>
            <a:ext cx="6428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(5,2)</a:t>
            </a:r>
            <a:endParaRPr lang="en-US" sz="1600" b="1" dirty="0"/>
          </a:p>
        </p:txBody>
      </p:sp>
      <p:graphicFrame>
        <p:nvGraphicFramePr>
          <p:cNvPr id="206" name="Table 20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8913971"/>
              </p:ext>
            </p:extLst>
          </p:nvPr>
        </p:nvGraphicFramePr>
        <p:xfrm>
          <a:off x="7993330" y="516064"/>
          <a:ext cx="730424" cy="3017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30424"/>
              </a:tblGrid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R</a:t>
                      </a:r>
                      <a:r>
                        <a:rPr lang="en-US" sz="1200" dirty="0" smtClean="0"/>
                        <a:t>(x</a:t>
                      </a:r>
                      <a:r>
                        <a:rPr lang="en-US" sz="1200" baseline="-25000" dirty="0" smtClean="0"/>
                        <a:t>1</a:t>
                      </a:r>
                      <a:r>
                        <a:rPr lang="en-US" sz="1200" baseline="0" dirty="0" smtClean="0"/>
                        <a:t>, x</a:t>
                      </a:r>
                      <a:r>
                        <a:rPr lang="en-US" sz="1200" baseline="-25000" dirty="0" smtClean="0"/>
                        <a:t>2</a:t>
                      </a:r>
                      <a:r>
                        <a:rPr lang="en-US" sz="1200" dirty="0" smtClean="0"/>
                        <a:t>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(1,1)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</a:tr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(1,2)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</a:tr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(1,4)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</a:tr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(1,8)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</a:tr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(2,3)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</a:tr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(2,1)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</a:tr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(3,2)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</a:tr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(5,2)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</a:tr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(2,2)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</a:tr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(2,4)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</a:tr>
            </a:tbl>
          </a:graphicData>
        </a:graphic>
      </p:graphicFrame>
      <p:cxnSp>
        <p:nvCxnSpPr>
          <p:cNvPr id="15" name="Straight Arrow Connector 14"/>
          <p:cNvCxnSpPr/>
          <p:nvPr/>
        </p:nvCxnSpPr>
        <p:spPr>
          <a:xfrm>
            <a:off x="543528" y="4543579"/>
            <a:ext cx="0" cy="1477709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tail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>
            <a:off x="3238765" y="5716488"/>
            <a:ext cx="0" cy="304800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tail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>
          <a:xfrm>
            <a:off x="3815619" y="5716488"/>
            <a:ext cx="0" cy="304800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tail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>
            <a:off x="5422273" y="5716488"/>
            <a:ext cx="0" cy="304800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tail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>
            <a:off x="7921322" y="5716488"/>
            <a:ext cx="0" cy="304800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tail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231647" y="6093296"/>
            <a:ext cx="903262" cy="400110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(1,2,-)</a:t>
            </a:r>
            <a:endParaRPr lang="en-US" sz="2000" b="1" dirty="0"/>
          </a:p>
        </p:txBody>
      </p:sp>
      <p:sp>
        <p:nvSpPr>
          <p:cNvPr id="108" name="TextBox 107"/>
          <p:cNvSpPr txBox="1"/>
          <p:nvPr/>
        </p:nvSpPr>
        <p:spPr>
          <a:xfrm>
            <a:off x="2772195" y="6093296"/>
            <a:ext cx="911778" cy="400110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(1,2,3)</a:t>
            </a:r>
            <a:endParaRPr lang="en-US" sz="2000" dirty="0"/>
          </a:p>
        </p:txBody>
      </p:sp>
      <p:sp>
        <p:nvSpPr>
          <p:cNvPr id="109" name="TextBox 108"/>
          <p:cNvSpPr txBox="1"/>
          <p:nvPr/>
        </p:nvSpPr>
        <p:spPr>
          <a:xfrm>
            <a:off x="3541903" y="6093731"/>
            <a:ext cx="968760" cy="400110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(2,1,</a:t>
            </a:r>
            <a:r>
              <a:rPr lang="en-US" sz="2000" b="1" dirty="0"/>
              <a:t>2</a:t>
            </a:r>
            <a:r>
              <a:rPr lang="en-US" sz="2000" b="1" dirty="0" smtClean="0"/>
              <a:t>)</a:t>
            </a:r>
            <a:endParaRPr lang="en-US" sz="2000" b="1" dirty="0"/>
          </a:p>
        </p:txBody>
      </p:sp>
      <p:sp>
        <p:nvSpPr>
          <p:cNvPr id="110" name="TextBox 109"/>
          <p:cNvSpPr txBox="1"/>
          <p:nvPr/>
        </p:nvSpPr>
        <p:spPr>
          <a:xfrm>
            <a:off x="5067531" y="6093296"/>
            <a:ext cx="911778" cy="400110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(1,2,1)</a:t>
            </a:r>
            <a:endParaRPr lang="en-US" sz="2000" dirty="0"/>
          </a:p>
        </p:txBody>
      </p:sp>
      <p:sp>
        <p:nvSpPr>
          <p:cNvPr id="111" name="TextBox 110"/>
          <p:cNvSpPr txBox="1"/>
          <p:nvPr/>
        </p:nvSpPr>
        <p:spPr>
          <a:xfrm>
            <a:off x="7478639" y="6093731"/>
            <a:ext cx="911778" cy="400110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(1,2,1)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70502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cap="small" dirty="0" smtClean="0">
                <a:latin typeface="Cambria"/>
                <a:cs typeface="Cambria"/>
              </a:rPr>
              <a:t>Analysis</a:t>
            </a:r>
            <a:endParaRPr lang="en-US" sz="4000" cap="small" dirty="0">
              <a:latin typeface="Cambria"/>
              <a:cs typeface="Cambria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247912" y="1196752"/>
            <a:ext cx="5556336" cy="18031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1A3BA-0E98-7742-8399-1C634C282F17}" type="slidenum">
              <a:rPr lang="en-US" smtClean="0">
                <a:latin typeface="Cambria"/>
                <a:cs typeface="Cambria"/>
              </a:rPr>
              <a:t>27</a:t>
            </a:fld>
            <a:endParaRPr lang="en-US" dirty="0">
              <a:latin typeface="Cambria"/>
              <a:cs typeface="Cambria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0" y="579362"/>
            <a:ext cx="3434522" cy="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06" name="Table 20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1492077"/>
              </p:ext>
            </p:extLst>
          </p:nvPr>
        </p:nvGraphicFramePr>
        <p:xfrm>
          <a:off x="7993330" y="516064"/>
          <a:ext cx="730424" cy="3017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30424"/>
              </a:tblGrid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R</a:t>
                      </a:r>
                      <a:r>
                        <a:rPr lang="en-US" sz="1200" dirty="0" smtClean="0"/>
                        <a:t>(x</a:t>
                      </a:r>
                      <a:r>
                        <a:rPr lang="en-US" sz="1200" baseline="-25000" dirty="0" smtClean="0"/>
                        <a:t>1</a:t>
                      </a:r>
                      <a:r>
                        <a:rPr lang="en-US" sz="1200" baseline="0" dirty="0" smtClean="0"/>
                        <a:t>, x</a:t>
                      </a:r>
                      <a:r>
                        <a:rPr lang="en-US" sz="1200" baseline="-25000" dirty="0" smtClean="0"/>
                        <a:t>2</a:t>
                      </a:r>
                      <a:r>
                        <a:rPr lang="en-US" sz="1200" dirty="0" smtClean="0"/>
                        <a:t>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(1,1)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</a:tr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(1,2)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</a:tr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(1,4)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</a:tr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(1,8)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</a:tr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(2,3)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</a:tr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(2,1)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</a:tr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(3,2)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</a:tr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(5,2)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</a:tr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(2,2)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</a:tr>
              <a:tr h="2691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(2,4)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</a:tr>
            </a:tbl>
          </a:graphicData>
        </a:graphic>
      </p:graphicFrame>
      <p:sp>
        <p:nvSpPr>
          <p:cNvPr id="95" name="Content Placeholder 6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556992"/>
          </a:xfrm>
        </p:spPr>
        <p:txBody>
          <a:bodyPr>
            <a:normAutofit/>
          </a:bodyPr>
          <a:lstStyle/>
          <a:p>
            <a:r>
              <a:rPr lang="en-US" sz="2400" dirty="0"/>
              <a:t>r</a:t>
            </a:r>
            <a:r>
              <a:rPr lang="en-US" sz="2400" dirty="0" smtClean="0"/>
              <a:t>elations with the same tree are </a:t>
            </a:r>
            <a:r>
              <a:rPr lang="en-US" sz="2400" i="1" dirty="0" smtClean="0"/>
              <a:t>H</a:t>
            </a:r>
            <a:r>
              <a:rPr lang="en-US" sz="2400" dirty="0" smtClean="0"/>
              <a:t>-equivalent</a:t>
            </a:r>
          </a:p>
          <a:p>
            <a:r>
              <a:rPr lang="en-US" sz="2400" dirty="0" smtClean="0"/>
              <a:t>tuples that do not expand a node can be removed</a:t>
            </a:r>
          </a:p>
          <a:p>
            <a:r>
              <a:rPr lang="en-US" sz="2400" dirty="0"/>
              <a:t>t</a:t>
            </a:r>
            <a:r>
              <a:rPr lang="en-US" sz="2400" dirty="0" smtClean="0"/>
              <a:t>he tree has only f(</a:t>
            </a:r>
            <a:r>
              <a:rPr lang="en-US" sz="2400" i="1" dirty="0" smtClean="0"/>
              <a:t>H</a:t>
            </a:r>
            <a:r>
              <a:rPr lang="en-US" sz="2400" dirty="0" smtClean="0"/>
              <a:t>) nodes</a:t>
            </a:r>
          </a:p>
          <a:p>
            <a:endParaRPr lang="en-US" sz="2400" dirty="0"/>
          </a:p>
          <a:p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>
                <a:solidFill>
                  <a:srgbClr val="AA0311"/>
                </a:solidFill>
              </a:rPr>
              <a:t>E</a:t>
            </a:r>
            <a:r>
              <a:rPr lang="en-US" sz="2400" baseline="-25000" dirty="0" smtClean="0">
                <a:solidFill>
                  <a:srgbClr val="AA0311"/>
                </a:solidFill>
              </a:rPr>
              <a:t>H</a:t>
            </a:r>
            <a:r>
              <a:rPr lang="en-US" sz="2400" dirty="0" smtClean="0">
                <a:solidFill>
                  <a:srgbClr val="AA0311"/>
                </a:solidFill>
              </a:rPr>
              <a:t>(R) </a:t>
            </a:r>
            <a:r>
              <a:rPr lang="en-US" sz="2400" dirty="0" smtClean="0"/>
              <a:t>= constant-size relation that is </a:t>
            </a:r>
            <a:r>
              <a:rPr lang="en-US" sz="2400" i="1" dirty="0" smtClean="0"/>
              <a:t>H</a:t>
            </a:r>
            <a:r>
              <a:rPr lang="en-US" sz="2400" dirty="0" smtClean="0"/>
              <a:t>-equivalent to R</a:t>
            </a:r>
            <a:endParaRPr lang="en-US" sz="2400" dirty="0"/>
          </a:p>
        </p:txBody>
      </p:sp>
      <p:pic>
        <p:nvPicPr>
          <p:cNvPr id="3" name="Picture 2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2874980"/>
            <a:ext cx="2910216" cy="894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2507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cap="small" dirty="0" smtClean="0">
                <a:cs typeface="Cambria"/>
              </a:rPr>
              <a:t>Outline</a:t>
            </a:r>
            <a:endParaRPr lang="en-US" cap="small" dirty="0">
              <a:latin typeface="Cambria"/>
              <a:cs typeface="Cambria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247912" y="1214784"/>
            <a:ext cx="3756136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1A3BA-0E98-7742-8399-1C634C282F17}" type="slidenum">
              <a:rPr lang="en-US" smtClean="0">
                <a:latin typeface="Cambria"/>
                <a:cs typeface="Cambria"/>
              </a:rPr>
              <a:t>28</a:t>
            </a:fld>
            <a:endParaRPr lang="en-US">
              <a:latin typeface="Cambria"/>
              <a:cs typeface="Cambria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0" y="579362"/>
            <a:ext cx="3434522" cy="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Content Placeholder 2"/>
          <p:cNvSpPr>
            <a:spLocks noGrp="1"/>
          </p:cNvSpPr>
          <p:nvPr>
            <p:ph idx="1"/>
          </p:nvPr>
        </p:nvSpPr>
        <p:spPr>
          <a:xfrm>
            <a:off x="457200" y="1678610"/>
            <a:ext cx="8229600" cy="391063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 smtClean="0">
              <a:latin typeface="Cambria"/>
              <a:cs typeface="Cambria"/>
            </a:endParaRPr>
          </a:p>
          <a:p>
            <a:pPr marL="0" indent="0">
              <a:buNone/>
            </a:pPr>
            <a:r>
              <a:rPr lang="en-US" sz="2800" dirty="0" smtClean="0">
                <a:latin typeface="Cambria"/>
                <a:cs typeface="Cambria"/>
              </a:rPr>
              <a:t>Color Coding</a:t>
            </a:r>
          </a:p>
          <a:p>
            <a:endParaRPr lang="en-US" sz="2800" dirty="0" smtClean="0">
              <a:latin typeface="Cambria"/>
              <a:cs typeface="Cambria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000000"/>
                </a:solidFill>
                <a:latin typeface="Cambria"/>
                <a:cs typeface="Cambria"/>
              </a:rPr>
              <a:t>The Main Technique</a:t>
            </a:r>
          </a:p>
          <a:p>
            <a:endParaRPr lang="en-US" sz="2800" dirty="0">
              <a:solidFill>
                <a:srgbClr val="000000"/>
              </a:solidFill>
              <a:latin typeface="Cambria"/>
              <a:cs typeface="Cambria"/>
            </a:endParaRPr>
          </a:p>
          <a:p>
            <a:pPr marL="0" indent="0">
              <a:buNone/>
            </a:pPr>
            <a:r>
              <a:rPr lang="en-US" sz="2800" dirty="0" smtClean="0">
                <a:latin typeface="Cambria"/>
                <a:cs typeface="Cambria"/>
              </a:rPr>
              <a:t>Query Plans for Inequalities</a:t>
            </a:r>
          </a:p>
          <a:p>
            <a:pPr marL="0" indent="0">
              <a:buNone/>
            </a:pPr>
            <a:endParaRPr lang="en-US" sz="2800" dirty="0" smtClean="0">
              <a:latin typeface="Cambria"/>
              <a:cs typeface="Cambria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57200" y="4221088"/>
            <a:ext cx="4402832" cy="583438"/>
          </a:xfrm>
          <a:prstGeom prst="roundRect">
            <a:avLst/>
          </a:prstGeom>
          <a:noFill/>
          <a:ln w="28575" cmpd="sng">
            <a:solidFill>
              <a:srgbClr val="3366FF"/>
            </a:solidFill>
            <a:prstDash val="lg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754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cap="small" dirty="0" smtClean="0">
                <a:latin typeface="Cambria"/>
                <a:cs typeface="Cambria"/>
              </a:rPr>
              <a:t>The </a:t>
            </a:r>
            <a:r>
              <a:rPr lang="en-US" sz="4000" i="1" cap="small" dirty="0" smtClean="0">
                <a:latin typeface="Cambria"/>
                <a:cs typeface="Cambria"/>
              </a:rPr>
              <a:t>H</a:t>
            </a:r>
            <a:r>
              <a:rPr lang="en-US" sz="4000" cap="small" dirty="0" smtClean="0">
                <a:latin typeface="Cambria"/>
                <a:cs typeface="Cambria"/>
              </a:rPr>
              <a:t>-Projection</a:t>
            </a:r>
            <a:endParaRPr lang="en-US" sz="4000" cap="small" dirty="0">
              <a:latin typeface="Cambria"/>
              <a:cs typeface="Cambria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247912" y="1196752"/>
            <a:ext cx="5556336" cy="18031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1A3BA-0E98-7742-8399-1C634C282F17}" type="slidenum">
              <a:rPr lang="en-US" smtClean="0">
                <a:latin typeface="Cambria"/>
                <a:cs typeface="Cambria"/>
              </a:rPr>
              <a:t>29</a:t>
            </a:fld>
            <a:endParaRPr lang="en-US" dirty="0">
              <a:latin typeface="Cambria"/>
              <a:cs typeface="Cambria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0" y="579362"/>
            <a:ext cx="3434522" cy="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5" name="Content Placeholder 6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890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Let </a:t>
            </a:r>
            <a:r>
              <a:rPr lang="en-US" sz="2400" dirty="0" smtClean="0">
                <a:latin typeface="Consolas"/>
                <a:cs typeface="Consolas"/>
              </a:rPr>
              <a:t>R(A</a:t>
            </a:r>
            <a:r>
              <a:rPr lang="en-US" sz="2400" baseline="-25000" dirty="0" smtClean="0">
                <a:latin typeface="Consolas"/>
                <a:cs typeface="Consolas"/>
              </a:rPr>
              <a:t>1</a:t>
            </a:r>
            <a:r>
              <a:rPr lang="en-US" sz="2400" dirty="0" smtClean="0">
                <a:latin typeface="Consolas"/>
                <a:cs typeface="Consolas"/>
              </a:rPr>
              <a:t>, …, A</a:t>
            </a:r>
            <a:r>
              <a:rPr lang="en-US" sz="2400" baseline="-25000" dirty="0" smtClean="0">
                <a:latin typeface="Consolas"/>
                <a:cs typeface="Consolas"/>
              </a:rPr>
              <a:t>m</a:t>
            </a:r>
            <a:r>
              <a:rPr lang="en-US" sz="2400" dirty="0" smtClean="0">
                <a:latin typeface="Consolas"/>
                <a:cs typeface="Consolas"/>
              </a:rPr>
              <a:t>) </a:t>
            </a:r>
          </a:p>
          <a:p>
            <a:r>
              <a:rPr lang="en-US" sz="2400" dirty="0" smtClean="0"/>
              <a:t>X </a:t>
            </a:r>
            <a:r>
              <a:rPr lang="en-US" sz="2400" dirty="0" smtClean="0">
                <a:solidFill>
                  <a:srgbClr val="AA0311"/>
                </a:solidFill>
              </a:rPr>
              <a:t>subset</a:t>
            </a:r>
            <a:r>
              <a:rPr lang="en-US" sz="2400" dirty="0" smtClean="0"/>
              <a:t> of </a:t>
            </a:r>
            <a:r>
              <a:rPr lang="en-US" sz="2400" dirty="0" smtClean="0">
                <a:latin typeface="Consolas"/>
                <a:cs typeface="Consolas"/>
              </a:rPr>
              <a:t>A = {A</a:t>
            </a:r>
            <a:r>
              <a:rPr lang="en-US" sz="2400" baseline="-25000" dirty="0" smtClean="0">
                <a:latin typeface="Consolas"/>
                <a:cs typeface="Consolas"/>
              </a:rPr>
              <a:t>1</a:t>
            </a:r>
            <a:r>
              <a:rPr lang="en-US" sz="2400" dirty="0" smtClean="0">
                <a:latin typeface="Consolas"/>
                <a:cs typeface="Consolas"/>
              </a:rPr>
              <a:t>,…,A</a:t>
            </a:r>
            <a:r>
              <a:rPr lang="en-US" sz="2400" baseline="-25000" dirty="0" smtClean="0">
                <a:latin typeface="Consolas"/>
                <a:cs typeface="Consolas"/>
              </a:rPr>
              <a:t>m</a:t>
            </a:r>
            <a:r>
              <a:rPr lang="en-US" sz="2400" dirty="0" smtClean="0">
                <a:latin typeface="Consolas"/>
                <a:cs typeface="Consolas"/>
              </a:rPr>
              <a:t>}</a:t>
            </a:r>
          </a:p>
          <a:p>
            <a:r>
              <a:rPr lang="en-US" sz="2400" i="1" dirty="0" smtClean="0"/>
              <a:t>H</a:t>
            </a:r>
            <a:r>
              <a:rPr lang="en-US" sz="2400" dirty="0" smtClean="0"/>
              <a:t> a bipartite graph with sets A \ X and some set B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/>
              <a:t>t</a:t>
            </a:r>
            <a:r>
              <a:rPr lang="en-US" sz="2400" dirty="0" smtClean="0"/>
              <a:t>he size of the </a:t>
            </a:r>
            <a:r>
              <a:rPr lang="en-US" sz="2400" i="1" dirty="0" smtClean="0"/>
              <a:t>H</a:t>
            </a:r>
            <a:r>
              <a:rPr lang="en-US" sz="2400" dirty="0" smtClean="0"/>
              <a:t>-projection is at most f(</a:t>
            </a:r>
            <a:r>
              <a:rPr lang="en-US" sz="2400" i="1" dirty="0" smtClean="0"/>
              <a:t>H</a:t>
            </a:r>
            <a:r>
              <a:rPr lang="en-US" sz="2400" dirty="0" smtClean="0"/>
              <a:t>) times the projection</a:t>
            </a:r>
          </a:p>
        </p:txBody>
      </p:sp>
      <p:pic>
        <p:nvPicPr>
          <p:cNvPr id="3" name="Picture 2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5516" y="3344771"/>
            <a:ext cx="4577684" cy="770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59957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cap="small" dirty="0" smtClean="0">
                <a:latin typeface="Cambria"/>
                <a:cs typeface="Cambria"/>
              </a:rPr>
              <a:t>Example: Path Query</a:t>
            </a:r>
            <a:endParaRPr lang="en-US" sz="4000" cap="small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8611"/>
            <a:ext cx="8229600" cy="21104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AA0311"/>
                </a:solidFill>
                <a:latin typeface="Cambria"/>
                <a:cs typeface="Cambria"/>
              </a:rPr>
              <a:t>Path query </a:t>
            </a:r>
            <a:r>
              <a:rPr lang="en-US" sz="2400" dirty="0" smtClean="0">
                <a:latin typeface="Cambria"/>
                <a:cs typeface="Cambria"/>
              </a:rPr>
              <a:t>(of length k)</a:t>
            </a:r>
          </a:p>
          <a:p>
            <a:pPr marL="0" indent="0">
              <a:buNone/>
            </a:pPr>
            <a:r>
              <a:rPr lang="en-US" sz="2400" b="1" dirty="0" smtClean="0">
                <a:latin typeface="Consolas"/>
                <a:cs typeface="Consolas"/>
              </a:rPr>
              <a:t>	</a:t>
            </a:r>
            <a:r>
              <a:rPr lang="en-US" sz="2400" b="1" dirty="0" err="1" smtClean="0">
                <a:latin typeface="Consolas"/>
                <a:cs typeface="Consolas"/>
              </a:rPr>
              <a:t>P</a:t>
            </a:r>
            <a:r>
              <a:rPr lang="en-US" sz="2400" b="1" baseline="30000" dirty="0" err="1" smtClean="0">
                <a:latin typeface="Consolas"/>
                <a:cs typeface="Consolas"/>
              </a:rPr>
              <a:t>k</a:t>
            </a:r>
            <a:r>
              <a:rPr lang="en-US" sz="2400" dirty="0" smtClean="0">
                <a:latin typeface="Consolas"/>
                <a:cs typeface="Consolas"/>
              </a:rPr>
              <a:t> </a:t>
            </a:r>
            <a:r>
              <a:rPr lang="en-US" sz="2400" dirty="0">
                <a:latin typeface="Consolas"/>
                <a:cs typeface="Consolas"/>
              </a:rPr>
              <a:t>= R</a:t>
            </a:r>
            <a:r>
              <a:rPr lang="en-US" sz="2400" baseline="-25000" dirty="0">
                <a:latin typeface="Consolas"/>
                <a:cs typeface="Consolas"/>
              </a:rPr>
              <a:t>1</a:t>
            </a:r>
            <a:r>
              <a:rPr lang="en-US" sz="2400" dirty="0">
                <a:latin typeface="Consolas"/>
                <a:cs typeface="Consolas"/>
              </a:rPr>
              <a:t>(x</a:t>
            </a:r>
            <a:r>
              <a:rPr lang="en-US" sz="2400" baseline="-25000" dirty="0">
                <a:latin typeface="Consolas"/>
                <a:cs typeface="Consolas"/>
              </a:rPr>
              <a:t>1</a:t>
            </a:r>
            <a:r>
              <a:rPr lang="en-US" sz="2400" dirty="0">
                <a:latin typeface="Consolas"/>
                <a:cs typeface="Consolas"/>
              </a:rPr>
              <a:t>,x</a:t>
            </a:r>
            <a:r>
              <a:rPr lang="en-US" sz="2400" baseline="-25000" dirty="0">
                <a:latin typeface="Consolas"/>
                <a:cs typeface="Consolas"/>
              </a:rPr>
              <a:t>2</a:t>
            </a:r>
            <a:r>
              <a:rPr lang="en-US" sz="2400" dirty="0">
                <a:latin typeface="Consolas"/>
                <a:cs typeface="Consolas"/>
              </a:rPr>
              <a:t>),R</a:t>
            </a:r>
            <a:r>
              <a:rPr lang="en-US" sz="2400" baseline="-25000" dirty="0">
                <a:latin typeface="Consolas"/>
                <a:cs typeface="Consolas"/>
              </a:rPr>
              <a:t>2</a:t>
            </a:r>
            <a:r>
              <a:rPr lang="en-US" sz="2400" dirty="0">
                <a:latin typeface="Consolas"/>
                <a:cs typeface="Consolas"/>
              </a:rPr>
              <a:t>(x</a:t>
            </a:r>
            <a:r>
              <a:rPr lang="en-US" sz="2400" baseline="-25000" dirty="0">
                <a:latin typeface="Consolas"/>
                <a:cs typeface="Consolas"/>
              </a:rPr>
              <a:t>2</a:t>
            </a:r>
            <a:r>
              <a:rPr lang="en-US" sz="2400" dirty="0">
                <a:latin typeface="Consolas"/>
                <a:cs typeface="Consolas"/>
              </a:rPr>
              <a:t>,x</a:t>
            </a:r>
            <a:r>
              <a:rPr lang="en-US" sz="2400" baseline="-25000" dirty="0">
                <a:latin typeface="Consolas"/>
                <a:cs typeface="Consolas"/>
              </a:rPr>
              <a:t>3</a:t>
            </a:r>
            <a:r>
              <a:rPr lang="en-US" sz="2400" dirty="0">
                <a:latin typeface="Consolas"/>
                <a:cs typeface="Consolas"/>
              </a:rPr>
              <a:t>),…,</a:t>
            </a:r>
            <a:r>
              <a:rPr lang="en-US" sz="2400" dirty="0" err="1">
                <a:latin typeface="Consolas"/>
                <a:cs typeface="Consolas"/>
              </a:rPr>
              <a:t>R</a:t>
            </a:r>
            <a:r>
              <a:rPr lang="en-US" sz="2400" baseline="-25000" dirty="0" err="1">
                <a:latin typeface="Consolas"/>
                <a:cs typeface="Consolas"/>
              </a:rPr>
              <a:t>k</a:t>
            </a:r>
            <a:r>
              <a:rPr lang="en-US" sz="2400" dirty="0">
                <a:latin typeface="Consolas"/>
                <a:cs typeface="Consolas"/>
              </a:rPr>
              <a:t>(x</a:t>
            </a:r>
            <a:r>
              <a:rPr lang="en-US" sz="2400" baseline="-25000" dirty="0">
                <a:latin typeface="Consolas"/>
                <a:cs typeface="Consolas"/>
              </a:rPr>
              <a:t>k</a:t>
            </a:r>
            <a:r>
              <a:rPr lang="en-US" sz="2400" dirty="0">
                <a:latin typeface="Consolas"/>
                <a:cs typeface="Consolas"/>
              </a:rPr>
              <a:t>,x</a:t>
            </a:r>
            <a:r>
              <a:rPr lang="en-US" sz="2400" baseline="-25000" dirty="0">
                <a:latin typeface="Consolas"/>
                <a:cs typeface="Consolas"/>
              </a:rPr>
              <a:t>k+1</a:t>
            </a:r>
            <a:r>
              <a:rPr lang="en-US" sz="2400" dirty="0">
                <a:latin typeface="Consolas"/>
                <a:cs typeface="Consolas"/>
              </a:rPr>
              <a:t>) </a:t>
            </a:r>
            <a:endParaRPr lang="en-US" sz="2400" dirty="0" smtClean="0">
              <a:cs typeface="Consolas"/>
            </a:endParaRPr>
          </a:p>
          <a:p>
            <a:r>
              <a:rPr lang="en-US" sz="2400" dirty="0">
                <a:cs typeface="Consolas"/>
              </a:rPr>
              <a:t>a</a:t>
            </a:r>
            <a:r>
              <a:rPr lang="en-US" sz="2400" dirty="0" smtClean="0">
                <a:cs typeface="Consolas"/>
              </a:rPr>
              <a:t>cyclic query</a:t>
            </a:r>
          </a:p>
          <a:p>
            <a:r>
              <a:rPr lang="en-US" sz="2400" dirty="0">
                <a:cs typeface="Consolas"/>
              </a:rPr>
              <a:t>p</a:t>
            </a:r>
            <a:r>
              <a:rPr lang="en-US" sz="2400" dirty="0" smtClean="0">
                <a:cs typeface="Consolas"/>
              </a:rPr>
              <a:t>olynomial combined complexity</a:t>
            </a:r>
            <a:endParaRPr lang="en-US" sz="2000" dirty="0" smtClean="0">
              <a:cs typeface="Consolas"/>
            </a:endParaRPr>
          </a:p>
          <a:p>
            <a:endParaRPr lang="en-US" sz="2400" dirty="0">
              <a:latin typeface="Cambria"/>
              <a:cs typeface="Cambria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247912" y="1196752"/>
            <a:ext cx="4404208" cy="1803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1A3BA-0E98-7742-8399-1C634C282F17}" type="slidenum">
              <a:rPr lang="en-US" smtClean="0">
                <a:latin typeface="Cambria"/>
                <a:cs typeface="Cambria"/>
              </a:rPr>
              <a:t>3</a:t>
            </a:fld>
            <a:endParaRPr lang="en-US">
              <a:latin typeface="Cambria"/>
              <a:cs typeface="Cambria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0" y="579362"/>
            <a:ext cx="3434522" cy="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2164081" y="4464733"/>
            <a:ext cx="144016" cy="144016"/>
          </a:xfrm>
          <a:prstGeom prst="ellipse">
            <a:avLst/>
          </a:prstGeom>
          <a:solidFill>
            <a:srgbClr val="FF6600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689543" y="4464733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833559" y="4536741"/>
            <a:ext cx="325842" cy="0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311801" y="4536741"/>
            <a:ext cx="325842" cy="0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2652023" y="4473117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2796039" y="4536741"/>
            <a:ext cx="325842" cy="0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3121881" y="4464733"/>
            <a:ext cx="144016" cy="144016"/>
          </a:xfrm>
          <a:prstGeom prst="ellipse">
            <a:avLst/>
          </a:prstGeom>
          <a:solidFill>
            <a:srgbClr val="FF6600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3265897" y="4536741"/>
            <a:ext cx="325842" cy="0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3595202" y="4464733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4076122" y="4473117"/>
            <a:ext cx="144016" cy="144016"/>
          </a:xfrm>
          <a:prstGeom prst="ellipse">
            <a:avLst/>
          </a:prstGeom>
          <a:solidFill>
            <a:srgbClr val="FF6600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6" name="Straight Connector 35"/>
          <p:cNvCxnSpPr/>
          <p:nvPr/>
        </p:nvCxnSpPr>
        <p:spPr>
          <a:xfrm>
            <a:off x="3750280" y="4536741"/>
            <a:ext cx="325842" cy="0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6334390" y="4464733"/>
            <a:ext cx="144016" cy="144016"/>
          </a:xfrm>
          <a:prstGeom prst="ellipse">
            <a:avLst/>
          </a:prstGeom>
          <a:solidFill>
            <a:srgbClr val="FF6600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/>
          <p:cNvCxnSpPr/>
          <p:nvPr/>
        </p:nvCxnSpPr>
        <p:spPr>
          <a:xfrm>
            <a:off x="6478406" y="4536741"/>
            <a:ext cx="325842" cy="0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6804248" y="4459964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/>
          <p:cNvCxnSpPr/>
          <p:nvPr/>
        </p:nvCxnSpPr>
        <p:spPr>
          <a:xfrm>
            <a:off x="6008548" y="4543312"/>
            <a:ext cx="325842" cy="0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5864532" y="4473117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1602887" y="4692604"/>
            <a:ext cx="396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nsolas"/>
                <a:cs typeface="Consolas"/>
              </a:rPr>
              <a:t>x</a:t>
            </a:r>
            <a:r>
              <a:rPr lang="en-US" baseline="-25000" dirty="0" smtClean="0">
                <a:latin typeface="Consolas"/>
                <a:cs typeface="Consolas"/>
              </a:rPr>
              <a:t>1</a:t>
            </a:r>
            <a:endParaRPr lang="en-US" dirty="0">
              <a:latin typeface="Consolas"/>
              <a:cs typeface="Consolas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584243" y="4692604"/>
            <a:ext cx="396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nsolas"/>
                <a:cs typeface="Consolas"/>
              </a:rPr>
              <a:t>x</a:t>
            </a:r>
            <a:r>
              <a:rPr lang="en-US" baseline="-25000" dirty="0">
                <a:latin typeface="Consolas"/>
                <a:cs typeface="Consolas"/>
              </a:rPr>
              <a:t>2</a:t>
            </a:r>
            <a:endParaRPr lang="en-US" dirty="0">
              <a:latin typeface="Consolas"/>
              <a:cs typeface="Consolas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537290" y="4692604"/>
            <a:ext cx="396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nsolas"/>
                <a:cs typeface="Consolas"/>
              </a:rPr>
              <a:t>x</a:t>
            </a:r>
            <a:r>
              <a:rPr lang="en-US" baseline="-25000" dirty="0">
                <a:latin typeface="Consolas"/>
                <a:cs typeface="Consolas"/>
              </a:rPr>
              <a:t>3</a:t>
            </a:r>
            <a:endParaRPr lang="en-US" dirty="0">
              <a:latin typeface="Consolas"/>
              <a:cs typeface="Consolas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751307" y="4320718"/>
            <a:ext cx="4283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. . .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5810454" y="4692604"/>
            <a:ext cx="396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nsolas"/>
                <a:cs typeface="Consolas"/>
              </a:rPr>
              <a:t>x</a:t>
            </a:r>
            <a:r>
              <a:rPr lang="en-US" baseline="-25000" dirty="0" err="1">
                <a:latin typeface="Consolas"/>
                <a:cs typeface="Consolas"/>
              </a:rPr>
              <a:t>k</a:t>
            </a:r>
            <a:endParaRPr lang="en-US" dirty="0">
              <a:latin typeface="Consolas"/>
              <a:cs typeface="Consolas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778635" y="4692604"/>
            <a:ext cx="565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nsolas"/>
                <a:cs typeface="Consolas"/>
              </a:rPr>
              <a:t>x</a:t>
            </a:r>
            <a:r>
              <a:rPr lang="en-US" baseline="-25000" dirty="0" smtClean="0">
                <a:latin typeface="Consolas"/>
                <a:cs typeface="Consolas"/>
              </a:rPr>
              <a:t>k+1</a:t>
            </a:r>
            <a:endParaRPr lang="en-US" dirty="0">
              <a:latin typeface="Consolas"/>
              <a:cs typeface="Consolas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098074" y="3951386"/>
            <a:ext cx="396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nsolas"/>
                <a:cs typeface="Consolas"/>
              </a:rPr>
              <a:t>R</a:t>
            </a:r>
            <a:r>
              <a:rPr lang="en-US" baseline="-25000" dirty="0" smtClean="0">
                <a:latin typeface="Consolas"/>
                <a:cs typeface="Consolas"/>
              </a:rPr>
              <a:t>1</a:t>
            </a:r>
            <a:endParaRPr lang="en-US" dirty="0">
              <a:latin typeface="Consolas"/>
              <a:cs typeface="Consolas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923787" y="3951386"/>
            <a:ext cx="396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nsolas"/>
                <a:cs typeface="Consolas"/>
              </a:rPr>
              <a:t>R</a:t>
            </a:r>
            <a:r>
              <a:rPr lang="en-US" baseline="-25000" dirty="0">
                <a:latin typeface="Consolas"/>
                <a:cs typeface="Consolas"/>
              </a:rPr>
              <a:t>2</a:t>
            </a:r>
            <a:endParaRPr lang="en-US" dirty="0">
              <a:latin typeface="Consolas"/>
              <a:cs typeface="Consolas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954962" y="3951386"/>
            <a:ext cx="396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nsolas"/>
                <a:cs typeface="Consolas"/>
              </a:rPr>
              <a:t>R</a:t>
            </a:r>
            <a:r>
              <a:rPr lang="en-US" baseline="-25000" dirty="0">
                <a:latin typeface="Consolas"/>
                <a:cs typeface="Consolas"/>
              </a:rPr>
              <a:t>3</a:t>
            </a:r>
            <a:endParaRPr lang="en-US" dirty="0">
              <a:latin typeface="Consolas"/>
              <a:cs typeface="Consolas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206641" y="3951386"/>
            <a:ext cx="396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nsolas"/>
                <a:cs typeface="Consolas"/>
              </a:rPr>
              <a:t>R</a:t>
            </a:r>
            <a:r>
              <a:rPr lang="en-US" baseline="-25000" dirty="0" err="1">
                <a:latin typeface="Consolas"/>
                <a:cs typeface="Consolas"/>
              </a:rPr>
              <a:t>k</a:t>
            </a:r>
            <a:endParaRPr lang="en-US" dirty="0">
              <a:latin typeface="Consolas"/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3667036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cap="small" dirty="0" smtClean="0">
                <a:latin typeface="Cambria"/>
                <a:cs typeface="Cambria"/>
              </a:rPr>
              <a:t>SPJ Plans</a:t>
            </a:r>
            <a:endParaRPr lang="en-US" sz="4000" cap="small" dirty="0">
              <a:latin typeface="Cambria"/>
              <a:cs typeface="Cambria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247912" y="1196752"/>
            <a:ext cx="5556336" cy="18031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1A3BA-0E98-7742-8399-1C634C282F17}" type="slidenum">
              <a:rPr lang="en-US" smtClean="0">
                <a:latin typeface="Cambria"/>
                <a:cs typeface="Cambria"/>
              </a:rPr>
              <a:t>30</a:t>
            </a:fld>
            <a:endParaRPr lang="en-US" dirty="0">
              <a:latin typeface="Cambria"/>
              <a:cs typeface="Cambria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0" y="579362"/>
            <a:ext cx="3434522" cy="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5" name="Content Placeholder 6"/>
          <p:cNvSpPr>
            <a:spLocks noGrp="1"/>
          </p:cNvSpPr>
          <p:nvPr>
            <p:ph idx="1"/>
          </p:nvPr>
        </p:nvSpPr>
        <p:spPr>
          <a:xfrm>
            <a:off x="457200" y="2947178"/>
            <a:ext cx="5122912" cy="10367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latin typeface="Consolas"/>
                <a:cs typeface="Consolas"/>
              </a:rPr>
              <a:t>q</a:t>
            </a:r>
            <a:r>
              <a:rPr lang="en-US" sz="2400" dirty="0" smtClean="0">
                <a:latin typeface="Consolas"/>
                <a:cs typeface="Consolas"/>
              </a:rPr>
              <a:t>(w)=</a:t>
            </a:r>
            <a:r>
              <a:rPr lang="en-US" sz="2400" b="1" dirty="0" smtClean="0">
                <a:latin typeface="Consolas"/>
                <a:cs typeface="Consolas"/>
              </a:rPr>
              <a:t>R</a:t>
            </a:r>
            <a:r>
              <a:rPr lang="en-US" sz="2400" dirty="0" smtClean="0">
                <a:latin typeface="Consolas"/>
                <a:cs typeface="Consolas"/>
              </a:rPr>
              <a:t>(</a:t>
            </a:r>
            <a:r>
              <a:rPr lang="en-US" sz="2400" dirty="0" err="1" smtClean="0">
                <a:latin typeface="Consolas"/>
                <a:cs typeface="Consolas"/>
              </a:rPr>
              <a:t>x,y,’a</a:t>
            </a:r>
            <a:r>
              <a:rPr lang="en-US" sz="2400" dirty="0" smtClean="0">
                <a:latin typeface="Consolas"/>
                <a:cs typeface="Consolas"/>
              </a:rPr>
              <a:t>’),</a:t>
            </a:r>
            <a:r>
              <a:rPr lang="en-US" sz="2400" b="1" dirty="0" smtClean="0">
                <a:latin typeface="Consolas"/>
                <a:cs typeface="Consolas"/>
              </a:rPr>
              <a:t>S</a:t>
            </a:r>
            <a:r>
              <a:rPr lang="en-US" sz="2400" dirty="0" smtClean="0">
                <a:latin typeface="Consolas"/>
                <a:cs typeface="Consolas"/>
              </a:rPr>
              <a:t>(</a:t>
            </a:r>
            <a:r>
              <a:rPr lang="en-US" sz="2400" dirty="0" err="1" smtClean="0">
                <a:latin typeface="Consolas"/>
                <a:cs typeface="Consolas"/>
              </a:rPr>
              <a:t>y,z</a:t>
            </a:r>
            <a:r>
              <a:rPr lang="en-US" sz="2400" dirty="0" smtClean="0">
                <a:latin typeface="Consolas"/>
                <a:cs typeface="Consolas"/>
              </a:rPr>
              <a:t>),</a:t>
            </a:r>
            <a:r>
              <a:rPr lang="en-US" sz="2400" b="1" dirty="0" smtClean="0">
                <a:latin typeface="Consolas"/>
                <a:cs typeface="Consolas"/>
              </a:rPr>
              <a:t>T</a:t>
            </a:r>
            <a:r>
              <a:rPr lang="en-US" sz="2400" dirty="0" smtClean="0">
                <a:latin typeface="Consolas"/>
                <a:cs typeface="Consolas"/>
              </a:rPr>
              <a:t>(</a:t>
            </a:r>
            <a:r>
              <a:rPr lang="en-US" sz="2400" dirty="0" err="1" smtClean="0">
                <a:latin typeface="Consolas"/>
                <a:cs typeface="Consolas"/>
              </a:rPr>
              <a:t>z,w</a:t>
            </a:r>
            <a:r>
              <a:rPr lang="en-US" sz="2400" dirty="0" smtClean="0">
                <a:latin typeface="Consolas"/>
                <a:cs typeface="Consolas"/>
              </a:rPr>
              <a:t>) </a:t>
            </a:r>
          </a:p>
          <a:p>
            <a:pPr marL="0" indent="0">
              <a:buNone/>
            </a:pPr>
            <a:r>
              <a:rPr lang="en-US" sz="2400" dirty="0">
                <a:latin typeface="Consolas"/>
                <a:cs typeface="Consolas"/>
              </a:rPr>
              <a:t> </a:t>
            </a:r>
            <a:r>
              <a:rPr lang="en-US" sz="2400" dirty="0" smtClean="0">
                <a:latin typeface="Consolas"/>
                <a:cs typeface="Consolas"/>
              </a:rPr>
              <a:t>  I={</a:t>
            </a:r>
            <a:r>
              <a:rPr lang="en-US" sz="2400" dirty="0" err="1" smtClean="0">
                <a:latin typeface="Consolas"/>
                <a:cs typeface="Consolas"/>
              </a:rPr>
              <a:t>x≠z</a:t>
            </a:r>
            <a:r>
              <a:rPr lang="en-US" sz="2400" dirty="0" smtClean="0">
                <a:latin typeface="Consolas"/>
                <a:cs typeface="Consolas"/>
              </a:rPr>
              <a:t>, </a:t>
            </a:r>
            <a:r>
              <a:rPr lang="en-US" sz="2400" dirty="0" err="1" smtClean="0">
                <a:latin typeface="Consolas"/>
                <a:cs typeface="Consolas"/>
              </a:rPr>
              <a:t>y≠w</a:t>
            </a:r>
            <a:r>
              <a:rPr lang="en-US" sz="2400" dirty="0" smtClean="0">
                <a:latin typeface="Consolas"/>
                <a:cs typeface="Consolas"/>
              </a:rPr>
              <a:t>, </a:t>
            </a:r>
            <a:r>
              <a:rPr lang="en-US" sz="2400" dirty="0" err="1" smtClean="0">
                <a:latin typeface="Consolas"/>
                <a:cs typeface="Consolas"/>
              </a:rPr>
              <a:t>x≠w</a:t>
            </a:r>
            <a:r>
              <a:rPr lang="en-US" sz="2400" dirty="0" smtClean="0">
                <a:latin typeface="Consolas"/>
                <a:cs typeface="Consolas"/>
              </a:rPr>
              <a:t>} </a:t>
            </a:r>
          </a:p>
        </p:txBody>
      </p:sp>
      <p:cxnSp>
        <p:nvCxnSpPr>
          <p:cNvPr id="8" name="Straight Connector 7"/>
          <p:cNvCxnSpPr>
            <a:stCxn id="15" idx="2"/>
            <a:endCxn id="7" idx="0"/>
          </p:cNvCxnSpPr>
          <p:nvPr/>
        </p:nvCxnSpPr>
        <p:spPr>
          <a:xfrm flipH="1">
            <a:off x="5580172" y="5391840"/>
            <a:ext cx="636964" cy="572224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980188" y="5964064"/>
            <a:ext cx="1199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nsolas"/>
                <a:cs typeface="Consolas"/>
              </a:rPr>
              <a:t>R</a:t>
            </a:r>
            <a:r>
              <a:rPr lang="en-US" dirty="0" smtClean="0">
                <a:latin typeface="Consolas"/>
                <a:cs typeface="Consolas"/>
              </a:rPr>
              <a:t>(A,B,E)</a:t>
            </a:r>
            <a:endParaRPr lang="en-US" dirty="0">
              <a:latin typeface="Consolas"/>
              <a:cs typeface="Consola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20348" y="5952806"/>
            <a:ext cx="10730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nsolas"/>
                <a:cs typeface="Consolas"/>
              </a:rPr>
              <a:t>S</a:t>
            </a:r>
            <a:r>
              <a:rPr lang="en-US" dirty="0" smtClean="0">
                <a:latin typeface="Consolas"/>
                <a:cs typeface="Consolas"/>
              </a:rPr>
              <a:t>(B’,C)</a:t>
            </a:r>
            <a:endParaRPr lang="en-US" dirty="0">
              <a:latin typeface="Consolas"/>
              <a:cs typeface="Consola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38854" y="4311953"/>
            <a:ext cx="556563" cy="369332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l-GR" b="1" dirty="0" smtClean="0"/>
              <a:t>Π</a:t>
            </a:r>
            <a:r>
              <a:rPr lang="en-US" baseline="-25000" dirty="0" smtClean="0"/>
              <a:t>C,E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894515" y="3465534"/>
            <a:ext cx="645241" cy="369332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l-GR" b="1" dirty="0" smtClean="0"/>
              <a:t>σ</a:t>
            </a:r>
            <a:r>
              <a:rPr lang="en-US" baseline="-25000" dirty="0"/>
              <a:t>E</a:t>
            </a:r>
            <a:r>
              <a:rPr lang="el-GR" baseline="-25000" dirty="0" smtClean="0"/>
              <a:t>=</a:t>
            </a:r>
            <a:r>
              <a:rPr lang="en-US" baseline="-25000" dirty="0" smtClean="0"/>
              <a:t>‘a’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652088" y="1724977"/>
            <a:ext cx="448335" cy="369332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l-GR" b="1" dirty="0" smtClean="0"/>
              <a:t>Π</a:t>
            </a:r>
            <a:r>
              <a:rPr lang="en-US" baseline="-25000" dirty="0"/>
              <a:t>D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7182552" y="3490979"/>
            <a:ext cx="10730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nsolas"/>
                <a:cs typeface="Consolas"/>
              </a:rPr>
              <a:t>T</a:t>
            </a:r>
            <a:r>
              <a:rPr lang="en-US" dirty="0" smtClean="0">
                <a:latin typeface="Consolas"/>
                <a:cs typeface="Consolas"/>
              </a:rPr>
              <a:t>(</a:t>
            </a:r>
            <a:r>
              <a:rPr lang="en-US" dirty="0">
                <a:latin typeface="Consolas"/>
                <a:cs typeface="Consolas"/>
              </a:rPr>
              <a:t>C</a:t>
            </a:r>
            <a:r>
              <a:rPr lang="en-US" dirty="0" smtClean="0">
                <a:latin typeface="Consolas"/>
                <a:cs typeface="Consolas"/>
              </a:rPr>
              <a:t>’,D)</a:t>
            </a:r>
            <a:endParaRPr lang="en-US" dirty="0">
              <a:latin typeface="Consolas"/>
              <a:cs typeface="Consola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903325" y="5114841"/>
            <a:ext cx="627621" cy="276999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n-US" baseline="-25000" dirty="0" smtClean="0"/>
              <a:t>    B=B’</a:t>
            </a:r>
            <a:endParaRPr lang="en-US" b="1" dirty="0"/>
          </a:p>
        </p:txBody>
      </p:sp>
      <p:pic>
        <p:nvPicPr>
          <p:cNvPr id="16" name="Picture 15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5208" y="5168298"/>
            <a:ext cx="145473" cy="137816"/>
          </a:xfrm>
          <a:prstGeom prst="rect">
            <a:avLst/>
          </a:prstGeom>
        </p:spPr>
      </p:pic>
      <p:cxnSp>
        <p:nvCxnSpPr>
          <p:cNvPr id="19" name="Straight Connector 18"/>
          <p:cNvCxnSpPr>
            <a:stCxn id="15" idx="2"/>
            <a:endCxn id="10" idx="0"/>
          </p:cNvCxnSpPr>
          <p:nvPr/>
        </p:nvCxnSpPr>
        <p:spPr>
          <a:xfrm>
            <a:off x="6217136" y="5391840"/>
            <a:ext cx="739740" cy="560966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9" idx="2"/>
            <a:endCxn id="15" idx="0"/>
          </p:cNvCxnSpPr>
          <p:nvPr/>
        </p:nvCxnSpPr>
        <p:spPr>
          <a:xfrm>
            <a:off x="6217136" y="4681285"/>
            <a:ext cx="0" cy="433556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2" idx="2"/>
            <a:endCxn id="9" idx="0"/>
          </p:cNvCxnSpPr>
          <p:nvPr/>
        </p:nvCxnSpPr>
        <p:spPr>
          <a:xfrm>
            <a:off x="6217136" y="3834866"/>
            <a:ext cx="0" cy="47708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32" idx="2"/>
            <a:endCxn id="12" idx="0"/>
          </p:cNvCxnSpPr>
          <p:nvPr/>
        </p:nvCxnSpPr>
        <p:spPr>
          <a:xfrm flipH="1">
            <a:off x="6217136" y="2817463"/>
            <a:ext cx="659120" cy="64807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569959" y="2540464"/>
            <a:ext cx="612593" cy="276999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n-US" baseline="-25000" dirty="0" smtClean="0"/>
              <a:t>    C=</a:t>
            </a:r>
            <a:r>
              <a:rPr lang="en-US" baseline="-25000" dirty="0"/>
              <a:t>C</a:t>
            </a:r>
            <a:r>
              <a:rPr lang="en-US" baseline="-25000" dirty="0" smtClean="0"/>
              <a:t>’</a:t>
            </a:r>
            <a:endParaRPr lang="en-US" b="1" dirty="0"/>
          </a:p>
        </p:txBody>
      </p:sp>
      <p:pic>
        <p:nvPicPr>
          <p:cNvPr id="33" name="Picture 32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1842" y="2593921"/>
            <a:ext cx="145473" cy="137816"/>
          </a:xfrm>
          <a:prstGeom prst="rect">
            <a:avLst/>
          </a:prstGeom>
        </p:spPr>
      </p:pic>
      <p:cxnSp>
        <p:nvCxnSpPr>
          <p:cNvPr id="34" name="Straight Connector 33"/>
          <p:cNvCxnSpPr>
            <a:stCxn id="32" idx="2"/>
            <a:endCxn id="14" idx="0"/>
          </p:cNvCxnSpPr>
          <p:nvPr/>
        </p:nvCxnSpPr>
        <p:spPr>
          <a:xfrm>
            <a:off x="6876256" y="2817463"/>
            <a:ext cx="842824" cy="673516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13" idx="2"/>
            <a:endCxn id="32" idx="0"/>
          </p:cNvCxnSpPr>
          <p:nvPr/>
        </p:nvCxnSpPr>
        <p:spPr>
          <a:xfrm>
            <a:off x="6876256" y="2094309"/>
            <a:ext cx="0" cy="44615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462673" y="5022508"/>
            <a:ext cx="4037319" cy="646331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dirty="0"/>
              <a:t>i</a:t>
            </a:r>
            <a:r>
              <a:rPr lang="en-US" dirty="0" smtClean="0"/>
              <a:t>nequalities cannot be trivially added to the plan </a:t>
            </a:r>
          </a:p>
        </p:txBody>
      </p:sp>
    </p:spTree>
    <p:extLst>
      <p:ext uri="{BB962C8B-B14F-4D97-AF65-F5344CB8AC3E}">
        <p14:creationId xmlns:p14="http://schemas.microsoft.com/office/powerpoint/2010/main" val="1794672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cap="small" dirty="0" smtClean="0">
                <a:latin typeface="Cambria"/>
                <a:cs typeface="Cambria"/>
              </a:rPr>
              <a:t>SPJ Plans: Step one</a:t>
            </a:r>
            <a:endParaRPr lang="en-US" sz="4000" cap="small" dirty="0">
              <a:latin typeface="Cambria"/>
              <a:cs typeface="Cambria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247912" y="1196752"/>
            <a:ext cx="5556336" cy="18031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1A3BA-0E98-7742-8399-1C634C282F17}" type="slidenum">
              <a:rPr lang="en-US" smtClean="0">
                <a:latin typeface="Cambria"/>
                <a:cs typeface="Cambria"/>
              </a:rPr>
              <a:t>31</a:t>
            </a:fld>
            <a:endParaRPr lang="en-US" dirty="0">
              <a:latin typeface="Cambria"/>
              <a:cs typeface="Cambria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0" y="579362"/>
            <a:ext cx="3434522" cy="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39" idx="2"/>
            <a:endCxn id="28" idx="0"/>
          </p:cNvCxnSpPr>
          <p:nvPr/>
        </p:nvCxnSpPr>
        <p:spPr>
          <a:xfrm flipH="1">
            <a:off x="1247912" y="5380582"/>
            <a:ext cx="636964" cy="572224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47928" y="5952806"/>
            <a:ext cx="1199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nsolas"/>
                <a:cs typeface="Consolas"/>
              </a:rPr>
              <a:t>R</a:t>
            </a:r>
            <a:r>
              <a:rPr lang="en-US" dirty="0" smtClean="0">
                <a:latin typeface="Consolas"/>
                <a:cs typeface="Consolas"/>
              </a:rPr>
              <a:t>(A,B,E)</a:t>
            </a:r>
            <a:endParaRPr lang="en-US" dirty="0">
              <a:latin typeface="Consolas"/>
              <a:cs typeface="Consola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088088" y="5941548"/>
            <a:ext cx="10730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nsolas"/>
                <a:cs typeface="Consolas"/>
              </a:rPr>
              <a:t>S</a:t>
            </a:r>
            <a:r>
              <a:rPr lang="en-US" dirty="0" smtClean="0">
                <a:latin typeface="Consolas"/>
                <a:cs typeface="Consolas"/>
              </a:rPr>
              <a:t>(B’,C)</a:t>
            </a:r>
            <a:endParaRPr lang="en-US" dirty="0">
              <a:latin typeface="Consolas"/>
              <a:cs typeface="Consola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606594" y="4300695"/>
            <a:ext cx="556563" cy="369332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l-GR" b="1" dirty="0" smtClean="0"/>
              <a:t>Π</a:t>
            </a:r>
            <a:r>
              <a:rPr lang="en-US" baseline="-25000" dirty="0" smtClean="0"/>
              <a:t>C,E</a:t>
            </a:r>
            <a:endParaRPr lang="en-US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1562255" y="3454276"/>
            <a:ext cx="645241" cy="369332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l-GR" b="1" dirty="0" smtClean="0"/>
              <a:t>σ</a:t>
            </a:r>
            <a:r>
              <a:rPr lang="en-US" baseline="-25000" dirty="0"/>
              <a:t>E</a:t>
            </a:r>
            <a:r>
              <a:rPr lang="el-GR" baseline="-25000" dirty="0" smtClean="0"/>
              <a:t>=</a:t>
            </a:r>
            <a:r>
              <a:rPr lang="en-US" baseline="-25000" dirty="0" smtClean="0"/>
              <a:t>‘a’</a:t>
            </a:r>
            <a:endParaRPr lang="en-US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2319828" y="1713719"/>
            <a:ext cx="448335" cy="369332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l-GR" b="1" dirty="0" smtClean="0"/>
              <a:t>Π</a:t>
            </a:r>
            <a:r>
              <a:rPr lang="en-US" baseline="-25000" dirty="0"/>
              <a:t>D</a:t>
            </a:r>
            <a:endParaRPr lang="en-US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2850292" y="3479721"/>
            <a:ext cx="10730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nsolas"/>
                <a:cs typeface="Consolas"/>
              </a:rPr>
              <a:t>T</a:t>
            </a:r>
            <a:r>
              <a:rPr lang="en-US" dirty="0" smtClean="0">
                <a:latin typeface="Consolas"/>
                <a:cs typeface="Consolas"/>
              </a:rPr>
              <a:t>(</a:t>
            </a:r>
            <a:r>
              <a:rPr lang="en-US" dirty="0">
                <a:latin typeface="Consolas"/>
                <a:cs typeface="Consolas"/>
              </a:rPr>
              <a:t>C</a:t>
            </a:r>
            <a:r>
              <a:rPr lang="en-US" dirty="0" smtClean="0">
                <a:latin typeface="Consolas"/>
                <a:cs typeface="Consolas"/>
              </a:rPr>
              <a:t>’,D)</a:t>
            </a:r>
            <a:endParaRPr lang="en-US" dirty="0">
              <a:latin typeface="Consolas"/>
              <a:cs typeface="Consolas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571065" y="5103583"/>
            <a:ext cx="627621" cy="276999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n-US" baseline="-25000" dirty="0" smtClean="0"/>
              <a:t>    B=B’</a:t>
            </a:r>
            <a:endParaRPr lang="en-US" b="1" dirty="0"/>
          </a:p>
        </p:txBody>
      </p:sp>
      <p:pic>
        <p:nvPicPr>
          <p:cNvPr id="40" name="Picture 39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2948" y="5157040"/>
            <a:ext cx="145473" cy="137816"/>
          </a:xfrm>
          <a:prstGeom prst="rect">
            <a:avLst/>
          </a:prstGeom>
        </p:spPr>
      </p:pic>
      <p:cxnSp>
        <p:nvCxnSpPr>
          <p:cNvPr id="41" name="Straight Connector 40"/>
          <p:cNvCxnSpPr>
            <a:stCxn id="39" idx="2"/>
            <a:endCxn id="29" idx="0"/>
          </p:cNvCxnSpPr>
          <p:nvPr/>
        </p:nvCxnSpPr>
        <p:spPr>
          <a:xfrm>
            <a:off x="1884876" y="5380582"/>
            <a:ext cx="739740" cy="560966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31" idx="2"/>
            <a:endCxn id="39" idx="0"/>
          </p:cNvCxnSpPr>
          <p:nvPr/>
        </p:nvCxnSpPr>
        <p:spPr>
          <a:xfrm>
            <a:off x="1884876" y="4670027"/>
            <a:ext cx="0" cy="433556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36" idx="2"/>
            <a:endCxn id="31" idx="0"/>
          </p:cNvCxnSpPr>
          <p:nvPr/>
        </p:nvCxnSpPr>
        <p:spPr>
          <a:xfrm>
            <a:off x="1884876" y="3823608"/>
            <a:ext cx="0" cy="47708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46" idx="2"/>
            <a:endCxn id="36" idx="0"/>
          </p:cNvCxnSpPr>
          <p:nvPr/>
        </p:nvCxnSpPr>
        <p:spPr>
          <a:xfrm flipH="1">
            <a:off x="1884876" y="2806205"/>
            <a:ext cx="659120" cy="64807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2237699" y="2529206"/>
            <a:ext cx="612593" cy="276999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n-US" baseline="-25000" dirty="0" smtClean="0"/>
              <a:t>    C=</a:t>
            </a:r>
            <a:r>
              <a:rPr lang="en-US" baseline="-25000" dirty="0"/>
              <a:t>C</a:t>
            </a:r>
            <a:r>
              <a:rPr lang="en-US" baseline="-25000" dirty="0" smtClean="0"/>
              <a:t>’</a:t>
            </a:r>
            <a:endParaRPr lang="en-US" b="1" dirty="0"/>
          </a:p>
        </p:txBody>
      </p:sp>
      <p:pic>
        <p:nvPicPr>
          <p:cNvPr id="47" name="Picture 46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582" y="2582663"/>
            <a:ext cx="145473" cy="137816"/>
          </a:xfrm>
          <a:prstGeom prst="rect">
            <a:avLst/>
          </a:prstGeom>
        </p:spPr>
      </p:pic>
      <p:cxnSp>
        <p:nvCxnSpPr>
          <p:cNvPr id="48" name="Straight Connector 47"/>
          <p:cNvCxnSpPr>
            <a:stCxn id="46" idx="2"/>
            <a:endCxn id="38" idx="0"/>
          </p:cNvCxnSpPr>
          <p:nvPr/>
        </p:nvCxnSpPr>
        <p:spPr>
          <a:xfrm>
            <a:off x="2543996" y="2806205"/>
            <a:ext cx="842824" cy="673516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37" idx="2"/>
            <a:endCxn id="46" idx="0"/>
          </p:cNvCxnSpPr>
          <p:nvPr/>
        </p:nvCxnSpPr>
        <p:spPr>
          <a:xfrm>
            <a:off x="2543996" y="2083051"/>
            <a:ext cx="0" cy="44615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57" idx="2"/>
            <a:endCxn id="51" idx="0"/>
          </p:cNvCxnSpPr>
          <p:nvPr/>
        </p:nvCxnSpPr>
        <p:spPr>
          <a:xfrm flipH="1">
            <a:off x="5064948" y="5380582"/>
            <a:ext cx="636964" cy="572224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4464964" y="5952806"/>
            <a:ext cx="1199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nsolas"/>
                <a:cs typeface="Consolas"/>
              </a:rPr>
              <a:t>R</a:t>
            </a:r>
            <a:r>
              <a:rPr lang="en-US" dirty="0" smtClean="0">
                <a:latin typeface="Consolas"/>
                <a:cs typeface="Consolas"/>
              </a:rPr>
              <a:t>(A,B,E)</a:t>
            </a:r>
            <a:endParaRPr lang="en-US" dirty="0">
              <a:latin typeface="Consolas"/>
              <a:cs typeface="Consolas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905124" y="5941548"/>
            <a:ext cx="10730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nsolas"/>
                <a:cs typeface="Consolas"/>
              </a:rPr>
              <a:t>S</a:t>
            </a:r>
            <a:r>
              <a:rPr lang="en-US" dirty="0" smtClean="0">
                <a:latin typeface="Consolas"/>
                <a:cs typeface="Consolas"/>
              </a:rPr>
              <a:t>(B’,C)</a:t>
            </a:r>
            <a:endParaRPr lang="en-US" dirty="0">
              <a:latin typeface="Consolas"/>
              <a:cs typeface="Consolas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379291" y="3454276"/>
            <a:ext cx="645241" cy="369332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l-GR" b="1" dirty="0" smtClean="0"/>
              <a:t>σ</a:t>
            </a:r>
            <a:r>
              <a:rPr lang="en-US" baseline="-25000" dirty="0"/>
              <a:t>E</a:t>
            </a:r>
            <a:r>
              <a:rPr lang="el-GR" baseline="-25000" dirty="0" smtClean="0"/>
              <a:t>=</a:t>
            </a:r>
            <a:r>
              <a:rPr lang="en-US" baseline="-25000" dirty="0" smtClean="0"/>
              <a:t>‘a’</a:t>
            </a:r>
            <a:endParaRPr lang="en-US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6136864" y="1713719"/>
            <a:ext cx="448335" cy="369332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l-GR" b="1" dirty="0" smtClean="0"/>
              <a:t>Π</a:t>
            </a:r>
            <a:r>
              <a:rPr lang="en-US" baseline="-25000" dirty="0"/>
              <a:t>D</a:t>
            </a:r>
            <a:endParaRPr lang="en-US" b="1" dirty="0"/>
          </a:p>
        </p:txBody>
      </p:sp>
      <p:sp>
        <p:nvSpPr>
          <p:cNvPr id="56" name="TextBox 55"/>
          <p:cNvSpPr txBox="1"/>
          <p:nvPr/>
        </p:nvSpPr>
        <p:spPr>
          <a:xfrm>
            <a:off x="6667328" y="3479721"/>
            <a:ext cx="10730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nsolas"/>
                <a:cs typeface="Consolas"/>
              </a:rPr>
              <a:t>T</a:t>
            </a:r>
            <a:r>
              <a:rPr lang="en-US" dirty="0" smtClean="0">
                <a:latin typeface="Consolas"/>
                <a:cs typeface="Consolas"/>
              </a:rPr>
              <a:t>(</a:t>
            </a:r>
            <a:r>
              <a:rPr lang="en-US" dirty="0">
                <a:latin typeface="Consolas"/>
                <a:cs typeface="Consolas"/>
              </a:rPr>
              <a:t>C</a:t>
            </a:r>
            <a:r>
              <a:rPr lang="en-US" dirty="0" smtClean="0">
                <a:latin typeface="Consolas"/>
                <a:cs typeface="Consolas"/>
              </a:rPr>
              <a:t>’,D)</a:t>
            </a:r>
            <a:endParaRPr lang="en-US" dirty="0">
              <a:latin typeface="Consolas"/>
              <a:cs typeface="Consolas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388101" y="5103583"/>
            <a:ext cx="627621" cy="276999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n-US" baseline="-25000" dirty="0" smtClean="0"/>
              <a:t>    B=B’</a:t>
            </a:r>
            <a:endParaRPr lang="en-US" b="1" dirty="0"/>
          </a:p>
        </p:txBody>
      </p:sp>
      <p:pic>
        <p:nvPicPr>
          <p:cNvPr id="58" name="Picture 57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9984" y="5157040"/>
            <a:ext cx="145473" cy="137816"/>
          </a:xfrm>
          <a:prstGeom prst="rect">
            <a:avLst/>
          </a:prstGeom>
        </p:spPr>
      </p:pic>
      <p:cxnSp>
        <p:nvCxnSpPr>
          <p:cNvPr id="59" name="Straight Connector 58"/>
          <p:cNvCxnSpPr>
            <a:stCxn id="57" idx="2"/>
            <a:endCxn id="52" idx="0"/>
          </p:cNvCxnSpPr>
          <p:nvPr/>
        </p:nvCxnSpPr>
        <p:spPr>
          <a:xfrm>
            <a:off x="5701912" y="5380582"/>
            <a:ext cx="739740" cy="560966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54" idx="2"/>
            <a:endCxn id="57" idx="0"/>
          </p:cNvCxnSpPr>
          <p:nvPr/>
        </p:nvCxnSpPr>
        <p:spPr>
          <a:xfrm>
            <a:off x="5701912" y="3823608"/>
            <a:ext cx="0" cy="127997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63" idx="2"/>
            <a:endCxn id="54" idx="0"/>
          </p:cNvCxnSpPr>
          <p:nvPr/>
        </p:nvCxnSpPr>
        <p:spPr>
          <a:xfrm flipH="1">
            <a:off x="5701912" y="2806205"/>
            <a:ext cx="659120" cy="64807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6054735" y="2529206"/>
            <a:ext cx="612593" cy="276999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n-US" baseline="-25000" dirty="0" smtClean="0"/>
              <a:t>    C=</a:t>
            </a:r>
            <a:r>
              <a:rPr lang="en-US" baseline="-25000" dirty="0"/>
              <a:t>C</a:t>
            </a:r>
            <a:r>
              <a:rPr lang="en-US" baseline="-25000" dirty="0" smtClean="0"/>
              <a:t>’</a:t>
            </a:r>
            <a:endParaRPr lang="en-US" b="1" dirty="0"/>
          </a:p>
        </p:txBody>
      </p:sp>
      <p:pic>
        <p:nvPicPr>
          <p:cNvPr id="64" name="Picture 63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6618" y="2582663"/>
            <a:ext cx="145473" cy="137816"/>
          </a:xfrm>
          <a:prstGeom prst="rect">
            <a:avLst/>
          </a:prstGeom>
        </p:spPr>
      </p:pic>
      <p:cxnSp>
        <p:nvCxnSpPr>
          <p:cNvPr id="65" name="Straight Connector 64"/>
          <p:cNvCxnSpPr>
            <a:stCxn id="63" idx="2"/>
            <a:endCxn id="56" idx="0"/>
          </p:cNvCxnSpPr>
          <p:nvPr/>
        </p:nvCxnSpPr>
        <p:spPr>
          <a:xfrm>
            <a:off x="6361032" y="2806205"/>
            <a:ext cx="842824" cy="673516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55" idx="2"/>
            <a:endCxn id="63" idx="0"/>
          </p:cNvCxnSpPr>
          <p:nvPr/>
        </p:nvCxnSpPr>
        <p:spPr>
          <a:xfrm>
            <a:off x="6361032" y="2083051"/>
            <a:ext cx="0" cy="44615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3707904" y="4149080"/>
            <a:ext cx="1357044" cy="0"/>
          </a:xfrm>
          <a:prstGeom prst="straightConnector1">
            <a:avLst/>
          </a:prstGeom>
          <a:ln w="76200" cmpd="sng">
            <a:solidFill>
              <a:srgbClr val="3366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3161143" y="1628800"/>
            <a:ext cx="2245792" cy="646331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dirty="0" smtClean="0"/>
              <a:t>ush projections</a:t>
            </a:r>
            <a:endParaRPr lang="en-US" dirty="0"/>
          </a:p>
          <a:p>
            <a:r>
              <a:rPr lang="en-US" dirty="0" smtClean="0"/>
              <a:t>to the top of the plan</a:t>
            </a:r>
          </a:p>
        </p:txBody>
      </p:sp>
    </p:spTree>
    <p:extLst>
      <p:ext uri="{BB962C8B-B14F-4D97-AF65-F5344CB8AC3E}">
        <p14:creationId xmlns:p14="http://schemas.microsoft.com/office/powerpoint/2010/main" val="7509919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cap="small" dirty="0" smtClean="0">
                <a:latin typeface="Cambria"/>
                <a:cs typeface="Cambria"/>
              </a:rPr>
              <a:t>SPJ Plans: Step Two</a:t>
            </a:r>
            <a:endParaRPr lang="en-US" sz="4000" cap="small" dirty="0">
              <a:latin typeface="Cambria"/>
              <a:cs typeface="Cambria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247912" y="1196752"/>
            <a:ext cx="5556336" cy="18031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1A3BA-0E98-7742-8399-1C634C282F17}" type="slidenum">
              <a:rPr lang="en-US" smtClean="0">
                <a:latin typeface="Cambria"/>
                <a:cs typeface="Cambria"/>
              </a:rPr>
              <a:t>32</a:t>
            </a:fld>
            <a:endParaRPr lang="en-US" dirty="0">
              <a:latin typeface="Cambria"/>
              <a:cs typeface="Cambria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0" y="579362"/>
            <a:ext cx="3434522" cy="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57" idx="2"/>
            <a:endCxn id="51" idx="0"/>
          </p:cNvCxnSpPr>
          <p:nvPr/>
        </p:nvCxnSpPr>
        <p:spPr>
          <a:xfrm flipH="1">
            <a:off x="4529485" y="5396831"/>
            <a:ext cx="636964" cy="572224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3929501" y="5969055"/>
            <a:ext cx="1199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nsolas"/>
                <a:cs typeface="Consolas"/>
              </a:rPr>
              <a:t>R</a:t>
            </a:r>
            <a:r>
              <a:rPr lang="en-US" dirty="0" smtClean="0">
                <a:latin typeface="Consolas"/>
                <a:cs typeface="Consolas"/>
              </a:rPr>
              <a:t>(A,B,E)</a:t>
            </a:r>
            <a:endParaRPr lang="en-US" dirty="0">
              <a:latin typeface="Consolas"/>
              <a:cs typeface="Consolas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369661" y="5957797"/>
            <a:ext cx="10730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nsolas"/>
                <a:cs typeface="Consolas"/>
              </a:rPr>
              <a:t>S</a:t>
            </a:r>
            <a:r>
              <a:rPr lang="en-US" dirty="0" smtClean="0">
                <a:latin typeface="Consolas"/>
                <a:cs typeface="Consolas"/>
              </a:rPr>
              <a:t>(B’,C)</a:t>
            </a:r>
            <a:endParaRPr lang="en-US" dirty="0">
              <a:latin typeface="Consolas"/>
              <a:cs typeface="Consolas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843828" y="4293096"/>
            <a:ext cx="645241" cy="369332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l-GR" b="1" dirty="0" smtClean="0"/>
              <a:t>σ</a:t>
            </a:r>
            <a:r>
              <a:rPr lang="en-US" baseline="-25000" dirty="0"/>
              <a:t>E</a:t>
            </a:r>
            <a:r>
              <a:rPr lang="el-GR" baseline="-25000" dirty="0" smtClean="0"/>
              <a:t>=</a:t>
            </a:r>
            <a:r>
              <a:rPr lang="en-US" baseline="-25000" dirty="0" smtClean="0"/>
              <a:t>‘a’</a:t>
            </a:r>
            <a:endParaRPr lang="en-US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5521190" y="1713719"/>
            <a:ext cx="639192" cy="369332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l-GR" b="1" dirty="0" smtClean="0"/>
              <a:t>Π</a:t>
            </a:r>
            <a:r>
              <a:rPr lang="en-US" baseline="-25000" dirty="0" smtClean="0"/>
              <a:t>D</a:t>
            </a:r>
            <a:r>
              <a:rPr lang="en-US" baseline="30000" dirty="0" smtClean="0"/>
              <a:t>H0</a:t>
            </a:r>
            <a:endParaRPr lang="en-US" b="1" dirty="0"/>
          </a:p>
        </p:txBody>
      </p:sp>
      <p:sp>
        <p:nvSpPr>
          <p:cNvPr id="56" name="TextBox 55"/>
          <p:cNvSpPr txBox="1"/>
          <p:nvPr/>
        </p:nvSpPr>
        <p:spPr>
          <a:xfrm>
            <a:off x="6131865" y="4348083"/>
            <a:ext cx="10730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nsolas"/>
                <a:cs typeface="Consolas"/>
              </a:rPr>
              <a:t>T</a:t>
            </a:r>
            <a:r>
              <a:rPr lang="en-US" dirty="0" smtClean="0">
                <a:latin typeface="Consolas"/>
                <a:cs typeface="Consolas"/>
              </a:rPr>
              <a:t>(</a:t>
            </a:r>
            <a:r>
              <a:rPr lang="en-US" dirty="0">
                <a:latin typeface="Consolas"/>
                <a:cs typeface="Consolas"/>
              </a:rPr>
              <a:t>C</a:t>
            </a:r>
            <a:r>
              <a:rPr lang="en-US" dirty="0" smtClean="0">
                <a:latin typeface="Consolas"/>
                <a:cs typeface="Consolas"/>
              </a:rPr>
              <a:t>’,D)</a:t>
            </a:r>
            <a:endParaRPr lang="en-US" dirty="0">
              <a:latin typeface="Consolas"/>
              <a:cs typeface="Consolas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852638" y="5119832"/>
            <a:ext cx="627621" cy="276999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n-US" baseline="-25000" dirty="0" smtClean="0"/>
              <a:t>    B=B’</a:t>
            </a:r>
            <a:endParaRPr lang="en-US" b="1" dirty="0"/>
          </a:p>
        </p:txBody>
      </p:sp>
      <p:pic>
        <p:nvPicPr>
          <p:cNvPr id="58" name="Picture 57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4521" y="5173289"/>
            <a:ext cx="145473" cy="137816"/>
          </a:xfrm>
          <a:prstGeom prst="rect">
            <a:avLst/>
          </a:prstGeom>
        </p:spPr>
      </p:pic>
      <p:cxnSp>
        <p:nvCxnSpPr>
          <p:cNvPr id="59" name="Straight Connector 58"/>
          <p:cNvCxnSpPr>
            <a:stCxn id="57" idx="2"/>
            <a:endCxn id="52" idx="0"/>
          </p:cNvCxnSpPr>
          <p:nvPr/>
        </p:nvCxnSpPr>
        <p:spPr>
          <a:xfrm>
            <a:off x="5166449" y="5396831"/>
            <a:ext cx="739740" cy="560966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54" idx="2"/>
            <a:endCxn id="57" idx="0"/>
          </p:cNvCxnSpPr>
          <p:nvPr/>
        </p:nvCxnSpPr>
        <p:spPr>
          <a:xfrm>
            <a:off x="5166449" y="4662428"/>
            <a:ext cx="0" cy="457404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63" idx="2"/>
            <a:endCxn id="54" idx="0"/>
          </p:cNvCxnSpPr>
          <p:nvPr/>
        </p:nvCxnSpPr>
        <p:spPr>
          <a:xfrm flipH="1">
            <a:off x="5166449" y="3778007"/>
            <a:ext cx="674337" cy="515089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5534489" y="3501008"/>
            <a:ext cx="612593" cy="276999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n-US" baseline="-25000" dirty="0" smtClean="0"/>
              <a:t>    C=</a:t>
            </a:r>
            <a:r>
              <a:rPr lang="en-US" baseline="-25000" dirty="0"/>
              <a:t>C</a:t>
            </a:r>
            <a:r>
              <a:rPr lang="en-US" baseline="-25000" dirty="0" smtClean="0"/>
              <a:t>’</a:t>
            </a:r>
            <a:endParaRPr lang="en-US" b="1" dirty="0"/>
          </a:p>
        </p:txBody>
      </p:sp>
      <p:pic>
        <p:nvPicPr>
          <p:cNvPr id="64" name="Picture 63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6372" y="3554465"/>
            <a:ext cx="145473" cy="137816"/>
          </a:xfrm>
          <a:prstGeom prst="rect">
            <a:avLst/>
          </a:prstGeom>
        </p:spPr>
      </p:pic>
      <p:cxnSp>
        <p:nvCxnSpPr>
          <p:cNvPr id="65" name="Straight Connector 64"/>
          <p:cNvCxnSpPr>
            <a:stCxn id="63" idx="2"/>
            <a:endCxn id="56" idx="0"/>
          </p:cNvCxnSpPr>
          <p:nvPr/>
        </p:nvCxnSpPr>
        <p:spPr>
          <a:xfrm>
            <a:off x="5840786" y="3778007"/>
            <a:ext cx="827607" cy="570076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55" idx="2"/>
            <a:endCxn id="53" idx="0"/>
          </p:cNvCxnSpPr>
          <p:nvPr/>
        </p:nvCxnSpPr>
        <p:spPr>
          <a:xfrm>
            <a:off x="5840786" y="2083051"/>
            <a:ext cx="9" cy="625869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457199" y="1833592"/>
            <a:ext cx="4386629" cy="92333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/>
              <a:t>a</a:t>
            </a:r>
            <a:r>
              <a:rPr lang="en-US" dirty="0" smtClean="0"/>
              <a:t>dd the inequalities after the projection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i</a:t>
            </a:r>
            <a:r>
              <a:rPr lang="en-US" dirty="0" smtClean="0"/>
              <a:t>ntroduce H-projection with empty graph H0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206866" y="2708920"/>
            <a:ext cx="1267858" cy="369332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l-GR" b="1" dirty="0" smtClean="0"/>
              <a:t>σ</a:t>
            </a:r>
            <a:r>
              <a:rPr lang="en-US" baseline="-25000" dirty="0" smtClean="0"/>
              <a:t>A</a:t>
            </a:r>
            <a:r>
              <a:rPr lang="en-US" baseline="-25000" dirty="0" smtClean="0">
                <a:latin typeface="Consolas"/>
                <a:cs typeface="Consolas"/>
              </a:rPr>
              <a:t>≠C,B≠D,A≠D</a:t>
            </a:r>
            <a:endParaRPr lang="en-US" b="1" baseline="-25000" dirty="0"/>
          </a:p>
        </p:txBody>
      </p:sp>
      <p:cxnSp>
        <p:nvCxnSpPr>
          <p:cNvPr id="60" name="Straight Connector 59"/>
          <p:cNvCxnSpPr>
            <a:stCxn id="63" idx="0"/>
            <a:endCxn id="53" idx="2"/>
          </p:cNvCxnSpPr>
          <p:nvPr/>
        </p:nvCxnSpPr>
        <p:spPr>
          <a:xfrm flipV="1">
            <a:off x="5840786" y="3078252"/>
            <a:ext cx="9" cy="422756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07639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cap="small" dirty="0" smtClean="0">
                <a:latin typeface="Cambria"/>
                <a:cs typeface="Cambria"/>
              </a:rPr>
              <a:t>SPJ Plans: Step Three</a:t>
            </a:r>
            <a:endParaRPr lang="en-US" sz="4000" cap="small" dirty="0">
              <a:latin typeface="Cambria"/>
              <a:cs typeface="Cambria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247912" y="1196752"/>
            <a:ext cx="5556336" cy="18031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1A3BA-0E98-7742-8399-1C634C282F17}" type="slidenum">
              <a:rPr lang="en-US" smtClean="0">
                <a:latin typeface="Cambria"/>
                <a:cs typeface="Cambria"/>
              </a:rPr>
              <a:t>33</a:t>
            </a:fld>
            <a:endParaRPr lang="en-US" dirty="0">
              <a:latin typeface="Cambria"/>
              <a:cs typeface="Cambria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0" y="579362"/>
            <a:ext cx="3434522" cy="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57" idx="2"/>
            <a:endCxn id="51" idx="0"/>
          </p:cNvCxnSpPr>
          <p:nvPr/>
        </p:nvCxnSpPr>
        <p:spPr>
          <a:xfrm flipH="1">
            <a:off x="1290671" y="5424741"/>
            <a:ext cx="636964" cy="572224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690687" y="5996965"/>
            <a:ext cx="1199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nsolas"/>
                <a:cs typeface="Consolas"/>
              </a:rPr>
              <a:t>R</a:t>
            </a:r>
            <a:r>
              <a:rPr lang="en-US" dirty="0" smtClean="0">
                <a:latin typeface="Consolas"/>
                <a:cs typeface="Consolas"/>
              </a:rPr>
              <a:t>(A,B,E)</a:t>
            </a:r>
            <a:endParaRPr lang="en-US" dirty="0">
              <a:latin typeface="Consolas"/>
              <a:cs typeface="Consolas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130847" y="5985707"/>
            <a:ext cx="10730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nsolas"/>
                <a:cs typeface="Consolas"/>
              </a:rPr>
              <a:t>S</a:t>
            </a:r>
            <a:r>
              <a:rPr lang="en-US" dirty="0" smtClean="0">
                <a:latin typeface="Consolas"/>
                <a:cs typeface="Consolas"/>
              </a:rPr>
              <a:t>(B’,C)</a:t>
            </a:r>
            <a:endParaRPr lang="en-US" dirty="0">
              <a:latin typeface="Consolas"/>
              <a:cs typeface="Consolas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605014" y="4321006"/>
            <a:ext cx="645241" cy="369332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l-GR" b="1" dirty="0" smtClean="0"/>
              <a:t>σ</a:t>
            </a:r>
            <a:r>
              <a:rPr lang="en-US" baseline="-25000" dirty="0"/>
              <a:t>E</a:t>
            </a:r>
            <a:r>
              <a:rPr lang="el-GR" baseline="-25000" dirty="0" smtClean="0"/>
              <a:t>=</a:t>
            </a:r>
            <a:r>
              <a:rPr lang="en-US" baseline="-25000" dirty="0" smtClean="0"/>
              <a:t>‘a’</a:t>
            </a:r>
            <a:endParaRPr lang="en-US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2282376" y="1741629"/>
            <a:ext cx="639192" cy="369332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l-GR" b="1" dirty="0" smtClean="0"/>
              <a:t>Π</a:t>
            </a:r>
            <a:r>
              <a:rPr lang="en-US" baseline="-25000" dirty="0" smtClean="0"/>
              <a:t>D</a:t>
            </a:r>
            <a:r>
              <a:rPr lang="en-US" baseline="30000" dirty="0" smtClean="0"/>
              <a:t>H0</a:t>
            </a:r>
            <a:endParaRPr lang="en-US" b="1" dirty="0"/>
          </a:p>
        </p:txBody>
      </p:sp>
      <p:sp>
        <p:nvSpPr>
          <p:cNvPr id="56" name="TextBox 55"/>
          <p:cNvSpPr txBox="1"/>
          <p:nvPr/>
        </p:nvSpPr>
        <p:spPr>
          <a:xfrm>
            <a:off x="2893051" y="4375993"/>
            <a:ext cx="10730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nsolas"/>
                <a:cs typeface="Consolas"/>
              </a:rPr>
              <a:t>T</a:t>
            </a:r>
            <a:r>
              <a:rPr lang="en-US" dirty="0" smtClean="0">
                <a:latin typeface="Consolas"/>
                <a:cs typeface="Consolas"/>
              </a:rPr>
              <a:t>(</a:t>
            </a:r>
            <a:r>
              <a:rPr lang="en-US" dirty="0">
                <a:latin typeface="Consolas"/>
                <a:cs typeface="Consolas"/>
              </a:rPr>
              <a:t>C</a:t>
            </a:r>
            <a:r>
              <a:rPr lang="en-US" dirty="0" smtClean="0">
                <a:latin typeface="Consolas"/>
                <a:cs typeface="Consolas"/>
              </a:rPr>
              <a:t>’,D)</a:t>
            </a:r>
            <a:endParaRPr lang="en-US" dirty="0">
              <a:latin typeface="Consolas"/>
              <a:cs typeface="Consolas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613824" y="5147742"/>
            <a:ext cx="627621" cy="276999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n-US" baseline="-25000" dirty="0" smtClean="0"/>
              <a:t>    B=B’</a:t>
            </a:r>
            <a:endParaRPr lang="en-US" b="1" dirty="0"/>
          </a:p>
        </p:txBody>
      </p:sp>
      <p:pic>
        <p:nvPicPr>
          <p:cNvPr id="58" name="Picture 57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5707" y="5201199"/>
            <a:ext cx="145473" cy="137816"/>
          </a:xfrm>
          <a:prstGeom prst="rect">
            <a:avLst/>
          </a:prstGeom>
        </p:spPr>
      </p:pic>
      <p:cxnSp>
        <p:nvCxnSpPr>
          <p:cNvPr id="59" name="Straight Connector 58"/>
          <p:cNvCxnSpPr>
            <a:stCxn id="57" idx="2"/>
            <a:endCxn id="52" idx="0"/>
          </p:cNvCxnSpPr>
          <p:nvPr/>
        </p:nvCxnSpPr>
        <p:spPr>
          <a:xfrm>
            <a:off x="1927635" y="5424741"/>
            <a:ext cx="739740" cy="560966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54" idx="2"/>
            <a:endCxn id="57" idx="0"/>
          </p:cNvCxnSpPr>
          <p:nvPr/>
        </p:nvCxnSpPr>
        <p:spPr>
          <a:xfrm>
            <a:off x="1927635" y="4690338"/>
            <a:ext cx="0" cy="457404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63" idx="2"/>
            <a:endCxn id="54" idx="0"/>
          </p:cNvCxnSpPr>
          <p:nvPr/>
        </p:nvCxnSpPr>
        <p:spPr>
          <a:xfrm flipH="1">
            <a:off x="1927635" y="3805917"/>
            <a:ext cx="674337" cy="515089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2295675" y="3528918"/>
            <a:ext cx="612593" cy="276999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n-US" baseline="-25000" dirty="0" smtClean="0"/>
              <a:t>    C=</a:t>
            </a:r>
            <a:r>
              <a:rPr lang="en-US" baseline="-25000" dirty="0"/>
              <a:t>C</a:t>
            </a:r>
            <a:r>
              <a:rPr lang="en-US" baseline="-25000" dirty="0" smtClean="0"/>
              <a:t>’</a:t>
            </a:r>
            <a:endParaRPr lang="en-US" b="1" dirty="0"/>
          </a:p>
        </p:txBody>
      </p:sp>
      <p:pic>
        <p:nvPicPr>
          <p:cNvPr id="64" name="Picture 63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7558" y="3582375"/>
            <a:ext cx="145473" cy="137816"/>
          </a:xfrm>
          <a:prstGeom prst="rect">
            <a:avLst/>
          </a:prstGeom>
        </p:spPr>
      </p:pic>
      <p:cxnSp>
        <p:nvCxnSpPr>
          <p:cNvPr id="65" name="Straight Connector 64"/>
          <p:cNvCxnSpPr>
            <a:stCxn id="63" idx="2"/>
            <a:endCxn id="56" idx="0"/>
          </p:cNvCxnSpPr>
          <p:nvPr/>
        </p:nvCxnSpPr>
        <p:spPr>
          <a:xfrm>
            <a:off x="2601972" y="3805917"/>
            <a:ext cx="827607" cy="570076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55" idx="2"/>
            <a:endCxn id="53" idx="0"/>
          </p:cNvCxnSpPr>
          <p:nvPr/>
        </p:nvCxnSpPr>
        <p:spPr>
          <a:xfrm>
            <a:off x="2601972" y="2110961"/>
            <a:ext cx="9" cy="625869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3420479" y="1730371"/>
            <a:ext cx="1954560" cy="646331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Push projections </a:t>
            </a:r>
          </a:p>
          <a:p>
            <a:r>
              <a:rPr lang="en-US" dirty="0" smtClean="0"/>
              <a:t>to initial place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1968052" y="2736830"/>
            <a:ext cx="1267858" cy="369332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l-GR" b="1" dirty="0" smtClean="0"/>
              <a:t>σ</a:t>
            </a:r>
            <a:r>
              <a:rPr lang="en-US" baseline="-25000" dirty="0" smtClean="0"/>
              <a:t>A</a:t>
            </a:r>
            <a:r>
              <a:rPr lang="en-US" baseline="-25000" dirty="0" smtClean="0">
                <a:latin typeface="Consolas"/>
                <a:cs typeface="Consolas"/>
              </a:rPr>
              <a:t>≠C,B≠D,A≠D</a:t>
            </a:r>
            <a:endParaRPr lang="en-US" b="1" baseline="-25000" dirty="0"/>
          </a:p>
        </p:txBody>
      </p:sp>
      <p:cxnSp>
        <p:nvCxnSpPr>
          <p:cNvPr id="60" name="Straight Connector 59"/>
          <p:cNvCxnSpPr>
            <a:stCxn id="63" idx="0"/>
            <a:endCxn id="53" idx="2"/>
          </p:cNvCxnSpPr>
          <p:nvPr/>
        </p:nvCxnSpPr>
        <p:spPr>
          <a:xfrm flipV="1">
            <a:off x="2601972" y="3106162"/>
            <a:ext cx="9" cy="422756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3707904" y="4149080"/>
            <a:ext cx="1357044" cy="0"/>
          </a:xfrm>
          <a:prstGeom prst="straightConnector1">
            <a:avLst/>
          </a:prstGeom>
          <a:ln w="76200" cmpd="sng">
            <a:solidFill>
              <a:srgbClr val="3366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31" idx="2"/>
            <a:endCxn id="26" idx="0"/>
          </p:cNvCxnSpPr>
          <p:nvPr/>
        </p:nvCxnSpPr>
        <p:spPr>
          <a:xfrm flipH="1">
            <a:off x="4980003" y="5717277"/>
            <a:ext cx="645774" cy="26843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380019" y="5985707"/>
            <a:ext cx="1199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nsolas"/>
                <a:cs typeface="Consolas"/>
              </a:rPr>
              <a:t>R</a:t>
            </a:r>
            <a:r>
              <a:rPr lang="en-US" dirty="0" smtClean="0">
                <a:latin typeface="Consolas"/>
                <a:cs typeface="Consolas"/>
              </a:rPr>
              <a:t>(A,B,E)</a:t>
            </a:r>
            <a:endParaRPr lang="en-US" dirty="0">
              <a:latin typeface="Consolas"/>
              <a:cs typeface="Consola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820179" y="5974449"/>
            <a:ext cx="10730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nsolas"/>
                <a:cs typeface="Consolas"/>
              </a:rPr>
              <a:t>S</a:t>
            </a:r>
            <a:r>
              <a:rPr lang="en-US" dirty="0" smtClean="0">
                <a:latin typeface="Consolas"/>
                <a:cs typeface="Consolas"/>
              </a:rPr>
              <a:t>(B’,C)</a:t>
            </a:r>
            <a:endParaRPr lang="en-US" dirty="0">
              <a:latin typeface="Consolas"/>
              <a:cs typeface="Consola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303156" y="4778410"/>
            <a:ext cx="645241" cy="369332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l-GR" b="1" dirty="0" smtClean="0"/>
              <a:t>σ</a:t>
            </a:r>
            <a:r>
              <a:rPr lang="en-US" baseline="-25000" dirty="0"/>
              <a:t>E</a:t>
            </a:r>
            <a:r>
              <a:rPr lang="el-GR" baseline="-25000" dirty="0" smtClean="0"/>
              <a:t>=</a:t>
            </a:r>
            <a:r>
              <a:rPr lang="en-US" baseline="-25000" dirty="0" smtClean="0"/>
              <a:t>‘a’</a:t>
            </a:r>
            <a:endParaRPr lang="en-US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5971708" y="1730371"/>
            <a:ext cx="639192" cy="369332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l-GR" b="1" dirty="0" smtClean="0"/>
              <a:t>Π</a:t>
            </a:r>
            <a:r>
              <a:rPr lang="en-US" baseline="-25000" dirty="0" smtClean="0"/>
              <a:t>D</a:t>
            </a:r>
            <a:r>
              <a:rPr lang="en-US" baseline="30000" dirty="0" smtClean="0"/>
              <a:t>H0</a:t>
            </a:r>
            <a:endParaRPr lang="en-US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6540069" y="3621632"/>
            <a:ext cx="10730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nsolas"/>
                <a:cs typeface="Consolas"/>
              </a:rPr>
              <a:t>T</a:t>
            </a:r>
            <a:r>
              <a:rPr lang="en-US" dirty="0" smtClean="0">
                <a:latin typeface="Consolas"/>
                <a:cs typeface="Consolas"/>
              </a:rPr>
              <a:t>(</a:t>
            </a:r>
            <a:r>
              <a:rPr lang="en-US" dirty="0">
                <a:latin typeface="Consolas"/>
                <a:cs typeface="Consolas"/>
              </a:rPr>
              <a:t>C</a:t>
            </a:r>
            <a:r>
              <a:rPr lang="en-US" dirty="0" smtClean="0">
                <a:latin typeface="Consolas"/>
                <a:cs typeface="Consolas"/>
              </a:rPr>
              <a:t>’,D)</a:t>
            </a:r>
            <a:endParaRPr lang="en-US" dirty="0">
              <a:latin typeface="Consolas"/>
              <a:cs typeface="Consola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311966" y="5440278"/>
            <a:ext cx="627621" cy="276999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n-US" baseline="-25000" dirty="0" smtClean="0"/>
              <a:t>    B=B’</a:t>
            </a:r>
            <a:endParaRPr lang="en-US" b="1" dirty="0"/>
          </a:p>
        </p:txBody>
      </p:sp>
      <p:pic>
        <p:nvPicPr>
          <p:cNvPr id="32" name="Picture 31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3849" y="5493735"/>
            <a:ext cx="145473" cy="137816"/>
          </a:xfrm>
          <a:prstGeom prst="rect">
            <a:avLst/>
          </a:prstGeom>
        </p:spPr>
      </p:pic>
      <p:cxnSp>
        <p:nvCxnSpPr>
          <p:cNvPr id="33" name="Straight Connector 32"/>
          <p:cNvCxnSpPr>
            <a:stCxn id="31" idx="2"/>
            <a:endCxn id="27" idx="0"/>
          </p:cNvCxnSpPr>
          <p:nvPr/>
        </p:nvCxnSpPr>
        <p:spPr>
          <a:xfrm>
            <a:off x="5625777" y="5717277"/>
            <a:ext cx="730930" cy="25717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28" idx="2"/>
            <a:endCxn id="31" idx="0"/>
          </p:cNvCxnSpPr>
          <p:nvPr/>
        </p:nvCxnSpPr>
        <p:spPr>
          <a:xfrm>
            <a:off x="5625777" y="5147742"/>
            <a:ext cx="0" cy="292536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36" idx="2"/>
            <a:endCxn id="68" idx="0"/>
          </p:cNvCxnSpPr>
          <p:nvPr/>
        </p:nvCxnSpPr>
        <p:spPr>
          <a:xfrm flipH="1">
            <a:off x="5625777" y="3383161"/>
            <a:ext cx="665527" cy="24521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985007" y="3106162"/>
            <a:ext cx="612593" cy="276999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n-US" baseline="-25000" dirty="0" smtClean="0"/>
              <a:t>    C=</a:t>
            </a:r>
            <a:r>
              <a:rPr lang="en-US" baseline="-25000" dirty="0"/>
              <a:t>C</a:t>
            </a:r>
            <a:r>
              <a:rPr lang="en-US" baseline="-25000" dirty="0" smtClean="0"/>
              <a:t>’</a:t>
            </a:r>
            <a:endParaRPr lang="en-US" b="1" dirty="0"/>
          </a:p>
        </p:txBody>
      </p:sp>
      <p:pic>
        <p:nvPicPr>
          <p:cNvPr id="37" name="Picture 36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6890" y="3159619"/>
            <a:ext cx="145473" cy="137816"/>
          </a:xfrm>
          <a:prstGeom prst="rect">
            <a:avLst/>
          </a:prstGeom>
        </p:spPr>
      </p:pic>
      <p:cxnSp>
        <p:nvCxnSpPr>
          <p:cNvPr id="38" name="Straight Connector 37"/>
          <p:cNvCxnSpPr>
            <a:stCxn id="36" idx="2"/>
            <a:endCxn id="30" idx="0"/>
          </p:cNvCxnSpPr>
          <p:nvPr/>
        </p:nvCxnSpPr>
        <p:spPr>
          <a:xfrm>
            <a:off x="6291304" y="3383161"/>
            <a:ext cx="785293" cy="23847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29" idx="2"/>
            <a:endCxn id="40" idx="0"/>
          </p:cNvCxnSpPr>
          <p:nvPr/>
        </p:nvCxnSpPr>
        <p:spPr>
          <a:xfrm>
            <a:off x="6291304" y="2099703"/>
            <a:ext cx="0" cy="29217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832228" y="2391878"/>
            <a:ext cx="918152" cy="369332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l-GR" b="1" dirty="0" smtClean="0"/>
              <a:t>σ</a:t>
            </a:r>
            <a:r>
              <a:rPr lang="en-US" baseline="-25000" dirty="0" smtClean="0">
                <a:latin typeface="Consolas"/>
                <a:cs typeface="Consolas"/>
              </a:rPr>
              <a:t>B≠D,A≠D</a:t>
            </a:r>
            <a:endParaRPr lang="en-US" b="1" baseline="-25000" dirty="0"/>
          </a:p>
        </p:txBody>
      </p:sp>
      <p:cxnSp>
        <p:nvCxnSpPr>
          <p:cNvPr id="41" name="Straight Connector 40"/>
          <p:cNvCxnSpPr>
            <a:stCxn id="36" idx="0"/>
            <a:endCxn id="40" idx="2"/>
          </p:cNvCxnSpPr>
          <p:nvPr/>
        </p:nvCxnSpPr>
        <p:spPr>
          <a:xfrm flipV="1">
            <a:off x="6291304" y="2761210"/>
            <a:ext cx="0" cy="34495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253770" y="3628371"/>
            <a:ext cx="744014" cy="369332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l-GR" b="1" dirty="0" smtClean="0"/>
              <a:t>Π</a:t>
            </a:r>
            <a:r>
              <a:rPr lang="en-US" baseline="-25000" dirty="0" smtClean="0"/>
              <a:t>C,E</a:t>
            </a:r>
            <a:r>
              <a:rPr lang="en-US" baseline="30000" dirty="0" smtClean="0"/>
              <a:t>H2</a:t>
            </a:r>
            <a:endParaRPr lang="en-US" b="1" dirty="0"/>
          </a:p>
        </p:txBody>
      </p:sp>
      <p:sp>
        <p:nvSpPr>
          <p:cNvPr id="72" name="TextBox 71"/>
          <p:cNvSpPr txBox="1"/>
          <p:nvPr/>
        </p:nvSpPr>
        <p:spPr>
          <a:xfrm>
            <a:off x="5335918" y="4191327"/>
            <a:ext cx="579718" cy="369332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l-GR" b="1" dirty="0" smtClean="0"/>
              <a:t>σ</a:t>
            </a:r>
            <a:r>
              <a:rPr lang="en-US" baseline="-25000" dirty="0" smtClean="0">
                <a:latin typeface="Consolas"/>
                <a:cs typeface="Consolas"/>
              </a:rPr>
              <a:t>A≠C</a:t>
            </a:r>
            <a:endParaRPr lang="en-US" b="1" baseline="-25000" dirty="0"/>
          </a:p>
        </p:txBody>
      </p:sp>
      <p:cxnSp>
        <p:nvCxnSpPr>
          <p:cNvPr id="76" name="Straight Connector 75"/>
          <p:cNvCxnSpPr>
            <a:stCxn id="72" idx="2"/>
            <a:endCxn id="28" idx="0"/>
          </p:cNvCxnSpPr>
          <p:nvPr/>
        </p:nvCxnSpPr>
        <p:spPr>
          <a:xfrm>
            <a:off x="5625777" y="4560659"/>
            <a:ext cx="0" cy="21775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68" idx="2"/>
            <a:endCxn id="72" idx="0"/>
          </p:cNvCxnSpPr>
          <p:nvPr/>
        </p:nvCxnSpPr>
        <p:spPr>
          <a:xfrm>
            <a:off x="5625777" y="3997703"/>
            <a:ext cx="0" cy="193624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6" name="Rectangle 85"/>
          <p:cNvSpPr/>
          <p:nvPr/>
        </p:nvSpPr>
        <p:spPr>
          <a:xfrm>
            <a:off x="7308304" y="4484459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7308303" y="5204539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TextBox 88"/>
          <p:cNvSpPr txBox="1"/>
          <p:nvPr/>
        </p:nvSpPr>
        <p:spPr>
          <a:xfrm>
            <a:off x="6913732" y="4321006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nsolas"/>
                <a:cs typeface="Consolas"/>
              </a:rPr>
              <a:t>A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6927883" y="5106790"/>
            <a:ext cx="311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nsolas"/>
                <a:cs typeface="Consolas"/>
              </a:rPr>
              <a:t>B</a:t>
            </a:r>
          </a:p>
        </p:txBody>
      </p:sp>
      <p:sp>
        <p:nvSpPr>
          <p:cNvPr id="93" name="Rectangle 92"/>
          <p:cNvSpPr/>
          <p:nvPr/>
        </p:nvSpPr>
        <p:spPr>
          <a:xfrm>
            <a:off x="8028384" y="4862175"/>
            <a:ext cx="144016" cy="144016"/>
          </a:xfrm>
          <a:prstGeom prst="rect">
            <a:avLst/>
          </a:prstGeom>
          <a:solidFill>
            <a:srgbClr val="FF6600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TextBox 93"/>
          <p:cNvSpPr txBox="1"/>
          <p:nvPr/>
        </p:nvSpPr>
        <p:spPr>
          <a:xfrm>
            <a:off x="8173463" y="473745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nsolas"/>
                <a:cs typeface="Consolas"/>
              </a:rPr>
              <a:t>D</a:t>
            </a:r>
          </a:p>
        </p:txBody>
      </p:sp>
      <p:cxnSp>
        <p:nvCxnSpPr>
          <p:cNvPr id="97" name="Straight Connector 96"/>
          <p:cNvCxnSpPr>
            <a:stCxn id="86" idx="3"/>
            <a:endCxn id="93" idx="1"/>
          </p:cNvCxnSpPr>
          <p:nvPr/>
        </p:nvCxnSpPr>
        <p:spPr>
          <a:xfrm>
            <a:off x="7452320" y="4556467"/>
            <a:ext cx="576064" cy="377716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>
            <a:stCxn id="87" idx="3"/>
            <a:endCxn id="93" idx="1"/>
          </p:cNvCxnSpPr>
          <p:nvPr/>
        </p:nvCxnSpPr>
        <p:spPr>
          <a:xfrm flipV="1">
            <a:off x="7452319" y="4934183"/>
            <a:ext cx="576065" cy="342364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7892388" y="4221537"/>
            <a:ext cx="470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4217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cap="small" dirty="0" smtClean="0">
                <a:latin typeface="Cambria"/>
                <a:cs typeface="Cambria"/>
              </a:rPr>
              <a:t>SPJ Plans: Step Three</a:t>
            </a:r>
            <a:endParaRPr lang="en-US" sz="4000" cap="small" dirty="0">
              <a:latin typeface="Cambria"/>
              <a:cs typeface="Cambria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247912" y="1196752"/>
            <a:ext cx="5556336" cy="18031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1A3BA-0E98-7742-8399-1C634C282F17}" type="slidenum">
              <a:rPr lang="en-US" smtClean="0">
                <a:latin typeface="Cambria"/>
                <a:cs typeface="Cambria"/>
              </a:rPr>
              <a:t>34</a:t>
            </a:fld>
            <a:endParaRPr lang="en-US" dirty="0">
              <a:latin typeface="Cambria"/>
              <a:cs typeface="Cambria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0" y="579362"/>
            <a:ext cx="3434522" cy="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3420479" y="1730371"/>
            <a:ext cx="1954560" cy="646331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Push projections </a:t>
            </a:r>
          </a:p>
          <a:p>
            <a:r>
              <a:rPr lang="en-US" dirty="0" smtClean="0"/>
              <a:t>to initial place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3707904" y="4149080"/>
            <a:ext cx="1357044" cy="0"/>
          </a:xfrm>
          <a:prstGeom prst="straightConnector1">
            <a:avLst/>
          </a:prstGeom>
          <a:ln w="76200" cmpd="sng">
            <a:solidFill>
              <a:srgbClr val="3366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31" idx="2"/>
            <a:endCxn id="26" idx="0"/>
          </p:cNvCxnSpPr>
          <p:nvPr/>
        </p:nvCxnSpPr>
        <p:spPr>
          <a:xfrm flipH="1">
            <a:off x="1337928" y="5724016"/>
            <a:ext cx="645774" cy="26843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37944" y="5992446"/>
            <a:ext cx="1199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nsolas"/>
                <a:cs typeface="Consolas"/>
              </a:rPr>
              <a:t>R</a:t>
            </a:r>
            <a:r>
              <a:rPr lang="en-US" dirty="0" smtClean="0">
                <a:latin typeface="Consolas"/>
                <a:cs typeface="Consolas"/>
              </a:rPr>
              <a:t>(A,B,E)</a:t>
            </a:r>
            <a:endParaRPr lang="en-US" dirty="0">
              <a:latin typeface="Consolas"/>
              <a:cs typeface="Consola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178104" y="5981188"/>
            <a:ext cx="10730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nsolas"/>
                <a:cs typeface="Consolas"/>
              </a:rPr>
              <a:t>S</a:t>
            </a:r>
            <a:r>
              <a:rPr lang="en-US" dirty="0" smtClean="0">
                <a:latin typeface="Consolas"/>
                <a:cs typeface="Consolas"/>
              </a:rPr>
              <a:t>(B’,C)</a:t>
            </a:r>
            <a:endParaRPr lang="en-US" dirty="0">
              <a:latin typeface="Consolas"/>
              <a:cs typeface="Consola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661081" y="4785149"/>
            <a:ext cx="645241" cy="369332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l-GR" b="1" dirty="0" smtClean="0"/>
              <a:t>σ</a:t>
            </a:r>
            <a:r>
              <a:rPr lang="en-US" baseline="-25000" dirty="0"/>
              <a:t>E</a:t>
            </a:r>
            <a:r>
              <a:rPr lang="el-GR" baseline="-25000" dirty="0" smtClean="0"/>
              <a:t>=</a:t>
            </a:r>
            <a:r>
              <a:rPr lang="en-US" baseline="-25000" dirty="0" smtClean="0"/>
              <a:t>‘a’</a:t>
            </a:r>
            <a:endParaRPr lang="en-US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2329633" y="1737110"/>
            <a:ext cx="639192" cy="369332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l-GR" b="1" dirty="0" smtClean="0"/>
              <a:t>Π</a:t>
            </a:r>
            <a:r>
              <a:rPr lang="en-US" baseline="-25000" dirty="0" smtClean="0"/>
              <a:t>D</a:t>
            </a:r>
            <a:r>
              <a:rPr lang="en-US" baseline="30000" dirty="0" smtClean="0"/>
              <a:t>H0</a:t>
            </a:r>
            <a:endParaRPr lang="en-US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2897994" y="3628371"/>
            <a:ext cx="10730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nsolas"/>
                <a:cs typeface="Consolas"/>
              </a:rPr>
              <a:t>T</a:t>
            </a:r>
            <a:r>
              <a:rPr lang="en-US" dirty="0" smtClean="0">
                <a:latin typeface="Consolas"/>
                <a:cs typeface="Consolas"/>
              </a:rPr>
              <a:t>(</a:t>
            </a:r>
            <a:r>
              <a:rPr lang="en-US" dirty="0">
                <a:latin typeface="Consolas"/>
                <a:cs typeface="Consolas"/>
              </a:rPr>
              <a:t>C</a:t>
            </a:r>
            <a:r>
              <a:rPr lang="en-US" dirty="0" smtClean="0">
                <a:latin typeface="Consolas"/>
                <a:cs typeface="Consolas"/>
              </a:rPr>
              <a:t>’,D)</a:t>
            </a:r>
            <a:endParaRPr lang="en-US" dirty="0">
              <a:latin typeface="Consolas"/>
              <a:cs typeface="Consola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669891" y="5447017"/>
            <a:ext cx="627621" cy="276999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n-US" baseline="-25000" dirty="0" smtClean="0"/>
              <a:t>    B=B’</a:t>
            </a:r>
            <a:endParaRPr lang="en-US" b="1" dirty="0"/>
          </a:p>
        </p:txBody>
      </p:sp>
      <p:pic>
        <p:nvPicPr>
          <p:cNvPr id="32" name="Picture 31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1774" y="5500474"/>
            <a:ext cx="145473" cy="137816"/>
          </a:xfrm>
          <a:prstGeom prst="rect">
            <a:avLst/>
          </a:prstGeom>
        </p:spPr>
      </p:pic>
      <p:cxnSp>
        <p:nvCxnSpPr>
          <p:cNvPr id="33" name="Straight Connector 32"/>
          <p:cNvCxnSpPr>
            <a:stCxn id="31" idx="2"/>
            <a:endCxn id="27" idx="0"/>
          </p:cNvCxnSpPr>
          <p:nvPr/>
        </p:nvCxnSpPr>
        <p:spPr>
          <a:xfrm>
            <a:off x="1983702" y="5724016"/>
            <a:ext cx="730930" cy="25717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28" idx="2"/>
            <a:endCxn id="31" idx="0"/>
          </p:cNvCxnSpPr>
          <p:nvPr/>
        </p:nvCxnSpPr>
        <p:spPr>
          <a:xfrm>
            <a:off x="1983702" y="5154481"/>
            <a:ext cx="0" cy="292536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36" idx="2"/>
            <a:endCxn id="68" idx="0"/>
          </p:cNvCxnSpPr>
          <p:nvPr/>
        </p:nvCxnSpPr>
        <p:spPr>
          <a:xfrm flipH="1">
            <a:off x="1983702" y="3389900"/>
            <a:ext cx="665527" cy="24521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342932" y="3112901"/>
            <a:ext cx="612593" cy="276999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n-US" baseline="-25000" dirty="0" smtClean="0"/>
              <a:t>    C=</a:t>
            </a:r>
            <a:r>
              <a:rPr lang="en-US" baseline="-25000" dirty="0"/>
              <a:t>C</a:t>
            </a:r>
            <a:r>
              <a:rPr lang="en-US" baseline="-25000" dirty="0" smtClean="0"/>
              <a:t>’</a:t>
            </a:r>
            <a:endParaRPr lang="en-US" b="1" dirty="0"/>
          </a:p>
        </p:txBody>
      </p:sp>
      <p:pic>
        <p:nvPicPr>
          <p:cNvPr id="37" name="Picture 36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4815" y="3166358"/>
            <a:ext cx="145473" cy="137816"/>
          </a:xfrm>
          <a:prstGeom prst="rect">
            <a:avLst/>
          </a:prstGeom>
        </p:spPr>
      </p:pic>
      <p:cxnSp>
        <p:nvCxnSpPr>
          <p:cNvPr id="38" name="Straight Connector 37"/>
          <p:cNvCxnSpPr>
            <a:stCxn id="36" idx="2"/>
            <a:endCxn id="30" idx="0"/>
          </p:cNvCxnSpPr>
          <p:nvPr/>
        </p:nvCxnSpPr>
        <p:spPr>
          <a:xfrm>
            <a:off x="2649229" y="3389900"/>
            <a:ext cx="785293" cy="23847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29" idx="2"/>
            <a:endCxn id="40" idx="0"/>
          </p:cNvCxnSpPr>
          <p:nvPr/>
        </p:nvCxnSpPr>
        <p:spPr>
          <a:xfrm>
            <a:off x="2649229" y="2106442"/>
            <a:ext cx="0" cy="29217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2190153" y="2398617"/>
            <a:ext cx="918152" cy="369332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l-GR" b="1" dirty="0" smtClean="0"/>
              <a:t>σ</a:t>
            </a:r>
            <a:r>
              <a:rPr lang="en-US" baseline="-25000" dirty="0" smtClean="0">
                <a:latin typeface="Consolas"/>
                <a:cs typeface="Consolas"/>
              </a:rPr>
              <a:t>B≠D,A≠D</a:t>
            </a:r>
            <a:endParaRPr lang="en-US" b="1" baseline="-25000" dirty="0"/>
          </a:p>
        </p:txBody>
      </p:sp>
      <p:cxnSp>
        <p:nvCxnSpPr>
          <p:cNvPr id="41" name="Straight Connector 40"/>
          <p:cNvCxnSpPr>
            <a:stCxn id="36" idx="0"/>
            <a:endCxn id="40" idx="2"/>
          </p:cNvCxnSpPr>
          <p:nvPr/>
        </p:nvCxnSpPr>
        <p:spPr>
          <a:xfrm flipV="1">
            <a:off x="2649229" y="2767949"/>
            <a:ext cx="0" cy="34495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1611695" y="3635110"/>
            <a:ext cx="744014" cy="369332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l-GR" b="1" dirty="0" smtClean="0"/>
              <a:t>Π</a:t>
            </a:r>
            <a:r>
              <a:rPr lang="en-US" baseline="-25000" dirty="0" smtClean="0"/>
              <a:t>C,E</a:t>
            </a:r>
            <a:r>
              <a:rPr lang="en-US" baseline="30000" dirty="0" smtClean="0"/>
              <a:t>H2</a:t>
            </a:r>
            <a:endParaRPr lang="en-US" b="1" dirty="0"/>
          </a:p>
        </p:txBody>
      </p:sp>
      <p:sp>
        <p:nvSpPr>
          <p:cNvPr id="72" name="TextBox 71"/>
          <p:cNvSpPr txBox="1"/>
          <p:nvPr/>
        </p:nvSpPr>
        <p:spPr>
          <a:xfrm>
            <a:off x="1693843" y="4198066"/>
            <a:ext cx="579718" cy="369332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l-GR" b="1" dirty="0" smtClean="0"/>
              <a:t>σ</a:t>
            </a:r>
            <a:r>
              <a:rPr lang="en-US" baseline="-25000" dirty="0" smtClean="0">
                <a:latin typeface="Consolas"/>
                <a:cs typeface="Consolas"/>
              </a:rPr>
              <a:t>A≠C</a:t>
            </a:r>
            <a:endParaRPr lang="en-US" b="1" baseline="-25000" dirty="0"/>
          </a:p>
        </p:txBody>
      </p:sp>
      <p:cxnSp>
        <p:nvCxnSpPr>
          <p:cNvPr id="76" name="Straight Connector 75"/>
          <p:cNvCxnSpPr>
            <a:stCxn id="72" idx="2"/>
            <a:endCxn id="28" idx="0"/>
          </p:cNvCxnSpPr>
          <p:nvPr/>
        </p:nvCxnSpPr>
        <p:spPr>
          <a:xfrm>
            <a:off x="1983702" y="4567398"/>
            <a:ext cx="0" cy="21775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68" idx="2"/>
            <a:endCxn id="72" idx="0"/>
          </p:cNvCxnSpPr>
          <p:nvPr/>
        </p:nvCxnSpPr>
        <p:spPr>
          <a:xfrm>
            <a:off x="1983702" y="4004442"/>
            <a:ext cx="0" cy="193624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6" name="Rectangle 85"/>
          <p:cNvSpPr/>
          <p:nvPr/>
        </p:nvSpPr>
        <p:spPr>
          <a:xfrm>
            <a:off x="7416505" y="4824638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7416505" y="5446969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TextBox 88"/>
          <p:cNvSpPr txBox="1"/>
          <p:nvPr/>
        </p:nvSpPr>
        <p:spPr>
          <a:xfrm>
            <a:off x="7021933" y="4661185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nsolas"/>
                <a:cs typeface="Consolas"/>
              </a:rPr>
              <a:t>A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7021933" y="5375246"/>
            <a:ext cx="311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nsolas"/>
                <a:cs typeface="Consolas"/>
              </a:rPr>
              <a:t>B</a:t>
            </a:r>
          </a:p>
        </p:txBody>
      </p:sp>
      <p:sp>
        <p:nvSpPr>
          <p:cNvPr id="93" name="Rectangle 92"/>
          <p:cNvSpPr/>
          <p:nvPr/>
        </p:nvSpPr>
        <p:spPr>
          <a:xfrm>
            <a:off x="8136585" y="5202354"/>
            <a:ext cx="144016" cy="144016"/>
          </a:xfrm>
          <a:prstGeom prst="rect">
            <a:avLst/>
          </a:prstGeom>
          <a:solidFill>
            <a:srgbClr val="FF6600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TextBox 93"/>
          <p:cNvSpPr txBox="1"/>
          <p:nvPr/>
        </p:nvSpPr>
        <p:spPr>
          <a:xfrm>
            <a:off x="8281664" y="507763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nsolas"/>
                <a:cs typeface="Consolas"/>
              </a:rPr>
              <a:t>D</a:t>
            </a:r>
          </a:p>
        </p:txBody>
      </p:sp>
      <p:cxnSp>
        <p:nvCxnSpPr>
          <p:cNvPr id="97" name="Straight Connector 96"/>
          <p:cNvCxnSpPr>
            <a:stCxn id="86" idx="3"/>
            <a:endCxn id="93" idx="1"/>
          </p:cNvCxnSpPr>
          <p:nvPr/>
        </p:nvCxnSpPr>
        <p:spPr>
          <a:xfrm>
            <a:off x="7560521" y="4896646"/>
            <a:ext cx="576064" cy="377716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>
            <a:stCxn id="87" idx="3"/>
            <a:endCxn id="93" idx="1"/>
          </p:cNvCxnSpPr>
          <p:nvPr/>
        </p:nvCxnSpPr>
        <p:spPr>
          <a:xfrm flipV="1">
            <a:off x="7560521" y="5274362"/>
            <a:ext cx="576064" cy="244615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8000589" y="4561716"/>
            <a:ext cx="470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H2</a:t>
            </a:r>
            <a:endParaRPr lang="en-US" dirty="0"/>
          </a:p>
        </p:txBody>
      </p:sp>
      <p:cxnSp>
        <p:nvCxnSpPr>
          <p:cNvPr id="70" name="Straight Connector 69"/>
          <p:cNvCxnSpPr>
            <a:stCxn id="79" idx="2"/>
            <a:endCxn id="71" idx="0"/>
          </p:cNvCxnSpPr>
          <p:nvPr/>
        </p:nvCxnSpPr>
        <p:spPr>
          <a:xfrm flipH="1">
            <a:off x="5161305" y="5724016"/>
            <a:ext cx="645774" cy="26843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4561321" y="5992446"/>
            <a:ext cx="1199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nsolas"/>
                <a:cs typeface="Consolas"/>
              </a:rPr>
              <a:t>R</a:t>
            </a:r>
            <a:r>
              <a:rPr lang="en-US" dirty="0" smtClean="0">
                <a:latin typeface="Consolas"/>
                <a:cs typeface="Consolas"/>
              </a:rPr>
              <a:t>(A,B,E)</a:t>
            </a:r>
            <a:endParaRPr lang="en-US" dirty="0">
              <a:latin typeface="Consolas"/>
              <a:cs typeface="Consolas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6001481" y="5981188"/>
            <a:ext cx="10730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nsolas"/>
                <a:cs typeface="Consolas"/>
              </a:rPr>
              <a:t>S</a:t>
            </a:r>
            <a:r>
              <a:rPr lang="en-US" dirty="0" smtClean="0">
                <a:latin typeface="Consolas"/>
                <a:cs typeface="Consolas"/>
              </a:rPr>
              <a:t>(B’,C)</a:t>
            </a:r>
            <a:endParaRPr lang="en-US" dirty="0">
              <a:latin typeface="Consolas"/>
              <a:cs typeface="Consolas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484458" y="3634603"/>
            <a:ext cx="645241" cy="369332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l-GR" b="1" dirty="0" smtClean="0"/>
              <a:t>σ</a:t>
            </a:r>
            <a:r>
              <a:rPr lang="en-US" baseline="-25000" dirty="0"/>
              <a:t>E</a:t>
            </a:r>
            <a:r>
              <a:rPr lang="el-GR" baseline="-25000" dirty="0" smtClean="0"/>
              <a:t>=</a:t>
            </a:r>
            <a:r>
              <a:rPr lang="en-US" baseline="-25000" dirty="0" smtClean="0"/>
              <a:t>‘a’</a:t>
            </a:r>
            <a:endParaRPr lang="en-US" b="1" dirty="0"/>
          </a:p>
        </p:txBody>
      </p:sp>
      <p:sp>
        <p:nvSpPr>
          <p:cNvPr id="75" name="TextBox 74"/>
          <p:cNvSpPr txBox="1"/>
          <p:nvPr/>
        </p:nvSpPr>
        <p:spPr>
          <a:xfrm>
            <a:off x="6153010" y="1737110"/>
            <a:ext cx="639192" cy="369332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l-GR" b="1" dirty="0" smtClean="0"/>
              <a:t>Π</a:t>
            </a:r>
            <a:r>
              <a:rPr lang="en-US" baseline="-25000" dirty="0" smtClean="0"/>
              <a:t>D</a:t>
            </a:r>
            <a:r>
              <a:rPr lang="en-US" baseline="30000" dirty="0" smtClean="0"/>
              <a:t>H0</a:t>
            </a:r>
            <a:endParaRPr lang="en-US" b="1" dirty="0"/>
          </a:p>
        </p:txBody>
      </p:sp>
      <p:sp>
        <p:nvSpPr>
          <p:cNvPr id="78" name="TextBox 77"/>
          <p:cNvSpPr txBox="1"/>
          <p:nvPr/>
        </p:nvSpPr>
        <p:spPr>
          <a:xfrm>
            <a:off x="6721371" y="3628371"/>
            <a:ext cx="10730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nsolas"/>
                <a:cs typeface="Consolas"/>
              </a:rPr>
              <a:t>T</a:t>
            </a:r>
            <a:r>
              <a:rPr lang="en-US" dirty="0" smtClean="0">
                <a:latin typeface="Consolas"/>
                <a:cs typeface="Consolas"/>
              </a:rPr>
              <a:t>(</a:t>
            </a:r>
            <a:r>
              <a:rPr lang="en-US" dirty="0">
                <a:latin typeface="Consolas"/>
                <a:cs typeface="Consolas"/>
              </a:rPr>
              <a:t>C</a:t>
            </a:r>
            <a:r>
              <a:rPr lang="en-US" dirty="0" smtClean="0">
                <a:latin typeface="Consolas"/>
                <a:cs typeface="Consolas"/>
              </a:rPr>
              <a:t>’,D)</a:t>
            </a:r>
            <a:endParaRPr lang="en-US" dirty="0">
              <a:latin typeface="Consolas"/>
              <a:cs typeface="Consolas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493268" y="5447017"/>
            <a:ext cx="627621" cy="276999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n-US" baseline="-25000" dirty="0" smtClean="0"/>
              <a:t>    B=B’</a:t>
            </a:r>
            <a:endParaRPr lang="en-US" b="1" dirty="0"/>
          </a:p>
        </p:txBody>
      </p:sp>
      <p:pic>
        <p:nvPicPr>
          <p:cNvPr id="80" name="Picture 79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5151" y="5500474"/>
            <a:ext cx="145473" cy="137816"/>
          </a:xfrm>
          <a:prstGeom prst="rect">
            <a:avLst/>
          </a:prstGeom>
        </p:spPr>
      </p:pic>
      <p:cxnSp>
        <p:nvCxnSpPr>
          <p:cNvPr id="81" name="Straight Connector 80"/>
          <p:cNvCxnSpPr>
            <a:stCxn id="79" idx="2"/>
            <a:endCxn id="73" idx="0"/>
          </p:cNvCxnSpPr>
          <p:nvPr/>
        </p:nvCxnSpPr>
        <p:spPr>
          <a:xfrm>
            <a:off x="5807079" y="5724016"/>
            <a:ext cx="730930" cy="25717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84" idx="2"/>
            <a:endCxn id="74" idx="0"/>
          </p:cNvCxnSpPr>
          <p:nvPr/>
        </p:nvCxnSpPr>
        <p:spPr>
          <a:xfrm flipH="1">
            <a:off x="5807079" y="3389900"/>
            <a:ext cx="665527" cy="244703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6166309" y="3112901"/>
            <a:ext cx="612593" cy="276999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n-US" baseline="-25000" dirty="0" smtClean="0"/>
              <a:t>    C=</a:t>
            </a:r>
            <a:r>
              <a:rPr lang="en-US" baseline="-25000" dirty="0"/>
              <a:t>C</a:t>
            </a:r>
            <a:r>
              <a:rPr lang="en-US" baseline="-25000" dirty="0" smtClean="0"/>
              <a:t>’</a:t>
            </a:r>
            <a:endParaRPr lang="en-US" b="1" dirty="0"/>
          </a:p>
        </p:txBody>
      </p:sp>
      <p:pic>
        <p:nvPicPr>
          <p:cNvPr id="85" name="Picture 84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8192" y="3166358"/>
            <a:ext cx="145473" cy="137816"/>
          </a:xfrm>
          <a:prstGeom prst="rect">
            <a:avLst/>
          </a:prstGeom>
        </p:spPr>
      </p:pic>
      <p:cxnSp>
        <p:nvCxnSpPr>
          <p:cNvPr id="88" name="Straight Connector 87"/>
          <p:cNvCxnSpPr>
            <a:stCxn id="84" idx="2"/>
            <a:endCxn id="78" idx="0"/>
          </p:cNvCxnSpPr>
          <p:nvPr/>
        </p:nvCxnSpPr>
        <p:spPr>
          <a:xfrm>
            <a:off x="6472606" y="3389900"/>
            <a:ext cx="785293" cy="23847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>
            <a:stCxn id="75" idx="2"/>
            <a:endCxn id="92" idx="0"/>
          </p:cNvCxnSpPr>
          <p:nvPr/>
        </p:nvCxnSpPr>
        <p:spPr>
          <a:xfrm>
            <a:off x="6472606" y="2106442"/>
            <a:ext cx="0" cy="29217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6013530" y="2398617"/>
            <a:ext cx="918152" cy="369332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l-GR" b="1" dirty="0" smtClean="0"/>
              <a:t>σ</a:t>
            </a:r>
            <a:r>
              <a:rPr lang="en-US" baseline="-25000" dirty="0" smtClean="0">
                <a:latin typeface="Consolas"/>
                <a:cs typeface="Consolas"/>
              </a:rPr>
              <a:t>B≠D,A≠D</a:t>
            </a:r>
            <a:endParaRPr lang="en-US" b="1" baseline="-25000" dirty="0"/>
          </a:p>
        </p:txBody>
      </p:sp>
      <p:cxnSp>
        <p:nvCxnSpPr>
          <p:cNvPr id="95" name="Straight Connector 94"/>
          <p:cNvCxnSpPr>
            <a:stCxn id="84" idx="0"/>
            <a:endCxn id="92" idx="2"/>
          </p:cNvCxnSpPr>
          <p:nvPr/>
        </p:nvCxnSpPr>
        <p:spPr>
          <a:xfrm flipV="1">
            <a:off x="6472606" y="2767949"/>
            <a:ext cx="0" cy="34495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5435072" y="4221693"/>
            <a:ext cx="744014" cy="369332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l-GR" b="1" dirty="0" smtClean="0"/>
              <a:t>Π</a:t>
            </a:r>
            <a:r>
              <a:rPr lang="en-US" baseline="-25000" dirty="0" smtClean="0"/>
              <a:t>C,E</a:t>
            </a:r>
            <a:r>
              <a:rPr lang="en-US" baseline="30000" dirty="0" smtClean="0"/>
              <a:t>H2</a:t>
            </a:r>
            <a:endParaRPr lang="en-US" b="1" dirty="0"/>
          </a:p>
        </p:txBody>
      </p:sp>
      <p:sp>
        <p:nvSpPr>
          <p:cNvPr id="98" name="TextBox 97"/>
          <p:cNvSpPr txBox="1"/>
          <p:nvPr/>
        </p:nvSpPr>
        <p:spPr>
          <a:xfrm>
            <a:off x="5517220" y="4784649"/>
            <a:ext cx="579718" cy="369332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l-GR" b="1" dirty="0" smtClean="0"/>
              <a:t>σ</a:t>
            </a:r>
            <a:r>
              <a:rPr lang="en-US" baseline="-25000" dirty="0" smtClean="0">
                <a:latin typeface="Consolas"/>
                <a:cs typeface="Consolas"/>
              </a:rPr>
              <a:t>A≠C</a:t>
            </a:r>
            <a:endParaRPr lang="en-US" b="1" baseline="-25000" dirty="0"/>
          </a:p>
        </p:txBody>
      </p:sp>
      <p:cxnSp>
        <p:nvCxnSpPr>
          <p:cNvPr id="101" name="Straight Connector 100"/>
          <p:cNvCxnSpPr>
            <a:stCxn id="96" idx="2"/>
            <a:endCxn id="98" idx="0"/>
          </p:cNvCxnSpPr>
          <p:nvPr/>
        </p:nvCxnSpPr>
        <p:spPr>
          <a:xfrm>
            <a:off x="5807079" y="4591025"/>
            <a:ext cx="0" cy="193624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>
            <a:stCxn id="79" idx="0"/>
            <a:endCxn id="98" idx="2"/>
          </p:cNvCxnSpPr>
          <p:nvPr/>
        </p:nvCxnSpPr>
        <p:spPr>
          <a:xfrm flipV="1">
            <a:off x="5807079" y="5153981"/>
            <a:ext cx="0" cy="293036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>
            <a:stCxn id="74" idx="2"/>
            <a:endCxn id="96" idx="0"/>
          </p:cNvCxnSpPr>
          <p:nvPr/>
        </p:nvCxnSpPr>
        <p:spPr>
          <a:xfrm>
            <a:off x="5807079" y="4003935"/>
            <a:ext cx="0" cy="21775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81655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cap="small" dirty="0" smtClean="0">
                <a:latin typeface="Cambria"/>
                <a:cs typeface="Cambria"/>
              </a:rPr>
              <a:t>Main Result</a:t>
            </a:r>
            <a:endParaRPr lang="en-US" sz="4000" cap="small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626287"/>
            <a:ext cx="7643192" cy="1802713"/>
          </a:xfrm>
          <a:solidFill>
            <a:schemeClr val="bg1">
              <a:lumMod val="75000"/>
            </a:schemeClr>
          </a:solidFill>
          <a:ln w="57150" cmpd="thickThin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/Theorem/  </a:t>
            </a:r>
            <a:r>
              <a:rPr lang="en-US" sz="2400" dirty="0" smtClean="0"/>
              <a:t>Let </a:t>
            </a:r>
            <a:r>
              <a:rPr lang="en-US" sz="2400" dirty="0"/>
              <a:t>q be a CQ that can be evaluated in time T(|q|,|D|) using a </a:t>
            </a:r>
            <a:r>
              <a:rPr lang="en-US" sz="2400" dirty="0">
                <a:solidFill>
                  <a:srgbClr val="AA0311"/>
                </a:solidFill>
              </a:rPr>
              <a:t>Select-Project-</a:t>
            </a:r>
            <a:r>
              <a:rPr lang="en-US" sz="2400" dirty="0" smtClean="0">
                <a:solidFill>
                  <a:srgbClr val="AA0311"/>
                </a:solidFill>
              </a:rPr>
              <a:t>Join plan</a:t>
            </a:r>
            <a:r>
              <a:rPr lang="en-US" sz="2400" dirty="0" smtClean="0"/>
              <a:t>. </a:t>
            </a:r>
            <a:r>
              <a:rPr lang="en-US" sz="2400" dirty="0"/>
              <a:t>Then, </a:t>
            </a:r>
            <a:r>
              <a:rPr lang="en-US" sz="2400" dirty="0" smtClean="0"/>
              <a:t>we can compute </a:t>
            </a:r>
            <a:r>
              <a:rPr lang="en-US" sz="2400" dirty="0"/>
              <a:t>(q, I) in time </a:t>
            </a:r>
            <a:r>
              <a:rPr lang="en-US" sz="2400" dirty="0" smtClean="0"/>
              <a:t>				</a:t>
            </a:r>
          </a:p>
          <a:p>
            <a:pPr marL="0" indent="0">
              <a:buNone/>
            </a:pPr>
            <a:endParaRPr lang="en-US" sz="2000" dirty="0">
              <a:cs typeface="Consolas"/>
            </a:endParaRPr>
          </a:p>
          <a:p>
            <a:endParaRPr lang="en-US" sz="2400" dirty="0">
              <a:latin typeface="Cambria"/>
              <a:cs typeface="Cambria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247912" y="1196752"/>
            <a:ext cx="5556336" cy="18031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1A3BA-0E98-7742-8399-1C634C282F17}" type="slidenum">
              <a:rPr lang="en-US" smtClean="0">
                <a:latin typeface="Cambria"/>
                <a:cs typeface="Cambria"/>
              </a:rPr>
              <a:t>35</a:t>
            </a:fld>
            <a:endParaRPr lang="en-US">
              <a:latin typeface="Cambria"/>
              <a:cs typeface="Cambria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0" y="579362"/>
            <a:ext cx="3434522" cy="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7924" y="2961631"/>
            <a:ext cx="4549162" cy="37487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399307" y="331582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609600" y="3685159"/>
            <a:ext cx="8229600" cy="1484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sv-SE" sz="1800" dirty="0" smtClean="0">
              <a:solidFill>
                <a:srgbClr val="3366FF"/>
              </a:solidFill>
              <a:latin typeface="Cambria"/>
              <a:cs typeface="Cambria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2566644" y="5335758"/>
            <a:ext cx="144016" cy="144016"/>
          </a:xfrm>
          <a:prstGeom prst="ellipse">
            <a:avLst/>
          </a:prstGeom>
          <a:solidFill>
            <a:srgbClr val="FF6600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092106" y="5335758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2236122" y="5407766"/>
            <a:ext cx="325842" cy="0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714364" y="5407766"/>
            <a:ext cx="325842" cy="0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3054586" y="5344142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3198602" y="5407766"/>
            <a:ext cx="325842" cy="0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3524444" y="5335758"/>
            <a:ext cx="144016" cy="144016"/>
          </a:xfrm>
          <a:prstGeom prst="ellipse">
            <a:avLst/>
          </a:prstGeom>
          <a:solidFill>
            <a:srgbClr val="FF6600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3668460" y="5407766"/>
            <a:ext cx="325842" cy="0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3997765" y="5335758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478685" y="5344142"/>
            <a:ext cx="144016" cy="144016"/>
          </a:xfrm>
          <a:prstGeom prst="ellipse">
            <a:avLst/>
          </a:prstGeom>
          <a:solidFill>
            <a:srgbClr val="FF6600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4152843" y="5407766"/>
            <a:ext cx="325842" cy="0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6736953" y="5335758"/>
            <a:ext cx="144016" cy="144016"/>
          </a:xfrm>
          <a:prstGeom prst="ellipse">
            <a:avLst/>
          </a:prstGeom>
          <a:solidFill>
            <a:srgbClr val="FF6600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>
            <a:off x="6880969" y="5407766"/>
            <a:ext cx="325842" cy="0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7206811" y="5330989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6411111" y="5414337"/>
            <a:ext cx="325842" cy="0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6267095" y="5344142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2005450" y="5563629"/>
            <a:ext cx="396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nsolas"/>
                <a:cs typeface="Consolas"/>
              </a:rPr>
              <a:t>x</a:t>
            </a:r>
            <a:r>
              <a:rPr lang="en-US" baseline="-25000" dirty="0" smtClean="0">
                <a:latin typeface="Consolas"/>
                <a:cs typeface="Consolas"/>
              </a:rPr>
              <a:t>1</a:t>
            </a:r>
            <a:endParaRPr lang="en-US" dirty="0">
              <a:latin typeface="Consolas"/>
              <a:cs typeface="Consola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986806" y="5563629"/>
            <a:ext cx="396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nsolas"/>
                <a:cs typeface="Consolas"/>
              </a:rPr>
              <a:t>x</a:t>
            </a:r>
            <a:r>
              <a:rPr lang="en-US" baseline="-25000" dirty="0">
                <a:latin typeface="Consolas"/>
                <a:cs typeface="Consolas"/>
              </a:rPr>
              <a:t>2</a:t>
            </a:r>
            <a:endParaRPr lang="en-US" dirty="0">
              <a:latin typeface="Consolas"/>
              <a:cs typeface="Consola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939853" y="5563629"/>
            <a:ext cx="396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nsolas"/>
                <a:cs typeface="Consolas"/>
              </a:rPr>
              <a:t>x</a:t>
            </a:r>
            <a:r>
              <a:rPr lang="en-US" baseline="-25000" dirty="0">
                <a:latin typeface="Consolas"/>
                <a:cs typeface="Consolas"/>
              </a:rPr>
              <a:t>3</a:t>
            </a:r>
            <a:endParaRPr lang="en-US" dirty="0">
              <a:latin typeface="Consolas"/>
              <a:cs typeface="Consola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153870" y="5191743"/>
            <a:ext cx="4283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. . .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6213017" y="5563629"/>
            <a:ext cx="396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nsolas"/>
                <a:cs typeface="Consolas"/>
              </a:rPr>
              <a:t>x</a:t>
            </a:r>
            <a:r>
              <a:rPr lang="en-US" baseline="-25000" dirty="0" err="1">
                <a:latin typeface="Consolas"/>
                <a:cs typeface="Consolas"/>
              </a:rPr>
              <a:t>k</a:t>
            </a:r>
            <a:endParaRPr lang="en-US" dirty="0">
              <a:latin typeface="Consolas"/>
              <a:cs typeface="Consola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181198" y="5563629"/>
            <a:ext cx="565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nsolas"/>
                <a:cs typeface="Consolas"/>
              </a:rPr>
              <a:t>x</a:t>
            </a:r>
            <a:r>
              <a:rPr lang="en-US" baseline="-25000" dirty="0" smtClean="0">
                <a:latin typeface="Consolas"/>
                <a:cs typeface="Consolas"/>
              </a:rPr>
              <a:t>k+1</a:t>
            </a:r>
            <a:endParaRPr lang="en-US" dirty="0">
              <a:latin typeface="Consolas"/>
              <a:cs typeface="Consola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500637" y="4822411"/>
            <a:ext cx="396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nsolas"/>
                <a:cs typeface="Consolas"/>
              </a:rPr>
              <a:t>R</a:t>
            </a:r>
            <a:r>
              <a:rPr lang="en-US" baseline="-25000" dirty="0" smtClean="0">
                <a:latin typeface="Consolas"/>
                <a:cs typeface="Consolas"/>
              </a:rPr>
              <a:t>1</a:t>
            </a:r>
            <a:endParaRPr lang="en-US" dirty="0">
              <a:latin typeface="Consolas"/>
              <a:cs typeface="Consola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326350" y="4822411"/>
            <a:ext cx="396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nsolas"/>
                <a:cs typeface="Consolas"/>
              </a:rPr>
              <a:t>R</a:t>
            </a:r>
            <a:r>
              <a:rPr lang="en-US" baseline="-25000" dirty="0">
                <a:latin typeface="Consolas"/>
                <a:cs typeface="Consolas"/>
              </a:rPr>
              <a:t>2</a:t>
            </a:r>
            <a:endParaRPr lang="en-US" dirty="0">
              <a:latin typeface="Consolas"/>
              <a:cs typeface="Consolas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357525" y="4822411"/>
            <a:ext cx="396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nsolas"/>
                <a:cs typeface="Consolas"/>
              </a:rPr>
              <a:t>R</a:t>
            </a:r>
            <a:r>
              <a:rPr lang="en-US" baseline="-25000" dirty="0">
                <a:latin typeface="Consolas"/>
                <a:cs typeface="Consolas"/>
              </a:rPr>
              <a:t>3</a:t>
            </a:r>
            <a:endParaRPr lang="en-US" dirty="0">
              <a:latin typeface="Consolas"/>
              <a:cs typeface="Consolas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609204" y="4822411"/>
            <a:ext cx="396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nsolas"/>
                <a:cs typeface="Consolas"/>
              </a:rPr>
              <a:t>R</a:t>
            </a:r>
            <a:r>
              <a:rPr lang="en-US" baseline="-25000" dirty="0" err="1">
                <a:latin typeface="Consolas"/>
                <a:cs typeface="Consolas"/>
              </a:rPr>
              <a:t>k</a:t>
            </a:r>
            <a:endParaRPr lang="en-US" dirty="0">
              <a:latin typeface="Consolas"/>
              <a:cs typeface="Consolas"/>
            </a:endParaRPr>
          </a:p>
        </p:txBody>
      </p:sp>
      <p:cxnSp>
        <p:nvCxnSpPr>
          <p:cNvPr id="37" name="Curved Connector 36"/>
          <p:cNvCxnSpPr>
            <a:stCxn id="12" idx="0"/>
            <a:endCxn id="19" idx="0"/>
          </p:cNvCxnSpPr>
          <p:nvPr/>
        </p:nvCxnSpPr>
        <p:spPr>
          <a:xfrm rot="5400000" flipH="1" flipV="1">
            <a:off x="3116943" y="4382929"/>
            <a:ext cx="12700" cy="1905659"/>
          </a:xfrm>
          <a:prstGeom prst="curvedConnector3">
            <a:avLst>
              <a:gd name="adj1" fmla="val 4568087"/>
            </a:avLst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Curved Connector 37"/>
          <p:cNvCxnSpPr>
            <a:stCxn id="15" idx="0"/>
            <a:endCxn id="30" idx="0"/>
          </p:cNvCxnSpPr>
          <p:nvPr/>
        </p:nvCxnSpPr>
        <p:spPr>
          <a:xfrm rot="5400000" flipH="1" flipV="1">
            <a:off x="4171120" y="4147218"/>
            <a:ext cx="152399" cy="2241450"/>
          </a:xfrm>
          <a:prstGeom prst="curvedConnector3">
            <a:avLst>
              <a:gd name="adj1" fmla="val 458353"/>
            </a:avLst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Curved Connector 38"/>
          <p:cNvCxnSpPr>
            <a:stCxn id="30" idx="0"/>
            <a:endCxn id="24" idx="0"/>
          </p:cNvCxnSpPr>
          <p:nvPr/>
        </p:nvCxnSpPr>
        <p:spPr>
          <a:xfrm rot="16200000" flipH="1">
            <a:off x="6253808" y="4305979"/>
            <a:ext cx="139246" cy="1910775"/>
          </a:xfrm>
          <a:prstGeom prst="curvedConnector3">
            <a:avLst>
              <a:gd name="adj1" fmla="val -351482"/>
            </a:avLst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827584" y="3701871"/>
            <a:ext cx="76431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cs typeface="Consolas"/>
              </a:rPr>
              <a:t>The function </a:t>
            </a:r>
            <a:r>
              <a:rPr lang="en-US" sz="2400" i="1" dirty="0" smtClean="0">
                <a:cs typeface="Consolas"/>
              </a:rPr>
              <a:t>g</a:t>
            </a:r>
            <a:r>
              <a:rPr lang="en-US" sz="2400" dirty="0" smtClean="0">
                <a:cs typeface="Consolas"/>
              </a:rPr>
              <a:t> depends </a:t>
            </a:r>
            <a:r>
              <a:rPr lang="en-US" sz="2400" dirty="0">
                <a:cs typeface="Consolas"/>
              </a:rPr>
              <a:t>on the joint structure of the query plan and the inequalities</a:t>
            </a:r>
          </a:p>
        </p:txBody>
      </p:sp>
    </p:spTree>
    <p:extLst>
      <p:ext uri="{BB962C8B-B14F-4D97-AF65-F5344CB8AC3E}">
        <p14:creationId xmlns:p14="http://schemas.microsoft.com/office/powerpoint/2010/main" val="15183787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cap="small" dirty="0" smtClean="0">
                <a:cs typeface="Cambria"/>
              </a:rPr>
              <a:t>Conclusion</a:t>
            </a:r>
            <a:endParaRPr lang="en-US" cap="small" dirty="0">
              <a:latin typeface="Cambria"/>
              <a:cs typeface="Cambria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247912" y="1214784"/>
            <a:ext cx="3756136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1A3BA-0E98-7742-8399-1C634C282F17}" type="slidenum">
              <a:rPr lang="en-US" smtClean="0">
                <a:latin typeface="Cambria"/>
                <a:cs typeface="Cambria"/>
              </a:rPr>
              <a:t>36</a:t>
            </a:fld>
            <a:endParaRPr lang="en-US">
              <a:latin typeface="Cambria"/>
              <a:cs typeface="Cambria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0" y="579362"/>
            <a:ext cx="3434522" cy="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Content Placeholder 2"/>
          <p:cNvSpPr>
            <a:spLocks noGrp="1"/>
          </p:cNvSpPr>
          <p:nvPr>
            <p:ph idx="1"/>
          </p:nvPr>
        </p:nvSpPr>
        <p:spPr>
          <a:xfrm>
            <a:off x="457200" y="1678610"/>
            <a:ext cx="8229600" cy="41986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Cambria"/>
                <a:cs typeface="Cambria"/>
              </a:rPr>
              <a:t>What is the </a:t>
            </a:r>
            <a:r>
              <a:rPr lang="en-US" sz="2400" dirty="0" smtClean="0">
                <a:solidFill>
                  <a:srgbClr val="AA0311"/>
                </a:solidFill>
                <a:latin typeface="Cambria"/>
                <a:cs typeface="Cambria"/>
              </a:rPr>
              <a:t>complexity</a:t>
            </a:r>
            <a:r>
              <a:rPr lang="en-US" sz="2400" dirty="0" smtClean="0">
                <a:latin typeface="Cambria"/>
                <a:cs typeface="Cambria"/>
              </a:rPr>
              <a:t> of computing </a:t>
            </a:r>
            <a:r>
              <a:rPr lang="en-US" sz="2400" b="1" dirty="0">
                <a:cs typeface="Cambria"/>
              </a:rPr>
              <a:t>CQ</a:t>
            </a:r>
            <a:r>
              <a:rPr lang="en-US" sz="2400" b="1" baseline="30000" dirty="0" smtClean="0">
                <a:cs typeface="Cambria"/>
              </a:rPr>
              <a:t>≠ </a:t>
            </a:r>
            <a:r>
              <a:rPr lang="en-US" sz="2400" dirty="0" smtClean="0">
                <a:cs typeface="Cambria"/>
              </a:rPr>
              <a:t>?</a:t>
            </a:r>
            <a:endParaRPr lang="en-US" sz="2400" dirty="0" smtClean="0">
              <a:latin typeface="Cambria"/>
              <a:cs typeface="Cambria"/>
            </a:endParaRPr>
          </a:p>
          <a:p>
            <a:r>
              <a:rPr lang="en-US" sz="2400" dirty="0" smtClean="0">
                <a:latin typeface="Cambria"/>
                <a:cs typeface="Cambria"/>
              </a:rPr>
              <a:t>color-coding for any CQ</a:t>
            </a:r>
            <a:r>
              <a:rPr lang="en-US" sz="2400" baseline="30000" dirty="0">
                <a:cs typeface="Cambria"/>
              </a:rPr>
              <a:t>≠</a:t>
            </a:r>
            <a:endParaRPr lang="en-US" sz="2400" dirty="0">
              <a:solidFill>
                <a:srgbClr val="AA0311"/>
              </a:solidFill>
              <a:latin typeface="Cambria"/>
              <a:cs typeface="Cambria"/>
            </a:endParaRPr>
          </a:p>
          <a:p>
            <a:r>
              <a:rPr lang="en-US" sz="2400" dirty="0" smtClean="0">
                <a:latin typeface="Cambria"/>
                <a:cs typeface="Cambria"/>
              </a:rPr>
              <a:t>SPJ query plans with inequalities</a:t>
            </a:r>
          </a:p>
          <a:p>
            <a:r>
              <a:rPr lang="en-US" sz="2400" i="1" dirty="0" smtClean="0">
                <a:solidFill>
                  <a:srgbClr val="3366FF"/>
                </a:solidFill>
                <a:latin typeface="Cambria"/>
                <a:cs typeface="Cambria"/>
              </a:rPr>
              <a:t>In the paper </a:t>
            </a:r>
            <a:r>
              <a:rPr lang="en-US" sz="2400" dirty="0" smtClean="0">
                <a:latin typeface="Cambria"/>
                <a:cs typeface="Cambria"/>
              </a:rPr>
              <a:t>: analysis of other structural properties</a:t>
            </a:r>
          </a:p>
          <a:p>
            <a:endParaRPr lang="en-US" sz="2400" dirty="0" smtClean="0">
              <a:latin typeface="Cambria"/>
              <a:cs typeface="Cambria"/>
            </a:endParaRPr>
          </a:p>
          <a:p>
            <a:endParaRPr lang="en-US" sz="2400" dirty="0">
              <a:latin typeface="Cambria"/>
              <a:cs typeface="Cambria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ambria"/>
                <a:cs typeface="Cambria"/>
              </a:rPr>
              <a:t>Open questions</a:t>
            </a:r>
          </a:p>
          <a:p>
            <a:r>
              <a:rPr lang="en-US" sz="2400" dirty="0" smtClean="0">
                <a:latin typeface="Cambria"/>
                <a:cs typeface="Cambria"/>
              </a:rPr>
              <a:t>can we apply the technique to arbitrary join algorithms?</a:t>
            </a:r>
          </a:p>
          <a:p>
            <a:r>
              <a:rPr lang="en-US" sz="2400" dirty="0">
                <a:latin typeface="Cambria"/>
                <a:cs typeface="Cambria"/>
              </a:rPr>
              <a:t>o</a:t>
            </a:r>
            <a:r>
              <a:rPr lang="en-US" sz="2400" dirty="0" smtClean="0">
                <a:latin typeface="Cambria"/>
                <a:cs typeface="Cambria"/>
              </a:rPr>
              <a:t>ther classes of queries: UCQs, </a:t>
            </a:r>
            <a:r>
              <a:rPr lang="en-US" sz="2400" dirty="0" err="1" smtClean="0">
                <a:latin typeface="Cambria"/>
                <a:cs typeface="Cambria"/>
              </a:rPr>
              <a:t>Datalog</a:t>
            </a:r>
            <a:endParaRPr lang="en-US" sz="2400" dirty="0" smtClean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084994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0415"/>
            <a:ext cx="8229600" cy="102487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>
                <a:latin typeface="Cambria"/>
                <a:cs typeface="Cambria"/>
              </a:rPr>
              <a:t>Thank you!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1A3BA-0E98-7742-8399-1C634C282F17}" type="slidenum">
              <a:rPr lang="en-US" smtClean="0">
                <a:latin typeface="Cambria"/>
                <a:cs typeface="Cambria"/>
              </a:rPr>
              <a:t>37</a:t>
            </a:fld>
            <a:endParaRPr lang="en-US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31691004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cap="small" dirty="0" smtClean="0">
                <a:latin typeface="Cambria"/>
                <a:cs typeface="Cambria"/>
              </a:rPr>
              <a:t>Color Coding: Algorithm</a:t>
            </a:r>
            <a:endParaRPr lang="en-US" sz="4000" cap="small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37986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000000"/>
                </a:solidFill>
                <a:latin typeface="Cambria"/>
                <a:cs typeface="Cambria"/>
              </a:rPr>
              <a:t>For any (valid) k-coloring </a:t>
            </a:r>
            <a:r>
              <a:rPr lang="en-US" sz="2400" b="1" dirty="0" smtClean="0">
                <a:solidFill>
                  <a:srgbClr val="000000"/>
                </a:solidFill>
                <a:latin typeface="Cambria"/>
                <a:cs typeface="Cambria"/>
              </a:rPr>
              <a:t>c</a:t>
            </a:r>
            <a:r>
              <a:rPr lang="en-US" sz="2400" dirty="0" smtClean="0">
                <a:solidFill>
                  <a:srgbClr val="000000"/>
                </a:solidFill>
                <a:latin typeface="Cambria"/>
                <a:cs typeface="Cambria"/>
              </a:rPr>
              <a:t> of the inequality graph, and any hash function </a:t>
            </a:r>
            <a:r>
              <a:rPr lang="en-US" sz="2400" b="1" dirty="0" smtClean="0">
                <a:solidFill>
                  <a:srgbClr val="000000"/>
                </a:solidFill>
                <a:latin typeface="Cambria"/>
                <a:cs typeface="Cambria"/>
              </a:rPr>
              <a:t>h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Cambria"/>
                <a:cs typeface="Cambria"/>
              </a:rPr>
              <a:t>For each relation R, compute the sub-relation </a:t>
            </a:r>
            <a:r>
              <a:rPr lang="en-US" sz="2400" dirty="0" err="1" smtClean="0">
                <a:solidFill>
                  <a:srgbClr val="000000"/>
                </a:solidFill>
                <a:latin typeface="Cambria"/>
                <a:cs typeface="Cambria"/>
              </a:rPr>
              <a:t>R</a:t>
            </a:r>
            <a:r>
              <a:rPr lang="en-US" sz="2400" b="1" baseline="30000" dirty="0" err="1" smtClean="0">
                <a:solidFill>
                  <a:srgbClr val="000000"/>
                </a:solidFill>
                <a:latin typeface="Cambria"/>
                <a:cs typeface="Cambria"/>
              </a:rPr>
              <a:t>c,h</a:t>
            </a:r>
            <a:r>
              <a:rPr lang="en-US" sz="2400" dirty="0" smtClean="0">
                <a:solidFill>
                  <a:srgbClr val="000000"/>
                </a:solidFill>
                <a:latin typeface="Cambria"/>
                <a:cs typeface="Cambria"/>
              </a:rPr>
              <a:t> that satisfies the colors of </a:t>
            </a:r>
            <a:r>
              <a:rPr lang="en-US" sz="2400" b="1" dirty="0" smtClean="0">
                <a:solidFill>
                  <a:srgbClr val="000000"/>
                </a:solidFill>
                <a:latin typeface="Cambria"/>
                <a:cs typeface="Cambria"/>
              </a:rPr>
              <a:t>c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Cambria"/>
                <a:cs typeface="Cambria"/>
              </a:rPr>
              <a:t>Apply the black-box join algorithm on the sub-instance with relations </a:t>
            </a:r>
            <a:r>
              <a:rPr lang="en-US" sz="2400" dirty="0" err="1" smtClean="0">
                <a:solidFill>
                  <a:srgbClr val="000000"/>
                </a:solidFill>
                <a:latin typeface="Cambria"/>
                <a:cs typeface="Cambria"/>
              </a:rPr>
              <a:t>R</a:t>
            </a:r>
            <a:r>
              <a:rPr lang="en-US" sz="2400" b="1" baseline="30000" dirty="0" err="1" smtClean="0">
                <a:solidFill>
                  <a:srgbClr val="000000"/>
                </a:solidFill>
                <a:latin typeface="Cambria"/>
                <a:cs typeface="Cambria"/>
              </a:rPr>
              <a:t>c,h</a:t>
            </a:r>
            <a:endParaRPr lang="en-US" sz="2400" b="1" baseline="30000" dirty="0" smtClean="0">
              <a:solidFill>
                <a:srgbClr val="000000"/>
              </a:solidFill>
              <a:latin typeface="Cambria"/>
              <a:cs typeface="Cambria"/>
            </a:endParaRPr>
          </a:p>
          <a:p>
            <a:endParaRPr lang="en-US" sz="2400" b="1" baseline="30000" dirty="0">
              <a:solidFill>
                <a:srgbClr val="000000"/>
              </a:solidFill>
              <a:latin typeface="Cambria"/>
              <a:cs typeface="Cambria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AA0311"/>
                </a:solidFill>
                <a:latin typeface="Cambria"/>
                <a:cs typeface="Cambria"/>
              </a:rPr>
              <a:t>Output</a:t>
            </a:r>
            <a:r>
              <a:rPr lang="en-US" sz="2400" dirty="0" smtClean="0">
                <a:solidFill>
                  <a:srgbClr val="000000"/>
                </a:solidFill>
                <a:latin typeface="Cambria"/>
                <a:cs typeface="Cambria"/>
              </a:rPr>
              <a:t> the union for all possible colorings and hash functions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247912" y="1196752"/>
            <a:ext cx="5556336" cy="18031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1A3BA-0E98-7742-8399-1C634C282F17}" type="slidenum">
              <a:rPr lang="en-US" smtClean="0">
                <a:latin typeface="Cambria"/>
                <a:cs typeface="Cambria"/>
              </a:rPr>
              <a:t>38</a:t>
            </a:fld>
            <a:endParaRPr lang="en-US">
              <a:latin typeface="Cambria"/>
              <a:cs typeface="Cambria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0" y="579362"/>
            <a:ext cx="3434522" cy="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43910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cap="small" dirty="0" smtClean="0">
                <a:latin typeface="Cambria"/>
                <a:cs typeface="Cambria"/>
              </a:rPr>
              <a:t>Example: Path Query</a:t>
            </a:r>
            <a:endParaRPr lang="en-US" sz="4000" cap="small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8611"/>
            <a:ext cx="8229600" cy="23264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cs typeface="Consolas"/>
              </a:rPr>
              <a:t>Path query + inequalities</a:t>
            </a:r>
            <a:r>
              <a:rPr lang="en-US" sz="2400" b="1" dirty="0" smtClean="0">
                <a:latin typeface="Consolas"/>
                <a:cs typeface="Consolas"/>
              </a:rPr>
              <a:t>	 </a:t>
            </a:r>
          </a:p>
          <a:p>
            <a:pPr marL="0" indent="0">
              <a:buNone/>
            </a:pPr>
            <a:r>
              <a:rPr lang="en-US" sz="2400" b="1" dirty="0">
                <a:latin typeface="Consolas"/>
                <a:cs typeface="Consolas"/>
              </a:rPr>
              <a:t> </a:t>
            </a:r>
            <a:r>
              <a:rPr lang="en-US" sz="2400" b="1" dirty="0" smtClean="0">
                <a:latin typeface="Consolas"/>
                <a:cs typeface="Consolas"/>
              </a:rPr>
              <a:t>   </a:t>
            </a:r>
            <a:r>
              <a:rPr lang="en-US" sz="2400" b="1" dirty="0" err="1" smtClean="0">
                <a:latin typeface="Consolas"/>
                <a:cs typeface="Consolas"/>
              </a:rPr>
              <a:t>P</a:t>
            </a:r>
            <a:r>
              <a:rPr lang="en-US" sz="2400" b="1" baseline="30000" dirty="0" err="1" smtClean="0">
                <a:latin typeface="Consolas"/>
                <a:cs typeface="Consolas"/>
              </a:rPr>
              <a:t>k</a:t>
            </a:r>
            <a:r>
              <a:rPr lang="en-US" sz="2400" dirty="0" smtClean="0">
                <a:latin typeface="Consolas"/>
                <a:cs typeface="Consolas"/>
              </a:rPr>
              <a:t> </a:t>
            </a:r>
            <a:r>
              <a:rPr lang="en-US" sz="2400" dirty="0">
                <a:latin typeface="Consolas"/>
                <a:cs typeface="Consolas"/>
              </a:rPr>
              <a:t>= R</a:t>
            </a:r>
            <a:r>
              <a:rPr lang="en-US" sz="2400" baseline="-25000" dirty="0">
                <a:latin typeface="Consolas"/>
                <a:cs typeface="Consolas"/>
              </a:rPr>
              <a:t>1</a:t>
            </a:r>
            <a:r>
              <a:rPr lang="en-US" sz="2400" dirty="0">
                <a:latin typeface="Consolas"/>
                <a:cs typeface="Consolas"/>
              </a:rPr>
              <a:t>(x</a:t>
            </a:r>
            <a:r>
              <a:rPr lang="en-US" sz="2400" baseline="-25000" dirty="0">
                <a:latin typeface="Consolas"/>
                <a:cs typeface="Consolas"/>
              </a:rPr>
              <a:t>1</a:t>
            </a:r>
            <a:r>
              <a:rPr lang="en-US" sz="2400" dirty="0">
                <a:latin typeface="Consolas"/>
                <a:cs typeface="Consolas"/>
              </a:rPr>
              <a:t>,x</a:t>
            </a:r>
            <a:r>
              <a:rPr lang="en-US" sz="2400" baseline="-25000" dirty="0">
                <a:latin typeface="Consolas"/>
                <a:cs typeface="Consolas"/>
              </a:rPr>
              <a:t>2</a:t>
            </a:r>
            <a:r>
              <a:rPr lang="en-US" sz="2400" dirty="0">
                <a:latin typeface="Consolas"/>
                <a:cs typeface="Consolas"/>
              </a:rPr>
              <a:t>),R</a:t>
            </a:r>
            <a:r>
              <a:rPr lang="en-US" sz="2400" baseline="-25000" dirty="0">
                <a:latin typeface="Consolas"/>
                <a:cs typeface="Consolas"/>
              </a:rPr>
              <a:t>2</a:t>
            </a:r>
            <a:r>
              <a:rPr lang="en-US" sz="2400" dirty="0">
                <a:latin typeface="Consolas"/>
                <a:cs typeface="Consolas"/>
              </a:rPr>
              <a:t>(x</a:t>
            </a:r>
            <a:r>
              <a:rPr lang="en-US" sz="2400" baseline="-25000" dirty="0">
                <a:latin typeface="Consolas"/>
                <a:cs typeface="Consolas"/>
              </a:rPr>
              <a:t>2</a:t>
            </a:r>
            <a:r>
              <a:rPr lang="en-US" sz="2400" dirty="0">
                <a:latin typeface="Consolas"/>
                <a:cs typeface="Consolas"/>
              </a:rPr>
              <a:t>,x</a:t>
            </a:r>
            <a:r>
              <a:rPr lang="en-US" sz="2400" baseline="-25000" dirty="0">
                <a:latin typeface="Consolas"/>
                <a:cs typeface="Consolas"/>
              </a:rPr>
              <a:t>3</a:t>
            </a:r>
            <a:r>
              <a:rPr lang="en-US" sz="2400" dirty="0">
                <a:latin typeface="Consolas"/>
                <a:cs typeface="Consolas"/>
              </a:rPr>
              <a:t>),…,</a:t>
            </a:r>
            <a:r>
              <a:rPr lang="en-US" sz="2400" dirty="0" err="1">
                <a:latin typeface="Consolas"/>
                <a:cs typeface="Consolas"/>
              </a:rPr>
              <a:t>R</a:t>
            </a:r>
            <a:r>
              <a:rPr lang="en-US" sz="2400" baseline="-25000" dirty="0" err="1">
                <a:latin typeface="Consolas"/>
                <a:cs typeface="Consolas"/>
              </a:rPr>
              <a:t>k</a:t>
            </a:r>
            <a:r>
              <a:rPr lang="en-US" sz="2400" dirty="0">
                <a:latin typeface="Consolas"/>
                <a:cs typeface="Consolas"/>
              </a:rPr>
              <a:t>(x</a:t>
            </a:r>
            <a:r>
              <a:rPr lang="en-US" sz="2400" baseline="-25000" dirty="0">
                <a:latin typeface="Consolas"/>
                <a:cs typeface="Consolas"/>
              </a:rPr>
              <a:t>k</a:t>
            </a:r>
            <a:r>
              <a:rPr lang="en-US" sz="2400" dirty="0">
                <a:latin typeface="Consolas"/>
                <a:cs typeface="Consolas"/>
              </a:rPr>
              <a:t>,x</a:t>
            </a:r>
            <a:r>
              <a:rPr lang="en-US" sz="2400" baseline="-25000" dirty="0">
                <a:latin typeface="Consolas"/>
                <a:cs typeface="Consolas"/>
              </a:rPr>
              <a:t>k+1</a:t>
            </a:r>
            <a:r>
              <a:rPr lang="en-US" sz="2400" dirty="0">
                <a:latin typeface="Consolas"/>
                <a:cs typeface="Consolas"/>
              </a:rPr>
              <a:t>) </a:t>
            </a:r>
            <a:endParaRPr lang="en-US" sz="2400" dirty="0" smtClean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400" dirty="0">
                <a:latin typeface="Consolas"/>
                <a:cs typeface="Consolas"/>
              </a:rPr>
              <a:t>	</a:t>
            </a:r>
            <a:r>
              <a:rPr lang="en-US" sz="2400" dirty="0" smtClean="0">
                <a:latin typeface="Consolas"/>
                <a:cs typeface="Consolas"/>
              </a:rPr>
              <a:t>  I = {x</a:t>
            </a:r>
            <a:r>
              <a:rPr lang="en-US" sz="2400" baseline="-25000" dirty="0" smtClean="0">
                <a:latin typeface="Consolas"/>
                <a:cs typeface="Consolas"/>
              </a:rPr>
              <a:t>i</a:t>
            </a:r>
            <a:r>
              <a:rPr lang="en-US" sz="2400" dirty="0" smtClean="0">
                <a:latin typeface="Consolas"/>
                <a:cs typeface="Consolas"/>
              </a:rPr>
              <a:t> ≠ </a:t>
            </a:r>
            <a:r>
              <a:rPr lang="en-US" sz="2400" dirty="0" err="1" smtClean="0">
                <a:latin typeface="Consolas"/>
                <a:cs typeface="Consolas"/>
              </a:rPr>
              <a:t>x</a:t>
            </a:r>
            <a:r>
              <a:rPr lang="en-US" sz="2400" baseline="-25000" dirty="0" err="1" smtClean="0">
                <a:latin typeface="Consolas"/>
                <a:cs typeface="Consolas"/>
              </a:rPr>
              <a:t>j</a:t>
            </a:r>
            <a:r>
              <a:rPr lang="en-US" sz="2400" dirty="0">
                <a:latin typeface="Consolas"/>
                <a:cs typeface="Consolas"/>
              </a:rPr>
              <a:t>,</a:t>
            </a:r>
            <a:r>
              <a:rPr lang="en-US" sz="2400" baseline="-25000" dirty="0" smtClean="0">
                <a:latin typeface="Consolas"/>
                <a:cs typeface="Consolas"/>
              </a:rPr>
              <a:t> </a:t>
            </a:r>
            <a:r>
              <a:rPr lang="en-US" sz="2400" dirty="0" smtClean="0">
                <a:cs typeface="Cambria"/>
              </a:rPr>
              <a:t>for all  </a:t>
            </a:r>
            <a:r>
              <a:rPr lang="en-US" sz="2400" dirty="0" err="1" smtClean="0">
                <a:latin typeface="Consolas"/>
                <a:cs typeface="Consolas"/>
              </a:rPr>
              <a:t>i</a:t>
            </a:r>
            <a:r>
              <a:rPr lang="en-US" sz="2400" dirty="0" smtClean="0">
                <a:latin typeface="Consolas"/>
                <a:cs typeface="Consolas"/>
              </a:rPr>
              <a:t>&lt;j}</a:t>
            </a:r>
          </a:p>
          <a:p>
            <a:r>
              <a:rPr lang="en-US" sz="2400" dirty="0" smtClean="0">
                <a:cs typeface="Consolas"/>
              </a:rPr>
              <a:t>equivalent to </a:t>
            </a:r>
            <a:r>
              <a:rPr lang="en-US" sz="2400" dirty="0" smtClean="0">
                <a:solidFill>
                  <a:srgbClr val="AA0311"/>
                </a:solidFill>
                <a:cs typeface="Consolas"/>
              </a:rPr>
              <a:t>Hamiltonian path</a:t>
            </a:r>
          </a:p>
          <a:p>
            <a:r>
              <a:rPr lang="en-US" sz="2400" dirty="0" smtClean="0">
                <a:cs typeface="Consolas"/>
              </a:rPr>
              <a:t>NP-hard 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247912" y="1196752"/>
            <a:ext cx="4404208" cy="1803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1A3BA-0E98-7742-8399-1C634C282F17}" type="slidenum">
              <a:rPr lang="en-US" smtClean="0">
                <a:latin typeface="Cambria"/>
                <a:cs typeface="Cambria"/>
              </a:rPr>
              <a:t>4</a:t>
            </a:fld>
            <a:endParaRPr lang="en-US">
              <a:latin typeface="Cambria"/>
              <a:cs typeface="Cambria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0" y="579362"/>
            <a:ext cx="3434522" cy="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2164081" y="5001329"/>
            <a:ext cx="144016" cy="144016"/>
          </a:xfrm>
          <a:prstGeom prst="ellipse">
            <a:avLst/>
          </a:prstGeom>
          <a:solidFill>
            <a:srgbClr val="FF6600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689543" y="5001329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833559" y="5073337"/>
            <a:ext cx="325842" cy="0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311801" y="5073337"/>
            <a:ext cx="325842" cy="0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2652023" y="5009713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2796039" y="5073337"/>
            <a:ext cx="325842" cy="0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3121881" y="5001329"/>
            <a:ext cx="144016" cy="144016"/>
          </a:xfrm>
          <a:prstGeom prst="ellipse">
            <a:avLst/>
          </a:prstGeom>
          <a:solidFill>
            <a:srgbClr val="FF6600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3265897" y="5073337"/>
            <a:ext cx="325842" cy="0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3595202" y="5001329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4076122" y="5009713"/>
            <a:ext cx="144016" cy="144016"/>
          </a:xfrm>
          <a:prstGeom prst="ellipse">
            <a:avLst/>
          </a:prstGeom>
          <a:solidFill>
            <a:srgbClr val="FF6600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6" name="Straight Connector 35"/>
          <p:cNvCxnSpPr/>
          <p:nvPr/>
        </p:nvCxnSpPr>
        <p:spPr>
          <a:xfrm>
            <a:off x="3750280" y="5073337"/>
            <a:ext cx="325842" cy="0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6334390" y="5001329"/>
            <a:ext cx="144016" cy="144016"/>
          </a:xfrm>
          <a:prstGeom prst="ellipse">
            <a:avLst/>
          </a:prstGeom>
          <a:solidFill>
            <a:srgbClr val="FF6600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/>
          <p:cNvCxnSpPr/>
          <p:nvPr/>
        </p:nvCxnSpPr>
        <p:spPr>
          <a:xfrm>
            <a:off x="6478406" y="5073337"/>
            <a:ext cx="325842" cy="0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6804248" y="4996560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/>
          <p:cNvCxnSpPr/>
          <p:nvPr/>
        </p:nvCxnSpPr>
        <p:spPr>
          <a:xfrm>
            <a:off x="6008548" y="5079908"/>
            <a:ext cx="325842" cy="0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5864532" y="5009713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1602887" y="5229200"/>
            <a:ext cx="396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nsolas"/>
                <a:cs typeface="Consolas"/>
              </a:rPr>
              <a:t>x</a:t>
            </a:r>
            <a:r>
              <a:rPr lang="en-US" baseline="-25000" dirty="0" smtClean="0">
                <a:latin typeface="Consolas"/>
                <a:cs typeface="Consolas"/>
              </a:rPr>
              <a:t>1</a:t>
            </a:r>
            <a:endParaRPr lang="en-US" dirty="0">
              <a:latin typeface="Consolas"/>
              <a:cs typeface="Consolas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584243" y="5229200"/>
            <a:ext cx="396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nsolas"/>
                <a:cs typeface="Consolas"/>
              </a:rPr>
              <a:t>x</a:t>
            </a:r>
            <a:r>
              <a:rPr lang="en-US" baseline="-25000" dirty="0">
                <a:latin typeface="Consolas"/>
                <a:cs typeface="Consolas"/>
              </a:rPr>
              <a:t>2</a:t>
            </a:r>
            <a:endParaRPr lang="en-US" dirty="0">
              <a:latin typeface="Consolas"/>
              <a:cs typeface="Consolas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537290" y="5229200"/>
            <a:ext cx="396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nsolas"/>
                <a:cs typeface="Consolas"/>
              </a:rPr>
              <a:t>x</a:t>
            </a:r>
            <a:r>
              <a:rPr lang="en-US" baseline="-25000" dirty="0">
                <a:latin typeface="Consolas"/>
                <a:cs typeface="Consolas"/>
              </a:rPr>
              <a:t>3</a:t>
            </a:r>
            <a:endParaRPr lang="en-US" dirty="0">
              <a:latin typeface="Consolas"/>
              <a:cs typeface="Consolas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751307" y="4857314"/>
            <a:ext cx="4283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. . .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5810454" y="5229200"/>
            <a:ext cx="396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nsolas"/>
                <a:cs typeface="Consolas"/>
              </a:rPr>
              <a:t>x</a:t>
            </a:r>
            <a:r>
              <a:rPr lang="en-US" baseline="-25000" dirty="0" err="1">
                <a:latin typeface="Consolas"/>
                <a:cs typeface="Consolas"/>
              </a:rPr>
              <a:t>k</a:t>
            </a:r>
            <a:endParaRPr lang="en-US" dirty="0">
              <a:latin typeface="Consolas"/>
              <a:cs typeface="Consolas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778635" y="5229200"/>
            <a:ext cx="565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nsolas"/>
                <a:cs typeface="Consolas"/>
              </a:rPr>
              <a:t>x</a:t>
            </a:r>
            <a:r>
              <a:rPr lang="en-US" baseline="-25000" dirty="0" smtClean="0">
                <a:latin typeface="Consolas"/>
                <a:cs typeface="Consolas"/>
              </a:rPr>
              <a:t>k+1</a:t>
            </a:r>
            <a:endParaRPr lang="en-US" dirty="0">
              <a:latin typeface="Consolas"/>
              <a:cs typeface="Consolas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098074" y="4487982"/>
            <a:ext cx="396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nsolas"/>
                <a:cs typeface="Consolas"/>
              </a:rPr>
              <a:t>R</a:t>
            </a:r>
            <a:r>
              <a:rPr lang="en-US" baseline="-25000" dirty="0" smtClean="0">
                <a:latin typeface="Consolas"/>
                <a:cs typeface="Consolas"/>
              </a:rPr>
              <a:t>1</a:t>
            </a:r>
            <a:endParaRPr lang="en-US" dirty="0">
              <a:latin typeface="Consolas"/>
              <a:cs typeface="Consolas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923787" y="4487982"/>
            <a:ext cx="396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nsolas"/>
                <a:cs typeface="Consolas"/>
              </a:rPr>
              <a:t>R</a:t>
            </a:r>
            <a:r>
              <a:rPr lang="en-US" baseline="-25000" dirty="0">
                <a:latin typeface="Consolas"/>
                <a:cs typeface="Consolas"/>
              </a:rPr>
              <a:t>2</a:t>
            </a:r>
            <a:endParaRPr lang="en-US" dirty="0">
              <a:latin typeface="Consolas"/>
              <a:cs typeface="Consolas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954962" y="4487982"/>
            <a:ext cx="396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nsolas"/>
                <a:cs typeface="Consolas"/>
              </a:rPr>
              <a:t>R</a:t>
            </a:r>
            <a:r>
              <a:rPr lang="en-US" baseline="-25000" dirty="0">
                <a:latin typeface="Consolas"/>
                <a:cs typeface="Consolas"/>
              </a:rPr>
              <a:t>3</a:t>
            </a:r>
            <a:endParaRPr lang="en-US" dirty="0">
              <a:latin typeface="Consolas"/>
              <a:cs typeface="Consolas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206641" y="4487982"/>
            <a:ext cx="396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nsolas"/>
                <a:cs typeface="Consolas"/>
              </a:rPr>
              <a:t>R</a:t>
            </a:r>
            <a:r>
              <a:rPr lang="en-US" baseline="-25000" dirty="0" err="1">
                <a:latin typeface="Consolas"/>
                <a:cs typeface="Consolas"/>
              </a:rPr>
              <a:t>k</a:t>
            </a:r>
            <a:endParaRPr lang="en-US" dirty="0">
              <a:latin typeface="Consolas"/>
              <a:cs typeface="Consolas"/>
            </a:endParaRPr>
          </a:p>
        </p:txBody>
      </p:sp>
      <p:cxnSp>
        <p:nvCxnSpPr>
          <p:cNvPr id="9" name="Curved Connector 8"/>
          <p:cNvCxnSpPr>
            <a:stCxn id="11" idx="0"/>
            <a:endCxn id="34" idx="0"/>
          </p:cNvCxnSpPr>
          <p:nvPr/>
        </p:nvCxnSpPr>
        <p:spPr>
          <a:xfrm rot="5400000" flipH="1" flipV="1">
            <a:off x="2714380" y="4048500"/>
            <a:ext cx="12700" cy="1905659"/>
          </a:xfrm>
          <a:prstGeom prst="curvedConnector3">
            <a:avLst>
              <a:gd name="adj1" fmla="val 4568087"/>
            </a:avLst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Curved Connector 48"/>
          <p:cNvCxnSpPr>
            <a:stCxn id="11" idx="0"/>
            <a:endCxn id="41" idx="0"/>
          </p:cNvCxnSpPr>
          <p:nvPr/>
        </p:nvCxnSpPr>
        <p:spPr>
          <a:xfrm rot="16200000" flipH="1">
            <a:off x="3844853" y="2918027"/>
            <a:ext cx="8384" cy="4174989"/>
          </a:xfrm>
          <a:prstGeom prst="curvedConnector3">
            <a:avLst>
              <a:gd name="adj1" fmla="val -9624893"/>
            </a:avLst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Curved Connector 52"/>
          <p:cNvCxnSpPr>
            <a:stCxn id="30" idx="0"/>
            <a:endCxn id="41" idx="0"/>
          </p:cNvCxnSpPr>
          <p:nvPr/>
        </p:nvCxnSpPr>
        <p:spPr>
          <a:xfrm rot="5400000" flipH="1" flipV="1">
            <a:off x="4330285" y="3403459"/>
            <a:ext cx="12700" cy="3212509"/>
          </a:xfrm>
          <a:prstGeom prst="curvedConnector3">
            <a:avLst>
              <a:gd name="adj1" fmla="val 7157583"/>
            </a:avLst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Curved Connector 53"/>
          <p:cNvCxnSpPr>
            <a:stCxn id="34" idx="0"/>
            <a:endCxn id="41" idx="0"/>
          </p:cNvCxnSpPr>
          <p:nvPr/>
        </p:nvCxnSpPr>
        <p:spPr>
          <a:xfrm rot="16200000" flipH="1">
            <a:off x="4797683" y="3870856"/>
            <a:ext cx="8384" cy="2269330"/>
          </a:xfrm>
          <a:prstGeom prst="curvedConnector3">
            <a:avLst>
              <a:gd name="adj1" fmla="val -7054950"/>
            </a:avLst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Curved Connector 54"/>
          <p:cNvCxnSpPr>
            <a:stCxn id="34" idx="0"/>
            <a:endCxn id="39" idx="0"/>
          </p:cNvCxnSpPr>
          <p:nvPr/>
        </p:nvCxnSpPr>
        <p:spPr>
          <a:xfrm rot="5400000" flipH="1" flipV="1">
            <a:off x="5269349" y="3394422"/>
            <a:ext cx="4769" cy="3209046"/>
          </a:xfrm>
          <a:prstGeom prst="curvedConnector3">
            <a:avLst>
              <a:gd name="adj1" fmla="val 18209730"/>
            </a:avLst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Curved Connector 55"/>
          <p:cNvCxnSpPr>
            <a:stCxn id="30" idx="0"/>
            <a:endCxn id="39" idx="0"/>
          </p:cNvCxnSpPr>
          <p:nvPr/>
        </p:nvCxnSpPr>
        <p:spPr>
          <a:xfrm rot="5400000" flipH="1" flipV="1">
            <a:off x="4793567" y="2927025"/>
            <a:ext cx="13153" cy="4152225"/>
          </a:xfrm>
          <a:prstGeom prst="curvedConnector3">
            <a:avLst>
              <a:gd name="adj1" fmla="val 5459158"/>
            </a:avLst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66" idx="1"/>
          </p:cNvCxnSpPr>
          <p:nvPr/>
        </p:nvCxnSpPr>
        <p:spPr>
          <a:xfrm flipH="1">
            <a:off x="4860032" y="3481449"/>
            <a:ext cx="2155050" cy="59562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7015082" y="3296783"/>
            <a:ext cx="1943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i</a:t>
            </a:r>
            <a:r>
              <a:rPr lang="en-US" b="1" dirty="0" smtClean="0"/>
              <a:t>nequality graph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67991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cap="small" dirty="0" smtClean="0">
                <a:latin typeface="Cambria"/>
                <a:cs typeface="Cambria"/>
              </a:rPr>
              <a:t>Example: Path Query</a:t>
            </a:r>
            <a:endParaRPr lang="en-US" sz="4000" cap="small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8611"/>
            <a:ext cx="8229600" cy="18944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cs typeface="Consolas"/>
              </a:rPr>
              <a:t>Path query + inequalities</a:t>
            </a:r>
            <a:r>
              <a:rPr lang="en-US" sz="2400" b="1" dirty="0" smtClean="0">
                <a:latin typeface="Consolas"/>
                <a:cs typeface="Consolas"/>
              </a:rPr>
              <a:t>	 </a:t>
            </a:r>
          </a:p>
          <a:p>
            <a:pPr marL="0" indent="0">
              <a:buNone/>
            </a:pPr>
            <a:r>
              <a:rPr lang="en-US" sz="2400" b="1" dirty="0">
                <a:latin typeface="Consolas"/>
                <a:cs typeface="Consolas"/>
              </a:rPr>
              <a:t> </a:t>
            </a:r>
            <a:r>
              <a:rPr lang="en-US" sz="2400" b="1" dirty="0" smtClean="0">
                <a:latin typeface="Consolas"/>
                <a:cs typeface="Consolas"/>
              </a:rPr>
              <a:t>   </a:t>
            </a:r>
            <a:r>
              <a:rPr lang="en-US" sz="2400" b="1" dirty="0" err="1" smtClean="0">
                <a:latin typeface="Consolas"/>
                <a:cs typeface="Consolas"/>
              </a:rPr>
              <a:t>P</a:t>
            </a:r>
            <a:r>
              <a:rPr lang="en-US" sz="2400" b="1" baseline="30000" dirty="0" err="1" smtClean="0">
                <a:latin typeface="Consolas"/>
                <a:cs typeface="Consolas"/>
              </a:rPr>
              <a:t>k</a:t>
            </a:r>
            <a:r>
              <a:rPr lang="en-US" sz="2400" dirty="0" smtClean="0">
                <a:latin typeface="Consolas"/>
                <a:cs typeface="Consolas"/>
              </a:rPr>
              <a:t> </a:t>
            </a:r>
            <a:r>
              <a:rPr lang="en-US" sz="2400" dirty="0">
                <a:latin typeface="Consolas"/>
                <a:cs typeface="Consolas"/>
              </a:rPr>
              <a:t>= R</a:t>
            </a:r>
            <a:r>
              <a:rPr lang="en-US" sz="2400" baseline="-25000" dirty="0">
                <a:latin typeface="Consolas"/>
                <a:cs typeface="Consolas"/>
              </a:rPr>
              <a:t>1</a:t>
            </a:r>
            <a:r>
              <a:rPr lang="en-US" sz="2400" dirty="0">
                <a:latin typeface="Consolas"/>
                <a:cs typeface="Consolas"/>
              </a:rPr>
              <a:t>(x</a:t>
            </a:r>
            <a:r>
              <a:rPr lang="en-US" sz="2400" baseline="-25000" dirty="0">
                <a:latin typeface="Consolas"/>
                <a:cs typeface="Consolas"/>
              </a:rPr>
              <a:t>1</a:t>
            </a:r>
            <a:r>
              <a:rPr lang="en-US" sz="2400" dirty="0">
                <a:latin typeface="Consolas"/>
                <a:cs typeface="Consolas"/>
              </a:rPr>
              <a:t>,x</a:t>
            </a:r>
            <a:r>
              <a:rPr lang="en-US" sz="2400" baseline="-25000" dirty="0">
                <a:latin typeface="Consolas"/>
                <a:cs typeface="Consolas"/>
              </a:rPr>
              <a:t>2</a:t>
            </a:r>
            <a:r>
              <a:rPr lang="en-US" sz="2400" dirty="0">
                <a:latin typeface="Consolas"/>
                <a:cs typeface="Consolas"/>
              </a:rPr>
              <a:t>),R</a:t>
            </a:r>
            <a:r>
              <a:rPr lang="en-US" sz="2400" baseline="-25000" dirty="0">
                <a:latin typeface="Consolas"/>
                <a:cs typeface="Consolas"/>
              </a:rPr>
              <a:t>2</a:t>
            </a:r>
            <a:r>
              <a:rPr lang="en-US" sz="2400" dirty="0">
                <a:latin typeface="Consolas"/>
                <a:cs typeface="Consolas"/>
              </a:rPr>
              <a:t>(x</a:t>
            </a:r>
            <a:r>
              <a:rPr lang="en-US" sz="2400" baseline="-25000" dirty="0">
                <a:latin typeface="Consolas"/>
                <a:cs typeface="Consolas"/>
              </a:rPr>
              <a:t>2</a:t>
            </a:r>
            <a:r>
              <a:rPr lang="en-US" sz="2400" dirty="0">
                <a:latin typeface="Consolas"/>
                <a:cs typeface="Consolas"/>
              </a:rPr>
              <a:t>,x</a:t>
            </a:r>
            <a:r>
              <a:rPr lang="en-US" sz="2400" baseline="-25000" dirty="0">
                <a:latin typeface="Consolas"/>
                <a:cs typeface="Consolas"/>
              </a:rPr>
              <a:t>3</a:t>
            </a:r>
            <a:r>
              <a:rPr lang="en-US" sz="2400" dirty="0">
                <a:latin typeface="Consolas"/>
                <a:cs typeface="Consolas"/>
              </a:rPr>
              <a:t>),…,</a:t>
            </a:r>
            <a:r>
              <a:rPr lang="en-US" sz="2400" dirty="0" err="1">
                <a:latin typeface="Consolas"/>
                <a:cs typeface="Consolas"/>
              </a:rPr>
              <a:t>R</a:t>
            </a:r>
            <a:r>
              <a:rPr lang="en-US" sz="2400" baseline="-25000" dirty="0" err="1">
                <a:latin typeface="Consolas"/>
                <a:cs typeface="Consolas"/>
              </a:rPr>
              <a:t>k</a:t>
            </a:r>
            <a:r>
              <a:rPr lang="en-US" sz="2400" dirty="0">
                <a:latin typeface="Consolas"/>
                <a:cs typeface="Consolas"/>
              </a:rPr>
              <a:t>(x</a:t>
            </a:r>
            <a:r>
              <a:rPr lang="en-US" sz="2400" baseline="-25000" dirty="0">
                <a:latin typeface="Consolas"/>
                <a:cs typeface="Consolas"/>
              </a:rPr>
              <a:t>k</a:t>
            </a:r>
            <a:r>
              <a:rPr lang="en-US" sz="2400" dirty="0">
                <a:latin typeface="Consolas"/>
                <a:cs typeface="Consolas"/>
              </a:rPr>
              <a:t>,x</a:t>
            </a:r>
            <a:r>
              <a:rPr lang="en-US" sz="2400" baseline="-25000" dirty="0">
                <a:latin typeface="Consolas"/>
                <a:cs typeface="Consolas"/>
              </a:rPr>
              <a:t>k+1</a:t>
            </a:r>
            <a:r>
              <a:rPr lang="en-US" sz="2400" dirty="0">
                <a:latin typeface="Consolas"/>
                <a:cs typeface="Consolas"/>
              </a:rPr>
              <a:t>) </a:t>
            </a:r>
            <a:endParaRPr lang="en-US" sz="2400" dirty="0" smtClean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400" dirty="0">
                <a:latin typeface="Consolas"/>
                <a:cs typeface="Consolas"/>
              </a:rPr>
              <a:t>	</a:t>
            </a:r>
            <a:r>
              <a:rPr lang="en-US" sz="2400" dirty="0" smtClean="0">
                <a:latin typeface="Consolas"/>
                <a:cs typeface="Consolas"/>
              </a:rPr>
              <a:t>  I = {x</a:t>
            </a:r>
            <a:r>
              <a:rPr lang="en-US" sz="2400" baseline="-25000" dirty="0" smtClean="0">
                <a:latin typeface="Consolas"/>
                <a:cs typeface="Consolas"/>
              </a:rPr>
              <a:t>i</a:t>
            </a:r>
            <a:r>
              <a:rPr lang="en-US" sz="2400" dirty="0" smtClean="0">
                <a:latin typeface="Consolas"/>
                <a:cs typeface="Consolas"/>
              </a:rPr>
              <a:t> ≠ x</a:t>
            </a:r>
            <a:r>
              <a:rPr lang="en-US" sz="2400" baseline="-25000" dirty="0" smtClean="0">
                <a:latin typeface="Consolas"/>
                <a:cs typeface="Consolas"/>
              </a:rPr>
              <a:t>i+2</a:t>
            </a:r>
            <a:r>
              <a:rPr lang="en-US" sz="2400" dirty="0" smtClean="0">
                <a:latin typeface="Consolas"/>
                <a:cs typeface="Consolas"/>
              </a:rPr>
              <a:t>, </a:t>
            </a:r>
            <a:r>
              <a:rPr lang="en-US" sz="2400" dirty="0" smtClean="0">
                <a:cs typeface="Cambria"/>
              </a:rPr>
              <a:t>for all  </a:t>
            </a:r>
            <a:r>
              <a:rPr lang="en-US" sz="2400" dirty="0" err="1" smtClean="0">
                <a:latin typeface="Consolas"/>
                <a:cs typeface="Consolas"/>
              </a:rPr>
              <a:t>i</a:t>
            </a:r>
            <a:r>
              <a:rPr lang="en-US" sz="2400" dirty="0" smtClean="0">
                <a:latin typeface="Consolas"/>
                <a:cs typeface="Consolas"/>
              </a:rPr>
              <a:t>}</a:t>
            </a:r>
          </a:p>
          <a:p>
            <a:r>
              <a:rPr lang="en-US" sz="2400" dirty="0">
                <a:cs typeface="Consolas"/>
              </a:rPr>
              <a:t>p</a:t>
            </a:r>
            <a:r>
              <a:rPr lang="en-US" sz="2400" dirty="0" smtClean="0">
                <a:cs typeface="Consolas"/>
              </a:rPr>
              <a:t>olynomial combined complexity</a:t>
            </a:r>
            <a:endParaRPr lang="en-US" sz="2400" dirty="0" smtClean="0">
              <a:solidFill>
                <a:srgbClr val="AA0311"/>
              </a:solidFill>
              <a:cs typeface="Consolas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247912" y="1196752"/>
            <a:ext cx="4404208" cy="1803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1A3BA-0E98-7742-8399-1C634C282F17}" type="slidenum">
              <a:rPr lang="en-US" smtClean="0">
                <a:latin typeface="Cambria"/>
                <a:cs typeface="Cambria"/>
              </a:rPr>
              <a:t>5</a:t>
            </a:fld>
            <a:endParaRPr lang="en-US">
              <a:latin typeface="Cambria"/>
              <a:cs typeface="Cambria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0" y="579362"/>
            <a:ext cx="3434522" cy="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2164081" y="5001329"/>
            <a:ext cx="144016" cy="144016"/>
          </a:xfrm>
          <a:prstGeom prst="ellipse">
            <a:avLst/>
          </a:prstGeom>
          <a:solidFill>
            <a:srgbClr val="FF6600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689543" y="5001329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833559" y="5073337"/>
            <a:ext cx="325842" cy="0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311801" y="5073337"/>
            <a:ext cx="325842" cy="0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2652023" y="5009713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2796039" y="5073337"/>
            <a:ext cx="325842" cy="0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3121881" y="5001329"/>
            <a:ext cx="144016" cy="144016"/>
          </a:xfrm>
          <a:prstGeom prst="ellipse">
            <a:avLst/>
          </a:prstGeom>
          <a:solidFill>
            <a:srgbClr val="FF6600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3265897" y="5073337"/>
            <a:ext cx="325842" cy="0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3595202" y="5001329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4076122" y="5009713"/>
            <a:ext cx="144016" cy="144016"/>
          </a:xfrm>
          <a:prstGeom prst="ellipse">
            <a:avLst/>
          </a:prstGeom>
          <a:solidFill>
            <a:srgbClr val="FF6600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6" name="Straight Connector 35"/>
          <p:cNvCxnSpPr/>
          <p:nvPr/>
        </p:nvCxnSpPr>
        <p:spPr>
          <a:xfrm>
            <a:off x="3750280" y="5073337"/>
            <a:ext cx="325842" cy="0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6334390" y="5001329"/>
            <a:ext cx="144016" cy="144016"/>
          </a:xfrm>
          <a:prstGeom prst="ellipse">
            <a:avLst/>
          </a:prstGeom>
          <a:solidFill>
            <a:srgbClr val="FF6600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/>
          <p:cNvCxnSpPr/>
          <p:nvPr/>
        </p:nvCxnSpPr>
        <p:spPr>
          <a:xfrm>
            <a:off x="6478406" y="5073337"/>
            <a:ext cx="325842" cy="0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6804248" y="4996560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/>
          <p:cNvCxnSpPr/>
          <p:nvPr/>
        </p:nvCxnSpPr>
        <p:spPr>
          <a:xfrm>
            <a:off x="6008548" y="5079908"/>
            <a:ext cx="325842" cy="0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5864532" y="5009713"/>
            <a:ext cx="144016" cy="144016"/>
          </a:xfrm>
          <a:prstGeom prst="rect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1602887" y="5229200"/>
            <a:ext cx="396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nsolas"/>
                <a:cs typeface="Consolas"/>
              </a:rPr>
              <a:t>x</a:t>
            </a:r>
            <a:r>
              <a:rPr lang="en-US" baseline="-25000" dirty="0" smtClean="0">
                <a:latin typeface="Consolas"/>
                <a:cs typeface="Consolas"/>
              </a:rPr>
              <a:t>1</a:t>
            </a:r>
            <a:endParaRPr lang="en-US" dirty="0">
              <a:latin typeface="Consolas"/>
              <a:cs typeface="Consolas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584243" y="5229200"/>
            <a:ext cx="396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nsolas"/>
                <a:cs typeface="Consolas"/>
              </a:rPr>
              <a:t>x</a:t>
            </a:r>
            <a:r>
              <a:rPr lang="en-US" baseline="-25000" dirty="0">
                <a:latin typeface="Consolas"/>
                <a:cs typeface="Consolas"/>
              </a:rPr>
              <a:t>2</a:t>
            </a:r>
            <a:endParaRPr lang="en-US" dirty="0">
              <a:latin typeface="Consolas"/>
              <a:cs typeface="Consolas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537290" y="5229200"/>
            <a:ext cx="396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nsolas"/>
                <a:cs typeface="Consolas"/>
              </a:rPr>
              <a:t>x</a:t>
            </a:r>
            <a:r>
              <a:rPr lang="en-US" baseline="-25000" dirty="0">
                <a:latin typeface="Consolas"/>
                <a:cs typeface="Consolas"/>
              </a:rPr>
              <a:t>3</a:t>
            </a:r>
            <a:endParaRPr lang="en-US" dirty="0">
              <a:latin typeface="Consolas"/>
              <a:cs typeface="Consolas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751307" y="4857314"/>
            <a:ext cx="4283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. . .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5810454" y="5229200"/>
            <a:ext cx="396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nsolas"/>
                <a:cs typeface="Consolas"/>
              </a:rPr>
              <a:t>x</a:t>
            </a:r>
            <a:r>
              <a:rPr lang="en-US" baseline="-25000" dirty="0" err="1">
                <a:latin typeface="Consolas"/>
                <a:cs typeface="Consolas"/>
              </a:rPr>
              <a:t>k</a:t>
            </a:r>
            <a:endParaRPr lang="en-US" dirty="0">
              <a:latin typeface="Consolas"/>
              <a:cs typeface="Consolas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778635" y="5229200"/>
            <a:ext cx="565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nsolas"/>
                <a:cs typeface="Consolas"/>
              </a:rPr>
              <a:t>x</a:t>
            </a:r>
            <a:r>
              <a:rPr lang="en-US" baseline="-25000" dirty="0" smtClean="0">
                <a:latin typeface="Consolas"/>
                <a:cs typeface="Consolas"/>
              </a:rPr>
              <a:t>k+1</a:t>
            </a:r>
            <a:endParaRPr lang="en-US" dirty="0">
              <a:latin typeface="Consolas"/>
              <a:cs typeface="Consolas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098074" y="4487982"/>
            <a:ext cx="396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nsolas"/>
                <a:cs typeface="Consolas"/>
              </a:rPr>
              <a:t>R</a:t>
            </a:r>
            <a:r>
              <a:rPr lang="en-US" baseline="-25000" dirty="0" smtClean="0">
                <a:latin typeface="Consolas"/>
                <a:cs typeface="Consolas"/>
              </a:rPr>
              <a:t>1</a:t>
            </a:r>
            <a:endParaRPr lang="en-US" dirty="0">
              <a:latin typeface="Consolas"/>
              <a:cs typeface="Consolas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923787" y="4487982"/>
            <a:ext cx="396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nsolas"/>
                <a:cs typeface="Consolas"/>
              </a:rPr>
              <a:t>R</a:t>
            </a:r>
            <a:r>
              <a:rPr lang="en-US" baseline="-25000" dirty="0">
                <a:latin typeface="Consolas"/>
                <a:cs typeface="Consolas"/>
              </a:rPr>
              <a:t>2</a:t>
            </a:r>
            <a:endParaRPr lang="en-US" dirty="0">
              <a:latin typeface="Consolas"/>
              <a:cs typeface="Consolas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954962" y="4487982"/>
            <a:ext cx="396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nsolas"/>
                <a:cs typeface="Consolas"/>
              </a:rPr>
              <a:t>R</a:t>
            </a:r>
            <a:r>
              <a:rPr lang="en-US" baseline="-25000" dirty="0">
                <a:latin typeface="Consolas"/>
                <a:cs typeface="Consolas"/>
              </a:rPr>
              <a:t>3</a:t>
            </a:r>
            <a:endParaRPr lang="en-US" dirty="0">
              <a:latin typeface="Consolas"/>
              <a:cs typeface="Consolas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206641" y="4487982"/>
            <a:ext cx="396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nsolas"/>
                <a:cs typeface="Consolas"/>
              </a:rPr>
              <a:t>R</a:t>
            </a:r>
            <a:r>
              <a:rPr lang="en-US" baseline="-25000" dirty="0" err="1">
                <a:latin typeface="Consolas"/>
                <a:cs typeface="Consolas"/>
              </a:rPr>
              <a:t>k</a:t>
            </a:r>
            <a:endParaRPr lang="en-US" dirty="0">
              <a:latin typeface="Consolas"/>
              <a:cs typeface="Consolas"/>
            </a:endParaRPr>
          </a:p>
        </p:txBody>
      </p:sp>
      <p:cxnSp>
        <p:nvCxnSpPr>
          <p:cNvPr id="9" name="Curved Connector 8"/>
          <p:cNvCxnSpPr>
            <a:stCxn id="11" idx="0"/>
            <a:endCxn id="34" idx="0"/>
          </p:cNvCxnSpPr>
          <p:nvPr/>
        </p:nvCxnSpPr>
        <p:spPr>
          <a:xfrm rot="5400000" flipH="1" flipV="1">
            <a:off x="2714380" y="4048500"/>
            <a:ext cx="12700" cy="1905659"/>
          </a:xfrm>
          <a:prstGeom prst="curvedConnector3">
            <a:avLst>
              <a:gd name="adj1" fmla="val 4568087"/>
            </a:avLst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Curved Connector 52"/>
          <p:cNvCxnSpPr>
            <a:stCxn id="30" idx="0"/>
            <a:endCxn id="45" idx="0"/>
          </p:cNvCxnSpPr>
          <p:nvPr/>
        </p:nvCxnSpPr>
        <p:spPr>
          <a:xfrm rot="5400000" flipH="1" flipV="1">
            <a:off x="3768557" y="3812789"/>
            <a:ext cx="152399" cy="2241450"/>
          </a:xfrm>
          <a:prstGeom prst="curvedConnector3">
            <a:avLst>
              <a:gd name="adj1" fmla="val 458353"/>
            </a:avLst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Curved Connector 55"/>
          <p:cNvCxnSpPr>
            <a:stCxn id="45" idx="0"/>
            <a:endCxn id="39" idx="0"/>
          </p:cNvCxnSpPr>
          <p:nvPr/>
        </p:nvCxnSpPr>
        <p:spPr>
          <a:xfrm rot="16200000" flipH="1">
            <a:off x="5851245" y="3971550"/>
            <a:ext cx="139246" cy="1910775"/>
          </a:xfrm>
          <a:prstGeom prst="curvedConnector3">
            <a:avLst>
              <a:gd name="adj1" fmla="val -351482"/>
            </a:avLst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08177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cap="small" dirty="0" smtClean="0">
                <a:latin typeface="Cambria"/>
                <a:cs typeface="Cambria"/>
              </a:rPr>
              <a:t>Contribution</a:t>
            </a:r>
            <a:endParaRPr lang="en-US" sz="4000" cap="small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37986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Cambria"/>
                <a:cs typeface="Cambria"/>
              </a:rPr>
              <a:t>How does the </a:t>
            </a:r>
            <a:r>
              <a:rPr lang="en-US" sz="2400" dirty="0" smtClean="0">
                <a:solidFill>
                  <a:srgbClr val="AA0311"/>
                </a:solidFill>
                <a:latin typeface="Cambria"/>
                <a:cs typeface="Cambria"/>
              </a:rPr>
              <a:t>combined complexity </a:t>
            </a:r>
            <a:r>
              <a:rPr lang="en-US" sz="2400" dirty="0" smtClean="0">
                <a:latin typeface="Cambria"/>
                <a:cs typeface="Cambria"/>
              </a:rPr>
              <a:t>of computing CQs changes when we add inequalities?</a:t>
            </a:r>
          </a:p>
          <a:p>
            <a:pPr marL="0" indent="0">
              <a:buNone/>
            </a:pPr>
            <a:endParaRPr lang="en-US" sz="2400" baseline="30000" dirty="0">
              <a:latin typeface="Cambria"/>
              <a:cs typeface="Cambria"/>
            </a:endParaRPr>
          </a:p>
          <a:p>
            <a:r>
              <a:rPr lang="en-US" sz="2400" dirty="0" smtClean="0">
                <a:latin typeface="Cambria"/>
                <a:cs typeface="Cambria"/>
              </a:rPr>
              <a:t>Given any </a:t>
            </a:r>
            <a:r>
              <a:rPr lang="en-US" sz="2400" dirty="0" err="1" smtClean="0">
                <a:solidFill>
                  <a:srgbClr val="AA0311"/>
                </a:solidFill>
                <a:latin typeface="Cambria"/>
                <a:cs typeface="Cambria"/>
              </a:rPr>
              <a:t>blackbox</a:t>
            </a:r>
            <a:r>
              <a:rPr lang="en-US" sz="2400" dirty="0" smtClean="0">
                <a:solidFill>
                  <a:srgbClr val="AA0311"/>
                </a:solidFill>
                <a:latin typeface="Cambria"/>
                <a:cs typeface="Cambria"/>
              </a:rPr>
              <a:t> algorithm </a:t>
            </a:r>
            <a:r>
              <a:rPr lang="en-US" sz="2400" dirty="0" smtClean="0">
                <a:latin typeface="Cambria"/>
                <a:cs typeface="Cambria"/>
              </a:rPr>
              <a:t>that computes q, we can compute </a:t>
            </a:r>
            <a:r>
              <a:rPr lang="en-US" sz="2400" dirty="0" smtClean="0">
                <a:latin typeface="Consolas"/>
                <a:cs typeface="Consolas"/>
              </a:rPr>
              <a:t>(</a:t>
            </a:r>
            <a:r>
              <a:rPr lang="en-US" sz="2400" dirty="0" err="1" smtClean="0">
                <a:latin typeface="Consolas"/>
                <a:cs typeface="Consolas"/>
              </a:rPr>
              <a:t>q,I</a:t>
            </a:r>
            <a:r>
              <a:rPr lang="en-US" sz="2400" dirty="0" smtClean="0">
                <a:latin typeface="Consolas"/>
                <a:cs typeface="Consolas"/>
              </a:rPr>
              <a:t>) </a:t>
            </a:r>
            <a:r>
              <a:rPr lang="en-US" sz="2400" dirty="0" smtClean="0">
                <a:latin typeface="Cambria"/>
                <a:cs typeface="Cambria"/>
              </a:rPr>
              <a:t>with a </a:t>
            </a:r>
            <a:r>
              <a:rPr lang="en-US" sz="2400" dirty="0" smtClean="0">
                <a:latin typeface="Consolas"/>
                <a:cs typeface="Consolas"/>
              </a:rPr>
              <a:t>g(</a:t>
            </a:r>
            <a:r>
              <a:rPr lang="en-US" sz="2400" dirty="0" err="1" smtClean="0">
                <a:latin typeface="Consolas"/>
                <a:cs typeface="Consolas"/>
              </a:rPr>
              <a:t>q,I</a:t>
            </a:r>
            <a:r>
              <a:rPr lang="en-US" sz="2400" dirty="0" smtClean="0">
                <a:latin typeface="Consolas"/>
                <a:cs typeface="Consolas"/>
              </a:rPr>
              <a:t>) log(|D|) </a:t>
            </a:r>
            <a:r>
              <a:rPr lang="en-US" sz="2400" dirty="0" smtClean="0">
                <a:latin typeface="Cambria"/>
                <a:cs typeface="Cambria"/>
              </a:rPr>
              <a:t>blowup</a:t>
            </a:r>
          </a:p>
          <a:p>
            <a:endParaRPr lang="en-US" sz="2400" dirty="0">
              <a:latin typeface="Cambria"/>
              <a:cs typeface="Cambria"/>
            </a:endParaRPr>
          </a:p>
          <a:p>
            <a:r>
              <a:rPr lang="en-US" sz="2400" dirty="0" smtClean="0">
                <a:latin typeface="Cambria"/>
                <a:cs typeface="Cambria"/>
              </a:rPr>
              <a:t>Given any </a:t>
            </a:r>
            <a:r>
              <a:rPr lang="en-US" sz="2400" dirty="0" smtClean="0">
                <a:solidFill>
                  <a:srgbClr val="AA0311"/>
                </a:solidFill>
                <a:latin typeface="Cambria"/>
                <a:cs typeface="Cambria"/>
              </a:rPr>
              <a:t>Selection-Projection-Join plan </a:t>
            </a:r>
            <a:r>
              <a:rPr lang="en-US" sz="2400" dirty="0" smtClean="0">
                <a:latin typeface="Cambria"/>
                <a:cs typeface="Cambria"/>
              </a:rPr>
              <a:t>that computes q, we can compute </a:t>
            </a:r>
            <a:r>
              <a:rPr lang="en-US" sz="2400" dirty="0" smtClean="0">
                <a:latin typeface="Consolas"/>
                <a:cs typeface="Consolas"/>
              </a:rPr>
              <a:t>(</a:t>
            </a:r>
            <a:r>
              <a:rPr lang="en-US" sz="2400" dirty="0" err="1" smtClean="0">
                <a:latin typeface="Consolas"/>
                <a:cs typeface="Consolas"/>
              </a:rPr>
              <a:t>q,I</a:t>
            </a:r>
            <a:r>
              <a:rPr lang="en-US" sz="2400" dirty="0" smtClean="0">
                <a:latin typeface="Consolas"/>
                <a:cs typeface="Consolas"/>
              </a:rPr>
              <a:t>) </a:t>
            </a:r>
            <a:r>
              <a:rPr lang="en-US" sz="2400" dirty="0" smtClean="0">
                <a:latin typeface="Cambria"/>
                <a:cs typeface="Cambria"/>
              </a:rPr>
              <a:t>with a </a:t>
            </a:r>
            <a:r>
              <a:rPr lang="en-US" sz="2400" dirty="0" smtClean="0">
                <a:latin typeface="Consolas"/>
                <a:cs typeface="Consolas"/>
              </a:rPr>
              <a:t>f(</a:t>
            </a:r>
            <a:r>
              <a:rPr lang="en-US" sz="2400" dirty="0" err="1" smtClean="0">
                <a:latin typeface="Consolas"/>
                <a:cs typeface="Consolas"/>
              </a:rPr>
              <a:t>q,I</a:t>
            </a:r>
            <a:r>
              <a:rPr lang="en-US" sz="2400" dirty="0" smtClean="0">
                <a:latin typeface="Consolas"/>
                <a:cs typeface="Consolas"/>
              </a:rPr>
              <a:t>) </a:t>
            </a:r>
            <a:r>
              <a:rPr lang="en-US" sz="2400" dirty="0" smtClean="0">
                <a:latin typeface="Cambria"/>
                <a:cs typeface="Cambria"/>
              </a:rPr>
              <a:t>blowup</a:t>
            </a:r>
            <a:endParaRPr lang="en-US" sz="2400" dirty="0" smtClean="0">
              <a:cs typeface="Cambria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247912" y="1196752"/>
            <a:ext cx="5556336" cy="18031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1A3BA-0E98-7742-8399-1C634C282F17}" type="slidenum">
              <a:rPr lang="en-US" smtClean="0">
                <a:latin typeface="Cambria"/>
                <a:cs typeface="Cambria"/>
              </a:rPr>
              <a:t>6</a:t>
            </a:fld>
            <a:endParaRPr lang="en-US">
              <a:latin typeface="Cambria"/>
              <a:cs typeface="Cambria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0" y="579362"/>
            <a:ext cx="3434522" cy="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8479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cap="small" dirty="0" smtClean="0">
                <a:cs typeface="Cambria"/>
              </a:rPr>
              <a:t>Outline</a:t>
            </a:r>
            <a:endParaRPr lang="en-US" cap="small" dirty="0">
              <a:latin typeface="Cambria"/>
              <a:cs typeface="Cambria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247912" y="1214784"/>
            <a:ext cx="3756136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1A3BA-0E98-7742-8399-1C634C282F17}" type="slidenum">
              <a:rPr lang="en-US" smtClean="0">
                <a:latin typeface="Cambria"/>
                <a:cs typeface="Cambria"/>
              </a:rPr>
              <a:t>7</a:t>
            </a:fld>
            <a:endParaRPr lang="en-US">
              <a:latin typeface="Cambria"/>
              <a:cs typeface="Cambria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0" y="579362"/>
            <a:ext cx="3434522" cy="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Content Placeholder 2"/>
          <p:cNvSpPr>
            <a:spLocks noGrp="1"/>
          </p:cNvSpPr>
          <p:nvPr>
            <p:ph idx="1"/>
          </p:nvPr>
        </p:nvSpPr>
        <p:spPr>
          <a:xfrm>
            <a:off x="457200" y="1678610"/>
            <a:ext cx="8229600" cy="391063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 smtClean="0">
              <a:latin typeface="Cambria"/>
              <a:cs typeface="Cambria"/>
            </a:endParaRPr>
          </a:p>
          <a:p>
            <a:pPr marL="0" indent="0">
              <a:buNone/>
            </a:pPr>
            <a:r>
              <a:rPr lang="en-US" sz="2800" dirty="0" smtClean="0">
                <a:latin typeface="Cambria"/>
                <a:cs typeface="Cambria"/>
              </a:rPr>
              <a:t>Color Coding</a:t>
            </a:r>
          </a:p>
          <a:p>
            <a:endParaRPr lang="en-US" sz="2800" dirty="0" smtClean="0">
              <a:latin typeface="Cambria"/>
              <a:cs typeface="Cambria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000000"/>
                </a:solidFill>
                <a:latin typeface="Cambria"/>
                <a:cs typeface="Cambria"/>
              </a:rPr>
              <a:t>The Main Technique</a:t>
            </a:r>
          </a:p>
          <a:p>
            <a:endParaRPr lang="en-US" sz="2800" dirty="0">
              <a:solidFill>
                <a:srgbClr val="000000"/>
              </a:solidFill>
              <a:latin typeface="Cambria"/>
              <a:cs typeface="Cambria"/>
            </a:endParaRPr>
          </a:p>
          <a:p>
            <a:pPr marL="0" indent="0">
              <a:buNone/>
            </a:pPr>
            <a:r>
              <a:rPr lang="en-US" sz="2800" dirty="0" smtClean="0">
                <a:latin typeface="Cambria"/>
                <a:cs typeface="Cambria"/>
              </a:rPr>
              <a:t>Query Plans for Inequalities</a:t>
            </a:r>
          </a:p>
          <a:p>
            <a:pPr marL="0" indent="0">
              <a:buNone/>
            </a:pPr>
            <a:endParaRPr lang="en-US" sz="2800" dirty="0" smtClean="0">
              <a:latin typeface="Cambria"/>
              <a:cs typeface="Cambria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42901" y="2096322"/>
            <a:ext cx="2256891" cy="583438"/>
          </a:xfrm>
          <a:prstGeom prst="roundRect">
            <a:avLst/>
          </a:prstGeom>
          <a:noFill/>
          <a:ln w="28575" cmpd="sng">
            <a:solidFill>
              <a:srgbClr val="3366FF"/>
            </a:solidFill>
            <a:prstDash val="lg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0914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cap="small" dirty="0" smtClean="0">
                <a:latin typeface="Cambria"/>
                <a:cs typeface="Cambria"/>
              </a:rPr>
              <a:t>Background</a:t>
            </a:r>
            <a:endParaRPr lang="en-US" sz="4000" cap="small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9"/>
            <a:ext cx="8229600" cy="31683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solidFill>
                  <a:srgbClr val="3366FF"/>
                </a:solidFill>
                <a:latin typeface="Cambria"/>
                <a:cs typeface="Cambria"/>
              </a:rPr>
              <a:t>[Papadimitriou, </a:t>
            </a:r>
            <a:r>
              <a:rPr lang="en-US" sz="2000" dirty="0" err="1" smtClean="0">
                <a:solidFill>
                  <a:srgbClr val="3366FF"/>
                </a:solidFill>
                <a:latin typeface="Cambria"/>
                <a:cs typeface="Cambria"/>
              </a:rPr>
              <a:t>Yannakakis</a:t>
            </a:r>
            <a:r>
              <a:rPr lang="en-US" sz="2000" dirty="0" smtClean="0">
                <a:solidFill>
                  <a:srgbClr val="3366FF"/>
                </a:solidFill>
                <a:latin typeface="Cambria"/>
                <a:cs typeface="Cambria"/>
              </a:rPr>
              <a:t> ‘97] </a:t>
            </a:r>
          </a:p>
          <a:p>
            <a:pPr marL="0" indent="0">
              <a:buNone/>
            </a:pPr>
            <a:endParaRPr lang="en-US" sz="2400" dirty="0" smtClean="0">
              <a:solidFill>
                <a:srgbClr val="3366FF"/>
              </a:solidFill>
              <a:latin typeface="Cambria"/>
              <a:cs typeface="Cambria"/>
            </a:endParaRPr>
          </a:p>
          <a:p>
            <a:pPr marL="0" indent="0">
              <a:buNone/>
            </a:pPr>
            <a:r>
              <a:rPr lang="en-US" sz="2400" dirty="0" smtClean="0"/>
              <a:t>Let </a:t>
            </a:r>
            <a:r>
              <a:rPr lang="en-US" sz="2400" b="1" dirty="0"/>
              <a:t>q</a:t>
            </a:r>
            <a:r>
              <a:rPr lang="en-US" sz="2400" dirty="0"/>
              <a:t> be </a:t>
            </a:r>
            <a:r>
              <a:rPr lang="en-US" sz="2400" dirty="0" smtClean="0"/>
              <a:t>a </a:t>
            </a:r>
            <a:r>
              <a:rPr lang="en-US" sz="2400" dirty="0" err="1" smtClean="0"/>
              <a:t>boolean</a:t>
            </a:r>
            <a:r>
              <a:rPr lang="en-US" sz="2400" dirty="0" smtClean="0"/>
              <a:t> </a:t>
            </a:r>
            <a:r>
              <a:rPr lang="en-US" sz="2400" dirty="0"/>
              <a:t>acyclic </a:t>
            </a:r>
            <a:r>
              <a:rPr lang="en-US" sz="2400" dirty="0">
                <a:cs typeface="Cambria"/>
              </a:rPr>
              <a:t>CQ</a:t>
            </a:r>
            <a:r>
              <a:rPr lang="en-US" sz="2400" baseline="30000" dirty="0" smtClean="0">
                <a:cs typeface="Cambria"/>
              </a:rPr>
              <a:t>≠ </a:t>
            </a:r>
            <a:r>
              <a:rPr lang="en-US" sz="2400" dirty="0" smtClean="0"/>
              <a:t>and </a:t>
            </a:r>
            <a:r>
              <a:rPr lang="en-US" sz="2400" dirty="0"/>
              <a:t>D be a database instance. Then, </a:t>
            </a:r>
            <a:r>
              <a:rPr lang="en-US" sz="2400" b="1" dirty="0"/>
              <a:t>q</a:t>
            </a:r>
            <a:r>
              <a:rPr lang="en-US" sz="2400" dirty="0"/>
              <a:t> can be evaluated in time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				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b="1" dirty="0" smtClean="0"/>
              <a:t>k</a:t>
            </a:r>
            <a:r>
              <a:rPr lang="en-US" sz="2400" dirty="0" smtClean="0"/>
              <a:t> =</a:t>
            </a:r>
            <a:r>
              <a:rPr lang="en-US" sz="2400" dirty="0"/>
              <a:t> </a:t>
            </a:r>
            <a:r>
              <a:rPr lang="en-US" sz="2400" dirty="0" smtClean="0"/>
              <a:t>#variables in the inequality graph</a:t>
            </a:r>
            <a:endParaRPr lang="en-US" sz="2000" dirty="0">
              <a:cs typeface="Consolas"/>
            </a:endParaRPr>
          </a:p>
          <a:p>
            <a:endParaRPr lang="en-US" sz="2400" dirty="0">
              <a:latin typeface="Cambria"/>
              <a:cs typeface="Cambria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247912" y="1196752"/>
            <a:ext cx="5556336" cy="18031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1A3BA-0E98-7742-8399-1C634C282F17}" type="slidenum">
              <a:rPr lang="en-US" smtClean="0">
                <a:latin typeface="Cambria"/>
                <a:cs typeface="Cambria"/>
              </a:rPr>
              <a:t>8</a:t>
            </a:fld>
            <a:endParaRPr lang="en-US">
              <a:latin typeface="Cambria"/>
              <a:cs typeface="Cambria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0" y="579362"/>
            <a:ext cx="3434522" cy="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9203" y="3573016"/>
            <a:ext cx="3686693" cy="44035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631264" y="5157192"/>
            <a:ext cx="3843871" cy="461665"/>
          </a:xfrm>
          <a:prstGeom prst="rect">
            <a:avLst/>
          </a:prstGeom>
          <a:ln>
            <a:solidFill>
              <a:schemeClr val="tx1"/>
            </a:solidFill>
            <a:prstDash val="dash"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AA0311"/>
                </a:solidFill>
                <a:cs typeface="Cambria"/>
              </a:rPr>
              <a:t>fixed-parameter tractability</a:t>
            </a:r>
            <a:endParaRPr lang="en-US" sz="2400" dirty="0"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524994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cap="small" dirty="0" smtClean="0">
                <a:latin typeface="Cambria"/>
                <a:cs typeface="Cambria"/>
              </a:rPr>
              <a:t>Color Coding: Idea</a:t>
            </a:r>
            <a:endParaRPr lang="en-US" sz="4000" cap="small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9"/>
            <a:ext cx="8229600" cy="1728192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Cambria"/>
                <a:cs typeface="Cambria"/>
              </a:rPr>
              <a:t>Pick a </a:t>
            </a:r>
            <a:r>
              <a:rPr lang="en-US" sz="2400" dirty="0" smtClean="0">
                <a:solidFill>
                  <a:srgbClr val="AA0311"/>
                </a:solidFill>
                <a:latin typeface="Cambria"/>
                <a:cs typeface="Cambria"/>
              </a:rPr>
              <a:t>random coloring </a:t>
            </a:r>
            <a:r>
              <a:rPr lang="en-US" sz="2400" dirty="0" smtClean="0">
                <a:solidFill>
                  <a:srgbClr val="000000"/>
                </a:solidFill>
                <a:latin typeface="Cambria"/>
                <a:cs typeface="Cambria"/>
              </a:rPr>
              <a:t>h: </a:t>
            </a:r>
            <a:r>
              <a:rPr lang="en-US" sz="2400" b="1" dirty="0" smtClean="0">
                <a:solidFill>
                  <a:srgbClr val="000000"/>
                </a:solidFill>
                <a:latin typeface="Cambria"/>
                <a:cs typeface="Cambria"/>
              </a:rPr>
              <a:t>Dom</a:t>
            </a:r>
            <a:r>
              <a:rPr lang="en-US" sz="2400" dirty="0" smtClean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Cambria"/>
                <a:cs typeface="Cambria"/>
                <a:sym typeface="Wingdings"/>
              </a:rPr>
              <a:t> {1, …, k}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  <a:latin typeface="Cambria"/>
                <a:cs typeface="Cambria"/>
                <a:sym typeface="Wingdings"/>
              </a:rPr>
              <a:t>m</a:t>
            </a:r>
            <a:r>
              <a:rPr lang="en-US" sz="2000" dirty="0" smtClean="0">
                <a:solidFill>
                  <a:srgbClr val="000000"/>
                </a:solidFill>
                <a:latin typeface="Cambria"/>
                <a:cs typeface="Cambria"/>
                <a:sym typeface="Wingdings"/>
              </a:rPr>
              <a:t>aps values to k colors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Cambria"/>
                <a:cs typeface="Cambria"/>
                <a:sym typeface="Wingdings"/>
              </a:rPr>
              <a:t>If a tuple </a:t>
            </a:r>
            <a:r>
              <a:rPr lang="en-US" sz="2400" b="1" dirty="0" smtClean="0">
                <a:solidFill>
                  <a:srgbClr val="000000"/>
                </a:solidFill>
                <a:latin typeface="Cambria"/>
                <a:cs typeface="Cambria"/>
                <a:sym typeface="Wingdings"/>
              </a:rPr>
              <a:t>t</a:t>
            </a:r>
            <a:r>
              <a:rPr lang="en-US" sz="2400" dirty="0" smtClean="0">
                <a:solidFill>
                  <a:srgbClr val="000000"/>
                </a:solidFill>
                <a:latin typeface="Cambria"/>
                <a:cs typeface="Cambria"/>
                <a:sym typeface="Wingdings"/>
              </a:rPr>
              <a:t> belongs in the answer of the full query, then the colors satisfy the inequalities with probability</a:t>
            </a:r>
            <a:r>
              <a:rPr lang="en-US" sz="2400" dirty="0">
                <a:solidFill>
                  <a:srgbClr val="000000"/>
                </a:solidFill>
                <a:latin typeface="Cambria"/>
                <a:cs typeface="Cambria"/>
                <a:sym typeface="Wingdings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Cambria"/>
                <a:cs typeface="Cambria"/>
                <a:sym typeface="Wingdings"/>
              </a:rPr>
              <a:t>≥ e</a:t>
            </a:r>
            <a:r>
              <a:rPr lang="en-US" sz="2400" baseline="30000" dirty="0" smtClean="0">
                <a:solidFill>
                  <a:srgbClr val="000000"/>
                </a:solidFill>
                <a:latin typeface="Cambria"/>
                <a:cs typeface="Cambria"/>
                <a:sym typeface="Wingdings"/>
              </a:rPr>
              <a:t>-k</a:t>
            </a:r>
          </a:p>
          <a:p>
            <a:pPr marL="0" indent="0">
              <a:buNone/>
            </a:pPr>
            <a:endParaRPr lang="en-US" sz="2400" baseline="30000" dirty="0">
              <a:solidFill>
                <a:srgbClr val="000000"/>
              </a:solidFill>
              <a:latin typeface="Cambria"/>
              <a:cs typeface="Cambria"/>
              <a:sym typeface="Wingdings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247912" y="1196752"/>
            <a:ext cx="5556336" cy="18031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1A3BA-0E98-7742-8399-1C634C282F17}" type="slidenum">
              <a:rPr lang="en-US" smtClean="0">
                <a:latin typeface="Cambria"/>
                <a:cs typeface="Cambria"/>
              </a:rPr>
              <a:t>9</a:t>
            </a:fld>
            <a:endParaRPr lang="en-US">
              <a:latin typeface="Cambria"/>
              <a:cs typeface="Cambria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0" y="579362"/>
            <a:ext cx="3434522" cy="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501170" y="4437112"/>
            <a:ext cx="33507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nsolas"/>
                <a:cs typeface="Consolas"/>
              </a:rPr>
              <a:t>q = </a:t>
            </a:r>
            <a:r>
              <a:rPr lang="en-US" b="1" dirty="0">
                <a:latin typeface="Consolas"/>
                <a:cs typeface="Consolas"/>
              </a:rPr>
              <a:t>R</a:t>
            </a:r>
            <a:r>
              <a:rPr lang="en-US" dirty="0">
                <a:latin typeface="Consolas"/>
                <a:cs typeface="Consolas"/>
              </a:rPr>
              <a:t>(</a:t>
            </a:r>
            <a:r>
              <a:rPr lang="en-US" dirty="0" err="1">
                <a:latin typeface="Consolas"/>
                <a:cs typeface="Consolas"/>
              </a:rPr>
              <a:t>x,y</a:t>
            </a:r>
            <a:r>
              <a:rPr lang="en-US" dirty="0">
                <a:latin typeface="Consolas"/>
                <a:cs typeface="Consolas"/>
              </a:rPr>
              <a:t>)</a:t>
            </a:r>
            <a:r>
              <a:rPr lang="en-US" dirty="0">
                <a:solidFill>
                  <a:srgbClr val="000000"/>
                </a:solidFill>
                <a:latin typeface="Consolas"/>
                <a:cs typeface="Consolas"/>
              </a:rPr>
              <a:t>,</a:t>
            </a:r>
            <a:r>
              <a:rPr lang="en-US" b="1" dirty="0">
                <a:solidFill>
                  <a:srgbClr val="000000"/>
                </a:solidFill>
                <a:latin typeface="Consolas"/>
                <a:cs typeface="Consolas"/>
              </a:rPr>
              <a:t>S</a:t>
            </a:r>
            <a:r>
              <a:rPr lang="en-US" dirty="0">
                <a:latin typeface="Consolas"/>
                <a:cs typeface="Consolas"/>
              </a:rPr>
              <a:t>(</a:t>
            </a:r>
            <a:r>
              <a:rPr lang="en-US" dirty="0" err="1">
                <a:latin typeface="Consolas"/>
                <a:cs typeface="Consolas"/>
              </a:rPr>
              <a:t>y,z</a:t>
            </a:r>
            <a:r>
              <a:rPr lang="en-US" dirty="0">
                <a:latin typeface="Consolas"/>
                <a:cs typeface="Consolas"/>
              </a:rPr>
              <a:t>),</a:t>
            </a:r>
            <a:r>
              <a:rPr lang="en-US" b="1" dirty="0">
                <a:latin typeface="Consolas"/>
                <a:cs typeface="Consolas"/>
              </a:rPr>
              <a:t>T</a:t>
            </a:r>
            <a:r>
              <a:rPr lang="en-US" dirty="0">
                <a:latin typeface="Consolas"/>
                <a:cs typeface="Consolas"/>
              </a:rPr>
              <a:t>(</a:t>
            </a:r>
            <a:r>
              <a:rPr lang="en-US" dirty="0" err="1">
                <a:latin typeface="Consolas"/>
                <a:cs typeface="Consolas"/>
              </a:rPr>
              <a:t>z,w</a:t>
            </a:r>
            <a:r>
              <a:rPr lang="en-US" dirty="0">
                <a:latin typeface="Consolas"/>
                <a:cs typeface="Consolas"/>
              </a:rPr>
              <a:t>)</a:t>
            </a:r>
          </a:p>
          <a:p>
            <a:r>
              <a:rPr lang="en-US" dirty="0">
                <a:latin typeface="Consolas"/>
                <a:cs typeface="Consolas"/>
              </a:rPr>
              <a:t>I = {x ≠ z, y ≠ w}</a:t>
            </a:r>
            <a:endParaRPr lang="en-US" dirty="0">
              <a:solidFill>
                <a:srgbClr val="000000"/>
              </a:solidFill>
              <a:cs typeface="Cambria"/>
              <a:sym typeface="Wingdings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6242250"/>
              </p:ext>
            </p:extLst>
          </p:nvPr>
        </p:nvGraphicFramePr>
        <p:xfrm>
          <a:off x="5436096" y="4077072"/>
          <a:ext cx="2880320" cy="11521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86952"/>
                <a:gridCol w="367700"/>
                <a:gridCol w="367700"/>
                <a:gridCol w="428984"/>
                <a:gridCol w="428984"/>
              </a:tblGrid>
              <a:tr h="384043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0000"/>
                          </a:solidFill>
                        </a:rPr>
                        <a:t>tuple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043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0000"/>
                          </a:solidFill>
                        </a:rPr>
                        <a:t>col </a:t>
                      </a:r>
                      <a:r>
                        <a:rPr lang="en-US" b="1" baseline="0" dirty="0" smtClean="0">
                          <a:solidFill>
                            <a:srgbClr val="000000"/>
                          </a:solidFill>
                        </a:rPr>
                        <a:t>#1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3366FF"/>
                          </a:solidFill>
                        </a:rPr>
                        <a:t>2</a:t>
                      </a:r>
                      <a:endParaRPr lang="en-US" b="1" dirty="0">
                        <a:solidFill>
                          <a:srgbClr val="33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4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04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000000"/>
                          </a:solidFill>
                        </a:rPr>
                        <a:t>col #2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3366FF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660066"/>
                          </a:solidFill>
                        </a:rPr>
                        <a:t>3</a:t>
                      </a:r>
                      <a:endParaRPr lang="en-US" b="1" dirty="0">
                        <a:solidFill>
                          <a:srgbClr val="66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660066"/>
                          </a:solidFill>
                        </a:rPr>
                        <a:t>3</a:t>
                      </a:r>
                      <a:endParaRPr lang="en-US" b="1" dirty="0">
                        <a:solidFill>
                          <a:srgbClr val="66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615232" y="5783514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valid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13" idx="3"/>
          </p:cNvCxnSpPr>
          <p:nvPr/>
        </p:nvCxnSpPr>
        <p:spPr>
          <a:xfrm flipV="1">
            <a:off x="5287211" y="5083443"/>
            <a:ext cx="1373021" cy="8847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6094511" y="1331477"/>
            <a:ext cx="25922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  <a:cs typeface="Cambria"/>
              </a:rPr>
              <a:t>[</a:t>
            </a:r>
            <a:r>
              <a:rPr lang="en-US" dirty="0" err="1" smtClean="0">
                <a:solidFill>
                  <a:srgbClr val="3366FF"/>
                </a:solidFill>
                <a:cs typeface="Cambria"/>
              </a:rPr>
              <a:t>Alon</a:t>
            </a:r>
            <a:r>
              <a:rPr lang="en-US" dirty="0" smtClean="0">
                <a:solidFill>
                  <a:srgbClr val="3366FF"/>
                </a:solidFill>
                <a:cs typeface="Cambria"/>
              </a:rPr>
              <a:t>, </a:t>
            </a:r>
            <a:r>
              <a:rPr lang="en-US" dirty="0" err="1" smtClean="0">
                <a:solidFill>
                  <a:srgbClr val="3366FF"/>
                </a:solidFill>
                <a:cs typeface="Cambria"/>
              </a:rPr>
              <a:t>Yuster</a:t>
            </a:r>
            <a:r>
              <a:rPr lang="en-US" dirty="0" smtClean="0">
                <a:solidFill>
                  <a:srgbClr val="3366FF"/>
                </a:solidFill>
                <a:cs typeface="Cambria"/>
              </a:rPr>
              <a:t>, </a:t>
            </a:r>
            <a:r>
              <a:rPr lang="en-US" dirty="0" err="1" smtClean="0">
                <a:solidFill>
                  <a:srgbClr val="3366FF"/>
                </a:solidFill>
                <a:cs typeface="Cambria"/>
              </a:rPr>
              <a:t>Zwick</a:t>
            </a:r>
            <a:r>
              <a:rPr lang="en-US" dirty="0" smtClean="0">
                <a:solidFill>
                  <a:srgbClr val="3366FF"/>
                </a:solidFill>
                <a:cs typeface="Cambria"/>
              </a:rPr>
              <a:t> </a:t>
            </a:r>
            <a:r>
              <a:rPr lang="en-US" dirty="0">
                <a:solidFill>
                  <a:srgbClr val="3366FF"/>
                </a:solidFill>
                <a:cs typeface="Cambria"/>
              </a:rPr>
              <a:t>‘97] </a:t>
            </a:r>
          </a:p>
        </p:txBody>
      </p:sp>
    </p:spTree>
    <p:extLst>
      <p:ext uri="{BB962C8B-B14F-4D97-AF65-F5344CB8AC3E}">
        <p14:creationId xmlns:p14="http://schemas.microsoft.com/office/powerpoint/2010/main" val="22612601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PAPARIS@W88152TVYJZT3PP7" val="4404"/>
</p:tagLst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Sketchbook">
      <a:majorFont>
        <a:latin typeface="Cambria"/>
        <a:ea typeface=""/>
        <a:cs typeface=""/>
        <a:font script="Jpan" typeface="ＭＳ 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31639</TotalTime>
  <Words>3493</Words>
  <Application>Microsoft Macintosh PowerPoint</Application>
  <PresentationFormat>On-screen Show (4:3)</PresentationFormat>
  <Paragraphs>794</Paragraphs>
  <Slides>38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Theme</vt:lpstr>
      <vt:lpstr>Answering Conjunctive Queries With Inequalities</vt:lpstr>
      <vt:lpstr>Problem</vt:lpstr>
      <vt:lpstr>Example: Path Query</vt:lpstr>
      <vt:lpstr>Example: Path Query</vt:lpstr>
      <vt:lpstr>Example: Path Query</vt:lpstr>
      <vt:lpstr>Contribution</vt:lpstr>
      <vt:lpstr>Outline</vt:lpstr>
      <vt:lpstr>Background</vt:lpstr>
      <vt:lpstr>Color Coding: Idea</vt:lpstr>
      <vt:lpstr>Color Coding: Theorem</vt:lpstr>
      <vt:lpstr>Outline</vt:lpstr>
      <vt:lpstr>Main Technique</vt:lpstr>
      <vt:lpstr>Running Example</vt:lpstr>
      <vt:lpstr>H-Accepted Tuples</vt:lpstr>
      <vt:lpstr>H-Equivalence</vt:lpstr>
      <vt:lpstr>H-Forbidden Tuples</vt:lpstr>
      <vt:lpstr>The Algorithm</vt:lpstr>
      <vt:lpstr>The Algorithm</vt:lpstr>
      <vt:lpstr>The Algorithm</vt:lpstr>
      <vt:lpstr>The Algorithm</vt:lpstr>
      <vt:lpstr>The Algorithm</vt:lpstr>
      <vt:lpstr>The Algorithm</vt:lpstr>
      <vt:lpstr>The Algorithm</vt:lpstr>
      <vt:lpstr>The Algorithm</vt:lpstr>
      <vt:lpstr>The Algorithm</vt:lpstr>
      <vt:lpstr>The Algorithm</vt:lpstr>
      <vt:lpstr>Analysis</vt:lpstr>
      <vt:lpstr>Outline</vt:lpstr>
      <vt:lpstr>The H-Projection</vt:lpstr>
      <vt:lpstr>SPJ Plans</vt:lpstr>
      <vt:lpstr>SPJ Plans: Step one</vt:lpstr>
      <vt:lpstr>SPJ Plans: Step Two</vt:lpstr>
      <vt:lpstr>SPJ Plans: Step Three</vt:lpstr>
      <vt:lpstr>SPJ Plans: Step Three</vt:lpstr>
      <vt:lpstr>Main Result</vt:lpstr>
      <vt:lpstr>Conclusion</vt:lpstr>
      <vt:lpstr>PowerPoint Presentation</vt:lpstr>
      <vt:lpstr>Color Coding: Algorithm</vt:lpstr>
    </vt:vector>
  </TitlesOfParts>
  <Company>ntua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Query-Based Data Pricing</dc:title>
  <dc:creator>Paris</dc:creator>
  <cp:lastModifiedBy>Paris</cp:lastModifiedBy>
  <cp:revision>8923</cp:revision>
  <dcterms:created xsi:type="dcterms:W3CDTF">2012-01-23T07:00:32Z</dcterms:created>
  <dcterms:modified xsi:type="dcterms:W3CDTF">2015-03-23T10:08:14Z</dcterms:modified>
</cp:coreProperties>
</file>