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2" r:id="rId6"/>
    <p:sldId id="265" r:id="rId7"/>
    <p:sldId id="264" r:id="rId8"/>
    <p:sldId id="283" r:id="rId9"/>
    <p:sldId id="292" r:id="rId10"/>
    <p:sldId id="286" r:id="rId11"/>
    <p:sldId id="268" r:id="rId12"/>
    <p:sldId id="270" r:id="rId13"/>
    <p:sldId id="287" r:id="rId14"/>
    <p:sldId id="273" r:id="rId15"/>
    <p:sldId id="274" r:id="rId16"/>
    <p:sldId id="275" r:id="rId17"/>
    <p:sldId id="276" r:id="rId18"/>
    <p:sldId id="281" r:id="rId19"/>
    <p:sldId id="29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is" initials="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89504" autoAdjust="0"/>
  </p:normalViewPr>
  <p:slideViewPr>
    <p:cSldViewPr snapToGrid="0" snapToObjects="1">
      <p:cViewPr>
        <p:scale>
          <a:sx n="110" d="100"/>
          <a:sy n="110" d="100"/>
        </p:scale>
        <p:origin x="-154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commentAuthors" Target="commentAuthors.xml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ECBF-259F-BA4A-9F13-5DF53A93E1AB}" type="datetimeFigureOut">
              <a:rPr lang="en-US" smtClean="0"/>
              <a:t>6/12/11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9436-097E-FB49-AB7C-C99742E7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6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Need for processing huge data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Theoretical point of</a:t>
            </a:r>
            <a:r>
              <a:rPr lang="en-US" baseline="0" dirty="0" smtClean="0"/>
              <a:t> view, natural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56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We now</a:t>
            </a:r>
            <a:r>
              <a:rPr lang="en-US" baseline="0" dirty="0" smtClean="0"/>
              <a:t> have the two ingredients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35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Lemma 1 rules out hierarchical queries, lemma 2 hierarchical</a:t>
            </a:r>
            <a:r>
              <a:rPr lang="en-US" baseline="0" dirty="0" smtClean="0"/>
              <a:t> non-flat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20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BSP 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LogP</a:t>
            </a:r>
            <a:r>
              <a:rPr lang="en-US" baseline="0" dirty="0" smtClean="0"/>
              <a:t> both have synchronization as a parameter, but too detailed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Circuits and PRAMS too fine-grained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our model, we restrict the last 2 and try to minimize synchronization.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 why is synchronization expensive?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Hash function chosen randomly at the beginning / semantics</a:t>
            </a:r>
            <a:r>
              <a:rPr lang="en-US" baseline="0" dirty="0" smtClean="0"/>
              <a:t> independent of hash function used </a:t>
            </a:r>
          </a:p>
          <a:p>
            <a:r>
              <a:rPr lang="en-US" baseline="0" dirty="0" smtClean="0"/>
              <a:t>- We use generic values: tested for equality, copied, subjected to hash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Tall queries</a:t>
            </a:r>
            <a:r>
              <a:rPr lang="en-US" baseline="0" dirty="0" smtClean="0"/>
              <a:t> in warehouse database schemas (say example: store, city, area )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tall part comes before the flat 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2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semijoin</a:t>
            </a:r>
            <a:r>
              <a:rPr lang="en-US" dirty="0" smtClean="0"/>
              <a:t>:</a:t>
            </a:r>
            <a:r>
              <a:rPr lang="en-US" baseline="0" dirty="0" smtClean="0"/>
              <a:t> contains central idea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Flat queries starting with full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58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R not important, since there are no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33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PigLatin</a:t>
            </a:r>
            <a:r>
              <a:rPr lang="en-US" dirty="0" smtClean="0"/>
              <a:t> does this</a:t>
            </a:r>
            <a:r>
              <a:rPr lang="en-US" baseline="0" dirty="0" smtClean="0"/>
              <a:t> kind of skew-join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add the reference from the systems paper SIGMOD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1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the algorithm to follow all the different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9436-097E-FB49-AB7C-C99742E717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7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6/12/11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6/12/11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364"/>
            <a:ext cx="7543800" cy="2911611"/>
          </a:xfrm>
        </p:spPr>
        <p:txBody>
          <a:bodyPr/>
          <a:lstStyle/>
          <a:p>
            <a:r>
              <a:rPr lang="en-US" sz="6000" dirty="0" smtClean="0"/>
              <a:t>Parallel Evaluation of Conjunctive Queries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1999"/>
            <a:ext cx="3643745" cy="136236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Paraschos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Koutris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Dan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Suciu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University of Washington</a:t>
            </a:r>
          </a:p>
          <a:p>
            <a:r>
              <a:rPr lang="en-US" dirty="0" smtClean="0"/>
              <a:t>PODS 2011, Athens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88818" y="4768273"/>
            <a:ext cx="3740726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08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69"/>
    </mc:Choice>
    <mc:Fallback>
      <p:transition xmlns:p14="http://schemas.microsoft.com/office/powerpoint/2010/main" spd="slow" advTm="123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: a </a:t>
            </a:r>
            <a:r>
              <a:rPr lang="en-US" dirty="0" err="1" smtClean="0"/>
              <a:t>na</a:t>
            </a:r>
            <a:r>
              <a:rPr lang="fr-FR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110143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Semijoin</a:t>
            </a:r>
            <a:r>
              <a:rPr lang="en-US" dirty="0" smtClean="0"/>
              <a:t> operator  </a:t>
            </a:r>
            <a:r>
              <a:rPr lang="en-US" dirty="0" smtClean="0">
                <a:latin typeface="Courier New"/>
                <a:cs typeface="Courier New"/>
              </a:rPr>
              <a:t>Q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):- R(x), S(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b="1" dirty="0">
              <a:cs typeface="Courier New"/>
            </a:endParaRPr>
          </a:p>
          <a:p>
            <a:r>
              <a:rPr lang="en-US" b="1" dirty="0">
                <a:cs typeface="Courier New"/>
              </a:rPr>
              <a:t>Communication </a:t>
            </a:r>
            <a:r>
              <a:rPr lang="en-US" b="1" dirty="0" smtClean="0">
                <a:cs typeface="Courier New"/>
              </a:rPr>
              <a:t>Phase: </a:t>
            </a:r>
            <a:r>
              <a:rPr lang="en-US" dirty="0"/>
              <a:t>s</a:t>
            </a:r>
            <a:r>
              <a:rPr lang="en-US" dirty="0" smtClean="0"/>
              <a:t>end tuples </a:t>
            </a:r>
            <a:r>
              <a:rPr lang="en-US" dirty="0">
                <a:latin typeface="Courier New"/>
                <a:cs typeface="Courier New"/>
              </a:rPr>
              <a:t>S(</a:t>
            </a:r>
            <a:r>
              <a:rPr lang="en-US" dirty="0" err="1">
                <a:latin typeface="Courier New"/>
                <a:cs typeface="Courier New"/>
              </a:rPr>
              <a:t>a,b</a:t>
            </a:r>
            <a:r>
              <a:rPr lang="en-US" dirty="0" smtClean="0">
                <a:latin typeface="Courier New"/>
                <a:cs typeface="Courier New"/>
              </a:rPr>
              <a:t>),R(a)</a:t>
            </a:r>
            <a:r>
              <a:rPr lang="en-US" dirty="0" smtClean="0"/>
              <a:t> </a:t>
            </a:r>
            <a:r>
              <a:rPr lang="en-US" dirty="0"/>
              <a:t>to server </a:t>
            </a:r>
            <a:r>
              <a:rPr lang="en-US" b="1" dirty="0"/>
              <a:t>h(a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Computation </a:t>
            </a:r>
            <a:r>
              <a:rPr lang="en-US" b="1" dirty="0" smtClean="0"/>
              <a:t>Phase: </a:t>
            </a:r>
            <a:r>
              <a:rPr lang="en-US" dirty="0"/>
              <a:t>l</a:t>
            </a:r>
            <a:r>
              <a:rPr lang="en-US" dirty="0" smtClean="0"/>
              <a:t>ocally </a:t>
            </a:r>
            <a:r>
              <a:rPr lang="en-US" dirty="0"/>
              <a:t>perform the </a:t>
            </a:r>
            <a:r>
              <a:rPr lang="en-US" dirty="0" err="1" smtClean="0"/>
              <a:t>semijoin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69819" y="5792352"/>
            <a:ext cx="334818" cy="25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6355" y="3589479"/>
            <a:ext cx="334818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1363" y="5369788"/>
            <a:ext cx="929621" cy="254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81364" y="4030515"/>
            <a:ext cx="657254" cy="254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1364" y="4485406"/>
            <a:ext cx="334818" cy="254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81364" y="4937988"/>
            <a:ext cx="334818" cy="254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66355" y="3538679"/>
            <a:ext cx="0" cy="286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163455" y="4057191"/>
            <a:ext cx="1581728" cy="891185"/>
            <a:chOff x="2546922" y="3968294"/>
            <a:chExt cx="1581728" cy="891185"/>
          </a:xfrm>
        </p:grpSpPr>
        <p:sp>
          <p:nvSpPr>
            <p:cNvPr id="29" name="Right Arrow 28"/>
            <p:cNvSpPr/>
            <p:nvPr/>
          </p:nvSpPr>
          <p:spPr>
            <a:xfrm>
              <a:off x="2546922" y="4468087"/>
              <a:ext cx="1581728" cy="39139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2546922" y="3968294"/>
              <a:ext cx="1450105" cy="58651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Font typeface="Arial" pitchFamily="34" charset="0"/>
                <a:buNone/>
              </a:pPr>
              <a:r>
                <a:rPr lang="en-US" dirty="0" smtClean="0"/>
                <a:t>Hashing 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185472" y="6030311"/>
            <a:ext cx="1672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Load balanced?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958304" y="6049813"/>
            <a:ext cx="471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58304" y="6079949"/>
            <a:ext cx="471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01173" y="5747561"/>
            <a:ext cx="7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S(5,a)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49931" y="527304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S(2,b) S(2,a)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16182" y="4859479"/>
            <a:ext cx="7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S(4,a)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33712" y="4379311"/>
            <a:ext cx="7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S(1,</a:t>
            </a:r>
            <a:r>
              <a:rPr lang="en-US" dirty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638618" y="3973155"/>
            <a:ext cx="1269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S(3,</a:t>
            </a:r>
            <a:r>
              <a:rPr lang="en-US" dirty="0"/>
              <a:t>d</a:t>
            </a:r>
            <a:r>
              <a:rPr lang="en-US" dirty="0" smtClean="0"/>
              <a:t>) S(3,f)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28806" y="3169347"/>
            <a:ext cx="7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S(0,a)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638618" y="3169791"/>
            <a:ext cx="252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S(0,d) S(0,e) S(0,w) S(0,c) 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5320146" y="3337900"/>
            <a:ext cx="2332182" cy="2639291"/>
            <a:chOff x="4604332" y="3258126"/>
            <a:chExt cx="2332182" cy="2639291"/>
          </a:xfrm>
        </p:grpSpPr>
        <p:sp>
          <p:nvSpPr>
            <p:cNvPr id="16" name="Rectangle 15"/>
            <p:cNvSpPr/>
            <p:nvPr/>
          </p:nvSpPr>
          <p:spPr>
            <a:xfrm>
              <a:off x="4604332" y="5260108"/>
              <a:ext cx="2332182" cy="6373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332" y="3258126"/>
              <a:ext cx="2332182" cy="6373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04332" y="4248726"/>
              <a:ext cx="2332182" cy="6373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002478" y="3434872"/>
            <a:ext cx="334818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624942" y="4634578"/>
            <a:ext cx="657254" cy="2540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500251" y="3561872"/>
            <a:ext cx="334818" cy="254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500251" y="5388376"/>
            <a:ext cx="334818" cy="254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534671" y="5411352"/>
            <a:ext cx="929621" cy="254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617014" y="4547856"/>
            <a:ext cx="334818" cy="25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275985" y="3589479"/>
            <a:ext cx="1887470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281669" y="3434872"/>
            <a:ext cx="1795531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81364" y="3589479"/>
            <a:ext cx="771763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9590" y="3589479"/>
            <a:ext cx="771763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653357" y="3589479"/>
            <a:ext cx="556280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999482" y="4429984"/>
            <a:ext cx="556280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87117" y="3683096"/>
            <a:ext cx="771763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835069" y="5684977"/>
            <a:ext cx="771763" cy="25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28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545"/>
    </mc:Choice>
    <mc:Fallback>
      <p:transition xmlns:p14="http://schemas.microsoft.com/office/powerpoint/2010/main" spd="slow" advTm="7854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3" grpId="0"/>
      <p:bldP spid="43" grpId="1"/>
      <p:bldP spid="44" grpId="0"/>
      <p:bldP spid="51" grpId="0"/>
      <p:bldP spid="57" grpId="0" animBg="1"/>
      <p:bldP spid="63" grpId="0" animBg="1"/>
      <p:bldP spid="63" grpId="1" animBg="1"/>
      <p:bldP spid="64" grpId="0" animBg="1"/>
      <p:bldP spid="64" grpId="1" animBg="1"/>
      <p:bldP spid="38" grpId="0" animBg="1"/>
      <p:bldP spid="41" grpId="0" animBg="1"/>
      <p:bldP spid="45" grpId="0" animBg="1"/>
      <p:bldP spid="47" grpId="0" animBg="1"/>
      <p:bldP spid="48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7" y="4693178"/>
            <a:ext cx="7620000" cy="17606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approach as </a:t>
            </a:r>
            <a:r>
              <a:rPr lang="en-US" dirty="0" err="1" smtClean="0">
                <a:solidFill>
                  <a:srgbClr val="800000"/>
                </a:solidFill>
              </a:rPr>
              <a:t>SkewJoin</a:t>
            </a:r>
            <a:r>
              <a:rPr lang="en-US" dirty="0" smtClean="0"/>
              <a:t> in </a:t>
            </a:r>
            <a:r>
              <a:rPr lang="en-US" b="1" dirty="0" err="1" smtClean="0"/>
              <a:t>PigLatin</a:t>
            </a:r>
            <a:endParaRPr lang="en-US" b="1" dirty="0" smtClean="0"/>
          </a:p>
          <a:p>
            <a:r>
              <a:rPr lang="en-US" dirty="0" smtClean="0"/>
              <a:t>Computing </a:t>
            </a:r>
            <a:r>
              <a:rPr lang="en-US" dirty="0">
                <a:solidFill>
                  <a:srgbClr val="800000"/>
                </a:solidFill>
              </a:rPr>
              <a:t>frequent elements</a:t>
            </a:r>
            <a:r>
              <a:rPr lang="en-US" dirty="0"/>
              <a:t> : given a relation </a:t>
            </a:r>
            <a:r>
              <a:rPr lang="en-US" dirty="0">
                <a:latin typeface="Courier New"/>
                <a:cs typeface="Courier New"/>
              </a:rPr>
              <a:t>R(x,…)</a:t>
            </a:r>
            <a:r>
              <a:rPr lang="en-US" dirty="0"/>
              <a:t>find the values of </a:t>
            </a:r>
            <a:r>
              <a:rPr lang="en-US" b="1" dirty="0"/>
              <a:t>x</a:t>
            </a:r>
            <a:r>
              <a:rPr lang="en-US" dirty="0"/>
              <a:t> with frequency more than a threshold </a:t>
            </a:r>
            <a:r>
              <a:rPr lang="el-GR" b="1" dirty="0"/>
              <a:t>τ</a:t>
            </a:r>
            <a:endParaRPr lang="en-US" b="1" dirty="0"/>
          </a:p>
          <a:p>
            <a:pPr lvl="1"/>
            <a:r>
              <a:rPr lang="en-US" dirty="0">
                <a:solidFill>
                  <a:srgbClr val="800000"/>
                </a:solidFill>
              </a:rPr>
              <a:t>Sampling</a:t>
            </a:r>
            <a:endParaRPr lang="en-US" dirty="0"/>
          </a:p>
          <a:p>
            <a:pPr lvl="1"/>
            <a:r>
              <a:rPr lang="en-US" dirty="0">
                <a:solidFill>
                  <a:srgbClr val="800000"/>
                </a:solidFill>
              </a:rPr>
              <a:t>Local Counting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52667" y="1669857"/>
            <a:ext cx="6950895" cy="278794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i="1" dirty="0" smtClean="0"/>
          </a:p>
          <a:p>
            <a:pPr marL="114300" indent="0">
              <a:buFont typeface="Arial" pitchFamily="34" charset="0"/>
              <a:buNone/>
            </a:pPr>
            <a:r>
              <a:rPr lang="en-US" b="1" i="1" dirty="0" smtClean="0"/>
              <a:t>Broadcast Phase 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/>
              <a:t>      compute  frequent values : set </a:t>
            </a:r>
            <a:r>
              <a:rPr lang="en-US" dirty="0" smtClean="0">
                <a:latin typeface="Courier New"/>
                <a:cs typeface="Courier New"/>
              </a:rPr>
              <a:t>F</a:t>
            </a:r>
            <a:r>
              <a:rPr lang="en-US" dirty="0"/>
              <a:t> </a:t>
            </a:r>
            <a:r>
              <a:rPr lang="en-US" dirty="0" smtClean="0"/>
              <a:t>= frequent(S) </a:t>
            </a:r>
          </a:p>
          <a:p>
            <a:pPr marL="114300" indent="0">
              <a:buFont typeface="Arial" pitchFamily="34" charset="0"/>
              <a:buNone/>
            </a:pPr>
            <a:r>
              <a:rPr lang="en-US" b="1" i="1" dirty="0" smtClean="0"/>
              <a:t>Communication Phase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R2(@h(x),x)  :- R(@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), not F(@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S(@h(x),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 :- S(@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, y), not F(@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R2(@*,x)     :- R(@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), F(@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S(@h2(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),x):- S(@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), F(@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b="1" i="1" dirty="0" smtClean="0"/>
              <a:t>Computation Phase 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Q(@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    :- R2(@</a:t>
            </a:r>
            <a:r>
              <a:rPr lang="en-US" dirty="0" err="1" smtClean="0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), S2(@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312" y="1399404"/>
            <a:ext cx="140342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Semijoin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64464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681"/>
    </mc:Choice>
    <mc:Fallback>
      <p:transition xmlns:p14="http://schemas.microsoft.com/office/powerpoint/2010/main" spd="slow" advTm="806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Broadcast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905165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we </a:t>
            </a:r>
            <a:r>
              <a:rPr lang="en-US" dirty="0" smtClean="0"/>
              <a:t>really need </a:t>
            </a:r>
            <a:r>
              <a:rPr lang="en-US" dirty="0"/>
              <a:t>a </a:t>
            </a:r>
            <a:r>
              <a:rPr lang="en-US" dirty="0" smtClean="0"/>
              <a:t>broadcast phase </a:t>
            </a:r>
            <a:r>
              <a:rPr lang="en-US" dirty="0"/>
              <a:t>before distributing the data to the servers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52667" y="2616409"/>
            <a:ext cx="7620000" cy="126286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114300" indent="0">
              <a:buNone/>
            </a:pPr>
            <a:r>
              <a:rPr lang="en-US" dirty="0"/>
              <a:t>Any algorithm </a:t>
            </a:r>
            <a:r>
              <a:rPr lang="en-US" dirty="0" smtClean="0"/>
              <a:t>computing a </a:t>
            </a:r>
            <a:r>
              <a:rPr lang="en-US" dirty="0" err="1" smtClean="0"/>
              <a:t>semijoin</a:t>
            </a:r>
            <a:r>
              <a:rPr lang="en-US" dirty="0" smtClean="0"/>
              <a:t> in </a:t>
            </a:r>
            <a:r>
              <a:rPr lang="en-US" dirty="0"/>
              <a:t>1 MP step without a broadcast phase is </a:t>
            </a:r>
            <a:r>
              <a:rPr lang="en-US" dirty="0" smtClean="0"/>
              <a:t>not load balanced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8857" y="2400964"/>
            <a:ext cx="131371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Theorem</a:t>
            </a:r>
            <a:endParaRPr lang="en-US" sz="2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248728"/>
            <a:ext cx="7620000" cy="1050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purpose of the </a:t>
            </a:r>
            <a:r>
              <a:rPr lang="en-US" dirty="0" smtClean="0">
                <a:solidFill>
                  <a:srgbClr val="800000"/>
                </a:solidFill>
              </a:rPr>
              <a:t>broadcast phase</a:t>
            </a:r>
            <a:r>
              <a:rPr lang="en-US" dirty="0" smtClean="0"/>
              <a:t> is to extract information on the data distribution (e.g. identify the frequent values)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0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192"/>
    </mc:Choice>
    <mc:Fallback>
      <p:transition xmlns:p14="http://schemas.microsoft.com/office/powerpoint/2010/main" spd="slow" advTm="461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7" y="6104013"/>
            <a:ext cx="7620000" cy="45489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/>
              </a:rPr>
              <a:t>Similar idea to </a:t>
            </a:r>
            <a:r>
              <a:rPr lang="en-US" sz="1800" dirty="0" smtClean="0">
                <a:solidFill>
                  <a:srgbClr val="3366FF"/>
                </a:solidFill>
                <a:cs typeface="Courier New"/>
              </a:rPr>
              <a:t>[</a:t>
            </a:r>
            <a:r>
              <a:rPr lang="en-US" sz="1800" dirty="0" err="1" smtClean="0">
                <a:solidFill>
                  <a:srgbClr val="3366FF"/>
                </a:solidFill>
                <a:cs typeface="Courier New"/>
              </a:rPr>
              <a:t>Zu</a:t>
            </a:r>
            <a:r>
              <a:rPr lang="en-US" sz="1800" dirty="0">
                <a:solidFill>
                  <a:srgbClr val="3366FF"/>
                </a:solidFill>
                <a:cs typeface="Courier New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cs typeface="Courier New"/>
              </a:rPr>
              <a:t>et al., SIGMOD ‘08]</a:t>
            </a:r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52667" y="1533566"/>
            <a:ext cx="7620000" cy="4443542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i="1" dirty="0" smtClean="0"/>
          </a:p>
          <a:p>
            <a:pPr marL="114300" indent="0">
              <a:buFont typeface="Arial" pitchFamily="34" charset="0"/>
              <a:buNone/>
            </a:pPr>
            <a:r>
              <a:rPr lang="en-US" b="1" i="1" dirty="0" smtClean="0"/>
              <a:t>Communication Phase</a:t>
            </a:r>
          </a:p>
          <a:p>
            <a:pPr marL="114300" indent="0">
              <a:buFont typeface="Arial" pitchFamily="34" charset="0"/>
              <a:buNone/>
            </a:pPr>
            <a:r>
              <a:rPr lang="en-US" i="1" dirty="0" smtClean="0"/>
              <a:t>  CASE : frequent(R)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HR(@h(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),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 :- R(@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), RF(y)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DS(@*,</a:t>
            </a:r>
            <a:r>
              <a:rPr lang="en-US" dirty="0" err="1" smtClean="0">
                <a:latin typeface="Courier New"/>
                <a:cs typeface="Courier New"/>
              </a:rPr>
              <a:t>y,z</a:t>
            </a:r>
            <a:r>
              <a:rPr lang="en-US" dirty="0" smtClean="0">
                <a:latin typeface="Courier New"/>
                <a:cs typeface="Courier New"/>
              </a:rPr>
              <a:t>)      :- S(@</a:t>
            </a:r>
            <a:r>
              <a:rPr lang="en-US" dirty="0" err="1" smtClean="0">
                <a:latin typeface="Courier New"/>
                <a:cs typeface="Courier New"/>
              </a:rPr>
              <a:t>s,y,z</a:t>
            </a:r>
            <a:r>
              <a:rPr lang="en-US" dirty="0" smtClean="0">
                <a:latin typeface="Courier New"/>
                <a:cs typeface="Courier New"/>
              </a:rPr>
              <a:t>), RF(y)</a:t>
            </a:r>
          </a:p>
          <a:p>
            <a:pPr marL="114300" indent="0">
              <a:buFont typeface="Arial" pitchFamily="34" charset="0"/>
              <a:buNone/>
            </a:pPr>
            <a:r>
              <a:rPr lang="en-US" i="1" dirty="0" smtClean="0"/>
              <a:t>  CASE : frequent(S) , not  frequent(R)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HS(@h2(</a:t>
            </a:r>
            <a:r>
              <a:rPr lang="en-US" dirty="0" err="1" smtClean="0">
                <a:latin typeface="Courier New"/>
                <a:cs typeface="Courier New"/>
              </a:rPr>
              <a:t>y,z</a:t>
            </a:r>
            <a:r>
              <a:rPr lang="en-US" dirty="0" smtClean="0">
                <a:latin typeface="Courier New"/>
                <a:cs typeface="Courier New"/>
              </a:rPr>
              <a:t>),</a:t>
            </a:r>
            <a:r>
              <a:rPr lang="en-US" dirty="0" err="1" smtClean="0">
                <a:latin typeface="Courier New"/>
                <a:cs typeface="Courier New"/>
              </a:rPr>
              <a:t>y,z</a:t>
            </a:r>
            <a:r>
              <a:rPr lang="en-US" dirty="0" smtClean="0">
                <a:latin typeface="Courier New"/>
                <a:cs typeface="Courier New"/>
              </a:rPr>
              <a:t>):- S(@</a:t>
            </a:r>
            <a:r>
              <a:rPr lang="en-US" dirty="0" err="1" smtClean="0">
                <a:latin typeface="Courier New"/>
                <a:cs typeface="Courier New"/>
              </a:rPr>
              <a:t>s,y,z</a:t>
            </a:r>
            <a:r>
              <a:rPr lang="en-US" dirty="0" smtClean="0">
                <a:latin typeface="Courier New"/>
                <a:cs typeface="Courier New"/>
              </a:rPr>
              <a:t>), SF(y), not RF(y)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DR(@*,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      :- R(@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), SF(y), not RF(y)</a:t>
            </a:r>
          </a:p>
          <a:p>
            <a:pPr marL="114300" indent="0">
              <a:buNone/>
            </a:pPr>
            <a:r>
              <a:rPr lang="en-US" i="1" dirty="0" smtClean="0"/>
              <a:t>  CASE : not frequent</a:t>
            </a:r>
            <a:r>
              <a:rPr lang="en-US" i="1" dirty="0"/>
              <a:t>(R) , not  frequent(S)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TR(@h3(y),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):- R(@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), not RF(y), not RS(y)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 TS(@h3(y),</a:t>
            </a:r>
            <a:r>
              <a:rPr lang="en-US" dirty="0" err="1" smtClean="0">
                <a:latin typeface="Courier New"/>
                <a:cs typeface="Courier New"/>
              </a:rPr>
              <a:t>y,z</a:t>
            </a:r>
            <a:r>
              <a:rPr lang="en-US" dirty="0" smtClean="0">
                <a:latin typeface="Courier New"/>
                <a:cs typeface="Courier New"/>
              </a:rPr>
              <a:t>):- S(@</a:t>
            </a:r>
            <a:r>
              <a:rPr lang="en-US" dirty="0" err="1" smtClean="0">
                <a:latin typeface="Courier New"/>
                <a:cs typeface="Courier New"/>
              </a:rPr>
              <a:t>s,y,z</a:t>
            </a:r>
            <a:r>
              <a:rPr lang="en-US" dirty="0" smtClean="0">
                <a:latin typeface="Courier New"/>
                <a:cs typeface="Courier New"/>
              </a:rPr>
              <a:t>), not RF(y), not RS(y)</a:t>
            </a:r>
          </a:p>
          <a:p>
            <a:pPr marL="114300" indent="0">
              <a:buFont typeface="Arial" pitchFamily="34" charset="0"/>
              <a:buNone/>
            </a:pPr>
            <a:r>
              <a:rPr lang="en-US" b="1" i="1" dirty="0" smtClean="0"/>
              <a:t>Computation Phase  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J1(@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 :- HR(@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), DS(</a:t>
            </a:r>
            <a:r>
              <a:rPr lang="en-US" dirty="0" err="1" smtClean="0">
                <a:latin typeface="Courier New"/>
                <a:cs typeface="Courier New"/>
              </a:rPr>
              <a:t>y,z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J2(@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 :- DR(</a:t>
            </a:r>
            <a:r>
              <a:rPr lang="en-US" dirty="0" err="1" smtClean="0">
                <a:latin typeface="Courier New"/>
                <a:cs typeface="Courier New"/>
              </a:rPr>
              <a:t>x,y</a:t>
            </a:r>
            <a:r>
              <a:rPr lang="en-US" dirty="0" smtClean="0">
                <a:latin typeface="Courier New"/>
                <a:cs typeface="Courier New"/>
              </a:rPr>
              <a:t>), HS(@</a:t>
            </a:r>
            <a:r>
              <a:rPr lang="en-US" dirty="0" err="1" smtClean="0">
                <a:latin typeface="Courier New"/>
                <a:cs typeface="Courier New"/>
              </a:rPr>
              <a:t>s,y,z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J3(@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 :- TR(@</a:t>
            </a:r>
            <a:r>
              <a:rPr lang="en-US" dirty="0" err="1" smtClean="0">
                <a:latin typeface="Courier New"/>
                <a:cs typeface="Courier New"/>
              </a:rPr>
              <a:t>s,x,y</a:t>
            </a:r>
            <a:r>
              <a:rPr lang="en-US" dirty="0" smtClean="0">
                <a:latin typeface="Courier New"/>
                <a:cs typeface="Courier New"/>
              </a:rPr>
              <a:t>), TS(@</a:t>
            </a:r>
            <a:r>
              <a:rPr lang="en-US" dirty="0" err="1" smtClean="0">
                <a:latin typeface="Courier New"/>
                <a:cs typeface="Courier New"/>
              </a:rPr>
              <a:t>s,y,z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 smtClean="0">
                <a:latin typeface="Courier New"/>
                <a:cs typeface="Courier New"/>
              </a:rPr>
              <a:t> Q(@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  :- J1(@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);J2(@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);J3(@</a:t>
            </a:r>
            <a:r>
              <a:rPr lang="en-US" dirty="0" err="1" smtClean="0">
                <a:latin typeface="Courier New"/>
                <a:cs typeface="Courier New"/>
              </a:rPr>
              <a:t>s,x,y,z</a:t>
            </a:r>
            <a:r>
              <a:rPr lang="en-US" dirty="0" smtClean="0">
                <a:latin typeface="Courier New"/>
                <a:cs typeface="Courier New"/>
              </a:rPr>
              <a:t>)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311" y="1274660"/>
            <a:ext cx="385950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Join </a:t>
            </a:r>
            <a:r>
              <a:rPr lang="en-US" dirty="0">
                <a:latin typeface="Courier New"/>
                <a:cs typeface="Courier New"/>
              </a:rPr>
              <a:t>Q(</a:t>
            </a:r>
            <a:r>
              <a:rPr lang="en-US" dirty="0" err="1">
                <a:latin typeface="Courier New"/>
                <a:cs typeface="Courier New"/>
              </a:rPr>
              <a:t>x,y,z</a:t>
            </a:r>
            <a:r>
              <a:rPr lang="en-US" dirty="0" smtClean="0">
                <a:latin typeface="Courier New"/>
                <a:cs typeface="Courier New"/>
              </a:rPr>
              <a:t>):-R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,S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y,z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60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657"/>
    </mc:Choice>
    <mc:Fallback>
      <p:transition xmlns:p14="http://schemas.microsoft.com/office/powerpoint/2010/main" spd="slow" advTm="626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4443542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can we extend the above ideas to compute flat queries?</a:t>
            </a:r>
          </a:p>
          <a:p>
            <a:pPr marL="411480" lvl="1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Q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x,y,z,w</a:t>
            </a:r>
            <a:r>
              <a:rPr lang="en-US" dirty="0">
                <a:latin typeface="Courier New"/>
                <a:cs typeface="Courier New"/>
              </a:rPr>
              <a:t>) :- R(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),S(</a:t>
            </a:r>
            <a:r>
              <a:rPr lang="en-US" dirty="0" err="1">
                <a:latin typeface="Courier New"/>
                <a:cs typeface="Courier New"/>
              </a:rPr>
              <a:t>x,z</a:t>
            </a:r>
            <a:r>
              <a:rPr lang="en-US" dirty="0">
                <a:latin typeface="Courier New"/>
                <a:cs typeface="Courier New"/>
              </a:rPr>
              <a:t>),T(</a:t>
            </a:r>
            <a:r>
              <a:rPr lang="en-US" dirty="0" err="1">
                <a:latin typeface="Courier New"/>
                <a:cs typeface="Courier New"/>
              </a:rPr>
              <a:t>x,w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/>
              <a:t>We </a:t>
            </a:r>
            <a:r>
              <a:rPr lang="en-US" dirty="0"/>
              <a:t>i</a:t>
            </a:r>
            <a:r>
              <a:rPr lang="en-US" dirty="0" smtClean="0"/>
              <a:t>ntroduce </a:t>
            </a:r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second step </a:t>
            </a:r>
            <a:r>
              <a:rPr lang="en-US" dirty="0"/>
              <a:t>in the broadcast </a:t>
            </a:r>
            <a:r>
              <a:rPr lang="en-US" dirty="0" smtClean="0"/>
              <a:t>phase to find </a:t>
            </a:r>
            <a:r>
              <a:rPr lang="en-US" dirty="0"/>
              <a:t>the frequent </a:t>
            </a:r>
            <a:r>
              <a:rPr lang="en-US" dirty="0" smtClean="0"/>
              <a:t>values that definitely </a:t>
            </a:r>
            <a:r>
              <a:rPr lang="en-US" dirty="0"/>
              <a:t>appear in the final </a:t>
            </a:r>
            <a:r>
              <a:rPr lang="en-US" dirty="0" smtClean="0"/>
              <a:t>result</a:t>
            </a:r>
          </a:p>
          <a:p>
            <a:r>
              <a:rPr lang="en-US" dirty="0" smtClean="0"/>
              <a:t>Why would that be a problem? 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 is frequent in </a:t>
            </a:r>
            <a:r>
              <a:rPr lang="en-US" b="1" dirty="0" smtClean="0"/>
              <a:t>R, S </a:t>
            </a:r>
            <a:r>
              <a:rPr lang="en-US" dirty="0" smtClean="0"/>
              <a:t>and does not exist in </a:t>
            </a:r>
            <a:r>
              <a:rPr lang="en-US" b="1" dirty="0" smtClean="0"/>
              <a:t>T</a:t>
            </a:r>
          </a:p>
          <a:p>
            <a:pPr lvl="1"/>
            <a:r>
              <a:rPr lang="en-US" dirty="0" smtClean="0"/>
              <a:t>The cost of </a:t>
            </a:r>
            <a:r>
              <a:rPr lang="en-US" dirty="0" smtClean="0">
                <a:solidFill>
                  <a:srgbClr val="800000"/>
                </a:solidFill>
              </a:rPr>
              <a:t>replication</a:t>
            </a:r>
            <a:r>
              <a:rPr lang="en-US" dirty="0" smtClean="0"/>
              <a:t> of </a:t>
            </a:r>
            <a:r>
              <a:rPr lang="en-US" b="1" dirty="0" smtClean="0"/>
              <a:t>a</a:t>
            </a:r>
            <a:r>
              <a:rPr lang="en-US" dirty="0" smtClean="0"/>
              <a:t>-tuples would not be justified by the output size</a:t>
            </a:r>
          </a:p>
          <a:p>
            <a:r>
              <a:rPr lang="en-US" dirty="0" smtClean="0"/>
              <a:t>The idea generalizes for any flat query, with only 2 broadcast steps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72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045"/>
    </mc:Choice>
    <mc:Fallback>
      <p:transition xmlns:p14="http://schemas.microsoft.com/office/powerpoint/2010/main" spd="slow" advTm="790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8"/>
            <a:ext cx="7620000" cy="19211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Compute a </a:t>
            </a:r>
            <a:r>
              <a:rPr lang="en-US" dirty="0" smtClean="0">
                <a:solidFill>
                  <a:srgbClr val="800000"/>
                </a:solidFill>
              </a:rPr>
              <a:t>tall query</a:t>
            </a:r>
          </a:p>
          <a:p>
            <a:pPr marL="411480" lvl="1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Q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x,y,z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smtClean="0">
                <a:latin typeface="Courier New"/>
                <a:cs typeface="Courier New"/>
              </a:rPr>
              <a:t>:- R</a:t>
            </a:r>
            <a:r>
              <a:rPr lang="en-US" dirty="0">
                <a:latin typeface="Courier New"/>
                <a:cs typeface="Courier New"/>
              </a:rPr>
              <a:t>(x),S(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),T(</a:t>
            </a:r>
            <a:r>
              <a:rPr lang="en-US" dirty="0" err="1">
                <a:latin typeface="Courier New"/>
                <a:cs typeface="Courier New"/>
              </a:rPr>
              <a:t>x,y,</a:t>
            </a:r>
            <a:r>
              <a:rPr lang="en-US" dirty="0" err="1" smtClean="0">
                <a:latin typeface="Courier New"/>
                <a:cs typeface="Courier New"/>
              </a:rPr>
              <a:t>z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Construct a </a:t>
            </a:r>
            <a:r>
              <a:rPr lang="en-US" dirty="0" smtClean="0">
                <a:solidFill>
                  <a:srgbClr val="800000"/>
                </a:solidFill>
              </a:rPr>
              <a:t>decision tree </a:t>
            </a:r>
            <a:r>
              <a:rPr lang="en-US" dirty="0" smtClean="0"/>
              <a:t>to decide whether a tuple will be hashed (and how) or broadcast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Example</a:t>
            </a:r>
            <a:r>
              <a:rPr lang="en-US" dirty="0" smtClean="0">
                <a:solidFill>
                  <a:srgbClr val="000000"/>
                </a:solidFill>
              </a:rPr>
              <a:t>: a </a:t>
            </a:r>
            <a:r>
              <a:rPr lang="en-US" dirty="0">
                <a:solidFill>
                  <a:srgbClr val="000000"/>
                </a:solidFill>
              </a:rPr>
              <a:t>tuple </a:t>
            </a:r>
            <a:r>
              <a:rPr lang="en-US" b="1" dirty="0">
                <a:solidFill>
                  <a:srgbClr val="000000"/>
                </a:solidFill>
              </a:rPr>
              <a:t>t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S(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a,b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449303" y="3696914"/>
            <a:ext cx="1543581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49303" y="3722374"/>
            <a:ext cx="164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x</a:t>
            </a:r>
            <a:r>
              <a:rPr lang="en-US" dirty="0" smtClean="0"/>
              <a:t> in frequent(T)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26783" y="4622859"/>
            <a:ext cx="1558164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35574" y="4634405"/>
            <a:ext cx="1637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r>
              <a:rPr lang="en-US" dirty="0" smtClean="0"/>
              <a:t> in frequent(S)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877431" y="4622859"/>
            <a:ext cx="1724638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7431" y="4645951"/>
            <a:ext cx="1812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x</a:t>
            </a:r>
            <a:r>
              <a:rPr lang="en-US" b="1" dirty="0" err="1" smtClean="0"/>
              <a:t>,y</a:t>
            </a:r>
            <a:r>
              <a:rPr lang="en-US" dirty="0" smtClean="0"/>
              <a:t> in frequent(T)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377158" y="5892860"/>
            <a:ext cx="764790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7158" y="5892860"/>
            <a:ext cx="76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b="1" dirty="0" smtClean="0"/>
              <a:t>h(x)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959315" y="5881314"/>
            <a:ext cx="889091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59316" y="5881314"/>
            <a:ext cx="93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b="1" dirty="0" smtClean="0"/>
              <a:t>h(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410615" y="5869768"/>
            <a:ext cx="878187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0615" y="5881314"/>
            <a:ext cx="93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</a:t>
            </a:r>
            <a:r>
              <a:rPr lang="en-US" b="1" dirty="0" smtClean="0"/>
              <a:t>h(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162811" y="5869768"/>
            <a:ext cx="1062182" cy="38087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62811" y="5881314"/>
            <a:ext cx="108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</a:t>
            </a:r>
            <a:r>
              <a:rPr lang="en-US" b="1" dirty="0" smtClean="0"/>
              <a:t>h(</a:t>
            </a:r>
            <a:r>
              <a:rPr lang="en-US" b="1" dirty="0" err="1" smtClean="0"/>
              <a:t>x,y,z</a:t>
            </a:r>
            <a:r>
              <a:rPr lang="en-US" b="1" dirty="0" smtClean="0"/>
              <a:t>)</a:t>
            </a:r>
            <a:endParaRPr lang="en-US" dirty="0"/>
          </a:p>
        </p:txBody>
      </p:sp>
      <p:cxnSp>
        <p:nvCxnSpPr>
          <p:cNvPr id="20" name="Straight Connector 19"/>
          <p:cNvCxnSpPr>
            <a:stCxn id="8" idx="0"/>
            <a:endCxn id="7" idx="2"/>
          </p:cNvCxnSpPr>
          <p:nvPr/>
        </p:nvCxnSpPr>
        <p:spPr>
          <a:xfrm flipV="1">
            <a:off x="2705865" y="4091706"/>
            <a:ext cx="1565238" cy="531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6" idx="2"/>
          </p:cNvCxnSpPr>
          <p:nvPr/>
        </p:nvCxnSpPr>
        <p:spPr>
          <a:xfrm flipH="1" flipV="1">
            <a:off x="4221094" y="4077792"/>
            <a:ext cx="1562557" cy="568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0"/>
            <a:endCxn id="8" idx="2"/>
          </p:cNvCxnSpPr>
          <p:nvPr/>
        </p:nvCxnSpPr>
        <p:spPr>
          <a:xfrm flipV="1">
            <a:off x="1759553" y="5003737"/>
            <a:ext cx="946312" cy="889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0"/>
            <a:endCxn id="8" idx="2"/>
          </p:cNvCxnSpPr>
          <p:nvPr/>
        </p:nvCxnSpPr>
        <p:spPr>
          <a:xfrm flipH="1" flipV="1">
            <a:off x="2705865" y="5003737"/>
            <a:ext cx="697996" cy="877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10" idx="2"/>
          </p:cNvCxnSpPr>
          <p:nvPr/>
        </p:nvCxnSpPr>
        <p:spPr>
          <a:xfrm flipV="1">
            <a:off x="4849709" y="5003737"/>
            <a:ext cx="890041" cy="866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8" idx="0"/>
          </p:cNvCxnSpPr>
          <p:nvPr/>
        </p:nvCxnSpPr>
        <p:spPr>
          <a:xfrm>
            <a:off x="5739750" y="5003737"/>
            <a:ext cx="954152" cy="866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277256" y="3327582"/>
            <a:ext cx="276237" cy="369332"/>
            <a:chOff x="6269182" y="3371273"/>
            <a:chExt cx="276237" cy="369332"/>
          </a:xfrm>
        </p:grpSpPr>
        <p:sp>
          <p:nvSpPr>
            <p:cNvPr id="50" name="Rounded Rectangle 49"/>
            <p:cNvSpPr/>
            <p:nvPr/>
          </p:nvSpPr>
          <p:spPr>
            <a:xfrm>
              <a:off x="6269182" y="3371273"/>
              <a:ext cx="261986" cy="3511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80728" y="3371273"/>
              <a:ext cx="264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</a:t>
              </a:r>
              <a:endParaRPr lang="en-US" b="1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042306" y="3678683"/>
            <a:ext cx="63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Yes!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5628" y="5032385"/>
            <a:ext cx="63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Yes!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56" name="Cloud Callout 55"/>
          <p:cNvSpPr/>
          <p:nvPr/>
        </p:nvSpPr>
        <p:spPr>
          <a:xfrm>
            <a:off x="6890060" y="5081075"/>
            <a:ext cx="1436790" cy="612648"/>
          </a:xfrm>
          <a:prstGeom prst="cloudCallou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044394" y="515263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560990" y="5138962"/>
            <a:ext cx="575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No!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59" name="Cloud Callout 58"/>
          <p:cNvSpPr/>
          <p:nvPr/>
        </p:nvSpPr>
        <p:spPr>
          <a:xfrm flipH="1">
            <a:off x="3300219" y="5152638"/>
            <a:ext cx="1403024" cy="612648"/>
          </a:xfrm>
          <a:prstGeom prst="cloudCallou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300219" y="5247829"/>
            <a:ext cx="150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to h</a:t>
            </a:r>
            <a:r>
              <a:rPr lang="en-US" dirty="0" smtClean="0"/>
              <a:t>(</a:t>
            </a:r>
            <a:r>
              <a:rPr lang="en-US" dirty="0" err="1"/>
              <a:t>a</a:t>
            </a:r>
            <a:r>
              <a:rPr lang="en-US" dirty="0" err="1" smtClean="0"/>
              <a:t>,</a:t>
            </a:r>
            <a:r>
              <a:rPr lang="en-US" dirty="0" err="1"/>
              <a:t>b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844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493"/>
    </mc:Choice>
    <mc:Fallback>
      <p:transition xmlns:p14="http://schemas.microsoft.com/office/powerpoint/2010/main" spd="slow" advTm="7449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0.02847 L 0.16406 0.19514 " pathEditMode="relative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06 0.19514 L 0.02379 0.37662 " pathEditMode="relative" ptsTypes="AA">
                                      <p:cBhvr>
                                        <p:cTn id="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5" grpId="1"/>
      <p:bldP spid="56" grpId="0" animBg="1"/>
      <p:bldP spid="56" grpId="1" animBg="1"/>
      <p:bldP spid="57" grpId="0"/>
      <p:bldP spid="57" grpId="1"/>
      <p:bldP spid="58" grpId="0"/>
      <p:bldP spid="59" grpId="0" animBg="1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40528"/>
          </a:xfrm>
        </p:spPr>
        <p:txBody>
          <a:bodyPr>
            <a:normAutofit/>
          </a:bodyPr>
          <a:lstStyle/>
          <a:p>
            <a:r>
              <a:rPr lang="en-US" dirty="0" smtClean="0"/>
              <a:t>Reminder: A tall-</a:t>
            </a:r>
            <a:r>
              <a:rPr lang="en-US" dirty="0"/>
              <a:t>flat query consists of a </a:t>
            </a:r>
            <a:r>
              <a:rPr lang="en-US" dirty="0" smtClean="0"/>
              <a:t>tall </a:t>
            </a:r>
            <a:r>
              <a:rPr lang="en-US" dirty="0"/>
              <a:t>and a </a:t>
            </a:r>
            <a:r>
              <a:rPr lang="en-US" dirty="0" smtClean="0"/>
              <a:t>flat part</a:t>
            </a:r>
          </a:p>
          <a:p>
            <a:pPr lvl="1"/>
            <a:r>
              <a:rPr lang="en-US" dirty="0" smtClean="0"/>
              <a:t>Tall-</a:t>
            </a:r>
            <a:r>
              <a:rPr lang="en-US" dirty="0"/>
              <a:t>query techniques </a:t>
            </a:r>
            <a:r>
              <a:rPr lang="en-US" dirty="0" smtClean="0"/>
              <a:t>(decision tree) handle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800000"/>
                </a:solidFill>
              </a:rPr>
              <a:t>tall </a:t>
            </a:r>
            <a:r>
              <a:rPr lang="en-US" dirty="0">
                <a:solidFill>
                  <a:srgbClr val="800000"/>
                </a:solidFill>
              </a:rPr>
              <a:t>part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lat-</a:t>
            </a:r>
            <a:r>
              <a:rPr lang="en-US" dirty="0"/>
              <a:t>query techniques handle the </a:t>
            </a:r>
            <a:r>
              <a:rPr lang="en-US" dirty="0" smtClean="0">
                <a:solidFill>
                  <a:srgbClr val="800000"/>
                </a:solidFill>
              </a:rPr>
              <a:t>flat </a:t>
            </a:r>
            <a:r>
              <a:rPr lang="en-US" dirty="0">
                <a:solidFill>
                  <a:srgbClr val="800000"/>
                </a:solidFill>
              </a:rPr>
              <a:t>part</a:t>
            </a:r>
          </a:p>
          <a:p>
            <a:r>
              <a:rPr lang="en-US" dirty="0" smtClean="0"/>
              <a:t>We can thus design an algorithm which computes any </a:t>
            </a:r>
            <a:r>
              <a:rPr lang="en-US" dirty="0" smtClean="0">
                <a:solidFill>
                  <a:srgbClr val="800000"/>
                </a:solidFill>
              </a:rPr>
              <a:t>tall-flat </a:t>
            </a:r>
            <a:r>
              <a:rPr lang="en-US" dirty="0" smtClean="0"/>
              <a:t>query in 1 MP step (with a 2-step broadcast phase)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05772"/>
            <a:ext cx="7620000" cy="155150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800000"/>
                </a:solidFill>
              </a:rPr>
              <a:t>tall-flat </a:t>
            </a:r>
            <a:r>
              <a:rPr lang="en-US" dirty="0" smtClean="0"/>
              <a:t>conjunctive query can be evaluated in one MP step by a load balanced algorithm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3389" y="3890328"/>
            <a:ext cx="282352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Main Theorem (Part 1)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5299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091"/>
    </mc:Choice>
    <mc:Fallback>
      <p:transition xmlns:p14="http://schemas.microsoft.com/office/powerpoint/2010/main" spd="slow" advTm="410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Impossibility Theorems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808227"/>
            <a:ext cx="7620000" cy="1112773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 query         </a:t>
            </a:r>
            <a:r>
              <a:rPr lang="en-US" dirty="0" smtClean="0">
                <a:latin typeface="Courier New"/>
                <a:cs typeface="Courier New"/>
              </a:rPr>
              <a:t>RST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):- R(x),S(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),T(y)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en-US" dirty="0" smtClean="0"/>
              <a:t>an not </a:t>
            </a:r>
            <a:r>
              <a:rPr lang="en-US" dirty="0"/>
              <a:t>be computed in 1 MP </a:t>
            </a:r>
            <a:r>
              <a:rPr lang="en-US" dirty="0" smtClean="0"/>
              <a:t>step by a load balanced algorithm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3390" y="1592782"/>
            <a:ext cx="131371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Lemma 1</a:t>
            </a:r>
            <a:endParaRPr lang="en-US" sz="2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433578"/>
            <a:ext cx="7620000" cy="108069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 query            </a:t>
            </a:r>
            <a:r>
              <a:rPr lang="en-US" dirty="0" smtClean="0">
                <a:latin typeface="Courier New"/>
                <a:cs typeface="Courier New"/>
              </a:rPr>
              <a:t>J(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):- R(x),S(</a:t>
            </a:r>
            <a:r>
              <a:rPr lang="en-US" dirty="0" smtClean="0">
                <a:latin typeface="Courier New"/>
                <a:cs typeface="Courier New"/>
              </a:rPr>
              <a:t>x)</a:t>
            </a:r>
            <a:r>
              <a:rPr lang="en-US" dirty="0">
                <a:latin typeface="Courier New"/>
                <a:cs typeface="Courier New"/>
              </a:rPr>
              <a:t>,T(y)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en-US" dirty="0" smtClean="0"/>
              <a:t>an not </a:t>
            </a:r>
            <a:r>
              <a:rPr lang="en-US" dirty="0"/>
              <a:t>be computed in 1 MP </a:t>
            </a:r>
            <a:r>
              <a:rPr lang="en-US" dirty="0" smtClean="0"/>
              <a:t>step by a load balanced algorithm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3390" y="3218133"/>
            <a:ext cx="131371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Lemma 2</a:t>
            </a:r>
            <a:endParaRPr lang="en-US" sz="22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5032976"/>
            <a:ext cx="7620000" cy="993751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Any non tall-flat query</a:t>
            </a:r>
            <a:r>
              <a:rPr lang="en-US" dirty="0"/>
              <a:t> </a:t>
            </a:r>
            <a:r>
              <a:rPr lang="en-US" dirty="0" smtClean="0"/>
              <a:t>can not </a:t>
            </a:r>
            <a:r>
              <a:rPr lang="en-US" dirty="0"/>
              <a:t>be computed in 1 MP </a:t>
            </a:r>
            <a:r>
              <a:rPr lang="en-US" dirty="0" smtClean="0"/>
              <a:t>step by a load balanced algorithm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3390" y="4817531"/>
            <a:ext cx="283506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Main Theorem (Part 2)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8089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331"/>
    </mc:Choice>
    <mc:Fallback>
      <p:transition xmlns:p14="http://schemas.microsoft.com/office/powerpoint/2010/main" spd="slow" advTm="443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4443542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leverage </a:t>
            </a:r>
            <a:r>
              <a:rPr lang="en-US" dirty="0" smtClean="0">
                <a:solidFill>
                  <a:srgbClr val="800000"/>
                </a:solidFill>
              </a:rPr>
              <a:t>data statistics </a:t>
            </a:r>
            <a:r>
              <a:rPr lang="en-US" dirty="0" smtClean="0"/>
              <a:t>(e.g. relation sizes, value distributions) to design better MP algorithms?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800000"/>
                </a:solidFill>
              </a:rPr>
              <a:t>minimum</a:t>
            </a:r>
            <a:r>
              <a:rPr lang="en-US" dirty="0" smtClean="0"/>
              <a:t> number of parallel steps for any query?</a:t>
            </a:r>
          </a:p>
          <a:p>
            <a:r>
              <a:rPr lang="en-US" dirty="0" smtClean="0"/>
              <a:t>What is the parallel complexity of other classes of queries (e.g. with </a:t>
            </a:r>
            <a:r>
              <a:rPr lang="en-US" dirty="0" smtClean="0">
                <a:solidFill>
                  <a:srgbClr val="800000"/>
                </a:solidFill>
              </a:rPr>
              <a:t>union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projections</a:t>
            </a:r>
            <a:r>
              <a:rPr lang="en-US" dirty="0" smtClean="0"/>
              <a:t>)?</a:t>
            </a:r>
          </a:p>
          <a:p>
            <a:r>
              <a:rPr lang="en-US" dirty="0" smtClean="0"/>
              <a:t>At what point does it become more expensive </a:t>
            </a:r>
            <a:r>
              <a:rPr lang="en-US" dirty="0" smtClean="0">
                <a:solidFill>
                  <a:srgbClr val="800000"/>
                </a:solidFill>
              </a:rPr>
              <a:t>in practice </a:t>
            </a:r>
            <a:r>
              <a:rPr lang="en-US" dirty="0" smtClean="0"/>
              <a:t>to have a broadcast phase instead of 2 steps?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8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872"/>
    </mc:Choice>
    <mc:Fallback>
      <p:transition xmlns:p14="http://schemas.microsoft.com/office/powerpoint/2010/main" spd="slow" advTm="858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837" y="2553852"/>
            <a:ext cx="3341254" cy="98598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Questions ??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533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71"/>
    </mc:Choice>
    <mc:Fallback>
      <p:transition xmlns:p14="http://schemas.microsoft.com/office/powerpoint/2010/main" spd="slow" advTm="63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Massive parallelism </a:t>
            </a:r>
            <a:r>
              <a:rPr lang="en-US" dirty="0"/>
              <a:t>is necessary </a:t>
            </a:r>
            <a:r>
              <a:rPr lang="en-US" dirty="0" smtClean="0"/>
              <a:t>nowadays for </a:t>
            </a:r>
            <a:r>
              <a:rPr lang="en-US" dirty="0"/>
              <a:t>handling </a:t>
            </a:r>
            <a:r>
              <a:rPr lang="en-US" dirty="0" smtClean="0"/>
              <a:t>huge </a:t>
            </a:r>
            <a:r>
              <a:rPr lang="en-US" dirty="0"/>
              <a:t>amounts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Parallelism has been </a:t>
            </a:r>
            <a:r>
              <a:rPr lang="en-US" i="1" dirty="0" smtClean="0"/>
              <a:t>popularized</a:t>
            </a:r>
            <a:r>
              <a:rPr lang="en-US" dirty="0" smtClean="0"/>
              <a:t> in various forms: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err="1" smtClean="0"/>
              <a:t>MapReduce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/>
              <a:t>architecture</a:t>
            </a:r>
          </a:p>
          <a:p>
            <a:pPr lvl="1"/>
            <a:r>
              <a:rPr lang="en-US" dirty="0" smtClean="0"/>
              <a:t>Languages </a:t>
            </a:r>
            <a:r>
              <a:rPr lang="en-US" dirty="0"/>
              <a:t>on the top of </a:t>
            </a:r>
            <a:r>
              <a:rPr lang="en-US" dirty="0" err="1" smtClean="0"/>
              <a:t>MapReduce</a:t>
            </a:r>
            <a:r>
              <a:rPr lang="en-US" dirty="0" smtClean="0"/>
              <a:t>: </a:t>
            </a:r>
            <a:r>
              <a:rPr lang="en-US" b="1" dirty="0" err="1" smtClean="0"/>
              <a:t>PigLatin</a:t>
            </a:r>
            <a:r>
              <a:rPr lang="en-US" dirty="0"/>
              <a:t>, </a:t>
            </a:r>
            <a:r>
              <a:rPr lang="en-US" b="1" dirty="0" smtClean="0"/>
              <a:t>Hive</a:t>
            </a:r>
            <a:endParaRPr lang="en-US" b="1" dirty="0"/>
          </a:p>
          <a:p>
            <a:pPr lvl="1"/>
            <a:r>
              <a:rPr lang="en-US" dirty="0" smtClean="0"/>
              <a:t>Systems </a:t>
            </a:r>
            <a:r>
              <a:rPr lang="en-US" dirty="0"/>
              <a:t>for data analytics:  </a:t>
            </a:r>
            <a:r>
              <a:rPr lang="en-US" b="1" dirty="0" err="1" smtClean="0"/>
              <a:t>Dremmel</a:t>
            </a:r>
            <a:r>
              <a:rPr lang="en-US" dirty="0" smtClean="0"/>
              <a:t>, </a:t>
            </a:r>
            <a:r>
              <a:rPr lang="en-US" b="1" dirty="0" smtClean="0"/>
              <a:t>SCOPE</a:t>
            </a:r>
            <a:endParaRPr lang="en-US" b="1" dirty="0"/>
          </a:p>
          <a:p>
            <a:r>
              <a:rPr lang="en-US" dirty="0" smtClean="0"/>
              <a:t>What </a:t>
            </a:r>
            <a:r>
              <a:rPr lang="en-US" dirty="0"/>
              <a:t>is a good theoretical </a:t>
            </a:r>
            <a:r>
              <a:rPr lang="en-US" dirty="0">
                <a:solidFill>
                  <a:srgbClr val="800000"/>
                </a:solidFill>
              </a:rPr>
              <a:t>model</a:t>
            </a:r>
            <a:r>
              <a:rPr lang="en-US" dirty="0"/>
              <a:t> to </a:t>
            </a:r>
            <a:r>
              <a:rPr lang="en-US"/>
              <a:t>capture </a:t>
            </a:r>
            <a:r>
              <a:rPr lang="en-US" smtClean="0"/>
              <a:t>computation </a:t>
            </a:r>
            <a:r>
              <a:rPr lang="en-US" dirty="0"/>
              <a:t>in such massively parallel systems?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25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96"/>
    </mc:Choice>
    <mc:Fallback>
      <p:transition xmlns:p14="http://schemas.microsoft.com/office/powerpoint/2010/main" spd="slow" advTm="429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Parallel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176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Classic </a:t>
            </a:r>
            <a:r>
              <a:rPr lang="en-US" dirty="0">
                <a:solidFill>
                  <a:srgbClr val="000000"/>
                </a:solidFill>
              </a:rPr>
              <a:t>models for </a:t>
            </a:r>
            <a:r>
              <a:rPr lang="en-US" dirty="0">
                <a:solidFill>
                  <a:srgbClr val="800000"/>
                </a:solidFill>
              </a:rPr>
              <a:t>parallelism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Circuit complexity, </a:t>
            </a:r>
            <a:r>
              <a:rPr lang="en-US" b="1" dirty="0" smtClean="0">
                <a:solidFill>
                  <a:srgbClr val="000000"/>
                </a:solidFill>
              </a:rPr>
              <a:t>PRAM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(Parallel </a:t>
            </a:r>
            <a:r>
              <a:rPr lang="en-US" dirty="0">
                <a:solidFill>
                  <a:srgbClr val="000000"/>
                </a:solidFill>
              </a:rPr>
              <a:t>Random Access </a:t>
            </a:r>
            <a:r>
              <a:rPr lang="en-US" dirty="0" smtClean="0">
                <a:solidFill>
                  <a:srgbClr val="000000"/>
                </a:solidFill>
              </a:rPr>
              <a:t>Machines)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b="1" dirty="0" smtClean="0">
                <a:solidFill>
                  <a:srgbClr val="000000"/>
                </a:solidFill>
              </a:rPr>
              <a:t>BSP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000000"/>
                </a:solidFill>
              </a:rPr>
              <a:t>Bulk-Synchronous Parallel) </a:t>
            </a:r>
            <a:r>
              <a:rPr lang="en-US" dirty="0" smtClean="0">
                <a:solidFill>
                  <a:srgbClr val="000000"/>
                </a:solidFill>
              </a:rPr>
              <a:t>model </a:t>
            </a:r>
            <a:r>
              <a:rPr lang="en-US" sz="1800" dirty="0" smtClean="0">
                <a:solidFill>
                  <a:srgbClr val="3366FF"/>
                </a:solidFill>
              </a:rPr>
              <a:t>[Valiant, ‘90]</a:t>
            </a:r>
            <a:endParaRPr lang="en-US" sz="1800" dirty="0">
              <a:solidFill>
                <a:srgbClr val="3366FF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b="1" dirty="0" err="1" smtClean="0">
                <a:solidFill>
                  <a:srgbClr val="000000"/>
                </a:solidFill>
              </a:rPr>
              <a:t>LogP</a:t>
            </a:r>
            <a:r>
              <a:rPr lang="en-US" dirty="0" smtClean="0">
                <a:solidFill>
                  <a:srgbClr val="000000"/>
                </a:solidFill>
              </a:rPr>
              <a:t> model </a:t>
            </a:r>
            <a:r>
              <a:rPr lang="en-US" sz="1800" dirty="0" smtClean="0">
                <a:solidFill>
                  <a:srgbClr val="3366FF"/>
                </a:solidFill>
              </a:rPr>
              <a:t>[Culler at al, ‘93]</a:t>
            </a:r>
          </a:p>
          <a:p>
            <a:r>
              <a:rPr lang="en-US" dirty="0">
                <a:solidFill>
                  <a:srgbClr val="000000"/>
                </a:solidFill>
              </a:rPr>
              <a:t>The main </a:t>
            </a:r>
            <a:r>
              <a:rPr lang="en-US" dirty="0" smtClean="0">
                <a:solidFill>
                  <a:srgbClr val="000000"/>
                </a:solidFill>
              </a:rPr>
              <a:t>bottlenecks: 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  Communication </a:t>
            </a:r>
            <a:r>
              <a:rPr lang="en-US" dirty="0" smtClean="0">
                <a:solidFill>
                  <a:srgbClr val="000000"/>
                </a:solidFill>
              </a:rPr>
              <a:t>+ 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dirty="0" smtClean="0">
                <a:solidFill>
                  <a:srgbClr val="800000"/>
                </a:solidFill>
              </a:rPr>
              <a:t>ynchronization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800000"/>
                </a:solidFill>
              </a:rPr>
              <a:t> Data Skew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769890"/>
              </p:ext>
            </p:extLst>
          </p:nvPr>
        </p:nvGraphicFramePr>
        <p:xfrm>
          <a:off x="330200" y="4052454"/>
          <a:ext cx="7747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7709"/>
                <a:gridCol w="1708727"/>
                <a:gridCol w="1547091"/>
                <a:gridCol w="1923473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800000"/>
                          </a:solidFill>
                        </a:rPr>
                        <a:t>Communication</a:t>
                      </a:r>
                      <a:endParaRPr lang="en-US" sz="1600" dirty="0">
                        <a:solidFill>
                          <a:srgbClr val="80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800000"/>
                          </a:solidFill>
                        </a:rPr>
                        <a:t>Synchronization</a:t>
                      </a:r>
                      <a:endParaRPr lang="en-US" sz="1600" dirty="0">
                        <a:solidFill>
                          <a:srgbClr val="80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800000"/>
                          </a:solidFill>
                        </a:rPr>
                        <a:t>Data Skew</a:t>
                      </a:r>
                      <a:endParaRPr lang="en-US" sz="1600" dirty="0">
                        <a:solidFill>
                          <a:srgbClr val="800000"/>
                        </a:solidFill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3366FF"/>
                          </a:solidFill>
                        </a:rPr>
                        <a:t>[</a:t>
                      </a:r>
                      <a:r>
                        <a:rPr lang="en-US" sz="1600" dirty="0" err="1" smtClean="0">
                          <a:solidFill>
                            <a:srgbClr val="3366FF"/>
                          </a:solidFill>
                        </a:rPr>
                        <a:t>Afrati</a:t>
                      </a:r>
                      <a:r>
                        <a:rPr lang="en-US" sz="1600" dirty="0" smtClean="0">
                          <a:solidFill>
                            <a:srgbClr val="3366FF"/>
                          </a:solidFill>
                        </a:rPr>
                        <a:t> and Ullman,EDBT’10] </a:t>
                      </a:r>
                      <a:endParaRPr lang="en-US" sz="1600" dirty="0">
                        <a:solidFill>
                          <a:srgbClr val="3366FF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minimize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step 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3366FF"/>
                          </a:solidFill>
                        </a:rPr>
                        <a:t>[</a:t>
                      </a:r>
                      <a:r>
                        <a:rPr lang="en-US" sz="1600" dirty="0" err="1" smtClean="0">
                          <a:solidFill>
                            <a:srgbClr val="3366FF"/>
                          </a:solidFill>
                        </a:rPr>
                        <a:t>Karlof</a:t>
                      </a:r>
                      <a:r>
                        <a:rPr lang="en-US" sz="1600" dirty="0" smtClean="0">
                          <a:solidFill>
                            <a:srgbClr val="3366FF"/>
                          </a:solidFill>
                        </a:rPr>
                        <a:t> et al., SODA’10] </a:t>
                      </a:r>
                      <a:endParaRPr lang="en-US" sz="1600" dirty="0">
                        <a:solidFill>
                          <a:srgbClr val="3366FF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implicit</a:t>
                      </a:r>
                      <a:r>
                        <a:rPr lang="en-US" sz="1600" baseline="0" dirty="0" smtClean="0"/>
                        <a:t> restriction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minimize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memory O(n</a:t>
                      </a:r>
                      <a:r>
                        <a:rPr lang="el-GR" sz="1600" baseline="30000" dirty="0" smtClean="0"/>
                        <a:t>ε</a:t>
                      </a:r>
                      <a:r>
                        <a:rPr lang="en-US" sz="1600" dirty="0" smtClean="0"/>
                        <a:t>)</a:t>
                      </a:r>
                      <a:r>
                        <a:rPr lang="el-GR" sz="1600" dirty="0" smtClean="0"/>
                        <a:t>, ε&lt;1</a:t>
                      </a:r>
                      <a:endParaRPr lang="en-US" sz="1600" dirty="0"/>
                    </a:p>
                  </a:txBody>
                  <a:tcPr anchor="ctr" anchorCtr="1"/>
                </a:tc>
              </a:tr>
              <a:tr h="421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3366FF"/>
                          </a:solidFill>
                        </a:rPr>
                        <a:t>[Hellerstein,SIGMOD’10]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(Coordination Complexity)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n/a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minimize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n/a</a:t>
                      </a:r>
                      <a:endParaRPr lang="en-US" sz="16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Our Approach</a:t>
                      </a:r>
                      <a:endParaRPr lang="en-US" sz="1600" b="1" dirty="0"/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O(n)</a:t>
                      </a:r>
                      <a:endParaRPr lang="en-US" sz="1600" dirty="0"/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minimize</a:t>
                      </a:r>
                      <a:endParaRPr lang="en-US" sz="1600" dirty="0"/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load balancing</a:t>
                      </a:r>
                      <a:endParaRPr lang="en-US" sz="1600" dirty="0"/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70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5835"/>
    </mc:Choice>
    <mc:Fallback>
      <p:transition xmlns:p14="http://schemas.microsoft.com/office/powerpoint/2010/main" spd="slow" advTm="1258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19442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Strict bounds on </a:t>
            </a:r>
            <a:r>
              <a:rPr lang="en-US" dirty="0" smtClean="0">
                <a:solidFill>
                  <a:srgbClr val="800000"/>
                </a:solidFill>
              </a:rPr>
              <a:t>communication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data skew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inimize </a:t>
            </a:r>
            <a:r>
              <a:rPr lang="en-US" dirty="0" smtClean="0">
                <a:solidFill>
                  <a:srgbClr val="800000"/>
                </a:solidFill>
              </a:rPr>
              <a:t>synchronization</a:t>
            </a:r>
          </a:p>
          <a:p>
            <a:r>
              <a:rPr lang="en-US" dirty="0">
                <a:solidFill>
                  <a:srgbClr val="800000"/>
                </a:solidFill>
              </a:rPr>
              <a:t>P</a:t>
            </a:r>
            <a:r>
              <a:rPr lang="en-US" dirty="0" smtClean="0">
                <a:solidFill>
                  <a:srgbClr val="800000"/>
                </a:solidFill>
              </a:rPr>
              <a:t>arallel complexity</a:t>
            </a:r>
            <a:r>
              <a:rPr lang="en-US" dirty="0" smtClean="0"/>
              <a:t> </a:t>
            </a:r>
            <a:r>
              <a:rPr lang="en-US" b="1" dirty="0"/>
              <a:t>=</a:t>
            </a:r>
            <a:r>
              <a:rPr lang="en-US" dirty="0" smtClean="0"/>
              <a:t>  # synchronization </a:t>
            </a:r>
            <a:r>
              <a:rPr lang="en-US" dirty="0"/>
              <a:t>steps </a:t>
            </a:r>
            <a:endParaRPr lang="en-US" dirty="0" smtClean="0"/>
          </a:p>
          <a:p>
            <a:r>
              <a:rPr lang="en-US" i="1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Algorithms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 process the same amount of data</a:t>
            </a:r>
            <a:endParaRPr lang="en-US" dirty="0"/>
          </a:p>
          <a:p>
            <a:pPr lvl="1"/>
            <a:r>
              <a:rPr lang="en-US" dirty="0" smtClean="0"/>
              <a:t>Algorithm </a:t>
            </a:r>
            <a:r>
              <a:rPr lang="en-US" b="1" dirty="0" smtClean="0"/>
              <a:t>B</a:t>
            </a:r>
            <a:r>
              <a:rPr lang="en-US" dirty="0" smtClean="0"/>
              <a:t> is more </a:t>
            </a:r>
            <a:r>
              <a:rPr lang="en-US" dirty="0" smtClean="0">
                <a:solidFill>
                  <a:srgbClr val="800000"/>
                </a:solidFill>
              </a:rPr>
              <a:t>efficient</a:t>
            </a:r>
            <a:r>
              <a:rPr lang="en-US" dirty="0" smtClean="0"/>
              <a:t> than algorithm </a:t>
            </a:r>
            <a:r>
              <a:rPr lang="en-US" b="1" dirty="0" smtClean="0"/>
              <a:t>A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81450" y="6204337"/>
            <a:ext cx="60205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3157" y="3991698"/>
            <a:ext cx="190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Algorithm </a:t>
            </a:r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3157" y="5452986"/>
            <a:ext cx="190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Algorithm </a:t>
            </a:r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75690" y="3800098"/>
            <a:ext cx="0" cy="2526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53753" y="3874729"/>
            <a:ext cx="1397000" cy="11696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53753" y="4061044"/>
            <a:ext cx="1518492" cy="11696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53753" y="4288055"/>
            <a:ext cx="1276037" cy="11696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09636" y="3661571"/>
            <a:ext cx="0" cy="1416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0454" y="4405024"/>
            <a:ext cx="1397000" cy="11696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90454" y="4619013"/>
            <a:ext cx="1801091" cy="11696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30599" y="4841514"/>
            <a:ext cx="1276037" cy="116969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172365" y="3696951"/>
            <a:ext cx="0" cy="1416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53753" y="5474599"/>
            <a:ext cx="3111765" cy="1169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659261" y="5705349"/>
            <a:ext cx="2782984" cy="1169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59261" y="5921194"/>
            <a:ext cx="2892401" cy="1169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805218" y="5077716"/>
            <a:ext cx="0" cy="1416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012"/>
    </mc:Choice>
    <mc:Fallback>
      <p:transition xmlns:p14="http://schemas.microsoft.com/office/powerpoint/2010/main" spd="slow" advTm="420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Massively Parallel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800000"/>
                </a:solidFill>
              </a:rPr>
              <a:t>universe</a:t>
            </a:r>
            <a:r>
              <a:rPr lang="en-US" dirty="0" smtClean="0"/>
              <a:t>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smtClean="0">
                <a:solidFill>
                  <a:srgbClr val="800000"/>
                </a:solidFill>
              </a:rPr>
              <a:t>relational schema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800000"/>
                </a:solidFill>
              </a:rPr>
              <a:t>database </a:t>
            </a:r>
            <a:r>
              <a:rPr lang="en-US" dirty="0">
                <a:solidFill>
                  <a:srgbClr val="800000"/>
                </a:solidFill>
              </a:rPr>
              <a:t>instance</a:t>
            </a:r>
            <a:r>
              <a:rPr lang="en-US" dirty="0"/>
              <a:t> </a:t>
            </a:r>
            <a:r>
              <a:rPr lang="en-US" b="1" dirty="0" smtClean="0"/>
              <a:t>D</a:t>
            </a:r>
            <a:endParaRPr lang="en-US" b="1" dirty="0"/>
          </a:p>
          <a:p>
            <a:r>
              <a:rPr lang="en-US" b="1" dirty="0" smtClean="0"/>
              <a:t>P</a:t>
            </a:r>
            <a:r>
              <a:rPr lang="en-US" dirty="0" smtClean="0"/>
              <a:t> servers: relation R </a:t>
            </a:r>
            <a:r>
              <a:rPr lang="en-US" dirty="0" smtClean="0">
                <a:solidFill>
                  <a:srgbClr val="800000"/>
                </a:solidFill>
              </a:rPr>
              <a:t>partitioned </a:t>
            </a:r>
            <a:r>
              <a:rPr lang="en-US" dirty="0"/>
              <a:t>to </a:t>
            </a:r>
            <a:r>
              <a:rPr lang="en-US" dirty="0" smtClean="0"/>
              <a:t>R</a:t>
            </a:r>
            <a:r>
              <a:rPr lang="en-US" baseline="-25000" dirty="0" smtClean="0"/>
              <a:t>1 </a:t>
            </a:r>
            <a:r>
              <a:rPr lang="en-US" dirty="0" smtClean="0"/>
              <a:t>, R</a:t>
            </a:r>
            <a:r>
              <a:rPr lang="en-US" baseline="-25000" dirty="0" smtClean="0"/>
              <a:t>2 </a:t>
            </a:r>
            <a:r>
              <a:rPr lang="en-US" dirty="0" smtClean="0"/>
              <a:t>, …, R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 value </a:t>
            </a:r>
            <a:r>
              <a:rPr lang="en-US" b="1" dirty="0" smtClean="0"/>
              <a:t>a</a:t>
            </a:r>
            <a:r>
              <a:rPr lang="en-US" dirty="0" smtClean="0"/>
              <a:t> from </a:t>
            </a:r>
            <a:r>
              <a:rPr lang="en-US" b="1" dirty="0" smtClean="0"/>
              <a:t>U</a:t>
            </a:r>
            <a:r>
              <a:rPr lang="en-US" dirty="0" smtClean="0"/>
              <a:t> is generic: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Copy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</a:p>
          <a:p>
            <a:pPr lvl="1"/>
            <a:r>
              <a:rPr lang="en-US" dirty="0" smtClean="0"/>
              <a:t>Test for </a:t>
            </a:r>
            <a:r>
              <a:rPr lang="en-US" dirty="0" smtClean="0">
                <a:solidFill>
                  <a:srgbClr val="800000"/>
                </a:solidFill>
              </a:rPr>
              <a:t>equality</a:t>
            </a:r>
            <a:r>
              <a:rPr lang="en-US" dirty="0" smtClean="0"/>
              <a:t>: is </a:t>
            </a:r>
            <a:r>
              <a:rPr lang="en-US" b="1" dirty="0" smtClean="0"/>
              <a:t>a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Feed to a </a:t>
            </a:r>
            <a:r>
              <a:rPr lang="en-US" dirty="0" smtClean="0">
                <a:solidFill>
                  <a:srgbClr val="800000"/>
                </a:solidFill>
              </a:rPr>
              <a:t>hash function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2F2B20"/>
                </a:solidFill>
              </a:rPr>
              <a:t>h(a), h’(a, b)</a:t>
            </a:r>
          </a:p>
          <a:p>
            <a:pPr lvl="2"/>
            <a:r>
              <a:rPr lang="en-US" dirty="0" smtClean="0">
                <a:solidFill>
                  <a:srgbClr val="2F2B20"/>
                </a:solidFill>
              </a:rPr>
              <a:t>hash functions can be chosen </a:t>
            </a:r>
            <a:r>
              <a:rPr lang="en-US" dirty="0" smtClean="0">
                <a:solidFill>
                  <a:srgbClr val="800000"/>
                </a:solidFill>
              </a:rPr>
              <a:t>randomly</a:t>
            </a:r>
            <a:r>
              <a:rPr lang="en-US" dirty="0" smtClean="0">
                <a:solidFill>
                  <a:srgbClr val="2F2B20"/>
                </a:solidFill>
              </a:rPr>
              <a:t> at the beginning</a:t>
            </a:r>
            <a:endParaRPr lang="en-US" b="1" dirty="0" smtClean="0">
              <a:solidFill>
                <a:srgbClr val="2F2B20"/>
              </a:solidFill>
            </a:endParaRPr>
          </a:p>
          <a:p>
            <a:r>
              <a:rPr lang="en-US" dirty="0"/>
              <a:t>Computation proceeds in </a:t>
            </a:r>
            <a:r>
              <a:rPr lang="en-US" dirty="0">
                <a:solidFill>
                  <a:srgbClr val="800000"/>
                </a:solidFill>
              </a:rPr>
              <a:t>parallel steps</a:t>
            </a:r>
            <a:r>
              <a:rPr lang="en-US" dirty="0"/>
              <a:t>, </a:t>
            </a:r>
            <a:r>
              <a:rPr lang="en-US" dirty="0" smtClean="0"/>
              <a:t>each with 3 </a:t>
            </a:r>
            <a:r>
              <a:rPr lang="en-US" dirty="0">
                <a:solidFill>
                  <a:srgbClr val="800000"/>
                </a:solidFill>
              </a:rPr>
              <a:t>phases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b="1" i="1" dirty="0"/>
              <a:t>Broadcast Phase</a:t>
            </a:r>
            <a:r>
              <a:rPr lang="en-US" dirty="0"/>
              <a:t>: The </a:t>
            </a:r>
            <a:r>
              <a:rPr lang="en-US" b="1" dirty="0"/>
              <a:t>P</a:t>
            </a:r>
            <a:r>
              <a:rPr lang="en-US" dirty="0"/>
              <a:t> servers exchange some data </a:t>
            </a:r>
            <a:r>
              <a:rPr lang="en-US" b="1" dirty="0"/>
              <a:t>B</a:t>
            </a:r>
            <a:r>
              <a:rPr lang="en-US" dirty="0"/>
              <a:t> globally, shared among all servers. We require </a:t>
            </a:r>
            <a:r>
              <a:rPr lang="en-US" i="1" dirty="0"/>
              <a:t>size</a:t>
            </a:r>
            <a:r>
              <a:rPr lang="en-US" dirty="0"/>
              <a:t>(</a:t>
            </a:r>
            <a:r>
              <a:rPr lang="en-US" b="1" dirty="0"/>
              <a:t>B</a:t>
            </a:r>
            <a:r>
              <a:rPr lang="en-US" dirty="0"/>
              <a:t>) = O</a:t>
            </a:r>
            <a:r>
              <a:rPr lang="en-US" dirty="0" smtClean="0"/>
              <a:t>(</a:t>
            </a:r>
            <a:r>
              <a:rPr lang="en-US" b="1" dirty="0"/>
              <a:t>n</a:t>
            </a:r>
            <a:r>
              <a:rPr lang="el-GR" baseline="30000" dirty="0" smtClean="0"/>
              <a:t>ε</a:t>
            </a:r>
            <a:r>
              <a:rPr lang="en-US" dirty="0"/>
              <a:t>), </a:t>
            </a:r>
            <a:r>
              <a:rPr lang="el-GR" dirty="0"/>
              <a:t>ε</a:t>
            </a:r>
            <a:r>
              <a:rPr lang="en-US" dirty="0" smtClean="0"/>
              <a:t> &lt; 1</a:t>
            </a:r>
            <a:endParaRPr lang="en-US" dirty="0"/>
          </a:p>
          <a:p>
            <a:pPr lvl="1"/>
            <a:r>
              <a:rPr lang="en-US" b="1" i="1" dirty="0"/>
              <a:t>Communication Phase</a:t>
            </a:r>
            <a:r>
              <a:rPr lang="en-US" dirty="0"/>
              <a:t>: Each server sends data to </a:t>
            </a:r>
            <a:r>
              <a:rPr lang="en-US" dirty="0" smtClean="0"/>
              <a:t>other </a:t>
            </a:r>
            <a:r>
              <a:rPr lang="en-US" dirty="0"/>
              <a:t>servers  </a:t>
            </a:r>
          </a:p>
          <a:p>
            <a:pPr lvl="1"/>
            <a:r>
              <a:rPr lang="en-US" b="1" i="1" dirty="0"/>
              <a:t>Computation Phase</a:t>
            </a:r>
            <a:r>
              <a:rPr lang="en-US" dirty="0"/>
              <a:t>: </a:t>
            </a:r>
            <a:r>
              <a:rPr lang="en-US" dirty="0" smtClean="0"/>
              <a:t>local </a:t>
            </a:r>
            <a:r>
              <a:rPr lang="en-US" dirty="0"/>
              <a:t>computation </a:t>
            </a:r>
            <a:endParaRPr lang="en-US" dirty="0" smtClean="0"/>
          </a:p>
          <a:p>
            <a:r>
              <a:rPr lang="en-US" dirty="0" smtClean="0"/>
              <a:t>An algorithm for </a:t>
            </a:r>
            <a:r>
              <a:rPr lang="en-US" dirty="0"/>
              <a:t>a query Q is </a:t>
            </a:r>
            <a:r>
              <a:rPr lang="en-US" dirty="0">
                <a:solidFill>
                  <a:srgbClr val="800000"/>
                </a:solidFill>
              </a:rPr>
              <a:t>load balanced</a:t>
            </a:r>
            <a:r>
              <a:rPr lang="en-US" dirty="0"/>
              <a:t> if the </a:t>
            </a:r>
            <a:r>
              <a:rPr lang="en-US" dirty="0">
                <a:solidFill>
                  <a:srgbClr val="800000"/>
                </a:solidFill>
              </a:rPr>
              <a:t>expected </a:t>
            </a:r>
            <a:r>
              <a:rPr lang="en-US" dirty="0" smtClean="0">
                <a:solidFill>
                  <a:srgbClr val="800000"/>
                </a:solidFill>
              </a:rPr>
              <a:t>maximum load </a:t>
            </a:r>
            <a:r>
              <a:rPr lang="en-US" dirty="0" smtClean="0"/>
              <a:t>is </a:t>
            </a:r>
            <a:r>
              <a:rPr lang="en-US" dirty="0"/>
              <a:t>O(</a:t>
            </a:r>
            <a:r>
              <a:rPr lang="en-US" b="1" dirty="0"/>
              <a:t>n</a:t>
            </a:r>
            <a:r>
              <a:rPr lang="en-US" dirty="0"/>
              <a:t> / </a:t>
            </a:r>
            <a:r>
              <a:rPr lang="en-US" b="1" dirty="0"/>
              <a:t>P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where </a:t>
            </a:r>
          </a:p>
          <a:p>
            <a:pPr lvl="1"/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size of input + output data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5995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850"/>
    </mc:Choice>
    <mc:Fallback>
      <p:transition xmlns:p14="http://schemas.microsoft.com/office/powerpoint/2010/main" spd="slow" advTm="12085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 Notation for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1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R</a:t>
            </a:r>
            <a:r>
              <a:rPr lang="en-US" dirty="0">
                <a:latin typeface="Courier New"/>
                <a:cs typeface="Courier New"/>
              </a:rPr>
              <a:t>(@</a:t>
            </a: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,x,y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800000"/>
                </a:solidFill>
              </a:rPr>
              <a:t>fragment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relation </a:t>
            </a:r>
            <a:r>
              <a:rPr lang="en-US" b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stored at server </a:t>
            </a:r>
            <a:r>
              <a:rPr lang="en-US" b="1" dirty="0" smtClean="0"/>
              <a:t>s</a:t>
            </a:r>
          </a:p>
          <a:p>
            <a:r>
              <a:rPr lang="en-US" b="1" i="1" dirty="0" smtClean="0"/>
              <a:t>Broadcasting</a:t>
            </a:r>
            <a:r>
              <a:rPr lang="en-US" dirty="0" smtClean="0"/>
              <a:t> </a:t>
            </a:r>
            <a:r>
              <a:rPr lang="en-US" dirty="0"/>
              <a:t>to all </a:t>
            </a:r>
            <a:r>
              <a:rPr lang="en-US" dirty="0" smtClean="0"/>
              <a:t>servers:</a:t>
            </a:r>
            <a:endParaRPr lang="en-US" dirty="0"/>
          </a:p>
          <a:p>
            <a:pPr marL="41148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  R</a:t>
            </a:r>
            <a:r>
              <a:rPr lang="en-US" dirty="0">
                <a:latin typeface="Courier New"/>
                <a:cs typeface="Courier New"/>
              </a:rPr>
              <a:t>(@*,x) :- S(@</a:t>
            </a:r>
            <a:r>
              <a:rPr lang="en-US" dirty="0" err="1">
                <a:latin typeface="Courier New"/>
                <a:cs typeface="Courier New"/>
              </a:rPr>
              <a:t>s,x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,T</a:t>
            </a:r>
            <a:r>
              <a:rPr lang="en-US" dirty="0">
                <a:latin typeface="Courier New"/>
                <a:cs typeface="Courier New"/>
              </a:rPr>
              <a:t>(@</a:t>
            </a:r>
            <a:r>
              <a:rPr lang="en-US" dirty="0" err="1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b="1" i="1" dirty="0" smtClean="0">
                <a:solidFill>
                  <a:srgbClr val="2F2B20"/>
                </a:solidFill>
              </a:rPr>
              <a:t>Point</a:t>
            </a:r>
            <a:r>
              <a:rPr lang="en-US" b="1" i="1" dirty="0">
                <a:solidFill>
                  <a:srgbClr val="2F2B20"/>
                </a:solidFill>
              </a:rPr>
              <a:t>-to-</a:t>
            </a:r>
            <a:r>
              <a:rPr lang="en-US" b="1" i="1" dirty="0" smtClean="0">
                <a:solidFill>
                  <a:srgbClr val="2F2B20"/>
                </a:solidFill>
              </a:rPr>
              <a:t>point </a:t>
            </a:r>
            <a:r>
              <a:rPr lang="en-US" b="1" i="1" dirty="0"/>
              <a:t>communication </a:t>
            </a:r>
            <a:r>
              <a:rPr lang="en-US" dirty="0"/>
              <a:t>using a hash function </a:t>
            </a:r>
            <a:r>
              <a:rPr lang="en-US" b="1" dirty="0" smtClean="0"/>
              <a:t>h</a:t>
            </a:r>
            <a:r>
              <a:rPr lang="en-US" dirty="0" smtClean="0"/>
              <a:t>:</a:t>
            </a:r>
            <a:endParaRPr lang="en-US" dirty="0"/>
          </a:p>
          <a:p>
            <a:pPr marL="41148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  R</a:t>
            </a:r>
            <a:r>
              <a:rPr lang="en-US" dirty="0">
                <a:latin typeface="Courier New"/>
                <a:cs typeface="Courier New"/>
              </a:rPr>
              <a:t>(@h(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),</a:t>
            </a:r>
            <a:r>
              <a:rPr lang="en-US" dirty="0" err="1">
                <a:latin typeface="Courier New"/>
                <a:cs typeface="Courier New"/>
              </a:rPr>
              <a:t>x,y,z</a:t>
            </a:r>
            <a:r>
              <a:rPr lang="en-US" dirty="0">
                <a:latin typeface="Courier New"/>
                <a:cs typeface="Courier New"/>
              </a:rPr>
              <a:t>) :- S(@</a:t>
            </a:r>
            <a:r>
              <a:rPr lang="en-US" dirty="0" err="1">
                <a:latin typeface="Courier New"/>
                <a:cs typeface="Courier New"/>
              </a:rPr>
              <a:t>s,x,y,z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,T</a:t>
            </a:r>
            <a:r>
              <a:rPr lang="en-US" dirty="0">
                <a:latin typeface="Courier New"/>
                <a:cs typeface="Courier New"/>
              </a:rPr>
              <a:t>(@</a:t>
            </a:r>
            <a:r>
              <a:rPr lang="en-US" dirty="0" err="1">
                <a:latin typeface="Courier New"/>
                <a:cs typeface="Courier New"/>
              </a:rPr>
              <a:t>s,x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b="1" i="1" dirty="0">
                <a:solidFill>
                  <a:srgbClr val="2F2B20"/>
                </a:solidFill>
              </a:rPr>
              <a:t>Local computation </a:t>
            </a:r>
            <a:r>
              <a:rPr lang="en-US" dirty="0"/>
              <a:t>at server </a:t>
            </a:r>
            <a:r>
              <a:rPr lang="en-US" b="1" dirty="0"/>
              <a:t>s</a:t>
            </a:r>
            <a:r>
              <a:rPr lang="en-US" dirty="0"/>
              <a:t>:</a:t>
            </a:r>
          </a:p>
          <a:p>
            <a:pPr marL="411480" lvl="1" indent="0">
              <a:buNone/>
            </a:pPr>
            <a:r>
              <a:rPr lang="en-US" dirty="0">
                <a:latin typeface="Courier New"/>
                <a:cs typeface="Courier New"/>
              </a:rPr>
              <a:t>  R(@</a:t>
            </a:r>
            <a:r>
              <a:rPr lang="en-US" dirty="0" err="1">
                <a:latin typeface="Courier New"/>
                <a:cs typeface="Courier New"/>
              </a:rPr>
              <a:t>s,x,y</a:t>
            </a:r>
            <a:r>
              <a:rPr lang="en-US" dirty="0">
                <a:latin typeface="Courier New"/>
                <a:cs typeface="Courier New"/>
              </a:rPr>
              <a:t>) :- S(@</a:t>
            </a:r>
            <a:r>
              <a:rPr lang="en-US" dirty="0" err="1">
                <a:latin typeface="Courier New"/>
                <a:cs typeface="Courier New"/>
              </a:rPr>
              <a:t>s,x,y</a:t>
            </a:r>
            <a:r>
              <a:rPr lang="en-US" dirty="0">
                <a:latin typeface="Courier New"/>
                <a:cs typeface="Courier New"/>
              </a:rPr>
              <a:t>),T(@</a:t>
            </a:r>
            <a:r>
              <a:rPr lang="en-US" dirty="0" err="1">
                <a:latin typeface="Courier New"/>
                <a:cs typeface="Courier New"/>
              </a:rPr>
              <a:t>s,x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411480" lvl="1" indent="0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8901" y="4644011"/>
            <a:ext cx="6196930" cy="1754327"/>
          </a:xfrm>
          <a:prstGeom prst="rect">
            <a:avLst/>
          </a:prstGeom>
          <a:noFill/>
          <a:ln w="25400" cap="rnd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i="1" dirty="0"/>
              <a:t> </a:t>
            </a:r>
            <a:endParaRPr lang="en-US" i="1" dirty="0" smtClean="0"/>
          </a:p>
          <a:p>
            <a:pPr marL="114300" indent="0">
              <a:buNone/>
            </a:pPr>
            <a:r>
              <a:rPr lang="en-US" b="1" i="1" dirty="0" smtClean="0"/>
              <a:t>Communication Phase</a:t>
            </a:r>
            <a:endParaRPr lang="en-US" b="1" i="1" dirty="0"/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r>
              <a:rPr lang="en-US" dirty="0">
                <a:latin typeface="Courier New"/>
                <a:cs typeface="Courier New"/>
              </a:rPr>
              <a:t>(@h(x)</a:t>
            </a:r>
            <a:r>
              <a:rPr lang="en-US" dirty="0" smtClean="0">
                <a:latin typeface="Courier New"/>
                <a:cs typeface="Courier New"/>
              </a:rPr>
              <a:t>,x</a:t>
            </a:r>
            <a:r>
              <a:rPr lang="en-US" dirty="0">
                <a:latin typeface="Courier New"/>
                <a:cs typeface="Courier New"/>
              </a:rPr>
              <a:t>) :- R(@</a:t>
            </a: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,x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T2</a:t>
            </a:r>
            <a:r>
              <a:rPr lang="en-US" dirty="0">
                <a:latin typeface="Courier New"/>
                <a:cs typeface="Courier New"/>
              </a:rPr>
              <a:t>(@h(x)</a:t>
            </a:r>
            <a:r>
              <a:rPr lang="en-US" dirty="0" smtClean="0">
                <a:latin typeface="Courier New"/>
                <a:cs typeface="Courier New"/>
              </a:rPr>
              <a:t>,x</a:t>
            </a:r>
            <a:r>
              <a:rPr lang="en-US" dirty="0">
                <a:latin typeface="Courier New"/>
                <a:cs typeface="Courier New"/>
              </a:rPr>
              <a:t>) :- S(@</a:t>
            </a: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,x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/>
          </a:p>
          <a:p>
            <a:pPr marL="114300" indent="0">
              <a:buNone/>
            </a:pPr>
            <a:r>
              <a:rPr lang="en-US" b="1" i="1" dirty="0" smtClean="0"/>
              <a:t>Computation Phase</a:t>
            </a:r>
            <a:endParaRPr lang="en-US" b="1" i="1" dirty="0"/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Q</a:t>
            </a:r>
            <a:r>
              <a:rPr lang="en-US" dirty="0">
                <a:latin typeface="Courier New"/>
                <a:cs typeface="Courier New"/>
              </a:rPr>
              <a:t>(@</a:t>
            </a: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,x</a:t>
            </a:r>
            <a:r>
              <a:rPr lang="en-US" dirty="0">
                <a:latin typeface="Courier New"/>
                <a:cs typeface="Courier New"/>
              </a:rPr>
              <a:t>) :- R2(@</a:t>
            </a: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,x</a:t>
            </a:r>
            <a:r>
              <a:rPr lang="en-US" dirty="0">
                <a:latin typeface="Courier New"/>
                <a:cs typeface="Courier New"/>
              </a:rPr>
              <a:t>), T2(@</a:t>
            </a:r>
            <a:r>
              <a:rPr lang="en-US" dirty="0" err="1">
                <a:latin typeface="Courier New"/>
                <a:cs typeface="Courier New"/>
              </a:rPr>
              <a:t>s</a:t>
            </a:r>
            <a:r>
              <a:rPr lang="en-US" dirty="0" err="1" smtClean="0">
                <a:latin typeface="Courier New"/>
                <a:cs typeface="Courier New"/>
              </a:rPr>
              <a:t>,x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2027" y="4429324"/>
            <a:ext cx="380488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Intersection </a:t>
            </a:r>
            <a:r>
              <a:rPr lang="en-US" dirty="0">
                <a:latin typeface="Courier New"/>
                <a:cs typeface="Courier New"/>
              </a:rPr>
              <a:t>Q(x</a:t>
            </a:r>
            <a:r>
              <a:rPr lang="en-US" dirty="0" smtClean="0">
                <a:latin typeface="Courier New"/>
                <a:cs typeface="Courier New"/>
              </a:rPr>
              <a:t>):-R</a:t>
            </a:r>
            <a:r>
              <a:rPr lang="en-US" dirty="0">
                <a:latin typeface="Courier New"/>
                <a:cs typeface="Courier New"/>
              </a:rPr>
              <a:t>(x),S(x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15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243"/>
    </mc:Choice>
    <mc:Fallback>
      <p:transition xmlns:p14="http://schemas.microsoft.com/office/powerpoint/2010/main" spd="slow" advTm="6624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1448"/>
            <a:ext cx="7620000" cy="2209951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800000"/>
                </a:solidFill>
              </a:rPr>
              <a:t>tall-</a:t>
            </a:r>
            <a:r>
              <a:rPr lang="en-US" dirty="0">
                <a:solidFill>
                  <a:srgbClr val="800000"/>
                </a:solidFill>
              </a:rPr>
              <a:t>flat </a:t>
            </a:r>
            <a:r>
              <a:rPr lang="en-US" dirty="0"/>
              <a:t>conjunctive query can be evaluated in one MP </a:t>
            </a:r>
            <a:r>
              <a:rPr lang="en-US" dirty="0" smtClean="0"/>
              <a:t>step </a:t>
            </a:r>
            <a:r>
              <a:rPr lang="en-US" dirty="0"/>
              <a:t>by a load balanced </a:t>
            </a:r>
            <a:r>
              <a:rPr lang="en-US" dirty="0" smtClean="0"/>
              <a:t>algorithm </a:t>
            </a:r>
            <a:endParaRPr lang="en-US" dirty="0"/>
          </a:p>
          <a:p>
            <a:r>
              <a:rPr lang="en-US" dirty="0" smtClean="0"/>
              <a:t>Conversely</a:t>
            </a:r>
            <a:r>
              <a:rPr lang="en-US" dirty="0"/>
              <a:t>, if a query is </a:t>
            </a:r>
            <a:r>
              <a:rPr lang="en-US" dirty="0" smtClean="0">
                <a:solidFill>
                  <a:srgbClr val="800000"/>
                </a:solidFill>
              </a:rPr>
              <a:t>not tall-</a:t>
            </a:r>
            <a:r>
              <a:rPr lang="en-US" dirty="0">
                <a:solidFill>
                  <a:srgbClr val="800000"/>
                </a:solidFill>
              </a:rPr>
              <a:t>flat</a:t>
            </a:r>
            <a:r>
              <a:rPr lang="en-US" dirty="0"/>
              <a:t>, then </a:t>
            </a:r>
            <a:r>
              <a:rPr lang="en-US" dirty="0" smtClean="0"/>
              <a:t>any </a:t>
            </a:r>
            <a:r>
              <a:rPr lang="en-US" dirty="0"/>
              <a:t>algorithm consisting of one MP step </a:t>
            </a:r>
            <a:r>
              <a:rPr lang="en-US" dirty="0" smtClean="0"/>
              <a:t>can not be load balanced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390" y="3666004"/>
            <a:ext cx="191142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Main Theorem</a:t>
            </a:r>
            <a:endParaRPr lang="en-US" sz="22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2"/>
          <p:cNvSpPr txBox="1">
            <a:spLocks/>
          </p:cNvSpPr>
          <p:nvPr/>
        </p:nvSpPr>
        <p:spPr>
          <a:xfrm>
            <a:off x="457200" y="1446767"/>
            <a:ext cx="7620000" cy="17628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study </a:t>
            </a:r>
            <a:r>
              <a:rPr lang="en-US" dirty="0" smtClean="0">
                <a:solidFill>
                  <a:srgbClr val="800000"/>
                </a:solidFill>
              </a:rPr>
              <a:t>relational</a:t>
            </a:r>
            <a:r>
              <a:rPr lang="en-US" dirty="0" smtClean="0"/>
              <a:t> queries </a:t>
            </a:r>
            <a:r>
              <a:rPr lang="en-US" dirty="0"/>
              <a:t>which are: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Conjunctive: </a:t>
            </a:r>
            <a:r>
              <a:rPr lang="en-US" dirty="0"/>
              <a:t>conjunction of atoms</a:t>
            </a:r>
            <a:endParaRPr lang="en-US" dirty="0">
              <a:solidFill>
                <a:srgbClr val="800000"/>
              </a:solidFill>
            </a:endParaRPr>
          </a:p>
          <a:p>
            <a:pPr lvl="1"/>
            <a:r>
              <a:rPr lang="en-US" dirty="0">
                <a:solidFill>
                  <a:srgbClr val="800000"/>
                </a:solidFill>
              </a:rPr>
              <a:t>Full: </a:t>
            </a:r>
            <a:r>
              <a:rPr lang="en-US" dirty="0">
                <a:solidFill>
                  <a:srgbClr val="000000"/>
                </a:solidFill>
              </a:rPr>
              <a:t>every variable must appear in the head of the </a:t>
            </a:r>
            <a:r>
              <a:rPr lang="en-US" dirty="0" smtClean="0">
                <a:solidFill>
                  <a:srgbClr val="000000"/>
                </a:solidFill>
              </a:rPr>
              <a:t>query</a:t>
            </a:r>
            <a:endParaRPr lang="en-US" dirty="0" smtClean="0"/>
          </a:p>
          <a:p>
            <a:r>
              <a:rPr lang="en-US" b="1" dirty="0" smtClean="0"/>
              <a:t>Q : </a:t>
            </a:r>
            <a:r>
              <a:rPr lang="en-US" dirty="0" smtClean="0"/>
              <a:t>Which </a:t>
            </a:r>
            <a:r>
              <a:rPr lang="en-US" dirty="0">
                <a:solidFill>
                  <a:srgbClr val="800000"/>
                </a:solidFill>
              </a:rPr>
              <a:t>full conjunctive </a:t>
            </a:r>
            <a:r>
              <a:rPr lang="en-US" dirty="0"/>
              <a:t>queries  can be answered by a load balanced algorithm in one MP step?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588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040"/>
    </mc:Choice>
    <mc:Fallback>
      <p:transition xmlns:p14="http://schemas.microsoft.com/office/powerpoint/2010/main" spd="slow" advTm="5504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Tall-Flat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  <a:cs typeface="Courier New"/>
              </a:rPr>
              <a:t>Tall </a:t>
            </a:r>
            <a:r>
              <a:rPr lang="en-US" dirty="0" smtClean="0">
                <a:cs typeface="Courier New"/>
              </a:rPr>
              <a:t>Queries:    </a:t>
            </a:r>
          </a:p>
          <a:p>
            <a:pPr marL="41148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Q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x,y,z</a:t>
            </a:r>
            <a:r>
              <a:rPr lang="en-US" dirty="0" smtClean="0">
                <a:latin typeface="Courier New"/>
                <a:cs typeface="Courier New"/>
              </a:rPr>
              <a:t>):- R</a:t>
            </a:r>
            <a:r>
              <a:rPr lang="en-US" dirty="0">
                <a:latin typeface="Courier New"/>
                <a:cs typeface="Courier New"/>
              </a:rPr>
              <a:t>(x),S(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),T(</a:t>
            </a:r>
            <a:r>
              <a:rPr lang="en-US" dirty="0" err="1">
                <a:latin typeface="Courier New"/>
                <a:cs typeface="Courier New"/>
              </a:rPr>
              <a:t>x,y,z</a:t>
            </a:r>
            <a:r>
              <a:rPr lang="en-US" dirty="0">
                <a:latin typeface="Courier New"/>
                <a:cs typeface="Courier New"/>
              </a:rPr>
              <a:t>)</a:t>
            </a:r>
            <a:endParaRPr lang="en-US" dirty="0"/>
          </a:p>
          <a:p>
            <a:r>
              <a:rPr lang="en-US" dirty="0">
                <a:solidFill>
                  <a:srgbClr val="800000"/>
                </a:solidFill>
                <a:cs typeface="Courier New"/>
              </a:rPr>
              <a:t>Flat 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Queries:    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Q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x,y,z,w</a:t>
            </a:r>
            <a:r>
              <a:rPr lang="en-US" dirty="0" smtClean="0">
                <a:latin typeface="Courier New"/>
                <a:cs typeface="Courier New"/>
              </a:rPr>
              <a:t>) :</a:t>
            </a:r>
            <a:r>
              <a:rPr lang="en-US" dirty="0">
                <a:latin typeface="Courier New"/>
                <a:cs typeface="Courier New"/>
              </a:rPr>
              <a:t>- R(</a:t>
            </a:r>
            <a:r>
              <a:rPr lang="en-US" dirty="0" err="1">
                <a:latin typeface="Courier New"/>
                <a:cs typeface="Courier New"/>
              </a:rPr>
              <a:t>x,y</a:t>
            </a:r>
            <a:r>
              <a:rPr lang="en-US" dirty="0">
                <a:latin typeface="Courier New"/>
                <a:cs typeface="Courier New"/>
              </a:rPr>
              <a:t>),S(</a:t>
            </a:r>
            <a:r>
              <a:rPr lang="en-US" dirty="0" err="1">
                <a:latin typeface="Courier New"/>
                <a:cs typeface="Courier New"/>
              </a:rPr>
              <a:t>x,z</a:t>
            </a:r>
            <a:r>
              <a:rPr lang="en-US" dirty="0">
                <a:latin typeface="Courier New"/>
                <a:cs typeface="Courier New"/>
              </a:rPr>
              <a:t>),T(</a:t>
            </a:r>
            <a:r>
              <a:rPr lang="en-US" dirty="0" err="1">
                <a:latin typeface="Courier New"/>
                <a:cs typeface="Courier New"/>
              </a:rPr>
              <a:t>x,w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cs typeface="Courier New"/>
              </a:rPr>
              <a:t>Combine them to get the </a:t>
            </a:r>
            <a:r>
              <a:rPr lang="en-US" dirty="0">
                <a:solidFill>
                  <a:srgbClr val="800000"/>
                </a:solidFill>
                <a:cs typeface="Courier New"/>
              </a:rPr>
              <a:t>tall-flat </a:t>
            </a:r>
            <a:r>
              <a:rPr lang="en-US" dirty="0" smtClean="0">
                <a:cs typeface="Courier New"/>
              </a:rPr>
              <a:t>queries</a:t>
            </a:r>
            <a:r>
              <a:rPr lang="en-US" dirty="0" smtClean="0">
                <a:solidFill>
                  <a:srgbClr val="800000"/>
                </a:solidFill>
                <a:cs typeface="Courier New"/>
              </a:rPr>
              <a:t>:</a:t>
            </a:r>
            <a:endParaRPr lang="en-US" dirty="0">
              <a:solidFill>
                <a:srgbClr val="800000"/>
              </a:solidFill>
              <a:cs typeface="Courier New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800000"/>
                </a:solidFill>
                <a:cs typeface="Courier New"/>
              </a:rPr>
              <a:t>       </a:t>
            </a:r>
            <a:r>
              <a:rPr lang="en-US" dirty="0">
                <a:latin typeface="Courier New"/>
                <a:cs typeface="Courier New"/>
              </a:rPr>
              <a:t>L(x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,y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,y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,y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) :− 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			R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),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		R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),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	R</a:t>
            </a:r>
            <a:r>
              <a:rPr lang="en-US" baseline="-25000" dirty="0" smtClean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), 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		R</a:t>
            </a:r>
            <a:r>
              <a:rPr lang="en-US" baseline="-25000" dirty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),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		S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,y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), 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>
                <a:cs typeface="Courier New"/>
              </a:rPr>
              <a:t>	</a:t>
            </a:r>
            <a:r>
              <a:rPr lang="en-US" dirty="0" smtClean="0">
                <a:cs typeface="Courier New"/>
              </a:rPr>
              <a:t>	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>
                <a:latin typeface="Courier New"/>
                <a:cs typeface="Courier New"/>
              </a:rPr>
              <a:t>	S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,y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),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			S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(x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,x</a:t>
            </a:r>
            <a:r>
              <a:rPr lang="en-US" baseline="-25000" dirty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,y</a:t>
            </a:r>
            <a:r>
              <a:rPr lang="en-US" baseline="-25000" dirty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)</a:t>
            </a:r>
            <a:endParaRPr lang="en-US" dirty="0">
              <a:solidFill>
                <a:srgbClr val="800000"/>
              </a:solidFill>
              <a:latin typeface="Courier New"/>
              <a:cs typeface="Courier New"/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>
            <a:off x="2805546" y="3913909"/>
            <a:ext cx="424872" cy="1270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805546" y="5370947"/>
            <a:ext cx="424872" cy="90978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1364" y="4304002"/>
            <a:ext cx="1258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Tall part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981364" y="5530128"/>
            <a:ext cx="11486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Flat part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03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676"/>
    </mc:Choice>
    <mc:Fallback>
      <p:transition xmlns:p14="http://schemas.microsoft.com/office/powerpoint/2010/main" spd="slow" advTm="5567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2667" y="1246375"/>
            <a:ext cx="68554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2"/>
          <p:cNvSpPr txBox="1">
            <a:spLocks/>
          </p:cNvSpPr>
          <p:nvPr/>
        </p:nvSpPr>
        <p:spPr>
          <a:xfrm>
            <a:off x="457200" y="1446767"/>
            <a:ext cx="7620000" cy="3725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457200" y="1446768"/>
            <a:ext cx="7620000" cy="3829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800000"/>
                </a:solidFill>
              </a:rPr>
              <a:t>Algorithms</a:t>
            </a:r>
            <a:r>
              <a:rPr lang="en-US" sz="3200" dirty="0" smtClean="0"/>
              <a:t> for</a:t>
            </a:r>
          </a:p>
          <a:p>
            <a:pPr lvl="1"/>
            <a:r>
              <a:rPr lang="en-US" sz="3000" dirty="0" err="1" smtClean="0"/>
              <a:t>Semijoin</a:t>
            </a:r>
            <a:endParaRPr lang="en-US" sz="3000" dirty="0" smtClean="0"/>
          </a:p>
          <a:p>
            <a:pPr lvl="1"/>
            <a:r>
              <a:rPr lang="en-US" sz="3000" dirty="0" smtClean="0"/>
              <a:t>Flat Queries</a:t>
            </a:r>
          </a:p>
          <a:p>
            <a:pPr lvl="1"/>
            <a:r>
              <a:rPr lang="en-US" sz="3000" dirty="0" smtClean="0"/>
              <a:t>Tall Queries</a:t>
            </a:r>
          </a:p>
          <a:p>
            <a:pPr lvl="1"/>
            <a:r>
              <a:rPr lang="en-US" sz="3000" dirty="0" smtClean="0"/>
              <a:t>Combine for Tall-Flat Queries</a:t>
            </a:r>
          </a:p>
          <a:p>
            <a:r>
              <a:rPr lang="en-US" sz="3200" dirty="0" smtClean="0">
                <a:solidFill>
                  <a:srgbClr val="800000"/>
                </a:solidFill>
              </a:rPr>
              <a:t>Impossible </a:t>
            </a:r>
            <a:r>
              <a:rPr lang="en-US" sz="3200" dirty="0" smtClean="0"/>
              <a:t>Queries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01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958"/>
    </mc:Choice>
    <mc:Fallback>
      <p:transition xmlns:p14="http://schemas.microsoft.com/office/powerpoint/2010/main" spd="slow" advTm="2995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0.8|36.4|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9.7|15|5.5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1|1.6|9.8|8.2|1.1|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0.7|5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1|6.5|0.7|6.5|0.8|14.3|0.3|0.4|0.5|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1528</TotalTime>
  <Words>2268</Words>
  <Application>Microsoft Macintosh PowerPoint</Application>
  <PresentationFormat>On-screen Show (4:3)</PresentationFormat>
  <Paragraphs>248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Parallel Evaluation of Conjunctive Queries</vt:lpstr>
      <vt:lpstr>Motivation</vt:lpstr>
      <vt:lpstr>Today’s Parallel Models</vt:lpstr>
      <vt:lpstr>Our Approach</vt:lpstr>
      <vt:lpstr>The Massively Parallel Model</vt:lpstr>
      <vt:lpstr>Datalog Notation for MP</vt:lpstr>
      <vt:lpstr>The Main Result</vt:lpstr>
      <vt:lpstr>Tall-Flat Queries</vt:lpstr>
      <vt:lpstr>Outline</vt:lpstr>
      <vt:lpstr>Semijoin: a naïve approach</vt:lpstr>
      <vt:lpstr>A better approach</vt:lpstr>
      <vt:lpstr>The Broadcast Phase</vt:lpstr>
      <vt:lpstr>Full Join</vt:lpstr>
      <vt:lpstr>Flat Queries</vt:lpstr>
      <vt:lpstr>Tall Queries</vt:lpstr>
      <vt:lpstr>The Main Algorithm</vt:lpstr>
      <vt:lpstr>Impossibility Theorems</vt:lpstr>
      <vt:lpstr>Open Questions</vt:lpstr>
      <vt:lpstr>PowerPoint Presentation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Evaluation of Conjunctive Queries</dc:title>
  <dc:creator>Paris</dc:creator>
  <cp:lastModifiedBy>Paris</cp:lastModifiedBy>
  <cp:revision>953</cp:revision>
  <dcterms:created xsi:type="dcterms:W3CDTF">2011-05-23T21:05:17Z</dcterms:created>
  <dcterms:modified xsi:type="dcterms:W3CDTF">2011-06-12T20:28:17Z</dcterms:modified>
</cp:coreProperties>
</file>