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7432000"/>
  <p:notesSz cx="6858000" cy="9144000"/>
  <p:defaultTextStyle>
    <a:defPPr>
      <a:defRPr lang="en-US"/>
    </a:defPPr>
    <a:lvl1pPr marL="0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24284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48568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172852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897136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21420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345704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069989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794273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925" autoAdjust="0"/>
  </p:normalViewPr>
  <p:slideViewPr>
    <p:cSldViewPr>
      <p:cViewPr>
        <p:scale>
          <a:sx n="40" d="100"/>
          <a:sy n="40" d="100"/>
        </p:scale>
        <p:origin x="-72" y="-72"/>
      </p:cViewPr>
      <p:guideLst>
        <p:guide orient="horz" pos="8640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F617-376B-46B9-A784-EFD6F363E814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04F2-286E-4265-8E05-9EC03E2801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1pPr>
    <a:lvl2pPr marL="1724284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2pPr>
    <a:lvl3pPr marL="3448568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3pPr>
    <a:lvl4pPr marL="5172852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4pPr>
    <a:lvl5pPr marL="6897136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5pPr>
    <a:lvl6pPr marL="8621420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6pPr>
    <a:lvl7pPr marL="10345704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7pPr>
    <a:lvl8pPr marL="12069989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8pPr>
    <a:lvl9pPr marL="13794273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704F2-286E-4265-8E05-9EC03E2801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7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8521702"/>
            <a:ext cx="2798064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5544800"/>
            <a:ext cx="2304288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2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4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72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9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62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34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6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9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098554"/>
            <a:ext cx="740664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098554"/>
            <a:ext cx="2167128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1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7627602"/>
            <a:ext cx="27980640" cy="5448300"/>
          </a:xfrm>
        </p:spPr>
        <p:txBody>
          <a:bodyPr anchor="t"/>
          <a:lstStyle>
            <a:lvl1pPr algn="l">
              <a:defRPr sz="1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1626854"/>
            <a:ext cx="27980640" cy="6000748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2428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448568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7285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897136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86214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1034570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206998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379427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0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6400802"/>
            <a:ext cx="14538960" cy="18103852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6400802"/>
            <a:ext cx="14538960" cy="18103852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6140452"/>
            <a:ext cx="14544677" cy="255904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4284" indent="0">
              <a:buNone/>
              <a:defRPr sz="7500" b="1"/>
            </a:lvl2pPr>
            <a:lvl3pPr marL="3448568" indent="0">
              <a:buNone/>
              <a:defRPr sz="6800" b="1"/>
            </a:lvl3pPr>
            <a:lvl4pPr marL="5172852" indent="0">
              <a:buNone/>
              <a:defRPr sz="6000" b="1"/>
            </a:lvl4pPr>
            <a:lvl5pPr marL="6897136" indent="0">
              <a:buNone/>
              <a:defRPr sz="6000" b="1"/>
            </a:lvl5pPr>
            <a:lvl6pPr marL="8621420" indent="0">
              <a:buNone/>
              <a:defRPr sz="6000" b="1"/>
            </a:lvl6pPr>
            <a:lvl7pPr marL="10345704" indent="0">
              <a:buNone/>
              <a:defRPr sz="6000" b="1"/>
            </a:lvl7pPr>
            <a:lvl8pPr marL="12069989" indent="0">
              <a:buNone/>
              <a:defRPr sz="6000" b="1"/>
            </a:lvl8pPr>
            <a:lvl9pPr marL="13794273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8699500"/>
            <a:ext cx="14544677" cy="1580515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6140452"/>
            <a:ext cx="14550390" cy="255904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4284" indent="0">
              <a:buNone/>
              <a:defRPr sz="7500" b="1"/>
            </a:lvl2pPr>
            <a:lvl3pPr marL="3448568" indent="0">
              <a:buNone/>
              <a:defRPr sz="6800" b="1"/>
            </a:lvl3pPr>
            <a:lvl4pPr marL="5172852" indent="0">
              <a:buNone/>
              <a:defRPr sz="6000" b="1"/>
            </a:lvl4pPr>
            <a:lvl5pPr marL="6897136" indent="0">
              <a:buNone/>
              <a:defRPr sz="6000" b="1"/>
            </a:lvl5pPr>
            <a:lvl6pPr marL="8621420" indent="0">
              <a:buNone/>
              <a:defRPr sz="6000" b="1"/>
            </a:lvl6pPr>
            <a:lvl7pPr marL="10345704" indent="0">
              <a:buNone/>
              <a:defRPr sz="6000" b="1"/>
            </a:lvl7pPr>
            <a:lvl8pPr marL="12069989" indent="0">
              <a:buNone/>
              <a:defRPr sz="6000" b="1"/>
            </a:lvl8pPr>
            <a:lvl9pPr marL="13794273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8699500"/>
            <a:ext cx="14550390" cy="1580515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0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5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0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092200"/>
            <a:ext cx="10829927" cy="4648200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092202"/>
            <a:ext cx="18402300" cy="23412452"/>
          </a:xfrm>
        </p:spPr>
        <p:txBody>
          <a:bodyPr/>
          <a:lstStyle>
            <a:lvl1pPr>
              <a:defRPr sz="12100"/>
            </a:lvl1pPr>
            <a:lvl2pPr>
              <a:defRPr sz="10600"/>
            </a:lvl2pPr>
            <a:lvl3pPr>
              <a:defRPr sz="91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5740402"/>
            <a:ext cx="10829927" cy="18764252"/>
          </a:xfrm>
        </p:spPr>
        <p:txBody>
          <a:bodyPr/>
          <a:lstStyle>
            <a:lvl1pPr marL="0" indent="0">
              <a:buNone/>
              <a:defRPr sz="5300"/>
            </a:lvl1pPr>
            <a:lvl2pPr marL="1724284" indent="0">
              <a:buNone/>
              <a:defRPr sz="4500"/>
            </a:lvl2pPr>
            <a:lvl3pPr marL="3448568" indent="0">
              <a:buNone/>
              <a:defRPr sz="3800"/>
            </a:lvl3pPr>
            <a:lvl4pPr marL="5172852" indent="0">
              <a:buNone/>
              <a:defRPr sz="3400"/>
            </a:lvl4pPr>
            <a:lvl5pPr marL="6897136" indent="0">
              <a:buNone/>
              <a:defRPr sz="3400"/>
            </a:lvl5pPr>
            <a:lvl6pPr marL="8621420" indent="0">
              <a:buNone/>
              <a:defRPr sz="3400"/>
            </a:lvl6pPr>
            <a:lvl7pPr marL="10345704" indent="0">
              <a:buNone/>
              <a:defRPr sz="3400"/>
            </a:lvl7pPr>
            <a:lvl8pPr marL="12069989" indent="0">
              <a:buNone/>
              <a:defRPr sz="3400"/>
            </a:lvl8pPr>
            <a:lvl9pPr marL="13794273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4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9202400"/>
            <a:ext cx="19751040" cy="2266952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451100"/>
            <a:ext cx="19751040" cy="16459200"/>
          </a:xfrm>
        </p:spPr>
        <p:txBody>
          <a:bodyPr/>
          <a:lstStyle>
            <a:lvl1pPr marL="0" indent="0">
              <a:buNone/>
              <a:defRPr sz="12100"/>
            </a:lvl1pPr>
            <a:lvl2pPr marL="1724284" indent="0">
              <a:buNone/>
              <a:defRPr sz="10600"/>
            </a:lvl2pPr>
            <a:lvl3pPr marL="3448568" indent="0">
              <a:buNone/>
              <a:defRPr sz="9100"/>
            </a:lvl3pPr>
            <a:lvl4pPr marL="5172852" indent="0">
              <a:buNone/>
              <a:defRPr sz="7500"/>
            </a:lvl4pPr>
            <a:lvl5pPr marL="6897136" indent="0">
              <a:buNone/>
              <a:defRPr sz="7500"/>
            </a:lvl5pPr>
            <a:lvl6pPr marL="8621420" indent="0">
              <a:buNone/>
              <a:defRPr sz="7500"/>
            </a:lvl6pPr>
            <a:lvl7pPr marL="10345704" indent="0">
              <a:buNone/>
              <a:defRPr sz="7500"/>
            </a:lvl7pPr>
            <a:lvl8pPr marL="12069989" indent="0">
              <a:buNone/>
              <a:defRPr sz="7500"/>
            </a:lvl8pPr>
            <a:lvl9pPr marL="13794273" indent="0">
              <a:buNone/>
              <a:defRPr sz="7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1469352"/>
            <a:ext cx="19751040" cy="3219448"/>
          </a:xfrm>
        </p:spPr>
        <p:txBody>
          <a:bodyPr/>
          <a:lstStyle>
            <a:lvl1pPr marL="0" indent="0">
              <a:buNone/>
              <a:defRPr sz="5300"/>
            </a:lvl1pPr>
            <a:lvl2pPr marL="1724284" indent="0">
              <a:buNone/>
              <a:defRPr sz="4500"/>
            </a:lvl2pPr>
            <a:lvl3pPr marL="3448568" indent="0">
              <a:buNone/>
              <a:defRPr sz="3800"/>
            </a:lvl3pPr>
            <a:lvl4pPr marL="5172852" indent="0">
              <a:buNone/>
              <a:defRPr sz="3400"/>
            </a:lvl4pPr>
            <a:lvl5pPr marL="6897136" indent="0">
              <a:buNone/>
              <a:defRPr sz="3400"/>
            </a:lvl5pPr>
            <a:lvl6pPr marL="8621420" indent="0">
              <a:buNone/>
              <a:defRPr sz="3400"/>
            </a:lvl6pPr>
            <a:lvl7pPr marL="10345704" indent="0">
              <a:buNone/>
              <a:defRPr sz="3400"/>
            </a:lvl7pPr>
            <a:lvl8pPr marL="12069989" indent="0">
              <a:buNone/>
              <a:defRPr sz="3400"/>
            </a:lvl8pPr>
            <a:lvl9pPr marL="13794273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098552"/>
            <a:ext cx="29626560" cy="4572000"/>
          </a:xfrm>
          <a:prstGeom prst="rect">
            <a:avLst/>
          </a:prstGeom>
        </p:spPr>
        <p:txBody>
          <a:bodyPr vert="horz" lIns="344857" tIns="172428" rIns="344857" bIns="1724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400802"/>
            <a:ext cx="29626560" cy="18103852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5425402"/>
            <a:ext cx="7680960" cy="14605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4BCA-40F3-424A-903F-907E8FFFDA16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5425402"/>
            <a:ext cx="10424160" cy="14605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5425402"/>
            <a:ext cx="7680960" cy="14605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5A12-003E-4AE9-8CED-5D7B4653E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48568" rtl="0" eaLnBrk="1" latinLnBrk="0" hangingPunct="1">
        <a:spcBef>
          <a:spcPct val="0"/>
        </a:spcBef>
        <a:buNone/>
        <a:defRPr sz="1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3213" indent="-1293213" algn="l" defTabSz="3448568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962" indent="-1077678" algn="l" defTabSz="3448568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710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994" indent="-862142" algn="l" defTabSz="3448568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9278" indent="-862142" algn="l" defTabSz="3448568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83562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847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2131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6415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284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568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852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7136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420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5704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9989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4273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5174" y="322245"/>
            <a:ext cx="2493554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AirTrack: </a:t>
            </a:r>
            <a:r>
              <a:rPr lang="en-US" sz="6600" dirty="0">
                <a:solidFill>
                  <a:srgbClr val="C00000"/>
                </a:solidFill>
              </a:rPr>
              <a:t>Locating Non-WiFi Interferers using Commodity WiFi </a:t>
            </a:r>
            <a:r>
              <a:rPr lang="en-US" sz="6600" dirty="0" smtClean="0">
                <a:solidFill>
                  <a:srgbClr val="C00000"/>
                </a:solidFill>
              </a:rPr>
              <a:t>Hardware</a:t>
            </a:r>
          </a:p>
          <a:p>
            <a:pPr algn="ctr"/>
            <a:r>
              <a:rPr lang="en-US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Ashish Patro, Shravan </a:t>
            </a:r>
            <a:r>
              <a:rPr lang="en-US" sz="4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Rayanchu, Suman </a:t>
            </a:r>
            <a:r>
              <a:rPr lang="en-US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Banerjee</a:t>
            </a:r>
          </a:p>
          <a:p>
            <a:pPr lvl="0" algn="ctr"/>
            <a:r>
              <a:rPr lang="en-US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Wisconsin Wireless and NetworkinG Systems (WiNGS) Laboratory, UW-Madison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04342"/>
            <a:ext cx="32461200" cy="26974800"/>
          </a:xfrm>
          <a:prstGeom prst="roundRect">
            <a:avLst>
              <a:gd name="adj" fmla="val 2433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0" y="3169920"/>
            <a:ext cx="32918400" cy="182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571999"/>
            <a:ext cx="10287000" cy="9333205"/>
          </a:xfrm>
          <a:prstGeom prst="roundRect">
            <a:avLst>
              <a:gd name="adj" fmla="val 7377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33272" y="3505200"/>
            <a:ext cx="9144000" cy="9144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algn="ctr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PROBLEM STATEMENT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972800" y="4572000"/>
            <a:ext cx="10972800" cy="22408588"/>
          </a:xfrm>
          <a:prstGeom prst="roundRect">
            <a:avLst>
              <a:gd name="adj" fmla="val 7377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endParaRPr lang="en-US" sz="3200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1887200" y="3497580"/>
            <a:ext cx="9144000" cy="9144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algn="ctr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AirTrack ARCHITECTURE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22174200" y="4572000"/>
            <a:ext cx="10287000" cy="22408588"/>
          </a:xfrm>
          <a:prstGeom prst="roundRect">
            <a:avLst>
              <a:gd name="adj" fmla="val 7377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1" indent="-342900">
              <a:buFont typeface="Arial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22745700" y="3478965"/>
            <a:ext cx="9144000" cy="9144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algn="ctr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161" y="609602"/>
            <a:ext cx="2451540" cy="237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" name="Rectangle 283"/>
          <p:cNvSpPr/>
          <p:nvPr/>
        </p:nvSpPr>
        <p:spPr>
          <a:xfrm>
            <a:off x="15240000" y="6579751"/>
            <a:ext cx="2667000" cy="4306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AirTrack controller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963232" y="14097000"/>
            <a:ext cx="9144000" cy="9144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algn="ctr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SOLUTION FRAMEWORK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457200" y="15163800"/>
            <a:ext cx="10287000" cy="11816788"/>
          </a:xfrm>
          <a:prstGeom prst="roundRect">
            <a:avLst>
              <a:gd name="adj" fmla="val 7377"/>
            </a:avLst>
          </a:prstGeom>
          <a:noFill/>
          <a:ln w="57150">
            <a:solidFill>
              <a:srgbClr val="E8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63232" y="11734800"/>
            <a:ext cx="9144000" cy="171320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CHALLENGES?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Identify non-WiFi device transmissions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Identify unique non-WiFi device instances  (e.g., 2 FHSS devices)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Localize devices with unknown transmit power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75794" y="15700548"/>
            <a:ext cx="2431645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Airshark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7496296" cy="282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743825"/>
            <a:ext cx="90932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ounded Rectangle 75"/>
          <p:cNvSpPr/>
          <p:nvPr/>
        </p:nvSpPr>
        <p:spPr>
          <a:xfrm>
            <a:off x="3493168" y="15628713"/>
            <a:ext cx="6898728" cy="90566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Sniffers that </a:t>
            </a:r>
            <a:r>
              <a:rPr lang="en-US" sz="2400" b="1" dirty="0" smtClean="0">
                <a:solidFill>
                  <a:schemeClr val="tx1"/>
                </a:solidFill>
              </a:rPr>
              <a:t>detect </a:t>
            </a:r>
            <a:r>
              <a:rPr lang="en-US" sz="2400" b="1" dirty="0">
                <a:solidFill>
                  <a:schemeClr val="tx1"/>
                </a:solidFill>
              </a:rPr>
              <a:t>presence of </a:t>
            </a:r>
            <a:r>
              <a:rPr lang="en-US" sz="2400" b="1">
                <a:solidFill>
                  <a:schemeClr val="tx1"/>
                </a:solidFill>
              </a:rPr>
              <a:t>non-WiFi </a:t>
            </a:r>
            <a:r>
              <a:rPr lang="en-US" sz="2400" b="1" smtClean="0">
                <a:solidFill>
                  <a:schemeClr val="tx1"/>
                </a:solidFill>
              </a:rPr>
              <a:t>devices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34190" y="22407166"/>
            <a:ext cx="2431645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AirTrack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168869" y="22335331"/>
            <a:ext cx="7422931" cy="90566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Locate non-WiFi devices </a:t>
            </a:r>
            <a:r>
              <a:rPr lang="en-US" sz="2400" b="1" dirty="0" smtClean="0">
                <a:solidFill>
                  <a:schemeClr val="tx1"/>
                </a:solidFill>
              </a:rPr>
              <a:t>using multiple Airshark </a:t>
            </a:r>
            <a:r>
              <a:rPr lang="en-US" sz="2400" b="1" dirty="0">
                <a:solidFill>
                  <a:schemeClr val="tx1"/>
                </a:solidFill>
              </a:rPr>
              <a:t>sniffers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33400" y="16998036"/>
            <a:ext cx="1588168" cy="89582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Capture FFT samples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721449" y="16998885"/>
            <a:ext cx="2067119" cy="908115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Identify ``</a:t>
            </a:r>
            <a:r>
              <a:rPr lang="en-US" sz="2000" b="1" dirty="0" smtClean="0">
                <a:solidFill>
                  <a:schemeClr val="tx1"/>
                </a:solidFill>
              </a:rPr>
              <a:t>Pulses”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459529" y="17020135"/>
            <a:ext cx="2059158" cy="886865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Extract ``Features</a:t>
            </a:r>
            <a:r>
              <a:rPr lang="en-US" sz="2000" b="1" dirty="0" smtClean="0">
                <a:solidFill>
                  <a:schemeClr val="tx1"/>
                </a:solidFill>
              </a:rPr>
              <a:t>’’ 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8172539" y="17040878"/>
            <a:ext cx="2105265" cy="86612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Binary Decision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Tree classifier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 flipH="1" flipV="1">
            <a:off x="2908038" y="18953939"/>
            <a:ext cx="107358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431869" y="19490730"/>
            <a:ext cx="1100141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2636184" y="18748151"/>
            <a:ext cx="106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Power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419706" y="19490730"/>
            <a:ext cx="129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Frequency</a:t>
            </a:r>
            <a:endParaRPr lang="en-US" sz="2000" b="1" dirty="0"/>
          </a:p>
        </p:txBody>
      </p:sp>
      <p:sp>
        <p:nvSpPr>
          <p:cNvPr id="95" name="Freeform 94"/>
          <p:cNvSpPr/>
          <p:nvPr/>
        </p:nvSpPr>
        <p:spPr>
          <a:xfrm>
            <a:off x="3534188" y="18650624"/>
            <a:ext cx="686813" cy="786116"/>
          </a:xfrm>
          <a:custGeom>
            <a:avLst/>
            <a:gdLst>
              <a:gd name="connsiteX0" fmla="*/ 0 w 686813"/>
              <a:gd name="connsiteY0" fmla="*/ 671654 h 786116"/>
              <a:gd name="connsiteX1" fmla="*/ 103670 w 686813"/>
              <a:gd name="connsiteY1" fmla="*/ 762360 h 786116"/>
              <a:gd name="connsiteX2" fmla="*/ 233257 w 686813"/>
              <a:gd name="connsiteY2" fmla="*/ 529116 h 786116"/>
              <a:gd name="connsiteX3" fmla="*/ 311009 w 686813"/>
              <a:gd name="connsiteY3" fmla="*/ 49672 h 786116"/>
              <a:gd name="connsiteX4" fmla="*/ 453555 w 686813"/>
              <a:gd name="connsiteY4" fmla="*/ 231083 h 786116"/>
              <a:gd name="connsiteX5" fmla="*/ 492432 w 686813"/>
              <a:gd name="connsiteY5" fmla="*/ 684612 h 786116"/>
              <a:gd name="connsiteX6" fmla="*/ 686813 w 686813"/>
              <a:gd name="connsiteY6" fmla="*/ 723486 h 7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813" h="786116">
                <a:moveTo>
                  <a:pt x="0" y="671654"/>
                </a:moveTo>
                <a:cubicBezTo>
                  <a:pt x="32397" y="728885"/>
                  <a:pt x="64794" y="786116"/>
                  <a:pt x="103670" y="762360"/>
                </a:cubicBezTo>
                <a:cubicBezTo>
                  <a:pt x="142546" y="738604"/>
                  <a:pt x="198701" y="647897"/>
                  <a:pt x="233257" y="529116"/>
                </a:cubicBezTo>
                <a:cubicBezTo>
                  <a:pt x="267813" y="410335"/>
                  <a:pt x="274293" y="99344"/>
                  <a:pt x="311009" y="49672"/>
                </a:cubicBezTo>
                <a:cubicBezTo>
                  <a:pt x="347725" y="0"/>
                  <a:pt x="423318" y="125260"/>
                  <a:pt x="453555" y="231083"/>
                </a:cubicBezTo>
                <a:cubicBezTo>
                  <a:pt x="483792" y="336906"/>
                  <a:pt x="453556" y="602545"/>
                  <a:pt x="492432" y="684612"/>
                </a:cubicBezTo>
                <a:cubicBezTo>
                  <a:pt x="531308" y="766679"/>
                  <a:pt x="686813" y="723486"/>
                  <a:pt x="686813" y="723486"/>
                </a:cubicBezTo>
              </a:path>
            </a:pathLst>
          </a:custGeom>
          <a:ln w="349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599675" y="19813464"/>
            <a:ext cx="323968" cy="2202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682243" y="20280186"/>
            <a:ext cx="323968" cy="2202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394969" y="19792554"/>
            <a:ext cx="128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Timing</a:t>
            </a:r>
          </a:p>
          <a:p>
            <a:r>
              <a:rPr lang="en-US" sz="2000" b="1" dirty="0" smtClean="0"/>
              <a:t>Properties</a:t>
            </a:r>
            <a:endParaRPr lang="en-US" sz="2000" b="1" dirty="0"/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6001958" y="20107468"/>
            <a:ext cx="345435" cy="15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5665574" y="18138240"/>
            <a:ext cx="508495" cy="6327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 rot="5400000">
            <a:off x="6088009" y="18477588"/>
            <a:ext cx="585213" cy="1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>
            <a:off x="5665574" y="18923394"/>
            <a:ext cx="548959" cy="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81411" y="18282787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Duration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626697" y="18983609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Bandwidth</a:t>
            </a:r>
            <a:endParaRPr lang="en-US" b="1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5166006" y="16021008"/>
            <a:ext cx="711142" cy="9858495"/>
          </a:xfrm>
          <a:prstGeom prst="rightBrace">
            <a:avLst>
              <a:gd name="adj1" fmla="val 8333"/>
              <a:gd name="adj2" fmla="val 499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ight Arrow 106"/>
          <p:cNvSpPr/>
          <p:nvPr/>
        </p:nvSpPr>
        <p:spPr>
          <a:xfrm rot="5400000">
            <a:off x="5292789" y="20866200"/>
            <a:ext cx="457579" cy="170197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819" y="5014986"/>
            <a:ext cx="766762" cy="15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568" y="6997167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4849801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939" y="495366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70" y="7025975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urved Connector 19"/>
          <p:cNvCxnSpPr>
            <a:stCxn id="1030" idx="3"/>
          </p:cNvCxnSpPr>
          <p:nvPr/>
        </p:nvCxnSpPr>
        <p:spPr>
          <a:xfrm>
            <a:off x="14075676" y="5364029"/>
            <a:ext cx="2000143" cy="17683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10" idx="3"/>
            <a:endCxn id="17" idx="1"/>
          </p:cNvCxnSpPr>
          <p:nvPr/>
        </p:nvCxnSpPr>
        <p:spPr>
          <a:xfrm flipV="1">
            <a:off x="13055707" y="5774397"/>
            <a:ext cx="3020112" cy="1661947"/>
          </a:xfrm>
          <a:prstGeom prst="curvedConnector3">
            <a:avLst>
              <a:gd name="adj1" fmla="val 34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16573500" y="5260169"/>
            <a:ext cx="2933700" cy="28069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16573500" y="5774397"/>
            <a:ext cx="3344068" cy="144334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583" y="5704447"/>
            <a:ext cx="560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863" y="6629400"/>
            <a:ext cx="6683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39" y="5248040"/>
            <a:ext cx="6683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413" y="7356334"/>
            <a:ext cx="560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572" y="6761333"/>
            <a:ext cx="6683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511" y="7564437"/>
            <a:ext cx="7318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Rounded Rectangle 130"/>
          <p:cNvSpPr/>
          <p:nvPr/>
        </p:nvSpPr>
        <p:spPr>
          <a:xfrm>
            <a:off x="11582398" y="8534400"/>
            <a:ext cx="10034833" cy="78875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do we locate the multiple non-WiFi devices (even of the same type) ?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 rot="16200000" flipH="1">
            <a:off x="13107249" y="11370548"/>
            <a:ext cx="683677" cy="4504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10800000" flipV="1">
            <a:off x="13023248" y="12447925"/>
            <a:ext cx="450451" cy="2850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14623308" y="12208362"/>
            <a:ext cx="1127409" cy="2850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>
            <a:off x="12232732" y="11781655"/>
            <a:ext cx="1140301" cy="1036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17373600" y="9771177"/>
            <a:ext cx="4243633" cy="8641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STAGE 1: Synchronization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17373599" y="10844250"/>
            <a:ext cx="4243633" cy="260375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Need to synchronize tagged pulses from multiple nodes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Find common packets received by multiple sniffers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BFS  </a:t>
            </a:r>
            <a:r>
              <a:rPr lang="en-US" sz="2200" b="1" dirty="0">
                <a:solidFill>
                  <a:schemeClr val="tx1"/>
                </a:solidFill>
              </a:rPr>
              <a:t>from the reference </a:t>
            </a:r>
            <a:r>
              <a:rPr lang="en-US" sz="2200" b="1" dirty="0" smtClean="0">
                <a:solidFill>
                  <a:schemeClr val="tx1"/>
                </a:solidFill>
              </a:rPr>
              <a:t>access point to </a:t>
            </a:r>
            <a:r>
              <a:rPr lang="en-US" sz="2200" b="1" dirty="0">
                <a:solidFill>
                  <a:schemeClr val="tx1"/>
                </a:solidFill>
              </a:rPr>
              <a:t>get </a:t>
            </a:r>
            <a:r>
              <a:rPr lang="en-US" sz="2200" b="1" dirty="0" smtClean="0">
                <a:solidFill>
                  <a:schemeClr val="tx1"/>
                </a:solidFill>
              </a:rPr>
              <a:t>per-node skew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17449801" y="13733577"/>
            <a:ext cx="4243633" cy="8641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STAGE 2 : </a:t>
            </a:r>
            <a:r>
              <a:rPr lang="en-US" sz="2800" b="1" dirty="0" smtClean="0">
                <a:solidFill>
                  <a:schemeClr val="tx1"/>
                </a:solidFill>
              </a:rPr>
              <a:t>Merge pulses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17449800" y="14870630"/>
            <a:ext cx="4243633" cy="2782655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Waterfall Merging Approach: Merge common pulses </a:t>
            </a:r>
            <a:r>
              <a:rPr lang="en-US" sz="2200" b="1" dirty="0">
                <a:solidFill>
                  <a:schemeClr val="tx1"/>
                </a:solidFill>
              </a:rPr>
              <a:t>seen by </a:t>
            </a:r>
            <a:r>
              <a:rPr lang="en-US" sz="2200" b="1" dirty="0" smtClean="0">
                <a:solidFill>
                  <a:schemeClr val="tx1"/>
                </a:solidFill>
              </a:rPr>
              <a:t>multiple access points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      - Matching </a:t>
            </a:r>
            <a:r>
              <a:rPr lang="en-US" sz="2200" b="1" dirty="0">
                <a:solidFill>
                  <a:schemeClr val="tx1"/>
                </a:solidFill>
              </a:rPr>
              <a:t>Start/End </a:t>
            </a:r>
            <a:r>
              <a:rPr lang="en-US" sz="2200" b="1" dirty="0" smtClean="0">
                <a:solidFill>
                  <a:schemeClr val="tx1"/>
                </a:solidFill>
              </a:rPr>
              <a:t>time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     - Matching center frequency       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      - Matching bandwidth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17449801" y="18936970"/>
            <a:ext cx="4243633" cy="8641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STAGE 3 : Cluster </a:t>
            </a:r>
            <a:r>
              <a:rPr lang="en-US" sz="2800" b="1" dirty="0" smtClean="0">
                <a:solidFill>
                  <a:schemeClr val="tx1"/>
                </a:solidFill>
              </a:rPr>
              <a:t>pulses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17449800" y="19999118"/>
            <a:ext cx="4243633" cy="255384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Cluster p</a:t>
            </a:r>
            <a:r>
              <a:rPr lang="en-US" sz="2200" b="1" dirty="0" smtClean="0">
                <a:solidFill>
                  <a:schemeClr val="tx1"/>
                </a:solidFill>
              </a:rPr>
              <a:t>ulses to identify unique devices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  - Temporal </a:t>
            </a:r>
            <a:r>
              <a:rPr lang="en-US" sz="2200" b="1" dirty="0" smtClean="0">
                <a:solidFill>
                  <a:schemeClr val="tx1"/>
                </a:solidFill>
              </a:rPr>
              <a:t>properties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     </a:t>
            </a:r>
            <a:r>
              <a:rPr lang="en-US" sz="2200" b="1" dirty="0">
                <a:solidFill>
                  <a:schemeClr val="tx1"/>
                </a:solidFill>
              </a:rPr>
              <a:t>- RSSI </a:t>
            </a:r>
            <a:r>
              <a:rPr lang="en-US" sz="2200" b="1" dirty="0" smtClean="0">
                <a:solidFill>
                  <a:schemeClr val="tx1"/>
                </a:solidFill>
              </a:rPr>
              <a:t>properties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Each cluster is a unique device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17526001" y="22725177"/>
            <a:ext cx="4243633" cy="8641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STAGE 4 : Localization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7526000" y="23798249"/>
            <a:ext cx="4243633" cy="279555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AP locations </a:t>
            </a:r>
            <a:r>
              <a:rPr lang="en-US" sz="2200" b="1" dirty="0">
                <a:solidFill>
                  <a:schemeClr val="tx1"/>
                </a:solidFill>
              </a:rPr>
              <a:t>are </a:t>
            </a:r>
            <a:r>
              <a:rPr lang="en-US" sz="2200" b="1" dirty="0" smtClean="0">
                <a:solidFill>
                  <a:schemeClr val="tx1"/>
                </a:solidFill>
              </a:rPr>
              <a:t>known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Device transmit power is unknown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Create </a:t>
            </a:r>
            <a:r>
              <a:rPr lang="en-US" sz="2200" b="1" dirty="0">
                <a:solidFill>
                  <a:schemeClr val="tx1"/>
                </a:solidFill>
              </a:rPr>
              <a:t>RF </a:t>
            </a:r>
            <a:r>
              <a:rPr lang="en-US" sz="2200" b="1" dirty="0" smtClean="0">
                <a:solidFill>
                  <a:schemeClr val="tx1"/>
                </a:solidFill>
              </a:rPr>
              <a:t>propagation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For </a:t>
            </a:r>
            <a:r>
              <a:rPr lang="en-US" sz="2200" b="1" dirty="0">
                <a:solidFill>
                  <a:schemeClr val="tx1"/>
                </a:solidFill>
              </a:rPr>
              <a:t>each </a:t>
            </a:r>
            <a:r>
              <a:rPr lang="en-US" sz="2200" b="1" dirty="0" smtClean="0">
                <a:solidFill>
                  <a:schemeClr val="tx1"/>
                </a:solidFill>
              </a:rPr>
              <a:t>cluster, </a:t>
            </a:r>
            <a:r>
              <a:rPr lang="en-US" sz="2200" b="1" dirty="0">
                <a:solidFill>
                  <a:schemeClr val="tx1"/>
                </a:solidFill>
              </a:rPr>
              <a:t>find </a:t>
            </a:r>
            <a:r>
              <a:rPr lang="en-US" sz="2200" b="1" dirty="0" smtClean="0">
                <a:solidFill>
                  <a:schemeClr val="tx1"/>
                </a:solidFill>
              </a:rPr>
              <a:t>location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    - </a:t>
            </a:r>
            <a:r>
              <a:rPr lang="en-US" sz="2200" b="1" dirty="0" smtClean="0">
                <a:solidFill>
                  <a:schemeClr val="tx1"/>
                </a:solidFill>
              </a:rPr>
              <a:t>RSS per sniffer</a:t>
            </a:r>
          </a:p>
        </p:txBody>
      </p:sp>
      <p:sp>
        <p:nvSpPr>
          <p:cNvPr id="157" name="Up Arrow Callout 156"/>
          <p:cNvSpPr/>
          <p:nvPr/>
        </p:nvSpPr>
        <p:spPr>
          <a:xfrm>
            <a:off x="11562453" y="17538327"/>
            <a:ext cx="1244038" cy="764520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Airshark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8" name="Up Arrow Callout 157"/>
          <p:cNvSpPr/>
          <p:nvPr/>
        </p:nvSpPr>
        <p:spPr>
          <a:xfrm>
            <a:off x="13477240" y="17538327"/>
            <a:ext cx="1244038" cy="764520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Airshark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9" name="Up Arrow Callout 158"/>
          <p:cNvSpPr/>
          <p:nvPr/>
        </p:nvSpPr>
        <p:spPr>
          <a:xfrm>
            <a:off x="15537677" y="17538327"/>
            <a:ext cx="1244038" cy="764520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Airshark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0" name="Trapezoid 159"/>
          <p:cNvSpPr/>
          <p:nvPr/>
        </p:nvSpPr>
        <p:spPr>
          <a:xfrm>
            <a:off x="11987303" y="16992600"/>
            <a:ext cx="4370061" cy="4146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Synchronization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2291790" y="15453980"/>
            <a:ext cx="223403" cy="3140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6" name="Rectangle 165"/>
          <p:cNvSpPr/>
          <p:nvPr/>
        </p:nvSpPr>
        <p:spPr>
          <a:xfrm>
            <a:off x="13817815" y="15458624"/>
            <a:ext cx="223403" cy="3140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11627250" y="14401800"/>
            <a:ext cx="19113" cy="17565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11614289" y="16158357"/>
            <a:ext cx="5167426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171" name="TextBox 170"/>
          <p:cNvSpPr txBox="1"/>
          <p:nvPr/>
        </p:nvSpPr>
        <p:spPr>
          <a:xfrm rot="16200000">
            <a:off x="10871927" y="15096304"/>
            <a:ext cx="90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12949342" y="16501443"/>
            <a:ext cx="2369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Frequency (FFT bins)</a:t>
            </a:r>
            <a:endParaRPr lang="en-US" sz="2000" b="1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627251" y="15772711"/>
            <a:ext cx="5167426" cy="1588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dashDot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177" name="TextBox 176"/>
          <p:cNvSpPr txBox="1"/>
          <p:nvPr/>
        </p:nvSpPr>
        <p:spPr>
          <a:xfrm>
            <a:off x="12106723" y="1619214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  - 56</a:t>
            </a:r>
            <a:endParaRPr lang="en-US" sz="2000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13774452" y="1619214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  - 56</a:t>
            </a:r>
            <a:endParaRPr lang="en-US" sz="20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15713013" y="1616540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  - 56</a:t>
            </a:r>
            <a:endParaRPr lang="en-US" sz="2000" b="1" dirty="0"/>
          </a:p>
        </p:txBody>
      </p:sp>
      <p:cxnSp>
        <p:nvCxnSpPr>
          <p:cNvPr id="182" name="Straight Arrow Connector 181"/>
          <p:cNvCxnSpPr/>
          <p:nvPr/>
        </p:nvCxnSpPr>
        <p:spPr>
          <a:xfrm rot="5400000" flipH="1" flipV="1">
            <a:off x="11822048" y="15192944"/>
            <a:ext cx="1195962" cy="1588"/>
          </a:xfrm>
          <a:prstGeom prst="straightConnector1">
            <a:avLst/>
          </a:prstGeom>
          <a:ln w="12700">
            <a:solidFill>
              <a:schemeClr val="accent2"/>
            </a:solidFill>
            <a:prstDash val="dash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rot="5400000" flipH="1" flipV="1">
            <a:off x="13340940" y="15152467"/>
            <a:ext cx="1195962" cy="1588"/>
          </a:xfrm>
          <a:prstGeom prst="straightConnector1">
            <a:avLst/>
          </a:prstGeom>
          <a:ln w="12700">
            <a:solidFill>
              <a:schemeClr val="accent2"/>
            </a:solidFill>
            <a:prstDash val="dash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12288682" y="15463842"/>
            <a:ext cx="223403" cy="3140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6" name="Rectangle 185"/>
          <p:cNvSpPr/>
          <p:nvPr/>
        </p:nvSpPr>
        <p:spPr>
          <a:xfrm>
            <a:off x="13814707" y="15468486"/>
            <a:ext cx="223403" cy="3140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9" name="Rectangle 198"/>
          <p:cNvSpPr/>
          <p:nvPr/>
        </p:nvSpPr>
        <p:spPr>
          <a:xfrm>
            <a:off x="12285574" y="15473704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0" name="Rectangle 199"/>
          <p:cNvSpPr/>
          <p:nvPr/>
        </p:nvSpPr>
        <p:spPr>
          <a:xfrm>
            <a:off x="13811599" y="15478348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1" name="Rectangle 200"/>
          <p:cNvSpPr/>
          <p:nvPr/>
        </p:nvSpPr>
        <p:spPr>
          <a:xfrm>
            <a:off x="12765865" y="14829354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206" name="Straight Arrow Connector 205"/>
          <p:cNvCxnSpPr/>
          <p:nvPr/>
        </p:nvCxnSpPr>
        <p:spPr>
          <a:xfrm flipV="1">
            <a:off x="13558868" y="14401800"/>
            <a:ext cx="0" cy="17793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V="1">
            <a:off x="15198929" y="14401800"/>
            <a:ext cx="12851" cy="17640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11739814" y="18359937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S1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3637999" y="18334021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S2</a:t>
            </a:r>
            <a:endParaRPr lang="en-US" sz="2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15711398" y="18321063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S3</a:t>
            </a:r>
            <a:endParaRPr lang="en-US" sz="2000" dirty="0"/>
          </a:p>
        </p:txBody>
      </p:sp>
      <p:sp>
        <p:nvSpPr>
          <p:cNvPr id="222" name="Rectangle 221"/>
          <p:cNvSpPr/>
          <p:nvPr/>
        </p:nvSpPr>
        <p:spPr>
          <a:xfrm>
            <a:off x="14373580" y="14844294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41" name="Rectangle 240"/>
          <p:cNvSpPr/>
          <p:nvPr/>
        </p:nvSpPr>
        <p:spPr>
          <a:xfrm>
            <a:off x="15821380" y="14857493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43" name="Rectangle 242"/>
          <p:cNvSpPr/>
          <p:nvPr/>
        </p:nvSpPr>
        <p:spPr>
          <a:xfrm>
            <a:off x="15446597" y="15435601"/>
            <a:ext cx="223403" cy="31408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244" name="Straight Arrow Connector 243"/>
          <p:cNvCxnSpPr/>
          <p:nvPr/>
        </p:nvCxnSpPr>
        <p:spPr>
          <a:xfrm rot="5400000" flipH="1" flipV="1">
            <a:off x="14976855" y="15174565"/>
            <a:ext cx="1195962" cy="1588"/>
          </a:xfrm>
          <a:prstGeom prst="straightConnector1">
            <a:avLst/>
          </a:prstGeom>
          <a:ln w="12700">
            <a:solidFill>
              <a:schemeClr val="accent2"/>
            </a:solidFill>
            <a:prstDash val="dash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" name="Rectangle 244"/>
          <p:cNvSpPr/>
          <p:nvPr/>
        </p:nvSpPr>
        <p:spPr>
          <a:xfrm>
            <a:off x="15443489" y="15445463"/>
            <a:ext cx="223403" cy="3140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47" name="Rectangle 246"/>
          <p:cNvSpPr/>
          <p:nvPr/>
        </p:nvSpPr>
        <p:spPr>
          <a:xfrm>
            <a:off x="15440381" y="15455325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8" name="Rounded Rectangle 167"/>
          <p:cNvSpPr/>
          <p:nvPr/>
        </p:nvSpPr>
        <p:spPr>
          <a:xfrm>
            <a:off x="11540126" y="13448006"/>
            <a:ext cx="5274235" cy="80139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to merge common pulses from the same non-WiFi device?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11576750" y="19082744"/>
            <a:ext cx="4951619" cy="71836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many devices are active simultaneously?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6568766" y="14870631"/>
            <a:ext cx="110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FHSS </a:t>
            </a:r>
          </a:p>
          <a:p>
            <a:r>
              <a:rPr lang="en-US" sz="2000" b="1" dirty="0" smtClean="0"/>
              <a:t>Pulses </a:t>
            </a:r>
            <a:endParaRPr lang="en-US" sz="20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159696" y="15014536"/>
            <a:ext cx="3657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>
            <a:off x="15821380" y="15397819"/>
            <a:ext cx="747386" cy="180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ounded Rectangle 188"/>
          <p:cNvSpPr/>
          <p:nvPr/>
        </p:nvSpPr>
        <p:spPr>
          <a:xfrm>
            <a:off x="11506200" y="9677400"/>
            <a:ext cx="4951619" cy="55175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to synchronize access points?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1430000" y="22910605"/>
            <a:ext cx="5323690" cy="67870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to find device’s physical location?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9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63" y="23620139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105" y="23620138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122" y="2580951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" name="TextBox 195"/>
          <p:cNvSpPr txBox="1"/>
          <p:nvPr/>
        </p:nvSpPr>
        <p:spPr>
          <a:xfrm>
            <a:off x="11072063" y="24339886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S1</a:t>
            </a:r>
            <a:endParaRPr lang="en-US" sz="2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16230600" y="24339886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S2</a:t>
            </a:r>
            <a:endParaRPr lang="en-US" sz="2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16232566" y="26501067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S3</a:t>
            </a:r>
            <a:endParaRPr lang="en-US" sz="2000" dirty="0"/>
          </a:p>
        </p:txBody>
      </p:sp>
      <p:pic>
        <p:nvPicPr>
          <p:cNvPr id="2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39" y="24298275"/>
            <a:ext cx="560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" name="Rounded Rectangle 212"/>
          <p:cNvSpPr/>
          <p:nvPr/>
        </p:nvSpPr>
        <p:spPr>
          <a:xfrm>
            <a:off x="12774527" y="24238974"/>
            <a:ext cx="1191820" cy="1069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S1: -40db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S2: -70db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S3: -75db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134943" y="23975360"/>
            <a:ext cx="2257024" cy="1573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25583587"/>
            <a:ext cx="560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" name="Rounded Rectangle 214"/>
          <p:cNvSpPr/>
          <p:nvPr/>
        </p:nvSpPr>
        <p:spPr>
          <a:xfrm>
            <a:off x="14744288" y="25524286"/>
            <a:ext cx="1191820" cy="1069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S1: -70db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S2: -60db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S3: -45db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3997800" y="25246138"/>
            <a:ext cx="2257024" cy="1573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0" y="4800600"/>
            <a:ext cx="47720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Rounded Rectangle 144"/>
          <p:cNvSpPr/>
          <p:nvPr/>
        </p:nvSpPr>
        <p:spPr>
          <a:xfrm>
            <a:off x="22402948" y="4965125"/>
            <a:ext cx="4914752" cy="7978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Synchronization results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22402948" y="6272810"/>
            <a:ext cx="4884679" cy="1134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For time interval &lt;= </a:t>
            </a:r>
            <a:r>
              <a:rPr lang="en-US" sz="2200" b="1" dirty="0">
                <a:solidFill>
                  <a:schemeClr val="tx1"/>
                </a:solidFill>
              </a:rPr>
              <a:t>500 </a:t>
            </a:r>
            <a:r>
              <a:rPr lang="en-US" sz="2200" b="1" dirty="0" smtClean="0">
                <a:solidFill>
                  <a:schemeClr val="tx1"/>
                </a:solidFill>
              </a:rPr>
              <a:t>µs, Synchronization Error  &lt; 10 µs  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24648731" y="8077200"/>
            <a:ext cx="4914752" cy="7978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Clustering results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236" y="9421999"/>
            <a:ext cx="4099832" cy="23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Rectangle 161"/>
          <p:cNvSpPr/>
          <p:nvPr/>
        </p:nvSpPr>
        <p:spPr>
          <a:xfrm>
            <a:off x="22763701" y="12199603"/>
            <a:ext cx="2096623" cy="376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FHSS Phones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25362809" y="12177099"/>
            <a:ext cx="2359220" cy="392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Microwave Oven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8703335" y="12177099"/>
            <a:ext cx="2667000" cy="333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FHSS Phones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23093919" y="12813540"/>
            <a:ext cx="3691466" cy="4781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Time domain 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lustering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28093735" y="12843418"/>
            <a:ext cx="3691466" cy="4781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RSS domain clustering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23736076" y="13514673"/>
            <a:ext cx="7103101" cy="11919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Each cluster is a unique active device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AirTrack can differentiate between multiple devices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24896419" y="15059158"/>
            <a:ext cx="4914752" cy="7978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Localization results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385" y="16337444"/>
            <a:ext cx="4923810" cy="389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" name="Rectangle 191"/>
          <p:cNvSpPr/>
          <p:nvPr/>
        </p:nvSpPr>
        <p:spPr>
          <a:xfrm>
            <a:off x="28753227" y="19323478"/>
            <a:ext cx="2617108" cy="325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Pairwise AP: S5,S7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28902558" y="22590198"/>
            <a:ext cx="2617108" cy="325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Pairwise AP: S3,S5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8753227" y="16012113"/>
            <a:ext cx="2617108" cy="325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Pairwise AP: S0,S2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25149481" y="17560660"/>
            <a:ext cx="224568" cy="185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22505951" y="20826845"/>
            <a:ext cx="5143500" cy="542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Localization error CDF for FHSS phone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896" y="19659460"/>
            <a:ext cx="4150682" cy="28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718" y="22915375"/>
            <a:ext cx="4340788" cy="298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735" y="16337444"/>
            <a:ext cx="4276872" cy="294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" name="Left Brace 223"/>
          <p:cNvSpPr/>
          <p:nvPr/>
        </p:nvSpPr>
        <p:spPr>
          <a:xfrm>
            <a:off x="27555838" y="16002000"/>
            <a:ext cx="942961" cy="9649691"/>
          </a:xfrm>
          <a:prstGeom prst="leftBrace">
            <a:avLst>
              <a:gd name="adj1" fmla="val 8333"/>
              <a:gd name="adj2" fmla="val 15058"/>
            </a:avLst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ight Arrow 224"/>
          <p:cNvSpPr/>
          <p:nvPr/>
        </p:nvSpPr>
        <p:spPr>
          <a:xfrm>
            <a:off x="25374050" y="17353334"/>
            <a:ext cx="2050140" cy="207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ounded Rectangle 202"/>
          <p:cNvSpPr/>
          <p:nvPr/>
        </p:nvSpPr>
        <p:spPr>
          <a:xfrm>
            <a:off x="22588385" y="25957510"/>
            <a:ext cx="8250792" cy="6727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Localization error &lt; 6 </a:t>
            </a:r>
            <a:r>
              <a:rPr lang="en-US" sz="2200" b="1" dirty="0" err="1" smtClean="0">
                <a:solidFill>
                  <a:schemeClr val="tx1"/>
                </a:solidFill>
              </a:rPr>
              <a:t>metres</a:t>
            </a:r>
            <a:r>
              <a:rPr lang="en-US" sz="2200" b="1" dirty="0" smtClean="0">
                <a:solidFill>
                  <a:schemeClr val="tx1"/>
                </a:solidFill>
              </a:rPr>
              <a:t> for 80% of the locations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205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142" y="9184581"/>
            <a:ext cx="5901857" cy="282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711769" y="5448162"/>
            <a:ext cx="1939850" cy="17146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Non WiFi devices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affect WiFi performance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963232" y="9906000"/>
            <a:ext cx="9144000" cy="15733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QUESTIONS?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How do we locate these non-WiFi devices?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How do we this in real time on a WiFi card, without additional hardware?</a:t>
            </a:r>
          </a:p>
        </p:txBody>
      </p:sp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7" y="1805940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8" y="19606677"/>
            <a:ext cx="7318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1" y="18907395"/>
            <a:ext cx="6683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7" name="Group 236"/>
          <p:cNvGrpSpPr/>
          <p:nvPr/>
        </p:nvGrpSpPr>
        <p:grpSpPr>
          <a:xfrm>
            <a:off x="8700729" y="18268204"/>
            <a:ext cx="1046314" cy="1168536"/>
            <a:chOff x="7065846" y="5167906"/>
            <a:chExt cx="1046314" cy="1168536"/>
          </a:xfrm>
        </p:grpSpPr>
        <p:grpSp>
          <p:nvGrpSpPr>
            <p:cNvPr id="238" name="Group 237"/>
            <p:cNvGrpSpPr/>
            <p:nvPr/>
          </p:nvGrpSpPr>
          <p:grpSpPr>
            <a:xfrm>
              <a:off x="7156559" y="5219738"/>
              <a:ext cx="863425" cy="992544"/>
              <a:chOff x="7512359" y="4723466"/>
              <a:chExt cx="1109646" cy="1335444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7969621" y="5219738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8393405" y="5716010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6" name="Straight Arrow Connector 245"/>
              <p:cNvCxnSpPr>
                <a:stCxn id="240" idx="5"/>
                <a:endCxn id="242" idx="1"/>
              </p:cNvCxnSpPr>
              <p:nvPr/>
            </p:nvCxnSpPr>
            <p:spPr>
              <a:xfrm rot="16200000" flipH="1">
                <a:off x="8128499" y="5451104"/>
                <a:ext cx="334628" cy="2621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Oval 247"/>
              <p:cNvSpPr/>
              <p:nvPr/>
            </p:nvSpPr>
            <p:spPr>
              <a:xfrm>
                <a:off x="7741021" y="5830310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9" name="Straight Arrow Connector 248"/>
              <p:cNvCxnSpPr>
                <a:stCxn id="240" idx="3"/>
                <a:endCxn id="248" idx="0"/>
              </p:cNvCxnSpPr>
              <p:nvPr/>
            </p:nvCxnSpPr>
            <p:spPr>
              <a:xfrm rot="5400000">
                <a:off x="7721485" y="5548696"/>
                <a:ext cx="415450" cy="1477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Oval 249"/>
              <p:cNvSpPr/>
              <p:nvPr/>
            </p:nvSpPr>
            <p:spPr>
              <a:xfrm>
                <a:off x="7512359" y="4723466"/>
                <a:ext cx="228600" cy="228600"/>
              </a:xfrm>
              <a:prstGeom prst="ellipse">
                <a:avLst/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1" name="Straight Arrow Connector 250"/>
              <p:cNvCxnSpPr>
                <a:stCxn id="250" idx="5"/>
              </p:cNvCxnSpPr>
              <p:nvPr/>
            </p:nvCxnSpPr>
            <p:spPr>
              <a:xfrm rot="16200000" flipH="1">
                <a:off x="7671237" y="4954832"/>
                <a:ext cx="334628" cy="2621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Rounded Rectangle 238"/>
            <p:cNvSpPr/>
            <p:nvPr/>
          </p:nvSpPr>
          <p:spPr>
            <a:xfrm>
              <a:off x="7065846" y="5167906"/>
              <a:ext cx="1046314" cy="116853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2" name="Right Arrow 251"/>
          <p:cNvSpPr/>
          <p:nvPr/>
        </p:nvSpPr>
        <p:spPr>
          <a:xfrm>
            <a:off x="2254431" y="17291339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Right Arrow 252"/>
          <p:cNvSpPr/>
          <p:nvPr/>
        </p:nvSpPr>
        <p:spPr>
          <a:xfrm>
            <a:off x="4921431" y="17328931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Right Arrow 253"/>
          <p:cNvSpPr/>
          <p:nvPr/>
        </p:nvSpPr>
        <p:spPr>
          <a:xfrm>
            <a:off x="7664631" y="17328931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98" y="25157334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2" y="24336597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346960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" name="Rounded Rectangle 261"/>
          <p:cNvSpPr/>
          <p:nvPr/>
        </p:nvSpPr>
        <p:spPr>
          <a:xfrm>
            <a:off x="4055043" y="24215148"/>
            <a:ext cx="1650177" cy="146601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Synchronize </a:t>
            </a:r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</a:rPr>
              <a:t>ccess </a:t>
            </a:r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oints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6318769" y="24233633"/>
            <a:ext cx="1490487" cy="1484314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Merge + Cluster pulses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5" name="Rounded Rectangle 264"/>
          <p:cNvSpPr/>
          <p:nvPr/>
        </p:nvSpPr>
        <p:spPr>
          <a:xfrm>
            <a:off x="8522314" y="24233633"/>
            <a:ext cx="1881614" cy="14475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Localize each device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(Pulse Cluster)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6" name="Rounded Rectangle 265"/>
          <p:cNvSpPr/>
          <p:nvPr/>
        </p:nvSpPr>
        <p:spPr>
          <a:xfrm>
            <a:off x="8556191" y="19648655"/>
            <a:ext cx="1297389" cy="990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“Tagged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Pulses”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7" name="Right Arrow 266"/>
          <p:cNvSpPr/>
          <p:nvPr/>
        </p:nvSpPr>
        <p:spPr>
          <a:xfrm>
            <a:off x="2254431" y="24762293"/>
            <a:ext cx="1661787" cy="2507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/>
          <p:cNvSpPr/>
          <p:nvPr/>
        </p:nvSpPr>
        <p:spPr>
          <a:xfrm>
            <a:off x="5867670" y="24677389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/>
          <p:cNvSpPr/>
          <p:nvPr/>
        </p:nvSpPr>
        <p:spPr>
          <a:xfrm>
            <a:off x="7995065" y="24692567"/>
            <a:ext cx="400537" cy="3092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861" y="10428920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313" y="12590463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804" y="11870469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11817723" y="11595773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+5 </a:t>
            </a:r>
            <a:r>
              <a:rPr lang="en-US" sz="2000" dirty="0"/>
              <a:t>µ</a:t>
            </a:r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278" name="TextBox 277"/>
          <p:cNvSpPr txBox="1"/>
          <p:nvPr/>
        </p:nvSpPr>
        <p:spPr>
          <a:xfrm>
            <a:off x="14744076" y="11872531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-8 </a:t>
            </a:r>
            <a:r>
              <a:rPr lang="en-US" sz="2000" dirty="0"/>
              <a:t>µ</a:t>
            </a:r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279" name="TextBox 278"/>
          <p:cNvSpPr txBox="1"/>
          <p:nvPr/>
        </p:nvSpPr>
        <p:spPr>
          <a:xfrm>
            <a:off x="13319917" y="11285113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+6 </a:t>
            </a:r>
            <a:r>
              <a:rPr lang="en-US" sz="2000" dirty="0"/>
              <a:t>µ</a:t>
            </a:r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281" name="TextBox 280"/>
          <p:cNvSpPr txBox="1"/>
          <p:nvPr/>
        </p:nvSpPr>
        <p:spPr>
          <a:xfrm>
            <a:off x="12906341" y="12640694"/>
            <a:ext cx="99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5 </a:t>
            </a:r>
            <a:r>
              <a:rPr lang="en-US" sz="2000" dirty="0"/>
              <a:t>µ</a:t>
            </a:r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283" name="Rectangle 282"/>
          <p:cNvSpPr/>
          <p:nvPr/>
        </p:nvSpPr>
        <p:spPr>
          <a:xfrm>
            <a:off x="11618227" y="20961374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5" name="Rectangle 284"/>
          <p:cNvSpPr/>
          <p:nvPr/>
        </p:nvSpPr>
        <p:spPr>
          <a:xfrm>
            <a:off x="12098518" y="20317024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6" name="Rectangle 285"/>
          <p:cNvSpPr/>
          <p:nvPr/>
        </p:nvSpPr>
        <p:spPr>
          <a:xfrm>
            <a:off x="11582400" y="21662735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7" name="Rectangle 286"/>
          <p:cNvSpPr/>
          <p:nvPr/>
        </p:nvSpPr>
        <p:spPr>
          <a:xfrm>
            <a:off x="12026095" y="20956048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8" name="Rectangle 287"/>
          <p:cNvSpPr/>
          <p:nvPr/>
        </p:nvSpPr>
        <p:spPr>
          <a:xfrm>
            <a:off x="12086720" y="21842575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2447758" y="21160212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1" name="Rectangle 290"/>
          <p:cNvSpPr/>
          <p:nvPr/>
        </p:nvSpPr>
        <p:spPr>
          <a:xfrm>
            <a:off x="11618227" y="20317024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2" name="Right Arrow 291"/>
          <p:cNvSpPr/>
          <p:nvPr/>
        </p:nvSpPr>
        <p:spPr>
          <a:xfrm>
            <a:off x="12934443" y="20976157"/>
            <a:ext cx="654471" cy="40766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Oval 293"/>
          <p:cNvSpPr/>
          <p:nvPr/>
        </p:nvSpPr>
        <p:spPr>
          <a:xfrm>
            <a:off x="14012639" y="20012224"/>
            <a:ext cx="2231098" cy="1247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Oval 294"/>
          <p:cNvSpPr/>
          <p:nvPr/>
        </p:nvSpPr>
        <p:spPr>
          <a:xfrm>
            <a:off x="13944600" y="21383824"/>
            <a:ext cx="2231098" cy="1247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Rectangle 295"/>
          <p:cNvSpPr/>
          <p:nvPr/>
        </p:nvSpPr>
        <p:spPr>
          <a:xfrm>
            <a:off x="14342360" y="20567563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7" name="Rectangle 296"/>
          <p:cNvSpPr/>
          <p:nvPr/>
        </p:nvSpPr>
        <p:spPr>
          <a:xfrm>
            <a:off x="15330816" y="20713209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8" name="Rectangle 297"/>
          <p:cNvSpPr/>
          <p:nvPr/>
        </p:nvSpPr>
        <p:spPr>
          <a:xfrm>
            <a:off x="14905129" y="20276419"/>
            <a:ext cx="223403" cy="314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9" name="Rectangle 298"/>
          <p:cNvSpPr/>
          <p:nvPr/>
        </p:nvSpPr>
        <p:spPr>
          <a:xfrm>
            <a:off x="14235453" y="21915999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00" name="Rectangle 299"/>
          <p:cNvSpPr/>
          <p:nvPr/>
        </p:nvSpPr>
        <p:spPr>
          <a:xfrm>
            <a:off x="15518712" y="21804901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01" name="Rectangle 300"/>
          <p:cNvSpPr/>
          <p:nvPr/>
        </p:nvSpPr>
        <p:spPr>
          <a:xfrm>
            <a:off x="14668589" y="21647858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03" name="Rectangle 302"/>
          <p:cNvSpPr/>
          <p:nvPr/>
        </p:nvSpPr>
        <p:spPr>
          <a:xfrm>
            <a:off x="14950909" y="22155192"/>
            <a:ext cx="223403" cy="3140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30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063" y="12230325"/>
            <a:ext cx="82073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5" name="Rectangle 304"/>
          <p:cNvSpPr/>
          <p:nvPr/>
        </p:nvSpPr>
        <p:spPr>
          <a:xfrm>
            <a:off x="13338857" y="10511317"/>
            <a:ext cx="2639856" cy="376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Reference AP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2484908" y="23629505"/>
            <a:ext cx="1297389" cy="9903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“Tagged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Pulses”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930875" y="25957510"/>
            <a:ext cx="2603313" cy="743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Access Point (with Airshark  sniffer)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18792632" y="5703938"/>
            <a:ext cx="2603313" cy="743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Access Point (with Airshark  sniffer)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116" y="21637750"/>
            <a:ext cx="5227170" cy="36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4" descr="http://www.cs.wisc.edu/wings/images/wings-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1" y="1024712"/>
            <a:ext cx="2447964" cy="18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466</Words>
  <Application>Microsoft Office PowerPoint</Application>
  <PresentationFormat>Custom</PresentationFormat>
  <Paragraphs>112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Patro</dc:creator>
  <cp:lastModifiedBy>Ashish</cp:lastModifiedBy>
  <cp:revision>137</cp:revision>
  <dcterms:created xsi:type="dcterms:W3CDTF">2011-09-13T05:58:56Z</dcterms:created>
  <dcterms:modified xsi:type="dcterms:W3CDTF">2011-09-25T02:55:23Z</dcterms:modified>
</cp:coreProperties>
</file>