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14" r:id="rId3"/>
    <p:sldId id="263" r:id="rId4"/>
    <p:sldId id="270" r:id="rId5"/>
    <p:sldId id="264" r:id="rId6"/>
    <p:sldId id="257" r:id="rId7"/>
    <p:sldId id="258" r:id="rId8"/>
    <p:sldId id="259" r:id="rId9"/>
    <p:sldId id="260" r:id="rId10"/>
    <p:sldId id="341" r:id="rId11"/>
    <p:sldId id="271" r:id="rId12"/>
    <p:sldId id="272" r:id="rId13"/>
    <p:sldId id="287" r:id="rId14"/>
    <p:sldId id="303" r:id="rId15"/>
    <p:sldId id="313" r:id="rId16"/>
    <p:sldId id="316" r:id="rId17"/>
    <p:sldId id="292" r:id="rId18"/>
    <p:sldId id="289" r:id="rId19"/>
    <p:sldId id="290" r:id="rId20"/>
    <p:sldId id="291" r:id="rId21"/>
    <p:sldId id="306" r:id="rId22"/>
    <p:sldId id="318" r:id="rId23"/>
    <p:sldId id="317" r:id="rId24"/>
    <p:sldId id="294" r:id="rId25"/>
    <p:sldId id="299" r:id="rId26"/>
    <p:sldId id="309" r:id="rId27"/>
    <p:sldId id="277" r:id="rId28"/>
    <p:sldId id="322" r:id="rId29"/>
    <p:sldId id="324" r:id="rId30"/>
    <p:sldId id="296" r:id="rId31"/>
    <p:sldId id="275" r:id="rId32"/>
    <p:sldId id="300" r:id="rId33"/>
    <p:sldId id="325" r:id="rId34"/>
    <p:sldId id="326" r:id="rId35"/>
    <p:sldId id="284" r:id="rId36"/>
    <p:sldId id="286" r:id="rId37"/>
    <p:sldId id="342" r:id="rId38"/>
    <p:sldId id="279" r:id="rId39"/>
    <p:sldId id="328" r:id="rId40"/>
    <p:sldId id="310" r:id="rId41"/>
    <p:sldId id="343" r:id="rId42"/>
    <p:sldId id="330" r:id="rId43"/>
    <p:sldId id="331" r:id="rId44"/>
    <p:sldId id="332" r:id="rId45"/>
    <p:sldId id="333" r:id="rId46"/>
    <p:sldId id="344" r:id="rId47"/>
    <p:sldId id="285" r:id="rId48"/>
    <p:sldId id="308" r:id="rId49"/>
    <p:sldId id="301" r:id="rId50"/>
    <p:sldId id="283" r:id="rId51"/>
    <p:sldId id="334" r:id="rId52"/>
    <p:sldId id="335" r:id="rId53"/>
    <p:sldId id="273" r:id="rId54"/>
    <p:sldId id="319" r:id="rId55"/>
    <p:sldId id="320" r:id="rId56"/>
    <p:sldId id="321" r:id="rId57"/>
    <p:sldId id="327" r:id="rId58"/>
    <p:sldId id="278" r:id="rId59"/>
    <p:sldId id="336" r:id="rId60"/>
    <p:sldId id="337" r:id="rId61"/>
    <p:sldId id="338" r:id="rId62"/>
    <p:sldId id="339" r:id="rId63"/>
    <p:sldId id="340" r:id="rId64"/>
  </p:sldIdLst>
  <p:sldSz cx="9144000" cy="6858000" type="screen4x3"/>
  <p:notesSz cx="7010400" cy="9296400"/>
  <p:custShowLst>
    <p:custShow name="tmp" id="0">
      <p:sldLst>
        <p:sld r:id="rId27"/>
        <p:sld r:id="rId26"/>
        <p:sld r:id="rId41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1D51BD-6E63-479F-924A-C099EC4E6379}">
          <p14:sldIdLst>
            <p14:sldId id="256"/>
            <p14:sldId id="314"/>
          </p14:sldIdLst>
        </p14:section>
        <p14:section name="Motivation" id="{EF7B7AE0-182F-4C12-9488-5C88BDF5C76A}">
          <p14:sldIdLst>
            <p14:sldId id="263"/>
            <p14:sldId id="270"/>
            <p14:sldId id="264"/>
            <p14:sldId id="257"/>
            <p14:sldId id="258"/>
            <p14:sldId id="259"/>
            <p14:sldId id="260"/>
            <p14:sldId id="341"/>
            <p14:sldId id="271"/>
          </p14:sldIdLst>
        </p14:section>
        <p14:section name="Findings" id="{F09022B7-6643-4131-8C3C-98C6247A6036}">
          <p14:sldIdLst>
            <p14:sldId id="272"/>
            <p14:sldId id="287"/>
            <p14:sldId id="303"/>
            <p14:sldId id="313"/>
            <p14:sldId id="316"/>
            <p14:sldId id="292"/>
            <p14:sldId id="289"/>
            <p14:sldId id="290"/>
            <p14:sldId id="291"/>
            <p14:sldId id="306"/>
            <p14:sldId id="318"/>
            <p14:sldId id="317"/>
            <p14:sldId id="294"/>
            <p14:sldId id="299"/>
            <p14:sldId id="309"/>
            <p14:sldId id="277"/>
            <p14:sldId id="322"/>
            <p14:sldId id="324"/>
            <p14:sldId id="296"/>
            <p14:sldId id="275"/>
            <p14:sldId id="300"/>
            <p14:sldId id="325"/>
            <p14:sldId id="326"/>
            <p14:sldId id="284"/>
            <p14:sldId id="286"/>
            <p14:sldId id="342"/>
          </p14:sldIdLst>
        </p14:section>
        <p14:section name="Unified MMU" id="{2F4173EE-9D73-4825-9C46-1982581B018E}">
          <p14:sldIdLst>
            <p14:sldId id="279"/>
            <p14:sldId id="328"/>
            <p14:sldId id="310"/>
            <p14:sldId id="343"/>
            <p14:sldId id="330"/>
            <p14:sldId id="331"/>
            <p14:sldId id="332"/>
            <p14:sldId id="333"/>
            <p14:sldId id="344"/>
          </p14:sldIdLst>
        </p14:section>
        <p14:section name="Conclusions" id="{C4AF86F3-E129-4570-A0C5-FFB04A6039C2}">
          <p14:sldIdLst>
            <p14:sldId id="285"/>
            <p14:sldId id="308"/>
          </p14:sldIdLst>
        </p14:section>
        <p14:section name="Backup" id="{47B38999-92E0-4EFA-8451-AF6800603DE5}">
          <p14:sldIdLst>
            <p14:sldId id="301"/>
            <p14:sldId id="283"/>
            <p14:sldId id="334"/>
            <p14:sldId id="335"/>
            <p14:sldId id="273"/>
            <p14:sldId id="319"/>
            <p14:sldId id="320"/>
            <p14:sldId id="321"/>
            <p14:sldId id="327"/>
            <p14:sldId id="278"/>
            <p14:sldId id="336"/>
            <p14:sldId id="337"/>
            <p14:sldId id="338"/>
            <p14:sldId id="339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EEAF6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750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66DB96-B644-4368-8BAF-DC423DC2AF16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1BB8C-1296-426A-9174-349407CA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D075B0-5E91-4686-9B31-7FBCD47D7B4E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5150CC-D433-4770-989C-81CDC712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18:38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23:48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Methods. Put down cacti and </a:t>
            </a:r>
            <a:r>
              <a:rPr lang="en-US" dirty="0" err="1" smtClean="0"/>
              <a:t>McPAT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Subfont</a:t>
            </a:r>
            <a:r>
              <a:rPr lang="en-US" baseline="0" dirty="0" smtClean="0"/>
              <a:t> too small?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9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and </a:t>
            </a:r>
            <a:r>
              <a:rPr lang="en-US" dirty="0" err="1" smtClean="0"/>
              <a:t>gaussian</a:t>
            </a:r>
            <a:r>
              <a:rPr lang="en-US" dirty="0" smtClean="0"/>
              <a:t> are</a:t>
            </a:r>
            <a:r>
              <a:rPr lang="en-US" baseline="0" dirty="0" smtClean="0"/>
              <a:t> pretty small and have relatively few TLB misses with 4 </a:t>
            </a:r>
            <a:r>
              <a:rPr lang="en-US" baseline="0" dirty="0" err="1" smtClean="0"/>
              <a:t>kB</a:t>
            </a:r>
            <a:r>
              <a:rPr lang="en-US" baseline="0" dirty="0" smtClean="0"/>
              <a:t> pages</a:t>
            </a:r>
          </a:p>
          <a:p>
            <a:r>
              <a:rPr lang="en-US" baseline="0" dirty="0" smtClean="0"/>
              <a:t>Absolute numbers?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point is without the L2 TLB, probably should say something about that</a:t>
            </a:r>
            <a:r>
              <a:rPr lang="en-US" baseline="0" dirty="0" smtClean="0"/>
              <a:t> here.</a:t>
            </a:r>
          </a:p>
          <a:p>
            <a:r>
              <a:rPr lang="en-US" baseline="0" dirty="0" smtClean="0"/>
              <a:t>Put the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…) on each finding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1:50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have </a:t>
            </a:r>
            <a:r>
              <a:rPr lang="en-US" dirty="0" err="1" smtClean="0"/>
              <a:t>d_in</a:t>
            </a:r>
            <a:r>
              <a:rPr lang="en-US" dirty="0" smtClean="0"/>
              <a:t> and </a:t>
            </a:r>
            <a:r>
              <a:rPr lang="en-US" dirty="0" err="1" smtClean="0"/>
              <a:t>d_out</a:t>
            </a:r>
            <a:r>
              <a:rPr lang="en-US" dirty="0" smtClean="0"/>
              <a:t> in kernel 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6:16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add system parameters (128</a:t>
            </a:r>
            <a:r>
              <a:rPr lang="en-US" baseline="0" dirty="0" smtClean="0"/>
              <a:t> entry TLB,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Need to add workloads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</a:t>
            </a:r>
            <a:r>
              <a:rPr lang="en-US" baseline="0" dirty="0" smtClean="0"/>
              <a:t>ehow say 1 compute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slides, one for each bar</a:t>
            </a:r>
          </a:p>
          <a:p>
            <a:r>
              <a:rPr lang="en-US" dirty="0" smtClean="0"/>
              <a:t>Stacked</a:t>
            </a:r>
            <a:r>
              <a:rPr lang="en-US" baseline="0" dirty="0" smtClean="0"/>
              <a:t> bar graph would be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for per reference add</a:t>
            </a:r>
            <a:r>
              <a:rPr lang="en-US" baseline="0" dirty="0" smtClean="0"/>
              <a:t> 128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major/minor page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150CC-D433-4770-989C-81CDC7127D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44" y="6324600"/>
            <a:ext cx="1519156" cy="365125"/>
          </a:xfrm>
        </p:spPr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UW-Madison Computer Sciences         Multifacet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3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9367"/>
            <a:ext cx="259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86200"/>
            <a:ext cx="8229600" cy="223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936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44" y="6324600"/>
            <a:ext cx="151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A3D1-8C03-45EC-9B7C-704C27C82A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5" name="Picture 64" descr="uwcrest_web_lrg_noshado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199"/>
            <a:ext cx="385844" cy="602293"/>
          </a:xfrm>
          <a:prstGeom prst="rect">
            <a:avLst/>
          </a:prstGeom>
        </p:spPr>
      </p:pic>
      <p:sp>
        <p:nvSpPr>
          <p:cNvPr id="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r>
              <a:rPr lang="en-US" smtClean="0"/>
              <a:t>UW-Madison Computer Sciences         Multifacet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MMUs for GPGPUs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Supporting x86-64 Address Translation for 100s of GPU Lanes</a:t>
            </a:r>
          </a:p>
          <a:p>
            <a:endParaRPr lang="en-US" b="1" dirty="0" smtClean="0"/>
          </a:p>
          <a:p>
            <a:r>
              <a:rPr lang="en-US" sz="3000" b="1" dirty="0" smtClean="0">
                <a:solidFill>
                  <a:schemeClr val="tx1"/>
                </a:solidFill>
              </a:rPr>
              <a:t>Jason Power</a:t>
            </a:r>
            <a:r>
              <a:rPr lang="en-US" sz="3000" dirty="0" smtClean="0">
                <a:solidFill>
                  <a:schemeClr val="tx1"/>
                </a:solidFill>
              </a:rPr>
              <a:t>, Mark Hill, David Wood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output array on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vectoryCopy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&lt;&lt;&lt;1,1024&gt;&gt;&gt;(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05200" cy="68580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/>
              <a:t>__device__ void vectorCopy(int *in, </a:t>
            </a:r>
            <a:r>
              <a:rPr lang="en-US" err="1" smtClean="0"/>
              <a:t>int</a:t>
            </a:r>
            <a:r>
              <a:rPr lang="en-US" smtClean="0"/>
              <a:t> *out) {</a:t>
            </a:r>
          </a:p>
          <a:p>
            <a:pPr marL="0" indent="0" defTabSz="280988">
              <a:buNone/>
            </a:pPr>
            <a:r>
              <a:rPr lang="en-US" smtClean="0"/>
              <a:t>	out[</a:t>
            </a:r>
            <a:r>
              <a:rPr lang="en-US" err="1" smtClean="0"/>
              <a:t>threadId.idx</a:t>
            </a:r>
            <a:r>
              <a:rPr lang="en-US" smtClean="0"/>
              <a:t>] = in[</a:t>
            </a:r>
            <a:r>
              <a:rPr lang="en-US" err="1" smtClean="0"/>
              <a:t>threadId.idx</a:t>
            </a:r>
            <a:r>
              <a:rPr lang="en-US" smtClean="0"/>
              <a:t>];</a:t>
            </a:r>
          </a:p>
          <a:p>
            <a:pPr marL="0" indent="0" defTabSz="457200"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378" y="188893"/>
            <a:ext cx="3608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(Shared address space)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530" y="4876800"/>
            <a:ext cx="614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GPU kernel now a drop-in replacement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virtual address space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Simplifies code</a:t>
            </a:r>
          </a:p>
          <a:p>
            <a:r>
              <a:rPr lang="en-US" smtClean="0"/>
              <a:t>Easier to understand</a:t>
            </a:r>
            <a:endParaRPr lang="en-US" dirty="0" smtClean="0"/>
          </a:p>
          <a:p>
            <a:r>
              <a:rPr lang="en-US" dirty="0" smtClean="0"/>
              <a:t>Enables rich pointer-based </a:t>
            </a:r>
            <a:r>
              <a:rPr lang="en-US" dirty="0" err="1" smtClean="0"/>
              <a:t>datastructures</a:t>
            </a:r>
            <a:endParaRPr lang="en-US" dirty="0" smtClean="0"/>
          </a:p>
          <a:p>
            <a:pPr lvl="1"/>
            <a:r>
              <a:rPr lang="en-US" dirty="0" smtClean="0"/>
              <a:t>Trees, linked lists,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Need: MMU </a:t>
            </a:r>
            <a:r>
              <a:rPr lang="en-US" sz="2600" b="1" dirty="0" smtClean="0"/>
              <a:t>(memory management unit)</a:t>
            </a:r>
            <a:r>
              <a:rPr lang="en-US" b="1" dirty="0" smtClean="0"/>
              <a:t> for the GPU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 overhead</a:t>
            </a:r>
          </a:p>
          <a:p>
            <a:r>
              <a:rPr lang="en-US" dirty="0" smtClean="0"/>
              <a:t>Support for CPU page tables (x86-64)</a:t>
            </a:r>
          </a:p>
          <a:p>
            <a:r>
              <a:rPr lang="en-US" dirty="0" smtClean="0"/>
              <a:t>4 </a:t>
            </a:r>
            <a:r>
              <a:rPr lang="en-US" dirty="0"/>
              <a:t>K</a:t>
            </a:r>
            <a:r>
              <a:rPr lang="en-US" dirty="0" smtClean="0"/>
              <a:t>B pages</a:t>
            </a:r>
          </a:p>
          <a:p>
            <a:r>
              <a:rPr lang="en-US" dirty="0" smtClean="0"/>
              <a:t>Page faults, TLB flushes, TLB </a:t>
            </a:r>
            <a:r>
              <a:rPr lang="en-US" dirty="0" err="1" smtClean="0"/>
              <a:t>shootdown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Data-driven GPU MMU design</a:t>
            </a:r>
          </a:p>
          <a:p>
            <a:pPr marL="571500" lvl="1" indent="0">
              <a:buNone/>
            </a:pPr>
            <a:r>
              <a:rPr lang="en-US" b="1" dirty="0" smtClean="0"/>
              <a:t>D1: </a:t>
            </a:r>
            <a:r>
              <a:rPr lang="en-US" dirty="0" smtClean="0"/>
              <a:t>Post-coalescer MMU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2:</a:t>
            </a:r>
            <a:r>
              <a:rPr lang="en-US" dirty="0" smtClean="0"/>
              <a:t> +Highly-threaded page table walker</a:t>
            </a:r>
          </a:p>
          <a:p>
            <a:pPr marL="571500" lvl="1" indent="0">
              <a:buNone/>
            </a:pPr>
            <a:r>
              <a:rPr lang="en-US" b="1" dirty="0"/>
              <a:t>D</a:t>
            </a:r>
            <a:r>
              <a:rPr lang="en-US" b="1" dirty="0" smtClean="0"/>
              <a:t>3:</a:t>
            </a:r>
            <a:r>
              <a:rPr lang="en-US" dirty="0" smtClean="0"/>
              <a:t> +Shared page walk cache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Alternative designs 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090402"/>
              </p:ext>
            </p:extLst>
          </p:nvPr>
        </p:nvGraphicFramePr>
        <p:xfrm>
          <a:off x="2251075" y="1448182"/>
          <a:ext cx="4641850" cy="465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isio" r:id="rId3" imgW="3803526" imgH="3813901" progId="Visio.Drawing.11">
                  <p:embed/>
                </p:oleObj>
              </mc:Choice>
              <mc:Fallback>
                <p:oleObj name="Visio" r:id="rId3" imgW="3803526" imgH="381390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075" y="1448182"/>
                        <a:ext cx="4641850" cy="4653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4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6517"/>
              </p:ext>
            </p:extLst>
          </p:nvPr>
        </p:nvGraphicFramePr>
        <p:xfrm>
          <a:off x="1752600" y="1600200"/>
          <a:ext cx="56388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Visio" r:id="rId4" imgW="2709753" imgH="2031505" progId="Visio.Drawing.11">
                  <p:embed/>
                </p:oleObj>
              </mc:Choice>
              <mc:Fallback>
                <p:oleObj name="Visio" r:id="rId4" imgW="2709753" imgH="2031505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56388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System</a:t>
            </a:r>
          </a:p>
          <a:p>
            <a:pPr lvl="1"/>
            <a:r>
              <a:rPr lang="en-US" dirty="0" smtClean="0"/>
              <a:t>Heterogeneous CPU-GPU system</a:t>
            </a:r>
          </a:p>
          <a:p>
            <a:pPr lvl="1"/>
            <a:r>
              <a:rPr lang="en-US" dirty="0" smtClean="0"/>
              <a:t>Linux OS</a:t>
            </a:r>
          </a:p>
          <a:p>
            <a:r>
              <a:rPr lang="en-US" dirty="0" smtClean="0"/>
              <a:t>Simulation</a:t>
            </a:r>
          </a:p>
          <a:p>
            <a:pPr lvl="1"/>
            <a:r>
              <a:rPr lang="en-US" smtClean="0"/>
              <a:t>gem5-gpu </a:t>
            </a:r>
            <a:r>
              <a:rPr lang="en-US" dirty="0" smtClean="0"/>
              <a:t>– full system mode</a:t>
            </a:r>
          </a:p>
          <a:p>
            <a:pPr lvl="1"/>
            <a:r>
              <a:rPr lang="en-US" dirty="0" smtClean="0"/>
              <a:t>Rodinia benchmarks &amp; database sort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Ideal </a:t>
            </a:r>
            <a:r>
              <a:rPr lang="en-US" dirty="0" smtClean="0"/>
              <a:t>MMU</a:t>
            </a:r>
            <a:endParaRPr lang="en-US" dirty="0"/>
          </a:p>
          <a:p>
            <a:pPr lvl="1"/>
            <a:r>
              <a:rPr lang="en-US" dirty="0"/>
              <a:t>Infinite caches</a:t>
            </a:r>
          </a:p>
          <a:p>
            <a:pPr lvl="1"/>
            <a:r>
              <a:rPr lang="en-US" dirty="0"/>
              <a:t>Minimal latency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38800" y="1524000"/>
            <a:ext cx="3048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513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5813"/>
              </p:ext>
            </p:extLst>
          </p:nvPr>
        </p:nvGraphicFramePr>
        <p:xfrm>
          <a:off x="1543050" y="1600200"/>
          <a:ext cx="6057900" cy="454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Visio" r:id="rId3" imgW="5320513" imgH="3819304" progId="Visio.Drawing.11">
                  <p:embed/>
                </p:oleObj>
              </mc:Choice>
              <mc:Fallback>
                <p:oleObj name="Visio" r:id="rId3" imgW="5320513" imgH="38193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050" y="1600200"/>
                        <a:ext cx="6057900" cy="454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758" y="2828836"/>
            <a:ext cx="7306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Per-CU MMUs: </a:t>
            </a:r>
          </a:p>
          <a:p>
            <a:pPr algn="ctr"/>
            <a:r>
              <a:rPr lang="en-US" sz="3600" b="1" dirty="0" smtClean="0"/>
              <a:t>Reducing the translation request rate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002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5740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536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108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80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92522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4043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8615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3187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775960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2721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7293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71865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643789" y="1524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85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00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57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536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0108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80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925229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40436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334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2484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7056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628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0" y="1551062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39100" y="16764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1x B/W</a:t>
            </a:r>
            <a:endParaRPr lang="en-US" sz="2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724400" y="383857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0.45x B/W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766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82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4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CPUs &amp; GPUs: physically integrated, logically separate</a:t>
            </a:r>
          </a:p>
          <a:p>
            <a:pPr marL="457200" lvl="1" indent="0">
              <a:buNone/>
            </a:pPr>
            <a:r>
              <a:rPr lang="en-US" b="1" dirty="0" smtClean="0"/>
              <a:t>Near Future:</a:t>
            </a:r>
            <a:r>
              <a:rPr lang="en-US" dirty="0" smtClean="0"/>
              <a:t> Cache coherence, </a:t>
            </a:r>
            <a:r>
              <a:rPr lang="en-US" b="1" i="1" dirty="0" smtClean="0"/>
              <a:t>Shared virtual address space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3 data-driven GPU MMU designs</a:t>
            </a:r>
          </a:p>
          <a:p>
            <a:pPr marL="941832" lvl="1" indent="-484632">
              <a:buNone/>
            </a:pPr>
            <a:r>
              <a:rPr lang="en-US" b="1" dirty="0" smtClean="0"/>
              <a:t>D1: Post-coalescer MMU</a:t>
            </a:r>
            <a:endParaRPr lang="en-US" dirty="0"/>
          </a:p>
          <a:p>
            <a:pPr marL="941832" lvl="1" indent="-484632">
              <a:buNone/>
            </a:pPr>
            <a:r>
              <a:rPr lang="en-US" dirty="0" smtClean="0"/>
              <a:t>	coalescer and shared memory filter 85% of requests</a:t>
            </a:r>
          </a:p>
          <a:p>
            <a:pPr marL="941832" lvl="1" indent="-484632">
              <a:buNone/>
            </a:pPr>
            <a:r>
              <a:rPr lang="en-US" b="1" dirty="0" smtClean="0"/>
              <a:t>D2: +Highly-threaded page table walker</a:t>
            </a:r>
            <a:endParaRPr lang="en-US" dirty="0"/>
          </a:p>
          <a:p>
            <a:pPr marL="941832" lvl="1" indent="-484632">
              <a:buNone/>
            </a:pPr>
            <a:r>
              <a:rPr lang="en-US" dirty="0" smtClean="0"/>
              <a:t>	TLB misses </a:t>
            </a:r>
            <a:r>
              <a:rPr lang="en-US" dirty="0" err="1" smtClean="0"/>
              <a:t>bursty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with up to 140 concurrent</a:t>
            </a:r>
            <a:endParaRPr lang="en-US" dirty="0" smtClean="0"/>
          </a:p>
          <a:p>
            <a:pPr marL="941832" lvl="1" indent="-484632">
              <a:buNone/>
            </a:pPr>
            <a:r>
              <a:rPr lang="en-US" b="1" dirty="0" smtClean="0"/>
              <a:t>D3: +Page walk cache</a:t>
            </a:r>
            <a:endParaRPr lang="en-US" dirty="0"/>
          </a:p>
          <a:p>
            <a:pPr marL="941832" lvl="1" indent="-484632">
              <a:buNone/>
            </a:pPr>
            <a:r>
              <a:rPr lang="en-US" dirty="0" smtClean="0"/>
              <a:t>	high TLB miss rate (29% </a:t>
            </a:r>
            <a:r>
              <a:rPr lang="en-US" dirty="0" err="1" smtClean="0"/>
              <a:t>avg</a:t>
            </a:r>
            <a:r>
              <a:rPr lang="en-US" dirty="0" smtClean="0"/>
              <a:t>), need low-latency misses</a:t>
            </a:r>
          </a:p>
          <a:p>
            <a:pPr marL="941832" lvl="1" indent="-484632">
              <a:buNone/>
            </a:pPr>
            <a:endParaRPr lang="en-US" dirty="0" smtClean="0"/>
          </a:p>
          <a:p>
            <a:r>
              <a:rPr lang="en-US" dirty="0" smtClean="0"/>
              <a:t>Full x86-64 support with modest performance decrease </a:t>
            </a:r>
            <a:r>
              <a:rPr lang="en-US" dirty="0"/>
              <a:t>(2% </a:t>
            </a:r>
            <a:r>
              <a:rPr lang="en-US" dirty="0" err="1" smtClean="0"/>
              <a:t>avg</a:t>
            </a:r>
            <a:r>
              <a:rPr lang="en-US" dirty="0" smtClean="0"/>
              <a:t> over an ideal MMU)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6705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9243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9243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4419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4196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85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334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2484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1628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620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b="1" dirty="0"/>
          </a:p>
        </p:txBody>
      </p:sp>
      <p:sp>
        <p:nvSpPr>
          <p:cNvPr id="164" name="Rectangle 163"/>
          <p:cNvSpPr/>
          <p:nvPr/>
        </p:nvSpPr>
        <p:spPr>
          <a:xfrm>
            <a:off x="1143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1430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600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600200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0583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583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25536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5536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108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0108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4680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468029" y="154906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224882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224882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68697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2686979" y="4343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85800" y="3724275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20</a:t>
            </a:fld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039100" y="16764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1x B/W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724400" y="383857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0.45x B/W</a:t>
            </a:r>
            <a:endParaRPr lang="en-US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048000" y="467677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0.06x B/W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1925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64" grpId="0" animBg="1"/>
      <p:bldP spid="265" grpId="0" animBg="1"/>
      <p:bldP spid="265" grpId="1" animBg="1"/>
      <p:bldP spid="268" grpId="0" animBg="1"/>
      <p:bldP spid="269" grpId="0" animBg="1"/>
      <p:bldP spid="269" grpId="1" animBg="1"/>
      <p:bldP spid="10" grpId="0" animBg="1"/>
      <p:bldP spid="66" grpId="0" animBg="1"/>
      <p:bldP spid="66" grpId="1" animBg="1"/>
      <p:bldP spid="82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164" grpId="0" animBg="1"/>
      <p:bldP spid="165" grpId="0" animBg="1"/>
      <p:bldP spid="165" grpId="1" animBg="1"/>
      <p:bldP spid="168" grpId="0" animBg="1"/>
      <p:bldP spid="169" grpId="0" animBg="1"/>
      <p:bldP spid="169" grpId="1" animBg="1"/>
      <p:bldP spid="184" grpId="0" animBg="1"/>
      <p:bldP spid="185" grpId="0" animBg="1"/>
      <p:bldP spid="185" grpId="1" animBg="1"/>
      <p:bldP spid="188" grpId="0" animBg="1"/>
      <p:bldP spid="189" grpId="0" animBg="1"/>
      <p:bldP spid="189" grpId="1" animBg="1"/>
      <p:bldP spid="192" grpId="0" animBg="1"/>
      <p:bldP spid="193" grpId="0" animBg="1"/>
      <p:bldP spid="193" grpId="1" animBg="1"/>
      <p:bldP spid="208" grpId="0" animBg="1"/>
      <p:bldP spid="209" grpId="0" animBg="1"/>
      <p:bldP spid="209" grpId="1" animBg="1"/>
      <p:bldP spid="244" grpId="0" animBg="1"/>
      <p:bldP spid="244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77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15200" cy="4180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translation </a:t>
            </a:r>
            <a:r>
              <a:rPr lang="en-US" dirty="0"/>
              <a:t>request rate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81000" y="5334000"/>
            <a:ext cx="83058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Shared memory and coalescer effectively filter global memory accesses</a:t>
            </a:r>
          </a:p>
          <a:p>
            <a:r>
              <a:rPr lang="en-US" sz="2000" dirty="0" smtClean="0"/>
              <a:t>Average 39 TLB requests per 1000 cycles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9202" y="1154668"/>
            <a:ext cx="33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Breakdown of memory operations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8062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Visio" r:id="rId3" imgW="3909262" imgH="2655897" progId="Visio.Drawing.11">
                  <p:embed/>
                </p:oleObj>
              </mc:Choice>
              <mc:Fallback>
                <p:oleObj name="Visio" r:id="rId3" imgW="3909262" imgH="26558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3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6" y="1481704"/>
            <a:ext cx="8208369" cy="469049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28" y="2828836"/>
            <a:ext cx="691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Highly-threaded page table </a:t>
            </a:r>
            <a:r>
              <a:rPr lang="en-US" sz="3600" b="1" dirty="0" smtClean="0"/>
              <a:t>walker:</a:t>
            </a:r>
          </a:p>
          <a:p>
            <a:pPr algn="ctr"/>
            <a:r>
              <a:rPr lang="en-US" sz="3600" b="1" dirty="0" smtClean="0"/>
              <a:t>Increasing TLB miss bandwidth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648199"/>
            <a:ext cx="2438400" cy="113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Outstanding TLB Misses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629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724829" y="3733800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95" name="Rectangle 94"/>
          <p:cNvSpPr/>
          <p:nvPr/>
        </p:nvSpPr>
        <p:spPr>
          <a:xfrm>
            <a:off x="4876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334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91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48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05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162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486400" y="5248274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994400" y="5248274"/>
            <a:ext cx="3048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02400" y="5248274"/>
            <a:ext cx="3048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10400" y="5248274"/>
            <a:ext cx="304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8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0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4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7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8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89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9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9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1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1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1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3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3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4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4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5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5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6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6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3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74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7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7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8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9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9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9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0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15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1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2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3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3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4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4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5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5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6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6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7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7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7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7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8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8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9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0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5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1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20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2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2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3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42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4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5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5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6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6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6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6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7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7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3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84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8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8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9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60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60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60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0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1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0" grpId="0" animBg="1"/>
      <p:bldP spid="110" grpId="1" animBg="1"/>
      <p:bldP spid="110" grpId="2" animBg="1"/>
      <p:bldP spid="110" grpId="3" animBg="1"/>
      <p:bldP spid="110" grpId="4" animBg="1"/>
      <p:bldP spid="110" grpId="5" animBg="1"/>
      <p:bldP spid="111" grpId="0" animBg="1"/>
      <p:bldP spid="111" grpId="1" animBg="1"/>
      <p:bldP spid="111" grpId="2" animBg="1"/>
      <p:bldP spid="111" grpId="3" animBg="1"/>
      <p:bldP spid="111" grpId="4" animBg="1"/>
      <p:bldP spid="111" grpId="5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6" grpId="0" animBg="1"/>
      <p:bldP spid="116" grpId="1" animBg="1"/>
      <p:bldP spid="116" grpId="2" animBg="1"/>
      <p:bldP spid="116" grpId="3" animBg="1"/>
      <p:bldP spid="116" grpId="4" animBg="1"/>
      <p:bldP spid="116" grpId="5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143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00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057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536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0108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4680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925229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419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648199"/>
            <a:ext cx="2438400" cy="1133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Outstanding TLB Misses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143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057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5536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0108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80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925229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19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912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2484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7056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628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620000" y="457200"/>
            <a:ext cx="304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Lane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629" y="37338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724829" y="3733800"/>
            <a:ext cx="4038600" cy="609600"/>
          </a:xfrm>
          <a:prstGeom prst="flowChartManualOpe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Coalescer</a:t>
            </a:r>
            <a:endParaRPr lang="en-US" b="1" dirty="0"/>
          </a:p>
        </p:txBody>
      </p:sp>
      <p:sp>
        <p:nvSpPr>
          <p:cNvPr id="95" name="Rectangle 94"/>
          <p:cNvSpPr/>
          <p:nvPr/>
        </p:nvSpPr>
        <p:spPr>
          <a:xfrm>
            <a:off x="4876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334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912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484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056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1628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620000" y="1528762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362200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91754" y="4333875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486400" y="5248274"/>
            <a:ext cx="3048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994400" y="5248274"/>
            <a:ext cx="3048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502400" y="5248274"/>
            <a:ext cx="3048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010400" y="5248274"/>
            <a:ext cx="304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00600" y="2209800"/>
            <a:ext cx="32004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Memory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1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18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18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0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0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10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2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4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6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7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28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289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29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29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29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0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0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1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1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1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1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3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3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4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4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57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58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3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6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6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73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74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7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37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38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39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394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395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399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00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1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1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15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16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20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21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3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3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4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4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5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5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6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6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7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7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78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479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48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484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4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49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0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18889 " pathEditMode="relative" rAng="0" ptsTypes="AA">
                                      <p:cBhvr>
                                        <p:cTn id="5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1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20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21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25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3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3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41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42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46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4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5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5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6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6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67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68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7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57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583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584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9" presetClass="emph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588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589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33333E-6 L 3.33333E-6 0.36667 " pathEditMode="relative" rAng="0" ptsTypes="AA">
                                      <p:cBhvr>
                                        <p:cTn id="5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animClr clrSpc="rgb" dir="cw">
                                      <p:cBhvr>
                                        <p:cTn id="59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7BB"/>
                                      </p:to>
                                    </p:animClr>
                                    <p:set>
                                      <p:cBhvr>
                                        <p:cTn id="60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animClr clrSpc="rgb" dir="cw">
                                      <p:cBhvr>
                                        <p:cTn id="60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BB77"/>
                                      </p:to>
                                    </p:animClr>
                                    <p:set>
                                      <p:cBhvr>
                                        <p:cTn id="60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animClr clrSpc="rgb" dir="cw">
                                      <p:cBhvr>
                                        <p:cTn id="60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7733"/>
                                      </p:to>
                                    </p:animClr>
                                    <p:set>
                                      <p:cBhvr>
                                        <p:cTn id="610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5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0" grpId="0" animBg="1"/>
      <p:bldP spid="110" grpId="1" animBg="1"/>
      <p:bldP spid="110" grpId="2" animBg="1"/>
      <p:bldP spid="110" grpId="3" animBg="1"/>
      <p:bldP spid="110" grpId="4" animBg="1"/>
      <p:bldP spid="110" grpId="5" animBg="1"/>
      <p:bldP spid="111" grpId="0" animBg="1"/>
      <p:bldP spid="111" grpId="1" animBg="1"/>
      <p:bldP spid="111" grpId="2" animBg="1"/>
      <p:bldP spid="111" grpId="3" animBg="1"/>
      <p:bldP spid="111" grpId="4" animBg="1"/>
      <p:bldP spid="111" grpId="5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6" grpId="0" animBg="1"/>
      <p:bldP spid="116" grpId="1" animBg="1"/>
      <p:bldP spid="116" grpId="2" animBg="1"/>
      <p:bldP spid="116" grpId="3" animBg="1"/>
      <p:bldP spid="116" grpId="4" animBg="1"/>
      <p:bldP spid="116" grpId="5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20" y="1664731"/>
            <a:ext cx="6860160" cy="392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outstanding page </a:t>
            </a:r>
            <a:r>
              <a:rPr lang="en-US" dirty="0" smtClean="0"/>
              <a:t>walks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638" y="5351098"/>
            <a:ext cx="8229600" cy="8211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workloads are </a:t>
            </a:r>
            <a:r>
              <a:rPr lang="en-US" sz="2000" dirty="0" err="1" smtClean="0"/>
              <a:t>bursty</a:t>
            </a:r>
            <a:endParaRPr lang="en-US" sz="2000" dirty="0" smtClean="0"/>
          </a:p>
          <a:p>
            <a:r>
              <a:rPr lang="en-US" sz="2000" dirty="0" smtClean="0"/>
              <a:t>Miss latency skyrockets due to queuing delays if blocking page walker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1447800"/>
            <a:ext cx="478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Concurrent page walks when non-zero (log scale)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1148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5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48224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Visio" r:id="rId3" imgW="4128826" imgH="2745328" progId="Visio.Drawing.11">
                  <p:embed/>
                </p:oleObj>
              </mc:Choice>
              <mc:Fallback>
                <p:oleObj name="Visio" r:id="rId3" imgW="4128826" imgH="27453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9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29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371600"/>
            <a:ext cx="8193420" cy="4681953"/>
          </a:xfrm>
        </p:spPr>
      </p:pic>
    </p:spTree>
    <p:extLst>
      <p:ext uri="{BB962C8B-B14F-4D97-AF65-F5344CB8AC3E}">
        <p14:creationId xmlns:p14="http://schemas.microsoft.com/office/powerpoint/2010/main" val="3690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Closer physical integration of GPGPUs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Programming model still decoupled</a:t>
            </a:r>
          </a:p>
          <a:p>
            <a:pPr lvl="1"/>
            <a:r>
              <a:rPr lang="en-US" dirty="0" smtClean="0"/>
              <a:t>Separate address spaces</a:t>
            </a:r>
          </a:p>
          <a:p>
            <a:pPr lvl="1"/>
            <a:r>
              <a:rPr lang="en-US" dirty="0" smtClean="0"/>
              <a:t>Unified virtual address (NVIDIA) simplifies code</a:t>
            </a:r>
          </a:p>
          <a:p>
            <a:pPr lvl="1"/>
            <a:r>
              <a:rPr lang="en-US" b="1" dirty="0" smtClean="0"/>
              <a:t>Want: Shared virtual address space (</a:t>
            </a:r>
            <a:r>
              <a:rPr lang="en-US" b="1" dirty="0" err="1" smtClean="0"/>
              <a:t>hUMA</a:t>
            </a:r>
            <a:r>
              <a:rPr lang="en-US" b="1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518" y="2828836"/>
            <a:ext cx="6048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Page walk cache:</a:t>
            </a:r>
          </a:p>
          <a:p>
            <a:pPr algn="ctr"/>
            <a:r>
              <a:rPr lang="en-US" sz="3600" b="1" dirty="0" smtClean="0"/>
              <a:t>Overcoming high TLB miss rate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6" y="1447800"/>
            <a:ext cx="7334048" cy="4193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L1 </a:t>
            </a:r>
            <a:r>
              <a:rPr lang="en-US" dirty="0"/>
              <a:t>TLB miss </a:t>
            </a:r>
            <a:r>
              <a:rPr lang="en-US" dirty="0" smtClean="0"/>
              <a:t>rate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2438400" y="5638800"/>
            <a:ext cx="37338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miss rate: 29%!</a:t>
            </a:r>
            <a:endParaRPr lang="en-US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1307068"/>
            <a:ext cx="372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Per-access </a:t>
            </a:r>
            <a:r>
              <a:rPr lang="en-US" dirty="0"/>
              <a:t>Rate </a:t>
            </a:r>
            <a:r>
              <a:rPr lang="en-US" dirty="0" smtClean="0"/>
              <a:t>with 128 </a:t>
            </a:r>
            <a:r>
              <a:rPr lang="en-US" dirty="0"/>
              <a:t>entry L1 </a:t>
            </a:r>
            <a:r>
              <a:rPr lang="en-US" dirty="0" smtClean="0"/>
              <a:t>TLB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TLB miss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 from </a:t>
            </a:r>
            <a:r>
              <a:rPr lang="en-US" dirty="0" err="1" smtClean="0"/>
              <a:t>coalescer</a:t>
            </a:r>
            <a:r>
              <a:rPr lang="en-US" dirty="0" smtClean="0"/>
              <a:t> spread out</a:t>
            </a:r>
          </a:p>
          <a:p>
            <a:pPr lvl="1"/>
            <a:r>
              <a:rPr lang="en-US" dirty="0" smtClean="0"/>
              <a:t>Multiple warps issuing unique streams</a:t>
            </a:r>
          </a:p>
          <a:p>
            <a:pPr lvl="1"/>
            <a:r>
              <a:rPr lang="en-US" dirty="0" smtClean="0"/>
              <a:t>Mostly 64 and 128 byte requests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Often streaming access patterns</a:t>
            </a:r>
          </a:p>
          <a:p>
            <a:pPr lvl="1"/>
            <a:r>
              <a:rPr lang="en-US" dirty="0" smtClean="0"/>
              <a:t>Each entry not reused many times</a:t>
            </a:r>
          </a:p>
          <a:p>
            <a:pPr lvl="1"/>
            <a:r>
              <a:rPr lang="en-US" dirty="0" smtClean="0"/>
              <a:t>Many demand misses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49136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Visio" r:id="rId3" imgW="4128826" imgH="2745598" progId="Visio.Drawing.11">
                  <p:embed/>
                </p:oleObj>
              </mc:Choice>
              <mc:Fallback>
                <p:oleObj name="Visio" r:id="rId3" imgW="4128826" imgH="27455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" y="1295400"/>
            <a:ext cx="8193420" cy="4681953"/>
          </a:xfrm>
        </p:spPr>
      </p:pic>
      <p:sp>
        <p:nvSpPr>
          <p:cNvPr id="3" name="Oval 2"/>
          <p:cNvSpPr/>
          <p:nvPr/>
        </p:nvSpPr>
        <p:spPr>
          <a:xfrm>
            <a:off x="2286000" y="1981200"/>
            <a:ext cx="3810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19260"/>
            <a:ext cx="3010376" cy="400110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Worst case: 12% slowdown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190805"/>
            <a:ext cx="3613810" cy="400110"/>
          </a:xfrm>
          <a:prstGeom prst="rect">
            <a:avLst/>
          </a:prstGeom>
          <a:solidFill>
            <a:srgbClr val="C00000"/>
          </a:solidFill>
          <a:ln>
            <a:solidFill>
              <a:srgbClr val="5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Average: Less than 2% slowdown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7467600" y="1905000"/>
            <a:ext cx="2286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1590915"/>
            <a:ext cx="1295400" cy="3902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1628895"/>
            <a:ext cx="990600" cy="60480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Stall GPU as if TLB miss</a:t>
            </a:r>
          </a:p>
          <a:p>
            <a:pPr lvl="1"/>
            <a:r>
              <a:rPr lang="en-US" dirty="0" smtClean="0"/>
              <a:t>Raise interrupt on CPU core</a:t>
            </a:r>
          </a:p>
          <a:p>
            <a:pPr lvl="1"/>
            <a:r>
              <a:rPr lang="en-US" dirty="0" smtClean="0"/>
              <a:t>Allow OS to handle in normal way</a:t>
            </a:r>
          </a:p>
          <a:p>
            <a:pPr lvl="1"/>
            <a:r>
              <a:rPr lang="en-US" dirty="0" smtClean="0"/>
              <a:t>Minor page faults: OK, Major page faults harder</a:t>
            </a:r>
          </a:p>
          <a:p>
            <a:pPr lvl="1"/>
            <a:r>
              <a:rPr lang="en-US" dirty="0" smtClean="0"/>
              <a:t>One change to CPU microcode, no OS changes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TLB </a:t>
            </a:r>
            <a:r>
              <a:rPr lang="en-US" dirty="0"/>
              <a:t>f</a:t>
            </a:r>
            <a:r>
              <a:rPr lang="en-US" dirty="0" smtClean="0"/>
              <a:t>lush and </a:t>
            </a:r>
            <a:r>
              <a:rPr lang="en-US" dirty="0" err="1" smtClean="0"/>
              <a:t>shootdown</a:t>
            </a:r>
            <a:endParaRPr lang="en-US" dirty="0" smtClean="0"/>
          </a:p>
          <a:p>
            <a:pPr lvl="1"/>
            <a:r>
              <a:rPr lang="en-US" dirty="0" smtClean="0"/>
              <a:t>Leverage CPU core, again</a:t>
            </a:r>
          </a:p>
          <a:p>
            <a:pPr lvl="1"/>
            <a:r>
              <a:rPr lang="en-US" dirty="0" smtClean="0"/>
              <a:t>Flush GPU TLBs whenever CPU core TLB is flushed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faults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302953"/>
              </p:ext>
            </p:extLst>
          </p:nvPr>
        </p:nvGraphicFramePr>
        <p:xfrm>
          <a:off x="1714500" y="1600200"/>
          <a:ext cx="57150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283"/>
                <a:gridCol w="1833113"/>
                <a:gridCol w="2156604"/>
              </a:tblGrid>
              <a:tr h="65963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page faults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 page fault latency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Lud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1698</a:t>
                      </a:r>
                      <a:r>
                        <a:rPr lang="en-US" sz="2400" baseline="0" dirty="0" smtClean="0"/>
                        <a:t>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Pathfinder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5449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5228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Hotspot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5277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  <a:tr h="38216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Backprop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endParaRPr lang="en-US" sz="2400" dirty="0"/>
                    </a:p>
                  </a:txBody>
                  <a:tcPr marL="61346" marR="6134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5354 cycles</a:t>
                      </a:r>
                      <a:endParaRPr lang="en-US" sz="2400" dirty="0"/>
                    </a:p>
                  </a:txBody>
                  <a:tcPr marL="61346" marR="61346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5029200"/>
            <a:ext cx="8229600" cy="94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Minor Page faults handled correctly</a:t>
            </a:r>
          </a:p>
          <a:p>
            <a:r>
              <a:rPr lang="en-US" dirty="0" smtClean="0"/>
              <a:t>5000 cycles = 3.5 </a:t>
            </a:r>
            <a:r>
              <a:rPr lang="en-US" dirty="0"/>
              <a:t>µ</a:t>
            </a:r>
            <a:r>
              <a:rPr lang="en-US" dirty="0" smtClean="0"/>
              <a:t>sec: too fast for GPU context switch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2657" y="4038599"/>
            <a:ext cx="8229600" cy="1066801"/>
          </a:xfrm>
        </p:spPr>
        <p:txBody>
          <a:bodyPr>
            <a:normAutofit/>
          </a:bodyPr>
          <a:lstStyle/>
          <a:p>
            <a:r>
              <a:rPr lang="en-US" dirty="0" smtClean="0"/>
              <a:t>D3: proof of concept </a:t>
            </a:r>
          </a:p>
          <a:p>
            <a:r>
              <a:rPr lang="en-US" dirty="0" smtClean="0"/>
              <a:t>Non-exotic design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2488907"/>
              </p:ext>
            </p:extLst>
          </p:nvPr>
        </p:nvGraphicFramePr>
        <p:xfrm>
          <a:off x="457200" y="1600200"/>
          <a:ext cx="8229599" cy="2133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0239"/>
                <a:gridCol w="1335867"/>
                <a:gridCol w="2226445"/>
                <a:gridCol w="1621181"/>
                <a:gridCol w="133586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Per-CU L1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Highly-threaded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page table  walker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Shared L2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Ideal MMU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Infinite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Infinite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N/A: Per-lane MMUs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walkers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(32-way)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(32-way)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 KB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815" marR="74815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242958"/>
            <a:ext cx="223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overhead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9064" y="5242958"/>
            <a:ext cx="257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Fully compatible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242957"/>
            <a:ext cx="286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Correctness </a:t>
            </a:r>
            <a:r>
              <a:rPr lang="en-US" sz="2800" dirty="0" smtClean="0"/>
              <a:t>issues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7" y="5202470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79" y="5242958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49" y="5217935"/>
            <a:ext cx="476250" cy="54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Data-driven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GPU MMU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Alternative designs</a:t>
            </a:r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Shared L2 TLB</a:t>
            </a:r>
          </a:p>
          <a:p>
            <a:pPr lvl="1"/>
            <a:r>
              <a:rPr lang="en-US" dirty="0" smtClean="0"/>
              <a:t>Alternative page walk cache</a:t>
            </a:r>
          </a:p>
          <a:p>
            <a:pPr lvl="1"/>
            <a:r>
              <a:rPr lang="en-US" dirty="0" smtClean="0"/>
              <a:t>Other sensitivity analysis</a:t>
            </a:r>
          </a:p>
          <a:p>
            <a:pPr lvl="1"/>
            <a:r>
              <a:rPr lang="en-US" dirty="0" smtClean="0"/>
              <a:t>Energy and area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34172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Visio" r:id="rId3" imgW="4128826" imgH="2659139" progId="Visio.Drawing.11">
                  <p:embed/>
                </p:oleObj>
              </mc:Choice>
              <mc:Fallback>
                <p:oleObj name="Visio" r:id="rId3" imgW="4128826" imgH="26591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0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Vector Copy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40</a:t>
            </a:fld>
            <a:endParaRPr lang="en-US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00200"/>
            <a:ext cx="6858000" cy="37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5200" y="1367135"/>
            <a:ext cx="211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Sharing pattern</a:t>
            </a:r>
            <a:endParaRPr lang="en-US" sz="2400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419100" y="5334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benchmarks share translations between CUs</a:t>
            </a:r>
          </a:p>
        </p:txBody>
      </p:sp>
    </p:spTree>
    <p:extLst>
      <p:ext uri="{BB962C8B-B14F-4D97-AF65-F5344CB8AC3E}">
        <p14:creationId xmlns:p14="http://schemas.microsoft.com/office/powerpoint/2010/main" val="3790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41</a:t>
            </a:fld>
            <a:endParaRPr lang="en-US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20" y="1341437"/>
            <a:ext cx="7167960" cy="409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90989" y="1600200"/>
            <a:ext cx="354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relative to D3</a:t>
            </a:r>
            <a:endParaRPr lang="en-US" sz="2400" dirty="0"/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533400" y="52578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shared L2 TLB can work as well as a page walk cache</a:t>
            </a:r>
          </a:p>
          <a:p>
            <a:r>
              <a:rPr lang="en-US" dirty="0" smtClean="0"/>
              <a:t>Some workloads need low latency TLB misses</a:t>
            </a:r>
          </a:p>
        </p:txBody>
      </p:sp>
    </p:spTree>
    <p:extLst>
      <p:ext uri="{BB962C8B-B14F-4D97-AF65-F5344CB8AC3E}">
        <p14:creationId xmlns:p14="http://schemas.microsoft.com/office/powerpoint/2010/main" val="2268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 and PWC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96319"/>
              </p:ext>
            </p:extLst>
          </p:nvPr>
        </p:nvGraphicFramePr>
        <p:xfrm>
          <a:off x="1206532" y="1524000"/>
          <a:ext cx="673093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Visio" r:id="rId3" imgW="4128826" imgH="2659139" progId="Visio.Drawing.11">
                  <p:embed/>
                </p:oleObj>
              </mc:Choice>
              <mc:Fallback>
                <p:oleObj name="Visio" r:id="rId3" imgW="4128826" imgH="26591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32" y="1524000"/>
                        <a:ext cx="6730936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3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L2 TLB and PWC</a:t>
            </a:r>
            <a:endParaRPr lang="en-US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24000"/>
            <a:ext cx="7010400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56237"/>
            <a:ext cx="8229600" cy="792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Benefits of both page walk cache and shared L2 TLB</a:t>
            </a:r>
            <a:endParaRPr lang="en-US" dirty="0"/>
          </a:p>
          <a:p>
            <a:r>
              <a:rPr lang="en-US" dirty="0" smtClean="0"/>
              <a:t>Can reduce the size of L1 TLB without performance penalty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Page Walk Cache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629400" cy="37882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5257800"/>
            <a:ext cx="84582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D3 uses AMD-like physically-addressed page walk cache</a:t>
            </a:r>
            <a:endParaRPr lang="en-US" dirty="0"/>
          </a:p>
          <a:p>
            <a:r>
              <a:rPr lang="en-US" dirty="0" smtClean="0"/>
              <a:t>Ideal PWC performs slightly better (1% </a:t>
            </a:r>
            <a:r>
              <a:rPr lang="en-US" dirty="0" err="1" smtClean="0"/>
              <a:t>avg</a:t>
            </a:r>
            <a:r>
              <a:rPr lang="en-US" dirty="0" smtClean="0"/>
              <a:t>, up to 10%)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Sensitivity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TLB prefetching:</a:t>
            </a:r>
          </a:p>
          <a:p>
            <a:pPr lvl="1"/>
            <a:r>
              <a:rPr lang="en-US" dirty="0" smtClean="0"/>
              <a:t>Simple 1-ahead </a:t>
            </a:r>
            <a:r>
              <a:rPr lang="en-US" dirty="0" err="1" smtClean="0"/>
              <a:t>prefetcher</a:t>
            </a:r>
            <a:r>
              <a:rPr lang="en-US" dirty="0" smtClean="0"/>
              <a:t> does not affect performance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Large pages:</a:t>
            </a:r>
          </a:p>
          <a:p>
            <a:pPr lvl="1"/>
            <a:r>
              <a:rPr lang="en-US" dirty="0" smtClean="0"/>
              <a:t>Effective at reducing TLB misses</a:t>
            </a:r>
          </a:p>
          <a:p>
            <a:pPr lvl="1"/>
            <a:r>
              <a:rPr lang="en-US" dirty="0" smtClean="0"/>
              <a:t>Requiring places burden on programmer</a:t>
            </a:r>
          </a:p>
          <a:p>
            <a:pPr lvl="1"/>
            <a:r>
              <a:rPr lang="en-US" dirty="0" smtClean="0"/>
              <a:t>Must have compatibility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Designs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r>
              <a:rPr lang="en-US" dirty="0" smtClean="0"/>
              <a:t>Each design has 16 KB extra SRAM for all </a:t>
            </a:r>
            <a:r>
              <a:rPr lang="en-US" smtClean="0"/>
              <a:t>16 </a:t>
            </a:r>
            <a:r>
              <a:rPr lang="en-US" smtClean="0"/>
              <a:t>CUs</a:t>
            </a:r>
          </a:p>
          <a:p>
            <a:r>
              <a:rPr lang="en-US" smtClean="0"/>
              <a:t>PWC needed for some workloads</a:t>
            </a:r>
          </a:p>
          <a:p>
            <a:r>
              <a:rPr lang="en-US" smtClean="0"/>
              <a:t>Ideal PWC can increase performance slightly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5953444"/>
              </p:ext>
            </p:extLst>
          </p:nvPr>
        </p:nvGraphicFramePr>
        <p:xfrm>
          <a:off x="457200" y="1600200"/>
          <a:ext cx="8229601" cy="2438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33600"/>
                <a:gridCol w="1371600"/>
                <a:gridCol w="2133600"/>
                <a:gridCol w="1254934"/>
                <a:gridCol w="133586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Per-CU L1 TLB entries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Highly-threaded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page table  walker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Page walk cache size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Shared L2 TLB entries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 (32-way)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KB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 (32-way)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1024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Shared L2  &amp; PWC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 (32-way)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KB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Ideal PWC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(32-way)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Infinite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virtual memory is important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Non-exotic MMU design</a:t>
            </a:r>
          </a:p>
          <a:p>
            <a:pPr lvl="1"/>
            <a:r>
              <a:rPr lang="en-US" smtClean="0"/>
              <a:t>Post-coalescer </a:t>
            </a:r>
            <a:r>
              <a:rPr lang="en-US" dirty="0" smtClean="0"/>
              <a:t>L1 TLBs</a:t>
            </a:r>
          </a:p>
          <a:p>
            <a:pPr lvl="1"/>
            <a:r>
              <a:rPr lang="en-US" dirty="0" smtClean="0"/>
              <a:t>Highly-threaded page table walker</a:t>
            </a:r>
          </a:p>
          <a:p>
            <a:pPr lvl="1"/>
            <a:r>
              <a:rPr lang="en-US" dirty="0" smtClean="0"/>
              <a:t>Page walk cache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Full compatibility with minimal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vectoryCopy&lt;&lt;&lt;1,1024&gt;&gt;&gt;(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cudaMemcpy(h_out,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505200" y="1219200"/>
            <a:ext cx="5181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z="2000" b="1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z="2000" b="1" smtClean="0"/>
              <a:t>}</a:t>
            </a:r>
          </a:p>
          <a:p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and Area of Unified MMU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61" y="1447800"/>
            <a:ext cx="5902652" cy="295132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800600"/>
            <a:ext cx="8219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configurations provide a huge performance improvement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over D2 </a:t>
            </a:r>
            <a:r>
              <a:rPr lang="en-US" sz="2400" b="1" dirty="0" smtClean="0"/>
              <a:t>AND</a:t>
            </a:r>
            <a:r>
              <a:rPr lang="en-US" sz="2400" dirty="0" smtClean="0"/>
              <a:t> reduce area and (maybe) energy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42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*data produced using </a:t>
            </a:r>
            <a:r>
              <a:rPr lang="en-US" dirty="0" err="1" smtClean="0"/>
              <a:t>McPAT</a:t>
            </a:r>
            <a:r>
              <a:rPr lang="en-US" dirty="0" smtClean="0"/>
              <a:t> and CACTI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GPGPUs </a:t>
            </a:r>
            <a:r>
              <a:rPr lang="en-US" dirty="0"/>
              <a:t>and </a:t>
            </a:r>
            <a:r>
              <a:rPr lang="en-US" dirty="0" smtClean="0"/>
              <a:t>CPUs closer physical integration </a:t>
            </a:r>
          </a:p>
          <a:p>
            <a:pPr lvl="1"/>
            <a:r>
              <a:rPr lang="en-US" dirty="0" smtClean="0"/>
              <a:t>CPU/GPU on same die, sharing DRAM, L3 cache</a:t>
            </a:r>
          </a:p>
          <a:p>
            <a:pPr lvl="1"/>
            <a:r>
              <a:rPr lang="en-US" dirty="0" smtClean="0"/>
              <a:t>AMD Fusion, Intel Sandy/Ivy Bridge, Qualcomm, …</a:t>
            </a:r>
          </a:p>
          <a:p>
            <a:r>
              <a:rPr lang="en-US" dirty="0" smtClean="0"/>
              <a:t>Tomorrow: Closer logical integration</a:t>
            </a:r>
          </a:p>
          <a:p>
            <a:pPr lvl="1"/>
            <a:r>
              <a:rPr lang="en-US" dirty="0" smtClean="0"/>
              <a:t>Share data simply</a:t>
            </a:r>
          </a:p>
          <a:p>
            <a:pPr lvl="1"/>
            <a:r>
              <a:rPr lang="en-US" dirty="0" smtClean="0"/>
              <a:t>Cache coherence</a:t>
            </a:r>
          </a:p>
          <a:p>
            <a:pPr lvl="1"/>
            <a:r>
              <a:rPr lang="en-US" b="1" dirty="0" smtClean="0"/>
              <a:t>Shared address space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MMU usage analysis findings:</a:t>
            </a:r>
          </a:p>
          <a:p>
            <a:pPr marL="458788" lvl="1" indent="0">
              <a:buNone/>
            </a:pPr>
            <a:r>
              <a:rPr lang="en-US" sz="2400" b="1" dirty="0" smtClean="0"/>
              <a:t>F1</a:t>
            </a:r>
            <a:r>
              <a:rPr lang="en-US" sz="2400" b="1" dirty="0"/>
              <a:t>: </a:t>
            </a:r>
            <a:r>
              <a:rPr lang="en-US" sz="2400" dirty="0"/>
              <a:t>GPU </a:t>
            </a:r>
            <a:r>
              <a:rPr lang="en-US" sz="2400" dirty="0" smtClean="0"/>
              <a:t>per-CU TLB </a:t>
            </a:r>
            <a:r>
              <a:rPr lang="en-US" sz="2400" dirty="0"/>
              <a:t>translation request rate is </a:t>
            </a:r>
            <a:r>
              <a:rPr lang="en-US" sz="2400" dirty="0" smtClean="0"/>
              <a:t>low (vs. CPU core)</a:t>
            </a:r>
            <a:endParaRPr lang="en-US" sz="2400" dirty="0"/>
          </a:p>
          <a:p>
            <a:pPr marL="458788" lvl="1" indent="0">
              <a:buNone/>
            </a:pPr>
            <a:r>
              <a:rPr lang="en-US" sz="2400" b="1" dirty="0" smtClean="0"/>
              <a:t>F2</a:t>
            </a:r>
            <a:r>
              <a:rPr lang="en-US" sz="2400" b="1" dirty="0"/>
              <a:t>: </a:t>
            </a:r>
            <a:r>
              <a:rPr lang="en-US" sz="2400" dirty="0"/>
              <a:t>GPU applications have a </a:t>
            </a:r>
            <a:r>
              <a:rPr lang="en-US" sz="2400" dirty="0" smtClean="0"/>
              <a:t>high </a:t>
            </a:r>
            <a:r>
              <a:rPr lang="en-US" sz="2400" dirty="0"/>
              <a:t>TLB miss </a:t>
            </a:r>
            <a:r>
              <a:rPr lang="en-US" sz="2400" dirty="0" smtClean="0"/>
              <a:t>rate (15%)</a:t>
            </a:r>
            <a:endParaRPr lang="en-US" sz="2400" dirty="0"/>
          </a:p>
          <a:p>
            <a:pPr marL="458788" lvl="1" indent="0">
              <a:buNone/>
            </a:pPr>
            <a:r>
              <a:rPr lang="en-US" sz="2400" b="1" dirty="0" smtClean="0"/>
              <a:t>F3</a:t>
            </a:r>
            <a:r>
              <a:rPr lang="en-US" sz="2400" b="1" dirty="0"/>
              <a:t>: </a:t>
            </a:r>
            <a:r>
              <a:rPr lang="en-US" sz="2400" dirty="0"/>
              <a:t>Large </a:t>
            </a:r>
            <a:r>
              <a:rPr lang="en-US" sz="2400" dirty="0" smtClean="0"/>
              <a:t>pages </a:t>
            </a:r>
            <a:r>
              <a:rPr lang="en-US" sz="2100" dirty="0" smtClean="0"/>
              <a:t>(if applicable)</a:t>
            </a:r>
            <a:r>
              <a:rPr lang="en-US" sz="2400" dirty="0" smtClean="0"/>
              <a:t> </a:t>
            </a:r>
            <a:r>
              <a:rPr lang="en-US" sz="2400" dirty="0"/>
              <a:t>are effective in reducing MMU overheads </a:t>
            </a:r>
          </a:p>
          <a:p>
            <a:pPr marL="458788" lvl="1" indent="0">
              <a:spcAft>
                <a:spcPts val="1200"/>
              </a:spcAft>
              <a:buNone/>
            </a:pPr>
            <a:r>
              <a:rPr lang="en-US" sz="2400" b="1" dirty="0" smtClean="0"/>
              <a:t>F4</a:t>
            </a:r>
            <a:r>
              <a:rPr lang="en-US" sz="2400" b="1" dirty="0"/>
              <a:t>: </a:t>
            </a:r>
            <a:r>
              <a:rPr lang="en-US" sz="2400" dirty="0"/>
              <a:t>Multiple outstanding page walks are </a:t>
            </a:r>
            <a:r>
              <a:rPr lang="en-US" sz="2400" dirty="0" smtClean="0"/>
              <a:t>common (up to 350)</a:t>
            </a:r>
          </a:p>
          <a:p>
            <a:pPr marL="338138" indent="-338138"/>
            <a:r>
              <a:rPr lang="en-US" dirty="0" smtClean="0"/>
              <a:t>Non-exotic design sufficient</a:t>
            </a:r>
          </a:p>
          <a:p>
            <a:pPr marL="739775" lvl="1" indent="-276225"/>
            <a:r>
              <a:rPr lang="en-US" sz="2400" dirty="0" smtClean="0"/>
              <a:t>Per-CU L1 TLB</a:t>
            </a:r>
          </a:p>
          <a:p>
            <a:pPr marL="739775" lvl="1" indent="-276225"/>
            <a:r>
              <a:rPr lang="en-US" sz="2400" dirty="0" smtClean="0"/>
              <a:t>Shared L2 TLB</a:t>
            </a:r>
          </a:p>
          <a:p>
            <a:pPr marL="739775" lvl="1" indent="-276225"/>
            <a:r>
              <a:rPr lang="en-US" sz="2400" dirty="0" smtClean="0"/>
              <a:t>Multi-threaded page table walker</a:t>
            </a:r>
          </a:p>
          <a:p>
            <a:pPr marL="739775" lvl="1" indent="-276225"/>
            <a:r>
              <a:rPr lang="en-US" sz="2400" dirty="0" smtClean="0"/>
              <a:t>Page walk cache</a:t>
            </a:r>
          </a:p>
          <a:p>
            <a:pPr marL="338138" indent="-338138"/>
            <a:r>
              <a:rPr lang="en-US" dirty="0"/>
              <a:t>Even with 4KB </a:t>
            </a:r>
            <a:r>
              <a:rPr lang="en-US" dirty="0" smtClean="0"/>
              <a:t>pages, within </a:t>
            </a:r>
            <a:r>
              <a:rPr lang="en-US" dirty="0"/>
              <a:t>3</a:t>
            </a:r>
            <a:r>
              <a:rPr lang="en-US" dirty="0" smtClean="0"/>
              <a:t>% performance </a:t>
            </a:r>
            <a:r>
              <a:rPr lang="en-US" dirty="0"/>
              <a:t>of magic translation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TLB </a:t>
            </a:r>
            <a:r>
              <a:rPr lang="en-US" dirty="0"/>
              <a:t>translation request rate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Memory operations per thousand instruction instances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2655"/>
            <a:ext cx="4040188" cy="309572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Memory operations per thousand cycles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07296"/>
            <a:ext cx="4041775" cy="30864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612" y="3221591"/>
            <a:ext cx="728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Large </a:t>
            </a:r>
            <a:r>
              <a:rPr lang="en-US" sz="3600" b="1" dirty="0" smtClean="0"/>
              <a:t>pages </a:t>
            </a:r>
            <a:r>
              <a:rPr lang="en-US" sz="2800" b="1" dirty="0" smtClean="0"/>
              <a:t>(if appropriate)</a:t>
            </a:r>
            <a:r>
              <a:rPr lang="en-US" sz="3600" b="1" dirty="0" smtClean="0"/>
              <a:t> </a:t>
            </a:r>
            <a:r>
              <a:rPr lang="en-US" sz="3600" b="1" dirty="0"/>
              <a:t>are </a:t>
            </a:r>
            <a:r>
              <a:rPr lang="en-US" sz="3600" b="1" dirty="0" smtClean="0"/>
              <a:t>effective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1601232"/>
            <a:ext cx="381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06296" y="1601232"/>
            <a:ext cx="381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377" y="1250188"/>
            <a:ext cx="110709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kB</a:t>
            </a:r>
            <a:r>
              <a:rPr lang="en-US" b="1" dirty="0" smtClean="0"/>
              <a:t> page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77680" y="1250188"/>
            <a:ext cx="1198470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b="1" dirty="0" smtClean="0"/>
              <a:t>2 MB page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47700" y="1610376"/>
            <a:ext cx="381000" cy="914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79490" y="1601232"/>
            <a:ext cx="381000" cy="6096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79490" y="1601232"/>
            <a:ext cx="381000" cy="46817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36271" y="696190"/>
            <a:ext cx="1721049" cy="9233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 smtClean="0"/>
              <a:t>128 entry TLB</a:t>
            </a:r>
          </a:p>
          <a:p>
            <a:pPr algn="ctr"/>
            <a:r>
              <a:rPr lang="en-US" b="1" dirty="0" smtClean="0"/>
              <a:t>With 4 </a:t>
            </a:r>
            <a:r>
              <a:rPr lang="en-US" b="1" dirty="0" err="1" smtClean="0"/>
              <a:t>kB</a:t>
            </a:r>
            <a:r>
              <a:rPr lang="en-US" b="1" dirty="0" smtClean="0"/>
              <a:t> pages</a:t>
            </a:r>
          </a:p>
          <a:p>
            <a:pPr algn="ctr"/>
            <a:r>
              <a:rPr lang="en-US" dirty="0" smtClean="0"/>
              <a:t>512 </a:t>
            </a:r>
            <a:r>
              <a:rPr lang="en-US" dirty="0" err="1" smtClean="0"/>
              <a:t>kB</a:t>
            </a:r>
            <a:r>
              <a:rPr lang="en-US" dirty="0" smtClean="0"/>
              <a:t> reach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68496" y="1601232"/>
            <a:ext cx="381000" cy="7114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52786" y="696190"/>
            <a:ext cx="1812420" cy="9233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 smtClean="0"/>
              <a:t>128 entry TLB</a:t>
            </a:r>
          </a:p>
          <a:p>
            <a:pPr algn="ctr"/>
            <a:r>
              <a:rPr lang="en-US" b="1" dirty="0" smtClean="0"/>
              <a:t>With 2 MB pages</a:t>
            </a:r>
          </a:p>
          <a:p>
            <a:pPr algn="ctr"/>
            <a:r>
              <a:rPr lang="en-US" dirty="0" smtClean="0"/>
              <a:t>256 MB reach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06296" y="1610376"/>
            <a:ext cx="381000" cy="9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9490" y="1601232"/>
            <a:ext cx="381000" cy="182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68496" y="1601232"/>
            <a:ext cx="381000" cy="4681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96200" y="5486400"/>
            <a:ext cx="101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*to scale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decel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0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4" presetClass="path" presetSubtype="0" decel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083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0191 -0.341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0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22" grpId="0" animBg="1"/>
      <p:bldP spid="22" grpId="1" animBg="1"/>
      <p:bldP spid="22" grpId="2" animBg="1"/>
      <p:bldP spid="22" grpId="3" animBg="1"/>
      <p:bldP spid="14" grpId="0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9" grpId="0"/>
      <p:bldP spid="20" grpId="0" animBg="1"/>
      <p:bldP spid="20" grpId="1" animBg="1"/>
      <p:bldP spid="21" grpId="0"/>
      <p:bldP spid="23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pages are effective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752600"/>
            <a:ext cx="32766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MB pages significantly reduce miss rate</a:t>
            </a:r>
          </a:p>
          <a:p>
            <a:endParaRPr lang="en-US" sz="2400" dirty="0"/>
          </a:p>
          <a:p>
            <a:r>
              <a:rPr lang="en-US" sz="2400" dirty="0" smtClean="0"/>
              <a:t>But can they be used?</a:t>
            </a:r>
          </a:p>
          <a:p>
            <a:pPr lvl="1"/>
            <a:r>
              <a:rPr lang="en-US" sz="2000" dirty="0" smtClean="0"/>
              <a:t>slow adoption on CPUs</a:t>
            </a:r>
          </a:p>
          <a:p>
            <a:pPr lvl="1"/>
            <a:r>
              <a:rPr lang="en-US" sz="2000" dirty="0" smtClean="0"/>
              <a:t>Special allocation API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1994" y="1429434"/>
            <a:ext cx="344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miss rate with 2MB pages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8765"/>
            <a:ext cx="5486400" cy="464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b="1" dirty="0" smtClean="0"/>
              <a:t>F1</a:t>
            </a:r>
            <a:r>
              <a:rPr lang="en-US" b="1" dirty="0"/>
              <a:t>: </a:t>
            </a:r>
            <a:r>
              <a:rPr lang="en-US" dirty="0"/>
              <a:t>GPU TLB translation request rate is </a:t>
            </a:r>
            <a:r>
              <a:rPr lang="en-US" dirty="0" smtClean="0"/>
              <a:t>low</a:t>
            </a:r>
          </a:p>
          <a:p>
            <a:pPr marL="571500" lvl="1">
              <a:spcAft>
                <a:spcPts val="1200"/>
              </a:spcAft>
            </a:pPr>
            <a:r>
              <a:rPr lang="en-US" sz="2200" dirty="0" smtClean="0"/>
              <a:t>By placing the TLB after coalescing, no exotic architecture needed to support multiple requests per cycle</a:t>
            </a:r>
            <a:endParaRPr lang="en-US" sz="2200" dirty="0"/>
          </a:p>
          <a:p>
            <a:pPr marL="0" lvl="1" indent="0">
              <a:buNone/>
            </a:pPr>
            <a:r>
              <a:rPr lang="en-US" b="1" dirty="0" smtClean="0"/>
              <a:t>F2</a:t>
            </a:r>
            <a:r>
              <a:rPr lang="en-US" b="1" dirty="0"/>
              <a:t>: </a:t>
            </a:r>
            <a:r>
              <a:rPr lang="en-US" dirty="0"/>
              <a:t>GPU applications have a</a:t>
            </a:r>
            <a:r>
              <a:rPr lang="en-US" sz="2000" dirty="0"/>
              <a:t> </a:t>
            </a:r>
            <a:r>
              <a:rPr lang="en-US" dirty="0"/>
              <a:t> high TLB miss </a:t>
            </a:r>
            <a:r>
              <a:rPr lang="en-US" dirty="0" smtClean="0"/>
              <a:t>rate</a:t>
            </a:r>
            <a:endParaRPr lang="en-US" dirty="0"/>
          </a:p>
          <a:p>
            <a:pPr marL="571500" lvl="1">
              <a:spcAft>
                <a:spcPts val="1200"/>
              </a:spcAft>
            </a:pPr>
            <a:r>
              <a:rPr lang="en-US" sz="2200" dirty="0" smtClean="0"/>
              <a:t>Page walk latency must be reduced to prevent queuing delays</a:t>
            </a:r>
          </a:p>
          <a:p>
            <a:pPr marL="0" lvl="1" indent="0">
              <a:buNone/>
            </a:pPr>
            <a:r>
              <a:rPr lang="en-US" b="1" dirty="0" smtClean="0"/>
              <a:t>F3</a:t>
            </a:r>
            <a:r>
              <a:rPr lang="en-US" b="1" dirty="0"/>
              <a:t>: </a:t>
            </a:r>
            <a:r>
              <a:rPr lang="en-US" dirty="0"/>
              <a:t>Large pages are effective in reducing MMU </a:t>
            </a:r>
            <a:r>
              <a:rPr lang="en-US" dirty="0" smtClean="0"/>
              <a:t>overheads</a:t>
            </a:r>
            <a:endParaRPr lang="en-US" dirty="0"/>
          </a:p>
          <a:p>
            <a:pPr marL="571500" lvl="1">
              <a:spcAft>
                <a:spcPts val="1200"/>
              </a:spcAft>
            </a:pPr>
            <a:r>
              <a:rPr lang="en-US" sz="2200" dirty="0" smtClean="0"/>
              <a:t>Large pages perform well, just like on CPU, but need compatibility</a:t>
            </a:r>
          </a:p>
          <a:p>
            <a:pPr marL="0" lvl="1" indent="0">
              <a:buNone/>
            </a:pPr>
            <a:r>
              <a:rPr lang="en-US" b="1" dirty="0" smtClean="0"/>
              <a:t>F4</a:t>
            </a:r>
            <a:r>
              <a:rPr lang="en-US" b="1" dirty="0"/>
              <a:t>: </a:t>
            </a:r>
            <a:r>
              <a:rPr lang="en-US" dirty="0" smtClean="0"/>
              <a:t>Many outstanding </a:t>
            </a:r>
            <a:r>
              <a:rPr lang="en-US" dirty="0"/>
              <a:t>page </a:t>
            </a:r>
            <a:r>
              <a:rPr lang="en-US" dirty="0" smtClean="0"/>
              <a:t>walks with blocking MMU</a:t>
            </a:r>
            <a:endParaRPr lang="en-US" dirty="0"/>
          </a:p>
          <a:p>
            <a:pPr marL="571500" lvl="1"/>
            <a:r>
              <a:rPr lang="en-US" sz="2200" dirty="0" smtClean="0"/>
              <a:t>Need to support TLB misses while a page walk is outstanding: non-blocking page walker</a:t>
            </a:r>
            <a:endParaRPr lang="en-US" sz="22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62800" y="1676401"/>
            <a:ext cx="1828801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MMU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93" y="1946779"/>
            <a:ext cx="4996013" cy="3832805"/>
          </a:xfrm>
        </p:spPr>
      </p:pic>
      <p:sp>
        <p:nvSpPr>
          <p:cNvPr id="5" name="Rectangle 4"/>
          <p:cNvSpPr/>
          <p:nvPr/>
        </p:nvSpPr>
        <p:spPr>
          <a:xfrm>
            <a:off x="1295400" y="213360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8000" y="1828800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3244849"/>
            <a:ext cx="2667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429000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3338512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8959" y="1960670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3300" y="182295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request</a:t>
            </a:r>
          </a:p>
          <a:p>
            <a:r>
              <a:rPr lang="en-US" sz="1200" dirty="0" smtClean="0"/>
              <a:t>(virtual </a:t>
            </a:r>
            <a:r>
              <a:rPr lang="en-US" sz="1200" dirty="0" err="1" smtClean="0"/>
              <a:t>addr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368959" y="2671980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300" y="25342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request</a:t>
            </a:r>
          </a:p>
          <a:p>
            <a:r>
              <a:rPr lang="en-US" sz="1200" dirty="0" smtClean="0"/>
              <a:t>(physical </a:t>
            </a:r>
            <a:r>
              <a:rPr lang="en-US" sz="1200" dirty="0" err="1" smtClean="0"/>
              <a:t>addr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752600" y="2537042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81650" y="3580715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68959" y="3397249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03300" y="32595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Page walk request &amp; response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295400" y="2537042"/>
            <a:ext cx="2286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55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3541 1.48148E-6 C 0.05086 1.48148E-6 0.07083 0.01111 0.07083 0.0206 L 0.07083 0.041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412 L 0.2125 0.0412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50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0412 L 0.24166 0.0412 C 0.25468 0.0412 0.27083 0.06875 0.27083 0.0912 L 0.27083 0.1412 " pathEditMode="relative" rAng="0" ptsTypes="FfFF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4.44444E-6 0.12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2222 L -4.44444E-6 0.244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1111 L 0.01111 0.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2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22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12222 L -3.05556E-6 0.14445 C -3.05556E-6 0.1544 -0.01267 0.1669 -0.02291 0.1669 L -0.04583 0.1669 " pathEditMode="relative" rAng="5400000" ptsTypes="FfFF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path" presetSubtype="0" decel="25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16644 L -0.07518 0.16644 C -0.0882 0.16644 -0.10417 0.19399 -0.10417 0.21621 L -0.10417 0.26667 " pathEditMode="relative" rAng="0" ptsTypes="FfFF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0" presetClass="path" presetSubtype="0" ac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01 0.16644 L -0.07517 0.16644 C -0.08819 0.16644 -0.10434 0.19421 -0.10434 0.21667 L -0.10434 0.26667 " pathEditMode="relative" rAng="10800000" ptsTypes="FfFF">
                                      <p:cBhvr>
                                        <p:cTn id="6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16644 L -0.02136 0.16644 C -0.01007 0.16644 0.00416 0.15417 0.00416 0.14422 L 0.00416 0.12223 " pathEditMode="relative" rAng="0" ptsTypes="FfFF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path" presetSubtype="0" accel="1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111 L 0.00416 0.12199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757 L -0.02708 -0.0757 C -0.01493 -0.0757 0 -0.0544 0 -0.03773 L 0 1.48148E-6 " pathEditMode="relative" rAng="10800000" ptsTypes="FfFF">
                                      <p:cBhvr>
                                        <p:cTn id="8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757 L -0.15416 -0.075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0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-0.12014 L -0.19167 -0.12014 C -0.175 -0.12014 -0.15417 -0.10811 -0.15417 -0.09792 L -0.15417 -0.0757 " pathEditMode="relative" rAng="0" ptsTypes="FfFF">
                                      <p:cBhvr>
                                        <p:cTn id="9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4" animBg="1"/>
      <p:bldP spid="5" grpId="5" animBg="1"/>
      <p:bldP spid="8" grpId="0" animBg="1"/>
      <p:bldP spid="8" grpId="1" animBg="1"/>
      <p:bldP spid="8" grpId="2" animBg="1"/>
      <p:bldP spid="8" grpId="4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4" animBg="1"/>
      <p:bldP spid="11" grpId="5" animBg="1"/>
      <p:bldP spid="14" grpId="0" animBg="1"/>
      <p:bldP spid="14" grpId="1" animBg="1"/>
      <p:bldP spid="14" grpId="2" animBg="1"/>
      <p:bldP spid="14" grpId="3" animBg="1"/>
      <p:bldP spid="14" grpId="5" animBg="1"/>
      <p:bldP spid="15" grpId="0" animBg="1"/>
      <p:bldP spid="15" grpId="1" animBg="1"/>
      <p:bldP spid="15" grpId="2" animBg="1"/>
      <p:bldP spid="18" grpId="0" animBg="1"/>
      <p:bldP spid="1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z="3400" b="1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vectoryCopy&lt;&lt;&lt;1,1024&gt;&gt;&gt;(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cudaMemcpy(h_out,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59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sz="2700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output array on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 // allocate input array on device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vectoryCopy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&lt;&lt;&lt;1,1024&gt;&gt;&gt;(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Host code</a:t>
            </a:r>
          </a:p>
          <a:p>
            <a:pPr algn="ctr"/>
            <a:r>
              <a:rPr lang="en-US" sz="2800" b="1" dirty="0" smtClean="0">
                <a:latin typeface="+mj-lt"/>
              </a:rPr>
              <a:t>(separate address spaces)</a:t>
            </a:r>
            <a:endParaRPr lang="en-US" sz="2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13716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1981200"/>
            <a:ext cx="2254469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999" y="2911366"/>
            <a:ext cx="3429001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2562" y="3505200"/>
            <a:ext cx="400423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744" y="5105400"/>
            <a:ext cx="312945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2562" y="4267200"/>
            <a:ext cx="400423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z="3400" b="1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vectoryCopy&lt;&lt;&lt;1,1024&gt;&gt;&gt;(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cudaMemcpy(h_out,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10591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  <a:endParaRPr lang="en-US" b="1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vectoryCopy&lt;&lt;&lt;1,1024&gt;&gt;&gt;(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cudaMemcpy(h_out,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vectoryCopy&lt;&lt;&lt;1,1024&gt;&gt;&gt;(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cudaMemcpy(h_out,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z="3400" b="1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sz="3400" b="1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3400" b="1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h_out = new int[1024]; // allocate output array on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d_in = cudaMalloc(sizeof(int)*1024); // allocate input array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vectoryCopy&lt;&lt;&lt;1,1024&gt;&gt;&gt;(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cudaMemcpy(h_out,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... h_out // continue host computation with result</a:t>
            </a:r>
          </a:p>
          <a:p>
            <a:pPr marL="0" indent="0" defTabSz="339725">
              <a:buNone/>
            </a:pPr>
            <a:endParaRPr lang="en-US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smtClean="0"/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562" y="188893"/>
            <a:ext cx="4004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(separate address spaces)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181600" y="1219200"/>
            <a:ext cx="35052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__device__ void vectorCopy(int *in, int *out) {</a:t>
            </a:r>
          </a:p>
          <a:p>
            <a:pPr marL="0" indent="0" defTabSz="280988">
              <a:buFont typeface="Arial" pitchFamily="34" charset="0"/>
              <a:buNone/>
            </a:pPr>
            <a:r>
              <a:rPr lang="en-US" smtClean="0"/>
              <a:t>	out[threadId.idx] = in[threadId.idx];</a:t>
            </a:r>
          </a:p>
          <a:p>
            <a:pPr marL="0" indent="0" defTabSz="457200">
              <a:buFont typeface="Arial" pitchFamily="34" charset="0"/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63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input array on host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[1024]; // allocate output array on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 // allocate input array on device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 // allocate output array on device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HtD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copy input array from host to device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vectoryCopy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&lt;&lt;&lt;1,1024&gt;&gt;&gt;(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cudaMemcpy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)*4,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copy the output array from device to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Free memory on device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// Free memory on host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05200" cy="68580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/>
              <a:t>__device__ void vectorCopy(int *in, </a:t>
            </a:r>
            <a:r>
              <a:rPr lang="en-US" err="1" smtClean="0"/>
              <a:t>int</a:t>
            </a:r>
            <a:r>
              <a:rPr lang="en-US" smtClean="0"/>
              <a:t> *out) {</a:t>
            </a:r>
          </a:p>
          <a:p>
            <a:pPr marL="0" indent="0" defTabSz="280988">
              <a:buNone/>
            </a:pPr>
            <a:r>
              <a:rPr lang="en-US" smtClean="0"/>
              <a:t>	out[</a:t>
            </a:r>
            <a:r>
              <a:rPr lang="en-US" err="1" smtClean="0"/>
              <a:t>threadId.idx</a:t>
            </a:r>
            <a:r>
              <a:rPr lang="en-US" smtClean="0"/>
              <a:t>] = in[</a:t>
            </a:r>
            <a:r>
              <a:rPr lang="en-US" err="1" smtClean="0"/>
              <a:t>threadId.idx</a:t>
            </a:r>
            <a:r>
              <a:rPr lang="en-US" smtClean="0"/>
              <a:t>];</a:t>
            </a:r>
          </a:p>
          <a:p>
            <a:pPr marL="0" indent="0" defTabSz="457200"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127" y="188893"/>
            <a:ext cx="4541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(Universal virtual addressing)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8273" y="1972592"/>
            <a:ext cx="3179928" cy="29238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)*1024);</a:t>
            </a:r>
            <a:endParaRPr lang="en-US" sz="13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47799" y="2548032"/>
            <a:ext cx="3200401" cy="29238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)*1024);</a:t>
            </a:r>
            <a:endParaRPr lang="en-US" sz="13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3962400"/>
            <a:ext cx="1189749" cy="292388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h_out</a:t>
            </a:r>
            <a:endParaRPr lang="en-US" sz="13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1423912"/>
            <a:ext cx="1828800" cy="2078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" y="3026980"/>
            <a:ext cx="6705600" cy="2078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6820" y="3200400"/>
            <a:ext cx="6705600" cy="2078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5310" y="5214664"/>
            <a:ext cx="6705600" cy="2078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2000" y="3581400"/>
            <a:ext cx="7772400" cy="25010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2886" y="4398096"/>
            <a:ext cx="8291114" cy="25010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2887" y="5410200"/>
            <a:ext cx="2713787" cy="492443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defTabSz="339725"/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defTabSz="339725"/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154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1" grpId="0" animBg="1"/>
      <p:bldP spid="9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</a:t>
            </a:r>
            <a:r>
              <a:rPr lang="en-US" dirty="0"/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// allocate input array on host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cudaHostMalloc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)*1024); // allocate output array on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vectoryCopy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&lt;&lt;&lt;1,1024&gt;&gt;&gt;(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// Free memory on host</a:t>
            </a:r>
          </a:p>
          <a:p>
            <a:pPr marL="0" indent="0" defTabSz="339725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cudaHostFree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 defTabSz="339725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05200" cy="68580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/>
              <a:t>__device__ void vectorCopy(int *in, </a:t>
            </a:r>
            <a:r>
              <a:rPr lang="en-US" err="1" smtClean="0"/>
              <a:t>int</a:t>
            </a:r>
            <a:r>
              <a:rPr lang="en-US" smtClean="0"/>
              <a:t> *out) {</a:t>
            </a:r>
          </a:p>
          <a:p>
            <a:pPr marL="0" indent="0" defTabSz="280988">
              <a:buNone/>
            </a:pPr>
            <a:r>
              <a:rPr lang="en-US" smtClean="0"/>
              <a:t>	out[</a:t>
            </a:r>
            <a:r>
              <a:rPr lang="en-US" err="1" smtClean="0"/>
              <a:t>threadId.idx</a:t>
            </a:r>
            <a:r>
              <a:rPr lang="en-US" smtClean="0"/>
              <a:t>] = in[</a:t>
            </a:r>
            <a:r>
              <a:rPr lang="en-US" err="1" smtClean="0"/>
              <a:t>threadId.idx</a:t>
            </a:r>
            <a:r>
              <a:rPr lang="en-US" smtClean="0"/>
              <a:t>];</a:t>
            </a:r>
          </a:p>
          <a:p>
            <a:pPr marL="0" indent="0" defTabSz="457200"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127" y="188893"/>
            <a:ext cx="4541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(Universal virtual addressing)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8686800" cy="5440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main() {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new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[1024];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// allocate input array on host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... // Initial host array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new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[1024];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// allocate output array on host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vectoryCopy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&lt;&lt;&lt;1,1024&gt;&gt;&gt;(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_in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continue host computation with result</a:t>
            </a:r>
          </a:p>
          <a:p>
            <a:pPr marL="0" indent="0" defTabSz="339725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defTabSz="339725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delete[]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h_in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 delete[] 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h_out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// Free memory on host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505200" cy="685800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mtClean="0"/>
              <a:t>__device__ void vectorCopy(int *in, </a:t>
            </a:r>
            <a:r>
              <a:rPr lang="en-US" err="1" smtClean="0"/>
              <a:t>int</a:t>
            </a:r>
            <a:r>
              <a:rPr lang="en-US" smtClean="0"/>
              <a:t> *out) {</a:t>
            </a:r>
          </a:p>
          <a:p>
            <a:pPr marL="0" indent="0" defTabSz="280988">
              <a:buNone/>
            </a:pPr>
            <a:r>
              <a:rPr lang="en-US" smtClean="0"/>
              <a:t>	out[</a:t>
            </a:r>
            <a:r>
              <a:rPr lang="en-US" err="1" smtClean="0"/>
              <a:t>threadId.idx</a:t>
            </a:r>
            <a:r>
              <a:rPr lang="en-US" smtClean="0"/>
              <a:t>] = in[</a:t>
            </a:r>
            <a:r>
              <a:rPr lang="en-US" err="1" smtClean="0"/>
              <a:t>threadId.idx</a:t>
            </a:r>
            <a:r>
              <a:rPr lang="en-US" smtClean="0"/>
              <a:t>];</a:t>
            </a:r>
          </a:p>
          <a:p>
            <a:pPr marL="0" indent="0" defTabSz="457200">
              <a:buNone/>
            </a:pPr>
            <a:r>
              <a:rPr lang="en-US" smtClean="0"/>
              <a:t>}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378" y="188893"/>
            <a:ext cx="3608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Host code</a:t>
            </a:r>
          </a:p>
          <a:p>
            <a:pPr algn="ctr"/>
            <a:r>
              <a:rPr lang="en-US" sz="2800" b="1" smtClean="0">
                <a:latin typeface="+mj-lt"/>
              </a:rPr>
              <a:t>(Shared address space)</a:t>
            </a:r>
            <a:endParaRPr lang="en-US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635" y="619780"/>
            <a:ext cx="194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latin typeface="+mj-lt"/>
              </a:rPr>
              <a:t>Kernel code</a:t>
            </a:r>
            <a:endParaRPr lang="en-US" sz="2800" b="1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A3D1-8C03-45EC-9B7C-704C27C82AAE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UW-Madison Computer Sciences         Multifacet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son1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BB3377"/>
      </a:accent1>
      <a:accent2>
        <a:srgbClr val="3377BB"/>
      </a:accent2>
      <a:accent3>
        <a:srgbClr val="33BB77"/>
      </a:accent3>
      <a:accent4>
        <a:srgbClr val="BB773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2011</Words>
  <Application>Microsoft Office PowerPoint</Application>
  <PresentationFormat>On-screen Show (4:3)</PresentationFormat>
  <Paragraphs>916</Paragraphs>
  <Slides>63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Office Theme</vt:lpstr>
      <vt:lpstr>Visio</vt:lpstr>
      <vt:lpstr>MMUs for GPGPUs</vt:lpstr>
      <vt:lpstr>Executive Summary</vt:lpstr>
      <vt:lpstr>Motivation</vt:lpstr>
      <vt:lpstr>Example: Vector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Shared virtual address space</vt:lpstr>
      <vt:lpstr>Outline</vt:lpstr>
      <vt:lpstr>System Overview</vt:lpstr>
      <vt:lpstr>GPU Overview</vt:lpstr>
      <vt:lpstr>Methodology</vt:lpstr>
      <vt:lpstr>D0</vt:lpstr>
      <vt:lpstr>D1</vt:lpstr>
      <vt:lpstr>PowerPoint Presentation</vt:lpstr>
      <vt:lpstr>PowerPoint Presentation</vt:lpstr>
      <vt:lpstr>PowerPoint Presentation</vt:lpstr>
      <vt:lpstr>Reducing translation request rate </vt:lpstr>
      <vt:lpstr>D1</vt:lpstr>
      <vt:lpstr>Performance</vt:lpstr>
      <vt:lpstr>D2</vt:lpstr>
      <vt:lpstr>PowerPoint Presentation</vt:lpstr>
      <vt:lpstr>PowerPoint Presentation</vt:lpstr>
      <vt:lpstr>Multiple outstanding page walks</vt:lpstr>
      <vt:lpstr>D2</vt:lpstr>
      <vt:lpstr>Performance</vt:lpstr>
      <vt:lpstr>D3</vt:lpstr>
      <vt:lpstr>High L1 TLB miss rate</vt:lpstr>
      <vt:lpstr>High TLB miss rate</vt:lpstr>
      <vt:lpstr>D3</vt:lpstr>
      <vt:lpstr>Performance</vt:lpstr>
      <vt:lpstr>Correctness Issues</vt:lpstr>
      <vt:lpstr>Page faults</vt:lpstr>
      <vt:lpstr>Summary</vt:lpstr>
      <vt:lpstr>Outline</vt:lpstr>
      <vt:lpstr>Shared L2 TLB</vt:lpstr>
      <vt:lpstr>Shared L2 TLB</vt:lpstr>
      <vt:lpstr>Shared L2 TLB</vt:lpstr>
      <vt:lpstr>Shared L2 TLB and PWC</vt:lpstr>
      <vt:lpstr>Shared L2 TLB and PWC</vt:lpstr>
      <vt:lpstr>Ideal Page Walk Cache</vt:lpstr>
      <vt:lpstr>Other Sensitivity Analysis</vt:lpstr>
      <vt:lpstr>Alternative Designs</vt:lpstr>
      <vt:lpstr>Conclusions</vt:lpstr>
      <vt:lpstr>Questions?</vt:lpstr>
      <vt:lpstr>Future Work</vt:lpstr>
      <vt:lpstr>Energy and Area of Unified MMU</vt:lpstr>
      <vt:lpstr>Executive Summary (1/2)</vt:lpstr>
      <vt:lpstr>Executive Summary (2/2)</vt:lpstr>
      <vt:lpstr>Low TLB translation request rate </vt:lpstr>
      <vt:lpstr>F3</vt:lpstr>
      <vt:lpstr>PowerPoint Presentation</vt:lpstr>
      <vt:lpstr>Large pages are effective</vt:lpstr>
      <vt:lpstr>Implications</vt:lpstr>
      <vt:lpstr>Unified MMU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tmp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</dc:creator>
  <cp:lastModifiedBy>Ja</cp:lastModifiedBy>
  <cp:revision>177</cp:revision>
  <cp:lastPrinted>2013-06-07T18:41:49Z</cp:lastPrinted>
  <dcterms:created xsi:type="dcterms:W3CDTF">2013-06-05T16:50:44Z</dcterms:created>
  <dcterms:modified xsi:type="dcterms:W3CDTF">2013-10-17T01:55:18Z</dcterms:modified>
</cp:coreProperties>
</file>