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3"/>
  </p:notesMasterIdLst>
  <p:sldIdLst>
    <p:sldId id="256" r:id="rId2"/>
  </p:sldIdLst>
  <p:sldSz cx="27432000" cy="36576000"/>
  <p:notesSz cx="7010400" cy="9296400"/>
  <p:defaultTextStyle>
    <a:defPPr>
      <a:defRPr lang="en-US"/>
    </a:defPPr>
    <a:lvl1pPr marL="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880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5760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8640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31520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4400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7280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80160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63040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chael Swift" initials="MS" lastIdx="3" clrIdx="0"/>
  <p:cmAuthor id="1" name="Matthew Renzelmann" initials="MJR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644"/>
    <a:srgbClr val="75C4FF"/>
    <a:srgbClr val="4A7EBB"/>
    <a:srgbClr val="D0D8E8"/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00" autoAdjust="0"/>
  </p:normalViewPr>
  <p:slideViewPr>
    <p:cSldViewPr>
      <p:cViewPr>
        <p:scale>
          <a:sx n="37" d="100"/>
          <a:sy n="37" d="100"/>
        </p:scale>
        <p:origin x="-584" y="-80"/>
      </p:cViewPr>
      <p:guideLst>
        <p:guide orient="horz" pos="11520"/>
        <p:guide pos="86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228600" cy="2286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commentAuthors" Target="commentAuthors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raghu:Library:Application%20Support:Microsoft:Office:Office%202011%20AutoRecovery:ooonumber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raghu:Library:Application%20Support:Microsoft:Office:Office%202011%20AutoRecovery:ooonumber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741177352830896"/>
          <c:y val="0.0438888888888889"/>
          <c:w val="0.72590688663917"/>
          <c:h val="0.7039269466316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'Speedup Charts'!$B$1</c:f>
              <c:strCache>
                <c:ptCount val="1"/>
                <c:pt idx="0">
                  <c:v>In-order</c:v>
                </c:pt>
              </c:strCache>
            </c:strRef>
          </c:tx>
          <c:invertIfNegative val="0"/>
          <c:cat>
            <c:strRef>
              <c:f>'Speedup Charts'!$A$2:$A$20</c:f>
              <c:strCache>
                <c:ptCount val="19"/>
                <c:pt idx="0">
                  <c:v>parser_1</c:v>
                </c:pt>
                <c:pt idx="1">
                  <c:v>gzip_1</c:v>
                </c:pt>
                <c:pt idx="2">
                  <c:v>equake_1</c:v>
                </c:pt>
                <c:pt idx="3">
                  <c:v>sieve</c:v>
                </c:pt>
                <c:pt idx="4">
                  <c:v>ammp_1</c:v>
                </c:pt>
                <c:pt idx="5">
                  <c:v>gzip_2</c:v>
                </c:pt>
                <c:pt idx="6">
                  <c:v>bzip2_2</c:v>
                </c:pt>
                <c:pt idx="7">
                  <c:v>ammp_2</c:v>
                </c:pt>
                <c:pt idx="8">
                  <c:v>bzip2_1</c:v>
                </c:pt>
                <c:pt idx="9">
                  <c:v>bzip2_3</c:v>
                </c:pt>
                <c:pt idx="10">
                  <c:v>fft</c:v>
                </c:pt>
                <c:pt idx="11">
                  <c:v>forward_GMTI</c:v>
                </c:pt>
                <c:pt idx="12">
                  <c:v>doppler_GMTI</c:v>
                </c:pt>
                <c:pt idx="13">
                  <c:v>vadd</c:v>
                </c:pt>
                <c:pt idx="14">
                  <c:v>dhry</c:v>
                </c:pt>
                <c:pt idx="15">
                  <c:v>twolf_3</c:v>
                </c:pt>
                <c:pt idx="16">
                  <c:v>fft2_GMTI</c:v>
                </c:pt>
                <c:pt idx="17">
                  <c:v>fft4_GMTI</c:v>
                </c:pt>
                <c:pt idx="18">
                  <c:v>Geometric Mean</c:v>
                </c:pt>
              </c:strCache>
            </c:strRef>
          </c:cat>
          <c:val>
            <c:numRef>
              <c:f>'Speedup Charts'!$B$2:$B$20</c:f>
              <c:numCache>
                <c:formatCode>General</c:formatCode>
                <c:ptCount val="19"/>
                <c:pt idx="0">
                  <c:v>1.0</c:v>
                </c:pt>
                <c:pt idx="1">
                  <c:v>1.0</c:v>
                </c:pt>
                <c:pt idx="2">
                  <c:v>1.0</c:v>
                </c:pt>
                <c:pt idx="3">
                  <c:v>1.0</c:v>
                </c:pt>
                <c:pt idx="4">
                  <c:v>1.0</c:v>
                </c:pt>
                <c:pt idx="5">
                  <c:v>1.0</c:v>
                </c:pt>
                <c:pt idx="6">
                  <c:v>1.0</c:v>
                </c:pt>
                <c:pt idx="7">
                  <c:v>1.0</c:v>
                </c:pt>
                <c:pt idx="8">
                  <c:v>1.0</c:v>
                </c:pt>
                <c:pt idx="9">
                  <c:v>1.0</c:v>
                </c:pt>
                <c:pt idx="10">
                  <c:v>1.0</c:v>
                </c:pt>
                <c:pt idx="11">
                  <c:v>1.0</c:v>
                </c:pt>
                <c:pt idx="12">
                  <c:v>1.0</c:v>
                </c:pt>
                <c:pt idx="13">
                  <c:v>1.0</c:v>
                </c:pt>
                <c:pt idx="14">
                  <c:v>1.0</c:v>
                </c:pt>
                <c:pt idx="15">
                  <c:v>1.0</c:v>
                </c:pt>
                <c:pt idx="16">
                  <c:v>1.0</c:v>
                </c:pt>
                <c:pt idx="17">
                  <c:v>1.0</c:v>
                </c:pt>
                <c:pt idx="18">
                  <c:v>1.0</c:v>
                </c:pt>
              </c:numCache>
            </c:numRef>
          </c:val>
        </c:ser>
        <c:ser>
          <c:idx val="1"/>
          <c:order val="1"/>
          <c:tx>
            <c:strRef>
              <c:f>'Speedup Charts'!$C$1</c:f>
              <c:strCache>
                <c:ptCount val="1"/>
                <c:pt idx="0">
                  <c:v>Pred : Always taken, LSU : inorder</c:v>
                </c:pt>
              </c:strCache>
            </c:strRef>
          </c:tx>
          <c:invertIfNegative val="0"/>
          <c:cat>
            <c:strRef>
              <c:f>'Speedup Charts'!$A$2:$A$20</c:f>
              <c:strCache>
                <c:ptCount val="19"/>
                <c:pt idx="0">
                  <c:v>parser_1</c:v>
                </c:pt>
                <c:pt idx="1">
                  <c:v>gzip_1</c:v>
                </c:pt>
                <c:pt idx="2">
                  <c:v>equake_1</c:v>
                </c:pt>
                <c:pt idx="3">
                  <c:v>sieve</c:v>
                </c:pt>
                <c:pt idx="4">
                  <c:v>ammp_1</c:v>
                </c:pt>
                <c:pt idx="5">
                  <c:v>gzip_2</c:v>
                </c:pt>
                <c:pt idx="6">
                  <c:v>bzip2_2</c:v>
                </c:pt>
                <c:pt idx="7">
                  <c:v>ammp_2</c:v>
                </c:pt>
                <c:pt idx="8">
                  <c:v>bzip2_1</c:v>
                </c:pt>
                <c:pt idx="9">
                  <c:v>bzip2_3</c:v>
                </c:pt>
                <c:pt idx="10">
                  <c:v>fft</c:v>
                </c:pt>
                <c:pt idx="11">
                  <c:v>forward_GMTI</c:v>
                </c:pt>
                <c:pt idx="12">
                  <c:v>doppler_GMTI</c:v>
                </c:pt>
                <c:pt idx="13">
                  <c:v>vadd</c:v>
                </c:pt>
                <c:pt idx="14">
                  <c:v>dhry</c:v>
                </c:pt>
                <c:pt idx="15">
                  <c:v>twolf_3</c:v>
                </c:pt>
                <c:pt idx="16">
                  <c:v>fft2_GMTI</c:v>
                </c:pt>
                <c:pt idx="17">
                  <c:v>fft4_GMTI</c:v>
                </c:pt>
                <c:pt idx="18">
                  <c:v>Geometric Mean</c:v>
                </c:pt>
              </c:strCache>
            </c:strRef>
          </c:cat>
          <c:val>
            <c:numRef>
              <c:f>'Speedup Charts'!$C$2:$C$20</c:f>
              <c:numCache>
                <c:formatCode>General</c:formatCode>
                <c:ptCount val="19"/>
                <c:pt idx="0">
                  <c:v>1.025979674785548</c:v>
                </c:pt>
                <c:pt idx="1">
                  <c:v>1.352112676056338</c:v>
                </c:pt>
                <c:pt idx="2">
                  <c:v>1.249138095832466</c:v>
                </c:pt>
                <c:pt idx="3">
                  <c:v>1.054301239135233</c:v>
                </c:pt>
                <c:pt idx="4">
                  <c:v>1.081235087246967</c:v>
                </c:pt>
                <c:pt idx="5">
                  <c:v>1.03083681070548</c:v>
                </c:pt>
                <c:pt idx="6">
                  <c:v>0.969277014757947</c:v>
                </c:pt>
                <c:pt idx="7">
                  <c:v>0.986220942205323</c:v>
                </c:pt>
                <c:pt idx="8">
                  <c:v>0.975181129196412</c:v>
                </c:pt>
                <c:pt idx="9">
                  <c:v>0.961406556619553</c:v>
                </c:pt>
                <c:pt idx="10">
                  <c:v>0.849033080957805</c:v>
                </c:pt>
                <c:pt idx="11">
                  <c:v>0.795490340090859</c:v>
                </c:pt>
                <c:pt idx="12">
                  <c:v>0.798548370264263</c:v>
                </c:pt>
                <c:pt idx="13">
                  <c:v>0.859502222368289</c:v>
                </c:pt>
                <c:pt idx="14">
                  <c:v>0.874259519371198</c:v>
                </c:pt>
                <c:pt idx="15">
                  <c:v>0.801255773315776</c:v>
                </c:pt>
                <c:pt idx="16">
                  <c:v>0.768837988927482</c:v>
                </c:pt>
                <c:pt idx="17">
                  <c:v>0.806257132472118</c:v>
                </c:pt>
                <c:pt idx="18">
                  <c:v>0.935417026902894</c:v>
                </c:pt>
              </c:numCache>
            </c:numRef>
          </c:val>
        </c:ser>
        <c:ser>
          <c:idx val="2"/>
          <c:order val="2"/>
          <c:tx>
            <c:strRef>
              <c:f>'Speedup Charts'!$D$1</c:f>
              <c:strCache>
                <c:ptCount val="1"/>
                <c:pt idx="0">
                  <c:v>Pred : Perfect, LSU : inorder</c:v>
                </c:pt>
              </c:strCache>
            </c:strRef>
          </c:tx>
          <c:invertIfNegative val="0"/>
          <c:cat>
            <c:strRef>
              <c:f>'Speedup Charts'!$A$2:$A$20</c:f>
              <c:strCache>
                <c:ptCount val="19"/>
                <c:pt idx="0">
                  <c:v>parser_1</c:v>
                </c:pt>
                <c:pt idx="1">
                  <c:v>gzip_1</c:v>
                </c:pt>
                <c:pt idx="2">
                  <c:v>equake_1</c:v>
                </c:pt>
                <c:pt idx="3">
                  <c:v>sieve</c:v>
                </c:pt>
                <c:pt idx="4">
                  <c:v>ammp_1</c:v>
                </c:pt>
                <c:pt idx="5">
                  <c:v>gzip_2</c:v>
                </c:pt>
                <c:pt idx="6">
                  <c:v>bzip2_2</c:v>
                </c:pt>
                <c:pt idx="7">
                  <c:v>ammp_2</c:v>
                </c:pt>
                <c:pt idx="8">
                  <c:v>bzip2_1</c:v>
                </c:pt>
                <c:pt idx="9">
                  <c:v>bzip2_3</c:v>
                </c:pt>
                <c:pt idx="10">
                  <c:v>fft</c:v>
                </c:pt>
                <c:pt idx="11">
                  <c:v>forward_GMTI</c:v>
                </c:pt>
                <c:pt idx="12">
                  <c:v>doppler_GMTI</c:v>
                </c:pt>
                <c:pt idx="13">
                  <c:v>vadd</c:v>
                </c:pt>
                <c:pt idx="14">
                  <c:v>dhry</c:v>
                </c:pt>
                <c:pt idx="15">
                  <c:v>twolf_3</c:v>
                </c:pt>
                <c:pt idx="16">
                  <c:v>fft2_GMTI</c:v>
                </c:pt>
                <c:pt idx="17">
                  <c:v>fft4_GMTI</c:v>
                </c:pt>
                <c:pt idx="18">
                  <c:v>Geometric Mean</c:v>
                </c:pt>
              </c:strCache>
            </c:strRef>
          </c:cat>
          <c:val>
            <c:numRef>
              <c:f>'Speedup Charts'!$D$2:$D$20</c:f>
              <c:numCache>
                <c:formatCode>General</c:formatCode>
                <c:ptCount val="19"/>
                <c:pt idx="0">
                  <c:v>1.239033598053781</c:v>
                </c:pt>
                <c:pt idx="1">
                  <c:v>1.4180527302461</c:v>
                </c:pt>
                <c:pt idx="2">
                  <c:v>1.584960124675221</c:v>
                </c:pt>
                <c:pt idx="3">
                  <c:v>1.148857025058408</c:v>
                </c:pt>
                <c:pt idx="4">
                  <c:v>1.30401338417067</c:v>
                </c:pt>
                <c:pt idx="5">
                  <c:v>1.155372504804982</c:v>
                </c:pt>
                <c:pt idx="6">
                  <c:v>1.21103864111155</c:v>
                </c:pt>
                <c:pt idx="7">
                  <c:v>1.276313689461523</c:v>
                </c:pt>
                <c:pt idx="8">
                  <c:v>1.193873712033496</c:v>
                </c:pt>
                <c:pt idx="9">
                  <c:v>1.183848322120344</c:v>
                </c:pt>
                <c:pt idx="10">
                  <c:v>1.103646697773462</c:v>
                </c:pt>
                <c:pt idx="11">
                  <c:v>1.084341963906393</c:v>
                </c:pt>
                <c:pt idx="12">
                  <c:v>1.079914117601577</c:v>
                </c:pt>
                <c:pt idx="13">
                  <c:v>1.086524858110835</c:v>
                </c:pt>
                <c:pt idx="14">
                  <c:v>1.011664239223246</c:v>
                </c:pt>
                <c:pt idx="15">
                  <c:v>1.020640378907962</c:v>
                </c:pt>
                <c:pt idx="16">
                  <c:v>1.035100802209121</c:v>
                </c:pt>
                <c:pt idx="17">
                  <c:v>0.975812176245961</c:v>
                </c:pt>
                <c:pt idx="18">
                  <c:v>1.200073371191207</c:v>
                </c:pt>
              </c:numCache>
            </c:numRef>
          </c:val>
        </c:ser>
        <c:ser>
          <c:idx val="3"/>
          <c:order val="3"/>
          <c:tx>
            <c:strRef>
              <c:f>'Speedup Charts'!$E$1</c:f>
              <c:strCache>
                <c:ptCount val="1"/>
                <c:pt idx="0">
                  <c:v>Pred : Perfect, LSU : Perfect</c:v>
                </c:pt>
              </c:strCache>
            </c:strRef>
          </c:tx>
          <c:invertIfNegative val="0"/>
          <c:cat>
            <c:strRef>
              <c:f>'Speedup Charts'!$A$2:$A$20</c:f>
              <c:strCache>
                <c:ptCount val="19"/>
                <c:pt idx="0">
                  <c:v>parser_1</c:v>
                </c:pt>
                <c:pt idx="1">
                  <c:v>gzip_1</c:v>
                </c:pt>
                <c:pt idx="2">
                  <c:v>equake_1</c:v>
                </c:pt>
                <c:pt idx="3">
                  <c:v>sieve</c:v>
                </c:pt>
                <c:pt idx="4">
                  <c:v>ammp_1</c:v>
                </c:pt>
                <c:pt idx="5">
                  <c:v>gzip_2</c:v>
                </c:pt>
                <c:pt idx="6">
                  <c:v>bzip2_2</c:v>
                </c:pt>
                <c:pt idx="7">
                  <c:v>ammp_2</c:v>
                </c:pt>
                <c:pt idx="8">
                  <c:v>bzip2_1</c:v>
                </c:pt>
                <c:pt idx="9">
                  <c:v>bzip2_3</c:v>
                </c:pt>
                <c:pt idx="10">
                  <c:v>fft</c:v>
                </c:pt>
                <c:pt idx="11">
                  <c:v>forward_GMTI</c:v>
                </c:pt>
                <c:pt idx="12">
                  <c:v>doppler_GMTI</c:v>
                </c:pt>
                <c:pt idx="13">
                  <c:v>vadd</c:v>
                </c:pt>
                <c:pt idx="14">
                  <c:v>dhry</c:v>
                </c:pt>
                <c:pt idx="15">
                  <c:v>twolf_3</c:v>
                </c:pt>
                <c:pt idx="16">
                  <c:v>fft2_GMTI</c:v>
                </c:pt>
                <c:pt idx="17">
                  <c:v>fft4_GMTI</c:v>
                </c:pt>
                <c:pt idx="18">
                  <c:v>Geometric Mean</c:v>
                </c:pt>
              </c:strCache>
            </c:strRef>
          </c:cat>
          <c:val>
            <c:numRef>
              <c:f>'Speedup Charts'!$E$2:$E$20</c:f>
              <c:numCache>
                <c:formatCode>General</c:formatCode>
                <c:ptCount val="19"/>
                <c:pt idx="0">
                  <c:v>1.671737530948743</c:v>
                </c:pt>
                <c:pt idx="1">
                  <c:v>1.668429121171354</c:v>
                </c:pt>
                <c:pt idx="2">
                  <c:v>1.555277013711516</c:v>
                </c:pt>
                <c:pt idx="3">
                  <c:v>1.329563874695983</c:v>
                </c:pt>
                <c:pt idx="4">
                  <c:v>1.295522765213324</c:v>
                </c:pt>
                <c:pt idx="5">
                  <c:v>1.270495291872201</c:v>
                </c:pt>
                <c:pt idx="6">
                  <c:v>1.267239136357246</c:v>
                </c:pt>
                <c:pt idx="7">
                  <c:v>1.27118507715671</c:v>
                </c:pt>
                <c:pt idx="8">
                  <c:v>1.211970820695946</c:v>
                </c:pt>
                <c:pt idx="9">
                  <c:v>1.217351520036446</c:v>
                </c:pt>
                <c:pt idx="10">
                  <c:v>1.058181954661462</c:v>
                </c:pt>
                <c:pt idx="11">
                  <c:v>1.060501611608446</c:v>
                </c:pt>
                <c:pt idx="12">
                  <c:v>1.060216389951031</c:v>
                </c:pt>
                <c:pt idx="13">
                  <c:v>1.03865760037064</c:v>
                </c:pt>
                <c:pt idx="14">
                  <c:v>1.027334999047155</c:v>
                </c:pt>
                <c:pt idx="15">
                  <c:v>1.021364879958148</c:v>
                </c:pt>
                <c:pt idx="16">
                  <c:v>1.008995074948162</c:v>
                </c:pt>
                <c:pt idx="17">
                  <c:v>0.95964555256398</c:v>
                </c:pt>
                <c:pt idx="18">
                  <c:v>1.249725209663618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92559608"/>
        <c:axId val="2053681352"/>
      </c:barChart>
      <c:catAx>
        <c:axId val="209255960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053681352"/>
        <c:crosses val="autoZero"/>
        <c:auto val="1"/>
        <c:lblAlgn val="ctr"/>
        <c:lblOffset val="100"/>
        <c:noMultiLvlLbl val="0"/>
      </c:catAx>
      <c:valAx>
        <c:axId val="20536813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20925596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26737657792776"/>
          <c:y val="0.197913385826772"/>
          <c:w val="0.143933383327084"/>
          <c:h val="0.499902668416448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1"/>
          <c:order val="0"/>
          <c:tx>
            <c:strRef>
              <c:f>cycles!$C$1</c:f>
              <c:strCache>
                <c:ptCount val="1"/>
                <c:pt idx="0">
                  <c:v>2 insn issued</c:v>
                </c:pt>
              </c:strCache>
            </c:strRef>
          </c:tx>
          <c:invertIfNegative val="0"/>
          <c:cat>
            <c:strRef>
              <c:f>cycles!$A$2:$A$21</c:f>
              <c:strCache>
                <c:ptCount val="20"/>
                <c:pt idx="0">
                  <c:v>parser_1</c:v>
                </c:pt>
                <c:pt idx="1">
                  <c:v>gzip_1</c:v>
                </c:pt>
                <c:pt idx="2">
                  <c:v>sieve</c:v>
                </c:pt>
                <c:pt idx="3">
                  <c:v>ammp_2</c:v>
                </c:pt>
                <c:pt idx="4">
                  <c:v>gzip_2</c:v>
                </c:pt>
                <c:pt idx="5">
                  <c:v>ammp_1</c:v>
                </c:pt>
                <c:pt idx="6">
                  <c:v>bzip2_3</c:v>
                </c:pt>
                <c:pt idx="7">
                  <c:v>matrix_1</c:v>
                </c:pt>
                <c:pt idx="8">
                  <c:v>bzip2_2</c:v>
                </c:pt>
                <c:pt idx="9">
                  <c:v>bzip2_1</c:v>
                </c:pt>
                <c:pt idx="10">
                  <c:v>twolf_3</c:v>
                </c:pt>
                <c:pt idx="11">
                  <c:v>fft</c:v>
                </c:pt>
                <c:pt idx="12">
                  <c:v>dct8x8</c:v>
                </c:pt>
                <c:pt idx="13">
                  <c:v>forward_GMTI</c:v>
                </c:pt>
                <c:pt idx="14">
                  <c:v>dhry</c:v>
                </c:pt>
                <c:pt idx="15">
                  <c:v>vadd</c:v>
                </c:pt>
                <c:pt idx="16">
                  <c:v>transpose_GMTI</c:v>
                </c:pt>
                <c:pt idx="17">
                  <c:v>doppler_GMTI</c:v>
                </c:pt>
                <c:pt idx="18">
                  <c:v>fft2_GMTI</c:v>
                </c:pt>
                <c:pt idx="19">
                  <c:v>fft4_GMTI</c:v>
                </c:pt>
              </c:strCache>
            </c:strRef>
          </c:cat>
          <c:val>
            <c:numRef>
              <c:f>cycles!$C$2:$C$21</c:f>
              <c:numCache>
                <c:formatCode>General</c:formatCode>
                <c:ptCount val="20"/>
                <c:pt idx="0">
                  <c:v>69.36</c:v>
                </c:pt>
                <c:pt idx="1">
                  <c:v>79.81</c:v>
                </c:pt>
                <c:pt idx="2">
                  <c:v>49.33</c:v>
                </c:pt>
                <c:pt idx="3">
                  <c:v>75.03353905999998</c:v>
                </c:pt>
                <c:pt idx="4">
                  <c:v>59.51</c:v>
                </c:pt>
                <c:pt idx="5">
                  <c:v>73.76590419999998</c:v>
                </c:pt>
                <c:pt idx="6">
                  <c:v>69.42851614999998</c:v>
                </c:pt>
                <c:pt idx="7">
                  <c:v>58.45</c:v>
                </c:pt>
                <c:pt idx="8">
                  <c:v>66.88618355</c:v>
                </c:pt>
                <c:pt idx="9">
                  <c:v>68.32045943999998</c:v>
                </c:pt>
                <c:pt idx="10">
                  <c:v>62.06</c:v>
                </c:pt>
                <c:pt idx="11">
                  <c:v>42.13</c:v>
                </c:pt>
                <c:pt idx="12">
                  <c:v>46.23</c:v>
                </c:pt>
                <c:pt idx="13">
                  <c:v>46.03</c:v>
                </c:pt>
                <c:pt idx="14">
                  <c:v>43.55</c:v>
                </c:pt>
                <c:pt idx="15">
                  <c:v>38.21</c:v>
                </c:pt>
                <c:pt idx="16">
                  <c:v>33.803</c:v>
                </c:pt>
                <c:pt idx="17">
                  <c:v>41.8</c:v>
                </c:pt>
                <c:pt idx="18">
                  <c:v>42.02</c:v>
                </c:pt>
                <c:pt idx="19">
                  <c:v>43.99</c:v>
                </c:pt>
              </c:numCache>
            </c:numRef>
          </c:val>
        </c:ser>
        <c:ser>
          <c:idx val="2"/>
          <c:order val="1"/>
          <c:tx>
            <c:strRef>
              <c:f>cycles!$D$1</c:f>
              <c:strCache>
                <c:ptCount val="1"/>
                <c:pt idx="0">
                  <c:v>Structural hazard</c:v>
                </c:pt>
              </c:strCache>
            </c:strRef>
          </c:tx>
          <c:invertIfNegative val="0"/>
          <c:cat>
            <c:strRef>
              <c:f>cycles!$A$2:$A$21</c:f>
              <c:strCache>
                <c:ptCount val="20"/>
                <c:pt idx="0">
                  <c:v>parser_1</c:v>
                </c:pt>
                <c:pt idx="1">
                  <c:v>gzip_1</c:v>
                </c:pt>
                <c:pt idx="2">
                  <c:v>sieve</c:v>
                </c:pt>
                <c:pt idx="3">
                  <c:v>ammp_2</c:v>
                </c:pt>
                <c:pt idx="4">
                  <c:v>gzip_2</c:v>
                </c:pt>
                <c:pt idx="5">
                  <c:v>ammp_1</c:v>
                </c:pt>
                <c:pt idx="6">
                  <c:v>bzip2_3</c:v>
                </c:pt>
                <c:pt idx="7">
                  <c:v>matrix_1</c:v>
                </c:pt>
                <c:pt idx="8">
                  <c:v>bzip2_2</c:v>
                </c:pt>
                <c:pt idx="9">
                  <c:v>bzip2_1</c:v>
                </c:pt>
                <c:pt idx="10">
                  <c:v>twolf_3</c:v>
                </c:pt>
                <c:pt idx="11">
                  <c:v>fft</c:v>
                </c:pt>
                <c:pt idx="12">
                  <c:v>dct8x8</c:v>
                </c:pt>
                <c:pt idx="13">
                  <c:v>forward_GMTI</c:v>
                </c:pt>
                <c:pt idx="14">
                  <c:v>dhry</c:v>
                </c:pt>
                <c:pt idx="15">
                  <c:v>vadd</c:v>
                </c:pt>
                <c:pt idx="16">
                  <c:v>transpose_GMTI</c:v>
                </c:pt>
                <c:pt idx="17">
                  <c:v>doppler_GMTI</c:v>
                </c:pt>
                <c:pt idx="18">
                  <c:v>fft2_GMTI</c:v>
                </c:pt>
                <c:pt idx="19">
                  <c:v>fft4_GMTI</c:v>
                </c:pt>
              </c:strCache>
            </c:strRef>
          </c:cat>
          <c:val>
            <c:numRef>
              <c:f>cycles!$D$2:$D$21</c:f>
              <c:numCache>
                <c:formatCode>General</c:formatCode>
                <c:ptCount val="20"/>
                <c:pt idx="0">
                  <c:v>7.38</c:v>
                </c:pt>
                <c:pt idx="1">
                  <c:v>9.26</c:v>
                </c:pt>
                <c:pt idx="2">
                  <c:v>8.61</c:v>
                </c:pt>
                <c:pt idx="3">
                  <c:v>10.65936597</c:v>
                </c:pt>
                <c:pt idx="4">
                  <c:v>6.619999999999996</c:v>
                </c:pt>
                <c:pt idx="5">
                  <c:v>5.982209343</c:v>
                </c:pt>
                <c:pt idx="6">
                  <c:v>9.556829721</c:v>
                </c:pt>
                <c:pt idx="7">
                  <c:v>6.7</c:v>
                </c:pt>
                <c:pt idx="8">
                  <c:v>10.08894335</c:v>
                </c:pt>
                <c:pt idx="9">
                  <c:v>6.378465853999998</c:v>
                </c:pt>
                <c:pt idx="10">
                  <c:v>10.83</c:v>
                </c:pt>
                <c:pt idx="11">
                  <c:v>10.28</c:v>
                </c:pt>
                <c:pt idx="12">
                  <c:v>12.27</c:v>
                </c:pt>
                <c:pt idx="13">
                  <c:v>10.31</c:v>
                </c:pt>
                <c:pt idx="14">
                  <c:v>8.68</c:v>
                </c:pt>
                <c:pt idx="15">
                  <c:v>9.06</c:v>
                </c:pt>
                <c:pt idx="16">
                  <c:v>8.89</c:v>
                </c:pt>
                <c:pt idx="17">
                  <c:v>10.1</c:v>
                </c:pt>
                <c:pt idx="18">
                  <c:v>11.1</c:v>
                </c:pt>
                <c:pt idx="19">
                  <c:v>10.6</c:v>
                </c:pt>
              </c:numCache>
            </c:numRef>
          </c:val>
        </c:ser>
        <c:ser>
          <c:idx val="3"/>
          <c:order val="2"/>
          <c:tx>
            <c:strRef>
              <c:f>cycles!$E$1</c:f>
              <c:strCache>
                <c:ptCount val="1"/>
                <c:pt idx="0">
                  <c:v>IQ backpressure</c:v>
                </c:pt>
              </c:strCache>
            </c:strRef>
          </c:tx>
          <c:invertIfNegative val="0"/>
          <c:cat>
            <c:strRef>
              <c:f>cycles!$A$2:$A$21</c:f>
              <c:strCache>
                <c:ptCount val="20"/>
                <c:pt idx="0">
                  <c:v>parser_1</c:v>
                </c:pt>
                <c:pt idx="1">
                  <c:v>gzip_1</c:v>
                </c:pt>
                <c:pt idx="2">
                  <c:v>sieve</c:v>
                </c:pt>
                <c:pt idx="3">
                  <c:v>ammp_2</c:v>
                </c:pt>
                <c:pt idx="4">
                  <c:v>gzip_2</c:v>
                </c:pt>
                <c:pt idx="5">
                  <c:v>ammp_1</c:v>
                </c:pt>
                <c:pt idx="6">
                  <c:v>bzip2_3</c:v>
                </c:pt>
                <c:pt idx="7">
                  <c:v>matrix_1</c:v>
                </c:pt>
                <c:pt idx="8">
                  <c:v>bzip2_2</c:v>
                </c:pt>
                <c:pt idx="9">
                  <c:v>bzip2_1</c:v>
                </c:pt>
                <c:pt idx="10">
                  <c:v>twolf_3</c:v>
                </c:pt>
                <c:pt idx="11">
                  <c:v>fft</c:v>
                </c:pt>
                <c:pt idx="12">
                  <c:v>dct8x8</c:v>
                </c:pt>
                <c:pt idx="13">
                  <c:v>forward_GMTI</c:v>
                </c:pt>
                <c:pt idx="14">
                  <c:v>dhry</c:v>
                </c:pt>
                <c:pt idx="15">
                  <c:v>vadd</c:v>
                </c:pt>
                <c:pt idx="16">
                  <c:v>transpose_GMTI</c:v>
                </c:pt>
                <c:pt idx="17">
                  <c:v>doppler_GMTI</c:v>
                </c:pt>
                <c:pt idx="18">
                  <c:v>fft2_GMTI</c:v>
                </c:pt>
                <c:pt idx="19">
                  <c:v>fft4_GMTI</c:v>
                </c:pt>
              </c:strCache>
            </c:strRef>
          </c:cat>
          <c:val>
            <c:numRef>
              <c:f>cycles!$E$2:$E$21</c:f>
              <c:numCache>
                <c:formatCode>General</c:formatCode>
                <c:ptCount val="20"/>
                <c:pt idx="0">
                  <c:v>23.21</c:v>
                </c:pt>
                <c:pt idx="1">
                  <c:v>10.84</c:v>
                </c:pt>
                <c:pt idx="2">
                  <c:v>41.75</c:v>
                </c:pt>
                <c:pt idx="3">
                  <c:v>11.00700637</c:v>
                </c:pt>
                <c:pt idx="4">
                  <c:v>29.8</c:v>
                </c:pt>
                <c:pt idx="5">
                  <c:v>15.39531658</c:v>
                </c:pt>
                <c:pt idx="6">
                  <c:v>15.23699038</c:v>
                </c:pt>
                <c:pt idx="7">
                  <c:v>23.89</c:v>
                </c:pt>
                <c:pt idx="8">
                  <c:v>7.928042605</c:v>
                </c:pt>
                <c:pt idx="9">
                  <c:v>5.395922069999995</c:v>
                </c:pt>
                <c:pt idx="10">
                  <c:v>3.68</c:v>
                </c:pt>
                <c:pt idx="11">
                  <c:v>13.8</c:v>
                </c:pt>
                <c:pt idx="12">
                  <c:v>4.84</c:v>
                </c:pt>
                <c:pt idx="13">
                  <c:v>6.189999999999999</c:v>
                </c:pt>
                <c:pt idx="14">
                  <c:v>9.9</c:v>
                </c:pt>
                <c:pt idx="15">
                  <c:v>14.8</c:v>
                </c:pt>
                <c:pt idx="16">
                  <c:v>19.2</c:v>
                </c:pt>
                <c:pt idx="17">
                  <c:v>8.09</c:v>
                </c:pt>
                <c:pt idx="18">
                  <c:v>6.87</c:v>
                </c:pt>
                <c:pt idx="19">
                  <c:v>4.4</c:v>
                </c:pt>
              </c:numCache>
            </c:numRef>
          </c:val>
        </c:ser>
        <c:ser>
          <c:idx val="4"/>
          <c:order val="3"/>
          <c:tx>
            <c:strRef>
              <c:f>cycles!$F$1</c:f>
              <c:strCache>
                <c:ptCount val="1"/>
                <c:pt idx="0">
                  <c:v>Single Step</c:v>
                </c:pt>
              </c:strCache>
            </c:strRef>
          </c:tx>
          <c:invertIfNegative val="0"/>
          <c:cat>
            <c:strRef>
              <c:f>cycles!$A$2:$A$21</c:f>
              <c:strCache>
                <c:ptCount val="20"/>
                <c:pt idx="0">
                  <c:v>parser_1</c:v>
                </c:pt>
                <c:pt idx="1">
                  <c:v>gzip_1</c:v>
                </c:pt>
                <c:pt idx="2">
                  <c:v>sieve</c:v>
                </c:pt>
                <c:pt idx="3">
                  <c:v>ammp_2</c:v>
                </c:pt>
                <c:pt idx="4">
                  <c:v>gzip_2</c:v>
                </c:pt>
                <c:pt idx="5">
                  <c:v>ammp_1</c:v>
                </c:pt>
                <c:pt idx="6">
                  <c:v>bzip2_3</c:v>
                </c:pt>
                <c:pt idx="7">
                  <c:v>matrix_1</c:v>
                </c:pt>
                <c:pt idx="8">
                  <c:v>bzip2_2</c:v>
                </c:pt>
                <c:pt idx="9">
                  <c:v>bzip2_1</c:v>
                </c:pt>
                <c:pt idx="10">
                  <c:v>twolf_3</c:v>
                </c:pt>
                <c:pt idx="11">
                  <c:v>fft</c:v>
                </c:pt>
                <c:pt idx="12">
                  <c:v>dct8x8</c:v>
                </c:pt>
                <c:pt idx="13">
                  <c:v>forward_GMTI</c:v>
                </c:pt>
                <c:pt idx="14">
                  <c:v>dhry</c:v>
                </c:pt>
                <c:pt idx="15">
                  <c:v>vadd</c:v>
                </c:pt>
                <c:pt idx="16">
                  <c:v>transpose_GMTI</c:v>
                </c:pt>
                <c:pt idx="17">
                  <c:v>doppler_GMTI</c:v>
                </c:pt>
                <c:pt idx="18">
                  <c:v>fft2_GMTI</c:v>
                </c:pt>
                <c:pt idx="19">
                  <c:v>fft4_GMTI</c:v>
                </c:pt>
              </c:strCache>
            </c:strRef>
          </c:cat>
          <c:val>
            <c:numRef>
              <c:f>cycles!$F$2:$F$21</c:f>
              <c:numCache>
                <c:formatCode>General</c:formatCode>
                <c:ptCount val="20"/>
                <c:pt idx="0">
                  <c:v>0.05</c:v>
                </c:pt>
                <c:pt idx="1">
                  <c:v>0.09</c:v>
                </c:pt>
                <c:pt idx="2">
                  <c:v>0.31</c:v>
                </c:pt>
                <c:pt idx="3">
                  <c:v>3.300088599</c:v>
                </c:pt>
                <c:pt idx="4">
                  <c:v>4.07</c:v>
                </c:pt>
                <c:pt idx="5">
                  <c:v>4.856569882</c:v>
                </c:pt>
                <c:pt idx="6">
                  <c:v>5.777663747</c:v>
                </c:pt>
                <c:pt idx="7">
                  <c:v>10.96</c:v>
                </c:pt>
                <c:pt idx="8">
                  <c:v>15.0968305</c:v>
                </c:pt>
                <c:pt idx="9">
                  <c:v>19.90515263</c:v>
                </c:pt>
                <c:pt idx="10">
                  <c:v>23.43</c:v>
                </c:pt>
                <c:pt idx="11">
                  <c:v>33.79</c:v>
                </c:pt>
                <c:pt idx="12">
                  <c:v>36.66</c:v>
                </c:pt>
                <c:pt idx="13">
                  <c:v>37.47</c:v>
                </c:pt>
                <c:pt idx="14">
                  <c:v>37.87</c:v>
                </c:pt>
                <c:pt idx="15">
                  <c:v>37.93</c:v>
                </c:pt>
                <c:pt idx="16">
                  <c:v>38.10700000000001</c:v>
                </c:pt>
                <c:pt idx="17">
                  <c:v>38.87</c:v>
                </c:pt>
                <c:pt idx="18">
                  <c:v>40.01</c:v>
                </c:pt>
                <c:pt idx="19">
                  <c:v>41.01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094362200"/>
        <c:axId val="2094365320"/>
      </c:barChart>
      <c:catAx>
        <c:axId val="2094362200"/>
        <c:scaling>
          <c:orientation val="minMax"/>
        </c:scaling>
        <c:delete val="0"/>
        <c:axPos val="b"/>
        <c:majorTickMark val="out"/>
        <c:minorTickMark val="none"/>
        <c:tickLblPos val="nextTo"/>
        <c:crossAx val="2094365320"/>
        <c:crosses val="autoZero"/>
        <c:auto val="1"/>
        <c:lblAlgn val="ctr"/>
        <c:lblOffset val="100"/>
        <c:noMultiLvlLbl val="0"/>
      </c:catAx>
      <c:valAx>
        <c:axId val="209436532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209436220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58" tIns="46579" rIns="93158" bIns="465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58" tIns="46579" rIns="93158" bIns="46579" rtlCol="0"/>
          <a:lstStyle>
            <a:lvl1pPr algn="r">
              <a:defRPr sz="1200"/>
            </a:lvl1pPr>
          </a:lstStyle>
          <a:p>
            <a:fld id="{ABD91BA9-6B23-41FF-9EEB-565E2F281ACA}" type="datetimeFigureOut">
              <a:rPr lang="en-US" smtClean="0"/>
              <a:pPr/>
              <a:t>10/8/12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97100" y="698500"/>
            <a:ext cx="2616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8" tIns="46579" rIns="93158" bIns="4657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58" tIns="46579" rIns="93158" bIns="4657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58" tIns="46579" rIns="93158" bIns="465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58" tIns="46579" rIns="93158" bIns="46579" rtlCol="0" anchor="b"/>
          <a:lstStyle>
            <a:lvl1pPr algn="r">
              <a:defRPr sz="1200"/>
            </a:lvl1pPr>
          </a:lstStyle>
          <a:p>
            <a:fld id="{456C4A7C-A777-4171-A684-AB7B6CB7F0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340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657600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1pPr>
    <a:lvl2pPr marL="1828800" algn="l" defTabSz="3657600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2pPr>
    <a:lvl3pPr marL="3657600" algn="l" defTabSz="3657600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3pPr>
    <a:lvl4pPr marL="5486400" algn="l" defTabSz="3657600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4pPr>
    <a:lvl5pPr marL="7315200" algn="l" defTabSz="3657600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5pPr>
    <a:lvl6pPr marL="9144000" algn="l" defTabSz="3657600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6pPr>
    <a:lvl7pPr marL="10972800" algn="l" defTabSz="3657600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7pPr>
    <a:lvl8pPr marL="12801600" algn="l" defTabSz="3657600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8pPr>
    <a:lvl9pPr marL="14630400" algn="l" defTabSz="3657600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6C4A7C-A777-4171-A684-AB7B6CB7F05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11362270"/>
            <a:ext cx="23317200" cy="78401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20726400"/>
            <a:ext cx="19202400" cy="9347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86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315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44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80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63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85891-2255-42D4-8621-4AA015852040}" type="datetimeFigureOut">
              <a:rPr lang="en-US" smtClean="0"/>
              <a:pPr/>
              <a:t>10/8/12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84930-B2E8-4250-9A70-0CC4B967AF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85891-2255-42D4-8621-4AA015852040}" type="datetimeFigureOut">
              <a:rPr lang="en-US" smtClean="0"/>
              <a:pPr/>
              <a:t>10/8/12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84930-B2E8-4250-9A70-0CC4B967AF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0" y="7814739"/>
            <a:ext cx="18516600" cy="1664377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0" y="7814739"/>
            <a:ext cx="55092600" cy="1664377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85891-2255-42D4-8621-4AA015852040}" type="datetimeFigureOut">
              <a:rPr lang="en-US" smtClean="0"/>
              <a:pPr/>
              <a:t>10/8/12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84930-B2E8-4250-9A70-0CC4B967AF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85891-2255-42D4-8621-4AA015852040}" type="datetimeFigureOut">
              <a:rPr lang="en-US" smtClean="0"/>
              <a:pPr/>
              <a:t>10/8/12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84930-B2E8-4250-9A70-0CC4B967AF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6939" y="23503469"/>
            <a:ext cx="23317200" cy="7264400"/>
          </a:xfrm>
        </p:spPr>
        <p:txBody>
          <a:bodyPr anchor="t"/>
          <a:lstStyle>
            <a:lvl1pPr algn="l">
              <a:defRPr sz="16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6939" y="15502472"/>
            <a:ext cx="23317200" cy="8000997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880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5760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8640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31520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4400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7280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80160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63040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85891-2255-42D4-8621-4AA015852040}" type="datetimeFigureOut">
              <a:rPr lang="en-US" smtClean="0"/>
              <a:pPr/>
              <a:t>10/8/12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84930-B2E8-4250-9A70-0CC4B967AF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0" y="45516800"/>
            <a:ext cx="36804600" cy="128735669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76600" y="45516800"/>
            <a:ext cx="36804600" cy="128735669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85891-2255-42D4-8621-4AA015852040}" type="datetimeFigureOut">
              <a:rPr lang="en-US" smtClean="0"/>
              <a:pPr/>
              <a:t>10/8/12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84930-B2E8-4250-9A70-0CC4B967AF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464736"/>
            <a:ext cx="24688800" cy="6096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8187269"/>
            <a:ext cx="12120564" cy="3412064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8800" indent="0">
              <a:buNone/>
              <a:defRPr sz="8000" b="1"/>
            </a:lvl2pPr>
            <a:lvl3pPr marL="3657600" indent="0">
              <a:buNone/>
              <a:defRPr sz="7200" b="1"/>
            </a:lvl3pPr>
            <a:lvl4pPr marL="5486400" indent="0">
              <a:buNone/>
              <a:defRPr sz="6400" b="1"/>
            </a:lvl4pPr>
            <a:lvl5pPr marL="7315200" indent="0">
              <a:buNone/>
              <a:defRPr sz="6400" b="1"/>
            </a:lvl5pPr>
            <a:lvl6pPr marL="9144000" indent="0">
              <a:buNone/>
              <a:defRPr sz="6400" b="1"/>
            </a:lvl6pPr>
            <a:lvl7pPr marL="10972800" indent="0">
              <a:buNone/>
              <a:defRPr sz="6400" b="1"/>
            </a:lvl7pPr>
            <a:lvl8pPr marL="12801600" indent="0">
              <a:buNone/>
              <a:defRPr sz="6400" b="1"/>
            </a:lvl8pPr>
            <a:lvl9pPr marL="14630400" indent="0">
              <a:buNone/>
              <a:defRPr sz="6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11599333"/>
            <a:ext cx="12120564" cy="21073536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935077" y="8187269"/>
            <a:ext cx="12125325" cy="3412064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8800" indent="0">
              <a:buNone/>
              <a:defRPr sz="8000" b="1"/>
            </a:lvl2pPr>
            <a:lvl3pPr marL="3657600" indent="0">
              <a:buNone/>
              <a:defRPr sz="7200" b="1"/>
            </a:lvl3pPr>
            <a:lvl4pPr marL="5486400" indent="0">
              <a:buNone/>
              <a:defRPr sz="6400" b="1"/>
            </a:lvl4pPr>
            <a:lvl5pPr marL="7315200" indent="0">
              <a:buNone/>
              <a:defRPr sz="6400" b="1"/>
            </a:lvl5pPr>
            <a:lvl6pPr marL="9144000" indent="0">
              <a:buNone/>
              <a:defRPr sz="6400" b="1"/>
            </a:lvl6pPr>
            <a:lvl7pPr marL="10972800" indent="0">
              <a:buNone/>
              <a:defRPr sz="6400" b="1"/>
            </a:lvl7pPr>
            <a:lvl8pPr marL="12801600" indent="0">
              <a:buNone/>
              <a:defRPr sz="6400" b="1"/>
            </a:lvl8pPr>
            <a:lvl9pPr marL="14630400" indent="0">
              <a:buNone/>
              <a:defRPr sz="6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935077" y="11599333"/>
            <a:ext cx="12125325" cy="21073536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85891-2255-42D4-8621-4AA015852040}" type="datetimeFigureOut">
              <a:rPr lang="en-US" smtClean="0"/>
              <a:pPr/>
              <a:t>10/8/12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84930-B2E8-4250-9A70-0CC4B967AF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85891-2255-42D4-8621-4AA015852040}" type="datetimeFigureOut">
              <a:rPr lang="en-US" smtClean="0"/>
              <a:pPr/>
              <a:t>10/8/12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84930-B2E8-4250-9A70-0CC4B967AF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85891-2255-42D4-8621-4AA015852040}" type="datetimeFigureOut">
              <a:rPr lang="en-US" smtClean="0"/>
              <a:pPr/>
              <a:t>10/8/12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84930-B2E8-4250-9A70-0CC4B967AF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2" y="1456267"/>
            <a:ext cx="9024939" cy="6197600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25150" y="1456269"/>
            <a:ext cx="15335250" cy="31216603"/>
          </a:xfrm>
        </p:spPr>
        <p:txBody>
          <a:bodyPr/>
          <a:lstStyle>
            <a:lvl1pPr>
              <a:defRPr sz="128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1602" y="7653869"/>
            <a:ext cx="9024939" cy="25019003"/>
          </a:xfrm>
        </p:spPr>
        <p:txBody>
          <a:bodyPr/>
          <a:lstStyle>
            <a:lvl1pPr marL="0" indent="0">
              <a:buNone/>
              <a:defRPr sz="5600"/>
            </a:lvl1pPr>
            <a:lvl2pPr marL="1828800" indent="0">
              <a:buNone/>
              <a:defRPr sz="4800"/>
            </a:lvl2pPr>
            <a:lvl3pPr marL="3657600" indent="0">
              <a:buNone/>
              <a:defRPr sz="4000"/>
            </a:lvl3pPr>
            <a:lvl4pPr marL="5486400" indent="0">
              <a:buNone/>
              <a:defRPr sz="3600"/>
            </a:lvl4pPr>
            <a:lvl5pPr marL="7315200" indent="0">
              <a:buNone/>
              <a:defRPr sz="3600"/>
            </a:lvl5pPr>
            <a:lvl6pPr marL="9144000" indent="0">
              <a:buNone/>
              <a:defRPr sz="3600"/>
            </a:lvl6pPr>
            <a:lvl7pPr marL="10972800" indent="0">
              <a:buNone/>
              <a:defRPr sz="3600"/>
            </a:lvl7pPr>
            <a:lvl8pPr marL="12801600" indent="0">
              <a:buNone/>
              <a:defRPr sz="3600"/>
            </a:lvl8pPr>
            <a:lvl9pPr marL="14630400" indent="0">
              <a:buNone/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85891-2255-42D4-8621-4AA015852040}" type="datetimeFigureOut">
              <a:rPr lang="en-US" smtClean="0"/>
              <a:pPr/>
              <a:t>10/8/12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84930-B2E8-4250-9A70-0CC4B967AF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6864" y="25603200"/>
            <a:ext cx="16459200" cy="3022603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76864" y="3268133"/>
            <a:ext cx="16459200" cy="21945600"/>
          </a:xfrm>
        </p:spPr>
        <p:txBody>
          <a:bodyPr/>
          <a:lstStyle>
            <a:lvl1pPr marL="0" indent="0">
              <a:buNone/>
              <a:defRPr sz="12800"/>
            </a:lvl1pPr>
            <a:lvl2pPr marL="1828800" indent="0">
              <a:buNone/>
              <a:defRPr sz="11200"/>
            </a:lvl2pPr>
            <a:lvl3pPr marL="3657600" indent="0">
              <a:buNone/>
              <a:defRPr sz="9600"/>
            </a:lvl3pPr>
            <a:lvl4pPr marL="5486400" indent="0">
              <a:buNone/>
              <a:defRPr sz="8000"/>
            </a:lvl4pPr>
            <a:lvl5pPr marL="7315200" indent="0">
              <a:buNone/>
              <a:defRPr sz="8000"/>
            </a:lvl5pPr>
            <a:lvl6pPr marL="9144000" indent="0">
              <a:buNone/>
              <a:defRPr sz="8000"/>
            </a:lvl6pPr>
            <a:lvl7pPr marL="10972800" indent="0">
              <a:buNone/>
              <a:defRPr sz="8000"/>
            </a:lvl7pPr>
            <a:lvl8pPr marL="12801600" indent="0">
              <a:buNone/>
              <a:defRPr sz="8000"/>
            </a:lvl8pPr>
            <a:lvl9pPr marL="14630400" indent="0">
              <a:buNone/>
              <a:defRPr sz="8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76864" y="28625803"/>
            <a:ext cx="16459200" cy="4292597"/>
          </a:xfrm>
        </p:spPr>
        <p:txBody>
          <a:bodyPr/>
          <a:lstStyle>
            <a:lvl1pPr marL="0" indent="0">
              <a:buNone/>
              <a:defRPr sz="5600"/>
            </a:lvl1pPr>
            <a:lvl2pPr marL="1828800" indent="0">
              <a:buNone/>
              <a:defRPr sz="4800"/>
            </a:lvl2pPr>
            <a:lvl3pPr marL="3657600" indent="0">
              <a:buNone/>
              <a:defRPr sz="4000"/>
            </a:lvl3pPr>
            <a:lvl4pPr marL="5486400" indent="0">
              <a:buNone/>
              <a:defRPr sz="3600"/>
            </a:lvl4pPr>
            <a:lvl5pPr marL="7315200" indent="0">
              <a:buNone/>
              <a:defRPr sz="3600"/>
            </a:lvl5pPr>
            <a:lvl6pPr marL="9144000" indent="0">
              <a:buNone/>
              <a:defRPr sz="3600"/>
            </a:lvl6pPr>
            <a:lvl7pPr marL="10972800" indent="0">
              <a:buNone/>
              <a:defRPr sz="3600"/>
            </a:lvl7pPr>
            <a:lvl8pPr marL="12801600" indent="0">
              <a:buNone/>
              <a:defRPr sz="3600"/>
            </a:lvl8pPr>
            <a:lvl9pPr marL="14630400" indent="0">
              <a:buNone/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85891-2255-42D4-8621-4AA015852040}" type="datetimeFigureOut">
              <a:rPr lang="en-US" smtClean="0"/>
              <a:pPr/>
              <a:t>10/8/12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84930-B2E8-4250-9A70-0CC4B967AF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1464736"/>
            <a:ext cx="24688800" cy="6096000"/>
          </a:xfrm>
          <a:prstGeom prst="rect">
            <a:avLst/>
          </a:prstGeom>
        </p:spPr>
        <p:txBody>
          <a:bodyPr vert="horz" lIns="365760" tIns="182880" rIns="365760" bIns="18288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8534403"/>
            <a:ext cx="24688800" cy="24138469"/>
          </a:xfrm>
          <a:prstGeom prst="rect">
            <a:avLst/>
          </a:prstGeom>
        </p:spPr>
        <p:txBody>
          <a:bodyPr vert="horz" lIns="365760" tIns="182880" rIns="365760" bIns="18288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71600" y="33900536"/>
            <a:ext cx="6400800" cy="1947333"/>
          </a:xfrm>
          <a:prstGeom prst="rect">
            <a:avLst/>
          </a:prstGeom>
        </p:spPr>
        <p:txBody>
          <a:bodyPr vert="horz" lIns="365760" tIns="182880" rIns="365760" bIns="1828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D85891-2255-42D4-8621-4AA015852040}" type="datetimeFigureOut">
              <a:rPr lang="en-US" smtClean="0"/>
              <a:pPr/>
              <a:t>10/8/12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372600" y="33900536"/>
            <a:ext cx="8686800" cy="1947333"/>
          </a:xfrm>
          <a:prstGeom prst="rect">
            <a:avLst/>
          </a:prstGeom>
        </p:spPr>
        <p:txBody>
          <a:bodyPr vert="horz" lIns="365760" tIns="182880" rIns="365760" bIns="1828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659600" y="33900536"/>
            <a:ext cx="6400800" cy="1947333"/>
          </a:xfrm>
          <a:prstGeom prst="rect">
            <a:avLst/>
          </a:prstGeom>
        </p:spPr>
        <p:txBody>
          <a:bodyPr vert="horz" lIns="365760" tIns="182880" rIns="365760" bIns="1828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A84930-B2E8-4250-9A70-0CC4B967AFD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57600" rtl="0" eaLnBrk="1" latinLnBrk="0" hangingPunct="1">
        <a:spcBef>
          <a:spcPct val="0"/>
        </a:spcBef>
        <a:buNone/>
        <a:defRPr sz="17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71600" indent="-1371600" algn="l" defTabSz="3657600" rtl="0" eaLnBrk="1" latinLnBrk="0" hangingPunct="1">
        <a:spcBef>
          <a:spcPct val="20000"/>
        </a:spcBef>
        <a:buFont typeface="Arial" pitchFamily="34" charset="0"/>
        <a:buChar char="•"/>
        <a:defRPr sz="12800" kern="1200">
          <a:solidFill>
            <a:schemeClr val="tx1"/>
          </a:solidFill>
          <a:latin typeface="+mn-lt"/>
          <a:ea typeface="+mn-ea"/>
          <a:cs typeface="+mn-cs"/>
        </a:defRPr>
      </a:lvl1pPr>
      <a:lvl2pPr marL="2971800" indent="-1143000" algn="l" defTabSz="3657600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0" indent="-914400" algn="l" defTabSz="36576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800" indent="-914400" algn="l" defTabSz="3657600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0" indent="-914400" algn="l" defTabSz="3657600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58400" indent="-914400" algn="l" defTabSz="3657600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87200" indent="-914400" algn="l" defTabSz="3657600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716000" indent="-914400" algn="l" defTabSz="3657600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544800" indent="-914400" algn="l" defTabSz="3657600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88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4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3152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728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8016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6304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hyperlink" Target="http://opencores.org/or1k" TargetMode="External"/><Relationship Id="rId5" Type="http://schemas.openxmlformats.org/officeDocument/2006/relationships/hyperlink" Target="http://openrisc.net/toolchain-build.html" TargetMode="External"/><Relationship Id="rId6" Type="http://schemas.openxmlformats.org/officeDocument/2006/relationships/hyperlink" Target="http://chokladfabriken.org/projects/orpsoc-atlys" TargetMode="External"/><Relationship Id="rId7" Type="http://schemas.openxmlformats.org/officeDocument/2006/relationships/chart" Target="../charts/chart1.xml"/><Relationship Id="rId8" Type="http://schemas.openxmlformats.org/officeDocument/2006/relationships/chart" Target="../charts/chart2.xml"/><Relationship Id="rId9" Type="http://schemas.openxmlformats.org/officeDocument/2006/relationships/image" Target="../media/image2.png"/><Relationship Id="rId10" Type="http://schemas.openxmlformats.org/officeDocument/2006/relationships/image" Target="../media/image3.emf"/><Relationship Id="rId11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0" y="228600"/>
            <a:ext cx="23545800" cy="2154436"/>
          </a:xfrm>
          <a:prstGeom prst="rect">
            <a:avLst/>
          </a:prstGeom>
          <a:noFill/>
          <a:effectLst/>
        </p:spPr>
        <p:txBody>
          <a:bodyPr wrap="square" lIns="457200" tIns="457200" rIns="457200" bIns="91440" rtlCol="0" anchor="ctr" anchorCtr="0">
            <a:spAutoFit/>
          </a:bodyPr>
          <a:lstStyle/>
          <a:p>
            <a:pPr algn="ctr"/>
            <a:r>
              <a:rPr lang="en-US" sz="6600" b="1" dirty="0" smtClean="0">
                <a:solidFill>
                  <a:srgbClr val="CC1543"/>
                </a:solidFill>
              </a:rPr>
              <a:t>WOOF : The World’s First </a:t>
            </a:r>
            <a:r>
              <a:rPr lang="en-US" sz="6600" b="1" dirty="0" err="1">
                <a:solidFill>
                  <a:srgbClr val="CC1543"/>
                </a:solidFill>
              </a:rPr>
              <a:t>O</a:t>
            </a:r>
            <a:r>
              <a:rPr lang="en-US" sz="6600" b="1" dirty="0" err="1" smtClean="0">
                <a:solidFill>
                  <a:srgbClr val="CC1543"/>
                </a:solidFill>
              </a:rPr>
              <a:t>pensource</a:t>
            </a:r>
            <a:r>
              <a:rPr lang="en-US" sz="6600" b="1" dirty="0" smtClean="0">
                <a:solidFill>
                  <a:srgbClr val="CC1543"/>
                </a:solidFill>
              </a:rPr>
              <a:t> Out-of-order Processor</a:t>
            </a:r>
          </a:p>
          <a:p>
            <a:pPr algn="ctr"/>
            <a:r>
              <a:rPr lang="en-US" sz="3600" dirty="0" smtClean="0"/>
              <a:t>Raghu Balasubramanian, </a:t>
            </a:r>
            <a:r>
              <a:rPr lang="en-US" sz="3600" dirty="0" err="1" smtClean="0"/>
              <a:t>Jaikrishnan</a:t>
            </a:r>
            <a:r>
              <a:rPr lang="en-US" sz="3600" dirty="0" smtClean="0"/>
              <a:t> </a:t>
            </a:r>
            <a:r>
              <a:rPr lang="en-US" sz="3600" dirty="0" err="1" smtClean="0"/>
              <a:t>Menon</a:t>
            </a:r>
            <a:r>
              <a:rPr lang="en-US" sz="3600" dirty="0" smtClean="0"/>
              <a:t>, </a:t>
            </a:r>
            <a:r>
              <a:rPr lang="en-US" sz="3600" dirty="0" err="1" smtClean="0"/>
              <a:t>Karu</a:t>
            </a:r>
            <a:r>
              <a:rPr lang="en-US" sz="3600" dirty="0" smtClean="0"/>
              <a:t> </a:t>
            </a:r>
            <a:r>
              <a:rPr lang="en-US" sz="3600" dirty="0" err="1" smtClean="0"/>
              <a:t>Sankaralingam</a:t>
            </a:r>
            <a:endParaRPr lang="en-US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685800" y="11887200"/>
            <a:ext cx="8458200" cy="11726284"/>
          </a:xfrm>
          <a:prstGeom prst="rect">
            <a:avLst/>
          </a:prstGeom>
          <a:noFill/>
          <a:effectLst/>
        </p:spPr>
        <p:txBody>
          <a:bodyPr wrap="square" lIns="228600" tIns="228600" rIns="228600" bIns="228600" rtlCol="0">
            <a:spAutoFit/>
          </a:bodyPr>
          <a:lstStyle/>
          <a:p>
            <a:pPr algn="ctr"/>
            <a:r>
              <a:rPr lang="en-US" sz="6000" dirty="0" smtClean="0"/>
              <a:t>Why build a processor?</a:t>
            </a:r>
          </a:p>
          <a:p>
            <a:endParaRPr lang="en-US" sz="2800" dirty="0"/>
          </a:p>
          <a:p>
            <a:r>
              <a:rPr lang="en-US" sz="2800" dirty="0" smtClean="0"/>
              <a:t>A Research </a:t>
            </a:r>
            <a:r>
              <a:rPr lang="en-US" sz="2800" dirty="0"/>
              <a:t>tool </a:t>
            </a:r>
          </a:p>
          <a:p>
            <a:pPr marL="457200" indent="-457200">
              <a:buFont typeface="Arial"/>
              <a:buChar char="•"/>
            </a:pPr>
            <a:r>
              <a:rPr lang="en-US" sz="2800" b="1" dirty="0"/>
              <a:t>F</a:t>
            </a:r>
            <a:r>
              <a:rPr lang="en-US" sz="2800" b="1" dirty="0" smtClean="0"/>
              <a:t>ast </a:t>
            </a:r>
            <a:r>
              <a:rPr lang="en-US" sz="2800" b="1" dirty="0"/>
              <a:t>and </a:t>
            </a:r>
            <a:r>
              <a:rPr lang="en-US" sz="2800" b="1" dirty="0" smtClean="0"/>
              <a:t>more accurate</a:t>
            </a:r>
            <a:r>
              <a:rPr lang="en-US" sz="2800" dirty="0" smtClean="0"/>
              <a:t> </a:t>
            </a:r>
            <a:r>
              <a:rPr lang="en-US" sz="2800" dirty="0"/>
              <a:t>measurements. </a:t>
            </a:r>
            <a:endParaRPr lang="en-US" sz="2800" dirty="0" smtClean="0"/>
          </a:p>
          <a:p>
            <a:pPr marL="457200" indent="-457200">
              <a:buFont typeface="Arial"/>
              <a:buChar char="•"/>
            </a:pPr>
            <a:r>
              <a:rPr lang="en-US" sz="2800" dirty="0" smtClean="0"/>
              <a:t>Building a new </a:t>
            </a:r>
            <a:r>
              <a:rPr lang="en-US" sz="2800" dirty="0"/>
              <a:t>branch </a:t>
            </a:r>
            <a:r>
              <a:rPr lang="en-US" sz="2800" dirty="0" smtClean="0"/>
              <a:t>predictor ? in </a:t>
            </a:r>
            <a:r>
              <a:rPr lang="en-US" sz="2800" dirty="0"/>
              <a:t>addition to </a:t>
            </a:r>
            <a:r>
              <a:rPr lang="en-US" sz="2800" dirty="0" smtClean="0"/>
              <a:t>miss-prediction </a:t>
            </a:r>
            <a:r>
              <a:rPr lang="en-US" sz="2800" dirty="0"/>
              <a:t>rates</a:t>
            </a:r>
            <a:r>
              <a:rPr lang="en-US" sz="2800" dirty="0" smtClean="0"/>
              <a:t>, get </a:t>
            </a:r>
            <a:r>
              <a:rPr lang="en-US" sz="2800" dirty="0"/>
              <a:t>the </a:t>
            </a:r>
            <a:r>
              <a:rPr lang="en-US" sz="2800" b="1" dirty="0"/>
              <a:t>area, power and timing </a:t>
            </a:r>
            <a:r>
              <a:rPr lang="en-US" sz="2800" b="1" dirty="0" smtClean="0"/>
              <a:t>hit</a:t>
            </a:r>
            <a:r>
              <a:rPr lang="en-US" sz="2800" dirty="0" smtClean="0"/>
              <a:t>.</a:t>
            </a:r>
          </a:p>
          <a:p>
            <a:pPr marL="457200" indent="-457200">
              <a:buFont typeface="Arial"/>
              <a:buChar char="•"/>
            </a:pPr>
            <a:r>
              <a:rPr lang="en-US" sz="2800" dirty="0" smtClean="0"/>
              <a:t>Technology constrains of</a:t>
            </a:r>
            <a:r>
              <a:rPr lang="en-US" sz="2800" b="1" dirty="0" smtClean="0"/>
              <a:t> unreliable hardware and energy efficiency</a:t>
            </a:r>
            <a:r>
              <a:rPr lang="en-US" sz="2800" dirty="0" smtClean="0"/>
              <a:t> becoming more significant today!</a:t>
            </a:r>
            <a:endParaRPr lang="en-US" sz="2800" dirty="0"/>
          </a:p>
          <a:p>
            <a:endParaRPr lang="en-US" sz="2800" dirty="0" smtClean="0"/>
          </a:p>
          <a:p>
            <a:r>
              <a:rPr lang="en-US" sz="2800" dirty="0" smtClean="0"/>
              <a:t>A Teaching tool</a:t>
            </a:r>
          </a:p>
          <a:p>
            <a:pPr marL="457200" indent="-457200">
              <a:buFont typeface="Arial"/>
              <a:buChar char="•"/>
            </a:pPr>
            <a:r>
              <a:rPr lang="en-US" sz="2800" dirty="0" smtClean="0"/>
              <a:t>Create real hardware</a:t>
            </a:r>
            <a:endParaRPr lang="en-US" sz="2800" dirty="0"/>
          </a:p>
          <a:p>
            <a:pPr marL="457200" indent="-457200">
              <a:buFont typeface="Arial"/>
              <a:buChar char="•"/>
            </a:pPr>
            <a:r>
              <a:rPr lang="en-US" sz="2800" dirty="0" smtClean="0"/>
              <a:t>We </a:t>
            </a:r>
            <a:r>
              <a:rPr lang="en-US" sz="2800" dirty="0"/>
              <a:t>used a version of this processor in CS 758. Student teams had 2 weeks to improve processor performance. Student teams designed branch predictors, played with the caching schemes etc., </a:t>
            </a:r>
            <a:r>
              <a:rPr lang="en-US" sz="2800" dirty="0" smtClean="0"/>
              <a:t> </a:t>
            </a:r>
          </a:p>
          <a:p>
            <a:r>
              <a:rPr lang="en-US" sz="2800" dirty="0" smtClean="0"/>
              <a:t>It’s cool</a:t>
            </a:r>
          </a:p>
          <a:p>
            <a:pPr marL="457200" indent="-457200">
              <a:buFont typeface="Arial"/>
              <a:buChar char="•"/>
            </a:pPr>
            <a:r>
              <a:rPr lang="en-US" sz="2800" dirty="0" smtClean="0"/>
              <a:t>We </a:t>
            </a:r>
            <a:r>
              <a:rPr lang="en-US" sz="2800" dirty="0"/>
              <a:t>will have the worlds first </a:t>
            </a:r>
            <a:r>
              <a:rPr lang="en-US" sz="2800" b="1" dirty="0"/>
              <a:t>free and o</a:t>
            </a:r>
            <a:r>
              <a:rPr lang="en-US" sz="2800" b="1" dirty="0" smtClean="0"/>
              <a:t>pen-source </a:t>
            </a:r>
            <a:r>
              <a:rPr lang="en-US" sz="2800" dirty="0"/>
              <a:t>out of order superscalar </a:t>
            </a:r>
            <a:r>
              <a:rPr lang="en-US" sz="2800" dirty="0" smtClean="0"/>
              <a:t>processor</a:t>
            </a:r>
            <a:r>
              <a:rPr lang="en-US" sz="2800" dirty="0"/>
              <a:t> </a:t>
            </a:r>
            <a:r>
              <a:rPr lang="en-US" sz="2800" dirty="0" smtClean="0"/>
              <a:t>capable of running Linux standalone. 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</p:txBody>
      </p:sp>
      <p:pic>
        <p:nvPicPr>
          <p:cNvPr id="16" name="Picture 4" descr="I:\Documents\UW\research\sosp09\poster\UW_logo_4color_pc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88" y="0"/>
            <a:ext cx="2971625" cy="2909884"/>
          </a:xfrm>
          <a:prstGeom prst="rect">
            <a:avLst/>
          </a:prstGeom>
          <a:noFill/>
          <a:effectLst/>
        </p:spPr>
      </p:pic>
      <p:sp>
        <p:nvSpPr>
          <p:cNvPr id="18" name="TextBox 17"/>
          <p:cNvSpPr txBox="1"/>
          <p:nvPr/>
        </p:nvSpPr>
        <p:spPr>
          <a:xfrm>
            <a:off x="12573000" y="11887200"/>
            <a:ext cx="11430000" cy="1384995"/>
          </a:xfrm>
          <a:prstGeom prst="rect">
            <a:avLst/>
          </a:prstGeom>
          <a:noFill/>
          <a:effectLst/>
        </p:spPr>
        <p:txBody>
          <a:bodyPr wrap="square" lIns="228600" tIns="228600" rIns="228600" bIns="228600" rtlCol="0">
            <a:spAutoFit/>
          </a:bodyPr>
          <a:lstStyle/>
          <a:p>
            <a:pPr algn="ctr"/>
            <a:r>
              <a:rPr lang="en-US" sz="6000" dirty="0" smtClean="0"/>
              <a:t>Our Out of Order Implementation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85800" y="32461200"/>
            <a:ext cx="8686800" cy="3323987"/>
          </a:xfrm>
          <a:prstGeom prst="rect">
            <a:avLst/>
          </a:prstGeom>
          <a:noFill/>
          <a:effectLst/>
        </p:spPr>
        <p:txBody>
          <a:bodyPr wrap="square" lIns="228600" tIns="228600" rIns="228600" bIns="228600" rtlCol="0">
            <a:spAutoFit/>
          </a:bodyPr>
          <a:lstStyle/>
          <a:p>
            <a:pPr algn="ctr"/>
            <a:r>
              <a:rPr lang="en-US" sz="2400" dirty="0" smtClean="0"/>
              <a:t>Links and References</a:t>
            </a:r>
          </a:p>
          <a:p>
            <a:r>
              <a:rPr lang="en-US" sz="1800" dirty="0" smtClean="0"/>
              <a:t>[1] </a:t>
            </a:r>
            <a:r>
              <a:rPr lang="en-US" sz="1800" dirty="0" err="1" smtClean="0"/>
              <a:t>OpenRISC</a:t>
            </a:r>
            <a:r>
              <a:rPr lang="en-US" sz="1800" dirty="0"/>
              <a:t> </a:t>
            </a:r>
            <a:r>
              <a:rPr lang="en-US" sz="1800" dirty="0" smtClean="0"/>
              <a:t>official website </a:t>
            </a:r>
            <a:r>
              <a:rPr lang="en-US" sz="1800" dirty="0" smtClean="0">
                <a:hlinkClick r:id="rId4"/>
              </a:rPr>
              <a:t>http://opencores.org/or1k</a:t>
            </a:r>
            <a:endParaRPr lang="en-US" sz="1800" dirty="0" smtClean="0"/>
          </a:p>
          <a:p>
            <a:r>
              <a:rPr lang="en-US" sz="1800" dirty="0"/>
              <a:t>[2</a:t>
            </a:r>
            <a:r>
              <a:rPr lang="en-US" sz="1800" dirty="0" smtClean="0"/>
              <a:t>]</a:t>
            </a:r>
            <a:r>
              <a:rPr lang="en-US" sz="1800" dirty="0"/>
              <a:t> GNU </a:t>
            </a:r>
            <a:r>
              <a:rPr lang="en-US" sz="1800" dirty="0" err="1"/>
              <a:t>toolchain</a:t>
            </a:r>
            <a:r>
              <a:rPr lang="en-US" sz="1800" dirty="0"/>
              <a:t> </a:t>
            </a:r>
            <a:r>
              <a:rPr lang="en-US" sz="1800" dirty="0">
                <a:hlinkClick r:id="rId5"/>
              </a:rPr>
              <a:t>http://openrisc.net/toolchain-build.html</a:t>
            </a:r>
            <a:endParaRPr lang="en-US" sz="1800" dirty="0"/>
          </a:p>
          <a:p>
            <a:r>
              <a:rPr lang="en-US" sz="1800" dirty="0" smtClean="0"/>
              <a:t>[3]  Xilinx FPGA port </a:t>
            </a:r>
            <a:r>
              <a:rPr lang="en-US" sz="1800" dirty="0">
                <a:hlinkClick r:id="rId6"/>
              </a:rPr>
              <a:t>http://chokladfabriken.org/projects/orpsoc-</a:t>
            </a:r>
            <a:r>
              <a:rPr lang="en-US" sz="1800" dirty="0" smtClean="0">
                <a:hlinkClick r:id="rId6"/>
              </a:rPr>
              <a:t>atlys</a:t>
            </a:r>
            <a:endParaRPr lang="en-US" sz="1800" dirty="0" smtClean="0"/>
          </a:p>
          <a:p>
            <a:r>
              <a:rPr lang="en-US" sz="1800" dirty="0" smtClean="0"/>
              <a:t>[4] Julius Baxter, “</a:t>
            </a:r>
            <a:r>
              <a:rPr lang="en-US" sz="1800" i="1" dirty="0"/>
              <a:t>Open Source Hardware Development and the </a:t>
            </a:r>
            <a:r>
              <a:rPr lang="en-US" sz="1800" i="1" dirty="0" err="1"/>
              <a:t>OpenRISC</a:t>
            </a:r>
            <a:r>
              <a:rPr lang="en-US" sz="1800" i="1" dirty="0"/>
              <a:t> </a:t>
            </a:r>
            <a:r>
              <a:rPr lang="en-US" sz="1800" i="1" dirty="0" smtClean="0"/>
              <a:t>Project</a:t>
            </a:r>
            <a:r>
              <a:rPr lang="en-US" sz="1800" dirty="0" smtClean="0"/>
              <a:t>” Master’s </a:t>
            </a:r>
            <a:r>
              <a:rPr lang="en-US" sz="1800" dirty="0"/>
              <a:t>Thesis at IMIT</a:t>
            </a:r>
            <a:endParaRPr lang="en-US" sz="1800" dirty="0" smtClean="0"/>
          </a:p>
          <a:p>
            <a:r>
              <a:rPr lang="en-US" sz="1800" dirty="0" smtClean="0"/>
              <a:t>[5] </a:t>
            </a:r>
            <a:r>
              <a:rPr lang="en-US" sz="1800" dirty="0"/>
              <a:t>M. de </a:t>
            </a:r>
            <a:r>
              <a:rPr lang="en-US" sz="1800" dirty="0" err="1"/>
              <a:t>Kruijf</a:t>
            </a:r>
            <a:r>
              <a:rPr lang="en-US" sz="1800" dirty="0"/>
              <a:t>, and K. </a:t>
            </a:r>
            <a:r>
              <a:rPr lang="en-US" sz="1800" dirty="0" err="1" smtClean="0"/>
              <a:t>Sankaralingam</a:t>
            </a:r>
            <a:r>
              <a:rPr lang="en-US" sz="1800" dirty="0" smtClean="0"/>
              <a:t>, “</a:t>
            </a:r>
            <a:r>
              <a:rPr lang="en-US" sz="1800" i="1" dirty="0" smtClean="0"/>
              <a:t>Idempotent </a:t>
            </a:r>
            <a:r>
              <a:rPr lang="en-US" sz="1800" i="1" dirty="0"/>
              <a:t>Processor </a:t>
            </a:r>
            <a:r>
              <a:rPr lang="en-US" sz="1800" i="1" dirty="0" smtClean="0"/>
              <a:t>Architecture”</a:t>
            </a:r>
          </a:p>
          <a:p>
            <a:r>
              <a:rPr lang="en-US" sz="1800" dirty="0"/>
              <a:t>MICRO '11: International Symposium on Microarchitecture, 2011</a:t>
            </a:r>
            <a:r>
              <a:rPr lang="en-US" sz="1800" dirty="0" smtClean="0"/>
              <a:t>.</a:t>
            </a:r>
          </a:p>
          <a:p>
            <a:r>
              <a:rPr lang="en-US" sz="1800" dirty="0" smtClean="0"/>
              <a:t>[6</a:t>
            </a:r>
            <a:r>
              <a:rPr lang="en-US" sz="1800" dirty="0"/>
              <a:t>] S. Nomura, M. Sinclair, C. Ho, V. </a:t>
            </a:r>
            <a:r>
              <a:rPr lang="en-US" sz="1800" dirty="0" err="1"/>
              <a:t>Govindaraju</a:t>
            </a:r>
            <a:r>
              <a:rPr lang="en-US" sz="1800" dirty="0"/>
              <a:t>, M. de </a:t>
            </a:r>
            <a:r>
              <a:rPr lang="en-US" sz="1800" dirty="0" err="1"/>
              <a:t>Kruijf</a:t>
            </a:r>
            <a:r>
              <a:rPr lang="en-US" sz="1800" dirty="0"/>
              <a:t>, and K. </a:t>
            </a:r>
            <a:r>
              <a:rPr lang="en-US" sz="1800" dirty="0" err="1"/>
              <a:t>Sankaralingam</a:t>
            </a:r>
            <a:r>
              <a:rPr lang="en-US" sz="1800" dirty="0" smtClean="0"/>
              <a:t> ”</a:t>
            </a:r>
            <a:r>
              <a:rPr lang="en-US" sz="1800" i="1" dirty="0" smtClean="0"/>
              <a:t>Sampling </a:t>
            </a:r>
            <a:r>
              <a:rPr lang="en-US" sz="1800" i="1" dirty="0"/>
              <a:t>+ DMR: Practical and Low-overhead Permanent Fault Detection</a:t>
            </a:r>
            <a:r>
              <a:rPr lang="en-US" sz="1800" dirty="0" smtClean="0"/>
              <a:t>.” ISCA </a:t>
            </a:r>
            <a:r>
              <a:rPr lang="en-US" sz="1800" dirty="0"/>
              <a:t>'</a:t>
            </a:r>
            <a:r>
              <a:rPr lang="en-US" sz="1800" dirty="0" smtClean="0"/>
              <a:t>11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457200" y="11887200"/>
            <a:ext cx="8915400" cy="20345400"/>
          </a:xfrm>
          <a:prstGeom prst="roundRect">
            <a:avLst>
              <a:gd name="adj" fmla="val 7481"/>
            </a:avLst>
          </a:prstGeom>
          <a:noFill/>
          <a:ln w="76200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rtlCol="0" anchor="t" anchorCtr="0"/>
          <a:lstStyle/>
          <a:p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601200" y="11887200"/>
            <a:ext cx="17373600" cy="11201400"/>
          </a:xfrm>
          <a:prstGeom prst="roundRect">
            <a:avLst>
              <a:gd name="adj" fmla="val 7481"/>
            </a:avLst>
          </a:prstGeom>
          <a:noFill/>
          <a:ln w="76200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rtlCol="0" anchor="t" anchorCtr="0"/>
          <a:lstStyle/>
          <a:p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457200" y="2971800"/>
            <a:ext cx="17373600" cy="8686800"/>
          </a:xfrm>
          <a:prstGeom prst="roundRect">
            <a:avLst>
              <a:gd name="adj" fmla="val 7481"/>
            </a:avLst>
          </a:prstGeom>
          <a:solidFill>
            <a:schemeClr val="bg1">
              <a:lumMod val="95000"/>
            </a:schemeClr>
          </a:solidFill>
          <a:ln w="76200" cap="flat" cmpd="sng" algn="ctr">
            <a:solidFill>
              <a:schemeClr val="accent1">
                <a:shade val="95000"/>
                <a:satMod val="10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rtlCol="0" anchor="t" anchorCtr="0"/>
          <a:lstStyle/>
          <a:p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829800" y="18973800"/>
            <a:ext cx="8229600" cy="4955203"/>
          </a:xfrm>
          <a:prstGeom prst="rect">
            <a:avLst/>
          </a:prstGeom>
          <a:noFill/>
          <a:effectLst/>
        </p:spPr>
        <p:txBody>
          <a:bodyPr wrap="square" lIns="228600" tIns="228600" rIns="228600" bIns="228600" rtlCol="0">
            <a:spAutoFit/>
          </a:bodyPr>
          <a:lstStyle/>
          <a:p>
            <a:pPr algn="just"/>
            <a:r>
              <a:rPr lang="en-US" sz="2800" dirty="0" smtClean="0"/>
              <a:t>Dual issue out of order design</a:t>
            </a:r>
            <a:r>
              <a:rPr lang="en-US" sz="2800" dirty="0"/>
              <a:t> </a:t>
            </a:r>
            <a:r>
              <a:rPr lang="en-US" sz="2800" dirty="0" smtClean="0"/>
              <a:t>pin compatible with </a:t>
            </a:r>
            <a:r>
              <a:rPr lang="en-US" sz="2800" dirty="0" err="1" smtClean="0"/>
              <a:t>ORPSoC</a:t>
            </a:r>
            <a:endParaRPr lang="en-US" sz="2800" dirty="0" smtClean="0"/>
          </a:p>
          <a:p>
            <a:pPr algn="just"/>
            <a:r>
              <a:rPr lang="en-US" sz="2800" dirty="0" smtClean="0"/>
              <a:t>Configurable micro-architectural parameters include</a:t>
            </a:r>
          </a:p>
          <a:p>
            <a:pPr marL="457200" indent="-457200" algn="just">
              <a:buFont typeface="Arial"/>
              <a:buChar char="•"/>
            </a:pPr>
            <a:r>
              <a:rPr lang="en-US" sz="2800" dirty="0" smtClean="0"/>
              <a:t>Number </a:t>
            </a:r>
            <a:r>
              <a:rPr lang="en-US" sz="2800" dirty="0"/>
              <a:t>of physical registers</a:t>
            </a:r>
          </a:p>
          <a:p>
            <a:pPr marL="457200" indent="-457200" algn="just">
              <a:buFont typeface="Arial"/>
              <a:buChar char="•"/>
            </a:pPr>
            <a:r>
              <a:rPr lang="en-US" sz="2800" dirty="0" smtClean="0"/>
              <a:t>Number </a:t>
            </a:r>
            <a:r>
              <a:rPr lang="en-US" sz="2800" dirty="0"/>
              <a:t>of functional units</a:t>
            </a:r>
          </a:p>
          <a:p>
            <a:pPr marL="457200" indent="-457200" algn="just">
              <a:buFont typeface="Arial"/>
              <a:buChar char="•"/>
            </a:pPr>
            <a:r>
              <a:rPr lang="en-US" sz="2800" dirty="0"/>
              <a:t>Instruction queue depths</a:t>
            </a:r>
          </a:p>
          <a:p>
            <a:pPr marL="457200" indent="-457200" algn="just">
              <a:buFont typeface="Arial"/>
              <a:buChar char="•"/>
            </a:pPr>
            <a:r>
              <a:rPr lang="en-US" sz="2800" dirty="0"/>
              <a:t>Register write back ports</a:t>
            </a:r>
          </a:p>
          <a:p>
            <a:pPr marL="457200" indent="-457200" algn="just">
              <a:buFont typeface="Arial"/>
              <a:buChar char="•"/>
            </a:pPr>
            <a:r>
              <a:rPr lang="en-US" sz="2800" dirty="0" err="1"/>
              <a:t>Activelist</a:t>
            </a:r>
            <a:r>
              <a:rPr lang="en-US" sz="2800" dirty="0"/>
              <a:t> depth</a:t>
            </a:r>
          </a:p>
          <a:p>
            <a:endParaRPr lang="en-US" sz="2800" dirty="0"/>
          </a:p>
          <a:p>
            <a:pPr algn="just"/>
            <a:endParaRPr lang="en-US" sz="4000" dirty="0" smtClean="0"/>
          </a:p>
        </p:txBody>
      </p:sp>
      <p:sp>
        <p:nvSpPr>
          <p:cNvPr id="27" name="TextBox 26"/>
          <p:cNvSpPr txBox="1"/>
          <p:nvPr/>
        </p:nvSpPr>
        <p:spPr>
          <a:xfrm>
            <a:off x="9753600" y="23303805"/>
            <a:ext cx="16916400" cy="1384995"/>
          </a:xfrm>
          <a:prstGeom prst="rect">
            <a:avLst/>
          </a:prstGeom>
          <a:noFill/>
          <a:effectLst/>
        </p:spPr>
        <p:txBody>
          <a:bodyPr wrap="square" lIns="228600" tIns="228600" rIns="228600" bIns="228600" rtlCol="0">
            <a:spAutoFit/>
          </a:bodyPr>
          <a:lstStyle/>
          <a:p>
            <a:pPr algn="ctr"/>
            <a:r>
              <a:rPr lang="en-US" sz="6000" dirty="0" smtClean="0"/>
              <a:t>Initial Results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9601200" y="23317200"/>
            <a:ext cx="17373600" cy="12573000"/>
          </a:xfrm>
          <a:prstGeom prst="roundRect">
            <a:avLst>
              <a:gd name="adj" fmla="val 7481"/>
            </a:avLst>
          </a:prstGeom>
          <a:noFill/>
          <a:ln w="76200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rtlCol="0" anchor="t" anchorCtr="0"/>
          <a:lstStyle/>
          <a:p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2344400" y="16459200"/>
            <a:ext cx="457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685800" y="22174200"/>
            <a:ext cx="8458200" cy="9140963"/>
          </a:xfrm>
          <a:prstGeom prst="rect">
            <a:avLst/>
          </a:prstGeom>
          <a:noFill/>
          <a:effectLst/>
        </p:spPr>
        <p:txBody>
          <a:bodyPr wrap="square" lIns="228600" tIns="228600" rIns="228600" bIns="228600" rtlCol="0">
            <a:spAutoFit/>
          </a:bodyPr>
          <a:lstStyle/>
          <a:p>
            <a:pPr lvl="0" algn="ctr"/>
            <a:r>
              <a:rPr lang="en-US" sz="6000" dirty="0" smtClean="0">
                <a:solidFill>
                  <a:prstClr val="black"/>
                </a:solidFill>
              </a:rPr>
              <a:t>Case studies</a:t>
            </a:r>
          </a:p>
          <a:p>
            <a:pPr algn="just"/>
            <a:endParaRPr lang="en-US" sz="2800" b="1" dirty="0" smtClean="0"/>
          </a:p>
          <a:p>
            <a:pPr algn="just"/>
            <a:r>
              <a:rPr lang="en-US" sz="2800" b="1" dirty="0" smtClean="0"/>
              <a:t>Idempotent Processing</a:t>
            </a:r>
            <a:endParaRPr lang="en-US" sz="2800" b="1" dirty="0"/>
          </a:p>
          <a:p>
            <a:pPr marL="457200" indent="-457200" algn="just">
              <a:buFont typeface="Arial"/>
              <a:buChar char="•"/>
            </a:pPr>
            <a:r>
              <a:rPr lang="en-US" sz="2800" dirty="0"/>
              <a:t>E</a:t>
            </a:r>
            <a:r>
              <a:rPr lang="en-US" sz="2800" dirty="0" smtClean="0"/>
              <a:t>xception handling takes up significant resources in-terms of chip area and energy efficiency (check-pointing logic, recovery logic etc.,).</a:t>
            </a:r>
          </a:p>
          <a:p>
            <a:pPr marL="457200" indent="-457200" algn="just">
              <a:buFont typeface="Arial"/>
              <a:buChar char="•"/>
            </a:pPr>
            <a:r>
              <a:rPr lang="en-US" sz="2800" dirty="0" smtClean="0"/>
              <a:t>Also complicates design and verification efforts. </a:t>
            </a:r>
          </a:p>
          <a:p>
            <a:pPr marL="457200" indent="-457200" algn="just">
              <a:buFont typeface="Arial"/>
              <a:buChar char="•"/>
            </a:pPr>
            <a:r>
              <a:rPr lang="en-US" sz="2800" dirty="0" err="1" smtClean="0"/>
              <a:t>Idempotence</a:t>
            </a:r>
            <a:r>
              <a:rPr lang="en-US" sz="2800" dirty="0" smtClean="0"/>
              <a:t>: Regions of code that may be executed multiple times producing the same result. </a:t>
            </a:r>
          </a:p>
          <a:p>
            <a:pPr marL="457200" indent="-457200" algn="just">
              <a:buFont typeface="Arial"/>
              <a:buChar char="•"/>
            </a:pPr>
            <a:r>
              <a:rPr lang="en-US" sz="2800" dirty="0" smtClean="0"/>
              <a:t>Exception? restarting execution from the start of this region would suffice</a:t>
            </a:r>
            <a:r>
              <a:rPr lang="en-US" sz="2800" baseline="30000" dirty="0" smtClean="0"/>
              <a:t>[5]</a:t>
            </a:r>
            <a:r>
              <a:rPr lang="en-US" sz="2800" dirty="0" smtClean="0"/>
              <a:t>. </a:t>
            </a:r>
          </a:p>
          <a:p>
            <a:pPr marL="457200" indent="-457200" algn="just">
              <a:buFont typeface="Arial"/>
              <a:buChar char="•"/>
            </a:pPr>
            <a:r>
              <a:rPr lang="en-US" sz="2800" dirty="0" smtClean="0"/>
              <a:t>Area, power and design effort reduction.</a:t>
            </a:r>
          </a:p>
          <a:p>
            <a:pPr marL="457200" indent="-457200" algn="just">
              <a:buFont typeface="Arial"/>
              <a:buChar char="•"/>
            </a:pPr>
            <a:endParaRPr lang="en-US" sz="2800" dirty="0" smtClean="0"/>
          </a:p>
          <a:p>
            <a:pPr algn="just"/>
            <a:r>
              <a:rPr lang="en-US" sz="2800" b="1" dirty="0" smtClean="0"/>
              <a:t>Sampling-DMR</a:t>
            </a:r>
            <a:endParaRPr lang="en-US" sz="2800" b="1" dirty="0"/>
          </a:p>
          <a:p>
            <a:pPr marL="457200" indent="-457200" algn="just">
              <a:buFont typeface="Arial"/>
              <a:buChar char="•"/>
            </a:pPr>
            <a:r>
              <a:rPr lang="en-US" sz="2800" dirty="0" smtClean="0"/>
              <a:t>A fault detection mechanism that guarantees 100% detection of permanent faults</a:t>
            </a:r>
            <a:r>
              <a:rPr lang="en-US" sz="2800" baseline="30000" dirty="0" smtClean="0"/>
              <a:t>[6]</a:t>
            </a:r>
            <a:r>
              <a:rPr lang="en-US" sz="2800" dirty="0" smtClean="0"/>
              <a:t> </a:t>
            </a:r>
          </a:p>
          <a:p>
            <a:pPr marL="457200" indent="-457200" algn="just">
              <a:buFont typeface="Arial"/>
              <a:buChar char="•"/>
            </a:pPr>
            <a:r>
              <a:rPr lang="en-US" sz="2800" dirty="0" smtClean="0"/>
              <a:t>&lt; 1% performance overhead </a:t>
            </a:r>
          </a:p>
          <a:p>
            <a:pPr marL="457200" indent="-457200" algn="just">
              <a:buFont typeface="Arial"/>
              <a:buChar char="•"/>
            </a:pPr>
            <a:r>
              <a:rPr lang="en-US" sz="2800" dirty="0" smtClean="0"/>
              <a:t>Need controllable fault injection models</a:t>
            </a:r>
          </a:p>
          <a:p>
            <a:pPr marL="457200" indent="-457200" algn="just">
              <a:buFont typeface="Arial"/>
              <a:buChar char="•"/>
            </a:pPr>
            <a:r>
              <a:rPr lang="en-US" sz="2800" dirty="0" smtClean="0"/>
              <a:t>Applications + full system required   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744200" y="24613850"/>
            <a:ext cx="5943600" cy="1446550"/>
          </a:xfrm>
          <a:prstGeom prst="rect">
            <a:avLst/>
          </a:prstGeom>
          <a:noFill/>
          <a:effectLst/>
        </p:spPr>
        <p:txBody>
          <a:bodyPr wrap="square" lIns="228600" tIns="228600" rIns="228600" bIns="228600" rtlCol="0">
            <a:spAutoFit/>
          </a:bodyPr>
          <a:lstStyle/>
          <a:p>
            <a:pPr algn="ctr"/>
            <a:r>
              <a:rPr lang="en-US" sz="3200" b="1" dirty="0" smtClean="0"/>
              <a:t>Speedups compared to </a:t>
            </a:r>
            <a:r>
              <a:rPr lang="en-US" sz="3200" b="1" dirty="0"/>
              <a:t>I</a:t>
            </a:r>
            <a:r>
              <a:rPr lang="en-US" sz="3200" b="1" dirty="0" smtClean="0"/>
              <a:t>n-Order processor</a:t>
            </a:r>
            <a:endParaRPr lang="en-US" sz="2400" b="1" dirty="0" smtClean="0"/>
          </a:p>
        </p:txBody>
      </p:sp>
      <p:sp>
        <p:nvSpPr>
          <p:cNvPr id="42" name="TextBox 41"/>
          <p:cNvSpPr txBox="1"/>
          <p:nvPr/>
        </p:nvSpPr>
        <p:spPr>
          <a:xfrm>
            <a:off x="10058400" y="31067037"/>
            <a:ext cx="5715000" cy="3908763"/>
          </a:xfrm>
          <a:prstGeom prst="rect">
            <a:avLst/>
          </a:prstGeom>
          <a:noFill/>
          <a:effectLst/>
        </p:spPr>
        <p:txBody>
          <a:bodyPr wrap="square" lIns="228600" tIns="228600" rIns="228600" bIns="228600" rtlCol="0">
            <a:spAutoFit/>
          </a:bodyPr>
          <a:lstStyle/>
          <a:p>
            <a:pPr algn="just"/>
            <a:r>
              <a:rPr lang="en-US" sz="2800" dirty="0" smtClean="0"/>
              <a:t>Evaluation methodology</a:t>
            </a:r>
          </a:p>
          <a:p>
            <a:pPr marL="457200" indent="-457200" algn="just">
              <a:buFont typeface="Arial"/>
              <a:buChar char="•"/>
            </a:pPr>
            <a:r>
              <a:rPr lang="en-US" sz="2800" dirty="0" smtClean="0"/>
              <a:t>Micro-benchmarks compiled on </a:t>
            </a:r>
            <a:r>
              <a:rPr lang="en-US" sz="2800" dirty="0" err="1" smtClean="0"/>
              <a:t>gcc</a:t>
            </a:r>
            <a:r>
              <a:rPr lang="en-US" sz="2800" dirty="0" smtClean="0"/>
              <a:t> (linked with </a:t>
            </a:r>
            <a:r>
              <a:rPr lang="en-US" sz="2800" dirty="0" err="1" smtClean="0"/>
              <a:t>newlibc</a:t>
            </a:r>
            <a:r>
              <a:rPr lang="en-US" sz="2800" dirty="0" smtClean="0"/>
              <a:t>)</a:t>
            </a:r>
          </a:p>
          <a:p>
            <a:pPr marL="457200" indent="-457200" algn="just">
              <a:buFont typeface="Arial"/>
              <a:buChar char="•"/>
            </a:pPr>
            <a:r>
              <a:rPr lang="en-US" sz="2800" dirty="0" smtClean="0"/>
              <a:t>Single issue as golden model</a:t>
            </a:r>
          </a:p>
          <a:p>
            <a:pPr marL="457200" indent="-457200" algn="just">
              <a:buFont typeface="Arial"/>
              <a:buChar char="•"/>
            </a:pPr>
            <a:r>
              <a:rPr lang="en-US" sz="2800" dirty="0" smtClean="0"/>
              <a:t>VCS for simulation</a:t>
            </a:r>
          </a:p>
          <a:p>
            <a:pPr marL="457200" indent="-457200" algn="just">
              <a:buFont typeface="Arial"/>
              <a:buChar char="•"/>
            </a:pPr>
            <a:r>
              <a:rPr lang="en-US" sz="2800" dirty="0" smtClean="0"/>
              <a:t>Perfect branch predictor</a:t>
            </a:r>
          </a:p>
          <a:p>
            <a:pPr marL="457200" indent="-457200" algn="just">
              <a:buFont typeface="Arial"/>
              <a:buChar char="•"/>
            </a:pPr>
            <a:r>
              <a:rPr lang="en-US" sz="2800" dirty="0" smtClean="0"/>
              <a:t>Offline memory disambiguation</a:t>
            </a:r>
          </a:p>
          <a:p>
            <a:pPr marL="457200" indent="-457200" algn="just">
              <a:buFont typeface="Arial"/>
              <a:buChar char="•"/>
            </a:pPr>
            <a:endParaRPr lang="en-US" sz="2800" dirty="0" smtClean="0"/>
          </a:p>
        </p:txBody>
      </p:sp>
      <p:sp>
        <p:nvSpPr>
          <p:cNvPr id="44" name="TextBox 43"/>
          <p:cNvSpPr txBox="1"/>
          <p:nvPr/>
        </p:nvSpPr>
        <p:spPr>
          <a:xfrm>
            <a:off x="18973800" y="24613850"/>
            <a:ext cx="5943600" cy="1446550"/>
          </a:xfrm>
          <a:prstGeom prst="rect">
            <a:avLst/>
          </a:prstGeom>
          <a:noFill/>
          <a:effectLst/>
        </p:spPr>
        <p:txBody>
          <a:bodyPr wrap="square" lIns="228600" tIns="228600" rIns="228600" bIns="228600" rtlCol="0">
            <a:spAutoFit/>
          </a:bodyPr>
          <a:lstStyle/>
          <a:p>
            <a:pPr algn="ctr"/>
            <a:r>
              <a:rPr lang="en-US" sz="3200" b="1" dirty="0" smtClean="0"/>
              <a:t>Performance limiters (as seen from the issue side)</a:t>
            </a:r>
            <a:endParaRPr lang="en-US" sz="2400" b="1" dirty="0" smtClean="0"/>
          </a:p>
        </p:txBody>
      </p:sp>
      <p:graphicFrame>
        <p:nvGraphicFramePr>
          <p:cNvPr id="26" name="Chart 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3800560"/>
              </p:ext>
            </p:extLst>
          </p:nvPr>
        </p:nvGraphicFramePr>
        <p:xfrm>
          <a:off x="10287000" y="26060400"/>
          <a:ext cx="8001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0" name="Chart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6113413"/>
              </p:ext>
            </p:extLst>
          </p:nvPr>
        </p:nvGraphicFramePr>
        <p:xfrm>
          <a:off x="18516600" y="26060400"/>
          <a:ext cx="80010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15773400" y="31093350"/>
            <a:ext cx="5486400" cy="4339650"/>
          </a:xfrm>
          <a:prstGeom prst="rect">
            <a:avLst/>
          </a:prstGeom>
          <a:noFill/>
          <a:effectLst/>
        </p:spPr>
        <p:txBody>
          <a:bodyPr wrap="square" lIns="228600" tIns="228600" rIns="228600" bIns="228600" rtlCol="0">
            <a:spAutoFit/>
          </a:bodyPr>
          <a:lstStyle/>
          <a:p>
            <a:pPr algn="just"/>
            <a:r>
              <a:rPr lang="en-US" sz="2800" dirty="0" smtClean="0"/>
              <a:t>Results</a:t>
            </a:r>
          </a:p>
          <a:p>
            <a:pPr marL="457200" indent="-457200" algn="just">
              <a:buFont typeface="Arial"/>
              <a:buChar char="•"/>
            </a:pPr>
            <a:r>
              <a:rPr lang="en-US" sz="2800" dirty="0" smtClean="0"/>
              <a:t>20% increase in performance on average</a:t>
            </a:r>
          </a:p>
          <a:p>
            <a:pPr marL="457200" indent="-457200">
              <a:buFont typeface="Arial"/>
              <a:buChar char="•"/>
            </a:pPr>
            <a:r>
              <a:rPr lang="en-US" sz="2800" dirty="0" smtClean="0"/>
              <a:t>JAL and JR instructions : performance killers, they are single stepped to avoid data hazards</a:t>
            </a:r>
          </a:p>
          <a:p>
            <a:pPr marL="457200" indent="-457200">
              <a:buFont typeface="Arial"/>
              <a:buChar char="•"/>
            </a:pPr>
            <a:endParaRPr lang="en-US" sz="2800" dirty="0" smtClean="0"/>
          </a:p>
          <a:p>
            <a:pPr marL="457200" indent="-457200">
              <a:buFont typeface="Arial"/>
              <a:buChar char="•"/>
            </a:pPr>
            <a:endParaRPr lang="en-US" sz="2800" dirty="0" smtClean="0"/>
          </a:p>
        </p:txBody>
      </p:sp>
      <p:sp>
        <p:nvSpPr>
          <p:cNvPr id="36" name="TextBox 35"/>
          <p:cNvSpPr txBox="1"/>
          <p:nvPr/>
        </p:nvSpPr>
        <p:spPr>
          <a:xfrm>
            <a:off x="21259800" y="31067037"/>
            <a:ext cx="5257800" cy="3908763"/>
          </a:xfrm>
          <a:prstGeom prst="rect">
            <a:avLst/>
          </a:prstGeom>
          <a:noFill/>
          <a:effectLst/>
        </p:spPr>
        <p:txBody>
          <a:bodyPr wrap="square" lIns="228600" tIns="228600" rIns="228600" bIns="228600" rtlCol="0">
            <a:spAutoFit/>
          </a:bodyPr>
          <a:lstStyle/>
          <a:p>
            <a:pPr algn="just"/>
            <a:r>
              <a:rPr lang="en-US" sz="2800" dirty="0" smtClean="0"/>
              <a:t>Next steps</a:t>
            </a:r>
          </a:p>
          <a:p>
            <a:pPr marL="457200" indent="-457200" algn="just">
              <a:buFont typeface="Arial"/>
              <a:buChar char="•"/>
            </a:pPr>
            <a:r>
              <a:rPr lang="en-US" sz="2800" dirty="0" smtClean="0"/>
              <a:t>Statistics </a:t>
            </a:r>
            <a:r>
              <a:rPr lang="en-US" sz="2000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2800" dirty="0"/>
              <a:t> Analysis </a:t>
            </a:r>
            <a:r>
              <a:rPr lang="en-US" sz="2000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2800" dirty="0"/>
              <a:t> Balanced </a:t>
            </a:r>
            <a:r>
              <a:rPr lang="en-US" sz="2800" dirty="0" smtClean="0"/>
              <a:t>design</a:t>
            </a:r>
          </a:p>
          <a:p>
            <a:pPr marL="457200" indent="-457200" algn="just">
              <a:buFont typeface="Arial"/>
              <a:buChar char="•"/>
            </a:pPr>
            <a:r>
              <a:rPr lang="en-US" sz="2800" dirty="0" smtClean="0"/>
              <a:t>Better exception handling support</a:t>
            </a:r>
          </a:p>
          <a:p>
            <a:pPr marL="457200" indent="-457200" algn="just">
              <a:buFont typeface="Arial"/>
              <a:buChar char="•"/>
            </a:pPr>
            <a:r>
              <a:rPr lang="en-US" sz="2800" dirty="0" smtClean="0"/>
              <a:t>Synthesize and run </a:t>
            </a:r>
            <a:r>
              <a:rPr lang="en-US" sz="2800" dirty="0" err="1" smtClean="0"/>
              <a:t>linux</a:t>
            </a:r>
            <a:endParaRPr lang="en-US" sz="2800" dirty="0"/>
          </a:p>
          <a:p>
            <a:pPr marL="457200" indent="-457200" algn="just">
              <a:buFont typeface="Arial"/>
              <a:buChar char="•"/>
            </a:pPr>
            <a:r>
              <a:rPr lang="en-US" sz="2800" dirty="0" err="1" smtClean="0"/>
              <a:t>Opensource</a:t>
            </a:r>
            <a:r>
              <a:rPr lang="en-US" sz="2800" dirty="0" smtClean="0"/>
              <a:t> code: </a:t>
            </a:r>
          </a:p>
          <a:p>
            <a:pPr algn="just"/>
            <a:r>
              <a:rPr lang="en-US" sz="2800" dirty="0" smtClean="0"/>
              <a:t>      Available in Spring 2013</a:t>
            </a:r>
            <a:endParaRPr lang="en-US" sz="2800" dirty="0"/>
          </a:p>
        </p:txBody>
      </p:sp>
      <p:pic>
        <p:nvPicPr>
          <p:cNvPr id="9" name="Picture 8" descr="Modesty_15_1.pn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0" y="4561157"/>
            <a:ext cx="5257800" cy="5497243"/>
          </a:xfrm>
          <a:prstGeom prst="rect">
            <a:avLst/>
          </a:prstGeom>
        </p:spPr>
      </p:pic>
      <p:sp>
        <p:nvSpPr>
          <p:cNvPr id="37" name="TextBox 36"/>
          <p:cNvSpPr txBox="1"/>
          <p:nvPr/>
        </p:nvSpPr>
        <p:spPr>
          <a:xfrm>
            <a:off x="18516600" y="18059400"/>
            <a:ext cx="8229600" cy="1508105"/>
          </a:xfrm>
          <a:prstGeom prst="rect">
            <a:avLst/>
          </a:prstGeom>
          <a:noFill/>
          <a:effectLst/>
        </p:spPr>
        <p:txBody>
          <a:bodyPr wrap="square" lIns="228600" tIns="228600" rIns="228600" bIns="228600" rtlCol="0">
            <a:spAutoFit/>
          </a:bodyPr>
          <a:lstStyle/>
          <a:p>
            <a:endParaRPr lang="en-US" sz="2800" dirty="0"/>
          </a:p>
          <a:p>
            <a:pPr algn="just"/>
            <a:endParaRPr lang="en-US" sz="4000" dirty="0" smtClean="0"/>
          </a:p>
        </p:txBody>
      </p:sp>
      <p:sp>
        <p:nvSpPr>
          <p:cNvPr id="39" name="TextBox 38"/>
          <p:cNvSpPr txBox="1"/>
          <p:nvPr/>
        </p:nvSpPr>
        <p:spPr>
          <a:xfrm>
            <a:off x="18516600" y="18745200"/>
            <a:ext cx="8229600" cy="1508105"/>
          </a:xfrm>
          <a:prstGeom prst="rect">
            <a:avLst/>
          </a:prstGeom>
          <a:noFill/>
          <a:effectLst/>
        </p:spPr>
        <p:txBody>
          <a:bodyPr wrap="square" lIns="228600" tIns="228600" rIns="228600" bIns="228600" rtlCol="0">
            <a:spAutoFit/>
          </a:bodyPr>
          <a:lstStyle/>
          <a:p>
            <a:endParaRPr lang="en-US" sz="2800" dirty="0"/>
          </a:p>
          <a:p>
            <a:pPr algn="just"/>
            <a:endParaRPr lang="en-US" sz="4000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4572000" y="2971800"/>
            <a:ext cx="893916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</a:t>
            </a:r>
            <a:r>
              <a:rPr lang="en-US" dirty="0" err="1" smtClean="0"/>
              <a:t>OpenRISC</a:t>
            </a:r>
            <a:r>
              <a:rPr lang="en-US" dirty="0" smtClean="0"/>
              <a:t> platform</a:t>
            </a:r>
            <a:endParaRPr lang="en-US" dirty="0"/>
          </a:p>
        </p:txBody>
      </p:sp>
      <p:sp>
        <p:nvSpPr>
          <p:cNvPr id="43" name="Rounded Rectangle 42"/>
          <p:cNvSpPr/>
          <p:nvPr/>
        </p:nvSpPr>
        <p:spPr>
          <a:xfrm>
            <a:off x="18059400" y="2971800"/>
            <a:ext cx="8915400" cy="8686800"/>
          </a:xfrm>
          <a:prstGeom prst="roundRect">
            <a:avLst>
              <a:gd name="adj" fmla="val 7481"/>
            </a:avLst>
          </a:prstGeom>
          <a:noFill/>
          <a:ln w="76200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rtlCol="0" anchor="t" anchorCtr="0"/>
          <a:lstStyle/>
          <a:p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0116800" y="2971800"/>
            <a:ext cx="50754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What’s new?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18288000" y="4114800"/>
            <a:ext cx="8458200" cy="7786747"/>
          </a:xfrm>
          <a:prstGeom prst="rect">
            <a:avLst/>
          </a:prstGeom>
          <a:noFill/>
          <a:effectLst/>
        </p:spPr>
        <p:txBody>
          <a:bodyPr wrap="square" lIns="228600" tIns="228600" rIns="228600" bIns="228600" rtlCol="0">
            <a:spAutoFit/>
          </a:bodyPr>
          <a:lstStyle/>
          <a:p>
            <a:r>
              <a:rPr lang="en-US" sz="2800" dirty="0" smtClean="0"/>
              <a:t>An Out-of-Order Processor</a:t>
            </a:r>
          </a:p>
          <a:p>
            <a:pPr marL="457200" indent="-457200">
              <a:buFont typeface="Arial"/>
              <a:buChar char="•"/>
            </a:pPr>
            <a:r>
              <a:rPr lang="en-US" sz="2800" dirty="0" smtClean="0"/>
              <a:t>A super-scalar processor implementation</a:t>
            </a:r>
          </a:p>
          <a:p>
            <a:pPr marL="457200" indent="-457200">
              <a:buFont typeface="Arial"/>
              <a:buChar char="•"/>
            </a:pPr>
            <a:r>
              <a:rPr lang="en-US" sz="2800" dirty="0" smtClean="0"/>
              <a:t>Synthesizable</a:t>
            </a:r>
          </a:p>
          <a:p>
            <a:pPr marL="457200" indent="-457200">
              <a:buFont typeface="Arial"/>
              <a:buChar char="•"/>
            </a:pPr>
            <a:r>
              <a:rPr lang="en-US" sz="2800" dirty="0" smtClean="0"/>
              <a:t>Able to run a full system standalone</a:t>
            </a:r>
          </a:p>
          <a:p>
            <a:pPr marL="457200" indent="-457200">
              <a:buFont typeface="Arial"/>
              <a:buChar char="•"/>
            </a:pPr>
            <a:r>
              <a:rPr lang="en-US" sz="2800" dirty="0" smtClean="0"/>
              <a:t>Easy to add instructions, customize on micro-architectural parameters</a:t>
            </a:r>
          </a:p>
          <a:p>
            <a:pPr marL="457200" indent="-457200">
              <a:buFont typeface="Arial"/>
              <a:buChar char="•"/>
            </a:pPr>
            <a:r>
              <a:rPr lang="en-US" sz="2800" dirty="0" smtClean="0"/>
              <a:t>Support for statistics gathering</a:t>
            </a:r>
          </a:p>
          <a:p>
            <a:endParaRPr lang="en-US" sz="2800" dirty="0"/>
          </a:p>
          <a:p>
            <a:r>
              <a:rPr lang="en-US" sz="2800" dirty="0" smtClean="0"/>
              <a:t>LLVM Compiler support</a:t>
            </a:r>
          </a:p>
          <a:p>
            <a:pPr marL="457200" indent="-457200">
              <a:buFont typeface="Arial"/>
              <a:buChar char="•"/>
            </a:pPr>
            <a:r>
              <a:rPr lang="en-US" sz="2800" dirty="0" smtClean="0"/>
              <a:t>Advantages : easier extendibility, faster compile times, target independent optimizations, diagnostics. </a:t>
            </a:r>
          </a:p>
          <a:p>
            <a:pPr marL="457200" indent="-457200">
              <a:buFont typeface="Arial"/>
              <a:buChar char="•"/>
            </a:pPr>
            <a:r>
              <a:rPr lang="en-US" sz="2800" dirty="0"/>
              <a:t>o</a:t>
            </a:r>
            <a:r>
              <a:rPr lang="en-US" sz="2800" dirty="0" smtClean="0"/>
              <a:t>r32 Target support : skeleton backend </a:t>
            </a:r>
            <a:r>
              <a:rPr lang="en-US" sz="2000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2800" dirty="0" smtClean="0"/>
              <a:t> or1k assembly generator </a:t>
            </a:r>
            <a:r>
              <a:rPr lang="en-US" sz="2000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2800" dirty="0" smtClean="0"/>
              <a:t> </a:t>
            </a:r>
            <a:r>
              <a:rPr lang="en-US" sz="2800" dirty="0" err="1" smtClean="0"/>
              <a:t>binutils</a:t>
            </a:r>
            <a:r>
              <a:rPr lang="en-US" sz="2800" dirty="0"/>
              <a:t> </a:t>
            </a:r>
            <a:r>
              <a:rPr lang="en-US" sz="2000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2800" dirty="0"/>
              <a:t> </a:t>
            </a:r>
            <a:r>
              <a:rPr lang="en-US" sz="2800" dirty="0" smtClean="0"/>
              <a:t>or32 binary</a:t>
            </a:r>
          </a:p>
          <a:p>
            <a:pPr marL="457200" indent="-457200">
              <a:buFont typeface="Arial"/>
              <a:buChar char="•"/>
            </a:pPr>
            <a:r>
              <a:rPr lang="en-US" sz="2800" dirty="0" smtClean="0"/>
              <a:t>Status : compiles micro-benchmarks and SPEC2000 benchmarks</a:t>
            </a:r>
          </a:p>
          <a:p>
            <a:endParaRPr lang="en-US" sz="2800" dirty="0"/>
          </a:p>
        </p:txBody>
      </p:sp>
      <p:sp>
        <p:nvSpPr>
          <p:cNvPr id="47" name="TextBox 46"/>
          <p:cNvSpPr txBox="1"/>
          <p:nvPr/>
        </p:nvSpPr>
        <p:spPr>
          <a:xfrm>
            <a:off x="18516600" y="18924925"/>
            <a:ext cx="8229600" cy="4339650"/>
          </a:xfrm>
          <a:prstGeom prst="rect">
            <a:avLst/>
          </a:prstGeom>
          <a:noFill/>
          <a:effectLst/>
        </p:spPr>
        <p:txBody>
          <a:bodyPr wrap="square" lIns="228600" tIns="228600" rIns="228600" bIns="228600" rtlCol="0">
            <a:spAutoFit/>
          </a:bodyPr>
          <a:lstStyle/>
          <a:p>
            <a:r>
              <a:rPr lang="en-US" sz="2800" dirty="0" smtClean="0"/>
              <a:t>The Design </a:t>
            </a:r>
          </a:p>
          <a:p>
            <a:pPr marL="457200" indent="-457200">
              <a:buFont typeface="Arial"/>
              <a:buChar char="•"/>
            </a:pPr>
            <a:r>
              <a:rPr lang="en-US" sz="2800" dirty="0"/>
              <a:t>9</a:t>
            </a:r>
            <a:r>
              <a:rPr lang="en-US" sz="2800" dirty="0" smtClean="0"/>
              <a:t> man month effort</a:t>
            </a:r>
          </a:p>
          <a:p>
            <a:pPr marL="457200" indent="-457200">
              <a:buFont typeface="Arial"/>
              <a:buChar char="•"/>
            </a:pPr>
            <a:r>
              <a:rPr lang="en-US" sz="2800" dirty="0" smtClean="0"/>
              <a:t>Functional units and decode logic reused from single issue in-order core </a:t>
            </a:r>
          </a:p>
          <a:p>
            <a:pPr marL="457200" indent="-457200">
              <a:buFont typeface="Arial"/>
              <a:buChar char="•"/>
            </a:pPr>
            <a:r>
              <a:rPr lang="en-US" sz="2800" dirty="0"/>
              <a:t>Modular: Easy to add functional units, instructions, stat counters </a:t>
            </a:r>
          </a:p>
          <a:p>
            <a:pPr marL="457200" indent="-457200">
              <a:buFont typeface="Arial"/>
              <a:buChar char="•"/>
            </a:pPr>
            <a:r>
              <a:rPr lang="en-US" sz="2800" dirty="0" smtClean="0"/>
              <a:t>Current status : Runs binaries that do not require MMU support</a:t>
            </a:r>
          </a:p>
          <a:p>
            <a:pPr marL="457200" indent="-457200">
              <a:buFont typeface="Arial"/>
              <a:buChar char="•"/>
            </a:pPr>
            <a:endParaRPr lang="en-US" sz="2800" dirty="0"/>
          </a:p>
        </p:txBody>
      </p:sp>
      <p:pic>
        <p:nvPicPr>
          <p:cNvPr id="13" name="Picture 12" descr="wooop_microarch.pdf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5293" y="13030200"/>
            <a:ext cx="16432307" cy="5943600"/>
          </a:xfrm>
          <a:prstGeom prst="rect">
            <a:avLst/>
          </a:prstGeom>
        </p:spPr>
      </p:pic>
      <p:pic>
        <p:nvPicPr>
          <p:cNvPr id="48" name="Picture 25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71145" y="457200"/>
            <a:ext cx="1203655" cy="20863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85800" y="3657600"/>
            <a:ext cx="16230600" cy="8340744"/>
          </a:xfrm>
          <a:prstGeom prst="rect">
            <a:avLst/>
          </a:prstGeom>
          <a:noFill/>
          <a:effectLst/>
        </p:spPr>
        <p:txBody>
          <a:bodyPr wrap="square" lIns="228600" tIns="228600" rIns="228600" bIns="228600" rtlCol="0">
            <a:spAutoFit/>
          </a:bodyPr>
          <a:lstStyle/>
          <a:p>
            <a:pPr algn="just"/>
            <a:endParaRPr lang="en-US" sz="3600" dirty="0" smtClean="0"/>
          </a:p>
          <a:p>
            <a:r>
              <a:rPr lang="en-US" sz="2800" dirty="0" smtClean="0"/>
              <a:t>A 32-bit RISC  load store architecture</a:t>
            </a:r>
            <a:r>
              <a:rPr lang="en-US" sz="2800" baseline="30000" dirty="0" smtClean="0"/>
              <a:t>[1]</a:t>
            </a:r>
            <a:endParaRPr lang="en-US" sz="2800" dirty="0" smtClean="0"/>
          </a:p>
          <a:p>
            <a:r>
              <a:rPr lang="en-US" sz="2800" dirty="0" smtClean="0"/>
              <a:t>A full system software simulator </a:t>
            </a:r>
          </a:p>
          <a:p>
            <a:r>
              <a:rPr lang="en-US" sz="2800" dirty="0" err="1" smtClean="0"/>
              <a:t>Toolchains</a:t>
            </a:r>
            <a:endParaRPr lang="en-US" sz="2800" dirty="0" smtClean="0"/>
          </a:p>
          <a:p>
            <a:pPr marL="571500" indent="-571500">
              <a:buFont typeface="Arial"/>
              <a:buChar char="•"/>
            </a:pPr>
            <a:r>
              <a:rPr lang="en-US" sz="2800" dirty="0" smtClean="0"/>
              <a:t>GNU</a:t>
            </a:r>
            <a:r>
              <a:rPr lang="en-US" sz="2800" baseline="30000" dirty="0" smtClean="0"/>
              <a:t>[2]</a:t>
            </a:r>
            <a:r>
              <a:rPr lang="en-US" sz="2800" dirty="0" smtClean="0"/>
              <a:t> </a:t>
            </a:r>
          </a:p>
          <a:p>
            <a:pPr marL="571500" indent="-571500">
              <a:buFont typeface="Arial"/>
              <a:buChar char="•"/>
            </a:pPr>
            <a:r>
              <a:rPr lang="en-US" sz="2800" dirty="0" smtClean="0"/>
              <a:t>LLVM</a:t>
            </a:r>
          </a:p>
          <a:p>
            <a:r>
              <a:rPr lang="en-US" sz="2800" dirty="0" smtClean="0"/>
              <a:t>Operating system support</a:t>
            </a:r>
          </a:p>
          <a:p>
            <a:pPr marL="571500" indent="-571500">
              <a:buFont typeface="Arial"/>
              <a:buChar char="•"/>
            </a:pPr>
            <a:r>
              <a:rPr lang="en-US" sz="2800" dirty="0" smtClean="0"/>
              <a:t>Linux kernel 3.0</a:t>
            </a:r>
          </a:p>
          <a:p>
            <a:pPr marL="571500" indent="-571500">
              <a:buFont typeface="Arial"/>
              <a:buChar char="•"/>
            </a:pPr>
            <a:r>
              <a:rPr lang="en-US" sz="2800" dirty="0" err="1" smtClean="0"/>
              <a:t>eCos</a:t>
            </a:r>
            <a:r>
              <a:rPr lang="en-US" sz="2800" dirty="0" smtClean="0"/>
              <a:t>, RTEMS, </a:t>
            </a:r>
            <a:r>
              <a:rPr lang="en-US" sz="2800" dirty="0" err="1" smtClean="0"/>
              <a:t>uCOS</a:t>
            </a:r>
            <a:r>
              <a:rPr lang="en-US" sz="2800" dirty="0" smtClean="0"/>
              <a:t>-II and </a:t>
            </a:r>
            <a:r>
              <a:rPr lang="en-US" sz="2800" dirty="0" err="1" smtClean="0"/>
              <a:t>FreeRTOS</a:t>
            </a:r>
            <a:endParaRPr lang="en-US" sz="2800" dirty="0" smtClean="0"/>
          </a:p>
          <a:p>
            <a:pPr marL="571500" indent="-571500">
              <a:buFont typeface="Arial"/>
              <a:buChar char="•"/>
            </a:pPr>
            <a:r>
              <a:rPr lang="en-US" sz="2800" dirty="0" err="1" smtClean="0"/>
              <a:t>Bootloaders</a:t>
            </a:r>
            <a:r>
              <a:rPr lang="en-US" sz="2800" dirty="0" smtClean="0"/>
              <a:t> like U-Boot</a:t>
            </a:r>
          </a:p>
          <a:p>
            <a:pPr algn="just"/>
            <a:r>
              <a:rPr lang="en-US" sz="2800" dirty="0"/>
              <a:t>System on Chip reference platforms : </a:t>
            </a:r>
            <a:r>
              <a:rPr lang="en-US" sz="2800" dirty="0" err="1"/>
              <a:t>ORPSoC</a:t>
            </a:r>
            <a:endParaRPr lang="en-US" sz="2800" dirty="0"/>
          </a:p>
          <a:p>
            <a:pPr marL="457200" indent="-457200" algn="just">
              <a:buFont typeface="Arial"/>
              <a:buChar char="•"/>
            </a:pPr>
            <a:r>
              <a:rPr lang="en-US" sz="2800" dirty="0"/>
              <a:t>Xilinx</a:t>
            </a:r>
            <a:r>
              <a:rPr lang="en-US" sz="2800" baseline="30000" dirty="0"/>
              <a:t>[3]</a:t>
            </a:r>
            <a:r>
              <a:rPr lang="en-US" sz="2800" dirty="0"/>
              <a:t>, Altera ports</a:t>
            </a:r>
          </a:p>
          <a:p>
            <a:pPr marL="457200" indent="-457200" algn="just">
              <a:buFont typeface="Arial"/>
              <a:buChar char="•"/>
            </a:pPr>
            <a:r>
              <a:rPr lang="en-US" sz="2800" dirty="0"/>
              <a:t>Support for a number of peripherals including </a:t>
            </a:r>
          </a:p>
          <a:p>
            <a:pPr algn="just"/>
            <a:r>
              <a:rPr lang="en-US" sz="2800" dirty="0"/>
              <a:t>      a debug I/F, Ethernet, VGA, UART, AC97 audio etc.</a:t>
            </a:r>
            <a:r>
              <a:rPr lang="en-US" sz="2800" dirty="0" smtClean="0"/>
              <a:t>,</a:t>
            </a:r>
          </a:p>
          <a:p>
            <a:pPr algn="just"/>
            <a:endParaRPr lang="en-US" sz="2800" dirty="0" smtClean="0"/>
          </a:p>
          <a:p>
            <a:pPr algn="just"/>
            <a:r>
              <a:rPr lang="en-US" sz="2800" dirty="0"/>
              <a:t>On the core is the or1200 : A 5 stage commercially proven RTL implementation</a:t>
            </a:r>
          </a:p>
          <a:p>
            <a:pPr algn="just"/>
            <a:endParaRPr lang="en-US" sz="2800" dirty="0"/>
          </a:p>
          <a:p>
            <a:pPr marL="571500" indent="-571500">
              <a:buFont typeface="Arial"/>
              <a:buChar char="•"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5385</TotalTime>
  <Words>745</Words>
  <Application>Microsoft Macintosh PowerPoint</Application>
  <PresentationFormat>Custom</PresentationFormat>
  <Paragraphs>99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Matthew Renzelmann</dc:creator>
  <cp:lastModifiedBy>Raghuraman Balasubramanian</cp:lastModifiedBy>
  <cp:revision>392</cp:revision>
  <dcterms:created xsi:type="dcterms:W3CDTF">2009-09-21T17:12:05Z</dcterms:created>
  <dcterms:modified xsi:type="dcterms:W3CDTF">2012-10-08T23:01:48Z</dcterms:modified>
</cp:coreProperties>
</file>