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aab393988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4aab393988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aab393988_2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4aab393988_2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aab393988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aab393988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4aab393988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4aab393988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aab393988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aab39398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4aab31b4a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4aab31b4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aab31b4a1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aab31b4a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aab393988_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aab393988_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aab393988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aab39398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aab393988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aab393988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aab31b4a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aab31b4a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aab393988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aab393988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44575"/>
            <a:ext cx="85206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So</a:t>
            </a:r>
            <a:r>
              <a:rPr lang="en" sz="3600"/>
              <a:t>ftware Overheads of Storage in Ceph</a:t>
            </a:r>
            <a:endParaRPr sz="3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193600"/>
            <a:ext cx="8520600" cy="106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Akila Nagamani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Aravind Soundararajan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Krishnan Rajagopalan</a:t>
            </a:r>
            <a:endParaRPr sz="1800"/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Non data touching overhead</a:t>
            </a:r>
            <a:endParaRPr/>
          </a:p>
        </p:txBody>
      </p:sp>
      <p:sp>
        <p:nvSpPr>
          <p:cNvPr id="165" name="Google Shape;16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Ceph performs other non-data touching operations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RocksDB compaction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Socket overhead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These overheads were too small to be analyzed.</a:t>
            </a:r>
            <a:endParaRPr sz="1400"/>
          </a:p>
        </p:txBody>
      </p:sp>
      <p:sp>
        <p:nvSpPr>
          <p:cNvPr id="166" name="Google Shape;166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touching overhead</a:t>
            </a:r>
            <a:endParaRPr/>
          </a:p>
        </p:txBody>
      </p:sp>
      <p:sp>
        <p:nvSpPr>
          <p:cNvPr id="172" name="Google Shape;17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Ceph performs the following operations on data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CRC calculation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Zero-filling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These overheads were too small (0.01 % of time) to be analyzed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Problem for data &gt; 5 MB in ramdisk (1 GB)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Sage feels that the backend is saturated. </a:t>
            </a:r>
            <a:endParaRPr/>
          </a:p>
        </p:txBody>
      </p:sp>
      <p:sp>
        <p:nvSpPr>
          <p:cNvPr id="173" name="Google Shape;17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311700" y="1076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Ceph Bluestore is better tuned for faster storage than Filestore.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Journaling is the major software overhead added by the storage layer.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only way to avoid it is by trading consistency -&gt; Might not be suitable for Ceph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Data touching overheads in Ceph are very small.</a:t>
            </a:r>
            <a:endParaRPr sz="1400"/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Storage layer has more non data touching overheads than data touching overheads.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is in contrast to the network layer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extra overhead caused by software storage layer is to give additional consistency and reliability guarantees.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Could be avoided if </a:t>
            </a:r>
            <a:r>
              <a:rPr lang="en"/>
              <a:t>unnecessary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/>
          <p:nvPr>
            <p:ph type="title"/>
          </p:nvPr>
        </p:nvSpPr>
        <p:spPr>
          <a:xfrm>
            <a:off x="582625" y="1594575"/>
            <a:ext cx="7929300" cy="209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86" name="Google Shape;18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167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Motivation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32825" y="814275"/>
            <a:ext cx="7047900" cy="35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I/O was the main bottleneck for applications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Has been the topic of research for decades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Now is the era of faster storage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100X faster than the traditional spinning disks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Where should the next focus be ? What is the dominant part now 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Software aka Kernel</a:t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313" y="2926463"/>
            <a:ext cx="2924175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5788" y="2926475"/>
            <a:ext cx="2943225" cy="21145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overheads exist?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000075"/>
            <a:ext cx="8520600" cy="37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processing in the software layers of storage introduce overheads.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 “write” given in an application is not directly issued to the device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software </a:t>
            </a:r>
            <a:r>
              <a:rPr lang="en"/>
              <a:t>storage layer </a:t>
            </a:r>
            <a:r>
              <a:rPr lang="en"/>
              <a:t>called “File System” processes it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filesystem operations include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Metadata management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Journaling / </a:t>
            </a:r>
            <a:r>
              <a:rPr lang="en"/>
              <a:t>Logging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Compaction / Compression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Caching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Distributed data management</a:t>
            </a:r>
            <a:endParaRPr/>
          </a:p>
        </p:txBody>
      </p:sp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364900"/>
            <a:ext cx="8520600" cy="57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BlueStore? Why not FileStore?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084475"/>
            <a:ext cx="8520600" cy="39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Filestore has the problem of double writes.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Every write is </a:t>
            </a:r>
            <a:r>
              <a:rPr lang="en"/>
              <a:t>journaled</a:t>
            </a:r>
            <a:r>
              <a:rPr lang="en"/>
              <a:t> by Ceph backend for consistency.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underlying filesystem performs additional journaling.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Hence, an analysis of software overheads would point to the “journal of journals” problem which is already evident.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BlueStore does not have this problem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objects/data are </a:t>
            </a:r>
            <a:r>
              <a:rPr lang="en"/>
              <a:t>directly </a:t>
            </a:r>
            <a:r>
              <a:rPr lang="en"/>
              <a:t>written onto raw block storage.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Ceph metadata is written to RocksDB using a lightweight BlueFS.</a:t>
            </a:r>
            <a:endParaRPr b="1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BlueStore has relatively lesser intermediate software layers to storage and hence studying the overheads has the potential for interesting inferences.</a:t>
            </a:r>
            <a:endParaRPr/>
          </a:p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Write data flow in BlueStore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/>
          <p:nvPr/>
        </p:nvSpPr>
        <p:spPr>
          <a:xfrm>
            <a:off x="445650" y="1308375"/>
            <a:ext cx="1359900" cy="324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OSD::ShardedOpWQ</a:t>
            </a:r>
            <a:endParaRPr b="1" sz="900"/>
          </a:p>
        </p:txBody>
      </p:sp>
      <p:sp>
        <p:nvSpPr>
          <p:cNvPr id="86" name="Google Shape;86;p17"/>
          <p:cNvSpPr/>
          <p:nvPr/>
        </p:nvSpPr>
        <p:spPr>
          <a:xfrm>
            <a:off x="2588625" y="2869400"/>
            <a:ext cx="937800" cy="512100"/>
          </a:xfrm>
          <a:prstGeom prst="diamond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WAL</a:t>
            </a:r>
            <a:endParaRPr b="1" sz="900"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1424" y="1384575"/>
            <a:ext cx="1071925" cy="3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3755025" y="1059975"/>
            <a:ext cx="14625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BlueStore.kv_queue</a:t>
            </a:r>
            <a:endParaRPr b="1" sz="900"/>
          </a:p>
        </p:txBody>
      </p:sp>
      <p:sp>
        <p:nvSpPr>
          <p:cNvPr id="89" name="Google Shape;89;p17"/>
          <p:cNvSpPr/>
          <p:nvPr/>
        </p:nvSpPr>
        <p:spPr>
          <a:xfrm>
            <a:off x="247950" y="2814350"/>
            <a:ext cx="1755300" cy="4734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Write data to disk, async</a:t>
            </a:r>
            <a:endParaRPr b="1" sz="900"/>
          </a:p>
        </p:txBody>
      </p:sp>
      <p:sp>
        <p:nvSpPr>
          <p:cNvPr id="90" name="Google Shape;90;p17"/>
          <p:cNvSpPr/>
          <p:nvPr/>
        </p:nvSpPr>
        <p:spPr>
          <a:xfrm>
            <a:off x="247950" y="3748125"/>
            <a:ext cx="1755300" cy="324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BlueStore.bdev_aio_thread</a:t>
            </a:r>
            <a:endParaRPr b="1" sz="900"/>
          </a:p>
        </p:txBody>
      </p:sp>
      <p:sp>
        <p:nvSpPr>
          <p:cNvPr id="91" name="Google Shape;91;p17"/>
          <p:cNvSpPr/>
          <p:nvPr/>
        </p:nvSpPr>
        <p:spPr>
          <a:xfrm>
            <a:off x="656700" y="2017075"/>
            <a:ext cx="937800" cy="512100"/>
          </a:xfrm>
          <a:prstGeom prst="diamond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WAL</a:t>
            </a:r>
            <a:endParaRPr b="1" sz="900"/>
          </a:p>
        </p:txBody>
      </p:sp>
      <p:sp>
        <p:nvSpPr>
          <p:cNvPr id="92" name="Google Shape;92;p17"/>
          <p:cNvSpPr/>
          <p:nvPr/>
        </p:nvSpPr>
        <p:spPr>
          <a:xfrm>
            <a:off x="2612725" y="4468825"/>
            <a:ext cx="1909200" cy="4734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Apply WAL to disk, async</a:t>
            </a:r>
            <a:endParaRPr b="1" sz="900"/>
          </a:p>
        </p:txBody>
      </p:sp>
      <p:sp>
        <p:nvSpPr>
          <p:cNvPr id="93" name="Google Shape;93;p17"/>
          <p:cNvSpPr/>
          <p:nvPr/>
        </p:nvSpPr>
        <p:spPr>
          <a:xfrm>
            <a:off x="4979525" y="3857300"/>
            <a:ext cx="1286400" cy="324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BlueStore::WALWQ</a:t>
            </a:r>
            <a:endParaRPr b="1" sz="900"/>
          </a:p>
        </p:txBody>
      </p:sp>
      <p:sp>
        <p:nvSpPr>
          <p:cNvPr id="94" name="Google Shape;94;p17"/>
          <p:cNvSpPr/>
          <p:nvPr/>
        </p:nvSpPr>
        <p:spPr>
          <a:xfrm>
            <a:off x="6497400" y="1364775"/>
            <a:ext cx="1677600" cy="324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BlueStore.kv_sync_thread</a:t>
            </a:r>
            <a:endParaRPr b="1" sz="900"/>
          </a:p>
        </p:txBody>
      </p:sp>
      <p:sp>
        <p:nvSpPr>
          <p:cNvPr id="95" name="Google Shape;95;p17"/>
          <p:cNvSpPr/>
          <p:nvPr/>
        </p:nvSpPr>
        <p:spPr>
          <a:xfrm>
            <a:off x="6458550" y="2018313"/>
            <a:ext cx="1755300" cy="473400"/>
          </a:xfrm>
          <a:prstGeom prst="flowChartConnector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RocksDB metadata write</a:t>
            </a:r>
            <a:endParaRPr b="1" sz="900"/>
          </a:p>
        </p:txBody>
      </p:sp>
      <p:sp>
        <p:nvSpPr>
          <p:cNvPr id="96" name="Google Shape;96;p17"/>
          <p:cNvSpPr/>
          <p:nvPr/>
        </p:nvSpPr>
        <p:spPr>
          <a:xfrm>
            <a:off x="5153813" y="2869400"/>
            <a:ext cx="937800" cy="512100"/>
          </a:xfrm>
          <a:prstGeom prst="diamond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WAL</a:t>
            </a:r>
            <a:endParaRPr b="1" sz="900"/>
          </a:p>
        </p:txBody>
      </p:sp>
      <p:sp>
        <p:nvSpPr>
          <p:cNvPr id="97" name="Google Shape;97;p17"/>
          <p:cNvSpPr/>
          <p:nvPr/>
        </p:nvSpPr>
        <p:spPr>
          <a:xfrm>
            <a:off x="6656250" y="2963150"/>
            <a:ext cx="1359900" cy="324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BlueStore.finishers</a:t>
            </a:r>
            <a:endParaRPr b="1" sz="900"/>
          </a:p>
        </p:txBody>
      </p:sp>
      <p:cxnSp>
        <p:nvCxnSpPr>
          <p:cNvPr id="98" name="Google Shape;98;p17"/>
          <p:cNvCxnSpPr>
            <a:stCxn id="85" idx="2"/>
            <a:endCxn id="91" idx="0"/>
          </p:cNvCxnSpPr>
          <p:nvPr/>
        </p:nvCxnSpPr>
        <p:spPr>
          <a:xfrm>
            <a:off x="1125600" y="1632975"/>
            <a:ext cx="0" cy="38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7"/>
          <p:cNvCxnSpPr>
            <a:stCxn id="91" idx="2"/>
            <a:endCxn id="89" idx="0"/>
          </p:cNvCxnSpPr>
          <p:nvPr/>
        </p:nvCxnSpPr>
        <p:spPr>
          <a:xfrm>
            <a:off x="1125600" y="2529175"/>
            <a:ext cx="0" cy="28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7"/>
          <p:cNvCxnSpPr>
            <a:stCxn id="89" idx="4"/>
            <a:endCxn id="90" idx="0"/>
          </p:cNvCxnSpPr>
          <p:nvPr/>
        </p:nvCxnSpPr>
        <p:spPr>
          <a:xfrm>
            <a:off x="1125600" y="3287750"/>
            <a:ext cx="0" cy="46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" name="Google Shape;101;p17"/>
          <p:cNvSpPr/>
          <p:nvPr/>
        </p:nvSpPr>
        <p:spPr>
          <a:xfrm>
            <a:off x="4111800" y="3010250"/>
            <a:ext cx="218400" cy="2304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2" name="Google Shape;102;p17"/>
          <p:cNvCxnSpPr>
            <a:stCxn id="90" idx="3"/>
            <a:endCxn id="86" idx="2"/>
          </p:cNvCxnSpPr>
          <p:nvPr/>
        </p:nvCxnSpPr>
        <p:spPr>
          <a:xfrm flipH="1" rot="10800000">
            <a:off x="2003250" y="3381525"/>
            <a:ext cx="1054200" cy="528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" name="Google Shape;103;p17"/>
          <p:cNvCxnSpPr>
            <a:stCxn id="86" idx="0"/>
            <a:endCxn id="87" idx="1"/>
          </p:cNvCxnSpPr>
          <p:nvPr/>
        </p:nvCxnSpPr>
        <p:spPr>
          <a:xfrm rot="-5400000">
            <a:off x="2853225" y="1751300"/>
            <a:ext cx="1322400" cy="9138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" name="Google Shape;104;p17"/>
          <p:cNvCxnSpPr>
            <a:endCxn id="87" idx="1"/>
          </p:cNvCxnSpPr>
          <p:nvPr/>
        </p:nvCxnSpPr>
        <p:spPr>
          <a:xfrm flipH="1" rot="10800000">
            <a:off x="3322824" y="1546875"/>
            <a:ext cx="6486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5" name="Google Shape;105;p17"/>
          <p:cNvCxnSpPr>
            <a:stCxn id="87" idx="3"/>
            <a:endCxn id="94" idx="1"/>
          </p:cNvCxnSpPr>
          <p:nvPr/>
        </p:nvCxnSpPr>
        <p:spPr>
          <a:xfrm flipH="1" rot="10800000">
            <a:off x="5043349" y="1527075"/>
            <a:ext cx="1454100" cy="1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7"/>
          <p:cNvCxnSpPr>
            <a:endCxn id="86" idx="2"/>
          </p:cNvCxnSpPr>
          <p:nvPr/>
        </p:nvCxnSpPr>
        <p:spPr>
          <a:xfrm rot="10800000">
            <a:off x="3057525" y="3381500"/>
            <a:ext cx="1200" cy="53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" name="Google Shape;107;p17"/>
          <p:cNvCxnSpPr>
            <a:stCxn id="86" idx="3"/>
            <a:endCxn id="101" idx="2"/>
          </p:cNvCxnSpPr>
          <p:nvPr/>
        </p:nvCxnSpPr>
        <p:spPr>
          <a:xfrm>
            <a:off x="3526425" y="3125450"/>
            <a:ext cx="585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7"/>
          <p:cNvCxnSpPr>
            <a:stCxn id="96" idx="1"/>
            <a:endCxn id="101" idx="6"/>
          </p:cNvCxnSpPr>
          <p:nvPr/>
        </p:nvCxnSpPr>
        <p:spPr>
          <a:xfrm rot="10800000">
            <a:off x="4330313" y="3125450"/>
            <a:ext cx="823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7"/>
          <p:cNvCxnSpPr>
            <a:stCxn id="94" idx="2"/>
            <a:endCxn id="95" idx="0"/>
          </p:cNvCxnSpPr>
          <p:nvPr/>
        </p:nvCxnSpPr>
        <p:spPr>
          <a:xfrm>
            <a:off x="7336200" y="1689375"/>
            <a:ext cx="0" cy="32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0" name="Google Shape;110;p17"/>
          <p:cNvCxnSpPr>
            <a:stCxn id="95" idx="2"/>
            <a:endCxn id="96" idx="0"/>
          </p:cNvCxnSpPr>
          <p:nvPr/>
        </p:nvCxnSpPr>
        <p:spPr>
          <a:xfrm flipH="1">
            <a:off x="5622750" y="2255013"/>
            <a:ext cx="835800" cy="6144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17"/>
          <p:cNvCxnSpPr>
            <a:stCxn id="96" idx="2"/>
            <a:endCxn id="93" idx="0"/>
          </p:cNvCxnSpPr>
          <p:nvPr/>
        </p:nvCxnSpPr>
        <p:spPr>
          <a:xfrm>
            <a:off x="5622713" y="3381500"/>
            <a:ext cx="0" cy="47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7"/>
          <p:cNvCxnSpPr>
            <a:stCxn id="95" idx="4"/>
            <a:endCxn id="97" idx="0"/>
          </p:cNvCxnSpPr>
          <p:nvPr/>
        </p:nvCxnSpPr>
        <p:spPr>
          <a:xfrm>
            <a:off x="7336200" y="2491713"/>
            <a:ext cx="0" cy="47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" name="Google Shape;113;p17"/>
          <p:cNvCxnSpPr>
            <a:endCxn id="96" idx="0"/>
          </p:cNvCxnSpPr>
          <p:nvPr/>
        </p:nvCxnSpPr>
        <p:spPr>
          <a:xfrm flipH="1">
            <a:off x="5622713" y="2257700"/>
            <a:ext cx="3300" cy="61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7"/>
          <p:cNvCxnSpPr>
            <a:stCxn id="93" idx="2"/>
            <a:endCxn id="92" idx="6"/>
          </p:cNvCxnSpPr>
          <p:nvPr/>
        </p:nvCxnSpPr>
        <p:spPr>
          <a:xfrm rot="5400000">
            <a:off x="4810625" y="3893300"/>
            <a:ext cx="523500" cy="1100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7"/>
          <p:cNvCxnSpPr>
            <a:endCxn id="90" idx="2"/>
          </p:cNvCxnSpPr>
          <p:nvPr/>
        </p:nvCxnSpPr>
        <p:spPr>
          <a:xfrm rot="10800000">
            <a:off x="1125600" y="4072725"/>
            <a:ext cx="1487100" cy="6327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7"/>
          <p:cNvCxnSpPr>
            <a:endCxn id="90" idx="2"/>
          </p:cNvCxnSpPr>
          <p:nvPr/>
        </p:nvCxnSpPr>
        <p:spPr>
          <a:xfrm rot="10800000">
            <a:off x="1125600" y="4072725"/>
            <a:ext cx="3300" cy="63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7"/>
          <p:cNvCxnSpPr>
            <a:endCxn id="92" idx="6"/>
          </p:cNvCxnSpPr>
          <p:nvPr/>
        </p:nvCxnSpPr>
        <p:spPr>
          <a:xfrm rot="10800000">
            <a:off x="4521925" y="4705525"/>
            <a:ext cx="11040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8" name="Google Shape;118;p17"/>
          <p:cNvCxnSpPr>
            <a:stCxn id="91" idx="3"/>
          </p:cNvCxnSpPr>
          <p:nvPr/>
        </p:nvCxnSpPr>
        <p:spPr>
          <a:xfrm flipH="1" rot="10800000">
            <a:off x="1594500" y="1465525"/>
            <a:ext cx="2374800" cy="807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17"/>
          <p:cNvCxnSpPr/>
          <p:nvPr/>
        </p:nvCxnSpPr>
        <p:spPr>
          <a:xfrm>
            <a:off x="2803900" y="1465675"/>
            <a:ext cx="1192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Google Shape;120;p17"/>
          <p:cNvCxnSpPr>
            <a:stCxn id="97" idx="2"/>
          </p:cNvCxnSpPr>
          <p:nvPr/>
        </p:nvCxnSpPr>
        <p:spPr>
          <a:xfrm>
            <a:off x="7336200" y="3287750"/>
            <a:ext cx="10500" cy="50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7"/>
          <p:cNvSpPr txBox="1"/>
          <p:nvPr/>
        </p:nvSpPr>
        <p:spPr>
          <a:xfrm>
            <a:off x="7006350" y="3765375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Client</a:t>
            </a:r>
            <a:endParaRPr b="1" sz="900"/>
          </a:p>
        </p:txBody>
      </p:sp>
      <p:sp>
        <p:nvSpPr>
          <p:cNvPr id="122" name="Google Shape;122;p17"/>
          <p:cNvSpPr txBox="1"/>
          <p:nvPr/>
        </p:nvSpPr>
        <p:spPr>
          <a:xfrm>
            <a:off x="2034500" y="2016975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Yes</a:t>
            </a:r>
            <a:endParaRPr b="1" sz="900"/>
          </a:p>
        </p:txBody>
      </p:sp>
      <p:sp>
        <p:nvSpPr>
          <p:cNvPr id="123" name="Google Shape;123;p17"/>
          <p:cNvSpPr txBox="1"/>
          <p:nvPr/>
        </p:nvSpPr>
        <p:spPr>
          <a:xfrm>
            <a:off x="5298425" y="3399350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Yes</a:t>
            </a:r>
            <a:endParaRPr b="1" sz="900"/>
          </a:p>
        </p:txBody>
      </p:sp>
      <p:sp>
        <p:nvSpPr>
          <p:cNvPr id="124" name="Google Shape;124;p17"/>
          <p:cNvSpPr txBox="1"/>
          <p:nvPr/>
        </p:nvSpPr>
        <p:spPr>
          <a:xfrm>
            <a:off x="3395300" y="2865500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Yes</a:t>
            </a:r>
            <a:endParaRPr b="1" sz="900"/>
          </a:p>
        </p:txBody>
      </p:sp>
      <p:sp>
        <p:nvSpPr>
          <p:cNvPr id="125" name="Google Shape;125;p17"/>
          <p:cNvSpPr txBox="1"/>
          <p:nvPr/>
        </p:nvSpPr>
        <p:spPr>
          <a:xfrm>
            <a:off x="1156950" y="2491725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No</a:t>
            </a:r>
            <a:endParaRPr b="1" sz="900"/>
          </a:p>
        </p:txBody>
      </p:sp>
      <p:sp>
        <p:nvSpPr>
          <p:cNvPr id="126" name="Google Shape;126;p17"/>
          <p:cNvSpPr txBox="1"/>
          <p:nvPr/>
        </p:nvSpPr>
        <p:spPr>
          <a:xfrm>
            <a:off x="4509013" y="2865200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No</a:t>
            </a:r>
            <a:endParaRPr b="1" sz="900"/>
          </a:p>
        </p:txBody>
      </p:sp>
      <p:sp>
        <p:nvSpPr>
          <p:cNvPr id="127" name="Google Shape;127;p17"/>
          <p:cNvSpPr txBox="1"/>
          <p:nvPr/>
        </p:nvSpPr>
        <p:spPr>
          <a:xfrm>
            <a:off x="3000250" y="2280938"/>
            <a:ext cx="648600" cy="2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/>
              <a:t>No</a:t>
            </a:r>
            <a:endParaRPr b="1" sz="900"/>
          </a:p>
        </p:txBody>
      </p:sp>
      <p:sp>
        <p:nvSpPr>
          <p:cNvPr id="128" name="Google Shape;12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378325" y="240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</a:t>
            </a:r>
            <a:endParaRPr/>
          </a:p>
        </p:txBody>
      </p:sp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311700" y="852000"/>
            <a:ext cx="8520600" cy="325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used ‘perf’ tool to collect the traces of our write operation and ‘FlameGraph’ for the analysis of our traces.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write workload size was varied from 4K upto 512K. 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used ramdisk to simulate an infinitely fast storage.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Single cluster configuration was used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Network processing overheads are not considered.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No replication for objects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don’t aim to study reliability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categorize each of the major functions encountered in our traces into two sets. (Motivated by the paper “The Importance! of Non-Data Touching Processing Overheads in TCP/IP”)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 touching: Methods that depend on the input data size.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Non - data touching: Methods that are independent of input data size.</a:t>
            </a:r>
            <a:endParaRPr/>
          </a:p>
        </p:txBody>
      </p:sp>
      <p:sp>
        <p:nvSpPr>
          <p:cNvPr id="135" name="Google Shape;13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idx="1" type="body"/>
          </p:nvPr>
        </p:nvSpPr>
        <p:spPr>
          <a:xfrm>
            <a:off x="311700" y="4712650"/>
            <a:ext cx="5998800" cy="30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Flame Graph for a write size of 4K</a:t>
            </a:r>
            <a:endParaRPr/>
          </a:p>
        </p:txBody>
      </p:sp>
      <p:pic>
        <p:nvPicPr>
          <p:cNvPr id="141" name="Google Shape;1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400" y="106600"/>
            <a:ext cx="8821227" cy="449945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title"/>
          </p:nvPr>
        </p:nvSpPr>
        <p:spPr>
          <a:xfrm>
            <a:off x="311700" y="102150"/>
            <a:ext cx="8520600" cy="46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Major functions identified by the Flamegraph</a:t>
            </a:r>
            <a:endParaRPr/>
          </a:p>
        </p:txBody>
      </p:sp>
      <p:sp>
        <p:nvSpPr>
          <p:cNvPr id="148" name="Google Shape;148;p20"/>
          <p:cNvSpPr txBox="1"/>
          <p:nvPr>
            <p:ph idx="1" type="body"/>
          </p:nvPr>
        </p:nvSpPr>
        <p:spPr>
          <a:xfrm>
            <a:off x="311700" y="1112500"/>
            <a:ext cx="341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time spent by the “Swapper” is very high in case of HDD.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This shows that Ceph performs synchronous IO - makes sense to achieve “reliability”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time spent in “Swapper” can be viewed as the IO time.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1000" y="642600"/>
            <a:ext cx="4954375" cy="204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1000" y="2767175"/>
            <a:ext cx="4954375" cy="232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title"/>
          </p:nvPr>
        </p:nvSpPr>
        <p:spPr>
          <a:xfrm>
            <a:off x="311700" y="285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 data touching overhead - Journaling</a:t>
            </a:r>
            <a:endParaRPr/>
          </a:p>
        </p:txBody>
      </p:sp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311700" y="1125825"/>
            <a:ext cx="3836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Assumption: Ceph journals metadata and it shouldn’t depend on data size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Expectation: Constant time for any data size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Observation: Two regions of constant time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&lt; 64 K: longer time in journaling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 journaling happens for small writes &lt; min_alloc_size</a:t>
            </a:r>
            <a:endParaRPr/>
          </a:p>
        </p:txBody>
      </p:sp>
      <p:pic>
        <p:nvPicPr>
          <p:cNvPr id="158" name="Google Shape;1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763" y="1569688"/>
            <a:ext cx="4581525" cy="27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